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3" r:id="rId8"/>
    <p:sldId id="278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0" autoAdjust="0"/>
    <p:restoredTop sz="94660"/>
  </p:normalViewPr>
  <p:slideViewPr>
    <p:cSldViewPr>
      <p:cViewPr varScale="1">
        <p:scale>
          <a:sx n="78" d="100"/>
          <a:sy n="78" d="100"/>
        </p:scale>
        <p:origin x="102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F8DC4D5-5927-4197-9C9B-FB5ED14C8D21}" type="datetimeFigureOut">
              <a:rPr lang="en-US" smtClean="0"/>
              <a:pPr/>
              <a:t>8/24/2021</a:t>
            </a:fld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FC041E7-307B-4022-BCCA-66FDA8178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reativecommons.org/licenses/by-nc/4.0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6375"/>
            <a:ext cx="9144000" cy="7718425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r>
              <a:rPr lang="en-US" sz="3100" dirty="0"/>
              <a:t>ECO 303</a:t>
            </a:r>
            <a:br>
              <a:rPr lang="en-US" sz="3100" dirty="0"/>
            </a:br>
            <a:br>
              <a:rPr lang="en-US" sz="3100" dirty="0"/>
            </a:br>
            <a:r>
              <a:rPr lang="en-US" sz="3100" dirty="0"/>
              <a:t>INTERNATIONAL ECONOMICS I</a:t>
            </a:r>
            <a:br>
              <a:rPr lang="en-US" sz="3100" dirty="0"/>
            </a:br>
            <a:br>
              <a:rPr lang="en-US" sz="3100" dirty="0"/>
            </a:br>
            <a:r>
              <a:rPr lang="en-US" sz="3100" dirty="0"/>
              <a:t>MOUNTAIN TOP UNIVERSITY</a:t>
            </a:r>
            <a:br>
              <a:rPr lang="en-US" sz="3100" dirty="0"/>
            </a:br>
            <a:r>
              <a:rPr lang="en-US" sz="3100" dirty="0"/>
              <a:t>ECONOMICS DEPARTMENT</a:t>
            </a:r>
            <a:br>
              <a:rPr lang="en-US" sz="3100" dirty="0"/>
            </a:br>
            <a:br>
              <a:rPr lang="en-US" sz="3100" dirty="0"/>
            </a:br>
            <a:r>
              <a:rPr lang="en-US" sz="3100" dirty="0"/>
              <a:t>LECTURE NOTES</a:t>
            </a: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r>
              <a:rPr lang="en-US" sz="3100" dirty="0"/>
              <a:t>PREPARED BY:</a:t>
            </a:r>
            <a:br>
              <a:rPr lang="en-US" sz="3100" dirty="0"/>
            </a:br>
            <a:r>
              <a:rPr lang="en-US" sz="3100" dirty="0"/>
              <a:t>Dr. </a:t>
            </a:r>
            <a:r>
              <a:rPr lang="en-US" sz="3100" dirty="0" err="1"/>
              <a:t>Ologundudu</a:t>
            </a:r>
            <a:r>
              <a:rPr lang="en-US" sz="3100" dirty="0"/>
              <a:t>, M.M</a:t>
            </a:r>
            <a:br>
              <a:rPr lang="en-US" sz="3100" dirty="0"/>
            </a:br>
            <a:br>
              <a:rPr lang="en-US" sz="3100" dirty="0"/>
            </a:br>
            <a:br>
              <a:rPr lang="en-US" sz="3100" dirty="0"/>
            </a:br>
            <a:br>
              <a:rPr lang="en-US" sz="2800" dirty="0"/>
            </a:b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392118B-F97F-474A-BCC2-AF5FD79D8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8" y="6396038"/>
            <a:ext cx="9099996" cy="4770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source sans pro"/>
                <a:hlinkClick r:id="rId2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source sans pro"/>
              </a:rPr>
              <a:t> 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source sans pro"/>
              </a:rPr>
              <a:t>        </a:t>
            </a:r>
            <a:br>
              <a:rPr kumimoji="0" lang="en-US" altLang="en-US" sz="600" b="0" i="0" u="none" strike="noStrike" cap="none" normalizeH="0" baseline="0" dirty="0">
                <a:ln>
                  <a:noFill/>
                </a:ln>
                <a:effectLst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ource sans pro"/>
              </a:rPr>
              <a:t>ECO 303 – International Economics by Ologundudu, M.M. is licensed under a 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source sans pro"/>
                <a:hlinkClick r:id="rId2"/>
              </a:rPr>
              <a:t>Creative Commons Attribution-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effectLst/>
                <a:latin typeface="source sans pro"/>
                <a:hlinkClick r:id="rId2"/>
              </a:rPr>
              <a:t>NonCommercial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source sans pro"/>
                <a:hlinkClick r:id="rId2"/>
              </a:rPr>
              <a:t> 4.0 International License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effectLst/>
                <a:latin typeface="source sans pro"/>
              </a:rPr>
              <a:t>.</a:t>
            </a:r>
            <a:r>
              <a:rPr kumimoji="0" lang="en-US" altLang="en-US" sz="600" b="0" i="0" u="none" strike="noStrike" cap="none" normalizeH="0" baseline="0" dirty="0">
                <a:ln>
                  <a:noFill/>
                </a:ln>
                <a:effectLst/>
              </a:rPr>
              <a:t>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effectLst/>
              <a:latin typeface="source sans pro"/>
            </a:endParaRPr>
          </a:p>
        </p:txBody>
      </p:sp>
      <p:pic>
        <p:nvPicPr>
          <p:cNvPr id="4" name="Picture 2" descr="Creative Commons License">
            <a:hlinkClick r:id="rId2"/>
            <a:extLst>
              <a:ext uri="{FF2B5EF4-FFF2-40B4-BE49-F238E27FC236}">
                <a16:creationId xmlns:a16="http://schemas.microsoft.com/office/drawing/2014/main" id="{8F7B5D07-FFA8-496E-BF7F-6E04836364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900" y="6248400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1. MERCANTALISM TRADE PHILOSOPHY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8991600" cy="57912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800" dirty="0"/>
              <a:t> </a:t>
            </a:r>
            <a:r>
              <a:rPr lang="en-US" sz="2800" dirty="0" err="1"/>
              <a:t>Mercantalism</a:t>
            </a:r>
            <a:r>
              <a:rPr lang="en-US" sz="2800" dirty="0"/>
              <a:t> was one of the earliest efforts to </a:t>
            </a:r>
          </a:p>
          <a:p>
            <a:pPr algn="just"/>
            <a:r>
              <a:rPr lang="en-US" sz="2800" dirty="0"/>
              <a:t>   develop an economic theory dated back as to </a:t>
            </a:r>
          </a:p>
          <a:p>
            <a:pPr algn="just"/>
            <a:r>
              <a:rPr lang="en-US" sz="2800" dirty="0"/>
              <a:t>   sixteen century.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This theory stated that a country’s wealth was </a:t>
            </a:r>
          </a:p>
          <a:p>
            <a:pPr algn="just"/>
            <a:r>
              <a:rPr lang="en-US" sz="2800" dirty="0"/>
              <a:t>   determined by the amount of gold and silver    </a:t>
            </a:r>
          </a:p>
          <a:p>
            <a:pPr algn="just"/>
            <a:r>
              <a:rPr lang="en-US" sz="2800" dirty="0"/>
              <a:t>   holding.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</a:t>
            </a:r>
            <a:r>
              <a:rPr lang="en-US" sz="2800" dirty="0" err="1"/>
              <a:t>Mercantalist</a:t>
            </a:r>
            <a:r>
              <a:rPr lang="en-US" sz="2800" dirty="0"/>
              <a:t> believed that a country should </a:t>
            </a:r>
          </a:p>
          <a:p>
            <a:pPr algn="just"/>
            <a:r>
              <a:rPr lang="en-US" sz="2800" dirty="0"/>
              <a:t>   increase its holdings of gold and silver by  </a:t>
            </a:r>
          </a:p>
          <a:p>
            <a:pPr algn="just"/>
            <a:r>
              <a:rPr lang="en-US" sz="2800" dirty="0"/>
              <a:t>   promoting exports and discouraging imports.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World History from the 1500s to late 1800s revealed </a:t>
            </a:r>
          </a:p>
          <a:p>
            <a:pPr algn="just"/>
            <a:r>
              <a:rPr lang="en-US" sz="2800" dirty="0"/>
              <a:t>    that </a:t>
            </a:r>
            <a:r>
              <a:rPr lang="en-US" sz="2800" dirty="0" err="1"/>
              <a:t>mercantalism</a:t>
            </a:r>
            <a:r>
              <a:rPr lang="en-US" sz="2800" dirty="0"/>
              <a:t> systems of trade flourished.</a:t>
            </a:r>
          </a:p>
          <a:p>
            <a:pPr algn="just">
              <a:buFont typeface="Wingdings" pitchFamily="2" charset="2"/>
              <a:buChar char="v"/>
            </a:pP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"/>
            <a:ext cx="9144000" cy="67056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3600" dirty="0"/>
              <a:t> </a:t>
            </a:r>
            <a:r>
              <a:rPr lang="en-US" sz="2400" dirty="0"/>
              <a:t>Within these period, there was a sudden rise of new nation. </a:t>
            </a:r>
          </a:p>
          <a:p>
            <a:pPr algn="just"/>
            <a:r>
              <a:rPr lang="en-US" sz="2400" dirty="0"/>
              <a:t>      States whose rulers wanted to strengthen their nations by </a:t>
            </a:r>
          </a:p>
          <a:p>
            <a:pPr algn="just"/>
            <a:r>
              <a:rPr lang="en-US" sz="2400" dirty="0">
                <a:solidFill>
                  <a:schemeClr val="bg1"/>
                </a:solidFill>
              </a:rPr>
              <a:t>      building larger armies and national institutions.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algn="just">
              <a:buFont typeface="Wingdings" pitchFamily="2" charset="2"/>
              <a:buChar char="v"/>
            </a:pPr>
            <a:r>
              <a:rPr lang="en-US" sz="2400" dirty="0"/>
              <a:t> Export trade were increased and more </a:t>
            </a:r>
            <a:r>
              <a:rPr lang="en-US" sz="2400" dirty="0">
                <a:solidFill>
                  <a:schemeClr val="bg1"/>
                </a:solidFill>
              </a:rPr>
              <a:t>gold and silver </a:t>
            </a:r>
            <a:r>
              <a:rPr lang="en-US" sz="2400" dirty="0"/>
              <a:t>were </a:t>
            </a:r>
          </a:p>
          <a:p>
            <a:pPr algn="just"/>
            <a:r>
              <a:rPr lang="en-US" sz="2400" dirty="0"/>
              <a:t>    amassed.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algn="just">
              <a:buFont typeface="Wingdings" pitchFamily="2" charset="2"/>
              <a:buChar char="v"/>
            </a:pPr>
            <a:r>
              <a:rPr lang="en-US" sz="2400" dirty="0"/>
              <a:t>This was achieved </a:t>
            </a:r>
            <a:r>
              <a:rPr lang="en-US" sz="2400" dirty="0">
                <a:solidFill>
                  <a:schemeClr val="bg1"/>
                </a:solidFill>
              </a:rPr>
              <a:t>through export promotion strategy.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algn="just">
              <a:buFont typeface="Wingdings" pitchFamily="2" charset="2"/>
              <a:buChar char="v"/>
            </a:pPr>
            <a:r>
              <a:rPr lang="en-US" sz="2400" dirty="0"/>
              <a:t> Later, modern thinkers such as </a:t>
            </a:r>
            <a:r>
              <a:rPr lang="en-US" sz="2400" dirty="0">
                <a:solidFill>
                  <a:schemeClr val="bg1"/>
                </a:solidFill>
              </a:rPr>
              <a:t>Japan, China, Singapore, </a:t>
            </a:r>
            <a:r>
              <a:rPr lang="en-US" sz="2400" dirty="0" err="1">
                <a:solidFill>
                  <a:schemeClr val="bg1"/>
                </a:solidFill>
              </a:rPr>
              <a:t>Taiwa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2400" dirty="0">
                <a:solidFill>
                  <a:schemeClr val="bg1"/>
                </a:solidFill>
              </a:rPr>
              <a:t>   and even Germany</a:t>
            </a:r>
            <a:r>
              <a:rPr lang="en-US" sz="2400" dirty="0"/>
              <a:t> embraced the concept of mercantilism </a:t>
            </a:r>
          </a:p>
          <a:p>
            <a:pPr algn="just"/>
            <a:r>
              <a:rPr lang="en-US" sz="2400" dirty="0"/>
              <a:t>   in what is called Neo-mercantilism.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algn="just">
              <a:buFont typeface="Wingdings" pitchFamily="2" charset="2"/>
              <a:buChar char="v"/>
            </a:pPr>
            <a:r>
              <a:rPr lang="en-US" sz="2400" dirty="0"/>
              <a:t> This was done by adding other features of </a:t>
            </a:r>
            <a:r>
              <a:rPr lang="en-US" sz="2400" dirty="0">
                <a:solidFill>
                  <a:schemeClr val="bg1"/>
                </a:solidFill>
              </a:rPr>
              <a:t>trade protection </a:t>
            </a:r>
          </a:p>
          <a:p>
            <a:pPr algn="just"/>
            <a:r>
              <a:rPr lang="en-US" sz="2400" dirty="0"/>
              <a:t>    and combining</a:t>
            </a:r>
          </a:p>
          <a:p>
            <a:pPr marL="971550" lvl="1" indent="-514350" algn="just">
              <a:buAutoNum type="romanLcParenBoth"/>
            </a:pPr>
            <a:r>
              <a:rPr lang="en-US" sz="2400" dirty="0">
                <a:solidFill>
                  <a:schemeClr val="bg1"/>
                </a:solidFill>
              </a:rPr>
              <a:t>Protectionist policies</a:t>
            </a:r>
          </a:p>
          <a:p>
            <a:pPr marL="971550" lvl="1" indent="-514350" algn="just">
              <a:buAutoNum type="romanLcParenBoth"/>
            </a:pPr>
            <a:r>
              <a:rPr lang="en-US" sz="2400" dirty="0">
                <a:solidFill>
                  <a:schemeClr val="bg1"/>
                </a:solidFill>
              </a:rPr>
              <a:t>Trade restriction policies</a:t>
            </a:r>
          </a:p>
          <a:p>
            <a:pPr marL="971550" lvl="1" indent="-514350" algn="just">
              <a:buAutoNum type="romanLcParenBoth"/>
            </a:pPr>
            <a:r>
              <a:rPr lang="en-US" sz="2400" dirty="0">
                <a:solidFill>
                  <a:schemeClr val="bg1"/>
                </a:solidFill>
              </a:rPr>
              <a:t>Domestic industry subsidies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"/>
            <a:ext cx="9144000" cy="67056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3600" dirty="0"/>
              <a:t> </a:t>
            </a:r>
            <a:r>
              <a:rPr lang="en-US" sz="2800" dirty="0"/>
              <a:t>Nearly every country has implemented some form </a:t>
            </a:r>
          </a:p>
          <a:p>
            <a:pPr algn="just"/>
            <a:r>
              <a:rPr lang="en-US" sz="2800" dirty="0"/>
              <a:t>   of protectionist policy to guide key industries in its </a:t>
            </a:r>
          </a:p>
          <a:p>
            <a:pPr algn="just"/>
            <a:r>
              <a:rPr lang="en-US" sz="2800" dirty="0"/>
              <a:t>   economy at one point or the other.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The drawback of this system of trade are many:</a:t>
            </a:r>
          </a:p>
          <a:p>
            <a:pPr marL="1028700" lvl="1" indent="-571500" algn="just">
              <a:buAutoNum type="romanLcParenBoth"/>
            </a:pPr>
            <a:r>
              <a:rPr lang="en-US" sz="2800" dirty="0"/>
              <a:t>Only </a:t>
            </a:r>
            <a:r>
              <a:rPr lang="en-US" sz="2800" dirty="0">
                <a:solidFill>
                  <a:schemeClr val="bg1"/>
                </a:solidFill>
              </a:rPr>
              <a:t>export-oriented companies </a:t>
            </a:r>
            <a:r>
              <a:rPr lang="en-US" sz="2800" dirty="0"/>
              <a:t>are direct beneficiaries of protectionist policies.</a:t>
            </a:r>
          </a:p>
          <a:p>
            <a:pPr marL="1028700" lvl="1" indent="-571500" algn="just">
              <a:buAutoNum type="romanLcParenBoth"/>
            </a:pPr>
            <a:endParaRPr lang="en-US" sz="2800" dirty="0"/>
          </a:p>
          <a:p>
            <a:pPr marL="1028700" lvl="1" indent="-571500" algn="just">
              <a:buAutoNum type="romanLcParenBoth"/>
            </a:pPr>
            <a:r>
              <a:rPr lang="en-US" sz="2800" dirty="0"/>
              <a:t>Consumers are hurt by protectionist</a:t>
            </a:r>
          </a:p>
          <a:p>
            <a:pPr marL="1485900" lvl="2" indent="-571500" algn="just">
              <a:buFont typeface="Wingdings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They pay higher taxes (Govt. Subsides)</a:t>
            </a:r>
          </a:p>
          <a:p>
            <a:pPr marL="1485900" lvl="2" indent="-571500" algn="just">
              <a:buFont typeface="Wingdings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It trigger higher prices for consumer (Import restriction)</a:t>
            </a:r>
          </a:p>
          <a:p>
            <a:pPr marL="1028700" lvl="1" indent="-571500" algn="just">
              <a:buAutoNum type="romanLcParenBoth"/>
            </a:pPr>
            <a:endParaRPr lang="en-US" sz="22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2. PHYSIOCRACY TRADE PHILOSOPHY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8991600" cy="57912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800" dirty="0"/>
              <a:t> </a:t>
            </a:r>
            <a:r>
              <a:rPr lang="en-US" sz="2400" dirty="0"/>
              <a:t>In the middle of 18</a:t>
            </a:r>
            <a:r>
              <a:rPr lang="en-US" sz="2400" baseline="30000" dirty="0"/>
              <a:t>th</a:t>
            </a:r>
            <a:r>
              <a:rPr lang="en-US" sz="2400" dirty="0"/>
              <a:t> Century, a new system of economic </a:t>
            </a:r>
          </a:p>
          <a:p>
            <a:pPr algn="just"/>
            <a:r>
              <a:rPr lang="en-US" sz="2400" dirty="0"/>
              <a:t>   thought developed in France by the name of physiocrates.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algn="just">
              <a:buFont typeface="Wingdings" pitchFamily="2" charset="2"/>
              <a:buChar char="v"/>
            </a:pPr>
            <a:r>
              <a:rPr lang="en-US" sz="2400" dirty="0"/>
              <a:t> This system is known as physiocracy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algn="just">
              <a:buFont typeface="Wingdings" pitchFamily="2" charset="2"/>
              <a:buChar char="v"/>
            </a:pPr>
            <a:r>
              <a:rPr lang="en-US" sz="2400" dirty="0"/>
              <a:t> The </a:t>
            </a:r>
            <a:r>
              <a:rPr lang="en-US" sz="2400" dirty="0" err="1"/>
              <a:t>physiocrates</a:t>
            </a:r>
            <a:r>
              <a:rPr lang="en-US" sz="2400" dirty="0"/>
              <a:t> argued that </a:t>
            </a:r>
            <a:r>
              <a:rPr lang="en-US" sz="2400" dirty="0" err="1"/>
              <a:t>mercantalist</a:t>
            </a:r>
            <a:r>
              <a:rPr lang="en-US" sz="2400" dirty="0"/>
              <a:t> blindly </a:t>
            </a:r>
          </a:p>
          <a:p>
            <a:pPr algn="just"/>
            <a:r>
              <a:rPr lang="en-US" sz="2400" dirty="0"/>
              <a:t>    supported foreign trade without understanding the real or </a:t>
            </a:r>
          </a:p>
          <a:p>
            <a:pPr algn="just"/>
            <a:r>
              <a:rPr lang="en-US" sz="2400" dirty="0"/>
              <a:t>    natural order.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algn="just">
              <a:buFont typeface="Wingdings" pitchFamily="2" charset="2"/>
              <a:buChar char="v"/>
            </a:pPr>
            <a:r>
              <a:rPr lang="en-US" sz="2400" dirty="0"/>
              <a:t> The physiocrates did not under played the importance of </a:t>
            </a:r>
          </a:p>
          <a:p>
            <a:pPr algn="just"/>
            <a:r>
              <a:rPr lang="en-US" sz="2400" dirty="0"/>
              <a:t>    international trade or trade generally for the betterment of </a:t>
            </a:r>
          </a:p>
          <a:p>
            <a:pPr algn="just"/>
            <a:r>
              <a:rPr lang="en-US" sz="2400" dirty="0"/>
              <a:t>    society but laid more emphasize on the importance of </a:t>
            </a:r>
          </a:p>
          <a:p>
            <a:pPr algn="just"/>
            <a:r>
              <a:rPr lang="en-US" sz="2400" dirty="0"/>
              <a:t>    agriculture.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algn="just">
              <a:buFont typeface="Wingdings" pitchFamily="2" charset="2"/>
              <a:buChar char="v"/>
            </a:pPr>
            <a:r>
              <a:rPr lang="en-US" sz="2400" dirty="0"/>
              <a:t> According to this school of thought trade remains and will </a:t>
            </a:r>
          </a:p>
          <a:p>
            <a:pPr algn="just"/>
            <a:r>
              <a:rPr lang="en-US" sz="2400" dirty="0"/>
              <a:t>   always remain relevant due to the importance attached to natural </a:t>
            </a:r>
          </a:p>
          <a:p>
            <a:pPr algn="just"/>
            <a:r>
              <a:rPr lang="en-US" sz="2400" dirty="0"/>
              <a:t>   order and endowment from country to country.</a:t>
            </a:r>
          </a:p>
          <a:p>
            <a:pPr algn="just">
              <a:buFont typeface="Wingdings" pitchFamily="2" charset="2"/>
              <a:buChar char="v"/>
            </a:pP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3. ADAM SMITH TRADE MODEL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8991600" cy="57912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800" dirty="0"/>
              <a:t> </a:t>
            </a:r>
            <a:r>
              <a:rPr lang="en-US" sz="2400" dirty="0"/>
              <a:t>In 1776, Adam Smith questioned the leading </a:t>
            </a:r>
            <a:r>
              <a:rPr lang="en-US" sz="2400" dirty="0" err="1"/>
              <a:t>mercantiles</a:t>
            </a:r>
            <a:r>
              <a:rPr lang="en-US" sz="2400" dirty="0"/>
              <a:t> </a:t>
            </a:r>
          </a:p>
          <a:p>
            <a:pPr algn="just"/>
            <a:r>
              <a:rPr lang="en-US" sz="2400" dirty="0"/>
              <a:t>   and </a:t>
            </a:r>
            <a:r>
              <a:rPr lang="en-US" sz="2400" dirty="0" err="1"/>
              <a:t>physiocrates</a:t>
            </a:r>
            <a:r>
              <a:rPr lang="en-US" sz="2400" dirty="0"/>
              <a:t> philosophies of trade in his book </a:t>
            </a:r>
            <a:r>
              <a:rPr lang="en-US" sz="2400" dirty="0">
                <a:solidFill>
                  <a:schemeClr val="bg1"/>
                </a:solidFill>
              </a:rPr>
              <a:t>Wealth of </a:t>
            </a:r>
          </a:p>
          <a:p>
            <a:pPr algn="just"/>
            <a:r>
              <a:rPr lang="en-US" sz="2400" dirty="0">
                <a:solidFill>
                  <a:schemeClr val="bg1"/>
                </a:solidFill>
              </a:rPr>
              <a:t>   Nations; </a:t>
            </a:r>
            <a:r>
              <a:rPr lang="en-US" sz="2400" dirty="0"/>
              <a:t>and Inquiry into the nature of causes of wealth of </a:t>
            </a:r>
          </a:p>
          <a:p>
            <a:pPr algn="just"/>
            <a:r>
              <a:rPr lang="en-US" sz="2400" dirty="0"/>
              <a:t>   nations.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algn="just">
              <a:buFont typeface="Wingdings" pitchFamily="2" charset="2"/>
              <a:buChar char="v"/>
            </a:pPr>
            <a:r>
              <a:rPr lang="en-US" sz="2400" dirty="0"/>
              <a:t> He propounded a new trade theory called absolute </a:t>
            </a:r>
          </a:p>
          <a:p>
            <a:pPr algn="just"/>
            <a:r>
              <a:rPr lang="en-US" sz="2400" dirty="0"/>
              <a:t>    advantage which focused on the ability of a country to </a:t>
            </a:r>
          </a:p>
          <a:p>
            <a:pPr algn="just"/>
            <a:r>
              <a:rPr lang="en-US" sz="2400" dirty="0"/>
              <a:t>    produce a good more efficiently than another nation.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algn="just">
              <a:buFont typeface="Wingdings" pitchFamily="2" charset="2"/>
              <a:buChar char="v"/>
            </a:pPr>
            <a:r>
              <a:rPr lang="en-US" sz="2400" dirty="0"/>
              <a:t> According to the theory, trade between two countries should </a:t>
            </a:r>
          </a:p>
          <a:p>
            <a:pPr algn="just"/>
            <a:r>
              <a:rPr lang="en-US" sz="2400" dirty="0"/>
              <a:t>   not be regulated or restricted by government policy or </a:t>
            </a:r>
          </a:p>
          <a:p>
            <a:pPr algn="just"/>
            <a:r>
              <a:rPr lang="en-US" sz="2400" dirty="0"/>
              <a:t>   intervention.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algn="just">
              <a:buFont typeface="Wingdings" pitchFamily="2" charset="2"/>
              <a:buChar char="v"/>
            </a:pPr>
            <a:r>
              <a:rPr lang="en-US" sz="2400" dirty="0"/>
              <a:t>Trade should flow naturally according to the market forces.</a:t>
            </a:r>
          </a:p>
          <a:p>
            <a:pPr algn="just">
              <a:buFont typeface="Wingdings" pitchFamily="2" charset="2"/>
              <a:buChar char="v"/>
            </a:pP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8991600" cy="6629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800" dirty="0"/>
              <a:t> </a:t>
            </a:r>
            <a:r>
              <a:rPr lang="en-US" sz="2000" dirty="0"/>
              <a:t>In a hypothetical two country world, if A could produce a good cheaper </a:t>
            </a:r>
          </a:p>
          <a:p>
            <a:pPr algn="just"/>
            <a:r>
              <a:rPr lang="en-US" sz="2000" dirty="0"/>
              <a:t>    or faster or both than country B, then country A had a greater advantage </a:t>
            </a:r>
          </a:p>
          <a:p>
            <a:pPr algn="just"/>
            <a:r>
              <a:rPr lang="en-US" sz="2000" dirty="0"/>
              <a:t>    and could then focus on specializing in producing that goods.</a:t>
            </a:r>
          </a:p>
          <a:p>
            <a:pPr algn="just">
              <a:buFont typeface="Wingdings" pitchFamily="2" charset="2"/>
              <a:buChar char="v"/>
            </a:pPr>
            <a:endParaRPr lang="en-US" sz="2000" dirty="0"/>
          </a:p>
          <a:p>
            <a:pPr algn="just">
              <a:buFont typeface="Wingdings" pitchFamily="2" charset="2"/>
              <a:buChar char="v"/>
            </a:pPr>
            <a:r>
              <a:rPr lang="en-US" sz="2000" dirty="0"/>
              <a:t> Similarly, if country B was better at producing another good, it could </a:t>
            </a:r>
          </a:p>
          <a:p>
            <a:pPr algn="just"/>
            <a:r>
              <a:rPr lang="en-US" sz="2000" dirty="0"/>
              <a:t>   focus on specializing on producing that goods.</a:t>
            </a:r>
          </a:p>
          <a:p>
            <a:pPr algn="just">
              <a:buFont typeface="Wingdings" pitchFamily="2" charset="2"/>
              <a:buChar char="v"/>
            </a:pPr>
            <a:endParaRPr lang="en-US" sz="2000" dirty="0"/>
          </a:p>
          <a:p>
            <a:pPr algn="just">
              <a:buFont typeface="Wingdings" pitchFamily="2" charset="2"/>
              <a:buChar char="v"/>
            </a:pPr>
            <a:r>
              <a:rPr lang="en-US" sz="2000" dirty="0"/>
              <a:t>By specialization, countries would generate efficiencies because their </a:t>
            </a:r>
          </a:p>
          <a:p>
            <a:pPr algn="just"/>
            <a:r>
              <a:rPr lang="en-US" sz="2000" dirty="0"/>
              <a:t>   </a:t>
            </a:r>
            <a:r>
              <a:rPr lang="en-US" sz="2000" dirty="0" err="1"/>
              <a:t>labour</a:t>
            </a:r>
            <a:r>
              <a:rPr lang="en-US" sz="2000" dirty="0"/>
              <a:t> force would be more skilled by doing the same task.</a:t>
            </a:r>
          </a:p>
          <a:p>
            <a:pPr algn="just">
              <a:buFont typeface="Wingdings" pitchFamily="2" charset="2"/>
              <a:buChar char="v"/>
            </a:pPr>
            <a:endParaRPr lang="en-US" sz="2000" dirty="0"/>
          </a:p>
          <a:p>
            <a:pPr algn="just">
              <a:buFont typeface="Wingdings" pitchFamily="2" charset="2"/>
              <a:buChar char="v"/>
            </a:pPr>
            <a:r>
              <a:rPr lang="en-US" sz="2000" dirty="0"/>
              <a:t> Production would also become more efficient.</a:t>
            </a:r>
          </a:p>
          <a:p>
            <a:pPr algn="just">
              <a:buFont typeface="Wingdings" pitchFamily="2" charset="2"/>
              <a:buChar char="v"/>
            </a:pPr>
            <a:endParaRPr lang="en-US" sz="2000" dirty="0"/>
          </a:p>
          <a:p>
            <a:pPr algn="just">
              <a:buFont typeface="Wingdings" pitchFamily="2" charset="2"/>
              <a:buChar char="v"/>
            </a:pPr>
            <a:r>
              <a:rPr lang="en-US" sz="2000" dirty="0"/>
              <a:t> The theory conclude that with increased efficiencies, people in both </a:t>
            </a:r>
          </a:p>
          <a:p>
            <a:pPr algn="just"/>
            <a:r>
              <a:rPr lang="en-US" sz="2000" dirty="0"/>
              <a:t>   countries would benefit and the world output will increase, hence trade </a:t>
            </a:r>
          </a:p>
          <a:p>
            <a:pPr algn="just"/>
            <a:r>
              <a:rPr lang="en-US" sz="2000" dirty="0"/>
              <a:t>   should be encouraged.</a:t>
            </a:r>
          </a:p>
          <a:p>
            <a:pPr algn="just">
              <a:buFont typeface="Wingdings" pitchFamily="2" charset="2"/>
              <a:buChar char="v"/>
            </a:pPr>
            <a:endParaRPr lang="en-US" sz="2000" dirty="0"/>
          </a:p>
          <a:p>
            <a:pPr algn="just">
              <a:buFont typeface="Wingdings" pitchFamily="2" charset="2"/>
              <a:buChar char="v"/>
            </a:pPr>
            <a:r>
              <a:rPr lang="en-US" sz="2000" dirty="0"/>
              <a:t> In conclusion, Adam Smith theory of absolute advantage states that a </a:t>
            </a:r>
          </a:p>
          <a:p>
            <a:pPr algn="just"/>
            <a:r>
              <a:rPr lang="en-US" sz="2000" dirty="0"/>
              <a:t>   nation’s wealth should not be judged by how much gold and silver it had </a:t>
            </a:r>
          </a:p>
          <a:p>
            <a:pPr algn="just"/>
            <a:r>
              <a:rPr lang="en-US" sz="2000" dirty="0"/>
              <a:t>   but rather by the living standard of its people.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4. RICHARDIAN TRADE MODEL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8991600" cy="57912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800" dirty="0"/>
              <a:t> The challenge to the absolute advantage theory </a:t>
            </a:r>
          </a:p>
          <a:p>
            <a:pPr algn="just"/>
            <a:r>
              <a:rPr lang="en-US" sz="2800" dirty="0"/>
              <a:t>   was that some countries  may be better at </a:t>
            </a:r>
          </a:p>
          <a:p>
            <a:pPr algn="just"/>
            <a:r>
              <a:rPr lang="en-US" sz="2800" dirty="0"/>
              <a:t>   producing both goods and therefore, have absolute </a:t>
            </a:r>
          </a:p>
          <a:p>
            <a:pPr algn="just"/>
            <a:r>
              <a:rPr lang="en-US" sz="2800" dirty="0"/>
              <a:t>   advantage in many areas.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In contrast, another country may not have any  </a:t>
            </a:r>
          </a:p>
          <a:p>
            <a:pPr algn="just"/>
            <a:r>
              <a:rPr lang="en-US" sz="2800" dirty="0"/>
              <a:t>   useful absolute advantages at all.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In this situation, should trade not take place at all?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David </a:t>
            </a:r>
            <a:r>
              <a:rPr lang="en-US" sz="2800" dirty="0" err="1"/>
              <a:t>Richardo</a:t>
            </a:r>
            <a:r>
              <a:rPr lang="en-US" sz="2800" dirty="0"/>
              <a:t>, an English Economist, answer this </a:t>
            </a:r>
          </a:p>
          <a:p>
            <a:pPr algn="just"/>
            <a:r>
              <a:rPr lang="en-US" sz="2800" dirty="0"/>
              <a:t>   question by introduced the theory of comparative </a:t>
            </a:r>
          </a:p>
          <a:p>
            <a:pPr algn="just"/>
            <a:r>
              <a:rPr lang="en-US" sz="2800" dirty="0"/>
              <a:t>   advantage in 1817.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991600" cy="685800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Ricardo opined that even if country A had the </a:t>
            </a:r>
          </a:p>
          <a:p>
            <a:pPr algn="just"/>
            <a:r>
              <a:rPr lang="en-US" sz="2800" dirty="0"/>
              <a:t>  absolute advantage in the production of both </a:t>
            </a:r>
          </a:p>
          <a:p>
            <a:pPr algn="just"/>
            <a:r>
              <a:rPr lang="en-US" sz="2800" dirty="0"/>
              <a:t>  products, specialization and trade could still occur </a:t>
            </a:r>
          </a:p>
          <a:p>
            <a:pPr algn="just"/>
            <a:r>
              <a:rPr lang="en-US" sz="2800" dirty="0"/>
              <a:t>  between the two countries.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Comparative advantage occur when a country can </a:t>
            </a:r>
          </a:p>
          <a:p>
            <a:pPr algn="just"/>
            <a:r>
              <a:rPr lang="en-US" sz="2800" dirty="0"/>
              <a:t>   not produce a product more efficiently than the </a:t>
            </a:r>
          </a:p>
          <a:p>
            <a:pPr algn="just"/>
            <a:r>
              <a:rPr lang="en-US" sz="2800" dirty="0"/>
              <a:t>   other country.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But she can produce the other product better and more </a:t>
            </a:r>
          </a:p>
          <a:p>
            <a:pPr algn="just"/>
            <a:r>
              <a:rPr lang="en-US" sz="2800" dirty="0"/>
              <a:t>   efficiently than the other product.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While comparative advantage focuses on the </a:t>
            </a:r>
          </a:p>
          <a:p>
            <a:pPr algn="just"/>
            <a:r>
              <a:rPr lang="en-US" sz="2800" dirty="0"/>
              <a:t>   relative prices or productivity differences, absolute </a:t>
            </a:r>
          </a:p>
          <a:p>
            <a:pPr algn="just"/>
            <a:r>
              <a:rPr lang="en-US" sz="2800" dirty="0"/>
              <a:t>   advantage focus on the absolute price or </a:t>
            </a:r>
          </a:p>
          <a:p>
            <a:pPr algn="just"/>
            <a:r>
              <a:rPr lang="en-US" sz="2800" dirty="0"/>
              <a:t>   productivity.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991600" cy="6858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800" dirty="0"/>
              <a:t> </a:t>
            </a:r>
            <a:r>
              <a:rPr lang="en-US" sz="3600" dirty="0"/>
              <a:t>Therefore, a country will specialize in </a:t>
            </a:r>
          </a:p>
          <a:p>
            <a:pPr algn="just"/>
            <a:r>
              <a:rPr lang="en-US" sz="3600" dirty="0"/>
              <a:t>  doing what they do relatively faster and </a:t>
            </a:r>
          </a:p>
          <a:p>
            <a:pPr algn="just"/>
            <a:r>
              <a:rPr lang="en-US" sz="3600" dirty="0"/>
              <a:t>  better and the overall productivity of the </a:t>
            </a:r>
          </a:p>
          <a:p>
            <a:pPr algn="just"/>
            <a:r>
              <a:rPr lang="en-US" sz="3600" dirty="0"/>
              <a:t>  countries involved in the trade would be </a:t>
            </a:r>
          </a:p>
          <a:p>
            <a:pPr algn="just"/>
            <a:r>
              <a:rPr lang="en-US" sz="3600" dirty="0"/>
              <a:t>  greatly enhanced.</a:t>
            </a:r>
          </a:p>
          <a:p>
            <a:pPr algn="just">
              <a:buFont typeface="Wingdings" pitchFamily="2" charset="2"/>
              <a:buChar char="v"/>
            </a:pPr>
            <a:endParaRPr lang="en-US" sz="3600" dirty="0"/>
          </a:p>
          <a:p>
            <a:pPr algn="just">
              <a:buFont typeface="Wingdings" pitchFamily="2" charset="2"/>
              <a:buChar char="v"/>
            </a:pPr>
            <a:r>
              <a:rPr lang="en-US" sz="3600" dirty="0"/>
              <a:t> Trade can benefit both countries on the </a:t>
            </a:r>
          </a:p>
          <a:p>
            <a:pPr algn="just"/>
            <a:r>
              <a:rPr lang="en-US" sz="3600" dirty="0"/>
              <a:t>   basis of cost of production which is not </a:t>
            </a:r>
          </a:p>
          <a:p>
            <a:pPr algn="just"/>
            <a:r>
              <a:rPr lang="en-US" sz="3600" dirty="0"/>
              <a:t>  described in the absolute advantage </a:t>
            </a:r>
          </a:p>
          <a:p>
            <a:pPr algn="just"/>
            <a:r>
              <a:rPr lang="en-US" sz="3600" dirty="0"/>
              <a:t>  model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LECTURE THREE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57912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800" b="1" dirty="0">
                <a:solidFill>
                  <a:schemeClr val="bg1"/>
                </a:solidFill>
              </a:rPr>
              <a:t>3.0	NEO-CLASSICAL TRADE THEORIES</a:t>
            </a:r>
          </a:p>
          <a:p>
            <a:pPr algn="l"/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The classical trade theories was castigated on he basis of some of its restrictive and unrealistic assumptions.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The Neo Classical model of trade advocated for theory which can be extended up longer and whose concept can be easily understood by all.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They therefore started their theory with the basic concepts like opportunity cost and productivity possibility frontier.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r>
              <a:rPr lang="en-US" sz="2800" dirty="0"/>
              <a:t> The neo classical economist such as </a:t>
            </a:r>
            <a:r>
              <a:rPr lang="en-US" sz="2800" dirty="0" err="1"/>
              <a:t>Haberler</a:t>
            </a:r>
            <a:r>
              <a:rPr lang="en-US" sz="2800" dirty="0"/>
              <a:t>, </a:t>
            </a:r>
            <a:r>
              <a:rPr lang="en-US" sz="2800" dirty="0" err="1"/>
              <a:t>Leontiet</a:t>
            </a:r>
            <a:r>
              <a:rPr lang="en-US" sz="2800" dirty="0"/>
              <a:t>, </a:t>
            </a:r>
            <a:r>
              <a:rPr lang="en-US" sz="2800" dirty="0" err="1"/>
              <a:t>lerner</a:t>
            </a:r>
            <a:r>
              <a:rPr lang="en-US" sz="2800" dirty="0"/>
              <a:t> Marshall, </a:t>
            </a:r>
            <a:r>
              <a:rPr lang="en-US" sz="2800" dirty="0" err="1"/>
              <a:t>Edgeworth</a:t>
            </a:r>
            <a:r>
              <a:rPr lang="en-US" sz="2800" dirty="0"/>
              <a:t>, and </a:t>
            </a:r>
            <a:r>
              <a:rPr lang="en-US" sz="2800" dirty="0" err="1"/>
              <a:t>meade</a:t>
            </a:r>
            <a:r>
              <a:rPr lang="en-US" sz="2800" dirty="0"/>
              <a:t> had contributed </a:t>
            </a:r>
            <a:r>
              <a:rPr lang="en-US" sz="2800" dirty="0" err="1"/>
              <a:t>substancially</a:t>
            </a:r>
            <a:r>
              <a:rPr lang="en-US" sz="2800" dirty="0"/>
              <a:t> to the growth of this school of thought</a:t>
            </a:r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LECTURE ONE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1.0	INTERNATIONAL TRADE GENERAL REVIEW</a:t>
            </a:r>
          </a:p>
          <a:p>
            <a:pPr algn="l"/>
            <a:r>
              <a:rPr lang="en-US" sz="2800" dirty="0"/>
              <a:t>	</a:t>
            </a:r>
          </a:p>
          <a:p>
            <a:pPr algn="l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	WHAT IS INTERNATIONAL TRADE?</a:t>
            </a:r>
          </a:p>
          <a:p>
            <a:pPr lvl="1" algn="l">
              <a:buFont typeface="Wingdings" pitchFamily="2" charset="2"/>
              <a:buChar char="v"/>
            </a:pPr>
            <a:r>
              <a:rPr lang="en-US" sz="1800" dirty="0"/>
              <a:t> </a:t>
            </a:r>
            <a:r>
              <a:rPr lang="en-US" sz="2200" dirty="0"/>
              <a:t>Trade is the concept of exchanging goods and services   </a:t>
            </a:r>
          </a:p>
          <a:p>
            <a:pPr lvl="1" algn="l"/>
            <a:r>
              <a:rPr lang="en-US" sz="2200" dirty="0"/>
              <a:t>    between two people or entities.</a:t>
            </a:r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  <a:p>
            <a:pPr lvl="1" algn="l">
              <a:buFont typeface="Wingdings" pitchFamily="2" charset="2"/>
              <a:buChar char="v"/>
            </a:pPr>
            <a:r>
              <a:rPr lang="en-US" sz="2200" dirty="0"/>
              <a:t> Original form of trade was barter</a:t>
            </a:r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  <a:p>
            <a:pPr lvl="1" algn="l">
              <a:buFont typeface="Wingdings" pitchFamily="2" charset="2"/>
              <a:buChar char="v"/>
            </a:pPr>
            <a:r>
              <a:rPr lang="en-US" sz="2200" dirty="0"/>
              <a:t> Bilateral trade: when two people or countries are involved.</a:t>
            </a:r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  <a:p>
            <a:pPr lvl="1" algn="l">
              <a:buFont typeface="Wingdings" pitchFamily="2" charset="2"/>
              <a:buChar char="v"/>
            </a:pPr>
            <a:r>
              <a:rPr lang="en-US" sz="2200" dirty="0"/>
              <a:t> Multilateral trade: if more than two people or two countries are </a:t>
            </a:r>
          </a:p>
          <a:p>
            <a:pPr lvl="1" algn="l"/>
            <a:r>
              <a:rPr lang="en-US" sz="2200" dirty="0"/>
              <a:t>    involved.</a:t>
            </a:r>
          </a:p>
          <a:p>
            <a:pPr algn="l"/>
            <a:r>
              <a:rPr lang="en-US" sz="2800" dirty="0"/>
              <a:t>	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8991600" cy="6629400"/>
          </a:xfrm>
        </p:spPr>
        <p:txBody>
          <a:bodyPr>
            <a:normAutofit fontScale="92500" lnSpcReduction="10000"/>
          </a:bodyPr>
          <a:lstStyle/>
          <a:p>
            <a:pPr marL="457200" indent="-457200" algn="just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	1. THE OPPORTUNITY COST APPROACH. (HEBELLER’S THEORY)</a:t>
            </a: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400" dirty="0">
                <a:latin typeface="Century Gothic" pitchFamily="34" charset="0"/>
              </a:rPr>
              <a:t>This study of opportunity cost was to reformulate the theory of comparative cost advantage propounded by David Ricardo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400" dirty="0"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400" dirty="0">
                <a:latin typeface="Century Gothic" pitchFamily="34" charset="0"/>
              </a:rPr>
              <a:t>According to this theory, if country can produce either of commodity x or y, the </a:t>
            </a:r>
            <a:r>
              <a:rPr lang="en-US" sz="2400" dirty="0" err="1">
                <a:latin typeface="Century Gothic" pitchFamily="34" charset="0"/>
              </a:rPr>
              <a:t>opportunitycost</a:t>
            </a:r>
            <a:r>
              <a:rPr lang="en-US" sz="2400" dirty="0">
                <a:latin typeface="Century Gothic" pitchFamily="34" charset="0"/>
              </a:rPr>
              <a:t> of the commodity x is the amount of other commodity y that must be given up in order to get one additional unit of commodity x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400" dirty="0"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400" dirty="0">
                <a:latin typeface="Century Gothic" pitchFamily="34" charset="0"/>
              </a:rPr>
              <a:t>The exchange ratio between the two commodities is expressed in terms of opportunity costs.</a:t>
            </a:r>
          </a:p>
          <a:p>
            <a:pPr marL="914400" lvl="1" indent="-457200" algn="just"/>
            <a:endParaRPr lang="en-US" sz="2400" dirty="0"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400" dirty="0">
                <a:latin typeface="Century Gothic" pitchFamily="34" charset="0"/>
              </a:rPr>
              <a:t>The theory of comparative cost was based on </a:t>
            </a:r>
            <a:r>
              <a:rPr lang="en-US" sz="2400" dirty="0" err="1">
                <a:latin typeface="Century Gothic" pitchFamily="34" charset="0"/>
              </a:rPr>
              <a:t>labour</a:t>
            </a:r>
            <a:r>
              <a:rPr lang="en-US" sz="2400" dirty="0">
                <a:latin typeface="Century Gothic" pitchFamily="34" charset="0"/>
              </a:rPr>
              <a:t> theory of value (LTV)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400" dirty="0"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400" dirty="0">
                <a:latin typeface="Century Gothic" pitchFamily="34" charset="0"/>
              </a:rPr>
              <a:t>LTV states that the value of commodity is equal to the amount of </a:t>
            </a:r>
            <a:r>
              <a:rPr lang="en-US" sz="2400" dirty="0" err="1">
                <a:latin typeface="Century Gothic" pitchFamily="34" charset="0"/>
              </a:rPr>
              <a:t>labour</a:t>
            </a:r>
            <a:r>
              <a:rPr lang="en-US" sz="2400" dirty="0">
                <a:latin typeface="Century Gothic" pitchFamily="34" charset="0"/>
              </a:rPr>
              <a:t> time involve in the production of that commodity.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8991600" cy="66294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en-US" sz="2400" dirty="0">
                <a:latin typeface="Century Gothic" pitchFamily="34" charset="0"/>
              </a:rPr>
              <a:t> LTV according to Ricardo assumes that </a:t>
            </a:r>
            <a:r>
              <a:rPr lang="en-US" sz="2400" dirty="0" err="1">
                <a:latin typeface="Century Gothic" pitchFamily="34" charset="0"/>
              </a:rPr>
              <a:t>labour</a:t>
            </a:r>
            <a:r>
              <a:rPr lang="en-US" sz="2400" dirty="0">
                <a:latin typeface="Century Gothic" pitchFamily="34" charset="0"/>
              </a:rPr>
              <a:t> is the only factor of production of the commodity and that it is homogeneous and fixed in the same proportion in the production of all commodities.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en-US" sz="2400" dirty="0">
              <a:latin typeface="Century Gothic" pitchFamily="34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en-US" sz="2400" dirty="0">
                <a:latin typeface="Century Gothic" pitchFamily="34" charset="0"/>
              </a:rPr>
              <a:t> The inherent shortcoming in this theory was resolved by the opportunity cost theory which explain the doctrine of comparative cost in terms of what </a:t>
            </a:r>
            <a:r>
              <a:rPr lang="en-US" sz="2400" dirty="0" err="1">
                <a:latin typeface="Century Gothic" pitchFamily="34" charset="0"/>
              </a:rPr>
              <a:t>Samnelson</a:t>
            </a:r>
            <a:r>
              <a:rPr lang="en-US" sz="2400" dirty="0">
                <a:latin typeface="Century Gothic" pitchFamily="34" charset="0"/>
              </a:rPr>
              <a:t> called production possibility curve.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en-US" sz="2400" dirty="0">
              <a:latin typeface="Century Gothic" pitchFamily="34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en-US" sz="2400" dirty="0">
                <a:latin typeface="Century Gothic" pitchFamily="34" charset="0"/>
              </a:rPr>
              <a:t>The theory of opportunity cost was based on the following assumptions:</a:t>
            </a:r>
          </a:p>
          <a:p>
            <a:pPr marL="914400" lvl="1" indent="-457200" algn="just">
              <a:buAutoNum type="romanLcParenBoth"/>
            </a:pPr>
            <a:r>
              <a:rPr lang="en-US" sz="2000" dirty="0">
                <a:solidFill>
                  <a:schemeClr val="bg1"/>
                </a:solidFill>
                <a:latin typeface="Century Gothic" pitchFamily="34" charset="0"/>
              </a:rPr>
              <a:t>Only two countries A and B can participate ion trade.</a:t>
            </a:r>
          </a:p>
          <a:p>
            <a:pPr marL="914400" lvl="1" indent="-457200" algn="just">
              <a:buAutoNum type="romanLcParenBoth"/>
            </a:pPr>
            <a:r>
              <a:rPr lang="en-US" sz="2000" dirty="0">
                <a:solidFill>
                  <a:schemeClr val="bg1"/>
                </a:solidFill>
                <a:latin typeface="Century Gothic" pitchFamily="34" charset="0"/>
              </a:rPr>
              <a:t>Two commodities and two factors of production (</a:t>
            </a:r>
            <a:r>
              <a:rPr lang="en-US" sz="2000" dirty="0" err="1">
                <a:solidFill>
                  <a:schemeClr val="bg1"/>
                </a:solidFill>
                <a:latin typeface="Century Gothic" pitchFamily="34" charset="0"/>
              </a:rPr>
              <a:t>Labour</a:t>
            </a:r>
            <a:r>
              <a:rPr lang="en-US" sz="2000" dirty="0">
                <a:solidFill>
                  <a:schemeClr val="bg1"/>
                </a:solidFill>
                <a:latin typeface="Century Gothic" pitchFamily="34" charset="0"/>
              </a:rPr>
              <a:t> and Capital)</a:t>
            </a:r>
          </a:p>
          <a:p>
            <a:pPr marL="914400" lvl="1" indent="-457200" algn="just">
              <a:buAutoNum type="romanLcParenBoth"/>
            </a:pPr>
            <a:r>
              <a:rPr lang="en-US" sz="2000" dirty="0">
                <a:solidFill>
                  <a:schemeClr val="bg1"/>
                </a:solidFill>
                <a:latin typeface="Century Gothic" pitchFamily="34" charset="0"/>
              </a:rPr>
              <a:t>The supply of factors is fixed</a:t>
            </a:r>
          </a:p>
          <a:p>
            <a:pPr marL="914400" lvl="1" indent="-457200" algn="just">
              <a:buAutoNum type="romanLcParenBoth"/>
            </a:pPr>
            <a:r>
              <a:rPr lang="en-US" sz="2000" dirty="0">
                <a:solidFill>
                  <a:schemeClr val="bg1"/>
                </a:solidFill>
                <a:latin typeface="Century Gothic" pitchFamily="34" charset="0"/>
              </a:rPr>
              <a:t>There is full employment</a:t>
            </a:r>
          </a:p>
          <a:p>
            <a:pPr marL="914400" lvl="1" indent="-457200" algn="just">
              <a:buAutoNum type="romanLcParenBoth"/>
            </a:pPr>
            <a:r>
              <a:rPr lang="en-US" sz="2000" dirty="0">
                <a:solidFill>
                  <a:schemeClr val="bg1"/>
                </a:solidFill>
                <a:latin typeface="Century Gothic" pitchFamily="34" charset="0"/>
              </a:rPr>
              <a:t>Free trade exists between the two countries</a:t>
            </a:r>
          </a:p>
          <a:p>
            <a:pPr marL="914400" lvl="1" indent="-457200" algn="just">
              <a:buAutoNum type="romanLcParenBoth"/>
            </a:pPr>
            <a:r>
              <a:rPr lang="en-US" sz="2000" dirty="0">
                <a:solidFill>
                  <a:schemeClr val="bg1"/>
                </a:solidFill>
                <a:latin typeface="Century Gothic" pitchFamily="34" charset="0"/>
              </a:rPr>
              <a:t>The price of each factor equals its marginal value production in each employment.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en-US" sz="2400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8991600" cy="66294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en-US" sz="2400" dirty="0">
                <a:latin typeface="Century Gothic" pitchFamily="34" charset="0"/>
              </a:rPr>
              <a:t> Under these theory, heavy gain from trade can be determined by different cost conditions. i.e. constant, increasing and decreasing opportunity cost.</a:t>
            </a:r>
          </a:p>
          <a:p>
            <a:pPr marL="457200" indent="-457200" algn="just"/>
            <a:endParaRPr lang="en-US" sz="2400" dirty="0">
              <a:latin typeface="Century Gothic" pitchFamily="34" charset="0"/>
            </a:endParaRPr>
          </a:p>
          <a:p>
            <a:pPr marL="457200" indent="-457200" algn="just"/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2. MILLS THEORY OF RECIPROCAL DEMAND</a:t>
            </a: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000" dirty="0">
                <a:latin typeface="Century Gothic" pitchFamily="34" charset="0"/>
              </a:rPr>
              <a:t>J.S Mill postulated the theory of reciprocal demand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000" dirty="0"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000" dirty="0">
                <a:latin typeface="Century Gothic" pitchFamily="34" charset="0"/>
              </a:rPr>
              <a:t>The term reciprocal demand was introduced by MILL to explain the determination of the equilibrium terms of trade.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000" dirty="0"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000" dirty="0">
                <a:latin typeface="Century Gothic" pitchFamily="34" charset="0"/>
              </a:rPr>
              <a:t>It is used to indicate a country’s demands for one commodity in terms of quantities of other commodities it is prepared to give up in exchange.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000" dirty="0"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000" dirty="0">
                <a:latin typeface="Century Gothic" pitchFamily="34" charset="0"/>
              </a:rPr>
              <a:t>After restating the </a:t>
            </a:r>
            <a:r>
              <a:rPr lang="en-US" sz="2000" dirty="0" err="1">
                <a:latin typeface="Century Gothic" pitchFamily="34" charset="0"/>
              </a:rPr>
              <a:t>Ricardian</a:t>
            </a:r>
            <a:r>
              <a:rPr lang="en-US" sz="2000" dirty="0">
                <a:latin typeface="Century Gothic" pitchFamily="34" charset="0"/>
              </a:rPr>
              <a:t> theory of comparative cost, Mill allocated a given amount of </a:t>
            </a:r>
            <a:r>
              <a:rPr lang="en-US" sz="2000" dirty="0" err="1">
                <a:latin typeface="Century Gothic" pitchFamily="34" charset="0"/>
              </a:rPr>
              <a:t>labour</a:t>
            </a:r>
            <a:r>
              <a:rPr lang="en-US" sz="2000" dirty="0">
                <a:latin typeface="Century Gothic" pitchFamily="34" charset="0"/>
              </a:rPr>
              <a:t> to each country but different outfit.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000" dirty="0"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000" dirty="0">
                <a:latin typeface="Century Gothic" pitchFamily="34" charset="0"/>
              </a:rPr>
              <a:t>This is called Comparative effectiveness of </a:t>
            </a:r>
            <a:r>
              <a:rPr lang="en-US" sz="2000" dirty="0" err="1">
                <a:latin typeface="Century Gothic" pitchFamily="34" charset="0"/>
              </a:rPr>
              <a:t>labour</a:t>
            </a:r>
            <a:r>
              <a:rPr lang="en-US" sz="2000" dirty="0">
                <a:latin typeface="Century Gothic" pitchFamily="34" charset="0"/>
              </a:rPr>
              <a:t> as contrasted with Ricardo’s comparative </a:t>
            </a:r>
            <a:r>
              <a:rPr lang="en-US" sz="2000" dirty="0" err="1">
                <a:latin typeface="Century Gothic" pitchFamily="34" charset="0"/>
              </a:rPr>
              <a:t>labour</a:t>
            </a:r>
            <a:r>
              <a:rPr lang="en-US" sz="2000" dirty="0">
                <a:latin typeface="Century Gothic" pitchFamily="34" charset="0"/>
              </a:rPr>
              <a:t> cost.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8991600" cy="6629400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en-US" sz="2400" dirty="0">
                <a:latin typeface="Century Gothic" pitchFamily="34" charset="0"/>
              </a:rPr>
              <a:t>These theory of Reciprocal Demand was based on the following assumptions:</a:t>
            </a: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400" dirty="0">
                <a:latin typeface="Century Gothic" pitchFamily="34" charset="0"/>
              </a:rPr>
              <a:t>Two countries, two commodities and only one factor of production </a:t>
            </a:r>
            <a:r>
              <a:rPr lang="en-US" sz="2400" b="1" dirty="0">
                <a:solidFill>
                  <a:schemeClr val="bg1"/>
                </a:solidFill>
                <a:latin typeface="Century Gothic" pitchFamily="34" charset="0"/>
              </a:rPr>
              <a:t>(2x2x1 model)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400" dirty="0"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400" b="1" dirty="0">
                <a:solidFill>
                  <a:schemeClr val="bg1"/>
                </a:solidFill>
                <a:latin typeface="Century Gothic" pitchFamily="34" charset="0"/>
              </a:rPr>
              <a:t>There are constant return to scale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400" b="1" dirty="0">
                <a:solidFill>
                  <a:schemeClr val="bg1"/>
                </a:solidFill>
                <a:latin typeface="Century Gothic" pitchFamily="34" charset="0"/>
              </a:rPr>
              <a:t>Transportations costs are totally absent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400" b="1" dirty="0">
                <a:solidFill>
                  <a:schemeClr val="bg1"/>
                </a:solidFill>
                <a:latin typeface="Century Gothic" pitchFamily="34" charset="0"/>
              </a:rPr>
              <a:t>There is perfect competition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400" b="1" dirty="0">
                <a:solidFill>
                  <a:schemeClr val="bg1"/>
                </a:solidFill>
                <a:latin typeface="Century Gothic" pitchFamily="34" charset="0"/>
              </a:rPr>
              <a:t>Full employment exists in both the country</a:t>
            </a:r>
          </a:p>
          <a:p>
            <a:pPr marL="914400" lvl="1" indent="-457200" algn="just">
              <a:buFont typeface="Wingdings" pitchFamily="2" charset="2"/>
              <a:buChar char="v"/>
            </a:pPr>
            <a:endParaRPr lang="en-US" sz="2400" b="1" dirty="0">
              <a:solidFill>
                <a:schemeClr val="bg1"/>
              </a:solidFill>
              <a:latin typeface="Century Gothic" pitchFamily="34" charset="0"/>
            </a:endParaRPr>
          </a:p>
          <a:p>
            <a:pPr marL="914400" lvl="1" indent="-457200" algn="just">
              <a:buFont typeface="Wingdings" pitchFamily="2" charset="2"/>
              <a:buChar char="v"/>
            </a:pPr>
            <a:r>
              <a:rPr lang="en-US" sz="2400" b="1" dirty="0">
                <a:solidFill>
                  <a:schemeClr val="bg1"/>
                </a:solidFill>
                <a:latin typeface="Century Gothic" pitchFamily="34" charset="0"/>
              </a:rPr>
              <a:t>Absence of trade restriction.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en-US" sz="2400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0"/>
            <a:ext cx="8763000" cy="52578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400" dirty="0"/>
              <a:t>4.0	INTRODUCTION</a:t>
            </a:r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The theories of Smith and Ricardo did not help countries determine which products would give a country an advantage</a:t>
            </a:r>
          </a:p>
          <a:p>
            <a:pPr lvl="1" algn="just">
              <a:buFont typeface="Wingdings" pitchFamily="2" charset="2"/>
              <a:buChar char="q"/>
            </a:pPr>
            <a:endParaRPr lang="en-US" sz="3000" dirty="0"/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Both theories assumed that free and open markets producers to determine which goods they could produce more efficiently</a:t>
            </a:r>
          </a:p>
          <a:p>
            <a:pPr lvl="1" algn="just">
              <a:buFont typeface="Wingdings" pitchFamily="2" charset="2"/>
              <a:buChar char="q"/>
            </a:pPr>
            <a:endParaRPr lang="en-US" sz="3000" dirty="0"/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According to the two </a:t>
            </a:r>
            <a:r>
              <a:rPr lang="en-US" sz="3000" dirty="0" err="1"/>
              <a:t>swedish</a:t>
            </a:r>
            <a:r>
              <a:rPr lang="en-US" sz="3000" dirty="0"/>
              <a:t> economists, ELI </a:t>
            </a:r>
            <a:r>
              <a:rPr lang="en-US" sz="3000" dirty="0" err="1"/>
              <a:t>Hecksher</a:t>
            </a:r>
            <a:r>
              <a:rPr lang="en-US" sz="3000" dirty="0"/>
              <a:t> and </a:t>
            </a:r>
            <a:r>
              <a:rPr lang="en-US" sz="3000" dirty="0" err="1"/>
              <a:t>berlin</a:t>
            </a:r>
            <a:r>
              <a:rPr lang="en-US" sz="3000" dirty="0"/>
              <a:t> Ohlin, they asserted that the relative availability of factor supplies mainly determine pattern of production, specification and trade among the regions.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>
                <a:solidFill>
                  <a:srgbClr val="C00000"/>
                </a:solidFill>
              </a:rPr>
              <a:t>LECTURE FOUR </a:t>
            </a:r>
            <a:br>
              <a:rPr lang="en-US" sz="2800" b="1" dirty="0"/>
            </a:br>
            <a:r>
              <a:rPr lang="en-US" sz="2800" dirty="0">
                <a:solidFill>
                  <a:schemeClr val="bg1"/>
                </a:solidFill>
              </a:rPr>
              <a:t>HECKSCHER-OHLINTRADE MODEL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839200" cy="65532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800" cap="none" dirty="0"/>
              <a:t>Some countries have abundant in capital and some have much abundance in </a:t>
            </a:r>
            <a:r>
              <a:rPr lang="en-US" sz="2800" cap="none" dirty="0" err="1"/>
              <a:t>labour</a:t>
            </a:r>
            <a:r>
              <a:rPr lang="en-US" sz="2800" cap="none" dirty="0"/>
              <a:t>.</a:t>
            </a:r>
          </a:p>
          <a:p>
            <a:pPr algn="just">
              <a:buFont typeface="Wingdings" pitchFamily="2" charset="2"/>
              <a:buChar char="q"/>
            </a:pPr>
            <a:endParaRPr lang="en-US" sz="2800" cap="none" dirty="0"/>
          </a:p>
          <a:p>
            <a:pPr algn="just">
              <a:buFont typeface="Wingdings" pitchFamily="2" charset="2"/>
              <a:buChar char="q"/>
            </a:pPr>
            <a:r>
              <a:rPr lang="en-US" sz="2800" cap="none" dirty="0"/>
              <a:t> They determined that the cost of any factor or resource is a function of supply and demand.</a:t>
            </a:r>
          </a:p>
          <a:p>
            <a:pPr algn="just">
              <a:buFont typeface="Wingdings" pitchFamily="2" charset="2"/>
              <a:buChar char="q"/>
            </a:pPr>
            <a:endParaRPr lang="en-US" sz="2800" cap="none" dirty="0"/>
          </a:p>
          <a:p>
            <a:pPr algn="just">
              <a:buFont typeface="Wingdings" pitchFamily="2" charset="2"/>
              <a:buChar char="q"/>
            </a:pPr>
            <a:r>
              <a:rPr lang="en-US" sz="2800" cap="none" dirty="0"/>
              <a:t> The theory says that the countries that are rich in capital endowment will export capital intensive goods and the countries which that are rich will export </a:t>
            </a:r>
            <a:r>
              <a:rPr lang="en-US" sz="2800" cap="none" dirty="0" err="1"/>
              <a:t>labour</a:t>
            </a:r>
            <a:r>
              <a:rPr lang="en-US" sz="2800" cap="none" dirty="0"/>
              <a:t> intensive goods.</a:t>
            </a:r>
          </a:p>
          <a:p>
            <a:pPr algn="just">
              <a:buFont typeface="Wingdings" pitchFamily="2" charset="2"/>
              <a:buChar char="q"/>
            </a:pPr>
            <a:endParaRPr lang="en-US" sz="2400" b="0" cap="none" dirty="0"/>
          </a:p>
          <a:p>
            <a:pPr algn="just"/>
            <a:endParaRPr lang="en-US" sz="2400" cap="none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4.1	ASSUMPTIONS</a:t>
            </a:r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The following assumptions have been made in order to simply H-O theorem.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The model is based on 2 countries, 2 commodities and 2 factors of production.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The existing factors and commodity market is perfect competition.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 Production functions are different for different commodities.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 Each commodity is produced by constant return to scale.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 Transportation and insurance costs are free.</a:t>
            </a:r>
          </a:p>
          <a:p>
            <a:pPr marL="1028700" lvl="1" indent="-571500" algn="just">
              <a:buAutoNum type="romanLcParenBoth"/>
            </a:pPr>
            <a:endParaRPr lang="en-US" sz="3000" dirty="0"/>
          </a:p>
          <a:p>
            <a:pPr marL="1028700" lvl="1" indent="-571500" algn="just">
              <a:buAutoNum type="romanLcParenBoth"/>
            </a:pPr>
            <a:endParaRPr lang="en-US" sz="3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fontScale="92500"/>
          </a:bodyPr>
          <a:lstStyle/>
          <a:p>
            <a:pPr marL="1028700" lvl="1" indent="-571500" algn="just"/>
            <a:r>
              <a:rPr lang="en-US" sz="3000" dirty="0"/>
              <a:t>(vi) Factor of production between the countries are immobile but freely mobile within countries.</a:t>
            </a:r>
          </a:p>
          <a:p>
            <a:pPr marL="1028700" lvl="1" indent="-571500" algn="just"/>
            <a:r>
              <a:rPr lang="en-US" sz="3000" dirty="0"/>
              <a:t>(vii) There is full employment of both the factors of production in each countries.</a:t>
            </a:r>
          </a:p>
          <a:p>
            <a:pPr marL="1028700" lvl="1" indent="-571500" algn="just"/>
            <a:r>
              <a:rPr lang="en-US" sz="3000" dirty="0"/>
              <a:t>(viii) The technological knowledge remain unchanged</a:t>
            </a:r>
          </a:p>
          <a:p>
            <a:pPr marL="1028700" lvl="1" indent="-571500" algn="just"/>
            <a:r>
              <a:rPr lang="en-US" sz="3000" dirty="0"/>
              <a:t>(ix) Identical demand patterns and preferences of consumers in both the countries.</a:t>
            </a:r>
          </a:p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 The H-O theorem as discussed above were: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Factor abundance (or scarcity) in terms of the price criterion; and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 Factor abundance (or scarcity) in terms of physical criterion.</a:t>
            </a:r>
          </a:p>
          <a:p>
            <a:pPr marL="1028700" lvl="1" indent="-571500" algn="just">
              <a:buAutoNum type="romanLcPeriod"/>
            </a:pPr>
            <a:endParaRPr lang="en-US" sz="3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/>
          </a:bodyPr>
          <a:lstStyle/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 However, the classical and modern theories of international trade had provided meaningful concept of international trade but both the classical and modern concepts of trade are diagnosed by several limitations.</a:t>
            </a:r>
          </a:p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The theorem thus is quite limited in its applications because of several unrealistic assumptions.</a:t>
            </a:r>
          </a:p>
          <a:p>
            <a:pPr marL="571500" indent="-571500" algn="just"/>
            <a:r>
              <a:rPr lang="en-US" sz="2400" dirty="0"/>
              <a:t>4.2	</a:t>
            </a:r>
            <a:r>
              <a:rPr lang="en-US" sz="2400" dirty="0" err="1"/>
              <a:t>leontiff</a:t>
            </a:r>
            <a:r>
              <a:rPr lang="en-US" sz="2400" dirty="0"/>
              <a:t> paradox</a:t>
            </a:r>
          </a:p>
          <a:p>
            <a:pPr marL="1028700" lvl="1" indent="-571500" algn="just">
              <a:buFont typeface="Wingdings" pitchFamily="2" charset="2"/>
              <a:buChar char="v"/>
            </a:pPr>
            <a:r>
              <a:rPr lang="en-US" sz="3000" dirty="0"/>
              <a:t> In the early 1950s, a economist </a:t>
            </a:r>
            <a:r>
              <a:rPr lang="en-US" sz="3000" dirty="0" err="1"/>
              <a:t>wassily</a:t>
            </a:r>
            <a:r>
              <a:rPr lang="en-US" sz="3000" dirty="0"/>
              <a:t> W. economy closely and noted that the united states was abundant in capital.</a:t>
            </a:r>
          </a:p>
          <a:p>
            <a:pPr marL="1028700" lvl="1" indent="-571500" algn="just">
              <a:buAutoNum type="romanLcParenBoth"/>
            </a:pPr>
            <a:endParaRPr lang="en-US" sz="3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lnSpcReduction="10000"/>
          </a:bodyPr>
          <a:lstStyle/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 By implication such country should produced and export capital intensive goods.</a:t>
            </a:r>
          </a:p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His research using actual data showed the opposite: the united states was importing more capital intensive goods</a:t>
            </a:r>
          </a:p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According to H-O theorem, the united states should have been importing </a:t>
            </a:r>
            <a:r>
              <a:rPr lang="en-US" sz="3000" dirty="0" err="1"/>
              <a:t>labour</a:t>
            </a:r>
            <a:r>
              <a:rPr lang="en-US" sz="3000" dirty="0"/>
              <a:t> intensive goods but rather it was actually exporting them.</a:t>
            </a:r>
          </a:p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This contribution became known as the </a:t>
            </a:r>
            <a:r>
              <a:rPr lang="en-US" sz="3000" dirty="0" err="1"/>
              <a:t>leontiet</a:t>
            </a:r>
            <a:r>
              <a:rPr lang="en-US" sz="3000" dirty="0"/>
              <a:t> paradox because it was the reverse of what was expected by the H-O theory.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"/>
            <a:ext cx="9144000" cy="6705600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v"/>
            </a:pPr>
            <a:r>
              <a:rPr lang="en-US" sz="2200" dirty="0"/>
              <a:t> </a:t>
            </a:r>
            <a:r>
              <a:rPr lang="en-US" sz="3000" dirty="0"/>
              <a:t>International trade is a concept of </a:t>
            </a:r>
          </a:p>
          <a:p>
            <a:pPr algn="just"/>
            <a:r>
              <a:rPr lang="en-US" sz="3000" dirty="0"/>
              <a:t>      exchange between people or entities   </a:t>
            </a:r>
          </a:p>
          <a:p>
            <a:pPr algn="just"/>
            <a:r>
              <a:rPr lang="en-US" sz="3000" dirty="0"/>
              <a:t>      in two different countries.</a:t>
            </a:r>
          </a:p>
          <a:p>
            <a:pPr algn="just"/>
            <a:endParaRPr lang="en-US" sz="3000" dirty="0"/>
          </a:p>
          <a:p>
            <a:pPr lvl="1" algn="just">
              <a:buFont typeface="Wingdings" pitchFamily="2" charset="2"/>
              <a:buChar char="v"/>
            </a:pPr>
            <a:r>
              <a:rPr lang="en-US" sz="3000" dirty="0"/>
              <a:t> The fundamental of trade is to explain why    </a:t>
            </a:r>
          </a:p>
          <a:p>
            <a:pPr lvl="1" algn="just"/>
            <a:r>
              <a:rPr lang="en-US" sz="3000" dirty="0"/>
              <a:t>    two people or two nations trade with each       </a:t>
            </a:r>
          </a:p>
          <a:p>
            <a:pPr lvl="1" algn="just"/>
            <a:r>
              <a:rPr lang="en-US" sz="3000" dirty="0"/>
              <a:t>    other respectively.</a:t>
            </a:r>
          </a:p>
          <a:p>
            <a:pPr algn="just">
              <a:buFont typeface="Wingdings" pitchFamily="2" charset="2"/>
              <a:buChar char="v"/>
            </a:pPr>
            <a:endParaRPr lang="en-US" sz="3000" dirty="0"/>
          </a:p>
          <a:p>
            <a:pPr lvl="1" algn="just">
              <a:buFont typeface="Wingdings" pitchFamily="2" charset="2"/>
              <a:buChar char="v"/>
            </a:pPr>
            <a:r>
              <a:rPr lang="en-US" sz="3000" dirty="0"/>
              <a:t> The answer is simply that Nature is not evenly </a:t>
            </a:r>
          </a:p>
          <a:p>
            <a:pPr lvl="1" algn="just"/>
            <a:r>
              <a:rPr lang="en-US" sz="3000" dirty="0"/>
              <a:t>    distributed on the surface of earth.</a:t>
            </a:r>
          </a:p>
          <a:p>
            <a:pPr algn="l"/>
            <a:r>
              <a:rPr lang="en-US" sz="2800" dirty="0"/>
              <a:t>	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/>
          </a:bodyPr>
          <a:lstStyle/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 The question is: Does the H-O theory still have any relevance in international trade?</a:t>
            </a:r>
          </a:p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Over the decades many economists have used different theories and data to explain and minimize the impact of the paradox in international transaction.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Criticism of the data and methodology used in the input-output test.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The unbalanced trade problem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Human capital explanation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Natural resources explanation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Demand reversals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Factor intensity reversals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763000" cy="5257800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5.0	INTRODUCTION</a:t>
            </a:r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The classical theory of international trade bitterly criticized by </a:t>
            </a:r>
            <a:r>
              <a:rPr lang="en-US" sz="3000" dirty="0" err="1"/>
              <a:t>Bertel</a:t>
            </a:r>
            <a:r>
              <a:rPr lang="en-US" sz="3000" dirty="0"/>
              <a:t> Ohlin in his </a:t>
            </a:r>
            <a:r>
              <a:rPr lang="en-US" sz="3000" dirty="0" err="1"/>
              <a:t>famour</a:t>
            </a:r>
            <a:r>
              <a:rPr lang="en-US" sz="3000" dirty="0"/>
              <a:t> book “Interregional and international trade” (1933) and then formulated the General equilibrium or factor Endowment theory of international trade.</a:t>
            </a:r>
          </a:p>
          <a:p>
            <a:pPr lvl="1" algn="just"/>
            <a:endParaRPr lang="en-US" sz="3000" dirty="0"/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Ohlin and his teach </a:t>
            </a:r>
            <a:r>
              <a:rPr lang="en-US" sz="3000" dirty="0" err="1"/>
              <a:t>Hecksher</a:t>
            </a:r>
            <a:r>
              <a:rPr lang="en-US" sz="3000" dirty="0"/>
              <a:t> (known as H-O) carried the theory  forward to build the theory of modern international trade.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7724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>
                <a:solidFill>
                  <a:srgbClr val="C00000"/>
                </a:solidFill>
              </a:rPr>
              <a:t>LECTURE FIVE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MODERN TRADE THEORIES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5.1	THE KRAVIS THEORY OF AVAILABILITY</a:t>
            </a:r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In 1956, I.B Kravis, an </a:t>
            </a:r>
            <a:r>
              <a:rPr lang="en-US" sz="3000" dirty="0" err="1"/>
              <a:t>Amrerican</a:t>
            </a:r>
            <a:r>
              <a:rPr lang="en-US" sz="3000" dirty="0"/>
              <a:t> Economist questioned the assumptions of the classical theory that technology was the same in all trading countries.</a:t>
            </a:r>
          </a:p>
          <a:p>
            <a:pPr lvl="1" algn="just">
              <a:buFont typeface="Wingdings" pitchFamily="2" charset="2"/>
              <a:buChar char="q"/>
            </a:pPr>
            <a:endParaRPr lang="en-US" sz="3000" dirty="0"/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While testing the H-O theory, he wanted to find out whether </a:t>
            </a:r>
            <a:r>
              <a:rPr lang="en-US" sz="3000" dirty="0" err="1"/>
              <a:t>labour</a:t>
            </a:r>
            <a:r>
              <a:rPr lang="en-US" sz="3000" dirty="0"/>
              <a:t> intensive export were produced with cheap </a:t>
            </a:r>
            <a:r>
              <a:rPr lang="en-US" sz="3000" dirty="0" err="1"/>
              <a:t>labour</a:t>
            </a:r>
            <a:r>
              <a:rPr lang="en-US" sz="3000" dirty="0"/>
              <a:t>.</a:t>
            </a:r>
          </a:p>
          <a:p>
            <a:pPr lvl="1" algn="just">
              <a:buFont typeface="Wingdings" pitchFamily="2" charset="2"/>
              <a:buChar char="q"/>
            </a:pPr>
            <a:endParaRPr lang="en-US" sz="3000" dirty="0"/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He found out that in almost every country, the exporting industries pay a </a:t>
            </a:r>
            <a:r>
              <a:rPr lang="en-US" sz="3000" dirty="0" err="1"/>
              <a:t>vert</a:t>
            </a:r>
            <a:r>
              <a:rPr lang="en-US" sz="3000" dirty="0"/>
              <a:t> high wages to </a:t>
            </a:r>
            <a:r>
              <a:rPr lang="en-US" sz="3000" dirty="0" err="1"/>
              <a:t>labourer</a:t>
            </a:r>
            <a:r>
              <a:rPr lang="en-US" sz="3000" dirty="0"/>
              <a:t>.</a:t>
            </a:r>
          </a:p>
          <a:p>
            <a:pPr lvl="1" algn="just">
              <a:buFont typeface="Wingdings" pitchFamily="2" charset="2"/>
              <a:buChar char="q"/>
            </a:pPr>
            <a:endParaRPr lang="en-US" sz="3000" dirty="0"/>
          </a:p>
          <a:p>
            <a:pPr lvl="1" algn="just"/>
            <a:endParaRPr lang="en-US" sz="3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/>
          </a:bodyPr>
          <a:lstStyle/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 According to him, a country produces and exports those goods which are (available) developed by its innovators and entrepreneurs.</a:t>
            </a:r>
          </a:p>
          <a:p>
            <a:pPr marL="1028700" lvl="1" indent="-571500" algn="just">
              <a:buFont typeface="Wingdings" pitchFamily="2" charset="2"/>
              <a:buChar char="q"/>
            </a:pPr>
            <a:endParaRPr lang="en-US" sz="3000" dirty="0"/>
          </a:p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Kravis propounded the theory that the composition of community of trade is determined primarily by “</a:t>
            </a:r>
            <a:r>
              <a:rPr lang="en-US" sz="3000" dirty="0" err="1"/>
              <a:t>availablity</a:t>
            </a:r>
            <a:r>
              <a:rPr lang="en-US" sz="3000" dirty="0"/>
              <a:t> which means an elastic supply.</a:t>
            </a:r>
          </a:p>
          <a:p>
            <a:pPr marL="1028700" lvl="1" indent="-571500" algn="just">
              <a:buFont typeface="Wingdings" pitchFamily="2" charset="2"/>
              <a:buChar char="q"/>
            </a:pPr>
            <a:endParaRPr lang="en-US" sz="3000" dirty="0"/>
          </a:p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Trade only take place in those commodities which are not available at home.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/>
          </a:bodyPr>
          <a:lstStyle/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 By implications, the country will: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Import those goods which are not available in the country in absolute sense e.g. diamonds.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Export those goods which are available more than the domestic needs.</a:t>
            </a:r>
          </a:p>
          <a:p>
            <a:pPr marL="1028700" lvl="1" indent="-571500" algn="just"/>
            <a:endParaRPr lang="en-US" sz="3000" dirty="0"/>
          </a:p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However, there are some factors responsible for the availability as explained by Kravis:</a:t>
            </a:r>
          </a:p>
          <a:p>
            <a:pPr marL="1028700" lvl="1" indent="-571500" algn="just">
              <a:buAutoNum type="romanLcParenBoth"/>
            </a:pPr>
            <a:r>
              <a:rPr lang="en-US" sz="3000" dirty="0"/>
              <a:t>Natural Resources, Technical change, product differentiation and government policy.</a:t>
            </a:r>
          </a:p>
          <a:p>
            <a:pPr marL="1028700" lvl="1" indent="-571500" algn="just">
              <a:buAutoNum type="romanLcParenBoth"/>
            </a:pPr>
            <a:endParaRPr lang="en-US" sz="3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fontScale="92500" lnSpcReduction="20000"/>
          </a:bodyPr>
          <a:lstStyle/>
          <a:p>
            <a:pPr marL="1028700" lvl="1" indent="-571500" algn="just"/>
            <a:r>
              <a:rPr lang="en-US" sz="3000" dirty="0"/>
              <a:t>(ii) The trade pattern of a country is determined by the availability of scarce natural resources.</a:t>
            </a:r>
          </a:p>
          <a:p>
            <a:pPr marL="1028700" lvl="1" indent="-571500" algn="just"/>
            <a:endParaRPr lang="en-US" sz="3000" dirty="0"/>
          </a:p>
          <a:p>
            <a:pPr marL="1028700" lvl="1" indent="-571500" algn="just"/>
            <a:r>
              <a:rPr lang="en-US" sz="3000" dirty="0"/>
              <a:t>(iii) Availability of Technical knowledge possessed by a country </a:t>
            </a:r>
            <a:r>
              <a:rPr lang="en-US" sz="3000" dirty="0" err="1"/>
              <a:t>labour</a:t>
            </a:r>
            <a:r>
              <a:rPr lang="en-US" sz="3000" dirty="0"/>
              <a:t> force.</a:t>
            </a:r>
          </a:p>
          <a:p>
            <a:pPr marL="1028700" lvl="1" indent="-571500" algn="just"/>
            <a:endParaRPr lang="en-US" sz="3000" dirty="0"/>
          </a:p>
          <a:p>
            <a:pPr marL="1028700" lvl="1" indent="-571500" algn="just"/>
            <a:r>
              <a:rPr lang="en-US" sz="3000" dirty="0"/>
              <a:t>(iv) Temporary monopoly of production by the product differentiation by which the producing countries can export its commodities.</a:t>
            </a:r>
          </a:p>
          <a:p>
            <a:pPr marL="1028700" lvl="1" indent="-571500" algn="just"/>
            <a:endParaRPr lang="en-US" sz="3000" dirty="0"/>
          </a:p>
          <a:p>
            <a:pPr marL="1028700" lvl="1" indent="-571500" algn="just">
              <a:buFont typeface="Wingdings" pitchFamily="2" charset="2"/>
              <a:buChar char="q"/>
            </a:pPr>
            <a:r>
              <a:rPr lang="en-US" sz="3000" dirty="0"/>
              <a:t>The government policies has proved to an obstruction which leads the trade o a negative path.</a:t>
            </a:r>
          </a:p>
          <a:p>
            <a:pPr marL="1028700" lvl="1" indent="-571500" algn="just"/>
            <a:endParaRPr lang="en-US" sz="3000" dirty="0"/>
          </a:p>
          <a:p>
            <a:pPr marL="1028700" lvl="1" indent="-571500" algn="just"/>
            <a:r>
              <a:rPr lang="en-US" sz="3000" dirty="0"/>
              <a:t>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705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400" dirty="0"/>
              <a:t>5.2	</a:t>
            </a:r>
            <a:r>
              <a:rPr lang="en-US" sz="2000" dirty="0"/>
              <a:t>LINDER’S THEORY OF THE VOLUME OF TRADE</a:t>
            </a:r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The </a:t>
            </a:r>
            <a:r>
              <a:rPr lang="en-US" sz="3000" dirty="0" err="1"/>
              <a:t>swedish</a:t>
            </a:r>
            <a:r>
              <a:rPr lang="en-US" sz="3000" dirty="0"/>
              <a:t> economist, S.B Linder propounded a theory that explains the volume of trade in manufactures as proportion of nation income between different pairs of trading countries.</a:t>
            </a:r>
          </a:p>
          <a:p>
            <a:pPr lvl="1" algn="just">
              <a:buFont typeface="Wingdings" pitchFamily="2" charset="2"/>
              <a:buChar char="q"/>
            </a:pPr>
            <a:endParaRPr lang="en-US" sz="3000" dirty="0"/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According to Linder, trade experts could be explained in terms of relative natural endowment whereas manufactures exports cannot be explained like that.</a:t>
            </a:r>
          </a:p>
          <a:p>
            <a:pPr lvl="1" algn="just">
              <a:buFont typeface="Wingdings" pitchFamily="2" charset="2"/>
              <a:buChar char="q"/>
            </a:pPr>
            <a:endParaRPr lang="en-US" sz="3000" dirty="0"/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For manufactures experts, there are many complex factors such as technology superiority, managerial skills and economics of scale which are considered to be imprecise and unpredictable.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705600"/>
          </a:xfrm>
        </p:spPr>
        <p:txBody>
          <a:bodyPr>
            <a:normAutofit lnSpcReduction="10000"/>
          </a:bodyPr>
          <a:lstStyle/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In his theory, Linder asserted that the pre-condition for trade in manufacture export is a function of home demand.</a:t>
            </a:r>
          </a:p>
          <a:p>
            <a:pPr lvl="1" algn="l">
              <a:buFont typeface="Wingdings" pitchFamily="2" charset="2"/>
              <a:buChar char="q"/>
            </a:pPr>
            <a:endParaRPr lang="en-US" sz="2800" dirty="0"/>
          </a:p>
          <a:p>
            <a:pPr lvl="1" algn="l">
              <a:buFont typeface="Wingdings" pitchFamily="2" charset="2"/>
              <a:buChar char="q"/>
            </a:pPr>
            <a:r>
              <a:rPr lang="en-US" sz="2800" dirty="0"/>
              <a:t>The following reasons was given for his assertion:</a:t>
            </a:r>
          </a:p>
          <a:p>
            <a:pPr marL="1028700" lvl="1" indent="-571500" algn="l">
              <a:buAutoNum type="romanLcParenBoth"/>
            </a:pPr>
            <a:r>
              <a:rPr lang="en-US" sz="2800" dirty="0"/>
              <a:t>Foreign trade is only the extension of domestic trade.</a:t>
            </a:r>
          </a:p>
          <a:p>
            <a:pPr marL="1028700" lvl="1" indent="-571500" algn="l">
              <a:buAutoNum type="romanLcParenBoth"/>
            </a:pPr>
            <a:r>
              <a:rPr lang="en-US" sz="2800" dirty="0"/>
              <a:t>Existing industries are fully equipped with innovating </a:t>
            </a:r>
            <a:r>
              <a:rPr lang="en-US" sz="2800" dirty="0" err="1"/>
              <a:t>centres</a:t>
            </a:r>
            <a:r>
              <a:rPr lang="en-US" sz="2800" dirty="0"/>
              <a:t>.</a:t>
            </a:r>
          </a:p>
          <a:p>
            <a:pPr marL="1028700" lvl="1" indent="-571500" algn="l">
              <a:buAutoNum type="romanLcParenBoth"/>
            </a:pPr>
            <a:r>
              <a:rPr lang="en-US" sz="2800" dirty="0"/>
              <a:t>Foreign market is risky and the domestic market is safe.</a:t>
            </a:r>
          </a:p>
          <a:p>
            <a:pPr marL="1028700" lvl="1" indent="-571500" algn="l"/>
            <a:endParaRPr lang="en-US" sz="2800" dirty="0"/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2800" dirty="0"/>
              <a:t>The country will only export those commodities for which the domestic markets has the highest demand.</a:t>
            </a:r>
          </a:p>
          <a:p>
            <a:pPr marL="1028700" lvl="1" indent="-571500" algn="l">
              <a:buAutoNum type="romanLcParenBoth"/>
            </a:pPr>
            <a:endParaRPr lang="en-US"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705600"/>
          </a:xfrm>
        </p:spPr>
        <p:txBody>
          <a:bodyPr>
            <a:normAutofit/>
          </a:bodyPr>
          <a:lstStyle/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According to Linder, the country will preferably export to those countries whose income levels and demand patterns are similar to the exporting country (Preference similarity)</a:t>
            </a:r>
          </a:p>
          <a:p>
            <a:pPr lvl="1" algn="l">
              <a:buFont typeface="Wingdings" pitchFamily="2" charset="2"/>
              <a:buChar char="q"/>
            </a:pPr>
            <a:endParaRPr lang="en-US" sz="2800" dirty="0"/>
          </a:p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Preference similarity occurs in different countries and the different countries overlap.</a:t>
            </a:r>
          </a:p>
          <a:p>
            <a:pPr lvl="1" algn="l">
              <a:buFont typeface="Wingdings" pitchFamily="2" charset="2"/>
              <a:buChar char="q"/>
            </a:pPr>
            <a:endParaRPr lang="en-US" sz="2800" dirty="0"/>
          </a:p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Therefore, trade relations among the countries took place and a variety of manufactured goods are produced after meeting its domestic demand.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705600"/>
          </a:xfrm>
        </p:spPr>
        <p:txBody>
          <a:bodyPr>
            <a:normAutofit fontScale="92500"/>
          </a:bodyPr>
          <a:lstStyle/>
          <a:p>
            <a:pPr algn="l"/>
            <a:r>
              <a:rPr lang="en-US" sz="2400" dirty="0"/>
              <a:t>5.3	</a:t>
            </a:r>
            <a:r>
              <a:rPr lang="en-US" sz="2000" dirty="0"/>
              <a:t>POSNER’S TECHNOLOGICAL GAP THEORY</a:t>
            </a:r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Unlike other international trade theorists like Ricardo, and </a:t>
            </a:r>
            <a:r>
              <a:rPr lang="en-US" sz="3000" dirty="0" err="1"/>
              <a:t>Heckscher</a:t>
            </a:r>
            <a:r>
              <a:rPr lang="en-US" sz="3000" dirty="0"/>
              <a:t>-Ohlin, who failed to analyze the effort of technological change on trade, but Kravis comprehensively pointed out the effect of technological change on available exports.</a:t>
            </a:r>
          </a:p>
          <a:p>
            <a:pPr lvl="1" algn="just">
              <a:buFont typeface="Wingdings" pitchFamily="2" charset="2"/>
              <a:buChar char="q"/>
            </a:pPr>
            <a:endParaRPr lang="en-US" sz="3000" dirty="0"/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M.V </a:t>
            </a:r>
            <a:r>
              <a:rPr lang="en-US" sz="3000" dirty="0" err="1"/>
              <a:t>posner</a:t>
            </a:r>
            <a:r>
              <a:rPr lang="en-US" sz="3000" dirty="0"/>
              <a:t> reformulated the theory of Kravis and analyzed the effect of technology on trade.</a:t>
            </a:r>
          </a:p>
          <a:p>
            <a:pPr lvl="1" algn="just">
              <a:buFont typeface="Wingdings" pitchFamily="2" charset="2"/>
              <a:buChar char="q"/>
            </a:pPr>
            <a:endParaRPr lang="en-US" sz="3000" dirty="0"/>
          </a:p>
          <a:p>
            <a:pPr lvl="1" algn="just">
              <a:buFont typeface="Wingdings" pitchFamily="2" charset="2"/>
              <a:buChar char="q"/>
            </a:pPr>
            <a:r>
              <a:rPr lang="en-US" sz="3000" dirty="0"/>
              <a:t> According to him, the process of technological change leads to the imitation gap which influence the patterns of international trade.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TYPES OF TRADE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352800" y="1524000"/>
            <a:ext cx="1219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505200" y="1676400"/>
            <a:ext cx="1219200" cy="685800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Trade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38200" y="2667000"/>
            <a:ext cx="1219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990600" y="2819400"/>
            <a:ext cx="1219200" cy="685800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Home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Trade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562600" y="2667000"/>
            <a:ext cx="1219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715000" y="2819400"/>
            <a:ext cx="1219200" cy="685800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Foreign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Trade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28600" y="3810000"/>
            <a:ext cx="1219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81000" y="3962400"/>
            <a:ext cx="1219200" cy="685800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Wholesale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Trade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828800" y="3886200"/>
            <a:ext cx="1219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981200" y="4038600"/>
            <a:ext cx="1219200" cy="685800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Retail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Trade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810000" y="3886200"/>
            <a:ext cx="1219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962400" y="4038600"/>
            <a:ext cx="1219200" cy="685800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Import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Trade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10200" y="3886200"/>
            <a:ext cx="1219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5562600" y="4038600"/>
            <a:ext cx="1219200" cy="685800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Export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Trade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934200" y="3886200"/>
            <a:ext cx="1219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7086600" y="4038600"/>
            <a:ext cx="1219200" cy="685800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Intra-port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Trade</a:t>
            </a:r>
          </a:p>
        </p:txBody>
      </p:sp>
      <p:cxnSp>
        <p:nvCxnSpPr>
          <p:cNvPr id="22" name="Straight Connector 21"/>
          <p:cNvCxnSpPr/>
          <p:nvPr/>
        </p:nvCxnSpPr>
        <p:spPr>
          <a:xfrm rot="5400000">
            <a:off x="1523206" y="3580606"/>
            <a:ext cx="1524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447800" y="2514600"/>
            <a:ext cx="47244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1372394" y="2590006"/>
            <a:ext cx="1524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096794" y="2590006"/>
            <a:ext cx="1524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90600" y="3657600"/>
            <a:ext cx="12954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915194" y="3733006"/>
            <a:ext cx="1524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2172494" y="3771106"/>
            <a:ext cx="2286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6134894" y="3694906"/>
            <a:ext cx="3810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572000" y="3657600"/>
            <a:ext cx="29718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19" idx="0"/>
          </p:cNvCxnSpPr>
          <p:nvPr/>
        </p:nvCxnSpPr>
        <p:spPr>
          <a:xfrm rot="5400000">
            <a:off x="7430294" y="3771106"/>
            <a:ext cx="2286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4458494" y="3771106"/>
            <a:ext cx="2286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4039394" y="2437606"/>
            <a:ext cx="15240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705600"/>
          </a:xfrm>
        </p:spPr>
        <p:txBody>
          <a:bodyPr>
            <a:normAutofit/>
          </a:bodyPr>
          <a:lstStyle/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Posner’s theory was based on the following assumptions:</a:t>
            </a:r>
          </a:p>
          <a:p>
            <a:pPr marL="1028700" lvl="1" indent="-571500" algn="l">
              <a:buAutoNum type="romanLcParenBoth"/>
            </a:pPr>
            <a:r>
              <a:rPr lang="en-US" sz="2800" dirty="0"/>
              <a:t>There are two countries</a:t>
            </a:r>
          </a:p>
          <a:p>
            <a:pPr marL="1028700" lvl="1" indent="-571500" algn="l">
              <a:buAutoNum type="romanLcParenBoth"/>
            </a:pPr>
            <a:r>
              <a:rPr lang="en-US" sz="2800" dirty="0"/>
              <a:t>The factors endowments are similar in both countries.</a:t>
            </a:r>
          </a:p>
          <a:p>
            <a:pPr marL="1028700" lvl="1" indent="-571500" algn="l">
              <a:buAutoNum type="romanLcParenBoth"/>
            </a:pPr>
            <a:r>
              <a:rPr lang="en-US" sz="2800" dirty="0"/>
              <a:t>Condition of demand is  similar in both countries.</a:t>
            </a:r>
          </a:p>
          <a:p>
            <a:pPr marL="1028700" lvl="1" indent="-571500" algn="l">
              <a:buAutoNum type="romanLcParenBoth"/>
            </a:pPr>
            <a:r>
              <a:rPr lang="en-US" sz="2800" dirty="0"/>
              <a:t>Both countries have different technologies.</a:t>
            </a:r>
          </a:p>
          <a:p>
            <a:pPr marL="1028700" lvl="1" indent="-571500" algn="l"/>
            <a:endParaRPr lang="en-US" sz="2800" dirty="0"/>
          </a:p>
          <a:p>
            <a:pPr marL="1028700" lvl="1" indent="-571500" algn="l">
              <a:buFont typeface="Wingdings" pitchFamily="2" charset="2"/>
              <a:buChar char="q"/>
            </a:pPr>
            <a:r>
              <a:rPr lang="en-US" sz="2800" dirty="0"/>
              <a:t>The technological gap theory explain the sequence of innovation and imitation as it affect the pattern of trade.</a:t>
            </a:r>
          </a:p>
          <a:p>
            <a:pPr marL="1028700" lvl="1" indent="-571500" algn="l"/>
            <a:endParaRPr lang="en-US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705600"/>
          </a:xfrm>
        </p:spPr>
        <p:txBody>
          <a:bodyPr>
            <a:normAutofit/>
          </a:bodyPr>
          <a:lstStyle/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Innovation of new product that is profitable in the domestic market leads to temporary monopoly.</a:t>
            </a:r>
          </a:p>
          <a:p>
            <a:pPr lvl="1" algn="l">
              <a:buFont typeface="Wingdings" pitchFamily="2" charset="2"/>
              <a:buChar char="q"/>
            </a:pPr>
            <a:endParaRPr lang="en-US" sz="2800" dirty="0"/>
          </a:p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If extended to importing countries (foreign market) imitation is inevitable.</a:t>
            </a:r>
          </a:p>
          <a:p>
            <a:pPr lvl="1" algn="l">
              <a:buFont typeface="Wingdings" pitchFamily="2" charset="2"/>
              <a:buChar char="q"/>
            </a:pPr>
            <a:endParaRPr lang="en-US" sz="2800" dirty="0"/>
          </a:p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But the exporting countries will still have comparative advantage in its production even during and after the imitation gap.</a:t>
            </a:r>
          </a:p>
          <a:p>
            <a:pPr lvl="1" algn="l">
              <a:buFont typeface="Wingdings" pitchFamily="2" charset="2"/>
              <a:buChar char="q"/>
            </a:pPr>
            <a:endParaRPr lang="en-US" sz="2800" dirty="0"/>
          </a:p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In spite of the above analysis, Posner proposed that the technological gap theory has three basic components: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705600"/>
          </a:xfrm>
        </p:spPr>
        <p:txBody>
          <a:bodyPr>
            <a:normAutofit/>
          </a:bodyPr>
          <a:lstStyle/>
          <a:p>
            <a:pPr marL="1028700" lvl="1" indent="-571500" algn="l">
              <a:buAutoNum type="romanLcParenBoth"/>
            </a:pPr>
            <a:r>
              <a:rPr lang="en-US" sz="2800" dirty="0"/>
              <a:t>Foreign reaction lag: It is the time taken by the innovating firm to start the production of new product.</a:t>
            </a:r>
          </a:p>
          <a:p>
            <a:pPr marL="1028700" lvl="1" indent="-571500" algn="l">
              <a:buAutoNum type="romanLcParenBoth"/>
            </a:pPr>
            <a:endParaRPr lang="en-US" sz="2800" dirty="0"/>
          </a:p>
          <a:p>
            <a:pPr marL="1028700" lvl="1" indent="-571500" algn="l">
              <a:buAutoNum type="romanLcParenBoth"/>
            </a:pPr>
            <a:r>
              <a:rPr lang="en-US" sz="2800" dirty="0"/>
              <a:t>Domestic reaction lag: learning period which is the time taken by the domestic producers to learn about the techniques of producing the new products and then selling it into the domestic market.</a:t>
            </a:r>
          </a:p>
          <a:p>
            <a:pPr marL="1028700" lvl="1" indent="-571500" algn="l">
              <a:buAutoNum type="romanLcParenBoth"/>
            </a:pPr>
            <a:endParaRPr lang="en-US" sz="2800" dirty="0"/>
          </a:p>
          <a:p>
            <a:pPr marL="1028700" lvl="1" indent="-571500" algn="l">
              <a:buAutoNum type="romanLcParenBoth"/>
            </a:pPr>
            <a:r>
              <a:rPr lang="en-US" sz="2800" dirty="0"/>
              <a:t> Demand Lag: it is the time taken by the consumers to acquire the taste of the new products.</a:t>
            </a:r>
          </a:p>
          <a:p>
            <a:pPr marL="1028700" lvl="1" indent="-571500" algn="l">
              <a:buAutoNum type="romanLcParenBoth"/>
            </a:pPr>
            <a:endParaRPr lang="en-US" sz="2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705600"/>
          </a:xfrm>
        </p:spPr>
        <p:txBody>
          <a:bodyPr>
            <a:normAutofit/>
          </a:bodyPr>
          <a:lstStyle/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Technological gap theory is more realistic than the traditional theories because it </a:t>
            </a:r>
            <a:r>
              <a:rPr lang="en-US" sz="2800" dirty="0" err="1"/>
              <a:t>analysed</a:t>
            </a:r>
            <a:r>
              <a:rPr lang="en-US" sz="2800" dirty="0"/>
              <a:t> the effect of technology on the trade pattern.</a:t>
            </a:r>
          </a:p>
          <a:p>
            <a:pPr lvl="1" algn="l"/>
            <a:endParaRPr lang="en-US" sz="2800" dirty="0"/>
          </a:p>
          <a:p>
            <a:pPr algn="l"/>
            <a:r>
              <a:rPr lang="en-US" sz="2400" dirty="0"/>
              <a:t>5.4	VERNON’S PRODUCT CYCLE THEORY</a:t>
            </a:r>
          </a:p>
          <a:p>
            <a:pPr lvl="1" algn="l">
              <a:buFont typeface="Wingdings" pitchFamily="2" charset="2"/>
              <a:buChar char="q"/>
            </a:pPr>
            <a:r>
              <a:rPr lang="en-US" dirty="0"/>
              <a:t>	</a:t>
            </a:r>
            <a:r>
              <a:rPr lang="en-US" sz="2400" dirty="0"/>
              <a:t>Raymond Vernon, a Harvard Business School Professor developed the product life cycle in the 1960s.</a:t>
            </a:r>
          </a:p>
          <a:p>
            <a:pPr lvl="1" algn="l">
              <a:buFont typeface="Wingdings" pitchFamily="2" charset="2"/>
              <a:buChar char="q"/>
            </a:pPr>
            <a:endParaRPr lang="en-US" sz="2400" dirty="0"/>
          </a:p>
          <a:p>
            <a:pPr lvl="1" algn="l">
              <a:buFont typeface="Wingdings" pitchFamily="2" charset="2"/>
              <a:buChar char="q"/>
            </a:pPr>
            <a:r>
              <a:rPr lang="en-US" sz="2400" dirty="0"/>
              <a:t> The Theory stated that a product life cycle has three distinct stages:</a:t>
            </a:r>
          </a:p>
          <a:p>
            <a:pPr marL="971550" lvl="1" indent="-514350" algn="l">
              <a:buAutoNum type="romanLcParenBoth"/>
            </a:pPr>
            <a:r>
              <a:rPr lang="en-US" sz="2400" dirty="0"/>
              <a:t>New product</a:t>
            </a:r>
          </a:p>
          <a:p>
            <a:pPr marL="971550" lvl="1" indent="-514350" algn="l">
              <a:buAutoNum type="romanLcParenBoth"/>
            </a:pPr>
            <a:r>
              <a:rPr lang="en-US" sz="2400" dirty="0"/>
              <a:t>Maturing product</a:t>
            </a:r>
          </a:p>
          <a:p>
            <a:pPr marL="971550" lvl="1" indent="-514350" algn="l">
              <a:buAutoNum type="romanLcParenBoth"/>
            </a:pPr>
            <a:r>
              <a:rPr lang="en-US" sz="2400" dirty="0"/>
              <a:t>Standardized product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705600"/>
          </a:xfrm>
        </p:spPr>
        <p:txBody>
          <a:bodyPr>
            <a:normAutofit/>
          </a:bodyPr>
          <a:lstStyle/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This theory was based on the experience of U.S Economy and it was based o the following assumptions:</a:t>
            </a:r>
          </a:p>
          <a:p>
            <a:pPr marL="1028700" lvl="1" indent="-571500" algn="just">
              <a:buAutoNum type="romanLcParenBoth"/>
            </a:pPr>
            <a:r>
              <a:rPr lang="en-US" sz="2800" dirty="0"/>
              <a:t>The development of new products by the firms made on the basis of real or imagined conferred a monopolistic advantages.</a:t>
            </a:r>
          </a:p>
          <a:p>
            <a:pPr marL="1028700" lvl="1" indent="-571500" algn="just">
              <a:buAutoNum type="romanLcParenBoth"/>
            </a:pPr>
            <a:r>
              <a:rPr lang="en-US" sz="2800" dirty="0"/>
              <a:t>The innovators are provided by the stimulus to innovate new product by the need and opportunities of the domestic market.</a:t>
            </a:r>
          </a:p>
          <a:p>
            <a:pPr marL="1028700" lvl="1" indent="-571500" algn="just">
              <a:buAutoNum type="romanLcParenBoth"/>
            </a:pPr>
            <a:r>
              <a:rPr lang="en-US" sz="2800" dirty="0"/>
              <a:t>The innovators are unaware about the conditions and situations in the foreign markets.</a:t>
            </a:r>
          </a:p>
          <a:p>
            <a:pPr marL="1028700" lvl="1" indent="-571500" algn="just">
              <a:buAutoNum type="romanLcParenBoth"/>
            </a:pPr>
            <a:r>
              <a:rPr lang="en-US" sz="2800" dirty="0"/>
              <a:t>The new products are firstly produced in the capital rich countries.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705600"/>
          </a:xfrm>
        </p:spPr>
        <p:txBody>
          <a:bodyPr>
            <a:normAutofit fontScale="92500" lnSpcReduction="20000"/>
          </a:bodyPr>
          <a:lstStyle/>
          <a:p>
            <a:pPr lvl="1" algn="l">
              <a:buFont typeface="Wingdings" pitchFamily="2" charset="2"/>
              <a:buChar char="q"/>
            </a:pPr>
            <a:r>
              <a:rPr lang="en-US" sz="2800" dirty="0"/>
              <a:t> This model comprehensively demonstrates the dynamic comparative advantage.</a:t>
            </a:r>
          </a:p>
          <a:p>
            <a:pPr lvl="1" algn="l">
              <a:buFont typeface="Wingdings" pitchFamily="2" charset="2"/>
              <a:buChar char="q"/>
            </a:pPr>
            <a:endParaRPr lang="en-US" sz="2800" dirty="0"/>
          </a:p>
          <a:p>
            <a:pPr lvl="1" algn="just">
              <a:buFont typeface="Wingdings" pitchFamily="2" charset="2"/>
              <a:buChar char="q"/>
            </a:pPr>
            <a:r>
              <a:rPr lang="en-US" sz="2800" dirty="0"/>
              <a:t> The country have comparative advantage in the production of the new product changes from innovating country to the developing countries.</a:t>
            </a:r>
          </a:p>
          <a:p>
            <a:pPr lvl="1" algn="just">
              <a:buFont typeface="Wingdings" pitchFamily="2" charset="2"/>
              <a:buChar char="q"/>
            </a:pPr>
            <a:endParaRPr lang="en-US" sz="2800" dirty="0"/>
          </a:p>
          <a:p>
            <a:pPr lvl="1" algn="just">
              <a:buFont typeface="Wingdings" pitchFamily="2" charset="2"/>
              <a:buChar char="q"/>
            </a:pPr>
            <a:r>
              <a:rPr lang="en-US" sz="2800" dirty="0"/>
              <a:t> However, the model is usually applied to the </a:t>
            </a:r>
            <a:r>
              <a:rPr lang="en-US" sz="2800" dirty="0" err="1"/>
              <a:t>labour</a:t>
            </a:r>
            <a:r>
              <a:rPr lang="en-US" sz="2800" dirty="0"/>
              <a:t> saving and capital using products developed in the high income groups.</a:t>
            </a:r>
          </a:p>
          <a:p>
            <a:pPr lvl="1" algn="just">
              <a:buFont typeface="Wingdings" pitchFamily="2" charset="2"/>
              <a:buChar char="q"/>
            </a:pPr>
            <a:endParaRPr lang="en-US" sz="2800" dirty="0"/>
          </a:p>
          <a:p>
            <a:pPr lvl="1" algn="just">
              <a:buFont typeface="Wingdings" pitchFamily="2" charset="2"/>
              <a:buChar char="q"/>
            </a:pPr>
            <a:r>
              <a:rPr lang="en-US" sz="2800" dirty="0"/>
              <a:t> The product life cycle is further elaborated with the aid of five stages:</a:t>
            </a:r>
          </a:p>
          <a:p>
            <a:pPr marL="1028700" lvl="1" indent="-571500" algn="just">
              <a:buAutoNum type="romanLcParenBoth"/>
            </a:pPr>
            <a:r>
              <a:rPr lang="en-US" sz="2800" dirty="0"/>
              <a:t>Introduction</a:t>
            </a:r>
          </a:p>
          <a:p>
            <a:pPr marL="1028700" lvl="1" indent="-571500" algn="just">
              <a:buAutoNum type="romanLcParenBoth"/>
            </a:pPr>
            <a:r>
              <a:rPr lang="en-US" sz="2800" dirty="0"/>
              <a:t>Growth</a:t>
            </a:r>
          </a:p>
          <a:p>
            <a:pPr marL="1028700" lvl="1" indent="-571500" algn="just">
              <a:buAutoNum type="romanLcParenBoth"/>
            </a:pPr>
            <a:r>
              <a:rPr lang="en-US" sz="2800" dirty="0"/>
              <a:t> Maturity</a:t>
            </a:r>
          </a:p>
          <a:p>
            <a:pPr marL="1028700" lvl="1" indent="-571500" algn="just">
              <a:buAutoNum type="romanLcParenBoth"/>
            </a:pPr>
            <a:r>
              <a:rPr lang="en-US" sz="2800" dirty="0"/>
              <a:t> Saturation</a:t>
            </a:r>
          </a:p>
          <a:p>
            <a:pPr marL="1028700" lvl="1" indent="-571500" algn="just">
              <a:buAutoNum type="romanLcParenBoth"/>
            </a:pPr>
            <a:r>
              <a:rPr lang="en-US" sz="2800"/>
              <a:t>Decline</a:t>
            </a:r>
            <a:endParaRPr lang="en-US" sz="2800" dirty="0"/>
          </a:p>
          <a:p>
            <a:pPr lvl="1" algn="l">
              <a:buFont typeface="Wingdings" pitchFamily="2" charset="2"/>
              <a:buChar char="q"/>
            </a:pP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"/>
            <a:ext cx="9144000" cy="6705600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v"/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INTERNAL TRADE: </a:t>
            </a:r>
            <a:r>
              <a:rPr lang="en-US" sz="3200" dirty="0"/>
              <a:t>Trade within the political and geographical boundaries of a country. (Wholesale or Retail).</a:t>
            </a:r>
          </a:p>
          <a:p>
            <a:pPr algn="just">
              <a:buFont typeface="Wingdings" pitchFamily="2" charset="2"/>
              <a:buChar char="v"/>
            </a:pPr>
            <a:endParaRPr lang="en-US" dirty="0"/>
          </a:p>
          <a:p>
            <a:pPr lvl="1" algn="just">
              <a:buFont typeface="Wingdings" pitchFamily="2" charset="2"/>
              <a:buChar char="v"/>
            </a:pPr>
            <a:r>
              <a:rPr lang="en-US" sz="3200" b="1" dirty="0">
                <a:solidFill>
                  <a:schemeClr val="bg1"/>
                </a:solidFill>
              </a:rPr>
              <a:t>Wholesale Trade: </a:t>
            </a:r>
            <a:r>
              <a:rPr lang="en-US" sz="3200" dirty="0"/>
              <a:t>Commodities are bought in large quantities from the manufacturer and then sold to the retailers for resale to consumers.</a:t>
            </a:r>
          </a:p>
          <a:p>
            <a:pPr algn="just">
              <a:buFont typeface="Wingdings" pitchFamily="2" charset="2"/>
              <a:buChar char="v"/>
            </a:pPr>
            <a:endParaRPr lang="en-US" dirty="0"/>
          </a:p>
          <a:p>
            <a:pPr lvl="1" algn="just">
              <a:buFont typeface="Wingdings" pitchFamily="2" charset="2"/>
              <a:buChar char="v"/>
            </a:pPr>
            <a:r>
              <a:rPr lang="en-US" sz="3200" dirty="0"/>
              <a:t> </a:t>
            </a:r>
            <a:r>
              <a:rPr lang="en-US" sz="3200" b="1" dirty="0">
                <a:solidFill>
                  <a:schemeClr val="bg1"/>
                </a:solidFill>
              </a:rPr>
              <a:t>Retail Trade</a:t>
            </a:r>
            <a:r>
              <a:rPr lang="en-US" sz="3200" dirty="0">
                <a:solidFill>
                  <a:schemeClr val="bg1"/>
                </a:solidFill>
              </a:rPr>
              <a:t>: </a:t>
            </a:r>
            <a:r>
              <a:rPr lang="en-US" sz="3200" dirty="0"/>
              <a:t>Commodities are bought in small quantities from the wholesalers for resale to the final consumers.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  <a:p>
            <a:pPr lvl="1" algn="just"/>
            <a:endParaRPr lang="en-US" sz="24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"/>
            <a:ext cx="9144000" cy="67056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/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  <a:p>
            <a:pPr algn="just">
              <a:buFont typeface="Wingdings" pitchFamily="2" charset="2"/>
              <a:buChar char="v"/>
            </a:pP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28600"/>
            <a:ext cx="89916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buFont typeface="Wingdings" pitchFamily="2" charset="2"/>
              <a:buChar char="v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EXTERNAL TRADE: </a:t>
            </a:r>
            <a:r>
              <a:rPr lang="en-US" sz="2400" dirty="0"/>
              <a:t>Trade across the political and geographical boundaries of a country (import, Export and </a:t>
            </a:r>
            <a:r>
              <a:rPr lang="en-US" sz="2400" dirty="0" err="1"/>
              <a:t>intraport</a:t>
            </a:r>
            <a:r>
              <a:rPr lang="en-US" sz="2400" dirty="0"/>
              <a:t>).</a:t>
            </a:r>
          </a:p>
          <a:p>
            <a:pPr lvl="1" algn="just"/>
            <a:endParaRPr lang="en-US" sz="2400" dirty="0"/>
          </a:p>
          <a:p>
            <a:pPr lvl="1" algn="just">
              <a:buFont typeface="Wingdings" pitchFamily="2" charset="2"/>
              <a:buChar char="v"/>
            </a:pPr>
            <a:r>
              <a:rPr lang="en-US" sz="3000" dirty="0"/>
              <a:t> </a:t>
            </a:r>
            <a:r>
              <a:rPr lang="en-US" sz="3000" b="1" dirty="0">
                <a:solidFill>
                  <a:schemeClr val="bg1"/>
                </a:solidFill>
              </a:rPr>
              <a:t>Import Trade: </a:t>
            </a:r>
            <a:r>
              <a:rPr lang="en-US" sz="3000" dirty="0"/>
              <a:t>When commodities are sold to home country from another or foreign country i.e. USA goods to Nigeria resident.</a:t>
            </a:r>
          </a:p>
          <a:p>
            <a:pPr lvl="1" algn="just">
              <a:buFont typeface="Wingdings" pitchFamily="2" charset="2"/>
              <a:buChar char="v"/>
            </a:pPr>
            <a:r>
              <a:rPr lang="en-US" sz="3000" b="1" dirty="0">
                <a:solidFill>
                  <a:schemeClr val="bg1"/>
                </a:solidFill>
              </a:rPr>
              <a:t>Export Trade:</a:t>
            </a:r>
            <a:r>
              <a:rPr lang="en-US" sz="3000" dirty="0"/>
              <a:t> When commodities are sold from home country to another or foreign country i.e. Nigeria good to U.S.A resident.</a:t>
            </a:r>
            <a:endParaRPr lang="en-US" sz="3600" dirty="0"/>
          </a:p>
          <a:p>
            <a:pPr lvl="1" algn="just">
              <a:buFont typeface="Wingdings" pitchFamily="2" charset="2"/>
              <a:buChar char="v"/>
            </a:pPr>
            <a:r>
              <a:rPr lang="en-US" sz="3000" dirty="0"/>
              <a:t> </a:t>
            </a:r>
            <a:r>
              <a:rPr lang="en-US" sz="3000" b="1" dirty="0" err="1">
                <a:solidFill>
                  <a:schemeClr val="bg1"/>
                </a:solidFill>
              </a:rPr>
              <a:t>IntraPort</a:t>
            </a:r>
            <a:r>
              <a:rPr lang="en-US" sz="3000" b="1" dirty="0">
                <a:solidFill>
                  <a:schemeClr val="bg1"/>
                </a:solidFill>
              </a:rPr>
              <a:t> Trade</a:t>
            </a:r>
            <a:r>
              <a:rPr lang="en-US" sz="3000" dirty="0"/>
              <a:t>: It occur when imported goods are re-exported back to the source country after modifying the goods to another form.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LECTURE TWO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chemeClr val="bg1"/>
                </a:solidFill>
              </a:rPr>
              <a:t>2.0	INTERNATIONAL TRADE THEORIES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lvl="1" algn="l">
              <a:buFont typeface="Wingdings" pitchFamily="2" charset="2"/>
              <a:buChar char="v"/>
            </a:pPr>
            <a:r>
              <a:rPr lang="en-US" sz="2200" dirty="0"/>
              <a:t> </a:t>
            </a:r>
            <a:r>
              <a:rPr lang="en-US" sz="2800" dirty="0"/>
              <a:t>It is important to understand how countries trade with one another historically.</a:t>
            </a:r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  <a:p>
            <a:pPr lvl="1" algn="l">
              <a:buFont typeface="Wingdings" pitchFamily="2" charset="2"/>
              <a:buChar char="v"/>
            </a:pPr>
            <a:r>
              <a:rPr lang="en-US" sz="2800" dirty="0"/>
              <a:t> The main historical theories are called classical which are country based.</a:t>
            </a:r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  <a:p>
            <a:pPr lvl="1" algn="l">
              <a:buFont typeface="Wingdings" pitchFamily="2" charset="2"/>
              <a:buChar char="v"/>
            </a:pPr>
            <a:r>
              <a:rPr lang="en-US" sz="2800" dirty="0"/>
              <a:t> By mid 20’s, the theories began to shift to explain trade from firm perspective and are called company based.</a:t>
            </a:r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  <a:p>
            <a:pPr lvl="1" algn="l"/>
            <a:endParaRPr lang="en-US" sz="2800" dirty="0"/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lvl="1" algn="l">
              <a:buFont typeface="Wingdings" pitchFamily="2" charset="2"/>
              <a:buChar char="v"/>
            </a:pPr>
            <a:r>
              <a:rPr lang="en-US" sz="2800" dirty="0"/>
              <a:t> Tabular presentation of both Classical and Modern based theories are depicted below:</a:t>
            </a:r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  <a:p>
            <a:pPr algn="l">
              <a:buFont typeface="Wingdings" pitchFamily="2" charset="2"/>
              <a:buChar char="v"/>
            </a:pP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306945"/>
          <a:ext cx="7772400" cy="5429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r>
                        <a:rPr lang="en-US" dirty="0"/>
                        <a:t>Classical Country-Based Theories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Modern Firm-Based</a:t>
                      </a:r>
                      <a:r>
                        <a:rPr lang="en-US" baseline="0" dirty="0"/>
                        <a:t> Theories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err="1"/>
                        <a:t>Mercatilism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Country Similarity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655">
                <a:tc>
                  <a:txBody>
                    <a:bodyPr/>
                    <a:lstStyle/>
                    <a:p>
                      <a:r>
                        <a:rPr lang="en-US" dirty="0"/>
                        <a:t>Absolute Advantage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Vernon’s Product cycle Theory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Comparative</a:t>
                      </a:r>
                      <a:r>
                        <a:rPr lang="en-US" baseline="0" dirty="0"/>
                        <a:t> Advantage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Global Strategic Rivalry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4255">
                <a:tc>
                  <a:txBody>
                    <a:bodyPr/>
                    <a:lstStyle/>
                    <a:p>
                      <a:r>
                        <a:rPr lang="en-US" dirty="0" err="1"/>
                        <a:t>Heckscher</a:t>
                      </a:r>
                      <a:r>
                        <a:rPr lang="en-US" baseline="0" dirty="0"/>
                        <a:t>-Ohlin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Porter’s National Competitive</a:t>
                      </a:r>
                      <a:r>
                        <a:rPr lang="en-US" baseline="0" dirty="0"/>
                        <a:t> Advantage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745">
                <a:tc>
                  <a:txBody>
                    <a:bodyPr/>
                    <a:lstStyle/>
                    <a:p>
                      <a:r>
                        <a:rPr lang="en-US" dirty="0"/>
                        <a:t>Leontief</a:t>
                      </a:r>
                      <a:r>
                        <a:rPr lang="en-US" baseline="0" dirty="0"/>
                        <a:t> Paradox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Kravis Theory of Availability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42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Linder’s Theory of the Volume of Trade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7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Kanen’s</a:t>
                      </a:r>
                      <a:r>
                        <a:rPr lang="en-US" dirty="0"/>
                        <a:t> Theory of Human Capital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4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Gravity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4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Posher’s</a:t>
                      </a:r>
                      <a:r>
                        <a:rPr lang="en-US" dirty="0"/>
                        <a:t> Technological Gap Theory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CLASSICAL TRADE THEORIES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8991600" cy="57912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v"/>
            </a:pPr>
            <a:r>
              <a:rPr lang="en-US" sz="2800" dirty="0"/>
              <a:t> BASIS for International Trade among countries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sz="2200" dirty="0"/>
              <a:t> </a:t>
            </a:r>
            <a:r>
              <a:rPr lang="en-US" sz="3200" dirty="0"/>
              <a:t>Why do nation trade?</a:t>
            </a:r>
          </a:p>
          <a:p>
            <a:pPr lvl="1" algn="l">
              <a:buFont typeface="Wingdings" pitchFamily="2" charset="2"/>
              <a:buChar char="Ø"/>
            </a:pPr>
            <a:endParaRPr lang="en-US" sz="3200" dirty="0"/>
          </a:p>
          <a:p>
            <a:pPr lvl="1" algn="l">
              <a:buFont typeface="Wingdings" pitchFamily="2" charset="2"/>
              <a:buChar char="Ø"/>
            </a:pPr>
            <a:r>
              <a:rPr lang="en-US" sz="3200" dirty="0"/>
              <a:t> Is International trade beneficial to all?</a:t>
            </a:r>
          </a:p>
          <a:p>
            <a:pPr lvl="1" algn="l">
              <a:buFont typeface="Wingdings" pitchFamily="2" charset="2"/>
              <a:buChar char="Ø"/>
            </a:pPr>
            <a:endParaRPr lang="en-US" sz="3200" dirty="0"/>
          </a:p>
          <a:p>
            <a:pPr lvl="1" algn="l">
              <a:buFont typeface="Wingdings" pitchFamily="2" charset="2"/>
              <a:buChar char="Ø"/>
            </a:pPr>
            <a:r>
              <a:rPr lang="en-US" sz="3200" dirty="0"/>
              <a:t> International trade theories are simply different theories that explain reason (s) for international trade among the countries in the world.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237</TotalTime>
  <Words>3720</Words>
  <Application>Microsoft Office PowerPoint</Application>
  <PresentationFormat>On-screen Show (4:3)</PresentationFormat>
  <Paragraphs>613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Century Gothic</vt:lpstr>
      <vt:lpstr>Rockwell</vt:lpstr>
      <vt:lpstr>source sans pro</vt:lpstr>
      <vt:lpstr>Wingdings</vt:lpstr>
      <vt:lpstr>Wingdings 2</vt:lpstr>
      <vt:lpstr>Foundry</vt:lpstr>
      <vt:lpstr>                                                                                       ECO 303  INTERNATIONAL ECONOMICS I  MOUNTAIN TOP UNIVERSITY ECONOMICS DEPARTMENT  LECTURE NOTES     PREPARED BY: Dr. Ologundudu, M.M    </vt:lpstr>
      <vt:lpstr>LECTURE ONE</vt:lpstr>
      <vt:lpstr>PowerPoint Presentation</vt:lpstr>
      <vt:lpstr>TYPES OF TRADE</vt:lpstr>
      <vt:lpstr>PowerPoint Presentation</vt:lpstr>
      <vt:lpstr>PowerPoint Presentation</vt:lpstr>
      <vt:lpstr>LECTURE TWO</vt:lpstr>
      <vt:lpstr>PowerPoint Presentation</vt:lpstr>
      <vt:lpstr>CLASSICAL TRADE THEORIES</vt:lpstr>
      <vt:lpstr>1. MERCANTALISM TRADE PHILOSOPHY</vt:lpstr>
      <vt:lpstr>PowerPoint Presentation</vt:lpstr>
      <vt:lpstr>PowerPoint Presentation</vt:lpstr>
      <vt:lpstr>2. PHYSIOCRACY TRADE PHILOSOPHY</vt:lpstr>
      <vt:lpstr>3. ADAM SMITH TRADE MODEL</vt:lpstr>
      <vt:lpstr>PowerPoint Presentation</vt:lpstr>
      <vt:lpstr>4. RICHARDIAN TRADE MODEL</vt:lpstr>
      <vt:lpstr>PowerPoint Presentation</vt:lpstr>
      <vt:lpstr>PowerPoint Presentation</vt:lpstr>
      <vt:lpstr>LECTURE THREE</vt:lpstr>
      <vt:lpstr>PowerPoint Presentation</vt:lpstr>
      <vt:lpstr>PowerPoint Presentation</vt:lpstr>
      <vt:lpstr>PowerPoint Presentation</vt:lpstr>
      <vt:lpstr>PowerPoint Presentation</vt:lpstr>
      <vt:lpstr>LECTURE FOUR  HECKSCHER-OHLINTRADE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LECTURE FIVE MODERN TRADE THEORIES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303  INTERNATIONAL ECONOMICS I   LECTURE SERIES     PRESENTED BY: Dr. Ologundudu, M.M</dc:title>
  <dc:creator>MAIN</dc:creator>
  <cp:lastModifiedBy>Ademola Balogun</cp:lastModifiedBy>
  <cp:revision>65</cp:revision>
  <dcterms:created xsi:type="dcterms:W3CDTF">2018-11-27T09:32:23Z</dcterms:created>
  <dcterms:modified xsi:type="dcterms:W3CDTF">2021-08-24T13:02:35Z</dcterms:modified>
</cp:coreProperties>
</file>