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64" r:id="rId7"/>
    <p:sldId id="266" r:id="rId8"/>
    <p:sldId id="268" r:id="rId9"/>
    <p:sldId id="270" r:id="rId10"/>
    <p:sldId id="272" r:id="rId11"/>
    <p:sldId id="274" r:id="rId12"/>
    <p:sldId id="276" r:id="rId13"/>
    <p:sldId id="278" r:id="rId14"/>
    <p:sldId id="279" r:id="rId15"/>
    <p:sldId id="281" r:id="rId16"/>
    <p:sldId id="296" r:id="rId17"/>
    <p:sldId id="298" r:id="rId18"/>
    <p:sldId id="300" r:id="rId19"/>
    <p:sldId id="283" r:id="rId20"/>
    <p:sldId id="286" r:id="rId21"/>
    <p:sldId id="285" r:id="rId22"/>
    <p:sldId id="293" r:id="rId23"/>
    <p:sldId id="29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8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rio\Desktop\Ph.D%20Data-%20Omolola\Analyses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36448484848485185"/>
          <c:y val="0.8567829776786676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260844667143892"/>
          <c:y val="0.14137778957134944"/>
          <c:w val="0.62918206137694022"/>
          <c:h val="0.63669306374852153"/>
        </c:manualLayout>
      </c:layout>
      <c:scatterChart>
        <c:scatterStyle val="lineMarker"/>
        <c:varyColors val="0"/>
        <c:ser>
          <c:idx val="0"/>
          <c:order val="0"/>
          <c:tx>
            <c:strRef>
              <c:f>'In vitro Starch Digestibility'!$C$14</c:f>
              <c:strCache>
                <c:ptCount val="1"/>
                <c:pt idx="0">
                  <c:v>ABS</c:v>
                </c:pt>
              </c:strCache>
            </c:strRef>
          </c:tx>
          <c:spPr>
            <a:ln w="28575">
              <a:noFill/>
            </a:ln>
          </c:spPr>
          <c:trendline>
            <c:trendlineType val="linear"/>
            <c:dispRSqr val="0"/>
            <c:dispEq val="0"/>
          </c:trendline>
          <c:trendline>
            <c:trendlineType val="linear"/>
            <c:dispRSqr val="1"/>
            <c:dispEq val="1"/>
            <c:trendlineLbl>
              <c:layout>
                <c:manualLayout>
                  <c:x val="0.45085352311730281"/>
                  <c:y val="-0.14473772281714875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1400" baseline="0" dirty="0"/>
                      <a:t>y = 0.4708x - 0.0184
R² = 0.9972</a:t>
                    </a:r>
                    <a:endParaRPr lang="en-US" sz="1400" dirty="0"/>
                  </a:p>
                </c:rich>
              </c:tx>
              <c:numFmt formatCode="General" sourceLinked="0"/>
            </c:trendlineLbl>
          </c:trendline>
          <c:xVal>
            <c:numRef>
              <c:f>'In vitro Starch Digestibility'!$B$15:$B$19</c:f>
              <c:numCache>
                <c:formatCode>General</c:formatCode>
                <c:ptCount val="5"/>
                <c:pt idx="0">
                  <c:v>0.2</c:v>
                </c:pt>
                <c:pt idx="1">
                  <c:v>0.4</c:v>
                </c:pt>
                <c:pt idx="2">
                  <c:v>0.60000000000000064</c:v>
                </c:pt>
                <c:pt idx="3">
                  <c:v>0.8</c:v>
                </c:pt>
                <c:pt idx="4">
                  <c:v>1</c:v>
                </c:pt>
              </c:numCache>
            </c:numRef>
          </c:xVal>
          <c:yVal>
            <c:numRef>
              <c:f>'In vitro Starch Digestibility'!$C$15:$C$19</c:f>
              <c:numCache>
                <c:formatCode>General</c:formatCode>
                <c:ptCount val="5"/>
                <c:pt idx="0">
                  <c:v>6.7000000000000004E-2</c:v>
                </c:pt>
                <c:pt idx="1">
                  <c:v>0.17450000000000004</c:v>
                </c:pt>
                <c:pt idx="2">
                  <c:v>0.27250000000000002</c:v>
                </c:pt>
                <c:pt idx="3">
                  <c:v>0.36200000000000032</c:v>
                </c:pt>
                <c:pt idx="4">
                  <c:v>0.44400000000000001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E9E-49A8-B0A0-35CDBBC826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6386456"/>
        <c:axId val="526388024"/>
      </c:scatterChart>
      <c:valAx>
        <c:axId val="526386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26388024"/>
        <c:crosses val="autoZero"/>
        <c:crossBetween val="midCat"/>
      </c:valAx>
      <c:valAx>
        <c:axId val="526388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2638645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4143927463612869"/>
          <c:y val="0.58547773951834037"/>
          <c:w val="0.25856072536387725"/>
          <c:h val="0.20735307528327637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D74D5E-978D-449C-9BED-3CD397E9CF0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5D6F80D-3828-45D8-B4AE-B3EADAC0A8B2}">
      <dgm:prSet phldrT="[Text]" custT="1"/>
      <dgm:spPr/>
      <dgm:t>
        <a:bodyPr/>
        <a:lstStyle/>
        <a:p>
          <a:r>
            <a:rPr lang="en-US" sz="3200" b="1" dirty="0"/>
            <a:t>Many children in developing countries survive on a nutritionally inadequate diet (</a:t>
          </a:r>
          <a:r>
            <a:rPr lang="en-US" sz="3200" b="1" dirty="0" err="1"/>
            <a:t>Nestel</a:t>
          </a:r>
          <a:r>
            <a:rPr lang="en-US" sz="3200" b="1" dirty="0"/>
            <a:t> </a:t>
          </a:r>
          <a:r>
            <a:rPr lang="en-US" sz="3200" b="1" i="1" dirty="0"/>
            <a:t>et al.,</a:t>
          </a:r>
          <a:r>
            <a:rPr lang="en-US" sz="3200" b="1" dirty="0"/>
            <a:t> 2003). </a:t>
          </a:r>
          <a:endParaRPr lang="en-GB" sz="3200" dirty="0"/>
        </a:p>
      </dgm:t>
    </dgm:pt>
    <dgm:pt modelId="{108625D5-71C5-4591-A5DC-5C8A656D4DA7}" type="parTrans" cxnId="{4D592B1D-7F99-4BCE-A411-52224159334B}">
      <dgm:prSet/>
      <dgm:spPr/>
      <dgm:t>
        <a:bodyPr/>
        <a:lstStyle/>
        <a:p>
          <a:endParaRPr lang="en-GB"/>
        </a:p>
      </dgm:t>
    </dgm:pt>
    <dgm:pt modelId="{E421CF98-D4B0-489E-9DC1-7BE4495656AE}" type="sibTrans" cxnId="{4D592B1D-7F99-4BCE-A411-52224159334B}">
      <dgm:prSet/>
      <dgm:spPr/>
      <dgm:t>
        <a:bodyPr/>
        <a:lstStyle/>
        <a:p>
          <a:endParaRPr lang="en-GB"/>
        </a:p>
      </dgm:t>
    </dgm:pt>
    <dgm:pt modelId="{D039587D-FCF7-45F6-8897-3A243DE90D9D}">
      <dgm:prSet phldrT="[Text]" custT="1"/>
      <dgm:spPr/>
      <dgm:t>
        <a:bodyPr/>
        <a:lstStyle/>
        <a:p>
          <a:r>
            <a:rPr lang="en-US" sz="3200" b="1" dirty="0"/>
            <a:t>Children become stunted not only as a result of insufficient calorie intakes, but also because of poor quality diets (</a:t>
          </a:r>
          <a:r>
            <a:rPr lang="en-US" sz="3200" b="1" dirty="0" err="1"/>
            <a:t>Victora</a:t>
          </a:r>
          <a:r>
            <a:rPr lang="en-US" sz="3200" b="1" dirty="0"/>
            <a:t> </a:t>
          </a:r>
          <a:r>
            <a:rPr lang="en-US" sz="3200" b="1" i="1" dirty="0"/>
            <a:t>et al.</a:t>
          </a:r>
          <a:r>
            <a:rPr lang="en-US" sz="3200" b="1" dirty="0"/>
            <a:t>, 2012) </a:t>
          </a:r>
          <a:endParaRPr lang="en-GB" sz="3200" dirty="0"/>
        </a:p>
      </dgm:t>
    </dgm:pt>
    <dgm:pt modelId="{475750F0-F1E5-452D-B9E0-E7245378F27A}" type="parTrans" cxnId="{F8F2885D-906A-4915-9634-C73AB861F718}">
      <dgm:prSet/>
      <dgm:spPr/>
      <dgm:t>
        <a:bodyPr/>
        <a:lstStyle/>
        <a:p>
          <a:endParaRPr lang="en-GB"/>
        </a:p>
      </dgm:t>
    </dgm:pt>
    <dgm:pt modelId="{D0963A21-7F44-4CBD-A0F4-F7EA1DAD5C92}" type="sibTrans" cxnId="{F8F2885D-906A-4915-9634-C73AB861F718}">
      <dgm:prSet/>
      <dgm:spPr/>
      <dgm:t>
        <a:bodyPr/>
        <a:lstStyle/>
        <a:p>
          <a:endParaRPr lang="en-GB"/>
        </a:p>
      </dgm:t>
    </dgm:pt>
    <dgm:pt modelId="{C7CD3000-024D-4854-9FE3-914EC35B760E}">
      <dgm:prSet phldrT="[Text]" custT="1"/>
      <dgm:spPr/>
      <dgm:t>
        <a:bodyPr/>
        <a:lstStyle/>
        <a:p>
          <a:r>
            <a:rPr lang="en-US" sz="3200" b="1" dirty="0"/>
            <a:t>Complementary foods being introduced should augment micro and macro nutrient intake (Yeung, 1998). </a:t>
          </a:r>
          <a:endParaRPr lang="en-GB" sz="3200" b="1" dirty="0"/>
        </a:p>
      </dgm:t>
    </dgm:pt>
    <dgm:pt modelId="{729A5EAF-CF15-4428-B799-76A0E43D6F14}" type="parTrans" cxnId="{F3144407-DF2A-4DD8-9188-4BD11DAF8F7E}">
      <dgm:prSet/>
      <dgm:spPr/>
      <dgm:t>
        <a:bodyPr/>
        <a:lstStyle/>
        <a:p>
          <a:endParaRPr lang="en-GB"/>
        </a:p>
      </dgm:t>
    </dgm:pt>
    <dgm:pt modelId="{6A267EAB-9FA6-400A-8823-53525EED4589}" type="sibTrans" cxnId="{F3144407-DF2A-4DD8-9188-4BD11DAF8F7E}">
      <dgm:prSet/>
      <dgm:spPr/>
      <dgm:t>
        <a:bodyPr/>
        <a:lstStyle/>
        <a:p>
          <a:endParaRPr lang="en-GB"/>
        </a:p>
      </dgm:t>
    </dgm:pt>
    <dgm:pt modelId="{A3126F77-48FE-4F61-A62A-5AF362B33B05}" type="pres">
      <dgm:prSet presAssocID="{A7D74D5E-978D-449C-9BED-3CD397E9CF0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AFA939F-C725-4927-BA2B-31020F2E4843}" type="pres">
      <dgm:prSet presAssocID="{65D6F80D-3828-45D8-B4AE-B3EADAC0A8B2}" presName="parentLin" presStyleCnt="0"/>
      <dgm:spPr/>
    </dgm:pt>
    <dgm:pt modelId="{351820BB-CE3B-405C-BAA7-EB714466F7E8}" type="pres">
      <dgm:prSet presAssocID="{65D6F80D-3828-45D8-B4AE-B3EADAC0A8B2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A2E81AB9-02BD-41B4-BD7E-FC2DD2C7F18E}" type="pres">
      <dgm:prSet presAssocID="{65D6F80D-3828-45D8-B4AE-B3EADAC0A8B2}" presName="parentText" presStyleLbl="node1" presStyleIdx="0" presStyleCnt="3" custScaleX="142857" custScaleY="439336" custLinFactNeighborX="5179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14F6A6B-E1FA-46D2-ACBA-C039C4C150E9}" type="pres">
      <dgm:prSet presAssocID="{65D6F80D-3828-45D8-B4AE-B3EADAC0A8B2}" presName="negativeSpace" presStyleCnt="0"/>
      <dgm:spPr/>
    </dgm:pt>
    <dgm:pt modelId="{94CE3EFC-3634-470C-8AB9-6CAD1A24D565}" type="pres">
      <dgm:prSet presAssocID="{65D6F80D-3828-45D8-B4AE-B3EADAC0A8B2}" presName="childText" presStyleLbl="conFgAcc1" presStyleIdx="0" presStyleCnt="3">
        <dgm:presLayoutVars>
          <dgm:bulletEnabled val="1"/>
        </dgm:presLayoutVars>
      </dgm:prSet>
      <dgm:spPr/>
    </dgm:pt>
    <dgm:pt modelId="{6CFCEF3D-D4C5-4531-B3EE-363D02FB6D85}" type="pres">
      <dgm:prSet presAssocID="{E421CF98-D4B0-489E-9DC1-7BE4495656AE}" presName="spaceBetweenRectangles" presStyleCnt="0"/>
      <dgm:spPr/>
    </dgm:pt>
    <dgm:pt modelId="{3FFE3A32-7B47-4B64-8AD9-DE8935D3C01F}" type="pres">
      <dgm:prSet presAssocID="{D039587D-FCF7-45F6-8897-3A243DE90D9D}" presName="parentLin" presStyleCnt="0"/>
      <dgm:spPr/>
    </dgm:pt>
    <dgm:pt modelId="{1BFE3A79-7512-4028-858F-DFD6723F8947}" type="pres">
      <dgm:prSet presAssocID="{D039587D-FCF7-45F6-8897-3A243DE90D9D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1BE4500D-E976-4CCE-AEB4-BCA28A5F1A23}" type="pres">
      <dgm:prSet presAssocID="{D039587D-FCF7-45F6-8897-3A243DE90D9D}" presName="parentText" presStyleLbl="node1" presStyleIdx="1" presStyleCnt="3" custScaleX="142997" custScaleY="45916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1C95FD1-9547-4444-964A-EC1700991F65}" type="pres">
      <dgm:prSet presAssocID="{D039587D-FCF7-45F6-8897-3A243DE90D9D}" presName="negativeSpace" presStyleCnt="0"/>
      <dgm:spPr/>
    </dgm:pt>
    <dgm:pt modelId="{9E6384E7-F6C3-412E-9282-D9024B6909DE}" type="pres">
      <dgm:prSet presAssocID="{D039587D-FCF7-45F6-8897-3A243DE90D9D}" presName="childText" presStyleLbl="conFgAcc1" presStyleIdx="1" presStyleCnt="3">
        <dgm:presLayoutVars>
          <dgm:bulletEnabled val="1"/>
        </dgm:presLayoutVars>
      </dgm:prSet>
      <dgm:spPr/>
    </dgm:pt>
    <dgm:pt modelId="{4AF32AC1-D897-468F-8D88-290F448744FF}" type="pres">
      <dgm:prSet presAssocID="{D0963A21-7F44-4CBD-A0F4-F7EA1DAD5C92}" presName="spaceBetweenRectangles" presStyleCnt="0"/>
      <dgm:spPr/>
    </dgm:pt>
    <dgm:pt modelId="{BD26EA8A-3E06-4755-B040-2B422783EC77}" type="pres">
      <dgm:prSet presAssocID="{C7CD3000-024D-4854-9FE3-914EC35B760E}" presName="parentLin" presStyleCnt="0"/>
      <dgm:spPr/>
    </dgm:pt>
    <dgm:pt modelId="{541CEDE3-E4E5-4C38-8C49-EE9202B34544}" type="pres">
      <dgm:prSet presAssocID="{C7CD3000-024D-4854-9FE3-914EC35B760E}" presName="parentLeftMargin" presStyleLbl="node1" presStyleIdx="1" presStyleCnt="3"/>
      <dgm:spPr/>
      <dgm:t>
        <a:bodyPr/>
        <a:lstStyle/>
        <a:p>
          <a:endParaRPr lang="en-GB"/>
        </a:p>
      </dgm:t>
    </dgm:pt>
    <dgm:pt modelId="{5FC64BE7-D3DB-4CE1-A567-D1DFEFE86C33}" type="pres">
      <dgm:prSet presAssocID="{C7CD3000-024D-4854-9FE3-914EC35B760E}" presName="parentText" presStyleLbl="node1" presStyleIdx="2" presStyleCnt="3" custScaleX="142997" custScaleY="492817" custLinFactNeighborX="712" custLinFactNeighborY="-1060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CED65B4-BFF2-43A5-A6CF-772CD6BD7A74}" type="pres">
      <dgm:prSet presAssocID="{C7CD3000-024D-4854-9FE3-914EC35B760E}" presName="negativeSpace" presStyleCnt="0"/>
      <dgm:spPr/>
    </dgm:pt>
    <dgm:pt modelId="{CE602BDB-5507-45BB-8CCA-E0602A0B95CA}" type="pres">
      <dgm:prSet presAssocID="{C7CD3000-024D-4854-9FE3-914EC35B760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E8FB50B-92F1-4E23-9E80-3AAA173607C8}" type="presOf" srcId="{C7CD3000-024D-4854-9FE3-914EC35B760E}" destId="{5FC64BE7-D3DB-4CE1-A567-D1DFEFE86C33}" srcOrd="1" destOrd="0" presId="urn:microsoft.com/office/officeart/2005/8/layout/list1"/>
    <dgm:cxn modelId="{92451AA9-B4FE-4843-B49E-0A6D1E8C1FE2}" type="presOf" srcId="{D039587D-FCF7-45F6-8897-3A243DE90D9D}" destId="{1BFE3A79-7512-4028-858F-DFD6723F8947}" srcOrd="0" destOrd="0" presId="urn:microsoft.com/office/officeart/2005/8/layout/list1"/>
    <dgm:cxn modelId="{75A8C996-A9DD-465D-886A-6C44F5A4387A}" type="presOf" srcId="{D039587D-FCF7-45F6-8897-3A243DE90D9D}" destId="{1BE4500D-E976-4CCE-AEB4-BCA28A5F1A23}" srcOrd="1" destOrd="0" presId="urn:microsoft.com/office/officeart/2005/8/layout/list1"/>
    <dgm:cxn modelId="{50BE97C9-8FDA-442C-AF8F-54C53AB8AAFD}" type="presOf" srcId="{65D6F80D-3828-45D8-B4AE-B3EADAC0A8B2}" destId="{A2E81AB9-02BD-41B4-BD7E-FC2DD2C7F18E}" srcOrd="1" destOrd="0" presId="urn:microsoft.com/office/officeart/2005/8/layout/list1"/>
    <dgm:cxn modelId="{4D592B1D-7F99-4BCE-A411-52224159334B}" srcId="{A7D74D5E-978D-449C-9BED-3CD397E9CF0B}" destId="{65D6F80D-3828-45D8-B4AE-B3EADAC0A8B2}" srcOrd="0" destOrd="0" parTransId="{108625D5-71C5-4591-A5DC-5C8A656D4DA7}" sibTransId="{E421CF98-D4B0-489E-9DC1-7BE4495656AE}"/>
    <dgm:cxn modelId="{A0587DC1-14BA-4B22-86CA-312D9F7B66F2}" type="presOf" srcId="{65D6F80D-3828-45D8-B4AE-B3EADAC0A8B2}" destId="{351820BB-CE3B-405C-BAA7-EB714466F7E8}" srcOrd="0" destOrd="0" presId="urn:microsoft.com/office/officeart/2005/8/layout/list1"/>
    <dgm:cxn modelId="{F8F2885D-906A-4915-9634-C73AB861F718}" srcId="{A7D74D5E-978D-449C-9BED-3CD397E9CF0B}" destId="{D039587D-FCF7-45F6-8897-3A243DE90D9D}" srcOrd="1" destOrd="0" parTransId="{475750F0-F1E5-452D-B9E0-E7245378F27A}" sibTransId="{D0963A21-7F44-4CBD-A0F4-F7EA1DAD5C92}"/>
    <dgm:cxn modelId="{1D59460B-B49C-49B8-B872-6368985716D9}" type="presOf" srcId="{C7CD3000-024D-4854-9FE3-914EC35B760E}" destId="{541CEDE3-E4E5-4C38-8C49-EE9202B34544}" srcOrd="0" destOrd="0" presId="urn:microsoft.com/office/officeart/2005/8/layout/list1"/>
    <dgm:cxn modelId="{F3144407-DF2A-4DD8-9188-4BD11DAF8F7E}" srcId="{A7D74D5E-978D-449C-9BED-3CD397E9CF0B}" destId="{C7CD3000-024D-4854-9FE3-914EC35B760E}" srcOrd="2" destOrd="0" parTransId="{729A5EAF-CF15-4428-B799-76A0E43D6F14}" sibTransId="{6A267EAB-9FA6-400A-8823-53525EED4589}"/>
    <dgm:cxn modelId="{AA498C7F-698C-48F1-973B-5D291E873BCF}" type="presOf" srcId="{A7D74D5E-978D-449C-9BED-3CD397E9CF0B}" destId="{A3126F77-48FE-4F61-A62A-5AF362B33B05}" srcOrd="0" destOrd="0" presId="urn:microsoft.com/office/officeart/2005/8/layout/list1"/>
    <dgm:cxn modelId="{C7F4815B-C4A8-410C-83FC-607E6223A7E2}" type="presParOf" srcId="{A3126F77-48FE-4F61-A62A-5AF362B33B05}" destId="{9AFA939F-C725-4927-BA2B-31020F2E4843}" srcOrd="0" destOrd="0" presId="urn:microsoft.com/office/officeart/2005/8/layout/list1"/>
    <dgm:cxn modelId="{384EF29D-1F3F-4C39-9475-04F8922E11EC}" type="presParOf" srcId="{9AFA939F-C725-4927-BA2B-31020F2E4843}" destId="{351820BB-CE3B-405C-BAA7-EB714466F7E8}" srcOrd="0" destOrd="0" presId="urn:microsoft.com/office/officeart/2005/8/layout/list1"/>
    <dgm:cxn modelId="{4330CC88-1667-48B5-A067-C54ECC12F0CC}" type="presParOf" srcId="{9AFA939F-C725-4927-BA2B-31020F2E4843}" destId="{A2E81AB9-02BD-41B4-BD7E-FC2DD2C7F18E}" srcOrd="1" destOrd="0" presId="urn:microsoft.com/office/officeart/2005/8/layout/list1"/>
    <dgm:cxn modelId="{6C118C28-95A1-497F-A814-B19550099EA6}" type="presParOf" srcId="{A3126F77-48FE-4F61-A62A-5AF362B33B05}" destId="{614F6A6B-E1FA-46D2-ACBA-C039C4C150E9}" srcOrd="1" destOrd="0" presId="urn:microsoft.com/office/officeart/2005/8/layout/list1"/>
    <dgm:cxn modelId="{3B14D4C2-DEFF-4A36-B222-422484C11006}" type="presParOf" srcId="{A3126F77-48FE-4F61-A62A-5AF362B33B05}" destId="{94CE3EFC-3634-470C-8AB9-6CAD1A24D565}" srcOrd="2" destOrd="0" presId="urn:microsoft.com/office/officeart/2005/8/layout/list1"/>
    <dgm:cxn modelId="{F13EBFF2-45F9-4673-BF2C-9ABD862B470B}" type="presParOf" srcId="{A3126F77-48FE-4F61-A62A-5AF362B33B05}" destId="{6CFCEF3D-D4C5-4531-B3EE-363D02FB6D85}" srcOrd="3" destOrd="0" presId="urn:microsoft.com/office/officeart/2005/8/layout/list1"/>
    <dgm:cxn modelId="{FB1511CA-DB50-423B-A62F-CAA70F3E006A}" type="presParOf" srcId="{A3126F77-48FE-4F61-A62A-5AF362B33B05}" destId="{3FFE3A32-7B47-4B64-8AD9-DE8935D3C01F}" srcOrd="4" destOrd="0" presId="urn:microsoft.com/office/officeart/2005/8/layout/list1"/>
    <dgm:cxn modelId="{01F3AF03-B157-40E1-B61A-0A4ABE2F9A01}" type="presParOf" srcId="{3FFE3A32-7B47-4B64-8AD9-DE8935D3C01F}" destId="{1BFE3A79-7512-4028-858F-DFD6723F8947}" srcOrd="0" destOrd="0" presId="urn:microsoft.com/office/officeart/2005/8/layout/list1"/>
    <dgm:cxn modelId="{8DC8403C-0E47-41F8-8AF6-03E6558ABD32}" type="presParOf" srcId="{3FFE3A32-7B47-4B64-8AD9-DE8935D3C01F}" destId="{1BE4500D-E976-4CCE-AEB4-BCA28A5F1A23}" srcOrd="1" destOrd="0" presId="urn:microsoft.com/office/officeart/2005/8/layout/list1"/>
    <dgm:cxn modelId="{84724909-F446-4E93-A930-FFD042379AE7}" type="presParOf" srcId="{A3126F77-48FE-4F61-A62A-5AF362B33B05}" destId="{31C95FD1-9547-4444-964A-EC1700991F65}" srcOrd="5" destOrd="0" presId="urn:microsoft.com/office/officeart/2005/8/layout/list1"/>
    <dgm:cxn modelId="{76F6416F-C3BF-4EF4-A9E3-2C1044907700}" type="presParOf" srcId="{A3126F77-48FE-4F61-A62A-5AF362B33B05}" destId="{9E6384E7-F6C3-412E-9282-D9024B6909DE}" srcOrd="6" destOrd="0" presId="urn:microsoft.com/office/officeart/2005/8/layout/list1"/>
    <dgm:cxn modelId="{E0324D17-58A8-4409-B379-87FC940EC331}" type="presParOf" srcId="{A3126F77-48FE-4F61-A62A-5AF362B33B05}" destId="{4AF32AC1-D897-468F-8D88-290F448744FF}" srcOrd="7" destOrd="0" presId="urn:microsoft.com/office/officeart/2005/8/layout/list1"/>
    <dgm:cxn modelId="{75C0C791-BA73-452F-9CE5-FBBEC6622780}" type="presParOf" srcId="{A3126F77-48FE-4F61-A62A-5AF362B33B05}" destId="{BD26EA8A-3E06-4755-B040-2B422783EC77}" srcOrd="8" destOrd="0" presId="urn:microsoft.com/office/officeart/2005/8/layout/list1"/>
    <dgm:cxn modelId="{FF0A56B8-8FA9-4D90-8329-C9854EDFB594}" type="presParOf" srcId="{BD26EA8A-3E06-4755-B040-2B422783EC77}" destId="{541CEDE3-E4E5-4C38-8C49-EE9202B34544}" srcOrd="0" destOrd="0" presId="urn:microsoft.com/office/officeart/2005/8/layout/list1"/>
    <dgm:cxn modelId="{6272879C-39BC-450B-A1BB-D2D92B429E56}" type="presParOf" srcId="{BD26EA8A-3E06-4755-B040-2B422783EC77}" destId="{5FC64BE7-D3DB-4CE1-A567-D1DFEFE86C33}" srcOrd="1" destOrd="0" presId="urn:microsoft.com/office/officeart/2005/8/layout/list1"/>
    <dgm:cxn modelId="{81BAF36E-555D-48A4-B855-E106D9E5D727}" type="presParOf" srcId="{A3126F77-48FE-4F61-A62A-5AF362B33B05}" destId="{3CED65B4-BFF2-43A5-A6CF-772CD6BD7A74}" srcOrd="9" destOrd="0" presId="urn:microsoft.com/office/officeart/2005/8/layout/list1"/>
    <dgm:cxn modelId="{B089BBD2-EB29-4066-88A8-5FA014998770}" type="presParOf" srcId="{A3126F77-48FE-4F61-A62A-5AF362B33B05}" destId="{CE602BDB-5507-45BB-8CCA-E0602A0B95C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359F06-1573-4928-9C81-B5C17949DD7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D98A4C1-89B5-4E90-B6D2-6DCFEC3C06AC}">
      <dgm:prSet phldrT="[Text]" phldr="1"/>
      <dgm:spPr/>
      <dgm:t>
        <a:bodyPr/>
        <a:lstStyle/>
        <a:p>
          <a:endParaRPr lang="en-GB" dirty="0"/>
        </a:p>
      </dgm:t>
    </dgm:pt>
    <dgm:pt modelId="{92690C64-7473-448B-97BF-C89F1538BD5E}" type="parTrans" cxnId="{2C559DCA-C9F3-4D61-8BAD-7EBE25BBC0C3}">
      <dgm:prSet/>
      <dgm:spPr/>
      <dgm:t>
        <a:bodyPr/>
        <a:lstStyle/>
        <a:p>
          <a:endParaRPr lang="en-GB"/>
        </a:p>
      </dgm:t>
    </dgm:pt>
    <dgm:pt modelId="{D3BF54B3-D84F-434E-8C44-CBFAB491C7CE}" type="sibTrans" cxnId="{2C559DCA-C9F3-4D61-8BAD-7EBE25BBC0C3}">
      <dgm:prSet/>
      <dgm:spPr/>
      <dgm:t>
        <a:bodyPr/>
        <a:lstStyle/>
        <a:p>
          <a:endParaRPr lang="en-GB"/>
        </a:p>
      </dgm:t>
    </dgm:pt>
    <dgm:pt modelId="{32B3257C-5439-4DFB-A728-F452EFEA7EE9}">
      <dgm:prSet phldrT="[Text]"/>
      <dgm:spPr/>
      <dgm:t>
        <a:bodyPr/>
        <a:lstStyle/>
        <a:p>
          <a:r>
            <a:rPr lang="en-US" b="1" dirty="0"/>
            <a:t>In developing countries like Nigeria, complementary foods are mainly based on starch tubers like cocoyam, sweet potato or on cereals like maize, millet and sorghum. </a:t>
          </a:r>
        </a:p>
        <a:p>
          <a:endParaRPr lang="en-US" b="1" dirty="0"/>
        </a:p>
        <a:p>
          <a:r>
            <a:rPr lang="en-US" b="1" dirty="0"/>
            <a:t>Children are normally given these staples in the form of gruels that is either mixed with boiled water or boiled with water (</a:t>
          </a:r>
          <a:r>
            <a:rPr lang="en-US" b="1" dirty="0" err="1"/>
            <a:t>Igyor</a:t>
          </a:r>
          <a:r>
            <a:rPr lang="en-US" b="1" dirty="0"/>
            <a:t> </a:t>
          </a:r>
          <a:r>
            <a:rPr lang="en-US" b="1" i="1" dirty="0"/>
            <a:t>et al</a:t>
          </a:r>
          <a:r>
            <a:rPr lang="en-US" b="1" dirty="0"/>
            <a:t>., 2011). </a:t>
          </a:r>
          <a:endParaRPr lang="en-GB" dirty="0"/>
        </a:p>
      </dgm:t>
    </dgm:pt>
    <dgm:pt modelId="{13870F67-6AE5-44DF-8552-1C723E8ACA76}" type="parTrans" cxnId="{F3BB89BD-6FEA-4DA9-A389-BF2B4019C5C3}">
      <dgm:prSet/>
      <dgm:spPr/>
      <dgm:t>
        <a:bodyPr/>
        <a:lstStyle/>
        <a:p>
          <a:endParaRPr lang="en-GB"/>
        </a:p>
      </dgm:t>
    </dgm:pt>
    <dgm:pt modelId="{03696F32-8C42-4687-8946-141D59E790CB}" type="sibTrans" cxnId="{F3BB89BD-6FEA-4DA9-A389-BF2B4019C5C3}">
      <dgm:prSet/>
      <dgm:spPr/>
      <dgm:t>
        <a:bodyPr/>
        <a:lstStyle/>
        <a:p>
          <a:endParaRPr lang="en-GB"/>
        </a:p>
      </dgm:t>
    </dgm:pt>
    <dgm:pt modelId="{C4092F34-600A-482E-9495-4417923887D5}">
      <dgm:prSet phldrT="[Text]" custT="1"/>
      <dgm:spPr/>
      <dgm:t>
        <a:bodyPr/>
        <a:lstStyle/>
        <a:p>
          <a:r>
            <a:rPr lang="en-US" sz="2800" b="1" dirty="0" err="1"/>
            <a:t>Zarkadas</a:t>
          </a:r>
          <a:r>
            <a:rPr lang="en-US" sz="2800" b="1" dirty="0"/>
            <a:t> </a:t>
          </a:r>
          <a:r>
            <a:rPr lang="en-US" sz="2800" b="1" i="1" dirty="0"/>
            <a:t>et al</a:t>
          </a:r>
          <a:r>
            <a:rPr lang="en-US" sz="2800" b="1" dirty="0"/>
            <a:t>. (2000) observed that QPM genotypes contained high levels of lysine and </a:t>
          </a:r>
          <a:r>
            <a:rPr lang="en-US" sz="2800" b="1" dirty="0" err="1"/>
            <a:t>trytophan</a:t>
          </a:r>
          <a:r>
            <a:rPr lang="en-US" sz="2800" b="1" dirty="0"/>
            <a:t> compared to normal maize.</a:t>
          </a:r>
          <a:endParaRPr lang="en-GB" sz="2800" b="1" dirty="0"/>
        </a:p>
      </dgm:t>
    </dgm:pt>
    <dgm:pt modelId="{372F7AA3-C4EE-424F-9FD0-386D925994D2}" type="parTrans" cxnId="{9BCC9511-E2D8-4E6C-A5A2-75C7B74AFF5C}">
      <dgm:prSet/>
      <dgm:spPr/>
      <dgm:t>
        <a:bodyPr/>
        <a:lstStyle/>
        <a:p>
          <a:endParaRPr lang="en-GB"/>
        </a:p>
      </dgm:t>
    </dgm:pt>
    <dgm:pt modelId="{5FE29F66-D54B-423B-910B-32B3F089EDA4}" type="sibTrans" cxnId="{9BCC9511-E2D8-4E6C-A5A2-75C7B74AFF5C}">
      <dgm:prSet/>
      <dgm:spPr/>
      <dgm:t>
        <a:bodyPr/>
        <a:lstStyle/>
        <a:p>
          <a:endParaRPr lang="en-GB"/>
        </a:p>
      </dgm:t>
    </dgm:pt>
    <dgm:pt modelId="{A6CF4374-A495-48A5-A4BE-DEC8D06A53B1}">
      <dgm:prSet phldrT="[Text]" custT="1"/>
      <dgm:spPr/>
      <dgm:t>
        <a:bodyPr/>
        <a:lstStyle/>
        <a:p>
          <a:r>
            <a:rPr lang="en-US" sz="2800" b="1" dirty="0"/>
            <a:t>Soybean Protein Concentrate (SPC) is 65-67% crude protein. The extraction process removes the anti-nutritional factors (ANF’s) in regular soybean meal (USSEC, 2008).</a:t>
          </a:r>
          <a:endParaRPr lang="en-GB" sz="2800" b="1" dirty="0"/>
        </a:p>
      </dgm:t>
    </dgm:pt>
    <dgm:pt modelId="{544EE185-8C98-4FE8-86FB-627960E7281F}" type="parTrans" cxnId="{33C7FCBA-CF78-401D-A2D8-CC72F71642EE}">
      <dgm:prSet/>
      <dgm:spPr/>
      <dgm:t>
        <a:bodyPr/>
        <a:lstStyle/>
        <a:p>
          <a:endParaRPr lang="en-GB"/>
        </a:p>
      </dgm:t>
    </dgm:pt>
    <dgm:pt modelId="{DC2AE4D9-552C-4A5A-A688-EF8A3C1EE1A6}" type="sibTrans" cxnId="{33C7FCBA-CF78-401D-A2D8-CC72F71642EE}">
      <dgm:prSet/>
      <dgm:spPr/>
      <dgm:t>
        <a:bodyPr/>
        <a:lstStyle/>
        <a:p>
          <a:endParaRPr lang="en-GB"/>
        </a:p>
      </dgm:t>
    </dgm:pt>
    <dgm:pt modelId="{196968F4-25C2-472C-964D-6F4DF080BB5D}" type="pres">
      <dgm:prSet presAssocID="{9A359F06-1573-4928-9C81-B5C17949DD7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9ECAEC82-EB94-466E-A737-0ADA4A169058}" type="pres">
      <dgm:prSet presAssocID="{BD98A4C1-89B5-4E90-B6D2-6DCFEC3C06AC}" presName="thickLine" presStyleLbl="alignNode1" presStyleIdx="0" presStyleCnt="1"/>
      <dgm:spPr/>
    </dgm:pt>
    <dgm:pt modelId="{E314A934-0580-48D4-9740-8DBC28F7F3C4}" type="pres">
      <dgm:prSet presAssocID="{BD98A4C1-89B5-4E90-B6D2-6DCFEC3C06AC}" presName="horz1" presStyleCnt="0"/>
      <dgm:spPr/>
    </dgm:pt>
    <dgm:pt modelId="{B92CCAD3-F94F-4279-BDF3-33593769E6B1}" type="pres">
      <dgm:prSet presAssocID="{BD98A4C1-89B5-4E90-B6D2-6DCFEC3C06AC}" presName="tx1" presStyleLbl="revTx" presStyleIdx="0" presStyleCnt="4" custFlipHor="1" custScaleX="3580"/>
      <dgm:spPr/>
      <dgm:t>
        <a:bodyPr/>
        <a:lstStyle/>
        <a:p>
          <a:endParaRPr lang="en-GB"/>
        </a:p>
      </dgm:t>
    </dgm:pt>
    <dgm:pt modelId="{70A7D941-EC94-4D26-8A0E-82143B0276EB}" type="pres">
      <dgm:prSet presAssocID="{BD98A4C1-89B5-4E90-B6D2-6DCFEC3C06AC}" presName="vert1" presStyleCnt="0"/>
      <dgm:spPr/>
    </dgm:pt>
    <dgm:pt modelId="{CC4A1EF2-0737-4B48-8A33-9DB7CD903E25}" type="pres">
      <dgm:prSet presAssocID="{32B3257C-5439-4DFB-A728-F452EFEA7EE9}" presName="vertSpace2a" presStyleCnt="0"/>
      <dgm:spPr/>
    </dgm:pt>
    <dgm:pt modelId="{2A0D38A7-C505-442B-BC8E-45AB76C7AE7A}" type="pres">
      <dgm:prSet presAssocID="{32B3257C-5439-4DFB-A728-F452EFEA7EE9}" presName="horz2" presStyleCnt="0"/>
      <dgm:spPr/>
    </dgm:pt>
    <dgm:pt modelId="{F6089117-6362-410A-A8DF-D9FB46049969}" type="pres">
      <dgm:prSet presAssocID="{32B3257C-5439-4DFB-A728-F452EFEA7EE9}" presName="horzSpace2" presStyleCnt="0"/>
      <dgm:spPr/>
    </dgm:pt>
    <dgm:pt modelId="{FD84FCFB-03C7-4EEE-A896-1353EE730FA3}" type="pres">
      <dgm:prSet presAssocID="{32B3257C-5439-4DFB-A728-F452EFEA7EE9}" presName="tx2" presStyleLbl="revTx" presStyleIdx="1" presStyleCnt="4" custScaleX="130838" custScaleY="216823"/>
      <dgm:spPr/>
      <dgm:t>
        <a:bodyPr/>
        <a:lstStyle/>
        <a:p>
          <a:endParaRPr lang="en-GB"/>
        </a:p>
      </dgm:t>
    </dgm:pt>
    <dgm:pt modelId="{D0C350AC-BCBB-4CC5-8DE3-A565895C1F21}" type="pres">
      <dgm:prSet presAssocID="{32B3257C-5439-4DFB-A728-F452EFEA7EE9}" presName="vert2" presStyleCnt="0"/>
      <dgm:spPr/>
    </dgm:pt>
    <dgm:pt modelId="{966B7AA7-7965-409D-B723-AEC2CE963F46}" type="pres">
      <dgm:prSet presAssocID="{32B3257C-5439-4DFB-A728-F452EFEA7EE9}" presName="thinLine2b" presStyleLbl="callout" presStyleIdx="0" presStyleCnt="3"/>
      <dgm:spPr/>
    </dgm:pt>
    <dgm:pt modelId="{229BD237-3E88-4F9E-81C0-4CDF4B7BE486}" type="pres">
      <dgm:prSet presAssocID="{32B3257C-5439-4DFB-A728-F452EFEA7EE9}" presName="vertSpace2b" presStyleCnt="0"/>
      <dgm:spPr/>
    </dgm:pt>
    <dgm:pt modelId="{45894E3B-9168-4E90-8B0E-751F06B9DEB5}" type="pres">
      <dgm:prSet presAssocID="{C4092F34-600A-482E-9495-4417923887D5}" presName="horz2" presStyleCnt="0"/>
      <dgm:spPr/>
    </dgm:pt>
    <dgm:pt modelId="{7C764B1B-D56A-4089-89AE-2027FD648245}" type="pres">
      <dgm:prSet presAssocID="{C4092F34-600A-482E-9495-4417923887D5}" presName="horzSpace2" presStyleCnt="0"/>
      <dgm:spPr/>
    </dgm:pt>
    <dgm:pt modelId="{DBD63398-4C86-4593-AD49-08786DCFE4D2}" type="pres">
      <dgm:prSet presAssocID="{C4092F34-600A-482E-9495-4417923887D5}" presName="tx2" presStyleLbl="revTx" presStyleIdx="2" presStyleCnt="4" custScaleX="128014"/>
      <dgm:spPr/>
      <dgm:t>
        <a:bodyPr/>
        <a:lstStyle/>
        <a:p>
          <a:endParaRPr lang="en-GB"/>
        </a:p>
      </dgm:t>
    </dgm:pt>
    <dgm:pt modelId="{57BBFDA4-66AD-44A9-BAD0-C49162766DAE}" type="pres">
      <dgm:prSet presAssocID="{C4092F34-600A-482E-9495-4417923887D5}" presName="vert2" presStyleCnt="0"/>
      <dgm:spPr/>
    </dgm:pt>
    <dgm:pt modelId="{5C290381-7A04-414C-A27C-BDF07395769E}" type="pres">
      <dgm:prSet presAssocID="{C4092F34-600A-482E-9495-4417923887D5}" presName="thinLine2b" presStyleLbl="callout" presStyleIdx="1" presStyleCnt="3"/>
      <dgm:spPr/>
    </dgm:pt>
    <dgm:pt modelId="{6E967000-B051-414C-91FA-2CAC37C8F8B9}" type="pres">
      <dgm:prSet presAssocID="{C4092F34-600A-482E-9495-4417923887D5}" presName="vertSpace2b" presStyleCnt="0"/>
      <dgm:spPr/>
    </dgm:pt>
    <dgm:pt modelId="{0785398F-38B5-4BCF-8334-E4677BE560A4}" type="pres">
      <dgm:prSet presAssocID="{A6CF4374-A495-48A5-A4BE-DEC8D06A53B1}" presName="horz2" presStyleCnt="0"/>
      <dgm:spPr/>
    </dgm:pt>
    <dgm:pt modelId="{F6356B6B-FF45-4366-96F9-0FAC3EF4FCE3}" type="pres">
      <dgm:prSet presAssocID="{A6CF4374-A495-48A5-A4BE-DEC8D06A53B1}" presName="horzSpace2" presStyleCnt="0"/>
      <dgm:spPr/>
    </dgm:pt>
    <dgm:pt modelId="{B8A3693C-A407-42BC-99C4-09A4A8A86281}" type="pres">
      <dgm:prSet presAssocID="{A6CF4374-A495-48A5-A4BE-DEC8D06A53B1}" presName="tx2" presStyleLbl="revTx" presStyleIdx="3" presStyleCnt="4" custScaleX="133358"/>
      <dgm:spPr/>
      <dgm:t>
        <a:bodyPr/>
        <a:lstStyle/>
        <a:p>
          <a:endParaRPr lang="en-GB"/>
        </a:p>
      </dgm:t>
    </dgm:pt>
    <dgm:pt modelId="{8A9CD849-85CE-4BB0-B499-1C5256D25583}" type="pres">
      <dgm:prSet presAssocID="{A6CF4374-A495-48A5-A4BE-DEC8D06A53B1}" presName="vert2" presStyleCnt="0"/>
      <dgm:spPr/>
    </dgm:pt>
    <dgm:pt modelId="{30ECFFF6-A211-4675-A98F-252768698466}" type="pres">
      <dgm:prSet presAssocID="{A6CF4374-A495-48A5-A4BE-DEC8D06A53B1}" presName="thinLine2b" presStyleLbl="callout" presStyleIdx="2" presStyleCnt="3"/>
      <dgm:spPr/>
    </dgm:pt>
    <dgm:pt modelId="{45FF0DBF-892B-488C-928B-5D4062D5430D}" type="pres">
      <dgm:prSet presAssocID="{A6CF4374-A495-48A5-A4BE-DEC8D06A53B1}" presName="vertSpace2b" presStyleCnt="0"/>
      <dgm:spPr/>
    </dgm:pt>
  </dgm:ptLst>
  <dgm:cxnLst>
    <dgm:cxn modelId="{D30C99D9-29E3-4E28-AAA2-3A4C9E5EA6AF}" type="presOf" srcId="{9A359F06-1573-4928-9C81-B5C17949DD71}" destId="{196968F4-25C2-472C-964D-6F4DF080BB5D}" srcOrd="0" destOrd="0" presId="urn:microsoft.com/office/officeart/2008/layout/LinedList"/>
    <dgm:cxn modelId="{981F7233-660A-4469-A450-14169F012A89}" type="presOf" srcId="{32B3257C-5439-4DFB-A728-F452EFEA7EE9}" destId="{FD84FCFB-03C7-4EEE-A896-1353EE730FA3}" srcOrd="0" destOrd="0" presId="urn:microsoft.com/office/officeart/2008/layout/LinedList"/>
    <dgm:cxn modelId="{33C7FCBA-CF78-401D-A2D8-CC72F71642EE}" srcId="{BD98A4C1-89B5-4E90-B6D2-6DCFEC3C06AC}" destId="{A6CF4374-A495-48A5-A4BE-DEC8D06A53B1}" srcOrd="2" destOrd="0" parTransId="{544EE185-8C98-4FE8-86FB-627960E7281F}" sibTransId="{DC2AE4D9-552C-4A5A-A688-EF8A3C1EE1A6}"/>
    <dgm:cxn modelId="{59825B7E-03F7-4870-A11B-AE14D50B8918}" type="presOf" srcId="{C4092F34-600A-482E-9495-4417923887D5}" destId="{DBD63398-4C86-4593-AD49-08786DCFE4D2}" srcOrd="0" destOrd="0" presId="urn:microsoft.com/office/officeart/2008/layout/LinedList"/>
    <dgm:cxn modelId="{4E1D0D10-F211-44AB-B6CF-F1CA9488CEE3}" type="presOf" srcId="{BD98A4C1-89B5-4E90-B6D2-6DCFEC3C06AC}" destId="{B92CCAD3-F94F-4279-BDF3-33593769E6B1}" srcOrd="0" destOrd="0" presId="urn:microsoft.com/office/officeart/2008/layout/LinedList"/>
    <dgm:cxn modelId="{F3BB89BD-6FEA-4DA9-A389-BF2B4019C5C3}" srcId="{BD98A4C1-89B5-4E90-B6D2-6DCFEC3C06AC}" destId="{32B3257C-5439-4DFB-A728-F452EFEA7EE9}" srcOrd="0" destOrd="0" parTransId="{13870F67-6AE5-44DF-8552-1C723E8ACA76}" sibTransId="{03696F32-8C42-4687-8946-141D59E790CB}"/>
    <dgm:cxn modelId="{9BCC9511-E2D8-4E6C-A5A2-75C7B74AFF5C}" srcId="{BD98A4C1-89B5-4E90-B6D2-6DCFEC3C06AC}" destId="{C4092F34-600A-482E-9495-4417923887D5}" srcOrd="1" destOrd="0" parTransId="{372F7AA3-C4EE-424F-9FD0-386D925994D2}" sibTransId="{5FE29F66-D54B-423B-910B-32B3F089EDA4}"/>
    <dgm:cxn modelId="{2C559DCA-C9F3-4D61-8BAD-7EBE25BBC0C3}" srcId="{9A359F06-1573-4928-9C81-B5C17949DD71}" destId="{BD98A4C1-89B5-4E90-B6D2-6DCFEC3C06AC}" srcOrd="0" destOrd="0" parTransId="{92690C64-7473-448B-97BF-C89F1538BD5E}" sibTransId="{D3BF54B3-D84F-434E-8C44-CBFAB491C7CE}"/>
    <dgm:cxn modelId="{34BF1563-DBFF-4B83-8657-CD44D221AAB0}" type="presOf" srcId="{A6CF4374-A495-48A5-A4BE-DEC8D06A53B1}" destId="{B8A3693C-A407-42BC-99C4-09A4A8A86281}" srcOrd="0" destOrd="0" presId="urn:microsoft.com/office/officeart/2008/layout/LinedList"/>
    <dgm:cxn modelId="{BC1FE127-FA23-436F-9C44-A31812F380D0}" type="presParOf" srcId="{196968F4-25C2-472C-964D-6F4DF080BB5D}" destId="{9ECAEC82-EB94-466E-A737-0ADA4A169058}" srcOrd="0" destOrd="0" presId="urn:microsoft.com/office/officeart/2008/layout/LinedList"/>
    <dgm:cxn modelId="{89840387-D569-4D96-B87C-3C4D7111EB51}" type="presParOf" srcId="{196968F4-25C2-472C-964D-6F4DF080BB5D}" destId="{E314A934-0580-48D4-9740-8DBC28F7F3C4}" srcOrd="1" destOrd="0" presId="urn:microsoft.com/office/officeart/2008/layout/LinedList"/>
    <dgm:cxn modelId="{C0F1C922-3FCA-4B47-AC46-0614762D743A}" type="presParOf" srcId="{E314A934-0580-48D4-9740-8DBC28F7F3C4}" destId="{B92CCAD3-F94F-4279-BDF3-33593769E6B1}" srcOrd="0" destOrd="0" presId="urn:microsoft.com/office/officeart/2008/layout/LinedList"/>
    <dgm:cxn modelId="{84FBD789-3F27-42A5-B6FD-4B2A3F5F1904}" type="presParOf" srcId="{E314A934-0580-48D4-9740-8DBC28F7F3C4}" destId="{70A7D941-EC94-4D26-8A0E-82143B0276EB}" srcOrd="1" destOrd="0" presId="urn:microsoft.com/office/officeart/2008/layout/LinedList"/>
    <dgm:cxn modelId="{6D032BA9-E578-4066-A437-7E3CBE592342}" type="presParOf" srcId="{70A7D941-EC94-4D26-8A0E-82143B0276EB}" destId="{CC4A1EF2-0737-4B48-8A33-9DB7CD903E25}" srcOrd="0" destOrd="0" presId="urn:microsoft.com/office/officeart/2008/layout/LinedList"/>
    <dgm:cxn modelId="{EA3B1A13-D4C1-4355-936D-8A407F4CC2AD}" type="presParOf" srcId="{70A7D941-EC94-4D26-8A0E-82143B0276EB}" destId="{2A0D38A7-C505-442B-BC8E-45AB76C7AE7A}" srcOrd="1" destOrd="0" presId="urn:microsoft.com/office/officeart/2008/layout/LinedList"/>
    <dgm:cxn modelId="{2B359EB6-D9DF-440E-B75E-6F88F76F32A5}" type="presParOf" srcId="{2A0D38A7-C505-442B-BC8E-45AB76C7AE7A}" destId="{F6089117-6362-410A-A8DF-D9FB46049969}" srcOrd="0" destOrd="0" presId="urn:microsoft.com/office/officeart/2008/layout/LinedList"/>
    <dgm:cxn modelId="{1495732C-1C5C-4057-B6DE-3745BAEDAAD8}" type="presParOf" srcId="{2A0D38A7-C505-442B-BC8E-45AB76C7AE7A}" destId="{FD84FCFB-03C7-4EEE-A896-1353EE730FA3}" srcOrd="1" destOrd="0" presId="urn:microsoft.com/office/officeart/2008/layout/LinedList"/>
    <dgm:cxn modelId="{20DB0147-2C27-43C7-AC66-1E41D60A45E1}" type="presParOf" srcId="{2A0D38A7-C505-442B-BC8E-45AB76C7AE7A}" destId="{D0C350AC-BCBB-4CC5-8DE3-A565895C1F21}" srcOrd="2" destOrd="0" presId="urn:microsoft.com/office/officeart/2008/layout/LinedList"/>
    <dgm:cxn modelId="{A192103A-82F4-406C-A51F-3F63E8B98BDA}" type="presParOf" srcId="{70A7D941-EC94-4D26-8A0E-82143B0276EB}" destId="{966B7AA7-7965-409D-B723-AEC2CE963F46}" srcOrd="2" destOrd="0" presId="urn:microsoft.com/office/officeart/2008/layout/LinedList"/>
    <dgm:cxn modelId="{CD4C10F1-48D1-4064-8076-97A7D65B0D47}" type="presParOf" srcId="{70A7D941-EC94-4D26-8A0E-82143B0276EB}" destId="{229BD237-3E88-4F9E-81C0-4CDF4B7BE486}" srcOrd="3" destOrd="0" presId="urn:microsoft.com/office/officeart/2008/layout/LinedList"/>
    <dgm:cxn modelId="{CD033208-4DE3-4253-86EC-A176BEA1F017}" type="presParOf" srcId="{70A7D941-EC94-4D26-8A0E-82143B0276EB}" destId="{45894E3B-9168-4E90-8B0E-751F06B9DEB5}" srcOrd="4" destOrd="0" presId="urn:microsoft.com/office/officeart/2008/layout/LinedList"/>
    <dgm:cxn modelId="{96FD66AF-E077-40AB-8320-07411E7439DA}" type="presParOf" srcId="{45894E3B-9168-4E90-8B0E-751F06B9DEB5}" destId="{7C764B1B-D56A-4089-89AE-2027FD648245}" srcOrd="0" destOrd="0" presId="urn:microsoft.com/office/officeart/2008/layout/LinedList"/>
    <dgm:cxn modelId="{5932348B-9A40-4A14-9EC3-E85306CADB62}" type="presParOf" srcId="{45894E3B-9168-4E90-8B0E-751F06B9DEB5}" destId="{DBD63398-4C86-4593-AD49-08786DCFE4D2}" srcOrd="1" destOrd="0" presId="urn:microsoft.com/office/officeart/2008/layout/LinedList"/>
    <dgm:cxn modelId="{E63F71F1-4D88-44D8-8E09-3F97B613B227}" type="presParOf" srcId="{45894E3B-9168-4E90-8B0E-751F06B9DEB5}" destId="{57BBFDA4-66AD-44A9-BAD0-C49162766DAE}" srcOrd="2" destOrd="0" presId="urn:microsoft.com/office/officeart/2008/layout/LinedList"/>
    <dgm:cxn modelId="{4216F5E4-EF18-47E6-A7A6-F62FED4C8357}" type="presParOf" srcId="{70A7D941-EC94-4D26-8A0E-82143B0276EB}" destId="{5C290381-7A04-414C-A27C-BDF07395769E}" srcOrd="5" destOrd="0" presId="urn:microsoft.com/office/officeart/2008/layout/LinedList"/>
    <dgm:cxn modelId="{6CF30001-A8A8-4AC3-94E9-E519BB516FD1}" type="presParOf" srcId="{70A7D941-EC94-4D26-8A0E-82143B0276EB}" destId="{6E967000-B051-414C-91FA-2CAC37C8F8B9}" srcOrd="6" destOrd="0" presId="urn:microsoft.com/office/officeart/2008/layout/LinedList"/>
    <dgm:cxn modelId="{D32C370D-0AB8-4743-842E-22FC77FC2586}" type="presParOf" srcId="{70A7D941-EC94-4D26-8A0E-82143B0276EB}" destId="{0785398F-38B5-4BCF-8334-E4677BE560A4}" srcOrd="7" destOrd="0" presId="urn:microsoft.com/office/officeart/2008/layout/LinedList"/>
    <dgm:cxn modelId="{026B5E2F-C95A-4948-AF5E-E60CD1E6E6E4}" type="presParOf" srcId="{0785398F-38B5-4BCF-8334-E4677BE560A4}" destId="{F6356B6B-FF45-4366-96F9-0FAC3EF4FCE3}" srcOrd="0" destOrd="0" presId="urn:microsoft.com/office/officeart/2008/layout/LinedList"/>
    <dgm:cxn modelId="{2C73EE5C-0FAC-48A8-B58E-0D7845BB0D79}" type="presParOf" srcId="{0785398F-38B5-4BCF-8334-E4677BE560A4}" destId="{B8A3693C-A407-42BC-99C4-09A4A8A86281}" srcOrd="1" destOrd="0" presId="urn:microsoft.com/office/officeart/2008/layout/LinedList"/>
    <dgm:cxn modelId="{CB2CFB87-379A-47DC-9544-BDC590713E6E}" type="presParOf" srcId="{0785398F-38B5-4BCF-8334-E4677BE560A4}" destId="{8A9CD849-85CE-4BB0-B499-1C5256D25583}" srcOrd="2" destOrd="0" presId="urn:microsoft.com/office/officeart/2008/layout/LinedList"/>
    <dgm:cxn modelId="{FB7F233B-59B8-4F24-94E8-0C751723FC80}" type="presParOf" srcId="{70A7D941-EC94-4D26-8A0E-82143B0276EB}" destId="{30ECFFF6-A211-4675-A98F-252768698466}" srcOrd="8" destOrd="0" presId="urn:microsoft.com/office/officeart/2008/layout/LinedList"/>
    <dgm:cxn modelId="{59F312A0-C21D-4F39-9A46-F2212CFF642B}" type="presParOf" srcId="{70A7D941-EC94-4D26-8A0E-82143B0276EB}" destId="{45FF0DBF-892B-488C-928B-5D4062D5430D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8B30EA-632C-4BC5-9F55-582BDD88C899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1807DF8B-8828-4C81-A8A6-2C6278F5A781}">
      <dgm:prSet phldrT="[Text]"/>
      <dgm:spPr/>
      <dgm:t>
        <a:bodyPr/>
        <a:lstStyle/>
        <a:p>
          <a:r>
            <a:rPr lang="en-US" b="1" dirty="0"/>
            <a:t>Food with balanced amino acid profile can be obtained by mixing legumes and cereal grains. </a:t>
          </a:r>
        </a:p>
      </dgm:t>
    </dgm:pt>
    <dgm:pt modelId="{592838A8-7488-4C8E-B1C1-4BF1B2A3823A}" type="parTrans" cxnId="{77DDF96C-5522-4D59-8B01-BEE9F06E56F4}">
      <dgm:prSet/>
      <dgm:spPr/>
      <dgm:t>
        <a:bodyPr/>
        <a:lstStyle/>
        <a:p>
          <a:endParaRPr lang="en-US"/>
        </a:p>
      </dgm:t>
    </dgm:pt>
    <dgm:pt modelId="{F46EB5B4-0FA6-4B64-A2E2-EBE216F00951}" type="sibTrans" cxnId="{77DDF96C-5522-4D59-8B01-BEE9F06E56F4}">
      <dgm:prSet/>
      <dgm:spPr/>
      <dgm:t>
        <a:bodyPr/>
        <a:lstStyle/>
        <a:p>
          <a:endParaRPr lang="en-US"/>
        </a:p>
      </dgm:t>
    </dgm:pt>
    <dgm:pt modelId="{588A8DFC-D047-452D-99C9-30F74995D66E}">
      <dgm:prSet phldrT="[Text]"/>
      <dgm:spPr/>
      <dgm:t>
        <a:bodyPr/>
        <a:lstStyle/>
        <a:p>
          <a:r>
            <a:rPr lang="en-US" b="1" dirty="0"/>
            <a:t>The retention of these essential nutrients would be enhanced through the application of extrusion cooking processes (</a:t>
          </a:r>
          <a:r>
            <a:rPr lang="en-US" b="1" dirty="0" err="1"/>
            <a:t>Iwe</a:t>
          </a:r>
          <a:r>
            <a:rPr lang="en-US" b="1" dirty="0"/>
            <a:t>, 2003). </a:t>
          </a:r>
        </a:p>
      </dgm:t>
    </dgm:pt>
    <dgm:pt modelId="{E9AF321E-255D-4898-8CE8-EAE98FBCCAF0}" type="parTrans" cxnId="{E7CA6387-7826-44C5-B88C-0B27DED7E91E}">
      <dgm:prSet/>
      <dgm:spPr/>
      <dgm:t>
        <a:bodyPr/>
        <a:lstStyle/>
        <a:p>
          <a:endParaRPr lang="en-US"/>
        </a:p>
      </dgm:t>
    </dgm:pt>
    <dgm:pt modelId="{559D245A-55E9-4893-BFAF-738ACDCEAD9F}" type="sibTrans" cxnId="{E7CA6387-7826-44C5-B88C-0B27DED7E91E}">
      <dgm:prSet/>
      <dgm:spPr/>
      <dgm:t>
        <a:bodyPr/>
        <a:lstStyle/>
        <a:p>
          <a:endParaRPr lang="en-US"/>
        </a:p>
      </dgm:t>
    </dgm:pt>
    <dgm:pt modelId="{C6ED5ACC-965B-415A-83C3-D5BE2A4C560C}">
      <dgm:prSet phldrT="[Text]"/>
      <dgm:spPr/>
      <dgm:t>
        <a:bodyPr/>
        <a:lstStyle/>
        <a:p>
          <a:r>
            <a:rPr lang="en-US" b="1" dirty="0"/>
            <a:t>The anti nutritional factors present in legumes are reduced to the barest minimum in the protein concentrates (</a:t>
          </a:r>
          <a:r>
            <a:rPr lang="en-US" b="1" dirty="0" err="1"/>
            <a:t>Endres</a:t>
          </a:r>
          <a:r>
            <a:rPr lang="en-US" b="1" dirty="0"/>
            <a:t>, 2001). </a:t>
          </a:r>
        </a:p>
      </dgm:t>
    </dgm:pt>
    <dgm:pt modelId="{C6654D3D-CB40-4A0D-842B-012DAF5D154B}" type="parTrans" cxnId="{309F5394-FB68-4A80-A44E-FDCA41CA3EE4}">
      <dgm:prSet/>
      <dgm:spPr/>
      <dgm:t>
        <a:bodyPr/>
        <a:lstStyle/>
        <a:p>
          <a:endParaRPr lang="en-US"/>
        </a:p>
      </dgm:t>
    </dgm:pt>
    <dgm:pt modelId="{D5746BED-6EE4-44A1-A88A-B1218AE7AF6B}" type="sibTrans" cxnId="{309F5394-FB68-4A80-A44E-FDCA41CA3EE4}">
      <dgm:prSet/>
      <dgm:spPr/>
      <dgm:t>
        <a:bodyPr/>
        <a:lstStyle/>
        <a:p>
          <a:endParaRPr lang="en-US"/>
        </a:p>
      </dgm:t>
    </dgm:pt>
    <dgm:pt modelId="{BCC47DF1-6E45-4932-9099-D86C746F3CEA}" type="pres">
      <dgm:prSet presAssocID="{698B30EA-632C-4BC5-9F55-582BDD88C899}" presName="compositeShape" presStyleCnt="0">
        <dgm:presLayoutVars>
          <dgm:dir/>
          <dgm:resizeHandles/>
        </dgm:presLayoutVars>
      </dgm:prSet>
      <dgm:spPr/>
    </dgm:pt>
    <dgm:pt modelId="{15EDE634-F8E0-43B5-875C-F84D6A658D38}" type="pres">
      <dgm:prSet presAssocID="{698B30EA-632C-4BC5-9F55-582BDD88C899}" presName="pyramid" presStyleLbl="node1" presStyleIdx="0" presStyleCnt="1" custScaleX="77996" custLinFactNeighborX="-10756"/>
      <dgm:spPr/>
    </dgm:pt>
    <dgm:pt modelId="{7DBBBA54-2E24-49C8-8BC9-9D13BB8B519B}" type="pres">
      <dgm:prSet presAssocID="{698B30EA-632C-4BC5-9F55-582BDD88C899}" presName="theList" presStyleCnt="0"/>
      <dgm:spPr/>
    </dgm:pt>
    <dgm:pt modelId="{2946992C-0644-4AE0-A9B8-FB53397B18FA}" type="pres">
      <dgm:prSet presAssocID="{1807DF8B-8828-4C81-A8A6-2C6278F5A781}" presName="aNode" presStyleLbl="fgAcc1" presStyleIdx="0" presStyleCnt="3" custScaleX="176005" custLinFactNeighborX="24603" custLinFactNeighborY="1385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B870F4-8E1D-4991-8B95-0B504D567F49}" type="pres">
      <dgm:prSet presAssocID="{1807DF8B-8828-4C81-A8A6-2C6278F5A781}" presName="aSpace" presStyleCnt="0"/>
      <dgm:spPr/>
    </dgm:pt>
    <dgm:pt modelId="{65F59988-EB42-4A9D-A2C2-EA6316C3A9C4}" type="pres">
      <dgm:prSet presAssocID="{588A8DFC-D047-452D-99C9-30F74995D66E}" presName="aNode" presStyleLbl="fgAcc1" presStyleIdx="1" presStyleCnt="3" custScaleX="175546" custLinFactNeighborX="25234" custLinFactNeighborY="-692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F09882-ACE4-4E45-AEB7-ADD55A89CA9E}" type="pres">
      <dgm:prSet presAssocID="{588A8DFC-D047-452D-99C9-30F74995D66E}" presName="aSpace" presStyleCnt="0"/>
      <dgm:spPr/>
    </dgm:pt>
    <dgm:pt modelId="{F2114263-18DC-44FD-9A09-6272CC4F7C6B}" type="pres">
      <dgm:prSet presAssocID="{C6ED5ACC-965B-415A-83C3-D5BE2A4C560C}" presName="aNode" presStyleLbl="fgAcc1" presStyleIdx="2" presStyleCnt="3" custScaleX="174828" custLinFactNeighborX="25864" custLinFactNeighborY="692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1BDD3BD-B7DB-443E-9D74-3B48D4CB7B08}" type="pres">
      <dgm:prSet presAssocID="{C6ED5ACC-965B-415A-83C3-D5BE2A4C560C}" presName="aSpace" presStyleCnt="0"/>
      <dgm:spPr/>
    </dgm:pt>
  </dgm:ptLst>
  <dgm:cxnLst>
    <dgm:cxn modelId="{E7CA6387-7826-44C5-B88C-0B27DED7E91E}" srcId="{698B30EA-632C-4BC5-9F55-582BDD88C899}" destId="{588A8DFC-D047-452D-99C9-30F74995D66E}" srcOrd="1" destOrd="0" parTransId="{E9AF321E-255D-4898-8CE8-EAE98FBCCAF0}" sibTransId="{559D245A-55E9-4893-BFAF-738ACDCEAD9F}"/>
    <dgm:cxn modelId="{69B515B8-1304-4A61-85F4-5019E32ACF93}" type="presOf" srcId="{C6ED5ACC-965B-415A-83C3-D5BE2A4C560C}" destId="{F2114263-18DC-44FD-9A09-6272CC4F7C6B}" srcOrd="0" destOrd="0" presId="urn:microsoft.com/office/officeart/2005/8/layout/pyramid2"/>
    <dgm:cxn modelId="{77DDF96C-5522-4D59-8B01-BEE9F06E56F4}" srcId="{698B30EA-632C-4BC5-9F55-582BDD88C899}" destId="{1807DF8B-8828-4C81-A8A6-2C6278F5A781}" srcOrd="0" destOrd="0" parTransId="{592838A8-7488-4C8E-B1C1-4BF1B2A3823A}" sibTransId="{F46EB5B4-0FA6-4B64-A2E2-EBE216F00951}"/>
    <dgm:cxn modelId="{3C88842F-077B-45B6-AABC-FCEFD92B0B1D}" type="presOf" srcId="{698B30EA-632C-4BC5-9F55-582BDD88C899}" destId="{BCC47DF1-6E45-4932-9099-D86C746F3CEA}" srcOrd="0" destOrd="0" presId="urn:microsoft.com/office/officeart/2005/8/layout/pyramid2"/>
    <dgm:cxn modelId="{8B648A25-8AB4-48C1-A3D1-919CAFE5661A}" type="presOf" srcId="{588A8DFC-D047-452D-99C9-30F74995D66E}" destId="{65F59988-EB42-4A9D-A2C2-EA6316C3A9C4}" srcOrd="0" destOrd="0" presId="urn:microsoft.com/office/officeart/2005/8/layout/pyramid2"/>
    <dgm:cxn modelId="{1A3C5929-867B-4414-B738-3C40A6E376B0}" type="presOf" srcId="{1807DF8B-8828-4C81-A8A6-2C6278F5A781}" destId="{2946992C-0644-4AE0-A9B8-FB53397B18FA}" srcOrd="0" destOrd="0" presId="urn:microsoft.com/office/officeart/2005/8/layout/pyramid2"/>
    <dgm:cxn modelId="{309F5394-FB68-4A80-A44E-FDCA41CA3EE4}" srcId="{698B30EA-632C-4BC5-9F55-582BDD88C899}" destId="{C6ED5ACC-965B-415A-83C3-D5BE2A4C560C}" srcOrd="2" destOrd="0" parTransId="{C6654D3D-CB40-4A0D-842B-012DAF5D154B}" sibTransId="{D5746BED-6EE4-44A1-A88A-B1218AE7AF6B}"/>
    <dgm:cxn modelId="{B6C29383-747C-497A-9637-9E877E23677B}" type="presParOf" srcId="{BCC47DF1-6E45-4932-9099-D86C746F3CEA}" destId="{15EDE634-F8E0-43B5-875C-F84D6A658D38}" srcOrd="0" destOrd="0" presId="urn:microsoft.com/office/officeart/2005/8/layout/pyramid2"/>
    <dgm:cxn modelId="{6857EAE6-09E3-4FAF-AD55-3C98078AACD4}" type="presParOf" srcId="{BCC47DF1-6E45-4932-9099-D86C746F3CEA}" destId="{7DBBBA54-2E24-49C8-8BC9-9D13BB8B519B}" srcOrd="1" destOrd="0" presId="urn:microsoft.com/office/officeart/2005/8/layout/pyramid2"/>
    <dgm:cxn modelId="{93C76C01-77D7-4561-B982-6AAF7040BE49}" type="presParOf" srcId="{7DBBBA54-2E24-49C8-8BC9-9D13BB8B519B}" destId="{2946992C-0644-4AE0-A9B8-FB53397B18FA}" srcOrd="0" destOrd="0" presId="urn:microsoft.com/office/officeart/2005/8/layout/pyramid2"/>
    <dgm:cxn modelId="{F46ABC5E-DD4E-4204-A00A-AC6971A5C018}" type="presParOf" srcId="{7DBBBA54-2E24-49C8-8BC9-9D13BB8B519B}" destId="{87B870F4-8E1D-4991-8B95-0B504D567F49}" srcOrd="1" destOrd="0" presId="urn:microsoft.com/office/officeart/2005/8/layout/pyramid2"/>
    <dgm:cxn modelId="{B860F650-2B06-4164-AE5F-7D63A30C8B81}" type="presParOf" srcId="{7DBBBA54-2E24-49C8-8BC9-9D13BB8B519B}" destId="{65F59988-EB42-4A9D-A2C2-EA6316C3A9C4}" srcOrd="2" destOrd="0" presId="urn:microsoft.com/office/officeart/2005/8/layout/pyramid2"/>
    <dgm:cxn modelId="{17E467AE-F9B8-4B1A-8A8A-EE9CF6F0DB29}" type="presParOf" srcId="{7DBBBA54-2E24-49C8-8BC9-9D13BB8B519B}" destId="{8AF09882-ACE4-4E45-AEB7-ADD55A89CA9E}" srcOrd="3" destOrd="0" presId="urn:microsoft.com/office/officeart/2005/8/layout/pyramid2"/>
    <dgm:cxn modelId="{ADA0A3CC-741A-44DB-8508-58E308C7E065}" type="presParOf" srcId="{7DBBBA54-2E24-49C8-8BC9-9D13BB8B519B}" destId="{F2114263-18DC-44FD-9A09-6272CC4F7C6B}" srcOrd="4" destOrd="0" presId="urn:microsoft.com/office/officeart/2005/8/layout/pyramid2"/>
    <dgm:cxn modelId="{5B73C0DA-4C2A-46C8-9D7B-E516CDEF0DC8}" type="presParOf" srcId="{7DBBBA54-2E24-49C8-8BC9-9D13BB8B519B}" destId="{E1BDD3BD-B7DB-443E-9D74-3B48D4CB7B08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5C05A0-5362-4F31-8796-6A065457EB9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34F002-8AB3-4E71-824A-22D9D5ADEBA5}">
      <dgm:prSet phldrT="[Text]" custT="1"/>
      <dgm:spPr/>
      <dgm:t>
        <a:bodyPr/>
        <a:lstStyle/>
        <a:p>
          <a:endParaRPr lang="en-US" sz="2400" dirty="0"/>
        </a:p>
      </dgm:t>
    </dgm:pt>
    <dgm:pt modelId="{06E2AF28-CE01-4E74-8484-A1626E9176B0}" type="parTrans" cxnId="{A3921A1C-1AF8-4196-A89F-0D775F19AAE1}">
      <dgm:prSet/>
      <dgm:spPr/>
      <dgm:t>
        <a:bodyPr/>
        <a:lstStyle/>
        <a:p>
          <a:endParaRPr lang="en-US"/>
        </a:p>
      </dgm:t>
    </dgm:pt>
    <dgm:pt modelId="{22CE899D-BE60-4671-9910-CC890520E363}" type="sibTrans" cxnId="{A3921A1C-1AF8-4196-A89F-0D775F19AAE1}">
      <dgm:prSet/>
      <dgm:spPr/>
      <dgm:t>
        <a:bodyPr/>
        <a:lstStyle/>
        <a:p>
          <a:endParaRPr lang="en-US"/>
        </a:p>
      </dgm:t>
    </dgm:pt>
    <dgm:pt modelId="{97EF702E-DA24-4D73-90B0-19A1CA137342}">
      <dgm:prSet phldrT="[Text]"/>
      <dgm:spPr/>
      <dgm:t>
        <a:bodyPr/>
        <a:lstStyle/>
        <a:p>
          <a:endParaRPr lang="en-US" dirty="0"/>
        </a:p>
      </dgm:t>
    </dgm:pt>
    <dgm:pt modelId="{26415974-580F-4C3F-A37A-E7B1FCB64D52}" type="parTrans" cxnId="{F7E90360-B318-4C91-9C82-2B93C4621CAE}">
      <dgm:prSet/>
      <dgm:spPr/>
      <dgm:t>
        <a:bodyPr/>
        <a:lstStyle/>
        <a:p>
          <a:endParaRPr lang="en-GB"/>
        </a:p>
      </dgm:t>
    </dgm:pt>
    <dgm:pt modelId="{C8F8D1D6-D3F6-43D9-96E2-19C50FA30A66}" type="sibTrans" cxnId="{F7E90360-B318-4C91-9C82-2B93C4621CAE}">
      <dgm:prSet/>
      <dgm:spPr/>
      <dgm:t>
        <a:bodyPr/>
        <a:lstStyle/>
        <a:p>
          <a:endParaRPr lang="en-GB"/>
        </a:p>
      </dgm:t>
    </dgm:pt>
    <dgm:pt modelId="{F5C4B925-7F86-4A0B-840B-1F5D2F9BA7CE}" type="pres">
      <dgm:prSet presAssocID="{305C05A0-5362-4F31-8796-6A065457EB9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F7B8353-1317-4281-9261-46FA6503409B}" type="pres">
      <dgm:prSet presAssocID="{3E34F002-8AB3-4E71-824A-22D9D5ADEBA5}" presName="parentText" presStyleLbl="node1" presStyleIdx="0" presStyleCnt="2" custScaleY="126597" custLinFactNeighborY="-6382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26C902-1A53-4AC9-9F97-4C2C0BB72803}" type="pres">
      <dgm:prSet presAssocID="{22CE899D-BE60-4671-9910-CC890520E363}" presName="spacer" presStyleCnt="0"/>
      <dgm:spPr/>
    </dgm:pt>
    <dgm:pt modelId="{0405B2EF-C045-4BF2-BF29-9052DBD02448}" type="pres">
      <dgm:prSet presAssocID="{97EF702E-DA24-4D73-90B0-19A1CA137342}" presName="parentText" presStyleLbl="node1" presStyleIdx="1" presStyleCnt="2" custScaleY="132124" custLinFactY="19062" custLinFactNeighborX="-66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E639B0F-8FFD-431C-95D5-A3A8323118CA}" type="presOf" srcId="{97EF702E-DA24-4D73-90B0-19A1CA137342}" destId="{0405B2EF-C045-4BF2-BF29-9052DBD02448}" srcOrd="0" destOrd="0" presId="urn:microsoft.com/office/officeart/2005/8/layout/vList2"/>
    <dgm:cxn modelId="{9C5D6520-4233-4296-93E1-B7E4C1E49D8F}" type="presOf" srcId="{305C05A0-5362-4F31-8796-6A065457EB99}" destId="{F5C4B925-7F86-4A0B-840B-1F5D2F9BA7CE}" srcOrd="0" destOrd="0" presId="urn:microsoft.com/office/officeart/2005/8/layout/vList2"/>
    <dgm:cxn modelId="{F7E90360-B318-4C91-9C82-2B93C4621CAE}" srcId="{305C05A0-5362-4F31-8796-6A065457EB99}" destId="{97EF702E-DA24-4D73-90B0-19A1CA137342}" srcOrd="1" destOrd="0" parTransId="{26415974-580F-4C3F-A37A-E7B1FCB64D52}" sibTransId="{C8F8D1D6-D3F6-43D9-96E2-19C50FA30A66}"/>
    <dgm:cxn modelId="{8FD4CC4D-C64D-4A66-8D5F-956405613F0A}" type="presOf" srcId="{3E34F002-8AB3-4E71-824A-22D9D5ADEBA5}" destId="{6F7B8353-1317-4281-9261-46FA6503409B}" srcOrd="0" destOrd="0" presId="urn:microsoft.com/office/officeart/2005/8/layout/vList2"/>
    <dgm:cxn modelId="{A3921A1C-1AF8-4196-A89F-0D775F19AAE1}" srcId="{305C05A0-5362-4F31-8796-6A065457EB99}" destId="{3E34F002-8AB3-4E71-824A-22D9D5ADEBA5}" srcOrd="0" destOrd="0" parTransId="{06E2AF28-CE01-4E74-8484-A1626E9176B0}" sibTransId="{22CE899D-BE60-4671-9910-CC890520E363}"/>
    <dgm:cxn modelId="{2D4CEDF5-DDCE-46C0-BA7C-01476D9682F1}" type="presParOf" srcId="{F5C4B925-7F86-4A0B-840B-1F5D2F9BA7CE}" destId="{6F7B8353-1317-4281-9261-46FA6503409B}" srcOrd="0" destOrd="0" presId="urn:microsoft.com/office/officeart/2005/8/layout/vList2"/>
    <dgm:cxn modelId="{51583788-80A4-48C0-8976-DD853FDC97B5}" type="presParOf" srcId="{F5C4B925-7F86-4A0B-840B-1F5D2F9BA7CE}" destId="{C326C902-1A53-4AC9-9F97-4C2C0BB72803}" srcOrd="1" destOrd="0" presId="urn:microsoft.com/office/officeart/2005/8/layout/vList2"/>
    <dgm:cxn modelId="{733DC830-7120-4C30-A0ED-1C441EF120A6}" type="presParOf" srcId="{F5C4B925-7F86-4A0B-840B-1F5D2F9BA7CE}" destId="{0405B2EF-C045-4BF2-BF29-9052DBD0244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238307B-AA5D-4E3B-B494-0B79BDE0D3D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43A28D-E55A-41EA-849F-8104E8694E8F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US" sz="2400" dirty="0"/>
            <a:t>Consumer friendly varieties of Cassava roots (TMS 4(2) 1425) was purchased from International Institute for Tropical Agriculture (IITA), Ibadan</a:t>
          </a:r>
        </a:p>
      </dgm:t>
    </dgm:pt>
    <dgm:pt modelId="{553AC9D8-F2F5-4326-8508-9300DEBCBDAD}" type="parTrans" cxnId="{E9EF0CD2-4B79-4808-BADD-A37243D82FB2}">
      <dgm:prSet/>
      <dgm:spPr/>
      <dgm:t>
        <a:bodyPr/>
        <a:lstStyle/>
        <a:p>
          <a:endParaRPr lang="en-US"/>
        </a:p>
      </dgm:t>
    </dgm:pt>
    <dgm:pt modelId="{7289297D-5B35-4E3C-8225-B83A99DF26E4}" type="sibTrans" cxnId="{E9EF0CD2-4B79-4808-BADD-A37243D82FB2}">
      <dgm:prSet/>
      <dgm:spPr/>
      <dgm:t>
        <a:bodyPr/>
        <a:lstStyle/>
        <a:p>
          <a:endParaRPr lang="en-US"/>
        </a:p>
      </dgm:t>
    </dgm:pt>
    <dgm:pt modelId="{2A2C0109-03A5-426C-A3C5-BF77A31A6C45}">
      <dgm:prSet phldrT="[Text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en-US" sz="2400" dirty="0"/>
            <a:t>The product was extruded in the Crop Utilization unit, IITA Ibadan</a:t>
          </a:r>
        </a:p>
      </dgm:t>
    </dgm:pt>
    <dgm:pt modelId="{7E0B3715-7AC9-47D0-9300-74880A70CDCC}" type="parTrans" cxnId="{D3BD8202-4BA6-4F18-8176-805B66E77814}">
      <dgm:prSet/>
      <dgm:spPr/>
      <dgm:t>
        <a:bodyPr/>
        <a:lstStyle/>
        <a:p>
          <a:endParaRPr lang="en-US"/>
        </a:p>
      </dgm:t>
    </dgm:pt>
    <dgm:pt modelId="{7D6B4E72-658E-40E4-A7C4-18C04DF604A9}" type="sibTrans" cxnId="{D3BD8202-4BA6-4F18-8176-805B66E77814}">
      <dgm:prSet/>
      <dgm:spPr/>
      <dgm:t>
        <a:bodyPr/>
        <a:lstStyle/>
        <a:p>
          <a:endParaRPr lang="en-US"/>
        </a:p>
      </dgm:t>
    </dgm:pt>
    <dgm:pt modelId="{1BD3780C-F767-41ED-98B8-A8E6E01144F5}">
      <dgm:prSet phldrT="[Text]" custT="1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</dgm:spPr>
      <dgm:t>
        <a:bodyPr/>
        <a:lstStyle/>
        <a:p>
          <a:r>
            <a:rPr lang="en-US" sz="2400" dirty="0"/>
            <a:t>Soybeans  (TGx1987-10F) was purchased from International Institute for Tropical Agriculture (IITA) </a:t>
          </a:r>
        </a:p>
      </dgm:t>
    </dgm:pt>
    <dgm:pt modelId="{5F914083-3A07-4FC3-A522-4FB9C431C375}" type="parTrans" cxnId="{E2D7F9D1-A1C9-49E3-B04E-4223AC5AD61B}">
      <dgm:prSet/>
      <dgm:spPr/>
      <dgm:t>
        <a:bodyPr/>
        <a:lstStyle/>
        <a:p>
          <a:endParaRPr lang="en-US"/>
        </a:p>
      </dgm:t>
    </dgm:pt>
    <dgm:pt modelId="{2E1E750C-C086-4AF0-9BAC-AB9D99DFDE09}" type="sibTrans" cxnId="{E2D7F9D1-A1C9-49E3-B04E-4223AC5AD61B}">
      <dgm:prSet/>
      <dgm:spPr/>
      <dgm:t>
        <a:bodyPr/>
        <a:lstStyle/>
        <a:p>
          <a:endParaRPr lang="en-US"/>
        </a:p>
      </dgm:t>
    </dgm:pt>
    <dgm:pt modelId="{039715AC-349D-4553-8340-449F7DFD39DA}">
      <dgm:prSet phldrT="[Text]" custT="1"/>
      <dgm:spPr>
        <a:blipFill rotWithShape="0">
          <a:blip xmlns:r="http://schemas.openxmlformats.org/officeDocument/2006/relationships" r:embed="rId4"/>
          <a:tile tx="0" ty="0" sx="100000" sy="100000" flip="none" algn="tl"/>
        </a:blipFill>
      </dgm:spPr>
      <dgm:t>
        <a:bodyPr/>
        <a:lstStyle/>
        <a:p>
          <a:r>
            <a:rPr lang="en-US" sz="2400" dirty="0"/>
            <a:t>Quality protein maize  (ART/98/SUWN/SR) was purchased from Institute of Agricultural Research and Technology (IAR&amp;T), Ibadan </a:t>
          </a:r>
        </a:p>
      </dgm:t>
    </dgm:pt>
    <dgm:pt modelId="{66EF20D4-0E68-4E8F-85CD-70893E366394}" type="parTrans" cxnId="{253FBD6F-C3C2-49FF-B8FF-D201BED30CE9}">
      <dgm:prSet/>
      <dgm:spPr/>
      <dgm:t>
        <a:bodyPr/>
        <a:lstStyle/>
        <a:p>
          <a:endParaRPr lang="en-US"/>
        </a:p>
      </dgm:t>
    </dgm:pt>
    <dgm:pt modelId="{D5126E61-7CD0-406A-93BC-5B39BEE17A88}" type="sibTrans" cxnId="{253FBD6F-C3C2-49FF-B8FF-D201BED30CE9}">
      <dgm:prSet/>
      <dgm:spPr/>
      <dgm:t>
        <a:bodyPr/>
        <a:lstStyle/>
        <a:p>
          <a:endParaRPr lang="en-US"/>
        </a:p>
      </dgm:t>
    </dgm:pt>
    <dgm:pt modelId="{CB896E29-FF51-492E-B6C4-246350F08B2D}" type="pres">
      <dgm:prSet presAssocID="{D238307B-AA5D-4E3B-B494-0B79BDE0D3D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61FFD65-2C55-48CA-B48F-68754E094501}" type="pres">
      <dgm:prSet presAssocID="{4B43A28D-E55A-41EA-849F-8104E8694E8F}" presName="parentLin" presStyleCnt="0"/>
      <dgm:spPr/>
    </dgm:pt>
    <dgm:pt modelId="{649D85F3-0DC2-42B2-82FA-BAC67601C829}" type="pres">
      <dgm:prSet presAssocID="{4B43A28D-E55A-41EA-849F-8104E8694E8F}" presName="parentLeftMargin" presStyleLbl="node1" presStyleIdx="0" presStyleCnt="4"/>
      <dgm:spPr/>
      <dgm:t>
        <a:bodyPr/>
        <a:lstStyle/>
        <a:p>
          <a:endParaRPr lang="en-GB"/>
        </a:p>
      </dgm:t>
    </dgm:pt>
    <dgm:pt modelId="{B5AEA6C7-EF95-4F25-8BCD-2903CC369EF2}" type="pres">
      <dgm:prSet presAssocID="{4B43A28D-E55A-41EA-849F-8104E8694E8F}" presName="parentText" presStyleLbl="node1" presStyleIdx="0" presStyleCnt="4" custScaleX="142857" custScaleY="379640" custLinFactNeighborX="-100000" custLinFactNeighborY="-144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4BA4E05-AB53-4CDE-8DC5-5C271AFAD03C}" type="pres">
      <dgm:prSet presAssocID="{4B43A28D-E55A-41EA-849F-8104E8694E8F}" presName="negativeSpace" presStyleCnt="0"/>
      <dgm:spPr/>
    </dgm:pt>
    <dgm:pt modelId="{2B9C76F5-D7E7-4E73-BE10-7B1DF5A4D680}" type="pres">
      <dgm:prSet presAssocID="{4B43A28D-E55A-41EA-849F-8104E8694E8F}" presName="childText" presStyleLbl="conFgAcc1" presStyleIdx="0" presStyleCnt="4">
        <dgm:presLayoutVars>
          <dgm:bulletEnabled val="1"/>
        </dgm:presLayoutVars>
      </dgm:prSet>
      <dgm:spPr>
        <a:ln>
          <a:solidFill>
            <a:srgbClr val="7F575D"/>
          </a:solidFill>
        </a:ln>
      </dgm:spPr>
    </dgm:pt>
    <dgm:pt modelId="{6EC51B93-417F-4276-BDE0-52C130327C08}" type="pres">
      <dgm:prSet presAssocID="{7289297D-5B35-4E3C-8225-B83A99DF26E4}" presName="spaceBetweenRectangles" presStyleCnt="0"/>
      <dgm:spPr/>
    </dgm:pt>
    <dgm:pt modelId="{7E037D8F-0CA4-45FE-AA10-6BA71C3D81FE}" type="pres">
      <dgm:prSet presAssocID="{1BD3780C-F767-41ED-98B8-A8E6E01144F5}" presName="parentLin" presStyleCnt="0"/>
      <dgm:spPr/>
    </dgm:pt>
    <dgm:pt modelId="{49AD0E9C-69D3-439B-B441-61185C23FBF3}" type="pres">
      <dgm:prSet presAssocID="{1BD3780C-F767-41ED-98B8-A8E6E01144F5}" presName="parentLeftMargin" presStyleLbl="node1" presStyleIdx="0" presStyleCnt="4"/>
      <dgm:spPr/>
      <dgm:t>
        <a:bodyPr/>
        <a:lstStyle/>
        <a:p>
          <a:endParaRPr lang="en-GB"/>
        </a:p>
      </dgm:t>
    </dgm:pt>
    <dgm:pt modelId="{7C3FFA15-5D67-4564-8448-13C1A4188B41}" type="pres">
      <dgm:prSet presAssocID="{1BD3780C-F767-41ED-98B8-A8E6E01144F5}" presName="parentText" presStyleLbl="node1" presStyleIdx="1" presStyleCnt="4" custScaleX="142857" custScaleY="231019" custLinFactNeighborX="-100000" custLinFactNeighborY="623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26381BE-3570-4702-AD4B-DBB8D746175D}" type="pres">
      <dgm:prSet presAssocID="{1BD3780C-F767-41ED-98B8-A8E6E01144F5}" presName="negativeSpace" presStyleCnt="0"/>
      <dgm:spPr/>
    </dgm:pt>
    <dgm:pt modelId="{830CFF83-F72C-4B66-8B57-0194E51850B7}" type="pres">
      <dgm:prSet presAssocID="{1BD3780C-F767-41ED-98B8-A8E6E01144F5}" presName="childText" presStyleLbl="conFgAcc1" presStyleIdx="1" presStyleCnt="4">
        <dgm:presLayoutVars>
          <dgm:bulletEnabled val="1"/>
        </dgm:presLayoutVars>
      </dgm:prSet>
      <dgm:spPr>
        <a:ln>
          <a:solidFill>
            <a:srgbClr val="7F575D"/>
          </a:solidFill>
        </a:ln>
      </dgm:spPr>
    </dgm:pt>
    <dgm:pt modelId="{0F5EA5DB-23B6-481A-BC12-17BC61B20C9F}" type="pres">
      <dgm:prSet presAssocID="{2E1E750C-C086-4AF0-9BAC-AB9D99DFDE09}" presName="spaceBetweenRectangles" presStyleCnt="0"/>
      <dgm:spPr/>
    </dgm:pt>
    <dgm:pt modelId="{7B6795DD-4118-4BED-9C2B-31613A4C1958}" type="pres">
      <dgm:prSet presAssocID="{039715AC-349D-4553-8340-449F7DFD39DA}" presName="parentLin" presStyleCnt="0"/>
      <dgm:spPr/>
    </dgm:pt>
    <dgm:pt modelId="{94B65E42-A777-420A-992D-8220D3262405}" type="pres">
      <dgm:prSet presAssocID="{039715AC-349D-4553-8340-449F7DFD39DA}" presName="parentLeftMargin" presStyleLbl="node1" presStyleIdx="1" presStyleCnt="4"/>
      <dgm:spPr/>
      <dgm:t>
        <a:bodyPr/>
        <a:lstStyle/>
        <a:p>
          <a:endParaRPr lang="en-GB"/>
        </a:p>
      </dgm:t>
    </dgm:pt>
    <dgm:pt modelId="{AC190196-29F3-49B1-8CD0-43F72A98016D}" type="pres">
      <dgm:prSet presAssocID="{039715AC-349D-4553-8340-449F7DFD39DA}" presName="parentText" presStyleLbl="node1" presStyleIdx="2" presStyleCnt="4" custScaleX="150037" custScaleY="334665" custLinFactNeighborX="-100000" custLinFactNeighborY="-2031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BE1BE55-D273-40E4-8744-2312009A4689}" type="pres">
      <dgm:prSet presAssocID="{039715AC-349D-4553-8340-449F7DFD39DA}" presName="negativeSpace" presStyleCnt="0"/>
      <dgm:spPr/>
    </dgm:pt>
    <dgm:pt modelId="{B61C95D0-E2D2-4C09-B576-A7A731A38C87}" type="pres">
      <dgm:prSet presAssocID="{039715AC-349D-4553-8340-449F7DFD39DA}" presName="childText" presStyleLbl="conFgAcc1" presStyleIdx="2" presStyleCnt="4">
        <dgm:presLayoutVars>
          <dgm:bulletEnabled val="1"/>
        </dgm:presLayoutVars>
      </dgm:prSet>
      <dgm:spPr>
        <a:ln>
          <a:solidFill>
            <a:srgbClr val="7F575D"/>
          </a:solidFill>
        </a:ln>
      </dgm:spPr>
    </dgm:pt>
    <dgm:pt modelId="{9DA923B6-C377-40CC-92AE-730238B7CE98}" type="pres">
      <dgm:prSet presAssocID="{D5126E61-7CD0-406A-93BC-5B39BEE17A88}" presName="spaceBetweenRectangles" presStyleCnt="0"/>
      <dgm:spPr/>
    </dgm:pt>
    <dgm:pt modelId="{1C20C750-A8FE-4509-A630-46B3C5F9839E}" type="pres">
      <dgm:prSet presAssocID="{2A2C0109-03A5-426C-A3C5-BF77A31A6C45}" presName="parentLin" presStyleCnt="0"/>
      <dgm:spPr/>
    </dgm:pt>
    <dgm:pt modelId="{EB4587C6-A597-43AA-A573-97EA11C8AB51}" type="pres">
      <dgm:prSet presAssocID="{2A2C0109-03A5-426C-A3C5-BF77A31A6C45}" presName="parentLeftMargin" presStyleLbl="node1" presStyleIdx="2" presStyleCnt="4"/>
      <dgm:spPr/>
      <dgm:t>
        <a:bodyPr/>
        <a:lstStyle/>
        <a:p>
          <a:endParaRPr lang="en-GB"/>
        </a:p>
      </dgm:t>
    </dgm:pt>
    <dgm:pt modelId="{E63A22A2-39E9-489F-8D79-621653391675}" type="pres">
      <dgm:prSet presAssocID="{2A2C0109-03A5-426C-A3C5-BF77A31A6C45}" presName="parentText" presStyleLbl="node1" presStyleIdx="3" presStyleCnt="4" custScaleX="142857" custScaleY="328716" custLinFactNeighborX="-100000" custLinFactNeighborY="-301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B2DB8F3-9B0D-4C63-AA66-690FFFB3AC7B}" type="pres">
      <dgm:prSet presAssocID="{2A2C0109-03A5-426C-A3C5-BF77A31A6C45}" presName="negativeSpace" presStyleCnt="0"/>
      <dgm:spPr/>
    </dgm:pt>
    <dgm:pt modelId="{8F8CCD32-5EE4-474D-9BF5-9B8411336974}" type="pres">
      <dgm:prSet presAssocID="{2A2C0109-03A5-426C-A3C5-BF77A31A6C45}" presName="childText" presStyleLbl="conFgAcc1" presStyleIdx="3" presStyleCnt="4">
        <dgm:presLayoutVars>
          <dgm:bulletEnabled val="1"/>
        </dgm:presLayoutVars>
      </dgm:prSet>
      <dgm:spPr>
        <a:ln>
          <a:solidFill>
            <a:srgbClr val="7F575D"/>
          </a:solidFill>
        </a:ln>
      </dgm:spPr>
    </dgm:pt>
  </dgm:ptLst>
  <dgm:cxnLst>
    <dgm:cxn modelId="{907B7C05-9DE4-4770-AF41-E2C51B3B54E6}" type="presOf" srcId="{2A2C0109-03A5-426C-A3C5-BF77A31A6C45}" destId="{EB4587C6-A597-43AA-A573-97EA11C8AB51}" srcOrd="0" destOrd="0" presId="urn:microsoft.com/office/officeart/2005/8/layout/list1"/>
    <dgm:cxn modelId="{328E9A8F-944E-4380-A7DF-9AA4BD815018}" type="presOf" srcId="{039715AC-349D-4553-8340-449F7DFD39DA}" destId="{94B65E42-A777-420A-992D-8220D3262405}" srcOrd="0" destOrd="0" presId="urn:microsoft.com/office/officeart/2005/8/layout/list1"/>
    <dgm:cxn modelId="{96B3C0BB-3AAB-49C8-A44F-4964EDF50894}" type="presOf" srcId="{4B43A28D-E55A-41EA-849F-8104E8694E8F}" destId="{B5AEA6C7-EF95-4F25-8BCD-2903CC369EF2}" srcOrd="1" destOrd="0" presId="urn:microsoft.com/office/officeart/2005/8/layout/list1"/>
    <dgm:cxn modelId="{E9EF0CD2-4B79-4808-BADD-A37243D82FB2}" srcId="{D238307B-AA5D-4E3B-B494-0B79BDE0D3DE}" destId="{4B43A28D-E55A-41EA-849F-8104E8694E8F}" srcOrd="0" destOrd="0" parTransId="{553AC9D8-F2F5-4326-8508-9300DEBCBDAD}" sibTransId="{7289297D-5B35-4E3C-8225-B83A99DF26E4}"/>
    <dgm:cxn modelId="{E2D7F9D1-A1C9-49E3-B04E-4223AC5AD61B}" srcId="{D238307B-AA5D-4E3B-B494-0B79BDE0D3DE}" destId="{1BD3780C-F767-41ED-98B8-A8E6E01144F5}" srcOrd="1" destOrd="0" parTransId="{5F914083-3A07-4FC3-A522-4FB9C431C375}" sibTransId="{2E1E750C-C086-4AF0-9BAC-AB9D99DFDE09}"/>
    <dgm:cxn modelId="{D3BD8202-4BA6-4F18-8176-805B66E77814}" srcId="{D238307B-AA5D-4E3B-B494-0B79BDE0D3DE}" destId="{2A2C0109-03A5-426C-A3C5-BF77A31A6C45}" srcOrd="3" destOrd="0" parTransId="{7E0B3715-7AC9-47D0-9300-74880A70CDCC}" sibTransId="{7D6B4E72-658E-40E4-A7C4-18C04DF604A9}"/>
    <dgm:cxn modelId="{50396113-99FD-4A32-B840-DD75EE4291FA}" type="presOf" srcId="{1BD3780C-F767-41ED-98B8-A8E6E01144F5}" destId="{49AD0E9C-69D3-439B-B441-61185C23FBF3}" srcOrd="0" destOrd="0" presId="urn:microsoft.com/office/officeart/2005/8/layout/list1"/>
    <dgm:cxn modelId="{731BDF45-C822-46BC-A02D-ED59B2E7BED7}" type="presOf" srcId="{2A2C0109-03A5-426C-A3C5-BF77A31A6C45}" destId="{E63A22A2-39E9-489F-8D79-621653391675}" srcOrd="1" destOrd="0" presId="urn:microsoft.com/office/officeart/2005/8/layout/list1"/>
    <dgm:cxn modelId="{AD928A41-D8EE-4D75-B4A8-B25C3D52A018}" type="presOf" srcId="{039715AC-349D-4553-8340-449F7DFD39DA}" destId="{AC190196-29F3-49B1-8CD0-43F72A98016D}" srcOrd="1" destOrd="0" presId="urn:microsoft.com/office/officeart/2005/8/layout/list1"/>
    <dgm:cxn modelId="{BF43D2A2-E1EE-4FF8-A9D2-96BE72E998FB}" type="presOf" srcId="{D238307B-AA5D-4E3B-B494-0B79BDE0D3DE}" destId="{CB896E29-FF51-492E-B6C4-246350F08B2D}" srcOrd="0" destOrd="0" presId="urn:microsoft.com/office/officeart/2005/8/layout/list1"/>
    <dgm:cxn modelId="{265A88A0-A680-4046-83B8-3F43B5A90C1F}" type="presOf" srcId="{4B43A28D-E55A-41EA-849F-8104E8694E8F}" destId="{649D85F3-0DC2-42B2-82FA-BAC67601C829}" srcOrd="0" destOrd="0" presId="urn:microsoft.com/office/officeart/2005/8/layout/list1"/>
    <dgm:cxn modelId="{253FBD6F-C3C2-49FF-B8FF-D201BED30CE9}" srcId="{D238307B-AA5D-4E3B-B494-0B79BDE0D3DE}" destId="{039715AC-349D-4553-8340-449F7DFD39DA}" srcOrd="2" destOrd="0" parTransId="{66EF20D4-0E68-4E8F-85CD-70893E366394}" sibTransId="{D5126E61-7CD0-406A-93BC-5B39BEE17A88}"/>
    <dgm:cxn modelId="{87CC1C68-F016-4E2E-85D8-C01D40AAA256}" type="presOf" srcId="{1BD3780C-F767-41ED-98B8-A8E6E01144F5}" destId="{7C3FFA15-5D67-4564-8448-13C1A4188B41}" srcOrd="1" destOrd="0" presId="urn:microsoft.com/office/officeart/2005/8/layout/list1"/>
    <dgm:cxn modelId="{E3C79802-C4F2-41DF-A91C-C257D99D06BA}" type="presParOf" srcId="{CB896E29-FF51-492E-B6C4-246350F08B2D}" destId="{B61FFD65-2C55-48CA-B48F-68754E094501}" srcOrd="0" destOrd="0" presId="urn:microsoft.com/office/officeart/2005/8/layout/list1"/>
    <dgm:cxn modelId="{6E06FDC9-17E2-4C6C-B7F8-313A346D77B5}" type="presParOf" srcId="{B61FFD65-2C55-48CA-B48F-68754E094501}" destId="{649D85F3-0DC2-42B2-82FA-BAC67601C829}" srcOrd="0" destOrd="0" presId="urn:microsoft.com/office/officeart/2005/8/layout/list1"/>
    <dgm:cxn modelId="{96B7275E-19F1-4B52-9B7F-76716323CB83}" type="presParOf" srcId="{B61FFD65-2C55-48CA-B48F-68754E094501}" destId="{B5AEA6C7-EF95-4F25-8BCD-2903CC369EF2}" srcOrd="1" destOrd="0" presId="urn:microsoft.com/office/officeart/2005/8/layout/list1"/>
    <dgm:cxn modelId="{39A90B5B-38A3-4450-A980-ACDC3B3E060D}" type="presParOf" srcId="{CB896E29-FF51-492E-B6C4-246350F08B2D}" destId="{B4BA4E05-AB53-4CDE-8DC5-5C271AFAD03C}" srcOrd="1" destOrd="0" presId="urn:microsoft.com/office/officeart/2005/8/layout/list1"/>
    <dgm:cxn modelId="{E6483419-E12D-42CC-8BA0-93EEE6A14F3A}" type="presParOf" srcId="{CB896E29-FF51-492E-B6C4-246350F08B2D}" destId="{2B9C76F5-D7E7-4E73-BE10-7B1DF5A4D680}" srcOrd="2" destOrd="0" presId="urn:microsoft.com/office/officeart/2005/8/layout/list1"/>
    <dgm:cxn modelId="{D2E8FC7C-C67E-4CDA-B02F-7944058558B6}" type="presParOf" srcId="{CB896E29-FF51-492E-B6C4-246350F08B2D}" destId="{6EC51B93-417F-4276-BDE0-52C130327C08}" srcOrd="3" destOrd="0" presId="urn:microsoft.com/office/officeart/2005/8/layout/list1"/>
    <dgm:cxn modelId="{9D6FCAD0-49CF-4696-BCAD-2AF9195DF979}" type="presParOf" srcId="{CB896E29-FF51-492E-B6C4-246350F08B2D}" destId="{7E037D8F-0CA4-45FE-AA10-6BA71C3D81FE}" srcOrd="4" destOrd="0" presId="urn:microsoft.com/office/officeart/2005/8/layout/list1"/>
    <dgm:cxn modelId="{A95255CD-C88F-46AD-B6CE-202712F2C9C4}" type="presParOf" srcId="{7E037D8F-0CA4-45FE-AA10-6BA71C3D81FE}" destId="{49AD0E9C-69D3-439B-B441-61185C23FBF3}" srcOrd="0" destOrd="0" presId="urn:microsoft.com/office/officeart/2005/8/layout/list1"/>
    <dgm:cxn modelId="{E97BF333-080E-41C0-9669-361D8117CDAF}" type="presParOf" srcId="{7E037D8F-0CA4-45FE-AA10-6BA71C3D81FE}" destId="{7C3FFA15-5D67-4564-8448-13C1A4188B41}" srcOrd="1" destOrd="0" presId="urn:microsoft.com/office/officeart/2005/8/layout/list1"/>
    <dgm:cxn modelId="{04A368D9-5136-4AC6-84CC-E72FA948FEC6}" type="presParOf" srcId="{CB896E29-FF51-492E-B6C4-246350F08B2D}" destId="{426381BE-3570-4702-AD4B-DBB8D746175D}" srcOrd="5" destOrd="0" presId="urn:microsoft.com/office/officeart/2005/8/layout/list1"/>
    <dgm:cxn modelId="{E5796FED-86D8-4710-9860-25BE80F063C5}" type="presParOf" srcId="{CB896E29-FF51-492E-B6C4-246350F08B2D}" destId="{830CFF83-F72C-4B66-8B57-0194E51850B7}" srcOrd="6" destOrd="0" presId="urn:microsoft.com/office/officeart/2005/8/layout/list1"/>
    <dgm:cxn modelId="{8B45FF43-04C5-41C8-B759-1F1361E4AE68}" type="presParOf" srcId="{CB896E29-FF51-492E-B6C4-246350F08B2D}" destId="{0F5EA5DB-23B6-481A-BC12-17BC61B20C9F}" srcOrd="7" destOrd="0" presId="urn:microsoft.com/office/officeart/2005/8/layout/list1"/>
    <dgm:cxn modelId="{533C26FE-C6F9-4C7D-8544-3BA37B251BAF}" type="presParOf" srcId="{CB896E29-FF51-492E-B6C4-246350F08B2D}" destId="{7B6795DD-4118-4BED-9C2B-31613A4C1958}" srcOrd="8" destOrd="0" presId="urn:microsoft.com/office/officeart/2005/8/layout/list1"/>
    <dgm:cxn modelId="{BC095015-F43A-4791-92AA-40807736C5B4}" type="presParOf" srcId="{7B6795DD-4118-4BED-9C2B-31613A4C1958}" destId="{94B65E42-A777-420A-992D-8220D3262405}" srcOrd="0" destOrd="0" presId="urn:microsoft.com/office/officeart/2005/8/layout/list1"/>
    <dgm:cxn modelId="{3388D501-76E1-4D64-9FDE-DCE9F877C46E}" type="presParOf" srcId="{7B6795DD-4118-4BED-9C2B-31613A4C1958}" destId="{AC190196-29F3-49B1-8CD0-43F72A98016D}" srcOrd="1" destOrd="0" presId="urn:microsoft.com/office/officeart/2005/8/layout/list1"/>
    <dgm:cxn modelId="{A12B032C-FE46-4710-B379-C83EA0CE8852}" type="presParOf" srcId="{CB896E29-FF51-492E-B6C4-246350F08B2D}" destId="{CBE1BE55-D273-40E4-8744-2312009A4689}" srcOrd="9" destOrd="0" presId="urn:microsoft.com/office/officeart/2005/8/layout/list1"/>
    <dgm:cxn modelId="{9E982C7A-5AD5-44A0-BD1D-763FDC0D7E24}" type="presParOf" srcId="{CB896E29-FF51-492E-B6C4-246350F08B2D}" destId="{B61C95D0-E2D2-4C09-B576-A7A731A38C87}" srcOrd="10" destOrd="0" presId="urn:microsoft.com/office/officeart/2005/8/layout/list1"/>
    <dgm:cxn modelId="{F42E04D8-80B7-4E7F-A687-E080C8FF969A}" type="presParOf" srcId="{CB896E29-FF51-492E-B6C4-246350F08B2D}" destId="{9DA923B6-C377-40CC-92AE-730238B7CE98}" srcOrd="11" destOrd="0" presId="urn:microsoft.com/office/officeart/2005/8/layout/list1"/>
    <dgm:cxn modelId="{9AE31784-429E-40A4-9C6E-A98CC13B8935}" type="presParOf" srcId="{CB896E29-FF51-492E-B6C4-246350F08B2D}" destId="{1C20C750-A8FE-4509-A630-46B3C5F9839E}" srcOrd="12" destOrd="0" presId="urn:microsoft.com/office/officeart/2005/8/layout/list1"/>
    <dgm:cxn modelId="{48BF4242-8158-4C6B-BBF5-FF3481477C99}" type="presParOf" srcId="{1C20C750-A8FE-4509-A630-46B3C5F9839E}" destId="{EB4587C6-A597-43AA-A573-97EA11C8AB51}" srcOrd="0" destOrd="0" presId="urn:microsoft.com/office/officeart/2005/8/layout/list1"/>
    <dgm:cxn modelId="{9CC22BD3-55BC-46A5-9CF3-6E0FD7F07B60}" type="presParOf" srcId="{1C20C750-A8FE-4509-A630-46B3C5F9839E}" destId="{E63A22A2-39E9-489F-8D79-621653391675}" srcOrd="1" destOrd="0" presId="urn:microsoft.com/office/officeart/2005/8/layout/list1"/>
    <dgm:cxn modelId="{7166797A-F8BA-49C1-8649-949EC3E814F4}" type="presParOf" srcId="{CB896E29-FF51-492E-B6C4-246350F08B2D}" destId="{6B2DB8F3-9B0D-4C63-AA66-690FFFB3AC7B}" srcOrd="13" destOrd="0" presId="urn:microsoft.com/office/officeart/2005/8/layout/list1"/>
    <dgm:cxn modelId="{CD71E042-1D2E-434D-B14E-60A1E7EA3DF9}" type="presParOf" srcId="{CB896E29-FF51-492E-B6C4-246350F08B2D}" destId="{8F8CCD32-5EE4-474D-9BF5-9B8411336974}" srcOrd="14" destOrd="0" presId="urn:microsoft.com/office/officeart/2005/8/layout/list1"/>
  </dgm:cxnLst>
  <dgm:bg/>
  <dgm:whole>
    <a:ln>
      <a:solidFill>
        <a:srgbClr val="7F575D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5E3DE24-E7AA-47C6-A176-CB64FDDE6E8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C3BBB4-CFEA-42F0-A016-309DE9F0F257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2800" dirty="0">
              <a:solidFill>
                <a:schemeClr val="tx1"/>
              </a:solidFill>
            </a:rPr>
            <a:t>The cassava starch was processed using the method described by </a:t>
          </a:r>
          <a:r>
            <a:rPr lang="en-US" sz="2800" dirty="0" err="1">
              <a:solidFill>
                <a:schemeClr val="tx1"/>
              </a:solidFill>
            </a:rPr>
            <a:t>Osundahunsi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en-US" sz="2800" i="1" dirty="0">
              <a:solidFill>
                <a:schemeClr val="tx1"/>
              </a:solidFill>
            </a:rPr>
            <a:t>et al.,</a:t>
          </a:r>
          <a:r>
            <a:rPr lang="en-US" sz="2800" dirty="0">
              <a:solidFill>
                <a:schemeClr val="tx1"/>
              </a:solidFill>
            </a:rPr>
            <a:t> (2011) as shown in Fig. 1</a:t>
          </a:r>
        </a:p>
      </dgm:t>
    </dgm:pt>
    <dgm:pt modelId="{B9A5BD5E-F992-4C1E-B118-E964FF98A91C}" type="parTrans" cxnId="{61F6D9B9-BCC5-43E8-A00C-43A6A9CEFEDC}">
      <dgm:prSet/>
      <dgm:spPr/>
      <dgm:t>
        <a:bodyPr/>
        <a:lstStyle/>
        <a:p>
          <a:endParaRPr lang="en-US"/>
        </a:p>
      </dgm:t>
    </dgm:pt>
    <dgm:pt modelId="{E0083A26-B368-47F3-BD7D-1DD86B47ECEA}" type="sibTrans" cxnId="{61F6D9B9-BCC5-43E8-A00C-43A6A9CEFEDC}">
      <dgm:prSet/>
      <dgm:spPr/>
      <dgm:t>
        <a:bodyPr/>
        <a:lstStyle/>
        <a:p>
          <a:endParaRPr lang="en-US"/>
        </a:p>
      </dgm:t>
    </dgm:pt>
    <dgm:pt modelId="{E0F4E554-9C13-42BD-9080-80A9C67AE460}">
      <dgm:prSet phldrT="[Text]"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</a:rPr>
            <a:t>The protein concentrate was processed using the method described by (</a:t>
          </a:r>
          <a:r>
            <a:rPr lang="en-US" sz="2800" dirty="0" err="1">
              <a:solidFill>
                <a:schemeClr val="tx1"/>
              </a:solidFill>
            </a:rPr>
            <a:t>Adebowale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en-US" sz="2800" i="1" dirty="0">
              <a:solidFill>
                <a:schemeClr val="tx1"/>
              </a:solidFill>
            </a:rPr>
            <a:t>et al</a:t>
          </a:r>
          <a:r>
            <a:rPr lang="en-US" sz="2800" dirty="0">
              <a:solidFill>
                <a:schemeClr val="tx1"/>
              </a:solidFill>
            </a:rPr>
            <a:t>., 2003) as shown in Fig. 2. </a:t>
          </a:r>
        </a:p>
      </dgm:t>
    </dgm:pt>
    <dgm:pt modelId="{51D2A8EA-313A-4ECF-B21F-86E697F4EFB8}" type="parTrans" cxnId="{AE85792C-C47E-4BEE-AE87-420ECD0BDE00}">
      <dgm:prSet/>
      <dgm:spPr/>
      <dgm:t>
        <a:bodyPr/>
        <a:lstStyle/>
        <a:p>
          <a:endParaRPr lang="en-US"/>
        </a:p>
      </dgm:t>
    </dgm:pt>
    <dgm:pt modelId="{CF80651E-CD87-46E3-8808-F4C2A2C6D3D0}" type="sibTrans" cxnId="{AE85792C-C47E-4BEE-AE87-420ECD0BDE00}">
      <dgm:prSet/>
      <dgm:spPr/>
      <dgm:t>
        <a:bodyPr/>
        <a:lstStyle/>
        <a:p>
          <a:endParaRPr lang="en-US"/>
        </a:p>
      </dgm:t>
    </dgm:pt>
    <dgm:pt modelId="{2E9B71E7-5B8A-48DD-9F58-893E76D7AD15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2800" dirty="0">
              <a:solidFill>
                <a:schemeClr val="tx1"/>
              </a:solidFill>
            </a:rPr>
            <a:t>The quality protein maize was cleaned and milled to give a fine meal.</a:t>
          </a:r>
        </a:p>
      </dgm:t>
    </dgm:pt>
    <dgm:pt modelId="{04D69938-A325-4EFD-B3A2-F3DC40A3A761}" type="parTrans" cxnId="{FCA0A575-A24D-478B-B7F5-0C360219CFC7}">
      <dgm:prSet/>
      <dgm:spPr/>
      <dgm:t>
        <a:bodyPr/>
        <a:lstStyle/>
        <a:p>
          <a:endParaRPr lang="en-US"/>
        </a:p>
      </dgm:t>
    </dgm:pt>
    <dgm:pt modelId="{4532732B-28B0-49B5-9380-12E1BD45E297}" type="sibTrans" cxnId="{FCA0A575-A24D-478B-B7F5-0C360219CFC7}">
      <dgm:prSet/>
      <dgm:spPr/>
      <dgm:t>
        <a:bodyPr/>
        <a:lstStyle/>
        <a:p>
          <a:endParaRPr lang="en-US"/>
        </a:p>
      </dgm:t>
    </dgm:pt>
    <dgm:pt modelId="{0DDEB6E0-9329-4187-98D5-5C8D5384FF99}">
      <dgm:prSet phldrT="[Text]"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</a:rPr>
            <a:t>The maize meal, cassava starch and soybean protein concentrates were mixed in proportions to reach the target protein content of at least 18% using regression analysis (</a:t>
          </a:r>
          <a:r>
            <a:rPr lang="en-US" sz="2800" dirty="0" err="1">
              <a:solidFill>
                <a:schemeClr val="tx1"/>
              </a:solidFill>
            </a:rPr>
            <a:t>Altan</a:t>
          </a:r>
          <a:r>
            <a:rPr lang="en-US" sz="2800" dirty="0">
              <a:solidFill>
                <a:schemeClr val="tx1"/>
              </a:solidFill>
            </a:rPr>
            <a:t> et al., 2009).</a:t>
          </a:r>
        </a:p>
      </dgm:t>
    </dgm:pt>
    <dgm:pt modelId="{458EF5F2-F447-47E1-AE86-9CACD71A9A8C}" type="parTrans" cxnId="{0E89810C-3CE2-4531-8527-CB1503ADC4FB}">
      <dgm:prSet/>
      <dgm:spPr/>
      <dgm:t>
        <a:bodyPr/>
        <a:lstStyle/>
        <a:p>
          <a:endParaRPr lang="en-US"/>
        </a:p>
      </dgm:t>
    </dgm:pt>
    <dgm:pt modelId="{92DF7F01-9EA4-451B-87A5-C04E7C86784A}" type="sibTrans" cxnId="{0E89810C-3CE2-4531-8527-CB1503ADC4FB}">
      <dgm:prSet/>
      <dgm:spPr/>
      <dgm:t>
        <a:bodyPr/>
        <a:lstStyle/>
        <a:p>
          <a:endParaRPr lang="en-US"/>
        </a:p>
      </dgm:t>
    </dgm:pt>
    <dgm:pt modelId="{577B07AC-9540-4F78-ADE4-29F8B6B38261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2800" dirty="0">
              <a:solidFill>
                <a:schemeClr val="tx1"/>
              </a:solidFill>
            </a:rPr>
            <a:t>The moisture content of the mixture was adjusted, extruded, cooled, milled and packaged for analysis. </a:t>
          </a:r>
        </a:p>
      </dgm:t>
    </dgm:pt>
    <dgm:pt modelId="{C8286042-9BF9-48AE-A648-A62E27438E8B}" type="parTrans" cxnId="{43AAF331-6EB6-4072-AFED-348F03AB745A}">
      <dgm:prSet/>
      <dgm:spPr/>
      <dgm:t>
        <a:bodyPr/>
        <a:lstStyle/>
        <a:p>
          <a:endParaRPr lang="en-US"/>
        </a:p>
      </dgm:t>
    </dgm:pt>
    <dgm:pt modelId="{3FF15B22-491E-4E5B-80F3-3BE530985E9F}" type="sibTrans" cxnId="{43AAF331-6EB6-4072-AFED-348F03AB745A}">
      <dgm:prSet/>
      <dgm:spPr/>
      <dgm:t>
        <a:bodyPr/>
        <a:lstStyle/>
        <a:p>
          <a:endParaRPr lang="en-US"/>
        </a:p>
      </dgm:t>
    </dgm:pt>
    <dgm:pt modelId="{043CFE18-8087-4EB7-94A7-680FB6952327}" type="pres">
      <dgm:prSet presAssocID="{25E3DE24-E7AA-47C6-A176-CB64FDDE6E8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E01F420-01E9-4881-9D1D-3E1615A8139D}" type="pres">
      <dgm:prSet presAssocID="{50C3BBB4-CFEA-42F0-A016-309DE9F0F257}" presName="parentText" presStyleLbl="node1" presStyleIdx="0" presStyleCnt="3" custLinFactNeighborY="-1264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DC124C1-DBE6-407E-9E70-84CFECAF87B1}" type="pres">
      <dgm:prSet presAssocID="{50C3BBB4-CFEA-42F0-A016-309DE9F0F25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0B48BE-AE1F-49F6-8582-E0EB2007B6DA}" type="pres">
      <dgm:prSet presAssocID="{2E9B71E7-5B8A-48DD-9F58-893E76D7AD1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151EAC-CBF1-4684-8F77-B9F367181095}" type="pres">
      <dgm:prSet presAssocID="{2E9B71E7-5B8A-48DD-9F58-893E76D7AD15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5D54773-09E0-4A02-8EF1-D22F6EB3ED33}" type="pres">
      <dgm:prSet presAssocID="{577B07AC-9540-4F78-ADE4-29F8B6B3826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364874F-FB05-46B1-855D-83E712FFFCA4}" type="presOf" srcId="{25E3DE24-E7AA-47C6-A176-CB64FDDE6E82}" destId="{043CFE18-8087-4EB7-94A7-680FB6952327}" srcOrd="0" destOrd="0" presId="urn:microsoft.com/office/officeart/2005/8/layout/vList2"/>
    <dgm:cxn modelId="{AE85792C-C47E-4BEE-AE87-420ECD0BDE00}" srcId="{50C3BBB4-CFEA-42F0-A016-309DE9F0F257}" destId="{E0F4E554-9C13-42BD-9080-80A9C67AE460}" srcOrd="0" destOrd="0" parTransId="{51D2A8EA-313A-4ECF-B21F-86E697F4EFB8}" sibTransId="{CF80651E-CD87-46E3-8808-F4C2A2C6D3D0}"/>
    <dgm:cxn modelId="{FCA0A575-A24D-478B-B7F5-0C360219CFC7}" srcId="{25E3DE24-E7AA-47C6-A176-CB64FDDE6E82}" destId="{2E9B71E7-5B8A-48DD-9F58-893E76D7AD15}" srcOrd="1" destOrd="0" parTransId="{04D69938-A325-4EFD-B3A2-F3DC40A3A761}" sibTransId="{4532732B-28B0-49B5-9380-12E1BD45E297}"/>
    <dgm:cxn modelId="{0E86CC43-D8C7-4E58-826E-4B353C0D53F4}" type="presOf" srcId="{0DDEB6E0-9329-4187-98D5-5C8D5384FF99}" destId="{69151EAC-CBF1-4684-8F77-B9F367181095}" srcOrd="0" destOrd="0" presId="urn:microsoft.com/office/officeart/2005/8/layout/vList2"/>
    <dgm:cxn modelId="{96AA555B-73D7-4777-A988-9FE3E9D249D0}" type="presOf" srcId="{577B07AC-9540-4F78-ADE4-29F8B6B38261}" destId="{35D54773-09E0-4A02-8EF1-D22F6EB3ED33}" srcOrd="0" destOrd="0" presId="urn:microsoft.com/office/officeart/2005/8/layout/vList2"/>
    <dgm:cxn modelId="{43AAF331-6EB6-4072-AFED-348F03AB745A}" srcId="{25E3DE24-E7AA-47C6-A176-CB64FDDE6E82}" destId="{577B07AC-9540-4F78-ADE4-29F8B6B38261}" srcOrd="2" destOrd="0" parTransId="{C8286042-9BF9-48AE-A648-A62E27438E8B}" sibTransId="{3FF15B22-491E-4E5B-80F3-3BE530985E9F}"/>
    <dgm:cxn modelId="{8BA2A631-CA43-4CB2-BC4E-3F3BBE91DA65}" type="presOf" srcId="{50C3BBB4-CFEA-42F0-A016-309DE9F0F257}" destId="{1E01F420-01E9-4881-9D1D-3E1615A8139D}" srcOrd="0" destOrd="0" presId="urn:microsoft.com/office/officeart/2005/8/layout/vList2"/>
    <dgm:cxn modelId="{6A081CF8-2ADA-4932-B866-E4BD2899502E}" type="presOf" srcId="{E0F4E554-9C13-42BD-9080-80A9C67AE460}" destId="{8DC124C1-DBE6-407E-9E70-84CFECAF87B1}" srcOrd="0" destOrd="0" presId="urn:microsoft.com/office/officeart/2005/8/layout/vList2"/>
    <dgm:cxn modelId="{74F64A4B-94A6-4049-8E61-E8180A825769}" type="presOf" srcId="{2E9B71E7-5B8A-48DD-9F58-893E76D7AD15}" destId="{760B48BE-AE1F-49F6-8582-E0EB2007B6DA}" srcOrd="0" destOrd="0" presId="urn:microsoft.com/office/officeart/2005/8/layout/vList2"/>
    <dgm:cxn modelId="{0E89810C-3CE2-4531-8527-CB1503ADC4FB}" srcId="{2E9B71E7-5B8A-48DD-9F58-893E76D7AD15}" destId="{0DDEB6E0-9329-4187-98D5-5C8D5384FF99}" srcOrd="0" destOrd="0" parTransId="{458EF5F2-F447-47E1-AE86-9CACD71A9A8C}" sibTransId="{92DF7F01-9EA4-451B-87A5-C04E7C86784A}"/>
    <dgm:cxn modelId="{61F6D9B9-BCC5-43E8-A00C-43A6A9CEFEDC}" srcId="{25E3DE24-E7AA-47C6-A176-CB64FDDE6E82}" destId="{50C3BBB4-CFEA-42F0-A016-309DE9F0F257}" srcOrd="0" destOrd="0" parTransId="{B9A5BD5E-F992-4C1E-B118-E964FF98A91C}" sibTransId="{E0083A26-B368-47F3-BD7D-1DD86B47ECEA}"/>
    <dgm:cxn modelId="{C00FE010-FB84-42DE-ACC5-BC5DB6B4BAB7}" type="presParOf" srcId="{043CFE18-8087-4EB7-94A7-680FB6952327}" destId="{1E01F420-01E9-4881-9D1D-3E1615A8139D}" srcOrd="0" destOrd="0" presId="urn:microsoft.com/office/officeart/2005/8/layout/vList2"/>
    <dgm:cxn modelId="{D6E31D9A-BD31-4DEE-81B9-485D26233047}" type="presParOf" srcId="{043CFE18-8087-4EB7-94A7-680FB6952327}" destId="{8DC124C1-DBE6-407E-9E70-84CFECAF87B1}" srcOrd="1" destOrd="0" presId="urn:microsoft.com/office/officeart/2005/8/layout/vList2"/>
    <dgm:cxn modelId="{6F90DCA9-0E1A-42B1-B1B9-892DBC375292}" type="presParOf" srcId="{043CFE18-8087-4EB7-94A7-680FB6952327}" destId="{760B48BE-AE1F-49F6-8582-E0EB2007B6DA}" srcOrd="2" destOrd="0" presId="urn:microsoft.com/office/officeart/2005/8/layout/vList2"/>
    <dgm:cxn modelId="{E8EECCA4-5F28-4E0A-8422-943015711F88}" type="presParOf" srcId="{043CFE18-8087-4EB7-94A7-680FB6952327}" destId="{69151EAC-CBF1-4684-8F77-B9F367181095}" srcOrd="3" destOrd="0" presId="urn:microsoft.com/office/officeart/2005/8/layout/vList2"/>
    <dgm:cxn modelId="{3C053712-EEEF-49FC-ABB8-B405F682784D}" type="presParOf" srcId="{043CFE18-8087-4EB7-94A7-680FB6952327}" destId="{35D54773-09E0-4A02-8EF1-D22F6EB3ED3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5F9D6D6-CA1E-42BD-A0D9-90A25CD6BB4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2CB14D42-F9C2-4976-9644-07952E08CFC2}">
      <dgm:prSet phldrT="[Text]"/>
      <dgm:spPr/>
      <dgm:t>
        <a:bodyPr/>
        <a:lstStyle/>
        <a:p>
          <a:r>
            <a:rPr lang="en-US" dirty="0"/>
            <a:t>Quality Protein Maize (72%)</a:t>
          </a:r>
        </a:p>
      </dgm:t>
    </dgm:pt>
    <dgm:pt modelId="{C909FE7D-AB0E-4610-B770-1C5C3C4550E3}" type="parTrans" cxnId="{E14A0DB1-BCAC-43DF-BF54-1997AA9B51F8}">
      <dgm:prSet/>
      <dgm:spPr/>
      <dgm:t>
        <a:bodyPr/>
        <a:lstStyle/>
        <a:p>
          <a:endParaRPr lang="en-US"/>
        </a:p>
      </dgm:t>
    </dgm:pt>
    <dgm:pt modelId="{71D3E916-A410-43D9-9994-BCD1304D0161}" type="sibTrans" cxnId="{E14A0DB1-BCAC-43DF-BF54-1997AA9B51F8}">
      <dgm:prSet/>
      <dgm:spPr/>
      <dgm:t>
        <a:bodyPr/>
        <a:lstStyle/>
        <a:p>
          <a:endParaRPr lang="en-US"/>
        </a:p>
      </dgm:t>
    </dgm:pt>
    <dgm:pt modelId="{C9C9C2C1-FCC9-45FF-AA7D-0E3C6C0AD045}">
      <dgm:prSet phldrT="[Text]"/>
      <dgm:spPr/>
      <dgm:t>
        <a:bodyPr/>
        <a:lstStyle/>
        <a:p>
          <a:r>
            <a:rPr lang="en-US" dirty="0"/>
            <a:t>Cassava Starch (9.06%)</a:t>
          </a:r>
        </a:p>
      </dgm:t>
    </dgm:pt>
    <dgm:pt modelId="{DBD36129-2FD6-4C1F-9031-B0573B4245E9}" type="parTrans" cxnId="{B2673AAD-018A-44A8-9F6B-81683845AA41}">
      <dgm:prSet/>
      <dgm:spPr/>
      <dgm:t>
        <a:bodyPr/>
        <a:lstStyle/>
        <a:p>
          <a:endParaRPr lang="en-US"/>
        </a:p>
      </dgm:t>
    </dgm:pt>
    <dgm:pt modelId="{93D388ED-2211-40A1-B7B6-73CA3D579CC5}" type="sibTrans" cxnId="{B2673AAD-018A-44A8-9F6B-81683845AA41}">
      <dgm:prSet/>
      <dgm:spPr/>
      <dgm:t>
        <a:bodyPr/>
        <a:lstStyle/>
        <a:p>
          <a:endParaRPr lang="en-US"/>
        </a:p>
      </dgm:t>
    </dgm:pt>
    <dgm:pt modelId="{E30E499E-F588-4C85-8816-13785A4C09D4}">
      <dgm:prSet phldrT="[Text]"/>
      <dgm:spPr/>
      <dgm:t>
        <a:bodyPr/>
        <a:lstStyle/>
        <a:p>
          <a:r>
            <a:rPr lang="en-US" dirty="0"/>
            <a:t>Soy Protein Concentrate (18.94%)</a:t>
          </a:r>
        </a:p>
      </dgm:t>
    </dgm:pt>
    <dgm:pt modelId="{7E80A7E7-DC3E-4647-B35C-FC8906C3CB81}" type="parTrans" cxnId="{D0038125-760E-47AD-9937-E5A59189CD1A}">
      <dgm:prSet/>
      <dgm:spPr/>
      <dgm:t>
        <a:bodyPr/>
        <a:lstStyle/>
        <a:p>
          <a:endParaRPr lang="en-US"/>
        </a:p>
      </dgm:t>
    </dgm:pt>
    <dgm:pt modelId="{1CE0897B-2E9F-4F8B-84AA-446E98B6FDBB}" type="sibTrans" cxnId="{D0038125-760E-47AD-9937-E5A59189CD1A}">
      <dgm:prSet/>
      <dgm:spPr/>
      <dgm:t>
        <a:bodyPr/>
        <a:lstStyle/>
        <a:p>
          <a:endParaRPr lang="en-US"/>
        </a:p>
      </dgm:t>
    </dgm:pt>
    <dgm:pt modelId="{427FE300-F6F1-484D-AC48-F69CEF219174}" type="pres">
      <dgm:prSet presAssocID="{05F9D6D6-CA1E-42BD-A0D9-90A25CD6BB44}" presName="compositeShape" presStyleCnt="0">
        <dgm:presLayoutVars>
          <dgm:chMax val="7"/>
          <dgm:dir/>
          <dgm:resizeHandles val="exact"/>
        </dgm:presLayoutVars>
      </dgm:prSet>
      <dgm:spPr/>
    </dgm:pt>
    <dgm:pt modelId="{B3E77F30-CE5F-46EB-A03C-4D92A6C33D67}" type="pres">
      <dgm:prSet presAssocID="{05F9D6D6-CA1E-42BD-A0D9-90A25CD6BB44}" presName="wedge1" presStyleLbl="node1" presStyleIdx="0" presStyleCnt="3" custLinFactNeighborX="321" custLinFactNeighborY="-298"/>
      <dgm:spPr/>
      <dgm:t>
        <a:bodyPr/>
        <a:lstStyle/>
        <a:p>
          <a:endParaRPr lang="en-GB"/>
        </a:p>
      </dgm:t>
    </dgm:pt>
    <dgm:pt modelId="{B2CB9CE9-B5B9-470B-ABA6-C8A637EEC9E7}" type="pres">
      <dgm:prSet presAssocID="{05F9D6D6-CA1E-42BD-A0D9-90A25CD6BB44}" presName="dummy1a" presStyleCnt="0"/>
      <dgm:spPr/>
    </dgm:pt>
    <dgm:pt modelId="{2FEFE7A8-982D-4A3D-9D98-AECFA79C558F}" type="pres">
      <dgm:prSet presAssocID="{05F9D6D6-CA1E-42BD-A0D9-90A25CD6BB44}" presName="dummy1b" presStyleCnt="0"/>
      <dgm:spPr/>
    </dgm:pt>
    <dgm:pt modelId="{A296CDD8-6CE9-4E93-90A7-A7A274AB502B}" type="pres">
      <dgm:prSet presAssocID="{05F9D6D6-CA1E-42BD-A0D9-90A25CD6BB4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A0640D-BA95-4533-A3A8-8AA8ACCF27C8}" type="pres">
      <dgm:prSet presAssocID="{05F9D6D6-CA1E-42BD-A0D9-90A25CD6BB44}" presName="wedge2" presStyleLbl="node1" presStyleIdx="1" presStyleCnt="3"/>
      <dgm:spPr/>
      <dgm:t>
        <a:bodyPr/>
        <a:lstStyle/>
        <a:p>
          <a:endParaRPr lang="en-GB"/>
        </a:p>
      </dgm:t>
    </dgm:pt>
    <dgm:pt modelId="{DDA27EE7-00F6-4767-B423-1D8DF8D3B420}" type="pres">
      <dgm:prSet presAssocID="{05F9D6D6-CA1E-42BD-A0D9-90A25CD6BB44}" presName="dummy2a" presStyleCnt="0"/>
      <dgm:spPr/>
    </dgm:pt>
    <dgm:pt modelId="{51E8B558-BB2F-454E-932D-B57133837AAF}" type="pres">
      <dgm:prSet presAssocID="{05F9D6D6-CA1E-42BD-A0D9-90A25CD6BB44}" presName="dummy2b" presStyleCnt="0"/>
      <dgm:spPr/>
    </dgm:pt>
    <dgm:pt modelId="{06B111C3-C58E-4317-82BD-7C9B5186272A}" type="pres">
      <dgm:prSet presAssocID="{05F9D6D6-CA1E-42BD-A0D9-90A25CD6BB4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F016D3-3EF7-4906-A382-4364B40A2D51}" type="pres">
      <dgm:prSet presAssocID="{05F9D6D6-CA1E-42BD-A0D9-90A25CD6BB44}" presName="wedge3" presStyleLbl="node1" presStyleIdx="2" presStyleCnt="3"/>
      <dgm:spPr/>
      <dgm:t>
        <a:bodyPr/>
        <a:lstStyle/>
        <a:p>
          <a:endParaRPr lang="en-GB"/>
        </a:p>
      </dgm:t>
    </dgm:pt>
    <dgm:pt modelId="{9B8CF796-363C-4234-937E-3B7E6C302FFA}" type="pres">
      <dgm:prSet presAssocID="{05F9D6D6-CA1E-42BD-A0D9-90A25CD6BB44}" presName="dummy3a" presStyleCnt="0"/>
      <dgm:spPr/>
    </dgm:pt>
    <dgm:pt modelId="{4A8B16AC-82D7-4A74-9C34-FB6190F6A37D}" type="pres">
      <dgm:prSet presAssocID="{05F9D6D6-CA1E-42BD-A0D9-90A25CD6BB44}" presName="dummy3b" presStyleCnt="0"/>
      <dgm:spPr/>
    </dgm:pt>
    <dgm:pt modelId="{99048509-EE5A-461E-BDB2-5F880743E9D8}" type="pres">
      <dgm:prSet presAssocID="{05F9D6D6-CA1E-42BD-A0D9-90A25CD6BB4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9B2C40-6A31-4932-A895-FB788F2956ED}" type="pres">
      <dgm:prSet presAssocID="{71D3E916-A410-43D9-9994-BCD1304D0161}" presName="arrowWedge1" presStyleLbl="fgSibTrans2D1" presStyleIdx="0" presStyleCnt="3"/>
      <dgm:spPr/>
    </dgm:pt>
    <dgm:pt modelId="{EEFD2151-8C7C-4091-AC32-69EA1F6D1830}" type="pres">
      <dgm:prSet presAssocID="{93D388ED-2211-40A1-B7B6-73CA3D579CC5}" presName="arrowWedge2" presStyleLbl="fgSibTrans2D1" presStyleIdx="1" presStyleCnt="3"/>
      <dgm:spPr/>
    </dgm:pt>
    <dgm:pt modelId="{35118094-6672-45D4-858C-C2976B75D0B0}" type="pres">
      <dgm:prSet presAssocID="{1CE0897B-2E9F-4F8B-84AA-446E98B6FDBB}" presName="arrowWedge3" presStyleLbl="fgSibTrans2D1" presStyleIdx="2" presStyleCnt="3"/>
      <dgm:spPr/>
    </dgm:pt>
  </dgm:ptLst>
  <dgm:cxnLst>
    <dgm:cxn modelId="{EB2D2087-92A7-422B-8D99-D52B5A6A2EAA}" type="presOf" srcId="{E30E499E-F588-4C85-8816-13785A4C09D4}" destId="{68F016D3-3EF7-4906-A382-4364B40A2D51}" srcOrd="0" destOrd="0" presId="urn:microsoft.com/office/officeart/2005/8/layout/cycle8"/>
    <dgm:cxn modelId="{CF60E567-E617-4079-B3EC-CDF2D50BB46B}" type="presOf" srcId="{C9C9C2C1-FCC9-45FF-AA7D-0E3C6C0AD045}" destId="{0CA0640D-BA95-4533-A3A8-8AA8ACCF27C8}" srcOrd="0" destOrd="0" presId="urn:microsoft.com/office/officeart/2005/8/layout/cycle8"/>
    <dgm:cxn modelId="{77599703-E1F4-4B5F-B7E6-1FC16A69602E}" type="presOf" srcId="{05F9D6D6-CA1E-42BD-A0D9-90A25CD6BB44}" destId="{427FE300-F6F1-484D-AC48-F69CEF219174}" srcOrd="0" destOrd="0" presId="urn:microsoft.com/office/officeart/2005/8/layout/cycle8"/>
    <dgm:cxn modelId="{9A45670D-EE47-4893-A30F-A63C7B72E304}" type="presOf" srcId="{E30E499E-F588-4C85-8816-13785A4C09D4}" destId="{99048509-EE5A-461E-BDB2-5F880743E9D8}" srcOrd="1" destOrd="0" presId="urn:microsoft.com/office/officeart/2005/8/layout/cycle8"/>
    <dgm:cxn modelId="{D0038125-760E-47AD-9937-E5A59189CD1A}" srcId="{05F9D6D6-CA1E-42BD-A0D9-90A25CD6BB44}" destId="{E30E499E-F588-4C85-8816-13785A4C09D4}" srcOrd="2" destOrd="0" parTransId="{7E80A7E7-DC3E-4647-B35C-FC8906C3CB81}" sibTransId="{1CE0897B-2E9F-4F8B-84AA-446E98B6FDBB}"/>
    <dgm:cxn modelId="{E14A0DB1-BCAC-43DF-BF54-1997AA9B51F8}" srcId="{05F9D6D6-CA1E-42BD-A0D9-90A25CD6BB44}" destId="{2CB14D42-F9C2-4976-9644-07952E08CFC2}" srcOrd="0" destOrd="0" parTransId="{C909FE7D-AB0E-4610-B770-1C5C3C4550E3}" sibTransId="{71D3E916-A410-43D9-9994-BCD1304D0161}"/>
    <dgm:cxn modelId="{B2673AAD-018A-44A8-9F6B-81683845AA41}" srcId="{05F9D6D6-CA1E-42BD-A0D9-90A25CD6BB44}" destId="{C9C9C2C1-FCC9-45FF-AA7D-0E3C6C0AD045}" srcOrd="1" destOrd="0" parTransId="{DBD36129-2FD6-4C1F-9031-B0573B4245E9}" sibTransId="{93D388ED-2211-40A1-B7B6-73CA3D579CC5}"/>
    <dgm:cxn modelId="{747BDE38-D790-41DC-9BEC-C0FA585F6FDF}" type="presOf" srcId="{C9C9C2C1-FCC9-45FF-AA7D-0E3C6C0AD045}" destId="{06B111C3-C58E-4317-82BD-7C9B5186272A}" srcOrd="1" destOrd="0" presId="urn:microsoft.com/office/officeart/2005/8/layout/cycle8"/>
    <dgm:cxn modelId="{C3B87BF8-22C8-407D-954C-787535823004}" type="presOf" srcId="{2CB14D42-F9C2-4976-9644-07952E08CFC2}" destId="{A296CDD8-6CE9-4E93-90A7-A7A274AB502B}" srcOrd="1" destOrd="0" presId="urn:microsoft.com/office/officeart/2005/8/layout/cycle8"/>
    <dgm:cxn modelId="{85ACECCA-A6C8-4F0B-9E08-118EA8CD6965}" type="presOf" srcId="{2CB14D42-F9C2-4976-9644-07952E08CFC2}" destId="{B3E77F30-CE5F-46EB-A03C-4D92A6C33D67}" srcOrd="0" destOrd="0" presId="urn:microsoft.com/office/officeart/2005/8/layout/cycle8"/>
    <dgm:cxn modelId="{B2985F9C-5FEF-4BE9-9D35-F9B8009F1392}" type="presParOf" srcId="{427FE300-F6F1-484D-AC48-F69CEF219174}" destId="{B3E77F30-CE5F-46EB-A03C-4D92A6C33D67}" srcOrd="0" destOrd="0" presId="urn:microsoft.com/office/officeart/2005/8/layout/cycle8"/>
    <dgm:cxn modelId="{A3CDAB53-E961-44B4-9EA9-21FF1E093AE8}" type="presParOf" srcId="{427FE300-F6F1-484D-AC48-F69CEF219174}" destId="{B2CB9CE9-B5B9-470B-ABA6-C8A637EEC9E7}" srcOrd="1" destOrd="0" presId="urn:microsoft.com/office/officeart/2005/8/layout/cycle8"/>
    <dgm:cxn modelId="{28A4E3A9-F56C-4EAC-A565-87D0FEB8A173}" type="presParOf" srcId="{427FE300-F6F1-484D-AC48-F69CEF219174}" destId="{2FEFE7A8-982D-4A3D-9D98-AECFA79C558F}" srcOrd="2" destOrd="0" presId="urn:microsoft.com/office/officeart/2005/8/layout/cycle8"/>
    <dgm:cxn modelId="{3E70D655-3837-4338-A578-16BF617B373F}" type="presParOf" srcId="{427FE300-F6F1-484D-AC48-F69CEF219174}" destId="{A296CDD8-6CE9-4E93-90A7-A7A274AB502B}" srcOrd="3" destOrd="0" presId="urn:microsoft.com/office/officeart/2005/8/layout/cycle8"/>
    <dgm:cxn modelId="{5A79B853-EE79-4668-A2D6-66055CD2D436}" type="presParOf" srcId="{427FE300-F6F1-484D-AC48-F69CEF219174}" destId="{0CA0640D-BA95-4533-A3A8-8AA8ACCF27C8}" srcOrd="4" destOrd="0" presId="urn:microsoft.com/office/officeart/2005/8/layout/cycle8"/>
    <dgm:cxn modelId="{420F751F-D3AD-439F-8BF7-118F7C82F05A}" type="presParOf" srcId="{427FE300-F6F1-484D-AC48-F69CEF219174}" destId="{DDA27EE7-00F6-4767-B423-1D8DF8D3B420}" srcOrd="5" destOrd="0" presId="urn:microsoft.com/office/officeart/2005/8/layout/cycle8"/>
    <dgm:cxn modelId="{C8F07F1B-EFBD-4DED-8936-1D87DDEB6BD7}" type="presParOf" srcId="{427FE300-F6F1-484D-AC48-F69CEF219174}" destId="{51E8B558-BB2F-454E-932D-B57133837AAF}" srcOrd="6" destOrd="0" presId="urn:microsoft.com/office/officeart/2005/8/layout/cycle8"/>
    <dgm:cxn modelId="{4BF3C1E0-E001-4402-A8CB-A8898D3607C7}" type="presParOf" srcId="{427FE300-F6F1-484D-AC48-F69CEF219174}" destId="{06B111C3-C58E-4317-82BD-7C9B5186272A}" srcOrd="7" destOrd="0" presId="urn:microsoft.com/office/officeart/2005/8/layout/cycle8"/>
    <dgm:cxn modelId="{B22F3CDC-B76F-4F9B-939B-B3143EB2D6C9}" type="presParOf" srcId="{427FE300-F6F1-484D-AC48-F69CEF219174}" destId="{68F016D3-3EF7-4906-A382-4364B40A2D51}" srcOrd="8" destOrd="0" presId="urn:microsoft.com/office/officeart/2005/8/layout/cycle8"/>
    <dgm:cxn modelId="{AE080318-2019-4513-9D34-6C9CD73EBDB5}" type="presParOf" srcId="{427FE300-F6F1-484D-AC48-F69CEF219174}" destId="{9B8CF796-363C-4234-937E-3B7E6C302FFA}" srcOrd="9" destOrd="0" presId="urn:microsoft.com/office/officeart/2005/8/layout/cycle8"/>
    <dgm:cxn modelId="{EEC42AAD-76C9-4793-948D-928CB0AF6A1D}" type="presParOf" srcId="{427FE300-F6F1-484D-AC48-F69CEF219174}" destId="{4A8B16AC-82D7-4A74-9C34-FB6190F6A37D}" srcOrd="10" destOrd="0" presId="urn:microsoft.com/office/officeart/2005/8/layout/cycle8"/>
    <dgm:cxn modelId="{CDE0CCF5-A053-422F-A968-383BCBE29E18}" type="presParOf" srcId="{427FE300-F6F1-484D-AC48-F69CEF219174}" destId="{99048509-EE5A-461E-BDB2-5F880743E9D8}" srcOrd="11" destOrd="0" presId="urn:microsoft.com/office/officeart/2005/8/layout/cycle8"/>
    <dgm:cxn modelId="{BEFC62BC-478E-4DAD-8FDE-F050383C89AA}" type="presParOf" srcId="{427FE300-F6F1-484D-AC48-F69CEF219174}" destId="{999B2C40-6A31-4932-A895-FB788F2956ED}" srcOrd="12" destOrd="0" presId="urn:microsoft.com/office/officeart/2005/8/layout/cycle8"/>
    <dgm:cxn modelId="{5AD1FEFD-AAF5-4711-80F8-36160DA3DAAC}" type="presParOf" srcId="{427FE300-F6F1-484D-AC48-F69CEF219174}" destId="{EEFD2151-8C7C-4091-AC32-69EA1F6D1830}" srcOrd="13" destOrd="0" presId="urn:microsoft.com/office/officeart/2005/8/layout/cycle8"/>
    <dgm:cxn modelId="{116CCBBC-EA66-4C1F-9CFC-41E25DE31554}" type="presParOf" srcId="{427FE300-F6F1-484D-AC48-F69CEF219174}" destId="{35118094-6672-45D4-858C-C2976B75D0B0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A25C718-B4B8-45F6-87EB-EA486CE25A88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54E83A-5720-4025-B03D-EF2E068FA417}">
      <dgm:prSet phldrT="[Text]"/>
      <dgm:spPr/>
      <dgm:t>
        <a:bodyPr/>
        <a:lstStyle/>
        <a:p>
          <a:r>
            <a:rPr lang="en-US" b="1" i="1" dirty="0"/>
            <a:t>In-vitro </a:t>
          </a:r>
          <a:r>
            <a:rPr lang="en-US" b="1" dirty="0"/>
            <a:t>Digestibility</a:t>
          </a:r>
          <a:endParaRPr lang="en-US" dirty="0"/>
        </a:p>
      </dgm:t>
    </dgm:pt>
    <dgm:pt modelId="{79367501-C9D5-403B-B597-125B5A30B6A2}" type="parTrans" cxnId="{2BD58D01-CE0D-4840-9534-0781C905861E}">
      <dgm:prSet/>
      <dgm:spPr/>
      <dgm:t>
        <a:bodyPr/>
        <a:lstStyle/>
        <a:p>
          <a:endParaRPr lang="en-US"/>
        </a:p>
      </dgm:t>
    </dgm:pt>
    <dgm:pt modelId="{BA1C0115-B570-43D2-A462-69E1D1024C80}" type="sibTrans" cxnId="{2BD58D01-CE0D-4840-9534-0781C905861E}">
      <dgm:prSet/>
      <dgm:spPr/>
      <dgm:t>
        <a:bodyPr/>
        <a:lstStyle/>
        <a:p>
          <a:endParaRPr lang="en-US"/>
        </a:p>
      </dgm:t>
    </dgm:pt>
    <dgm:pt modelId="{376CA65E-C97D-46D3-A8D3-CC7F314CDD99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pPr algn="ctr"/>
          <a:r>
            <a:rPr lang="en-US" i="1" dirty="0"/>
            <a:t>In-vitro</a:t>
          </a:r>
          <a:r>
            <a:rPr lang="en-US" dirty="0"/>
            <a:t> protein digestibility (IVPD) was evaluated using the </a:t>
          </a:r>
          <a:r>
            <a:rPr lang="en-US" dirty="0" err="1"/>
            <a:t>multienzyme</a:t>
          </a:r>
          <a:r>
            <a:rPr lang="en-US" dirty="0"/>
            <a:t> method(3.1mg </a:t>
          </a:r>
          <a:r>
            <a:rPr lang="en-US" dirty="0" err="1"/>
            <a:t>chymotrypsin</a:t>
          </a:r>
          <a:r>
            <a:rPr lang="en-US" dirty="0"/>
            <a:t>, 1.6mg </a:t>
          </a:r>
          <a:r>
            <a:rPr lang="en-US" dirty="0" err="1"/>
            <a:t>trypsin</a:t>
          </a:r>
          <a:r>
            <a:rPr lang="en-US" dirty="0"/>
            <a:t>, 1.3mg peptidase /ml) method described by Gupta and Singh (2005). </a:t>
          </a:r>
        </a:p>
      </dgm:t>
    </dgm:pt>
    <dgm:pt modelId="{B68EC051-009C-437C-81EE-31FE2DEB1422}" type="parTrans" cxnId="{0A34A907-6A5A-4ECA-85EB-7E097A3EFA62}">
      <dgm:prSet/>
      <dgm:spPr/>
      <dgm:t>
        <a:bodyPr/>
        <a:lstStyle/>
        <a:p>
          <a:endParaRPr lang="en-US"/>
        </a:p>
      </dgm:t>
    </dgm:pt>
    <dgm:pt modelId="{295316CC-6138-49E2-86AC-306B065A7C69}" type="sibTrans" cxnId="{0A34A907-6A5A-4ECA-85EB-7E097A3EFA62}">
      <dgm:prSet/>
      <dgm:spPr/>
      <dgm:t>
        <a:bodyPr/>
        <a:lstStyle/>
        <a:p>
          <a:endParaRPr lang="en-US"/>
        </a:p>
      </dgm:t>
    </dgm:pt>
    <dgm:pt modelId="{ABA82163-9AA8-4BE2-8706-E21D8100F070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i="1" dirty="0"/>
            <a:t>In-vitro</a:t>
          </a:r>
          <a:r>
            <a:rPr lang="en-US" dirty="0"/>
            <a:t> starch digestibility was carried out using the method described by Singh </a:t>
          </a:r>
          <a:r>
            <a:rPr lang="en-US" i="1" dirty="0"/>
            <a:t>et al</a:t>
          </a:r>
          <a:r>
            <a:rPr lang="en-US" dirty="0"/>
            <a:t>., (1982). The IVSD was calculated from the constructed maltose standard curve.</a:t>
          </a:r>
        </a:p>
      </dgm:t>
    </dgm:pt>
    <dgm:pt modelId="{86B007DB-EC72-44EC-9194-E732D2BEEC84}" type="parTrans" cxnId="{59E8351C-1509-4381-BE87-C5A50759CFE5}">
      <dgm:prSet/>
      <dgm:spPr/>
      <dgm:t>
        <a:bodyPr/>
        <a:lstStyle/>
        <a:p>
          <a:endParaRPr lang="en-US"/>
        </a:p>
      </dgm:t>
    </dgm:pt>
    <dgm:pt modelId="{9066FCEB-66AA-40EA-9CA1-88FB2CF75886}" type="sibTrans" cxnId="{59E8351C-1509-4381-BE87-C5A50759CFE5}">
      <dgm:prSet/>
      <dgm:spPr/>
      <dgm:t>
        <a:bodyPr/>
        <a:lstStyle/>
        <a:p>
          <a:endParaRPr lang="en-US"/>
        </a:p>
      </dgm:t>
    </dgm:pt>
    <dgm:pt modelId="{0DDDDCBB-EE6E-44C7-90B6-8017F7562607}" type="pres">
      <dgm:prSet presAssocID="{2A25C718-B4B8-45F6-87EB-EA486CE25A8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2BC7088-8BC5-4642-8C41-F3251B5B819E}" type="pres">
      <dgm:prSet presAssocID="{2754E83A-5720-4025-B03D-EF2E068FA417}" presName="roof" presStyleLbl="dkBgShp" presStyleIdx="0" presStyleCnt="2" custLinFactNeighborY="-30702"/>
      <dgm:spPr/>
      <dgm:t>
        <a:bodyPr/>
        <a:lstStyle/>
        <a:p>
          <a:endParaRPr lang="en-GB"/>
        </a:p>
      </dgm:t>
    </dgm:pt>
    <dgm:pt modelId="{C74D71C4-7C59-44B4-93C5-E131B38F84F9}" type="pres">
      <dgm:prSet presAssocID="{2754E83A-5720-4025-B03D-EF2E068FA417}" presName="pillars" presStyleCnt="0"/>
      <dgm:spPr/>
    </dgm:pt>
    <dgm:pt modelId="{621CD3D5-9C36-4A24-8DFD-A6AB05AECF81}" type="pres">
      <dgm:prSet presAssocID="{2754E83A-5720-4025-B03D-EF2E068FA417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879483-1FB9-4F0C-98FA-E3B7BECA5218}" type="pres">
      <dgm:prSet presAssocID="{ABA82163-9AA8-4BE2-8706-E21D8100F070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E199460-3B0E-48D9-8106-AEFA11B6437E}" type="pres">
      <dgm:prSet presAssocID="{2754E83A-5720-4025-B03D-EF2E068FA417}" presName="base" presStyleLbl="dkBgShp" presStyleIdx="1" presStyleCnt="2"/>
      <dgm:spPr/>
    </dgm:pt>
  </dgm:ptLst>
  <dgm:cxnLst>
    <dgm:cxn modelId="{2BD58D01-CE0D-4840-9534-0781C905861E}" srcId="{2A25C718-B4B8-45F6-87EB-EA486CE25A88}" destId="{2754E83A-5720-4025-B03D-EF2E068FA417}" srcOrd="0" destOrd="0" parTransId="{79367501-C9D5-403B-B597-125B5A30B6A2}" sibTransId="{BA1C0115-B570-43D2-A462-69E1D1024C80}"/>
    <dgm:cxn modelId="{712813AD-D99C-42C2-8639-CEFB5461C7E4}" type="presOf" srcId="{2754E83A-5720-4025-B03D-EF2E068FA417}" destId="{52BC7088-8BC5-4642-8C41-F3251B5B819E}" srcOrd="0" destOrd="0" presId="urn:microsoft.com/office/officeart/2005/8/layout/hList3"/>
    <dgm:cxn modelId="{59E8351C-1509-4381-BE87-C5A50759CFE5}" srcId="{2754E83A-5720-4025-B03D-EF2E068FA417}" destId="{ABA82163-9AA8-4BE2-8706-E21D8100F070}" srcOrd="1" destOrd="0" parTransId="{86B007DB-EC72-44EC-9194-E732D2BEEC84}" sibTransId="{9066FCEB-66AA-40EA-9CA1-88FB2CF75886}"/>
    <dgm:cxn modelId="{8404C6EB-7DF1-4BA1-9E94-A6619C29A362}" type="presOf" srcId="{ABA82163-9AA8-4BE2-8706-E21D8100F070}" destId="{07879483-1FB9-4F0C-98FA-E3B7BECA5218}" srcOrd="0" destOrd="0" presId="urn:microsoft.com/office/officeart/2005/8/layout/hList3"/>
    <dgm:cxn modelId="{2D6A82DD-3970-4E4D-B0F3-86A75322077E}" type="presOf" srcId="{2A25C718-B4B8-45F6-87EB-EA486CE25A88}" destId="{0DDDDCBB-EE6E-44C7-90B6-8017F7562607}" srcOrd="0" destOrd="0" presId="urn:microsoft.com/office/officeart/2005/8/layout/hList3"/>
    <dgm:cxn modelId="{360FE0B4-7AE9-4548-94E5-5D99AD7A2774}" type="presOf" srcId="{376CA65E-C97D-46D3-A8D3-CC7F314CDD99}" destId="{621CD3D5-9C36-4A24-8DFD-A6AB05AECF81}" srcOrd="0" destOrd="0" presId="urn:microsoft.com/office/officeart/2005/8/layout/hList3"/>
    <dgm:cxn modelId="{0A34A907-6A5A-4ECA-85EB-7E097A3EFA62}" srcId="{2754E83A-5720-4025-B03D-EF2E068FA417}" destId="{376CA65E-C97D-46D3-A8D3-CC7F314CDD99}" srcOrd="0" destOrd="0" parTransId="{B68EC051-009C-437C-81EE-31FE2DEB1422}" sibTransId="{295316CC-6138-49E2-86AC-306B065A7C69}"/>
    <dgm:cxn modelId="{96271CB7-D8C0-4554-AFE2-0342A294D420}" type="presParOf" srcId="{0DDDDCBB-EE6E-44C7-90B6-8017F7562607}" destId="{52BC7088-8BC5-4642-8C41-F3251B5B819E}" srcOrd="0" destOrd="0" presId="urn:microsoft.com/office/officeart/2005/8/layout/hList3"/>
    <dgm:cxn modelId="{F8391CD8-DD08-4A7A-B654-DEC5BCA502BA}" type="presParOf" srcId="{0DDDDCBB-EE6E-44C7-90B6-8017F7562607}" destId="{C74D71C4-7C59-44B4-93C5-E131B38F84F9}" srcOrd="1" destOrd="0" presId="urn:microsoft.com/office/officeart/2005/8/layout/hList3"/>
    <dgm:cxn modelId="{EB2DC314-F478-4E7B-BDE2-D5A1CBE893CC}" type="presParOf" srcId="{C74D71C4-7C59-44B4-93C5-E131B38F84F9}" destId="{621CD3D5-9C36-4A24-8DFD-A6AB05AECF81}" srcOrd="0" destOrd="0" presId="urn:microsoft.com/office/officeart/2005/8/layout/hList3"/>
    <dgm:cxn modelId="{4DBC43D4-DDBD-453E-8939-55BE7C54EFC4}" type="presParOf" srcId="{C74D71C4-7C59-44B4-93C5-E131B38F84F9}" destId="{07879483-1FB9-4F0C-98FA-E3B7BECA5218}" srcOrd="1" destOrd="0" presId="urn:microsoft.com/office/officeart/2005/8/layout/hList3"/>
    <dgm:cxn modelId="{94790A34-8009-4C25-BD3A-9F7BBDA95810}" type="presParOf" srcId="{0DDDDCBB-EE6E-44C7-90B6-8017F7562607}" destId="{6E199460-3B0E-48D9-8106-AEFA11B6437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A0218-FBE4-4717-B0F3-C609AA5C7559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8B6B0-AF23-4101-8A71-100807C2BF7B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620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A0218-FBE4-4717-B0F3-C609AA5C7559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8B6B0-AF23-4101-8A71-100807C2BF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444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A0218-FBE4-4717-B0F3-C609AA5C7559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8B6B0-AF23-4101-8A71-100807C2BF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839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A0218-FBE4-4717-B0F3-C609AA5C7559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8B6B0-AF23-4101-8A71-100807C2BF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037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A0218-FBE4-4717-B0F3-C609AA5C7559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8B6B0-AF23-4101-8A71-100807C2BF7B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96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A0218-FBE4-4717-B0F3-C609AA5C7559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8B6B0-AF23-4101-8A71-100807C2BF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015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A0218-FBE4-4717-B0F3-C609AA5C7559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8B6B0-AF23-4101-8A71-100807C2BF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24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A0218-FBE4-4717-B0F3-C609AA5C7559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8B6B0-AF23-4101-8A71-100807C2BF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282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A0218-FBE4-4717-B0F3-C609AA5C7559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8B6B0-AF23-4101-8A71-100807C2BF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660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FEA0218-FBE4-4717-B0F3-C609AA5C7559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08B6B0-AF23-4101-8A71-100807C2BF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167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A0218-FBE4-4717-B0F3-C609AA5C7559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8B6B0-AF23-4101-8A71-100807C2BF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743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FEA0218-FBE4-4717-B0F3-C609AA5C7559}" type="datetimeFigureOut">
              <a:rPr lang="en-GB" smtClean="0"/>
              <a:t>28/03/2018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608B6B0-AF23-4101-8A71-100807C2BF7B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976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creativecommons.org/licenses/by-nc/4.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creativecommons.org/licenses/by-nc/4.0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828800"/>
          </a:xfrm>
          <a:solidFill>
            <a:schemeClr val="accent2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EFFECT OF EXTRUSION ON PROTEIN QUALITY, ANTI-NUTRITIONAL FACTORS AND DIGESTIBILITY OF COMPLEMENTARY DIET FROM QUALITY PROTEIN MAIZE AND SOYBEAN PROTEIN CONCENTRATE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1828800"/>
            <a:ext cx="12192000" cy="5029199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endParaRPr lang="en-GB" dirty="0"/>
          </a:p>
          <a:p>
            <a:pPr algn="ctr"/>
            <a:r>
              <a:rPr lang="en-GB" b="1" dirty="0">
                <a:solidFill>
                  <a:srgbClr val="C00000"/>
                </a:solidFill>
              </a:rPr>
              <a:t>BY</a:t>
            </a:r>
          </a:p>
          <a:p>
            <a:pPr algn="ctr"/>
            <a:r>
              <a:rPr lang="en-GB" sz="1900" b="1" dirty="0">
                <a:solidFill>
                  <a:schemeClr val="tx1"/>
                </a:solidFill>
                <a:latin typeface="Arial Black" panose="020B0A04020102020204" pitchFamily="34" charset="0"/>
              </a:rPr>
              <a:t>OMOSEBI M.O., OSUNDAHUNSI O.F. and FAGBEMI T.N.</a:t>
            </a:r>
          </a:p>
          <a:p>
            <a:pPr algn="ctr"/>
            <a:endParaRPr lang="en-GB" sz="100" b="1" dirty="0">
              <a:solidFill>
                <a:schemeClr val="tx1"/>
              </a:solidFill>
            </a:endParaRP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International Conference (Humboldt-</a:t>
            </a:r>
            <a:r>
              <a:rPr lang="en-GB" b="1" dirty="0" err="1">
                <a:solidFill>
                  <a:schemeClr val="tx1"/>
                </a:solidFill>
              </a:rPr>
              <a:t>Kolleg</a:t>
            </a:r>
            <a:r>
              <a:rPr lang="en-GB" b="1" dirty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Federal University of Technology AKURE</a:t>
            </a:r>
          </a:p>
          <a:p>
            <a:endParaRPr lang="en-GB" sz="4400" b="1" dirty="0">
              <a:solidFill>
                <a:schemeClr val="tx1"/>
              </a:solidFill>
            </a:endParaRPr>
          </a:p>
          <a:p>
            <a:r>
              <a:rPr lang="en-GB" sz="4400" b="1" dirty="0">
                <a:solidFill>
                  <a:schemeClr val="tx1"/>
                </a:solidFill>
              </a:rPr>
              <a:t>										</a:t>
            </a:r>
            <a:r>
              <a:rPr lang="en-GB" sz="3200" b="1" dirty="0">
                <a:solidFill>
                  <a:schemeClr val="tx1"/>
                </a:solidFill>
                <a:latin typeface="Arial Black" panose="020B0A04020102020204" pitchFamily="34" charset="0"/>
              </a:rPr>
              <a:t>APRIL 2017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8F5B794F-7B67-4DDC-A3E8-6369E0F03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0" name="Picture 3" descr="Creative Commons License">
            <a:hlinkClick r:id="rId2"/>
            <a:extLst>
              <a:ext uri="{FF2B5EF4-FFF2-40B4-BE49-F238E27FC236}">
                <a16:creationId xmlns:a16="http://schemas.microsoft.com/office/drawing/2014/main" xmlns="" id="{B169B1CF-770B-4D6F-8F36-1FFAE6FC2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556" y="5809214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8">
            <a:extLst>
              <a:ext uri="{FF2B5EF4-FFF2-40B4-BE49-F238E27FC236}">
                <a16:creationId xmlns:a16="http://schemas.microsoft.com/office/drawing/2014/main" xmlns="" id="{731FD61E-4784-4A31-860B-47F74EE9C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109" y="5913813"/>
            <a:ext cx="5941325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46464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46464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46464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EFFECT OF EXTRUSION ON PROTEIN QUALITY, ANTI-NUTRITIONAL FACTORS AND DIGESTIBILITY OF COMPLEMENTARY DIET FROM QUALITY PROTEIN MAIZE AND SOYBEAN PROTEIN </a:t>
            </a:r>
            <a:r>
              <a:rPr kumimoji="0" lang="en-US" altLang="en-US" sz="900" b="1" i="0" u="none" strike="noStrike" cap="none" normalizeH="0" baseline="0" dirty="0" err="1">
                <a:ln>
                  <a:noFill/>
                </a:ln>
                <a:solidFill>
                  <a:srgbClr val="46464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CONCENTRATEby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46464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OMOSEBI M.O., OSUNDAHUNSI O.F. and FAGBEMI T.N. is licensed under a 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049CC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Creative Commons Attribution-</a:t>
            </a:r>
            <a:r>
              <a:rPr kumimoji="0" lang="en-US" altLang="en-US" sz="900" b="1" i="0" u="none" strike="noStrike" cap="none" normalizeH="0" baseline="0" dirty="0" err="1">
                <a:ln>
                  <a:noFill/>
                </a:ln>
                <a:solidFill>
                  <a:srgbClr val="049CC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NonCommercial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049CC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 4.0 International License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971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-1"/>
            <a:ext cx="914400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ctr">
              <a:buClr>
                <a:schemeClr val="accent3"/>
              </a:buClr>
              <a:defRPr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Full-Fat Soy Flour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>
              <a:buClr>
                <a:schemeClr val="accent3"/>
              </a:buCl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Defatting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>
              <a:buClr>
                <a:schemeClr val="accent3"/>
              </a:buClr>
              <a:defRPr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Defatted Soy Flour</a:t>
            </a:r>
          </a:p>
          <a:p>
            <a:pPr marL="274320" indent="-274320" algn="ctr">
              <a:buClr>
                <a:schemeClr val="accent3"/>
              </a:buClr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>
              <a:buClr>
                <a:schemeClr val="accent3"/>
              </a:buCl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Alkaline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solubilization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74320" indent="-274320" algn="ctr">
              <a:buClr>
                <a:schemeClr val="accent3"/>
              </a:buCl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flour:water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(1:10) at pH 8.0-8.5. stir for 4-5 hours)</a:t>
            </a:r>
          </a:p>
          <a:p>
            <a:pPr marL="274320" indent="-274320" algn="ctr">
              <a:buClr>
                <a:schemeClr val="accent3"/>
              </a:buClr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>
              <a:buClr>
                <a:schemeClr val="accent3"/>
              </a:buCl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		Centrifugation                Sediment  </a:t>
            </a:r>
          </a:p>
          <a:p>
            <a:pPr marL="274320" indent="-274320" algn="ctr">
              <a:buClr>
                <a:schemeClr val="accent3"/>
              </a:buCl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(at 5000rpm for 10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mins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74320" indent="-274320" algn="ctr">
              <a:buClr>
                <a:schemeClr val="accent3"/>
              </a:buCl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74320" indent="-274320" algn="ctr">
              <a:buClr>
                <a:schemeClr val="accent3"/>
              </a:buCl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Acid precipitation</a:t>
            </a:r>
          </a:p>
          <a:p>
            <a:pPr marL="274320" indent="-274320" algn="ctr">
              <a:buClr>
                <a:schemeClr val="accent3"/>
              </a:buCl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(adjust supernatant to pH 4.0 with 0.1M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 </a:t>
            </a:r>
          </a:p>
          <a:p>
            <a:pPr marL="274320" indent="-274320" algn="ctr">
              <a:buClr>
                <a:schemeClr val="accent3"/>
              </a:buClr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>
              <a:buClr>
                <a:schemeClr val="accent3"/>
              </a:buCl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		Centrifugation                Supernatant</a:t>
            </a:r>
          </a:p>
          <a:p>
            <a:pPr marL="274320" indent="-274320" algn="ctr">
              <a:buClr>
                <a:schemeClr val="accent3"/>
              </a:buCl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(at 5000rpm for 7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mins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74320" indent="-274320" algn="ctr">
              <a:buClr>
                <a:schemeClr val="accent3"/>
              </a:buClr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>
              <a:buClr>
                <a:schemeClr val="accent3"/>
              </a:buCl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Freeze Drying</a:t>
            </a:r>
          </a:p>
          <a:p>
            <a:pPr marL="274320" indent="-274320" algn="ctr">
              <a:buClr>
                <a:schemeClr val="accent3"/>
              </a:buClr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>
              <a:buClr>
                <a:schemeClr val="accent3"/>
              </a:buClr>
              <a:defRPr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Soy Protein Concentrate</a:t>
            </a:r>
          </a:p>
          <a:p>
            <a:pPr marL="274320" indent="-274320" algn="ctr">
              <a:buClr>
                <a:schemeClr val="accent3"/>
              </a:buCl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>
              <a:buClr>
                <a:schemeClr val="accent3"/>
              </a:buClr>
              <a:defRPr/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Fig 2--- Production of Soybean Protein Concentrate (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Adebowale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et al., 2003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6248400" y="990600"/>
            <a:ext cx="0" cy="304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6248400" y="1447800"/>
            <a:ext cx="0" cy="304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248400" y="2286000"/>
            <a:ext cx="0" cy="304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248400" y="3124200"/>
            <a:ext cx="0" cy="304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248400" y="3962400"/>
            <a:ext cx="0" cy="304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248400" y="4724400"/>
            <a:ext cx="0" cy="304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248400" y="5410200"/>
            <a:ext cx="0" cy="304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172200" y="381000"/>
            <a:ext cx="0" cy="304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934200" y="2667000"/>
            <a:ext cx="6096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858000" y="4343400"/>
            <a:ext cx="6096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soyab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600" y="0"/>
            <a:ext cx="2438400" cy="1846634"/>
          </a:xfrm>
          <a:prstGeom prst="rect">
            <a:avLst/>
          </a:prstGeom>
        </p:spPr>
      </p:pic>
      <p:pic>
        <p:nvPicPr>
          <p:cNvPr id="15" name="Picture 14" descr="tajagro_soya protein (9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5800" y="4495800"/>
            <a:ext cx="2362200" cy="1600200"/>
          </a:xfrm>
          <a:prstGeom prst="rect">
            <a:avLst/>
          </a:prstGeom>
        </p:spPr>
      </p:pic>
      <p:sp>
        <p:nvSpPr>
          <p:cNvPr id="16" name="Down Arrow 15"/>
          <p:cNvSpPr/>
          <p:nvPr/>
        </p:nvSpPr>
        <p:spPr>
          <a:xfrm>
            <a:off x="9372600" y="1828800"/>
            <a:ext cx="304800" cy="2590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48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/>
        </p:nvGraphicFramePr>
        <p:xfrm>
          <a:off x="914400" y="685800"/>
          <a:ext cx="97536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38817" y="0"/>
            <a:ext cx="86095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COMPOSITION OF THE MEAL</a:t>
            </a:r>
          </a:p>
        </p:txBody>
      </p:sp>
    </p:spTree>
    <p:extLst>
      <p:ext uri="{BB962C8B-B14F-4D97-AF65-F5344CB8AC3E}">
        <p14:creationId xmlns:p14="http://schemas.microsoft.com/office/powerpoint/2010/main" val="3649346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MG-20130510-0036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-21244"/>
            <a:ext cx="6477000" cy="6879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 rot="16200000">
            <a:off x="8036183" y="2279363"/>
            <a:ext cx="35110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EXTRUDER</a:t>
            </a:r>
          </a:p>
        </p:txBody>
      </p:sp>
    </p:spTree>
    <p:extLst>
      <p:ext uri="{BB962C8B-B14F-4D97-AF65-F5344CB8AC3E}">
        <p14:creationId xmlns:p14="http://schemas.microsoft.com/office/powerpoint/2010/main" val="292846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1241127"/>
              </p:ext>
            </p:extLst>
          </p:nvPr>
        </p:nvGraphicFramePr>
        <p:xfrm>
          <a:off x="688932" y="1371598"/>
          <a:ext cx="11173217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94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594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204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138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927800">
                <a:tc>
                  <a:txBody>
                    <a:bodyPr/>
                    <a:lstStyle/>
                    <a:p>
                      <a:r>
                        <a:rPr lang="en-US" sz="3200" dirty="0"/>
                        <a:t>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Extrusion Temperature (</a:t>
                      </a:r>
                      <a:r>
                        <a:rPr lang="en-US" sz="3200" baseline="30000" dirty="0" err="1"/>
                        <a:t>o</a:t>
                      </a:r>
                      <a:r>
                        <a:rPr lang="en-US" sz="3200" dirty="0" err="1"/>
                        <a:t>C</a:t>
                      </a:r>
                      <a:r>
                        <a:rPr lang="en-US" sz="3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Feed moisture content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Screw Speed (rpm)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8200">
                <a:tc>
                  <a:txBody>
                    <a:bodyPr/>
                    <a:lstStyle/>
                    <a:p>
                      <a:r>
                        <a:rPr lang="en-US" sz="3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230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8200">
                <a:tc>
                  <a:txBody>
                    <a:bodyPr/>
                    <a:lstStyle/>
                    <a:p>
                      <a:r>
                        <a:rPr lang="en-US" sz="32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170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8200">
                <a:tc>
                  <a:txBody>
                    <a:bodyPr/>
                    <a:lstStyle/>
                    <a:p>
                      <a:r>
                        <a:rPr lang="en-US" sz="32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8200">
                <a:tc>
                  <a:txBody>
                    <a:bodyPr/>
                    <a:lstStyle/>
                    <a:p>
                      <a:r>
                        <a:rPr lang="en-US" sz="32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1828800" y="0"/>
            <a:ext cx="9906000" cy="11430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6000" b="1" dirty="0">
                <a:solidFill>
                  <a:schemeClr val="accent2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Table 1: Extrusion conditions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800" y="6324601"/>
            <a:ext cx="502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D: </a:t>
            </a:r>
            <a:r>
              <a:rPr lang="en-US" sz="1400" b="1" dirty="0" err="1">
                <a:solidFill>
                  <a:schemeClr val="bg1"/>
                </a:solidFill>
              </a:rPr>
              <a:t>Unextruded</a:t>
            </a:r>
            <a:r>
              <a:rPr lang="en-US" sz="1400" b="1" dirty="0">
                <a:solidFill>
                  <a:schemeClr val="bg1"/>
                </a:solidFill>
              </a:rPr>
              <a:t> meal</a:t>
            </a:r>
          </a:p>
        </p:txBody>
      </p:sp>
    </p:spTree>
    <p:extLst>
      <p:ext uri="{BB962C8B-B14F-4D97-AF65-F5344CB8AC3E}">
        <p14:creationId xmlns:p14="http://schemas.microsoft.com/office/powerpoint/2010/main" val="1027763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9140" y="1617398"/>
            <a:ext cx="106721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3600" dirty="0"/>
              <a:t>Amino acid content/ profile was determined using the method of </a:t>
            </a:r>
            <a:r>
              <a:rPr lang="en-US" sz="3600" dirty="0" err="1"/>
              <a:t>Bidlingmeyer</a:t>
            </a:r>
            <a:r>
              <a:rPr lang="en-US" sz="3600" dirty="0"/>
              <a:t> et al., (1984) </a:t>
            </a:r>
          </a:p>
          <a:p>
            <a:pPr marL="274320" indent="-274320" algn="just"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en-US" sz="3600" dirty="0"/>
          </a:p>
          <a:p>
            <a:pPr algn="just"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/>
              <a:t>The Anti-nutritional factors (trypsin inhibitor, </a:t>
            </a:r>
            <a:r>
              <a:rPr lang="en-US" sz="3600" dirty="0" err="1"/>
              <a:t>phytic</a:t>
            </a:r>
            <a:r>
              <a:rPr lang="en-US" sz="3600" dirty="0"/>
              <a:t> acid, tannins, and cyanide) were determined (</a:t>
            </a:r>
            <a:r>
              <a:rPr lang="en-US" sz="3600" dirty="0" err="1"/>
              <a:t>Kakade</a:t>
            </a:r>
            <a:r>
              <a:rPr lang="en-US" sz="3600" dirty="0"/>
              <a:t> </a:t>
            </a:r>
            <a:r>
              <a:rPr lang="en-US" sz="3600" i="1" dirty="0"/>
              <a:t>et al</a:t>
            </a:r>
            <a:r>
              <a:rPr lang="en-US" sz="3600" dirty="0"/>
              <a:t>., (1974); Wheeler and </a:t>
            </a:r>
            <a:r>
              <a:rPr lang="en-US" sz="3600" dirty="0" err="1"/>
              <a:t>Ferrel</a:t>
            </a:r>
            <a:r>
              <a:rPr lang="en-US" sz="3600" dirty="0"/>
              <a:t> (1971); Joslyn, (1970); </a:t>
            </a:r>
            <a:r>
              <a:rPr lang="en-US" sz="3600" dirty="0" err="1"/>
              <a:t>Padmaja</a:t>
            </a:r>
            <a:r>
              <a:rPr lang="en-US" sz="3600" dirty="0"/>
              <a:t>, (1989); Poonam </a:t>
            </a:r>
            <a:r>
              <a:rPr lang="en-US" sz="3600" i="1" dirty="0"/>
              <a:t>et al</a:t>
            </a:r>
            <a:r>
              <a:rPr lang="en-US" sz="3600" dirty="0"/>
              <a:t>., (1984); </a:t>
            </a:r>
            <a:r>
              <a:rPr lang="en-US" sz="3600" dirty="0" err="1"/>
              <a:t>Bokanga</a:t>
            </a:r>
            <a:r>
              <a:rPr lang="en-US" sz="3600" dirty="0"/>
              <a:t>, (2001).   </a:t>
            </a:r>
          </a:p>
        </p:txBody>
      </p:sp>
    </p:spTree>
    <p:extLst>
      <p:ext uri="{BB962C8B-B14F-4D97-AF65-F5344CB8AC3E}">
        <p14:creationId xmlns:p14="http://schemas.microsoft.com/office/powerpoint/2010/main" val="4282623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042783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5246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78299" y="685803"/>
          <a:ext cx="11608901" cy="6131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3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74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08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08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608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6089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6089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6089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16089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16089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6091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Amino Acid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Requirement (infant under 2 yrs)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12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g/100g protein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EAA</a:t>
                      </a:r>
                      <a:r>
                        <a:rPr lang="en-US" sz="1400" b="1" baseline="0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Score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g/100g protein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EAA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Score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g/100g protein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EAA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Score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g/100g protein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EAA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Score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89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Lysine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5.427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104.4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5.360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103.1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5.301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101.9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5.275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101.4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5.2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89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Times New Roman"/>
                          <a:ea typeface="Calibri"/>
                          <a:cs typeface="Times New Roman"/>
                        </a:rPr>
                        <a:t>Histidine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3.088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118.8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3.205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123.3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3.267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125.7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3.160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121.5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2.6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20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Times New Roman"/>
                          <a:ea typeface="Calibri"/>
                          <a:cs typeface="Times New Roman"/>
                        </a:rPr>
                        <a:t>Threonine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3.441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78.2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3.509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79.8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3.514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79.9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3.406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77.4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4.4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89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Cysteine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1.888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120.0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1.744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107.5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1.440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110.9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1.640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105.1</a:t>
                      </a: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2.9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20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Methionine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1.591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1.374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1.775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1.407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89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Valine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4.599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115.0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4.315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108.6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4.450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111.25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4.334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108.35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4.0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720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Isoleucine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3.992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114.1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3.661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104.6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3.685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105.3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3.837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109.6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3.5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89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Leucine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8.751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109.4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8.777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109.7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9.197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115.0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8.715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108.9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8.0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89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Tyrosine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3.196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133.7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3.164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132.1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3.226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133.11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3.164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134.1</a:t>
                      </a: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6.3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61799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Phenylalanine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5.225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5.157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5.160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5.283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60191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Tryptophan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0.960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87.3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0.974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88.5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0.876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79.6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0.945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85.9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0.74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9004">
                <a:tc>
                  <a:txBody>
                    <a:bodyPr/>
                    <a:lstStyle/>
                    <a:p>
                      <a:r>
                        <a:rPr lang="en-US" sz="14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42.16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41.24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41.89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41.17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37.64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172278" y="0"/>
            <a:ext cx="12019722" cy="1066800"/>
          </a:xfrm>
          <a:prstGeom prst="rect">
            <a:avLst/>
          </a:prstGeom>
        </p:spPr>
        <p:txBody>
          <a:bodyPr anchor="ctr">
            <a:normAutofit fontScale="60000" lnSpcReduction="20000"/>
          </a:bodyPr>
          <a:lstStyle/>
          <a:p>
            <a:pPr>
              <a:spcBef>
                <a:spcPct val="0"/>
              </a:spcBef>
              <a:defRPr/>
            </a:pPr>
            <a:r>
              <a:rPr lang="en-US" sz="38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Table 2. Amino acid composition (g/100g protein), essential amino acid (EAA) score, total EAA (TEAA) </a:t>
            </a:r>
            <a:r>
              <a:rPr lang="en-US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US" sz="43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24974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2400" b="1" dirty="0"/>
              <a:t>Table 3. Limiting amino acid (LAA) of extruded and uncooked samples</a:t>
            </a:r>
            <a:r>
              <a:rPr lang="en-US" sz="2400" dirty="0"/>
              <a:t> </a:t>
            </a:r>
            <a:r>
              <a:rPr lang="en-US" sz="2400" b="1" dirty="0"/>
              <a:t>and Non Essential amino acids (g/100g)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30085" y="1447800"/>
          <a:ext cx="11277600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55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555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555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555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555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Amino acid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Limiting</a:t>
                      </a:r>
                      <a:r>
                        <a:rPr lang="en-US" b="1" baseline="0" dirty="0"/>
                        <a:t> amino acids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Threonine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&amp; Tryptophan</a:t>
                      </a: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Threonine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&amp; Tryptophan</a:t>
                      </a: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Threonine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&amp; Tryptophan</a:t>
                      </a: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Threonine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&amp; Tryptophan</a:t>
                      </a: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Non Essential amino acids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Arginine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7.061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7.008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6.958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7.109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Aspartic acid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10.695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10.821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10.160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10.890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Serine 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5.470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5.705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5.624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5.646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Glutamic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acid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19.967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20.587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20.103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20.827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Proline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7.753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8.052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8.415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7.990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Glycine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3.869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3.920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3.867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3.889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Alanine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4.674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4.837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5.142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4.597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4600" y="6400801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A: (T</a:t>
            </a:r>
            <a:r>
              <a:rPr lang="en-US" sz="1400" baseline="-25000" dirty="0"/>
              <a:t>180</a:t>
            </a:r>
            <a:r>
              <a:rPr lang="en-US" sz="1400" baseline="30000" dirty="0"/>
              <a:t>o</a:t>
            </a:r>
            <a:r>
              <a:rPr lang="en-US" sz="1400" baseline="-25000" dirty="0"/>
              <a:t>C</a:t>
            </a:r>
            <a:r>
              <a:rPr lang="en-US" sz="1400" dirty="0"/>
              <a:t>, MC</a:t>
            </a:r>
            <a:r>
              <a:rPr lang="en-US" sz="1400" baseline="-25000" dirty="0"/>
              <a:t>20%</a:t>
            </a:r>
            <a:r>
              <a:rPr lang="en-US" sz="1400" dirty="0"/>
              <a:t>, SS</a:t>
            </a:r>
            <a:r>
              <a:rPr lang="en-US" sz="1400" baseline="-25000" dirty="0"/>
              <a:t>230rpm</a:t>
            </a:r>
            <a:r>
              <a:rPr lang="en-US" sz="1400" dirty="0"/>
              <a:t>); B: (T</a:t>
            </a:r>
            <a:r>
              <a:rPr lang="en-US" sz="1400" baseline="-25000" dirty="0"/>
              <a:t>170</a:t>
            </a:r>
            <a:r>
              <a:rPr lang="en-US" sz="1400" baseline="30000" dirty="0"/>
              <a:t>o</a:t>
            </a:r>
            <a:r>
              <a:rPr lang="en-US" sz="1400" baseline="-25000" dirty="0"/>
              <a:t>C</a:t>
            </a:r>
            <a:r>
              <a:rPr lang="en-US" sz="1400" dirty="0"/>
              <a:t>, MC</a:t>
            </a:r>
            <a:r>
              <a:rPr lang="en-US" sz="1400" baseline="-25000" dirty="0"/>
              <a:t>20%</a:t>
            </a:r>
            <a:r>
              <a:rPr lang="en-US" sz="1400" dirty="0"/>
              <a:t>, SS</a:t>
            </a:r>
            <a:r>
              <a:rPr lang="en-US" sz="1400" baseline="-25000" dirty="0"/>
              <a:t>200rpm</a:t>
            </a:r>
            <a:r>
              <a:rPr lang="en-US" sz="1400" dirty="0"/>
              <a:t>); C: (T</a:t>
            </a:r>
            <a:r>
              <a:rPr lang="en-US" sz="1400" baseline="-25000" dirty="0"/>
              <a:t>180</a:t>
            </a:r>
            <a:r>
              <a:rPr lang="en-US" sz="1400" baseline="30000" dirty="0"/>
              <a:t>o</a:t>
            </a:r>
            <a:r>
              <a:rPr lang="en-US" sz="1400" baseline="-25000" dirty="0"/>
              <a:t>C</a:t>
            </a:r>
            <a:r>
              <a:rPr lang="en-US" sz="1400" dirty="0"/>
              <a:t>, MC</a:t>
            </a:r>
            <a:r>
              <a:rPr lang="en-US" sz="1400" baseline="-25000" dirty="0"/>
              <a:t>18%</a:t>
            </a:r>
            <a:r>
              <a:rPr lang="en-US" sz="1400" dirty="0"/>
              <a:t>, SS</a:t>
            </a:r>
            <a:r>
              <a:rPr lang="en-US" sz="1400" baseline="-25000" dirty="0"/>
              <a:t>200rpm</a:t>
            </a:r>
            <a:r>
              <a:rPr lang="en-US" sz="1400" dirty="0"/>
              <a:t>); D: (uncooked meal)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806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2915" y="152400"/>
            <a:ext cx="9083729" cy="11430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Table  4. Nutritional quality of the extruded and </a:t>
            </a:r>
            <a:r>
              <a:rPr lang="en-US" sz="2800" b="1" dirty="0" err="1"/>
              <a:t>unextruded</a:t>
            </a:r>
            <a:r>
              <a:rPr lang="en-US" sz="2800" b="1" dirty="0"/>
              <a:t> meals of QPM, soybean concentrate and cassava starch.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6864704"/>
              </p:ext>
            </p:extLst>
          </p:nvPr>
        </p:nvGraphicFramePr>
        <p:xfrm>
          <a:off x="588724" y="1447800"/>
          <a:ext cx="10847538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84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837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88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938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226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7813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813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TEAA/TAA%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41.5</a:t>
                      </a:r>
                      <a:endParaRPr lang="en-US" sz="18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40.4</a:t>
                      </a:r>
                      <a:endParaRPr lang="en-US" sz="1800" b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41.0</a:t>
                      </a:r>
                      <a:endParaRPr lang="en-US" sz="1800" b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40.3</a:t>
                      </a:r>
                      <a:endParaRPr lang="en-US" sz="1800" b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813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TNEAA/TAA%</a:t>
                      </a:r>
                      <a:endParaRPr lang="en-US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58.5</a:t>
                      </a:r>
                      <a:endParaRPr lang="en-US" sz="18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59.6</a:t>
                      </a:r>
                      <a:endParaRPr lang="en-US" sz="18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59.0</a:t>
                      </a:r>
                      <a:endParaRPr lang="en-US" sz="1800" b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59.7</a:t>
                      </a:r>
                      <a:endParaRPr lang="en-US" sz="1800" b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348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TSAA(Meth+Cys)</a:t>
                      </a:r>
                      <a:endParaRPr lang="en-US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3.479</a:t>
                      </a:r>
                      <a:endParaRPr lang="en-US" sz="1800" b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3.118</a:t>
                      </a:r>
                      <a:endParaRPr lang="en-US" sz="1800" b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3.215</a:t>
                      </a:r>
                      <a:endParaRPr lang="en-US" sz="18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3.047</a:t>
                      </a:r>
                      <a:endParaRPr lang="en-US" sz="1800" b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1348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ArEAA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Phe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+ Tyr)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8.421</a:t>
                      </a:r>
                      <a:endParaRPr lang="en-US" sz="1800" b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8.321</a:t>
                      </a:r>
                      <a:endParaRPr lang="en-US" sz="1800" b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8.386</a:t>
                      </a:r>
                      <a:endParaRPr lang="en-US" sz="18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8.447</a:t>
                      </a:r>
                      <a:endParaRPr lang="en-US" sz="1800" b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813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TEAA/TNEAA</a:t>
                      </a:r>
                      <a:endParaRPr lang="en-US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0.71</a:t>
                      </a:r>
                      <a:endParaRPr lang="en-US" sz="1800" b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0.68</a:t>
                      </a:r>
                      <a:endParaRPr lang="en-US" sz="1800" b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0.69</a:t>
                      </a:r>
                      <a:endParaRPr lang="en-US" sz="18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0.68</a:t>
                      </a:r>
                      <a:endParaRPr lang="en-US" sz="18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813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EAAI (%)</a:t>
                      </a:r>
                      <a:endParaRPr lang="en-US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98.07</a:t>
                      </a:r>
                      <a:endParaRPr lang="en-US" sz="1800" b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95.94</a:t>
                      </a:r>
                      <a:endParaRPr lang="en-US" sz="1800" b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96.06</a:t>
                      </a:r>
                      <a:endParaRPr lang="en-US" sz="1800" b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95.66</a:t>
                      </a:r>
                      <a:endParaRPr lang="en-US" sz="18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813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BV (%)</a:t>
                      </a: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95.20</a:t>
                      </a:r>
                      <a:endParaRPr lang="en-US" sz="18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92.87</a:t>
                      </a:r>
                      <a:endParaRPr lang="en-US" sz="18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93.01</a:t>
                      </a:r>
                      <a:endParaRPr lang="en-US" sz="18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92.57</a:t>
                      </a:r>
                      <a:endParaRPr lang="en-US" sz="1800" b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52600" y="6019801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A: (T</a:t>
            </a:r>
            <a:r>
              <a:rPr lang="en-US" sz="1200" baseline="-25000" dirty="0"/>
              <a:t>180</a:t>
            </a:r>
            <a:r>
              <a:rPr lang="en-US" sz="1200" baseline="30000" dirty="0"/>
              <a:t>o</a:t>
            </a:r>
            <a:r>
              <a:rPr lang="en-US" sz="1200" baseline="-25000" dirty="0"/>
              <a:t>C</a:t>
            </a:r>
            <a:r>
              <a:rPr lang="en-US" sz="1200" dirty="0"/>
              <a:t>, MC</a:t>
            </a:r>
            <a:r>
              <a:rPr lang="en-US" sz="1200" baseline="-25000" dirty="0"/>
              <a:t>20%</a:t>
            </a:r>
            <a:r>
              <a:rPr lang="en-US" sz="1200" dirty="0"/>
              <a:t>, SS</a:t>
            </a:r>
            <a:r>
              <a:rPr lang="en-US" sz="1200" baseline="-25000" dirty="0"/>
              <a:t>230rpm</a:t>
            </a:r>
            <a:r>
              <a:rPr lang="en-US" sz="1200" dirty="0"/>
              <a:t>); B: (T</a:t>
            </a:r>
            <a:r>
              <a:rPr lang="en-US" sz="1200" baseline="-25000" dirty="0"/>
              <a:t>170</a:t>
            </a:r>
            <a:r>
              <a:rPr lang="en-US" sz="1200" baseline="30000" dirty="0"/>
              <a:t>o</a:t>
            </a:r>
            <a:r>
              <a:rPr lang="en-US" sz="1200" baseline="-25000" dirty="0"/>
              <a:t>C</a:t>
            </a:r>
            <a:r>
              <a:rPr lang="en-US" sz="1200" dirty="0"/>
              <a:t>, MC</a:t>
            </a:r>
            <a:r>
              <a:rPr lang="en-US" sz="1200" baseline="-25000" dirty="0"/>
              <a:t>20%</a:t>
            </a:r>
            <a:r>
              <a:rPr lang="en-US" sz="1200" dirty="0"/>
              <a:t>, SS</a:t>
            </a:r>
            <a:r>
              <a:rPr lang="en-US" sz="1200" baseline="-25000" dirty="0"/>
              <a:t>200rpm</a:t>
            </a:r>
            <a:r>
              <a:rPr lang="en-US" sz="1200" dirty="0"/>
              <a:t>); C: (T</a:t>
            </a:r>
            <a:r>
              <a:rPr lang="en-US" sz="1200" baseline="-25000" dirty="0"/>
              <a:t>180</a:t>
            </a:r>
            <a:r>
              <a:rPr lang="en-US" sz="1200" baseline="30000" dirty="0"/>
              <a:t>o</a:t>
            </a:r>
            <a:r>
              <a:rPr lang="en-US" sz="1200" baseline="-25000" dirty="0"/>
              <a:t>C</a:t>
            </a:r>
            <a:r>
              <a:rPr lang="en-US" sz="1200" dirty="0"/>
              <a:t>, MC</a:t>
            </a:r>
            <a:r>
              <a:rPr lang="en-US" sz="1200" baseline="-25000" dirty="0"/>
              <a:t>18%</a:t>
            </a:r>
            <a:r>
              <a:rPr lang="en-US" sz="1200" dirty="0"/>
              <a:t>, SS</a:t>
            </a:r>
            <a:r>
              <a:rPr lang="en-US" sz="1200" baseline="-25000" dirty="0"/>
              <a:t>200rpm</a:t>
            </a:r>
            <a:r>
              <a:rPr lang="en-US" sz="1200" dirty="0"/>
              <a:t>); D: (</a:t>
            </a:r>
            <a:r>
              <a:rPr lang="en-US" sz="1200" dirty="0" err="1"/>
              <a:t>unextruded</a:t>
            </a:r>
            <a:r>
              <a:rPr lang="en-US" sz="1200" dirty="0"/>
              <a:t> meal)</a:t>
            </a:r>
          </a:p>
          <a:p>
            <a:r>
              <a:rPr lang="en-US" sz="1200" dirty="0"/>
              <a:t>Total essential amino acids (TEAA). Total amino acids (TAA), Total non-essential amino acids (TNEAA), Total </a:t>
            </a:r>
            <a:r>
              <a:rPr lang="en-US" sz="1200" dirty="0" err="1"/>
              <a:t>sulphur</a:t>
            </a:r>
            <a:r>
              <a:rPr lang="en-US" sz="1200" dirty="0"/>
              <a:t> amino acids (TSAA), Aromatic essential amino acids (</a:t>
            </a:r>
            <a:r>
              <a:rPr lang="en-US" sz="1200" dirty="0" err="1"/>
              <a:t>ArEAA</a:t>
            </a:r>
            <a:r>
              <a:rPr lang="en-US" sz="1200" dirty="0"/>
              <a:t>), Protein efficiency ratio (PER), Essential amino acid index (EAAI), Biological value (BV).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511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7810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Table 5:</a:t>
            </a:r>
            <a:r>
              <a:rPr lang="en-US" sz="4000" b="1" dirty="0">
                <a:latin typeface="Aharoni" panose="02010803020104030203" pitchFamily="2" charset="-79"/>
                <a:cs typeface="Aharoni" panose="02010803020104030203" pitchFamily="2" charset="-79"/>
              </a:rPr>
              <a:t> Anti nutritional Factors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7745976"/>
              </p:ext>
            </p:extLst>
          </p:nvPr>
        </p:nvGraphicFramePr>
        <p:xfrm>
          <a:off x="488515" y="1447801"/>
          <a:ext cx="11110585" cy="4495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21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221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221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221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221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425497">
                <a:tc>
                  <a:txBody>
                    <a:bodyPr/>
                    <a:lstStyle/>
                    <a:p>
                      <a:r>
                        <a:rPr lang="en-US" dirty="0"/>
                        <a:t>Sample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Trypsin</a:t>
                      </a:r>
                      <a:r>
                        <a:rPr lang="en-US" dirty="0"/>
                        <a:t> inhibitor  (mg/g sample)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 err="1"/>
                        <a:t>Phytic</a:t>
                      </a:r>
                      <a:r>
                        <a:rPr lang="en-US" baseline="0" dirty="0"/>
                        <a:t> acid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Tannin (mg/g)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Cyanide (mg/100g)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7576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1.76±0.02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0.83±0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0.04±0.01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0.11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±0.02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7576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1.80±0.01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0.83±0.04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0.03±0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0.13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±0.02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7576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2.08±0.01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0.84±0.01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0.04±0.01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0.11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±0.01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67576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8.32±0.02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1.01±0.02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0.05±0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0.20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±0.01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11680" y="6465404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A: (T</a:t>
            </a:r>
            <a:r>
              <a:rPr lang="en-US" sz="1400" baseline="-25000" dirty="0">
                <a:solidFill>
                  <a:schemeClr val="bg1"/>
                </a:solidFill>
              </a:rPr>
              <a:t>180</a:t>
            </a:r>
            <a:r>
              <a:rPr lang="en-US" sz="1400" baseline="30000" dirty="0">
                <a:solidFill>
                  <a:schemeClr val="bg1"/>
                </a:solidFill>
              </a:rPr>
              <a:t>o</a:t>
            </a:r>
            <a:r>
              <a:rPr lang="en-US" sz="1400" baseline="-25000" dirty="0">
                <a:solidFill>
                  <a:schemeClr val="bg1"/>
                </a:solidFill>
              </a:rPr>
              <a:t>C</a:t>
            </a:r>
            <a:r>
              <a:rPr lang="en-US" sz="1400" dirty="0">
                <a:solidFill>
                  <a:schemeClr val="bg1"/>
                </a:solidFill>
              </a:rPr>
              <a:t>, MC</a:t>
            </a:r>
            <a:r>
              <a:rPr lang="en-US" sz="1400" baseline="-25000" dirty="0">
                <a:solidFill>
                  <a:schemeClr val="bg1"/>
                </a:solidFill>
              </a:rPr>
              <a:t>20%</a:t>
            </a:r>
            <a:r>
              <a:rPr lang="en-US" sz="1400" dirty="0">
                <a:solidFill>
                  <a:schemeClr val="bg1"/>
                </a:solidFill>
              </a:rPr>
              <a:t>, SS</a:t>
            </a:r>
            <a:r>
              <a:rPr lang="en-US" sz="1400" baseline="-25000" dirty="0">
                <a:solidFill>
                  <a:schemeClr val="bg1"/>
                </a:solidFill>
              </a:rPr>
              <a:t>230rpm</a:t>
            </a:r>
            <a:r>
              <a:rPr lang="en-US" sz="1400" dirty="0">
                <a:solidFill>
                  <a:schemeClr val="bg1"/>
                </a:solidFill>
              </a:rPr>
              <a:t>); B: (T</a:t>
            </a:r>
            <a:r>
              <a:rPr lang="en-US" sz="1400" baseline="-25000" dirty="0">
                <a:solidFill>
                  <a:schemeClr val="bg1"/>
                </a:solidFill>
              </a:rPr>
              <a:t>170</a:t>
            </a:r>
            <a:r>
              <a:rPr lang="en-US" sz="1400" baseline="30000" dirty="0">
                <a:solidFill>
                  <a:schemeClr val="bg1"/>
                </a:solidFill>
              </a:rPr>
              <a:t>o</a:t>
            </a:r>
            <a:r>
              <a:rPr lang="en-US" sz="1400" baseline="-25000" dirty="0">
                <a:solidFill>
                  <a:schemeClr val="bg1"/>
                </a:solidFill>
              </a:rPr>
              <a:t>C</a:t>
            </a:r>
            <a:r>
              <a:rPr lang="en-US" sz="1400" dirty="0">
                <a:solidFill>
                  <a:schemeClr val="bg1"/>
                </a:solidFill>
              </a:rPr>
              <a:t>, MC</a:t>
            </a:r>
            <a:r>
              <a:rPr lang="en-US" sz="1400" baseline="-25000" dirty="0">
                <a:solidFill>
                  <a:schemeClr val="bg1"/>
                </a:solidFill>
              </a:rPr>
              <a:t>20%</a:t>
            </a:r>
            <a:r>
              <a:rPr lang="en-US" sz="1400" dirty="0">
                <a:solidFill>
                  <a:schemeClr val="bg1"/>
                </a:solidFill>
              </a:rPr>
              <a:t>, SS</a:t>
            </a:r>
            <a:r>
              <a:rPr lang="en-US" sz="1400" baseline="-25000" dirty="0">
                <a:solidFill>
                  <a:schemeClr val="bg1"/>
                </a:solidFill>
              </a:rPr>
              <a:t>200rpm</a:t>
            </a:r>
            <a:r>
              <a:rPr lang="en-US" sz="1400" dirty="0">
                <a:solidFill>
                  <a:schemeClr val="bg1"/>
                </a:solidFill>
              </a:rPr>
              <a:t>); C: (T</a:t>
            </a:r>
            <a:r>
              <a:rPr lang="en-US" sz="1400" baseline="-25000" dirty="0">
                <a:solidFill>
                  <a:schemeClr val="bg1"/>
                </a:solidFill>
              </a:rPr>
              <a:t>180</a:t>
            </a:r>
            <a:r>
              <a:rPr lang="en-US" sz="1400" baseline="30000" dirty="0">
                <a:solidFill>
                  <a:schemeClr val="bg1"/>
                </a:solidFill>
              </a:rPr>
              <a:t>o</a:t>
            </a:r>
            <a:r>
              <a:rPr lang="en-US" sz="1400" baseline="-25000" dirty="0">
                <a:solidFill>
                  <a:schemeClr val="bg1"/>
                </a:solidFill>
              </a:rPr>
              <a:t>C</a:t>
            </a:r>
            <a:r>
              <a:rPr lang="en-US" sz="1400" dirty="0">
                <a:solidFill>
                  <a:schemeClr val="bg1"/>
                </a:solidFill>
              </a:rPr>
              <a:t>, MC</a:t>
            </a:r>
            <a:r>
              <a:rPr lang="en-US" sz="1400" baseline="-25000" dirty="0">
                <a:solidFill>
                  <a:schemeClr val="bg1"/>
                </a:solidFill>
              </a:rPr>
              <a:t>18%</a:t>
            </a:r>
            <a:r>
              <a:rPr lang="en-US" sz="1400" dirty="0">
                <a:solidFill>
                  <a:schemeClr val="bg1"/>
                </a:solidFill>
              </a:rPr>
              <a:t>, SS</a:t>
            </a:r>
            <a:r>
              <a:rPr lang="en-US" sz="1400" baseline="-25000" dirty="0">
                <a:solidFill>
                  <a:schemeClr val="bg1"/>
                </a:solidFill>
              </a:rPr>
              <a:t>200rpm</a:t>
            </a:r>
            <a:r>
              <a:rPr lang="en-US" sz="1400" dirty="0">
                <a:solidFill>
                  <a:schemeClr val="bg1"/>
                </a:solidFill>
              </a:rPr>
              <a:t>); D: (uncooked meal)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110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09037222"/>
              </p:ext>
            </p:extLst>
          </p:nvPr>
        </p:nvGraphicFramePr>
        <p:xfrm>
          <a:off x="654137" y="1365337"/>
          <a:ext cx="11111978" cy="4985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18355" y="0"/>
            <a:ext cx="7878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316390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7943088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Table 6: In vitro Starch Digestibility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828800" y="1828800"/>
          <a:ext cx="4343400" cy="3733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0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19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54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233182">
                <a:tc>
                  <a:txBody>
                    <a:bodyPr/>
                    <a:lstStyle/>
                    <a:p>
                      <a:r>
                        <a:rPr lang="en-US" dirty="0"/>
                        <a:t>Sample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IVSD (mg maltose/g sample)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IVSD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5155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602.52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60.25</a:t>
                      </a:r>
                      <a:r>
                        <a:rPr lang="en-US" sz="1800" b="0" i="0" u="none" strike="noStrike" baseline="30000" dirty="0">
                          <a:solidFill>
                            <a:srgbClr val="000000"/>
                          </a:solidFill>
                          <a:latin typeface="+mn-lt"/>
                        </a:rPr>
                        <a:t>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±0.03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5155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598.54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59.85</a:t>
                      </a:r>
                      <a:r>
                        <a:rPr lang="en-US" sz="1800" b="0" i="0" u="none" strike="noStrike" baseline="30000" dirty="0">
                          <a:solidFill>
                            <a:srgbClr val="000000"/>
                          </a:solidFill>
                          <a:latin typeface="+mn-lt"/>
                        </a:rPr>
                        <a:t>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±0.01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5155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601.93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60.19</a:t>
                      </a:r>
                      <a:r>
                        <a:rPr lang="en-US" sz="1800" b="0" i="0" u="none" strike="noStrike" baseline="30000" dirty="0">
                          <a:solidFill>
                            <a:srgbClr val="000000"/>
                          </a:solidFill>
                          <a:latin typeface="+mn-lt"/>
                        </a:rPr>
                        <a:t>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±0.01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5155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402.40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40.24</a:t>
                      </a:r>
                      <a:r>
                        <a:rPr lang="en-US" sz="1800" b="0" i="0" u="none" strike="noStrike" baseline="30000" dirty="0">
                          <a:solidFill>
                            <a:srgbClr val="000000"/>
                          </a:solidFill>
                          <a:latin typeface="+mn-lt"/>
                        </a:rPr>
                        <a:t>b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±0.02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6324600" y="1524000"/>
            <a:ext cx="0" cy="4876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6477000" y="1935164"/>
          <a:ext cx="3962400" cy="3779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6781800" y="5638800"/>
            <a:ext cx="3657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Fig 6: Maltose standard curve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7944" y="5823744"/>
            <a:ext cx="4648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A: (T</a:t>
            </a:r>
            <a:r>
              <a:rPr lang="en-US" sz="1400" baseline="-25000" dirty="0"/>
              <a:t>180</a:t>
            </a:r>
            <a:r>
              <a:rPr lang="en-US" sz="1400" baseline="30000" dirty="0"/>
              <a:t>o</a:t>
            </a:r>
            <a:r>
              <a:rPr lang="en-US" sz="1400" baseline="-25000" dirty="0"/>
              <a:t>C</a:t>
            </a:r>
            <a:r>
              <a:rPr lang="en-US" sz="1400" dirty="0"/>
              <a:t>, MC</a:t>
            </a:r>
            <a:r>
              <a:rPr lang="en-US" sz="1400" baseline="-25000" dirty="0"/>
              <a:t>20%</a:t>
            </a:r>
            <a:r>
              <a:rPr lang="en-US" sz="1400" dirty="0"/>
              <a:t>, SS</a:t>
            </a:r>
            <a:r>
              <a:rPr lang="en-US" sz="1400" baseline="-25000" dirty="0"/>
              <a:t>230rpm</a:t>
            </a:r>
            <a:r>
              <a:rPr lang="en-US" sz="1400" dirty="0"/>
              <a:t>); B: (T</a:t>
            </a:r>
            <a:r>
              <a:rPr lang="en-US" sz="1400" baseline="-25000" dirty="0"/>
              <a:t>170</a:t>
            </a:r>
            <a:r>
              <a:rPr lang="en-US" sz="1400" baseline="30000" dirty="0"/>
              <a:t>o</a:t>
            </a:r>
            <a:r>
              <a:rPr lang="en-US" sz="1400" baseline="-25000" dirty="0"/>
              <a:t>C</a:t>
            </a:r>
            <a:r>
              <a:rPr lang="en-US" sz="1400" dirty="0"/>
              <a:t>, MC</a:t>
            </a:r>
            <a:r>
              <a:rPr lang="en-US" sz="1400" baseline="-25000" dirty="0"/>
              <a:t>20%</a:t>
            </a:r>
            <a:r>
              <a:rPr lang="en-US" sz="1400" dirty="0"/>
              <a:t>, SS</a:t>
            </a:r>
            <a:r>
              <a:rPr lang="en-US" sz="1400" baseline="-25000" dirty="0"/>
              <a:t>200rpm</a:t>
            </a:r>
            <a:r>
              <a:rPr lang="en-US" sz="1400" dirty="0"/>
              <a:t>); C: (T</a:t>
            </a:r>
            <a:r>
              <a:rPr lang="en-US" sz="1400" baseline="-25000" dirty="0"/>
              <a:t>180</a:t>
            </a:r>
            <a:r>
              <a:rPr lang="en-US" sz="1400" baseline="30000" dirty="0"/>
              <a:t>o</a:t>
            </a:r>
            <a:r>
              <a:rPr lang="en-US" sz="1400" baseline="-25000" dirty="0"/>
              <a:t>C</a:t>
            </a:r>
            <a:r>
              <a:rPr lang="en-US" sz="1400" dirty="0"/>
              <a:t>, MC</a:t>
            </a:r>
            <a:r>
              <a:rPr lang="en-US" sz="1400" baseline="-25000" dirty="0"/>
              <a:t>18%</a:t>
            </a:r>
            <a:r>
              <a:rPr lang="en-US" sz="1400" dirty="0"/>
              <a:t>, SS</a:t>
            </a:r>
            <a:r>
              <a:rPr lang="en-US" sz="1400" baseline="-25000" dirty="0"/>
              <a:t>200rpm</a:t>
            </a:r>
            <a:r>
              <a:rPr lang="en-US" sz="1400" dirty="0"/>
              <a:t>); D: (uncooked meal)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079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7943088" cy="1143000"/>
          </a:xfrm>
        </p:spPr>
        <p:txBody>
          <a:bodyPr>
            <a:normAutofit/>
          </a:bodyPr>
          <a:lstStyle/>
          <a:p>
            <a:r>
              <a:rPr lang="en-US" sz="4400" b="1" dirty="0"/>
              <a:t>Table 7: In vitro Protein Digestibility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514600" y="1447800"/>
          <a:ext cx="4648200" cy="4190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68982">
                <a:tc>
                  <a:txBody>
                    <a:bodyPr/>
                    <a:lstStyle/>
                    <a:p>
                      <a:r>
                        <a:rPr lang="en-US" sz="2800" dirty="0"/>
                        <a:t>Sample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IVPD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0504">
                <a:tc>
                  <a:txBody>
                    <a:bodyPr/>
                    <a:lstStyle/>
                    <a:p>
                      <a:r>
                        <a:rPr lang="en-US" sz="28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92.98</a:t>
                      </a:r>
                      <a:r>
                        <a:rPr lang="en-US" sz="2800" baseline="30000" dirty="0"/>
                        <a:t>a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±0.05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0504">
                <a:tc>
                  <a:txBody>
                    <a:bodyPr/>
                    <a:lstStyle/>
                    <a:p>
                      <a:r>
                        <a:rPr lang="en-US" sz="28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90.44</a:t>
                      </a:r>
                      <a:r>
                        <a:rPr lang="en-US" sz="2800" baseline="30000" dirty="0"/>
                        <a:t>b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±0.02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0504">
                <a:tc>
                  <a:txBody>
                    <a:bodyPr/>
                    <a:lstStyle/>
                    <a:p>
                      <a:r>
                        <a:rPr lang="en-US" sz="28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89.90</a:t>
                      </a:r>
                      <a:r>
                        <a:rPr lang="en-US" sz="2800" baseline="30000" dirty="0"/>
                        <a:t>b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±0.01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0504">
                <a:tc>
                  <a:txBody>
                    <a:bodyPr/>
                    <a:lstStyle/>
                    <a:p>
                      <a:r>
                        <a:rPr lang="en-US" sz="28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84.80</a:t>
                      </a:r>
                      <a:r>
                        <a:rPr lang="en-US" sz="2800" baseline="30000" dirty="0"/>
                        <a:t>c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±0.02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6" name="Picture 4" descr="IMG-20130916-0115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2667000"/>
            <a:ext cx="3048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638044" y="6046941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A: (T</a:t>
            </a:r>
            <a:r>
              <a:rPr lang="en-US" sz="1400" baseline="-25000" dirty="0"/>
              <a:t>180</a:t>
            </a:r>
            <a:r>
              <a:rPr lang="en-US" sz="1400" baseline="30000" dirty="0"/>
              <a:t>o</a:t>
            </a:r>
            <a:r>
              <a:rPr lang="en-US" sz="1400" baseline="-25000" dirty="0"/>
              <a:t>C</a:t>
            </a:r>
            <a:r>
              <a:rPr lang="en-US" sz="1400" dirty="0"/>
              <a:t>, MC</a:t>
            </a:r>
            <a:r>
              <a:rPr lang="en-US" sz="1400" baseline="-25000" dirty="0"/>
              <a:t>20%</a:t>
            </a:r>
            <a:r>
              <a:rPr lang="en-US" sz="1400" dirty="0"/>
              <a:t>, SS</a:t>
            </a:r>
            <a:r>
              <a:rPr lang="en-US" sz="1400" baseline="-25000" dirty="0"/>
              <a:t>230rpm</a:t>
            </a:r>
            <a:r>
              <a:rPr lang="en-US" sz="1400" dirty="0"/>
              <a:t>); B: (T</a:t>
            </a:r>
            <a:r>
              <a:rPr lang="en-US" sz="1400" baseline="-25000" dirty="0"/>
              <a:t>170</a:t>
            </a:r>
            <a:r>
              <a:rPr lang="en-US" sz="1400" baseline="30000" dirty="0"/>
              <a:t>o</a:t>
            </a:r>
            <a:r>
              <a:rPr lang="en-US" sz="1400" baseline="-25000" dirty="0"/>
              <a:t>C</a:t>
            </a:r>
            <a:r>
              <a:rPr lang="en-US" sz="1400" dirty="0"/>
              <a:t>, MC</a:t>
            </a:r>
            <a:r>
              <a:rPr lang="en-US" sz="1400" baseline="-25000" dirty="0"/>
              <a:t>20%</a:t>
            </a:r>
            <a:r>
              <a:rPr lang="en-US" sz="1400" dirty="0"/>
              <a:t>, SS</a:t>
            </a:r>
            <a:r>
              <a:rPr lang="en-US" sz="1400" baseline="-25000" dirty="0"/>
              <a:t>200rpm</a:t>
            </a:r>
            <a:r>
              <a:rPr lang="en-US" sz="1400" dirty="0"/>
              <a:t>); C: (T</a:t>
            </a:r>
            <a:r>
              <a:rPr lang="en-US" sz="1400" baseline="-25000" dirty="0"/>
              <a:t>180</a:t>
            </a:r>
            <a:r>
              <a:rPr lang="en-US" sz="1400" baseline="30000" dirty="0"/>
              <a:t>o</a:t>
            </a:r>
            <a:r>
              <a:rPr lang="en-US" sz="1400" baseline="-25000" dirty="0"/>
              <a:t>C</a:t>
            </a:r>
            <a:r>
              <a:rPr lang="en-US" sz="1400" dirty="0"/>
              <a:t>, MC</a:t>
            </a:r>
            <a:r>
              <a:rPr lang="en-US" sz="1400" baseline="-25000" dirty="0"/>
              <a:t>18%</a:t>
            </a:r>
            <a:r>
              <a:rPr lang="en-US" sz="1400" dirty="0"/>
              <a:t>, SS</a:t>
            </a:r>
            <a:r>
              <a:rPr lang="en-US" sz="1400" baseline="-25000" dirty="0"/>
              <a:t>200rpm</a:t>
            </a:r>
            <a:r>
              <a:rPr lang="en-US" sz="1400" dirty="0"/>
              <a:t>); D: (uncooked meal)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226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90844"/>
          </a:xfrm>
        </p:spPr>
        <p:txBody>
          <a:bodyPr/>
          <a:lstStyle/>
          <a:p>
            <a:pPr algn="ctr"/>
            <a:r>
              <a:rPr lang="en-GB" b="1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775" y="1845734"/>
            <a:ext cx="11311003" cy="44298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4000" dirty="0"/>
              <a:t>Extrusion cooking improved the protein and starch </a:t>
            </a:r>
            <a:r>
              <a:rPr lang="en-US" sz="4000" dirty="0" err="1"/>
              <a:t>digestibilities</a:t>
            </a:r>
            <a:r>
              <a:rPr lang="en-US" sz="4000" dirty="0"/>
              <a:t> of the samples.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000" dirty="0"/>
              <a:t>Extrusion significantly reduced the anti-nutritional factors.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000" dirty="0"/>
              <a:t>Extrusion cooking had no significant effect on the amino acid content of the products.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0720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9600" b="1" dirty="0"/>
              <a:t>THANK YOU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C8307BBB-2004-4A8C-BB08-1A23DC4AD33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626898" y="4731026"/>
            <a:ext cx="5178632" cy="54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3" descr="Creative Commons License">
            <a:hlinkClick r:id="rId2"/>
            <a:extLst>
              <a:ext uri="{FF2B5EF4-FFF2-40B4-BE49-F238E27FC236}">
                <a16:creationId xmlns:a16="http://schemas.microsoft.com/office/drawing/2014/main" xmlns="" id="{3A390728-FA1D-4C0D-B978-FB920ECC9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787002" y="4798540"/>
            <a:ext cx="553624" cy="37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02A286A-3A4F-450A-8BEF-5810C6F99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1942" y="4163021"/>
            <a:ext cx="5178632" cy="164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46464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46464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rgbClr val="46464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900" dirty="0">
              <a:solidFill>
                <a:srgbClr val="46464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rgbClr val="46464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900" dirty="0">
              <a:solidFill>
                <a:srgbClr val="46464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rgbClr val="46464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900" dirty="0">
              <a:solidFill>
                <a:srgbClr val="46464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46464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EFFECT OF EXTRUSION ON PROTEIN QUALITY, ANTI-NUTRITIONAL FACTORS AND DIGESTIBILITY OF COMPLEMENTARY DIET FROM QUALITY PROTEIN MAIZE AND SOYBEAN PROTEIN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46464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CONCENTRATEby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46464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OMOSEBI M.O., OSUNDAHUNSI O.F. and FAGBEMI T.N. is licensed under a 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49CC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Creative Commons Attribution-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049CC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NonCommercial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49CC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 4.0 International License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103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4589803"/>
              </p:ext>
            </p:extLst>
          </p:nvPr>
        </p:nvGraphicFramePr>
        <p:xfrm>
          <a:off x="688932" y="488516"/>
          <a:ext cx="11173215" cy="5812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805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67355766"/>
              </p:ext>
            </p:extLst>
          </p:nvPr>
        </p:nvGraphicFramePr>
        <p:xfrm>
          <a:off x="851770" y="228600"/>
          <a:ext cx="11148164" cy="6109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3934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8873688"/>
              </p:ext>
            </p:extLst>
          </p:nvPr>
        </p:nvGraphicFramePr>
        <p:xfrm>
          <a:off x="475989" y="0"/>
          <a:ext cx="1132352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76822" y="1526543"/>
            <a:ext cx="1038459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>
                <a:solidFill>
                  <a:schemeClr val="bg1"/>
                </a:solidFill>
              </a:rPr>
              <a:t>Assess the nutritional quality of the diet using the </a:t>
            </a:r>
            <a:r>
              <a:rPr lang="en-US" sz="4400" b="1" i="1" dirty="0">
                <a:solidFill>
                  <a:schemeClr val="bg1"/>
                </a:solidFill>
              </a:rPr>
              <a:t>in-vitro </a:t>
            </a:r>
            <a:r>
              <a:rPr lang="en-US" sz="4400" b="1" dirty="0">
                <a:solidFill>
                  <a:schemeClr val="bg1"/>
                </a:solidFill>
              </a:rPr>
              <a:t>digestibility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9036" y="4082441"/>
            <a:ext cx="1084753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>
                <a:solidFill>
                  <a:schemeClr val="bg1"/>
                </a:solidFill>
              </a:rPr>
              <a:t>Assess the effect of extrusion cooking on the nutritional quality of the formulated meal</a:t>
            </a:r>
            <a:endParaRPr lang="en-US" sz="24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27115" y="278695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67645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Materials_and_Methods_for_we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06426" y="0"/>
            <a:ext cx="10729629" cy="632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82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4294587"/>
              </p:ext>
            </p:extLst>
          </p:nvPr>
        </p:nvGraphicFramePr>
        <p:xfrm>
          <a:off x="663880" y="923926"/>
          <a:ext cx="10997852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3429000" y="1"/>
            <a:ext cx="5029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7F575D"/>
                </a:solidFill>
              </a:rPr>
              <a:t>MATERIALS</a:t>
            </a:r>
          </a:p>
        </p:txBody>
      </p:sp>
    </p:spTree>
    <p:extLst>
      <p:ext uri="{BB962C8B-B14F-4D97-AF65-F5344CB8AC3E}">
        <p14:creationId xmlns:p14="http://schemas.microsoft.com/office/powerpoint/2010/main" val="4139907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8635773"/>
              </p:ext>
            </p:extLst>
          </p:nvPr>
        </p:nvGraphicFramePr>
        <p:xfrm>
          <a:off x="250521" y="304801"/>
          <a:ext cx="11436263" cy="5983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2268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362200" y="0"/>
            <a:ext cx="6553200" cy="563880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274320" indent="-274320" algn="ctr">
              <a:spcBef>
                <a:spcPts val="600"/>
              </a:spcBef>
              <a:buClr>
                <a:schemeClr val="accent3"/>
              </a:buClr>
              <a:buSzPct val="80000"/>
              <a:defRPr/>
            </a:pPr>
            <a:r>
              <a:rPr lang="en-US" sz="6400" b="1" dirty="0"/>
              <a:t>Cassava roots</a:t>
            </a:r>
          </a:p>
          <a:p>
            <a:pPr marL="274320" indent="-274320" algn="ctr">
              <a:spcBef>
                <a:spcPts val="600"/>
              </a:spcBef>
              <a:buClr>
                <a:schemeClr val="accent3"/>
              </a:buClr>
              <a:buSzPct val="80000"/>
              <a:defRPr/>
            </a:pPr>
            <a:endParaRPr lang="en-US" sz="6400" dirty="0"/>
          </a:p>
          <a:p>
            <a:pPr marL="274320" indent="-274320" algn="ctr">
              <a:spcBef>
                <a:spcPts val="600"/>
              </a:spcBef>
              <a:buClr>
                <a:schemeClr val="accent3"/>
              </a:buClr>
              <a:buSzPct val="80000"/>
              <a:defRPr/>
            </a:pPr>
            <a:r>
              <a:rPr lang="en-US" sz="6400" dirty="0"/>
              <a:t>      Peeling</a:t>
            </a:r>
          </a:p>
          <a:p>
            <a:pPr marL="274320" indent="-274320" algn="ctr">
              <a:spcBef>
                <a:spcPts val="600"/>
              </a:spcBef>
              <a:buClr>
                <a:schemeClr val="accent3"/>
              </a:buClr>
              <a:buSzPct val="80000"/>
              <a:defRPr/>
            </a:pPr>
            <a:endParaRPr lang="en-US" sz="6400" dirty="0"/>
          </a:p>
          <a:p>
            <a:pPr marL="274320" indent="-274320" algn="ctr">
              <a:spcBef>
                <a:spcPts val="600"/>
              </a:spcBef>
              <a:buClr>
                <a:schemeClr val="accent3"/>
              </a:buClr>
              <a:buSzPct val="80000"/>
              <a:defRPr/>
            </a:pPr>
            <a:r>
              <a:rPr lang="en-US" sz="6400" dirty="0"/>
              <a:t>Washing</a:t>
            </a:r>
          </a:p>
          <a:p>
            <a:pPr marL="274320" indent="-274320" algn="ctr">
              <a:spcBef>
                <a:spcPts val="600"/>
              </a:spcBef>
              <a:buClr>
                <a:schemeClr val="accent3"/>
              </a:buClr>
              <a:buSzPct val="80000"/>
              <a:defRPr/>
            </a:pPr>
            <a:endParaRPr lang="en-US" sz="6400" dirty="0"/>
          </a:p>
          <a:p>
            <a:pPr marL="274320" indent="-274320" algn="ctr">
              <a:spcBef>
                <a:spcPts val="600"/>
              </a:spcBef>
              <a:buClr>
                <a:schemeClr val="accent3"/>
              </a:buClr>
              <a:buSzPct val="80000"/>
              <a:defRPr/>
            </a:pPr>
            <a:r>
              <a:rPr lang="en-US" sz="6400" dirty="0"/>
              <a:t>Grating</a:t>
            </a:r>
          </a:p>
          <a:p>
            <a:pPr marL="274320" indent="-274320" algn="ctr">
              <a:spcBef>
                <a:spcPts val="600"/>
              </a:spcBef>
              <a:buClr>
                <a:schemeClr val="accent3"/>
              </a:buClr>
              <a:buSzPct val="80000"/>
              <a:defRPr/>
            </a:pPr>
            <a:endParaRPr lang="en-US" sz="6400" dirty="0"/>
          </a:p>
          <a:p>
            <a:pPr marL="274320" indent="-274320" algn="ctr">
              <a:spcBef>
                <a:spcPts val="600"/>
              </a:spcBef>
              <a:buClr>
                <a:schemeClr val="accent3"/>
              </a:buClr>
              <a:buSzPct val="80000"/>
              <a:defRPr/>
            </a:pPr>
            <a:r>
              <a:rPr lang="en-US" sz="6400" dirty="0"/>
              <a:t>Mixing with water</a:t>
            </a:r>
          </a:p>
          <a:p>
            <a:pPr marL="274320" indent="-274320" algn="ctr">
              <a:spcBef>
                <a:spcPts val="600"/>
              </a:spcBef>
              <a:buClr>
                <a:schemeClr val="accent3"/>
              </a:buClr>
              <a:buSzPct val="80000"/>
              <a:defRPr/>
            </a:pPr>
            <a:endParaRPr lang="en-US" sz="6400" dirty="0"/>
          </a:p>
          <a:p>
            <a:pPr marL="274320" indent="-274320" algn="ctr">
              <a:spcBef>
                <a:spcPts val="600"/>
              </a:spcBef>
              <a:buClr>
                <a:schemeClr val="accent3"/>
              </a:buClr>
              <a:buSzPct val="80000"/>
              <a:defRPr/>
            </a:pPr>
            <a:r>
              <a:rPr lang="en-US" sz="6400" dirty="0" err="1"/>
              <a:t>Filteration</a:t>
            </a:r>
            <a:endParaRPr lang="en-US" sz="6400" dirty="0"/>
          </a:p>
          <a:p>
            <a:pPr marL="274320" indent="-274320" algn="ctr">
              <a:spcBef>
                <a:spcPts val="600"/>
              </a:spcBef>
              <a:buClr>
                <a:schemeClr val="accent3"/>
              </a:buClr>
              <a:buSzPct val="80000"/>
              <a:defRPr/>
            </a:pPr>
            <a:endParaRPr lang="en-US" sz="6400" dirty="0"/>
          </a:p>
          <a:p>
            <a:pPr marL="274320" indent="-274320" algn="ctr">
              <a:spcBef>
                <a:spcPts val="600"/>
              </a:spcBef>
              <a:buClr>
                <a:schemeClr val="accent3"/>
              </a:buClr>
              <a:buSzPct val="80000"/>
              <a:defRPr/>
            </a:pPr>
            <a:r>
              <a:rPr lang="en-US" sz="6400" dirty="0"/>
              <a:t>Settling</a:t>
            </a:r>
          </a:p>
          <a:p>
            <a:pPr marL="274320" indent="-274320" algn="ctr">
              <a:spcBef>
                <a:spcPts val="600"/>
              </a:spcBef>
              <a:buClr>
                <a:schemeClr val="accent3"/>
              </a:buClr>
              <a:buSzPct val="80000"/>
              <a:defRPr/>
            </a:pPr>
            <a:endParaRPr lang="en-US" sz="6400" dirty="0"/>
          </a:p>
          <a:p>
            <a:pPr marL="274320" indent="-274320" algn="ctr">
              <a:spcBef>
                <a:spcPts val="600"/>
              </a:spcBef>
              <a:buClr>
                <a:schemeClr val="accent3"/>
              </a:buClr>
              <a:buSzPct val="80000"/>
              <a:defRPr/>
            </a:pPr>
            <a:r>
              <a:rPr lang="en-US" sz="6400" dirty="0"/>
              <a:t>Starch Washing</a:t>
            </a:r>
          </a:p>
          <a:p>
            <a:pPr marL="274320" indent="-274320" algn="ctr">
              <a:spcBef>
                <a:spcPts val="600"/>
              </a:spcBef>
              <a:buClr>
                <a:schemeClr val="accent3"/>
              </a:buClr>
              <a:buSzPct val="80000"/>
              <a:defRPr/>
            </a:pPr>
            <a:endParaRPr lang="en-US" sz="6400" dirty="0"/>
          </a:p>
          <a:p>
            <a:pPr marL="274320" indent="-274320" algn="ctr">
              <a:spcBef>
                <a:spcPts val="600"/>
              </a:spcBef>
              <a:buClr>
                <a:schemeClr val="accent3"/>
              </a:buClr>
              <a:buSzPct val="80000"/>
              <a:defRPr/>
            </a:pPr>
            <a:r>
              <a:rPr lang="en-US" sz="6400" dirty="0"/>
              <a:t>Settling and dewatering</a:t>
            </a:r>
          </a:p>
          <a:p>
            <a:pPr marL="274320" indent="-274320" algn="ctr">
              <a:spcBef>
                <a:spcPts val="600"/>
              </a:spcBef>
              <a:buClr>
                <a:schemeClr val="accent3"/>
              </a:buClr>
              <a:buSzPct val="80000"/>
              <a:defRPr/>
            </a:pPr>
            <a:endParaRPr lang="en-US" sz="6400" dirty="0"/>
          </a:p>
          <a:p>
            <a:pPr marL="274320" indent="-274320" algn="ctr">
              <a:spcBef>
                <a:spcPts val="600"/>
              </a:spcBef>
              <a:buClr>
                <a:schemeClr val="accent3"/>
              </a:buClr>
              <a:buSzPct val="80000"/>
              <a:defRPr/>
            </a:pPr>
            <a:r>
              <a:rPr lang="en-US" sz="6400" dirty="0"/>
              <a:t>Drying (35±2</a:t>
            </a:r>
            <a:r>
              <a:rPr lang="en-US" sz="6400" baseline="30000" dirty="0"/>
              <a:t>o</a:t>
            </a:r>
            <a:r>
              <a:rPr lang="en-US" sz="6400" dirty="0"/>
              <a:t>C)</a:t>
            </a:r>
          </a:p>
          <a:p>
            <a:pPr marL="274320" indent="-274320" algn="ctr">
              <a:spcBef>
                <a:spcPts val="600"/>
              </a:spcBef>
              <a:buClr>
                <a:schemeClr val="accent3"/>
              </a:buClr>
              <a:buSzPct val="80000"/>
              <a:defRPr/>
            </a:pPr>
            <a:endParaRPr lang="en-US" sz="6400" dirty="0"/>
          </a:p>
          <a:p>
            <a:pPr marL="274320" indent="-274320" algn="ctr">
              <a:spcBef>
                <a:spcPts val="600"/>
              </a:spcBef>
              <a:buClr>
                <a:schemeClr val="accent3"/>
              </a:buClr>
              <a:buSzPct val="80000"/>
              <a:defRPr/>
            </a:pPr>
            <a:r>
              <a:rPr lang="en-US" sz="6400" dirty="0"/>
              <a:t>Milling</a:t>
            </a:r>
          </a:p>
          <a:p>
            <a:pPr marL="274320" indent="-274320" algn="ctr">
              <a:spcBef>
                <a:spcPts val="600"/>
              </a:spcBef>
              <a:buClr>
                <a:schemeClr val="accent3"/>
              </a:buClr>
              <a:buSzPct val="80000"/>
              <a:defRPr/>
            </a:pPr>
            <a:endParaRPr lang="en-US" sz="6400" dirty="0"/>
          </a:p>
          <a:p>
            <a:pPr marL="274320" indent="-274320" algn="ctr">
              <a:spcBef>
                <a:spcPts val="600"/>
              </a:spcBef>
              <a:buClr>
                <a:schemeClr val="accent3"/>
              </a:buClr>
              <a:buSzPct val="80000"/>
              <a:defRPr/>
            </a:pPr>
            <a:r>
              <a:rPr lang="en-US" sz="6400" b="1" dirty="0"/>
              <a:t>Native Cassava starch</a:t>
            </a:r>
          </a:p>
          <a:p>
            <a:pPr marL="274320" indent="-274320" algn="ctr">
              <a:spcBef>
                <a:spcPts val="600"/>
              </a:spcBef>
              <a:buClr>
                <a:schemeClr val="accent3"/>
              </a:buClr>
              <a:buSzPct val="80000"/>
              <a:defRPr/>
            </a:pPr>
            <a:endParaRPr lang="en-US" sz="6400" b="1" dirty="0"/>
          </a:p>
          <a:p>
            <a:pPr marL="274320" indent="-274320" algn="ctr">
              <a:spcBef>
                <a:spcPts val="600"/>
              </a:spcBef>
              <a:buClr>
                <a:schemeClr val="accent3"/>
              </a:buClr>
              <a:buSzPct val="80000"/>
              <a:defRPr/>
            </a:pPr>
            <a:r>
              <a:rPr lang="en-US" sz="3200" dirty="0"/>
              <a:t> </a:t>
            </a:r>
            <a:r>
              <a:rPr lang="en-US" sz="6400" b="1" dirty="0"/>
              <a:t>Fig 1.   Production of Cassava Starch (</a:t>
            </a:r>
            <a:r>
              <a:rPr lang="en-US" sz="6400" b="1" dirty="0" err="1"/>
              <a:t>Osundahunsi</a:t>
            </a:r>
            <a:r>
              <a:rPr lang="en-US" sz="6400" b="1" dirty="0"/>
              <a:t> </a:t>
            </a:r>
            <a:r>
              <a:rPr lang="en-US" sz="6400" b="1" i="1" dirty="0"/>
              <a:t>et al</a:t>
            </a:r>
            <a:r>
              <a:rPr lang="en-US" sz="6400" b="1" dirty="0"/>
              <a:t>.,    2011)</a:t>
            </a:r>
            <a:endParaRPr lang="en-US" sz="6400" dirty="0"/>
          </a:p>
          <a:p>
            <a:pPr marL="274320" indent="-274320">
              <a:spcBef>
                <a:spcPts val="600"/>
              </a:spcBef>
              <a:buClr>
                <a:schemeClr val="accent3"/>
              </a:buClr>
              <a:buSzPct val="80000"/>
              <a:buFont typeface="Wingdings 2"/>
              <a:buChar char=""/>
              <a:defRPr/>
            </a:pPr>
            <a:endParaRPr lang="en-US" sz="3200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867400" y="8382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867400" y="3048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867400" y="13716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867400" y="19050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867400" y="23622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867400" y="30480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867400" y="35052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867400" y="41148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867400" y="45720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867400" y="51816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867400" y="56388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cassava-ethan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00" y="381000"/>
            <a:ext cx="2937938" cy="2528888"/>
          </a:xfrm>
          <a:prstGeom prst="rect">
            <a:avLst/>
          </a:prstGeom>
          <a:ln>
            <a:noFill/>
          </a:ln>
        </p:spPr>
      </p:pic>
      <p:pic>
        <p:nvPicPr>
          <p:cNvPr id="18" name="Picture 17" descr="Vietnam_Cassava_starch2009121112522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3810001"/>
            <a:ext cx="2952750" cy="2362200"/>
          </a:xfrm>
          <a:prstGeom prst="rect">
            <a:avLst/>
          </a:prstGeom>
        </p:spPr>
      </p:pic>
      <p:sp>
        <p:nvSpPr>
          <p:cNvPr id="19" name="Down Arrow 18"/>
          <p:cNvSpPr/>
          <p:nvPr/>
        </p:nvSpPr>
        <p:spPr>
          <a:xfrm>
            <a:off x="8153400" y="2971800"/>
            <a:ext cx="9144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26906"/>
      </p:ext>
    </p:extLst>
  </p:cSld>
  <p:clrMapOvr>
    <a:masterClrMapping/>
  </p:clrMapOvr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Flow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Flow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553</TotalTime>
  <Words>1374</Words>
  <Application>Microsoft Office PowerPoint</Application>
  <PresentationFormat>Widescreen</PresentationFormat>
  <Paragraphs>404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Aharoni</vt:lpstr>
      <vt:lpstr>Arial</vt:lpstr>
      <vt:lpstr>Arial Black</vt:lpstr>
      <vt:lpstr>Calibri</vt:lpstr>
      <vt:lpstr>Calibri Light</vt:lpstr>
      <vt:lpstr>Times New Roman</vt:lpstr>
      <vt:lpstr>Wingdings</vt:lpstr>
      <vt:lpstr>Wingdings 2</vt:lpstr>
      <vt:lpstr>Retrospect</vt:lpstr>
      <vt:lpstr>EFFECT OF EXTRUSION ON PROTEIN QUALITY, ANTI-NUTRITIONAL FACTORS AND DIGESTIBILITY OF COMPLEMENTARY DIET FROM QUALITY PROTEIN MAIZE AND SOYBEAN PROTEIN CONCENTRATE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Table 3. Limiting amino acid (LAA) of extruded and uncooked samples and Non Essential amino acids (g/100g)</vt:lpstr>
      <vt:lpstr>Table  4. Nutritional quality of the extruded and unextruded meals of QPM, soybean concentrate and cassava starch.</vt:lpstr>
      <vt:lpstr>Table 5: Anti nutritional Factors</vt:lpstr>
      <vt:lpstr>Table 6: In vitro Starch Digestibility</vt:lpstr>
      <vt:lpstr>Table 7: In vitro Protein Digestibility</vt:lpstr>
      <vt:lpstr>CONCLUSION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 OF EXTRUSION ON PROTEIN QUALITY, ANTI-NUTRITIONAL FACTORS AND DIGESTIBILITY OF COMPLEMENTARY DIET FROM QUALITY PROTEIN MAIZE AND SOYBEAN PROTEIN CONCENTRATE</dc:title>
  <dc:creator>OLUOKUN MOPELOLA</dc:creator>
  <cp:lastModifiedBy>OER-PC1</cp:lastModifiedBy>
  <cp:revision>21</cp:revision>
  <dcterms:created xsi:type="dcterms:W3CDTF">2017-04-03T17:37:51Z</dcterms:created>
  <dcterms:modified xsi:type="dcterms:W3CDTF">2018-03-28T14:26:51Z</dcterms:modified>
</cp:coreProperties>
</file>