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4067" r:id="rId2"/>
    <p:sldMasterId id="2147484093" r:id="rId3"/>
  </p:sldMasterIdLst>
  <p:notesMasterIdLst>
    <p:notesMasterId r:id="rId26"/>
  </p:notesMasterIdLst>
  <p:sldIdLst>
    <p:sldId id="319" r:id="rId4"/>
    <p:sldId id="271" r:id="rId5"/>
    <p:sldId id="310" r:id="rId6"/>
    <p:sldId id="273" r:id="rId7"/>
    <p:sldId id="304" r:id="rId8"/>
    <p:sldId id="274" r:id="rId9"/>
    <p:sldId id="299" r:id="rId10"/>
    <p:sldId id="293" r:id="rId11"/>
    <p:sldId id="312" r:id="rId12"/>
    <p:sldId id="313" r:id="rId13"/>
    <p:sldId id="278" r:id="rId14"/>
    <p:sldId id="296" r:id="rId15"/>
    <p:sldId id="290" r:id="rId16"/>
    <p:sldId id="305" r:id="rId17"/>
    <p:sldId id="308" r:id="rId18"/>
    <p:sldId id="301" r:id="rId19"/>
    <p:sldId id="306" r:id="rId20"/>
    <p:sldId id="318" r:id="rId21"/>
    <p:sldId id="266" r:id="rId22"/>
    <p:sldId id="285" r:id="rId23"/>
    <p:sldId id="287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60C36F1-39A0-4ABE-BB12-A994988BE093}">
          <p14:sldIdLst>
            <p14:sldId id="319"/>
            <p14:sldId id="271"/>
            <p14:sldId id="310"/>
            <p14:sldId id="273"/>
            <p14:sldId id="304"/>
            <p14:sldId id="274"/>
            <p14:sldId id="299"/>
            <p14:sldId id="293"/>
            <p14:sldId id="312"/>
            <p14:sldId id="313"/>
            <p14:sldId id="278"/>
            <p14:sldId id="296"/>
            <p14:sldId id="290"/>
            <p14:sldId id="305"/>
            <p14:sldId id="308"/>
            <p14:sldId id="301"/>
            <p14:sldId id="306"/>
            <p14:sldId id="318"/>
            <p14:sldId id="266"/>
            <p14:sldId id="285"/>
          </p14:sldIdLst>
        </p14:section>
        <p14:section name="Untitled Section" id="{67E1C4F8-E3B7-433F-842E-47FE4F8161A9}">
          <p14:sldIdLst>
            <p14:sldId id="287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  <a:srgbClr val="D0EBB3"/>
    <a:srgbClr val="00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57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9866841824513"/>
          <c:y val="5.0803245630881504E-2"/>
          <c:w val="0.73304174031707159"/>
          <c:h val="0.56090211517677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'Probiotic latest'!$G$6</c:f>
              <c:strCache>
                <c:ptCount val="1"/>
                <c:pt idx="0">
                  <c:v>Xylene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'Probiotic latest'!$S$5:$S$13</c:f>
                <c:numCache>
                  <c:formatCode>General</c:formatCode>
                  <c:ptCount val="9"/>
                  <c:pt idx="0">
                    <c:v>3.5355339059327378</c:v>
                  </c:pt>
                  <c:pt idx="1">
                    <c:v>4.5467000000000004</c:v>
                  </c:pt>
                  <c:pt idx="2">
                    <c:v>4.9497474683058327</c:v>
                  </c:pt>
                  <c:pt idx="3">
                    <c:v>2.145</c:v>
                  </c:pt>
                  <c:pt idx="4">
                    <c:v>1.4142135623730951</c:v>
                  </c:pt>
                  <c:pt idx="5">
                    <c:v>2.0030000000000001</c:v>
                  </c:pt>
                  <c:pt idx="6">
                    <c:v>1.8974</c:v>
                  </c:pt>
                  <c:pt idx="7">
                    <c:v>5.2146999999999997</c:v>
                  </c:pt>
                  <c:pt idx="8">
                    <c:v>2.4512299999999998</c:v>
                  </c:pt>
                </c:numCache>
              </c:numRef>
            </c:plus>
            <c:minus>
              <c:numRef>
                <c:f>'Probiotic latest'!$S$5:$S$13</c:f>
                <c:numCache>
                  <c:formatCode>General</c:formatCode>
                  <c:ptCount val="9"/>
                  <c:pt idx="0">
                    <c:v>3.5355339059327378</c:v>
                  </c:pt>
                  <c:pt idx="1">
                    <c:v>4.5467000000000004</c:v>
                  </c:pt>
                  <c:pt idx="2">
                    <c:v>4.9497474683058327</c:v>
                  </c:pt>
                  <c:pt idx="3">
                    <c:v>2.145</c:v>
                  </c:pt>
                  <c:pt idx="4">
                    <c:v>1.4142135623730951</c:v>
                  </c:pt>
                  <c:pt idx="5">
                    <c:v>2.0030000000000001</c:v>
                  </c:pt>
                  <c:pt idx="6">
                    <c:v>1.8974</c:v>
                  </c:pt>
                  <c:pt idx="7">
                    <c:v>5.2146999999999997</c:v>
                  </c:pt>
                  <c:pt idx="8">
                    <c:v>2.4512299999999998</c:v>
                  </c:pt>
                </c:numCache>
              </c:numRef>
            </c:minus>
          </c:errBars>
          <c:cat>
            <c:strRef>
              <c:f>'Probiotic latest'!$H$5:$P$5</c:f>
              <c:strCache>
                <c:ptCount val="9"/>
                <c:pt idx="0">
                  <c:v>L. plantarum B411</c:v>
                </c:pt>
                <c:pt idx="1">
                  <c:v>P. pentosaceus D39 </c:v>
                </c:pt>
                <c:pt idx="2">
                  <c:v>L. plantarum D33</c:v>
                </c:pt>
                <c:pt idx="3">
                  <c:v>L. plantarum FS1</c:v>
                </c:pt>
                <c:pt idx="4">
                  <c:v>L. plantarum D31</c:v>
                </c:pt>
                <c:pt idx="5">
                  <c:v>P. pentosaceus FS4</c:v>
                </c:pt>
                <c:pt idx="6">
                  <c:v>L. plantarum FS2</c:v>
                </c:pt>
                <c:pt idx="7">
                  <c:v>L. plantarum FS12</c:v>
                </c:pt>
                <c:pt idx="8">
                  <c:v>P. pentosaceus FS27</c:v>
                </c:pt>
              </c:strCache>
            </c:strRef>
          </c:cat>
          <c:val>
            <c:numRef>
              <c:f>'Probiotic latest'!$H$6:$P$6</c:f>
              <c:numCache>
                <c:formatCode>General</c:formatCode>
                <c:ptCount val="9"/>
                <c:pt idx="0">
                  <c:v>74.400000000000006</c:v>
                </c:pt>
                <c:pt idx="1">
                  <c:v>48.3</c:v>
                </c:pt>
                <c:pt idx="2">
                  <c:v>18</c:v>
                </c:pt>
                <c:pt idx="3">
                  <c:v>35</c:v>
                </c:pt>
                <c:pt idx="4">
                  <c:v>28</c:v>
                </c:pt>
                <c:pt idx="5">
                  <c:v>25</c:v>
                </c:pt>
                <c:pt idx="6">
                  <c:v>62.6</c:v>
                </c:pt>
                <c:pt idx="7">
                  <c:v>16</c:v>
                </c:pt>
                <c:pt idx="8">
                  <c:v>12</c:v>
                </c:pt>
              </c:numCache>
            </c:numRef>
          </c:val>
        </c:ser>
        <c:ser>
          <c:idx val="2"/>
          <c:order val="1"/>
          <c:tx>
            <c:strRef>
              <c:f>'Probiotic latest'!$G$8</c:f>
              <c:strCache>
                <c:ptCount val="1"/>
                <c:pt idx="0">
                  <c:v>Chloroform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'Probiotic latest'!$T$5:$T$13</c:f>
                <c:numCache>
                  <c:formatCode>General</c:formatCode>
                  <c:ptCount val="9"/>
                  <c:pt idx="0">
                    <c:v>1.4142135623730951</c:v>
                  </c:pt>
                  <c:pt idx="1">
                    <c:v>1.0213049999999999</c:v>
                  </c:pt>
                  <c:pt idx="2">
                    <c:v>2.8284271247461903</c:v>
                  </c:pt>
                  <c:pt idx="3">
                    <c:v>3.214521</c:v>
                  </c:pt>
                  <c:pt idx="4">
                    <c:v>2.8284271247461903</c:v>
                  </c:pt>
                  <c:pt idx="5">
                    <c:v>4.2315199999999997</c:v>
                  </c:pt>
                  <c:pt idx="6">
                    <c:v>3.2352409999999998</c:v>
                  </c:pt>
                  <c:pt idx="7">
                    <c:v>2.32145</c:v>
                  </c:pt>
                  <c:pt idx="8">
                    <c:v>3.2153999999999998</c:v>
                  </c:pt>
                </c:numCache>
              </c:numRef>
            </c:plus>
            <c:minus>
              <c:numRef>
                <c:f>'Probiotic latest'!$T$5:$T$13</c:f>
                <c:numCache>
                  <c:formatCode>General</c:formatCode>
                  <c:ptCount val="9"/>
                  <c:pt idx="0">
                    <c:v>1.4142135623730951</c:v>
                  </c:pt>
                  <c:pt idx="1">
                    <c:v>1.0213049999999999</c:v>
                  </c:pt>
                  <c:pt idx="2">
                    <c:v>2.8284271247461903</c:v>
                  </c:pt>
                  <c:pt idx="3">
                    <c:v>3.214521</c:v>
                  </c:pt>
                  <c:pt idx="4">
                    <c:v>2.8284271247461903</c:v>
                  </c:pt>
                  <c:pt idx="5">
                    <c:v>4.2315199999999997</c:v>
                  </c:pt>
                  <c:pt idx="6">
                    <c:v>3.2352409999999998</c:v>
                  </c:pt>
                  <c:pt idx="7">
                    <c:v>2.32145</c:v>
                  </c:pt>
                  <c:pt idx="8">
                    <c:v>3.2153999999999998</c:v>
                  </c:pt>
                </c:numCache>
              </c:numRef>
            </c:minus>
          </c:errBars>
          <c:cat>
            <c:strRef>
              <c:f>'Probiotic latest'!$H$5:$P$5</c:f>
              <c:strCache>
                <c:ptCount val="9"/>
                <c:pt idx="0">
                  <c:v>L. plantarum B411</c:v>
                </c:pt>
                <c:pt idx="1">
                  <c:v>P. pentosaceus D39 </c:v>
                </c:pt>
                <c:pt idx="2">
                  <c:v>L. plantarum D33</c:v>
                </c:pt>
                <c:pt idx="3">
                  <c:v>L. plantarum FS1</c:v>
                </c:pt>
                <c:pt idx="4">
                  <c:v>L. plantarum D31</c:v>
                </c:pt>
                <c:pt idx="5">
                  <c:v>P. pentosaceus FS4</c:v>
                </c:pt>
                <c:pt idx="6">
                  <c:v>L. plantarum FS2</c:v>
                </c:pt>
                <c:pt idx="7">
                  <c:v>L. plantarum FS12</c:v>
                </c:pt>
                <c:pt idx="8">
                  <c:v>P. pentosaceus FS27</c:v>
                </c:pt>
              </c:strCache>
            </c:strRef>
          </c:cat>
          <c:val>
            <c:numRef>
              <c:f>'Probiotic latest'!$H$8:$P$8</c:f>
              <c:numCache>
                <c:formatCode>General</c:formatCode>
                <c:ptCount val="9"/>
                <c:pt idx="0">
                  <c:v>67.099999999999994</c:v>
                </c:pt>
                <c:pt idx="1">
                  <c:v>54.57</c:v>
                </c:pt>
                <c:pt idx="2">
                  <c:v>25.5</c:v>
                </c:pt>
                <c:pt idx="3">
                  <c:v>40.11</c:v>
                </c:pt>
                <c:pt idx="4">
                  <c:v>41.37</c:v>
                </c:pt>
                <c:pt idx="5">
                  <c:v>40.5</c:v>
                </c:pt>
                <c:pt idx="6">
                  <c:v>45.32</c:v>
                </c:pt>
                <c:pt idx="7">
                  <c:v>34.51</c:v>
                </c:pt>
                <c:pt idx="8">
                  <c:v>23.4</c:v>
                </c:pt>
              </c:numCache>
            </c:numRef>
          </c:val>
        </c:ser>
        <c:ser>
          <c:idx val="4"/>
          <c:order val="2"/>
          <c:tx>
            <c:strRef>
              <c:f>'Probiotic latest'!$G$10</c:f>
              <c:strCache>
                <c:ptCount val="1"/>
                <c:pt idx="0">
                  <c:v>ethyl acetate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'Probiotic latest'!$U$5:$U$13</c:f>
                <c:numCache>
                  <c:formatCode>General</c:formatCode>
                  <c:ptCount val="9"/>
                  <c:pt idx="0">
                    <c:v>2.1213203435596424</c:v>
                  </c:pt>
                  <c:pt idx="1">
                    <c:v>1.0214523</c:v>
                  </c:pt>
                  <c:pt idx="2">
                    <c:v>1.4142135623730951</c:v>
                  </c:pt>
                  <c:pt idx="3">
                    <c:v>3.214521</c:v>
                  </c:pt>
                  <c:pt idx="4">
                    <c:v>2.8284271247461903</c:v>
                  </c:pt>
                  <c:pt idx="5">
                    <c:v>2.1251456000000002</c:v>
                  </c:pt>
                  <c:pt idx="6">
                    <c:v>1.2012302100000001</c:v>
                  </c:pt>
                  <c:pt idx="7">
                    <c:v>4.2514500000000002</c:v>
                  </c:pt>
                  <c:pt idx="8">
                    <c:v>4.1203209999999997</c:v>
                  </c:pt>
                </c:numCache>
              </c:numRef>
            </c:plus>
            <c:minus>
              <c:numRef>
                <c:f>'Probiotic latest'!$U$5:$U$13</c:f>
                <c:numCache>
                  <c:formatCode>General</c:formatCode>
                  <c:ptCount val="9"/>
                  <c:pt idx="0">
                    <c:v>2.1213203435596424</c:v>
                  </c:pt>
                  <c:pt idx="1">
                    <c:v>1.0214523</c:v>
                  </c:pt>
                  <c:pt idx="2">
                    <c:v>1.4142135623730951</c:v>
                  </c:pt>
                  <c:pt idx="3">
                    <c:v>3.214521</c:v>
                  </c:pt>
                  <c:pt idx="4">
                    <c:v>2.8284271247461903</c:v>
                  </c:pt>
                  <c:pt idx="5">
                    <c:v>2.1251456000000002</c:v>
                  </c:pt>
                  <c:pt idx="6">
                    <c:v>1.2012302100000001</c:v>
                  </c:pt>
                  <c:pt idx="7">
                    <c:v>4.2514500000000002</c:v>
                  </c:pt>
                  <c:pt idx="8">
                    <c:v>4.1203209999999997</c:v>
                  </c:pt>
                </c:numCache>
              </c:numRef>
            </c:minus>
          </c:errBars>
          <c:cat>
            <c:strRef>
              <c:f>'Probiotic latest'!$H$5:$P$5</c:f>
              <c:strCache>
                <c:ptCount val="9"/>
                <c:pt idx="0">
                  <c:v>L. plantarum B411</c:v>
                </c:pt>
                <c:pt idx="1">
                  <c:v>P. pentosaceus D39 </c:v>
                </c:pt>
                <c:pt idx="2">
                  <c:v>L. plantarum D33</c:v>
                </c:pt>
                <c:pt idx="3">
                  <c:v>L. plantarum FS1</c:v>
                </c:pt>
                <c:pt idx="4">
                  <c:v>L. plantarum D31</c:v>
                </c:pt>
                <c:pt idx="5">
                  <c:v>P. pentosaceus FS4</c:v>
                </c:pt>
                <c:pt idx="6">
                  <c:v>L. plantarum FS2</c:v>
                </c:pt>
                <c:pt idx="7">
                  <c:v>L. plantarum FS12</c:v>
                </c:pt>
                <c:pt idx="8">
                  <c:v>P. pentosaceus FS27</c:v>
                </c:pt>
              </c:strCache>
            </c:strRef>
          </c:cat>
          <c:val>
            <c:numRef>
              <c:f>'Probiotic latest'!$H$10:$P$10</c:f>
              <c:numCache>
                <c:formatCode>General</c:formatCode>
                <c:ptCount val="9"/>
                <c:pt idx="0">
                  <c:v>53.5</c:v>
                </c:pt>
                <c:pt idx="1">
                  <c:v>57.7</c:v>
                </c:pt>
                <c:pt idx="2">
                  <c:v>13.72</c:v>
                </c:pt>
                <c:pt idx="3">
                  <c:v>15.33</c:v>
                </c:pt>
                <c:pt idx="4">
                  <c:v>27.38</c:v>
                </c:pt>
                <c:pt idx="5">
                  <c:v>38.4</c:v>
                </c:pt>
                <c:pt idx="6">
                  <c:v>47.6</c:v>
                </c:pt>
                <c:pt idx="7">
                  <c:v>21.02</c:v>
                </c:pt>
                <c:pt idx="8">
                  <c:v>9.3800000000000008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296384"/>
        <c:axId val="231376000"/>
      </c:barChart>
      <c:catAx>
        <c:axId val="231296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 i="1">
                <a:latin typeface="Calibri" panose="020F0502020204030204" pitchFamily="34" charset="0"/>
              </a:defRPr>
            </a:pPr>
            <a:endParaRPr lang="en-US"/>
          </a:p>
        </c:txPr>
        <c:crossAx val="231376000"/>
        <c:crosses val="autoZero"/>
        <c:auto val="1"/>
        <c:lblAlgn val="ctr"/>
        <c:lblOffset val="100"/>
        <c:noMultiLvlLbl val="0"/>
      </c:catAx>
      <c:valAx>
        <c:axId val="231376000"/>
        <c:scaling>
          <c:orientation val="minMax"/>
          <c:max val="9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alibri" panose="020F0502020204030204" pitchFamily="34" charset="0"/>
              </a:defRPr>
            </a:pPr>
            <a:endParaRPr lang="en-US"/>
          </a:p>
        </c:txPr>
        <c:crossAx val="23129638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330377724523565"/>
          <c:y val="1.2195121951219513E-2"/>
          <c:w val="0.64087529196465121"/>
          <c:h val="6.6794947506561675E-2"/>
        </c:manualLayout>
      </c:layout>
      <c:overlay val="0"/>
      <c:txPr>
        <a:bodyPr/>
        <a:lstStyle/>
        <a:p>
          <a:pPr>
            <a:defRPr b="1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93277923592884"/>
          <c:y val="8.6707620599149243E-2"/>
          <c:w val="0.73240857392825898"/>
          <c:h val="0.77402321477056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PowerPoint]Probiotic latest'!$I$74</c:f>
              <c:strCache>
                <c:ptCount val="1"/>
                <c:pt idx="0">
                  <c:v>adhension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"/>
              <a:bevelB w="101600" prst="riblet"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'[Chart in Microsoft PowerPoint]Probiotic latest'!$J$78:$L$78</c:f>
                <c:numCache>
                  <c:formatCode>General</c:formatCode>
                  <c:ptCount val="3"/>
                  <c:pt idx="0">
                    <c:v>2.6579999999999999</c:v>
                  </c:pt>
                  <c:pt idx="1">
                    <c:v>4.024</c:v>
                  </c:pt>
                  <c:pt idx="2">
                    <c:v>4.8215000000000003</c:v>
                  </c:pt>
                </c:numCache>
              </c:numRef>
            </c:plus>
            <c:minus>
              <c:numRef>
                <c:f>'[Chart in Microsoft PowerPoint]Probiotic latest'!$J$78:$L$78</c:f>
                <c:numCache>
                  <c:formatCode>General</c:formatCode>
                  <c:ptCount val="3"/>
                  <c:pt idx="0">
                    <c:v>2.6579999999999999</c:v>
                  </c:pt>
                  <c:pt idx="1">
                    <c:v>4.024</c:v>
                  </c:pt>
                  <c:pt idx="2">
                    <c:v>4.8215000000000003</c:v>
                  </c:pt>
                </c:numCache>
              </c:numRef>
            </c:minus>
            <c:spPr>
              <a:ln w="22225">
                <a:solidFill>
                  <a:sysClr val="windowText" lastClr="000000"/>
                </a:solidFill>
              </a:ln>
            </c:spPr>
          </c:errBars>
          <c:cat>
            <c:strRef>
              <c:f>'[Chart in Microsoft PowerPoint]Probiotic latest'!$J$73:$L$73</c:f>
              <c:strCache>
                <c:ptCount val="3"/>
                <c:pt idx="0">
                  <c:v>L. plantarum B411</c:v>
                </c:pt>
                <c:pt idx="1">
                  <c:v>P. pentosaceus D39</c:v>
                </c:pt>
                <c:pt idx="2">
                  <c:v>L. plantarum FS2</c:v>
                </c:pt>
              </c:strCache>
            </c:strRef>
          </c:cat>
          <c:val>
            <c:numRef>
              <c:f>'[Chart in Microsoft PowerPoint]Probiotic latest'!$J$74:$L$74</c:f>
              <c:numCache>
                <c:formatCode>General</c:formatCode>
                <c:ptCount val="3"/>
                <c:pt idx="0">
                  <c:v>68</c:v>
                </c:pt>
                <c:pt idx="1">
                  <c:v>38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634240"/>
        <c:axId val="230635776"/>
      </c:barChart>
      <c:catAx>
        <c:axId val="230634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1">
                <a:latin typeface="Calibri" panose="020F0502020204030204" pitchFamily="34" charset="0"/>
              </a:defRPr>
            </a:pPr>
            <a:endParaRPr lang="en-US"/>
          </a:p>
        </c:txPr>
        <c:crossAx val="230635776"/>
        <c:crosses val="autoZero"/>
        <c:auto val="1"/>
        <c:lblAlgn val="ctr"/>
        <c:lblOffset val="100"/>
        <c:noMultiLvlLbl val="0"/>
      </c:catAx>
      <c:valAx>
        <c:axId val="230635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libri" panose="020F0502020204030204" pitchFamily="34" charset="0"/>
              </a:defRPr>
            </a:pPr>
            <a:endParaRPr lang="en-US"/>
          </a:p>
        </c:txPr>
        <c:crossAx val="230634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0.0753</cdr:x>
      <cdr:y>0.13906</cdr:y>
    </cdr:from>
    <cdr:to>
      <cdr:x>0.13535</cdr:x>
      <cdr:y>0.49567</cdr:y>
    </cdr:to>
    <cdr:sp macro="" textlink="">
      <cdr:nvSpPr>
        <cdr:cNvPr id="4" name="Text Box 2"/>
        <cdr:cNvSpPr txBox="1"/>
      </cdr:nvSpPr>
      <cdr:spPr>
        <a:xfrm xmlns:a="http://schemas.openxmlformats.org/drawingml/2006/main">
          <a:off x="685800" y="900662"/>
          <a:ext cx="546888" cy="2309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>
              <a:latin typeface="Calibri" panose="020F0502020204030204" pitchFamily="34" charset="0"/>
              <a:cs typeface="Times New Roman" panose="02020603050405020304" pitchFamily="18" charset="0"/>
            </a:rPr>
            <a:t>Hydrophobicity (%)</a:t>
          </a:r>
        </a:p>
      </cdr:txBody>
    </cdr:sp>
  </cdr:relSizeAnchor>
  <cdr:relSizeAnchor xmlns:cdr="http://schemas.openxmlformats.org/drawingml/2006/chartDrawing">
    <cdr:from>
      <cdr:x>0.01673</cdr:x>
      <cdr:y>0.82353</cdr:y>
    </cdr:from>
    <cdr:to>
      <cdr:x>0.98731</cdr:x>
      <cdr:y>0.97647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2400" y="5334004"/>
          <a:ext cx="8839200" cy="990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en-US" sz="1800" b="1" dirty="0">
              <a:latin typeface="Calibri" panose="020F0502020204030204" pitchFamily="34" charset="0"/>
              <a:cs typeface="Arial" panose="020B0604020202020204" pitchFamily="34" charset="0"/>
            </a:rPr>
            <a:t>C</a:t>
          </a:r>
          <a:r>
            <a:rPr lang="en-US" sz="1800" b="1" dirty="0" smtClean="0">
              <a:latin typeface="Calibri" panose="020F0502020204030204" pitchFamily="34" charset="0"/>
              <a:cs typeface="Arial" panose="020B0604020202020204" pitchFamily="34" charset="0"/>
            </a:rPr>
            <a:t>ell surface hydrophobicity of the LAB strains as measured by microbial adhesion to hydrocarbons (MATH).  </a:t>
          </a:r>
          <a:r>
            <a:rPr lang="en-US" sz="1400" b="1" i="1" dirty="0" smtClean="0">
              <a:latin typeface="Calibri" panose="020F0502020204030204" pitchFamily="34" charset="0"/>
              <a:cs typeface="Arial" panose="020B0604020202020204" pitchFamily="34" charset="0"/>
            </a:rPr>
            <a:t>Results are expressed as mean ± standard deviation (n = 3). </a:t>
          </a:r>
          <a:endParaRPr lang="en-GB" sz="1400" b="1" i="1" dirty="0">
            <a:latin typeface="Calibri" panose="020F050202020403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0.01111</cdr:x>
      <cdr:y>0.28814</cdr:y>
    </cdr:from>
    <cdr:to>
      <cdr:x>0.07843</cdr:x>
      <cdr:y>0.64407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76200" y="1295400"/>
          <a:ext cx="461665" cy="1600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latin typeface="Calibri" panose="020F0502020204030204" pitchFamily="34" charset="0"/>
            </a:rPr>
            <a:t>% adhesion </a:t>
          </a:r>
          <a:endParaRPr lang="en-GB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0.24444</cdr:x>
      <cdr:y>0.08475</cdr:y>
    </cdr:from>
    <cdr:to>
      <cdr:x>0.31111</cdr:x>
      <cdr:y>0.16949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1676400" y="381000"/>
          <a:ext cx="457200" cy="381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c</a:t>
          </a:r>
          <a:endParaRPr lang="en-GB" dirty="0"/>
        </a:p>
      </cdr:txBody>
    </cdr:sp>
  </cdr:relSizeAnchor>
  <cdr:relSizeAnchor xmlns:cdr="http://schemas.openxmlformats.org/drawingml/2006/chartDrawing">
    <cdr:from>
      <cdr:x>0.48889</cdr:x>
      <cdr:y>0.33898</cdr:y>
    </cdr:from>
    <cdr:to>
      <cdr:x>0.55556</cdr:x>
      <cdr:y>0.42373</cdr:y>
    </cdr:to>
    <cdr:sp macro="" textlink="">
      <cdr:nvSpPr>
        <cdr:cNvPr id="4" name="TextBox 14"/>
        <cdr:cNvSpPr txBox="1"/>
      </cdr:nvSpPr>
      <cdr:spPr>
        <a:xfrm xmlns:a="http://schemas.openxmlformats.org/drawingml/2006/main">
          <a:off x="3352800" y="1524000"/>
          <a:ext cx="457200" cy="381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a</a:t>
          </a:r>
          <a:endParaRPr lang="en-GB" dirty="0"/>
        </a:p>
      </cdr:txBody>
    </cdr:sp>
  </cdr:relSizeAnchor>
  <cdr:relSizeAnchor xmlns:cdr="http://schemas.openxmlformats.org/drawingml/2006/chartDrawing">
    <cdr:from>
      <cdr:x>0.73333</cdr:x>
      <cdr:y>0.16949</cdr:y>
    </cdr:from>
    <cdr:to>
      <cdr:x>0.8</cdr:x>
      <cdr:y>0.25424</cdr:y>
    </cdr:to>
    <cdr:sp macro="" textlink="">
      <cdr:nvSpPr>
        <cdr:cNvPr id="5" name="TextBox 18"/>
        <cdr:cNvSpPr txBox="1"/>
      </cdr:nvSpPr>
      <cdr:spPr>
        <a:xfrm xmlns:a="http://schemas.openxmlformats.org/drawingml/2006/main">
          <a:off x="5029200" y="762000"/>
          <a:ext cx="457200" cy="3810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b</a:t>
          </a:r>
          <a:endParaRPr lang="en-GB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9B9C-CABD-4DAC-BF82-B1A257DCC39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EF3D3-1AA1-4698-9F89-46B9FB9A9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8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D52CC-EF55-46CB-BC3C-125A472D60F0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5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F3D3-1AA1-4698-9F89-46B9FB9A96A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7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F3D3-1AA1-4698-9F89-46B9FB9A96A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6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5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9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0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2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50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6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2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5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6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9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5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3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32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6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2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0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9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7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27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9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1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3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58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https://astumengesha.files.wordpress.com/2011/06/ohmy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24581"/>
            <a:ext cx="5791200" cy="68407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9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BBDEBE-2DCE-46E5-A2CA-3DD9A82668A7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B12CE4-2C16-4D78-B457-292B3CF6E44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BBDEBE-2DCE-46E5-A2CA-3DD9A82668A7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15/11/2017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B12CE4-2C16-4D78-B457-292B3CF6E448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092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02359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lgerian" panose="04020705040A02060702" pitchFamily="82" charset="0"/>
                <a:ea typeface="Calibri"/>
              </a:rPr>
              <a:t>			    Presented </a:t>
            </a:r>
          </a:p>
          <a:p>
            <a:pPr algn="ctr"/>
            <a:endParaRPr lang="en-US" sz="2800" dirty="0" smtClean="0">
              <a:solidFill>
                <a:prstClr val="black"/>
              </a:solidFill>
              <a:latin typeface="Algerian" panose="04020705040A02060702" pitchFamily="82" charset="0"/>
              <a:ea typeface="Calibri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Algerian" panose="04020705040A02060702" pitchFamily="82" charset="0"/>
              <a:ea typeface="Calibri"/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gency FB" panose="020B0503020202020204" pitchFamily="34" charset="0"/>
                <a:ea typeface="Calibri"/>
              </a:rPr>
              <a:t>By</a:t>
            </a:r>
            <a:r>
              <a:rPr lang="en-US" sz="3200" b="1" dirty="0" smtClean="0">
                <a:solidFill>
                  <a:prstClr val="black"/>
                </a:solidFill>
                <a:latin typeface="Algerian" panose="04020705040A02060702" pitchFamily="82" charset="0"/>
                <a:ea typeface="Calibri"/>
              </a:rPr>
              <a:t> </a:t>
            </a:r>
          </a:p>
          <a:p>
            <a:pPr algn="ctr"/>
            <a:endParaRPr lang="en-US" sz="2800" dirty="0" smtClean="0">
              <a:solidFill>
                <a:prstClr val="black"/>
              </a:solidFill>
              <a:latin typeface="Algerian" panose="04020705040A02060702" pitchFamily="82" charset="0"/>
              <a:ea typeface="Calibri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</a:rPr>
              <a:t>FAYEMI, OLANREWAJU EMMANUEL (Ph.D)</a:t>
            </a:r>
          </a:p>
          <a:p>
            <a:pPr lvl="0" algn="ctr"/>
            <a:r>
              <a:rPr lang="en-US" sz="2800" dirty="0">
                <a:solidFill>
                  <a:srgbClr val="C00000"/>
                </a:solidFill>
                <a:latin typeface="Times New Roman"/>
                <a:ea typeface="Calibri"/>
              </a:rPr>
              <a:t>(</a:t>
            </a:r>
            <a:r>
              <a:rPr lang="en-US" sz="2800" b="1" i="1" dirty="0">
                <a:solidFill>
                  <a:srgbClr val="C00000"/>
                </a:solidFill>
                <a:latin typeface="Times New Roman"/>
                <a:ea typeface="Calibri"/>
              </a:rPr>
              <a:t>Technical Oral presentation</a:t>
            </a:r>
            <a:r>
              <a:rPr lang="en-US" sz="2800" dirty="0">
                <a:solidFill>
                  <a:srgbClr val="C00000"/>
                </a:solidFill>
                <a:latin typeface="Times New Roman"/>
                <a:ea typeface="Calibri"/>
              </a:rPr>
              <a:t>)</a:t>
            </a:r>
            <a:endParaRPr lang="en-GB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Algerian" panose="04020705040A02060702" pitchFamily="82" charset="0"/>
              <a:ea typeface="Calibri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Agency FB" panose="020B0503020202020204" pitchFamily="34" charset="0"/>
                <a:ea typeface="Calibri"/>
              </a:rPr>
              <a:t>at </a:t>
            </a:r>
            <a:endParaRPr lang="en-US" sz="3200" b="1" dirty="0" smtClean="0">
              <a:solidFill>
                <a:prstClr val="black"/>
              </a:solidFill>
              <a:latin typeface="Agency FB" panose="020B0503020202020204" pitchFamily="34" charset="0"/>
              <a:ea typeface="Calibri"/>
            </a:endParaRPr>
          </a:p>
          <a:p>
            <a:pPr algn="ctr"/>
            <a:endParaRPr lang="en-US" sz="2000" b="1" dirty="0" smtClean="0">
              <a:solidFill>
                <a:prstClr val="black"/>
              </a:solidFill>
              <a:latin typeface="Agency FB" panose="020B0503020202020204" pitchFamily="34" charset="0"/>
              <a:ea typeface="Calibri"/>
            </a:endParaRPr>
          </a:p>
          <a:p>
            <a:pPr lvl="0" algn="just">
              <a:buSzPts val="1200"/>
            </a:pPr>
            <a:r>
              <a:rPr lang="en-ZA" sz="3200" i="1" dirty="0" smtClean="0">
                <a:latin typeface="Times New Roman"/>
                <a:ea typeface="Calibri"/>
              </a:rPr>
              <a:t>Annual </a:t>
            </a:r>
            <a:r>
              <a:rPr lang="en-ZA" sz="3200" i="1" dirty="0">
                <a:latin typeface="Times New Roman"/>
                <a:ea typeface="Calibri"/>
              </a:rPr>
              <a:t>conference of International Association for Food Protection</a:t>
            </a:r>
            <a:r>
              <a:rPr lang="en-ZA" sz="3200" dirty="0">
                <a:latin typeface="Times New Roman"/>
                <a:ea typeface="Calibri"/>
              </a:rPr>
              <a:t> (July 25th-28th, 2015). Portland Oregon, </a:t>
            </a:r>
            <a:r>
              <a:rPr lang="en-ZA" sz="3200" b="1" dirty="0" smtClean="0">
                <a:latin typeface="Times New Roman"/>
                <a:ea typeface="Calibri"/>
              </a:rPr>
              <a:t>U.S.A</a:t>
            </a:r>
            <a:endParaRPr lang="en-GB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65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006813"/>
              </p:ext>
            </p:extLst>
          </p:nvPr>
        </p:nvGraphicFramePr>
        <p:xfrm>
          <a:off x="0" y="306656"/>
          <a:ext cx="9107214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4E67C8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rgbClr val="4E67C8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          	  </a:t>
            </a:r>
            <a:r>
              <a:rPr lang="en-US" sz="16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     Conclusions</a:t>
            </a:r>
            <a:endParaRPr lang="en-US" sz="1400" b="1" dirty="0">
              <a:solidFill>
                <a:srgbClr val="212745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7111409" y="914400"/>
            <a:ext cx="1600200" cy="1447800"/>
          </a:xfrm>
          <a:prstGeom prst="wedgeEllipseCallout">
            <a:avLst>
              <a:gd name="adj1" fmla="val -22826"/>
              <a:gd name="adj2" fmla="val 7057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Strains with hydrophobic cell surface </a:t>
            </a:r>
            <a:endParaRPr lang="en-GB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47037" y="2667000"/>
            <a:ext cx="6682563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The fayemis\Documents\PhD\probiotic assay\Results\Adhesion Assay\USEM\LPO_01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54" y="304800"/>
            <a:ext cx="2347136" cy="21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03386"/>
              </p:ext>
            </p:extLst>
          </p:nvPr>
        </p:nvGraphicFramePr>
        <p:xfrm>
          <a:off x="914398" y="2469839"/>
          <a:ext cx="6916924" cy="3516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148"/>
                <a:gridCol w="2188388"/>
                <a:gridCol w="2188388"/>
              </a:tblGrid>
              <a:tr h="38978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LAB strains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Autoaggregation (%)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978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PBS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Arial" panose="020B0604020202020204" pitchFamily="34" charset="0"/>
                        </a:rPr>
                        <a:t>MRS broth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67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1" dirty="0" smtClean="0">
                          <a:effectLst/>
                          <a:latin typeface="Calibri" panose="020F0502020204030204" pitchFamily="34" charset="0"/>
                        </a:rPr>
                        <a:t>Lactobacillus plantarum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B411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62.0</a:t>
                      </a:r>
                      <a:r>
                        <a:rPr lang="en-GB" sz="2000" b="1" baseline="30000" dirty="0" smtClean="0"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(3.0) </a:t>
                      </a:r>
                      <a:r>
                        <a:rPr lang="en-GB" sz="2000" b="1" baseline="0" dirty="0" smtClean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93.0</a:t>
                      </a:r>
                      <a:r>
                        <a:rPr lang="en-GB" sz="2000" b="1" baseline="30000" dirty="0" smtClean="0">
                          <a:effectLst/>
                          <a:latin typeface="Calibri" panose="020F0502020204030204" pitchFamily="34" charset="0"/>
                        </a:rPr>
                        <a:t>b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(4.0)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17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1" dirty="0" smtClean="0">
                          <a:effectLst/>
                          <a:latin typeface="Calibri" panose="020F0502020204030204" pitchFamily="34" charset="0"/>
                        </a:rPr>
                        <a:t>Lactobacillus </a:t>
                      </a:r>
                      <a:r>
                        <a:rPr lang="en-GB" sz="2000" b="1" i="1" dirty="0">
                          <a:effectLst/>
                          <a:latin typeface="Calibri" panose="020F0502020204030204" pitchFamily="34" charset="0"/>
                        </a:rPr>
                        <a:t>plantarum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FS2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54.5</a:t>
                      </a:r>
                      <a:r>
                        <a:rPr lang="en-GB" sz="2000" b="1" baseline="30000" dirty="0" smtClean="0">
                          <a:effectLst/>
                          <a:latin typeface="Calibri" panose="020F0502020204030204" pitchFamily="34" charset="0"/>
                        </a:rPr>
                        <a:t>ab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(4.0)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85.0</a:t>
                      </a:r>
                      <a:r>
                        <a:rPr lang="en-GB" sz="2000" b="1" baseline="30000" dirty="0" smtClean="0"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r>
                        <a:rPr lang="en-GB" sz="2000" b="1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baseline="0" dirty="0" smtClean="0">
                          <a:effectLst/>
                          <a:latin typeface="Calibri" panose="020F0502020204030204" pitchFamily="34" charset="0"/>
                        </a:rPr>
                        <a:t>(4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.0)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17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1" dirty="0" smtClean="0">
                          <a:effectLst/>
                          <a:latin typeface="Calibri" panose="020F0502020204030204" pitchFamily="34" charset="0"/>
                        </a:rPr>
                        <a:t>Pediococcus pentosaceus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</a:rPr>
                        <a:t>D39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  <a:r>
                        <a:rPr lang="en-GB" sz="2000" b="1" baseline="30000" dirty="0" smtClean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GB" sz="2000" b="1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baseline="0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</a:rPr>
                        <a:t>2.0)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  <a:r>
                        <a:rPr lang="en-GB" sz="2000" b="1" baseline="30000" dirty="0" smtClean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(4.0)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7771" y="1371600"/>
            <a:ext cx="6239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Autoaggregation of the LAB strains</a:t>
            </a:r>
            <a:endParaRPr lang="en-GB" sz="3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6072733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Means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standard deviation </a:t>
            </a:r>
            <a:r>
              <a:rPr lang="en-GB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</a:t>
            </a:r>
            <a:r>
              <a:rPr lang="en-GB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3).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in the same column followed by different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   </a:t>
            </a:r>
          </a:p>
          <a:p>
            <a:pPr lvl="0"/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are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different at p &lt; 0.05</a:t>
            </a:r>
            <a:endParaRPr lang="en-GB" sz="1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337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           	 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     Conclusions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524302"/>
            <a:ext cx="8229600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Coaggregation of</a:t>
            </a:r>
            <a:r>
              <a:rPr lang="en-US" b="1" i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prstClr val="black"/>
                </a:solidFill>
                <a:ea typeface="Calibri"/>
                <a:cs typeface="Times New Roman"/>
              </a:rPr>
              <a:t>the LAB strains with pathogenic </a:t>
            </a:r>
            <a:r>
              <a:rPr lang="en-US" b="1" i="1" dirty="0" smtClean="0">
                <a:solidFill>
                  <a:prstClr val="black"/>
                </a:solidFill>
                <a:ea typeface="Calibri"/>
                <a:cs typeface="Times New Roman"/>
              </a:rPr>
              <a:t>E. coli </a:t>
            </a:r>
            <a:r>
              <a:rPr lang="en-US" b="1" dirty="0" smtClean="0">
                <a:solidFill>
                  <a:prstClr val="black"/>
                </a:solidFill>
                <a:ea typeface="Calibri"/>
                <a:cs typeface="Times New Roman"/>
              </a:rPr>
              <a:t>strains in phosphate </a:t>
            </a: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buffered saline (PBS) after incubation for 5 h at 37 </a:t>
            </a:r>
            <a:r>
              <a:rPr lang="en-US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C. </a:t>
            </a:r>
            <a:endParaRPr lang="en-US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en-US" sz="1400" b="1" i="1" dirty="0" smtClean="0">
                <a:latin typeface="Calibri" panose="020F0502020204030204" pitchFamily="34" charset="0"/>
                <a:ea typeface="Calibri"/>
                <a:cs typeface="Times New Roman"/>
              </a:rPr>
              <a:t>Same </a:t>
            </a:r>
            <a:r>
              <a:rPr lang="en-US" sz="1400" b="1" i="1" dirty="0">
                <a:latin typeface="Calibri" panose="020F0502020204030204" pitchFamily="34" charset="0"/>
                <a:ea typeface="Calibri"/>
                <a:cs typeface="Times New Roman"/>
              </a:rPr>
              <a:t>bar graph pattern with different superscript are significantly different </a:t>
            </a:r>
            <a:r>
              <a:rPr lang="en-GB" sz="1400" b="1" i="1" dirty="0">
                <a:latin typeface="Calibri" panose="020F0502020204030204" pitchFamily="34" charset="0"/>
                <a:ea typeface="Calibri"/>
                <a:cs typeface="Times New Roman"/>
              </a:rPr>
              <a:t>at p ˂ 0.05</a:t>
            </a:r>
            <a:r>
              <a:rPr lang="en-US" sz="1400" b="1" i="1" dirty="0">
                <a:latin typeface="Calibri" panose="020F0502020204030204" pitchFamily="34" charset="0"/>
                <a:ea typeface="Calibri"/>
                <a:cs typeface="Times New Roman"/>
              </a:rPr>
              <a:t>.</a:t>
            </a:r>
            <a:endParaRPr lang="en-GB" sz="1400" b="1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lvl="0" algn="just">
              <a:spcAft>
                <a:spcPts val="1000"/>
              </a:spcAft>
            </a:pPr>
            <a:endParaRPr lang="en-US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57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           	 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     Conclusions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820" y="1928455"/>
            <a:ext cx="400110" cy="19819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/>
              <a:t>Coaggregation (%)</a:t>
            </a:r>
            <a:endParaRPr lang="en-GB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31" y="685800"/>
            <a:ext cx="6716469" cy="468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62927"/>
              </p:ext>
            </p:extLst>
          </p:nvPr>
        </p:nvGraphicFramePr>
        <p:xfrm>
          <a:off x="838200" y="1515846"/>
          <a:ext cx="7696200" cy="43249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32397"/>
                <a:gridCol w="1954773"/>
                <a:gridCol w="1804515"/>
                <a:gridCol w="1804515"/>
              </a:tblGrid>
              <a:tr h="5944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smtClean="0">
                          <a:effectLst/>
                          <a:latin typeface="Calibri" panose="020F0502020204030204" pitchFamily="34" charset="0"/>
                        </a:rPr>
                        <a:t>E. Coli</a:t>
                      </a: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 indication Strain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Inhibition zone (mm)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95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effectLst/>
                          <a:latin typeface="Calibri" panose="020F0502020204030204" pitchFamily="34" charset="0"/>
                        </a:rPr>
                        <a:t>Lactobacillus Plantarum </a:t>
                      </a:r>
                      <a:r>
                        <a:rPr lang="en-GB" sz="1600" b="1" dirty="0" smtClean="0">
                          <a:effectLst/>
                          <a:latin typeface="Calibri" panose="020F0502020204030204" pitchFamily="34" charset="0"/>
                        </a:rPr>
                        <a:t>B411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effectLst/>
                          <a:latin typeface="Calibri" panose="020F0502020204030204" pitchFamily="34" charset="0"/>
                        </a:rPr>
                        <a:t>Lactobacillus</a:t>
                      </a:r>
                      <a:r>
                        <a:rPr lang="en-GB" sz="1600" b="1" i="1" baseline="0" dirty="0" smtClean="0">
                          <a:effectLst/>
                          <a:latin typeface="Calibri" panose="020F0502020204030204" pitchFamily="34" charset="0"/>
                        </a:rPr>
                        <a:t> plantarum </a:t>
                      </a:r>
                      <a:r>
                        <a:rPr lang="en-GB" sz="1600" b="1" baseline="0" dirty="0" smtClean="0">
                          <a:effectLst/>
                          <a:latin typeface="Calibri" panose="020F0502020204030204" pitchFamily="34" charset="0"/>
                        </a:rPr>
                        <a:t>FS2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</a:rPr>
                        <a:t> </a:t>
                      </a:r>
                      <a:r>
                        <a:rPr lang="en-GB" sz="1600" b="1" i="1" dirty="0" smtClean="0">
                          <a:effectLst/>
                          <a:latin typeface="Calibri" panose="020F0502020204030204" pitchFamily="34" charset="0"/>
                        </a:rPr>
                        <a:t>Pediococcus</a:t>
                      </a:r>
                      <a:r>
                        <a:rPr lang="en-GB" sz="1600" b="1" i="1" baseline="0" dirty="0" smtClean="0">
                          <a:effectLst/>
                          <a:latin typeface="Calibri" panose="020F0502020204030204" pitchFamily="34" charset="0"/>
                        </a:rPr>
                        <a:t> pentosaceus </a:t>
                      </a:r>
                      <a:r>
                        <a:rPr lang="en-GB" sz="1600" b="1" baseline="0" dirty="0" smtClean="0">
                          <a:effectLst/>
                          <a:latin typeface="Calibri" panose="020F0502020204030204" pitchFamily="34" charset="0"/>
                        </a:rPr>
                        <a:t>D39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1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smtClean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GB" sz="1800" b="1" i="1" baseline="0" dirty="0" smtClean="0">
                          <a:effectLst/>
                          <a:latin typeface="Calibri" panose="020F0502020204030204" pitchFamily="34" charset="0"/>
                        </a:rPr>
                        <a:t>. coli </a:t>
                      </a:r>
                      <a:r>
                        <a:rPr lang="en-GB" sz="1800" b="1" baseline="0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W1)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  <a:r>
                        <a:rPr lang="en-GB" sz="1800" b="1" baseline="30000" dirty="0" smtClean="0"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1800" b="1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baseline="0" dirty="0" smtClean="0">
                          <a:effectLst/>
                          <a:latin typeface="Calibri" panose="020F0502020204030204" pitchFamily="34" charset="0"/>
                        </a:rPr>
                        <a:t>(2.0) </a:t>
                      </a:r>
                      <a:r>
                        <a:rPr lang="en-GB" sz="1800" b="1" baseline="30000" dirty="0" smtClean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  <a:r>
                        <a:rPr lang="en-GB" sz="1800" b="1" baseline="30000" dirty="0" smtClean="0">
                          <a:effectLst/>
                          <a:latin typeface="Calibri" panose="020F0502020204030204" pitchFamily="34" charset="0"/>
                        </a:rPr>
                        <a:t>c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  <a:r>
                        <a:rPr lang="en-GB" sz="1800" b="1" baseline="30000" dirty="0" smtClean="0"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smtClean="0">
                          <a:effectLst/>
                          <a:latin typeface="Calibri" panose="020F0502020204030204" pitchFamily="34" charset="0"/>
                        </a:rPr>
                        <a:t>E.</a:t>
                      </a:r>
                      <a:r>
                        <a:rPr lang="en-GB" sz="1800" b="1" i="1" baseline="0" dirty="0" smtClean="0">
                          <a:effectLst/>
                          <a:latin typeface="Calibri" panose="020F0502020204030204" pitchFamily="34" charset="0"/>
                        </a:rPr>
                        <a:t> coli </a:t>
                      </a:r>
                      <a:r>
                        <a:rPr lang="en-GB" sz="1800" b="1" baseline="0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W2)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  <a:r>
                        <a:rPr lang="en-GB" sz="1800" b="1" baseline="30000" dirty="0" smtClean="0"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(3.0)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19.0</a:t>
                      </a:r>
                      <a:r>
                        <a:rPr lang="en-US" sz="1800" b="1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  <a:r>
                        <a:rPr lang="en-GB" sz="1800" b="1" baseline="30000" dirty="0" smtClean="0"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0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1" dirty="0" smtClean="0">
                          <a:effectLst/>
                          <a:latin typeface="Calibri" panose="020F0502020204030204" pitchFamily="34" charset="0"/>
                        </a:rPr>
                        <a:t>E.</a:t>
                      </a:r>
                      <a:r>
                        <a:rPr lang="en-GB" sz="1800" b="1" i="1" baseline="0" dirty="0" smtClean="0">
                          <a:effectLst/>
                          <a:latin typeface="Calibri" panose="020F0502020204030204" pitchFamily="34" charset="0"/>
                        </a:rPr>
                        <a:t> coli </a:t>
                      </a:r>
                      <a:r>
                        <a:rPr lang="en-GB" sz="1800" b="1" baseline="0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W3)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  <a:r>
                        <a:rPr lang="en-GB" sz="1800" b="1" baseline="30000" dirty="0" smtClean="0"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  <a:r>
                        <a:rPr lang="en-GB" sz="1800" b="1" baseline="30000" dirty="0" smtClean="0"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(3.0)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  <a:r>
                        <a:rPr lang="en-GB" sz="1800" b="1" baseline="30000" dirty="0" smtClean="0">
                          <a:effectLst/>
                          <a:latin typeface="Calibri" panose="020F0502020204030204" pitchFamily="34" charset="0"/>
                        </a:rPr>
                        <a:t>c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75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ATCC 25922</a:t>
                      </a:r>
                      <a:endParaRPr lang="en-GB" sz="1800" b="1" dirty="0"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  <a:r>
                        <a:rPr lang="en-GB" sz="1800" b="1" baseline="30000" dirty="0" smtClean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13.0</a:t>
                      </a:r>
                      <a:r>
                        <a:rPr lang="en-US" sz="1800" b="1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  <a:r>
                        <a:rPr lang="en-GB" sz="1800" b="1" baseline="30000" dirty="0" smtClean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GB" sz="1800" b="1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(1.0)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338554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Antimicrobial activity of</a:t>
            </a:r>
            <a:r>
              <a:rPr lang="en-US" sz="2400" b="1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400" b="1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en-US" sz="2400" b="1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strains 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against pathogenic </a:t>
            </a:r>
            <a:r>
              <a:rPr lang="en-US" sz="2400" b="1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E. coli 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indicator strains</a:t>
            </a:r>
            <a:endParaRPr lang="en-GB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867400"/>
            <a:ext cx="7772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standard deviation </a:t>
            </a:r>
            <a:r>
              <a:rPr lang="en-GB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</a:t>
            </a:r>
            <a:r>
              <a:rPr lang="en-GB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3).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in the same column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12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superscript are </a:t>
            </a:r>
            <a:r>
              <a:rPr lang="en-US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different at p &lt; 0.05</a:t>
            </a:r>
            <a:endParaRPr lang="en-GB" sz="1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             	 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     Conclusions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40190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Bacterial adhesion to Caco-2 cells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5728275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SEM showing </a:t>
            </a:r>
            <a:r>
              <a:rPr lang="en-US" b="1" dirty="0" smtClean="0"/>
              <a:t> (a) Caco-2 cell,  adherence of (b &amp; c) </a:t>
            </a:r>
            <a:r>
              <a:rPr lang="en-GB" i="1" dirty="0" smtClean="0">
                <a:solidFill>
                  <a:prstClr val="black"/>
                </a:solidFill>
                <a:ea typeface="Calibri"/>
                <a:cs typeface="Times New Roman"/>
              </a:rPr>
              <a:t>L</a:t>
            </a:r>
            <a:r>
              <a:rPr lang="en-GB" i="1" dirty="0">
                <a:solidFill>
                  <a:prstClr val="black"/>
                </a:solidFill>
                <a:ea typeface="Calibri"/>
                <a:cs typeface="Times New Roman"/>
              </a:rPr>
              <a:t>. plantarum</a:t>
            </a:r>
            <a:r>
              <a:rPr lang="en-GB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dirty="0" smtClean="0">
                <a:solidFill>
                  <a:prstClr val="black"/>
                </a:solidFill>
                <a:ea typeface="Calibri"/>
                <a:cs typeface="Times New Roman"/>
              </a:rPr>
              <a:t>B411 and (d &amp; e) </a:t>
            </a:r>
            <a:r>
              <a:rPr lang="en-GB" i="1" dirty="0">
                <a:solidFill>
                  <a:prstClr val="black"/>
                </a:solidFill>
                <a:ea typeface="Calibri"/>
                <a:cs typeface="Times New Roman"/>
              </a:rPr>
              <a:t>P. pentosaceus </a:t>
            </a:r>
            <a:r>
              <a:rPr lang="en-GB" dirty="0">
                <a:solidFill>
                  <a:prstClr val="black"/>
                </a:solidFill>
                <a:ea typeface="Calibri"/>
                <a:cs typeface="Times New Roman"/>
              </a:rPr>
              <a:t>D39 </a:t>
            </a:r>
            <a:r>
              <a:rPr lang="en-US" b="1" dirty="0" smtClean="0"/>
              <a:t>to Caco-2 cells. 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98" y="3608517"/>
            <a:ext cx="2361869" cy="196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97" y="1469731"/>
            <a:ext cx="236187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602434"/>
            <a:ext cx="2114550" cy="201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7675" y="256581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199" y="14856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3097" y="360851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09" t="32220" r="-1" b="36655"/>
          <a:stretch/>
        </p:blipFill>
        <p:spPr bwMode="auto">
          <a:xfrm>
            <a:off x="2889840" y="1491759"/>
            <a:ext cx="2200940" cy="190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04460" y="14697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1162050" y="1854936"/>
            <a:ext cx="1727790" cy="7299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flipV="1">
            <a:off x="1162050" y="4634724"/>
            <a:ext cx="1727790" cy="62307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0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34" name="Picture 10" descr="C:\Users\The fayemis\Dropbox\PhD\Results\Write up\Manuscripts\Probiotic\Adhesion Assay\SEM pix\Pento_019.t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9" t="8131" r="42500" b="75645"/>
          <a:stretch/>
        </p:blipFill>
        <p:spPr bwMode="auto">
          <a:xfrm>
            <a:off x="2904460" y="3650327"/>
            <a:ext cx="2200940" cy="19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5257800" y="5029200"/>
            <a:ext cx="361948" cy="221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5257800" y="1933575"/>
            <a:ext cx="390523" cy="221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41265" y="3276600"/>
            <a:ext cx="34733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67600" y="5486400"/>
            <a:ext cx="34733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10100" y="5486400"/>
            <a:ext cx="34733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83740" y="3276600"/>
            <a:ext cx="34733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83702" y="3039110"/>
            <a:ext cx="947405" cy="29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2 µm</a:t>
            </a:r>
            <a:endParaRPr lang="en-GB" sz="1050" b="1" dirty="0"/>
          </a:p>
        </p:txBody>
      </p:sp>
      <p:sp>
        <p:nvSpPr>
          <p:cNvPr id="34" name="Rectangle 33"/>
          <p:cNvSpPr/>
          <p:nvPr/>
        </p:nvSpPr>
        <p:spPr>
          <a:xfrm>
            <a:off x="7167562" y="5251061"/>
            <a:ext cx="947405" cy="29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2 µm</a:t>
            </a:r>
            <a:endParaRPr lang="en-GB" sz="1050" b="1" dirty="0"/>
          </a:p>
        </p:txBody>
      </p:sp>
      <p:sp>
        <p:nvSpPr>
          <p:cNvPr id="35" name="Rectangle 34"/>
          <p:cNvSpPr/>
          <p:nvPr/>
        </p:nvSpPr>
        <p:spPr>
          <a:xfrm>
            <a:off x="7350752" y="3037499"/>
            <a:ext cx="947405" cy="29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2 µm</a:t>
            </a:r>
            <a:endParaRPr lang="en-GB" sz="1050" b="1" dirty="0"/>
          </a:p>
        </p:txBody>
      </p:sp>
      <p:sp>
        <p:nvSpPr>
          <p:cNvPr id="36" name="Rectangle 35"/>
          <p:cNvSpPr/>
          <p:nvPr/>
        </p:nvSpPr>
        <p:spPr>
          <a:xfrm>
            <a:off x="4310062" y="5251060"/>
            <a:ext cx="947405" cy="29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2 µm</a:t>
            </a:r>
            <a:endParaRPr lang="en-GB" sz="1050" b="1" dirty="0"/>
          </a:p>
        </p:txBody>
      </p:sp>
      <p:sp>
        <p:nvSpPr>
          <p:cNvPr id="37" name="Rectangle 36"/>
          <p:cNvSpPr/>
          <p:nvPr/>
        </p:nvSpPr>
        <p:spPr>
          <a:xfrm>
            <a:off x="1720369" y="4337203"/>
            <a:ext cx="947405" cy="29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2 µm</a:t>
            </a:r>
            <a:endParaRPr lang="en-GB" sz="105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014870" y="4592914"/>
            <a:ext cx="34733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89840" y="365032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52433" y="14545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           	 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     Conclusions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763857"/>
              </p:ext>
            </p:extLst>
          </p:nvPr>
        </p:nvGraphicFramePr>
        <p:xfrm>
          <a:off x="914400" y="1143000"/>
          <a:ext cx="6858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            	 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     Conclusions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486400"/>
            <a:ext cx="8762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b="1" dirty="0">
                <a:latin typeface="Times New Roman"/>
                <a:ea typeface="Calibri"/>
                <a:cs typeface="Times New Roman"/>
              </a:rPr>
              <a:t>Adhesion of </a:t>
            </a:r>
            <a:r>
              <a:rPr lang="en-GB" b="1" i="1" dirty="0">
                <a:latin typeface="Times New Roman"/>
                <a:ea typeface="Calibri"/>
                <a:cs typeface="Times New Roman"/>
              </a:rPr>
              <a:t>L. plantarum</a:t>
            </a:r>
            <a:r>
              <a:rPr lang="en-GB" b="1" dirty="0">
                <a:latin typeface="Times New Roman"/>
                <a:ea typeface="Calibri"/>
                <a:cs typeface="Times New Roman"/>
              </a:rPr>
              <a:t> B411, </a:t>
            </a:r>
            <a:r>
              <a:rPr lang="en-GB" b="1" i="1" dirty="0">
                <a:latin typeface="Times New Roman"/>
                <a:ea typeface="Calibri"/>
                <a:cs typeface="Times New Roman"/>
              </a:rPr>
              <a:t>P. pentosaceus </a:t>
            </a:r>
            <a:r>
              <a:rPr lang="en-GB" b="1" dirty="0">
                <a:latin typeface="Times New Roman"/>
                <a:ea typeface="Calibri"/>
                <a:cs typeface="Times New Roman"/>
              </a:rPr>
              <a:t>D39 and </a:t>
            </a:r>
            <a:r>
              <a:rPr lang="en-GB" b="1" i="1" dirty="0">
                <a:latin typeface="Times New Roman"/>
                <a:ea typeface="Calibri"/>
                <a:cs typeface="Times New Roman"/>
              </a:rPr>
              <a:t>L. plantarum</a:t>
            </a:r>
            <a:r>
              <a:rPr lang="en-GB" b="1" dirty="0">
                <a:latin typeface="Times New Roman"/>
                <a:ea typeface="Calibri"/>
                <a:cs typeface="Times New Roman"/>
              </a:rPr>
              <a:t> FS2 to Caco-2 cells.</a:t>
            </a:r>
            <a:r>
              <a:rPr lang="en-GB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1600" i="1" dirty="0">
                <a:latin typeface="Times New Roman"/>
                <a:ea typeface="Calibri"/>
                <a:cs typeface="Times New Roman"/>
              </a:rPr>
              <a:t>Each adhesion assay was expressed as mean ± standard deviation (n = 3). Bar graphs with different superscript are significantly different at p ˂ 0.05</a:t>
            </a:r>
            <a:endParaRPr lang="en-GB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72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2438400"/>
            <a:ext cx="6324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80730" y="1905000"/>
            <a:ext cx="75012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survival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of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non-O157 STEC strains in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probiotic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fermented </a:t>
            </a:r>
            <a:r>
              <a:rPr lang="en-US" sz="3600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ogi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and sorghum 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motoho</a:t>
            </a:r>
            <a:endParaRPr lang="en-GB" sz="3600" b="1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9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562850" y="3068638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7562850" y="3068638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13" name="AutoShape 38"/>
          <p:cNvCxnSpPr>
            <a:cxnSpLocks noChangeShapeType="1"/>
          </p:cNvCxnSpPr>
          <p:nvPr/>
        </p:nvCxnSpPr>
        <p:spPr bwMode="auto">
          <a:xfrm>
            <a:off x="5237163" y="4508500"/>
            <a:ext cx="0" cy="0"/>
          </a:xfrm>
          <a:prstGeom prst="straightConnector1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326639"/>
            <a:ext cx="4309399" cy="46062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</a:rPr>
              <a:t>E</a:t>
            </a:r>
            <a:r>
              <a:rPr lang="en-US" sz="2800" dirty="0" smtClean="0">
                <a:latin typeface="Calibri" panose="020F0502020204030204" pitchFamily="34" charset="0"/>
              </a:rPr>
              <a:t>xperimental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0938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Objectives              	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Results          	     Conclusions</a:t>
            </a:r>
            <a:endParaRPr lang="en-US" sz="1400" b="1" dirty="0">
              <a:solidFill>
                <a:srgbClr val="212745">
                  <a:lumMod val="40000"/>
                  <a:lumOff val="60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57201"/>
            <a:ext cx="289560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Down Arrow 56"/>
          <p:cNvSpPr/>
          <p:nvPr/>
        </p:nvSpPr>
        <p:spPr>
          <a:xfrm>
            <a:off x="3532238" y="1447800"/>
            <a:ext cx="376657" cy="228602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90757" y="2895600"/>
            <a:ext cx="1981200" cy="56427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Wet 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milling, sieving and souring for 48 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76599" y="457200"/>
            <a:ext cx="2895602" cy="990599"/>
          </a:xfrm>
          <a:prstGeom prst="roundRect">
            <a:avLst>
              <a:gd name="adj" fmla="val 18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754023" y="1933002"/>
            <a:ext cx="0" cy="1135636"/>
          </a:xfrm>
          <a:prstGeom prst="line">
            <a:avLst/>
          </a:prstGeom>
          <a:ln w="146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Down Arrow 96"/>
          <p:cNvSpPr/>
          <p:nvPr/>
        </p:nvSpPr>
        <p:spPr>
          <a:xfrm rot="5400000" flipH="1">
            <a:off x="2376742" y="1972519"/>
            <a:ext cx="86397" cy="508417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1016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674152" y="3068638"/>
            <a:ext cx="263124" cy="0"/>
          </a:xfrm>
          <a:prstGeom prst="line">
            <a:avLst/>
          </a:prstGeom>
          <a:ln w="130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52400" y="5410200"/>
            <a:ext cx="2239265" cy="685800"/>
          </a:xfrm>
          <a:prstGeom prst="roundRect">
            <a:avLst>
              <a:gd name="adj" fmla="val 3024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Enumeration on selective  agar</a:t>
            </a:r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74152" y="1974112"/>
            <a:ext cx="286289" cy="0"/>
          </a:xfrm>
          <a:prstGeom prst="line">
            <a:avLst/>
          </a:prstGeom>
          <a:ln w="142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5631597" y="1447801"/>
            <a:ext cx="358850" cy="22860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Down Arrow Callout 29"/>
          <p:cNvSpPr/>
          <p:nvPr/>
        </p:nvSpPr>
        <p:spPr>
          <a:xfrm>
            <a:off x="7118082" y="2895600"/>
            <a:ext cx="1835399" cy="884414"/>
          </a:xfrm>
          <a:prstGeom prst="downArrowCallout">
            <a:avLst>
              <a:gd name="adj1" fmla="val 13581"/>
              <a:gd name="adj2" fmla="val 14074"/>
              <a:gd name="adj3" fmla="val 25000"/>
              <a:gd name="adj4" fmla="val 65911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Cooling to 30 oC</a:t>
            </a:r>
          </a:p>
          <a:p>
            <a:pPr algn="ctr"/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ight Arrow Callout 41"/>
          <p:cNvSpPr/>
          <p:nvPr/>
        </p:nvSpPr>
        <p:spPr>
          <a:xfrm>
            <a:off x="180674" y="2766232"/>
            <a:ext cx="2747077" cy="2596067"/>
          </a:xfrm>
          <a:prstGeom prst="rightArrowCallout">
            <a:avLst>
              <a:gd name="adj1" fmla="val 7475"/>
              <a:gd name="adj2" fmla="val 8559"/>
              <a:gd name="adj3" fmla="val 12092"/>
              <a:gd name="adj4" fmla="val 79579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Determination 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of probiotic potential of the LAB strains in </a:t>
            </a:r>
            <a:r>
              <a:rPr lang="en-US" sz="1400" b="1" dirty="0" err="1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ogi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&amp; </a:t>
            </a:r>
            <a:r>
              <a:rPr lang="en-US" sz="1400" b="1" i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L. plantarum 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(CSIR, SA)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Acid and bile tolerance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Hydrophobicity (MATH)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Coaggregation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Autoaggregation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Antimicrobial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Adhesion to erythrocyte-like Caco-2 cells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ight Arrow Callout 42"/>
          <p:cNvSpPr/>
          <p:nvPr/>
        </p:nvSpPr>
        <p:spPr>
          <a:xfrm>
            <a:off x="2960441" y="3635493"/>
            <a:ext cx="2062889" cy="790812"/>
          </a:xfrm>
          <a:prstGeom prst="rightArrowCallout">
            <a:avLst>
              <a:gd name="adj1" fmla="val 16567"/>
              <a:gd name="adj2" fmla="val 17165"/>
              <a:gd name="adj3" fmla="val 25000"/>
              <a:gd name="adj4" fmla="val 84214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Selected Probiotic strains 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023330" y="3780014"/>
            <a:ext cx="3949202" cy="676158"/>
          </a:xfrm>
          <a:prstGeom prst="roundRect">
            <a:avLst>
              <a:gd name="adj" fmla="val 30243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Inoculation with probiotic bacteria and acid adapted and non-acid adapted non-O157 STEC strains  </a:t>
            </a:r>
          </a:p>
          <a:p>
            <a:pPr algn="ctr"/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963416" y="6019800"/>
            <a:ext cx="2128209" cy="552332"/>
          </a:xfrm>
          <a:prstGeom prst="roundRect">
            <a:avLst>
              <a:gd name="adj" fmla="val 3024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Wet 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milling, sieving and souring for 48 h</a:t>
            </a:r>
          </a:p>
          <a:p>
            <a:pPr algn="ctr"/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7880839" y="4427715"/>
            <a:ext cx="286477" cy="3048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055484" y="4732515"/>
            <a:ext cx="1937186" cy="589637"/>
          </a:xfrm>
          <a:prstGeom prst="roundRect">
            <a:avLst>
              <a:gd name="adj" fmla="val 3024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Fermentation 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for  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24 h</a:t>
            </a:r>
          </a:p>
        </p:txBody>
      </p:sp>
      <p:sp>
        <p:nvSpPr>
          <p:cNvPr id="61" name="Down Arrow Callout 60"/>
          <p:cNvSpPr/>
          <p:nvPr/>
        </p:nvSpPr>
        <p:spPr>
          <a:xfrm>
            <a:off x="7056573" y="823960"/>
            <a:ext cx="1896908" cy="891202"/>
          </a:xfrm>
          <a:prstGeom prst="downArrowCallout">
            <a:avLst>
              <a:gd name="adj1" fmla="val 13581"/>
              <a:gd name="adj2" fmla="val 14074"/>
              <a:gd name="adj3" fmla="val 25000"/>
              <a:gd name="adj4" fmla="val 65911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Sorghum flour </a:t>
            </a:r>
          </a:p>
          <a:p>
            <a:pPr algn="ctr"/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Down Arrow Callout 61"/>
          <p:cNvSpPr/>
          <p:nvPr/>
        </p:nvSpPr>
        <p:spPr>
          <a:xfrm>
            <a:off x="7118083" y="1713391"/>
            <a:ext cx="1896908" cy="1086821"/>
          </a:xfrm>
          <a:prstGeom prst="downArrowCallout">
            <a:avLst>
              <a:gd name="adj1" fmla="val 13581"/>
              <a:gd name="adj2" fmla="val 14074"/>
              <a:gd name="adj3" fmla="val 25000"/>
              <a:gd name="adj4" fmla="val 65911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Reconstitution 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in water and cooking for 30 mins</a:t>
            </a:r>
          </a:p>
        </p:txBody>
      </p:sp>
      <p:sp>
        <p:nvSpPr>
          <p:cNvPr id="63" name="Down Arrow Callout 62"/>
          <p:cNvSpPr/>
          <p:nvPr/>
        </p:nvSpPr>
        <p:spPr>
          <a:xfrm>
            <a:off x="5023329" y="1703647"/>
            <a:ext cx="1868079" cy="1191952"/>
          </a:xfrm>
          <a:prstGeom prst="downArrowCallout">
            <a:avLst>
              <a:gd name="adj1" fmla="val 13581"/>
              <a:gd name="adj2" fmla="val 14074"/>
              <a:gd name="adj3" fmla="val 21432"/>
              <a:gd name="adj4" fmla="val 72155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Sorting and Cleaning </a:t>
            </a:r>
          </a:p>
          <a:p>
            <a:pPr algn="ctr"/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Down Arrow Callout 63"/>
          <p:cNvSpPr/>
          <p:nvPr/>
        </p:nvSpPr>
        <p:spPr>
          <a:xfrm>
            <a:off x="4994501" y="2895599"/>
            <a:ext cx="1896908" cy="900371"/>
          </a:xfrm>
          <a:prstGeom prst="downArrowCallout">
            <a:avLst>
              <a:gd name="adj1" fmla="val 13581"/>
              <a:gd name="adj2" fmla="val 14074"/>
              <a:gd name="adj3" fmla="val 25000"/>
              <a:gd name="adj4" fmla="val 65911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Stepping in portable tap water </a:t>
            </a:r>
          </a:p>
          <a:p>
            <a:pPr algn="ctr"/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Down Arrow Callout 64"/>
          <p:cNvSpPr/>
          <p:nvPr/>
        </p:nvSpPr>
        <p:spPr>
          <a:xfrm>
            <a:off x="2960441" y="1703647"/>
            <a:ext cx="1896908" cy="1191952"/>
          </a:xfrm>
          <a:prstGeom prst="downArrowCallout">
            <a:avLst>
              <a:gd name="adj1" fmla="val 13581"/>
              <a:gd name="adj2" fmla="val 14074"/>
              <a:gd name="adj3" fmla="val 15583"/>
              <a:gd name="adj4" fmla="val 73669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Sorting 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and Cleaning and steeping in potable tap water  for 72 h</a:t>
            </a:r>
          </a:p>
          <a:p>
            <a:pPr algn="ctr"/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Down Arrow Callout 72"/>
          <p:cNvSpPr/>
          <p:nvPr/>
        </p:nvSpPr>
        <p:spPr>
          <a:xfrm>
            <a:off x="278351" y="1562101"/>
            <a:ext cx="1788574" cy="1197521"/>
          </a:xfrm>
          <a:prstGeom prst="downArrowCallout">
            <a:avLst>
              <a:gd name="adj1" fmla="val 13581"/>
              <a:gd name="adj2" fmla="val 14074"/>
              <a:gd name="adj3" fmla="val 17962"/>
              <a:gd name="adj4" fmla="val 71776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Isolation and </a:t>
            </a:r>
            <a:r>
              <a: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identification 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of LAB strains in </a:t>
            </a:r>
            <a:r>
              <a:rPr lang="en-US" sz="1400" b="1" dirty="0" err="1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ogi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5799716" y="4426305"/>
            <a:ext cx="286477" cy="3048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950004" y="4731105"/>
            <a:ext cx="1915294" cy="589637"/>
          </a:xfrm>
          <a:prstGeom prst="roundRect">
            <a:avLst>
              <a:gd name="adj" fmla="val 3024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Fermentation for 72 h</a:t>
            </a:r>
          </a:p>
          <a:p>
            <a:pPr algn="ctr"/>
            <a:endParaRPr lang="en-GB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Down Arrow 77"/>
          <p:cNvSpPr/>
          <p:nvPr/>
        </p:nvSpPr>
        <p:spPr>
          <a:xfrm>
            <a:off x="5791200" y="5257800"/>
            <a:ext cx="286477" cy="762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Down Arrow 78"/>
          <p:cNvSpPr/>
          <p:nvPr/>
        </p:nvSpPr>
        <p:spPr>
          <a:xfrm rot="5400000">
            <a:off x="3534382" y="4516987"/>
            <a:ext cx="234725" cy="2463611"/>
          </a:xfrm>
          <a:prstGeom prst="downArrow">
            <a:avLst>
              <a:gd name="adj1" fmla="val 50000"/>
              <a:gd name="adj2" fmla="val 76283"/>
            </a:avLst>
          </a:prstGeom>
          <a:solidFill>
            <a:schemeClr val="bg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4826708" y="5029200"/>
            <a:ext cx="0" cy="1371600"/>
          </a:xfrm>
          <a:prstGeom prst="line">
            <a:avLst/>
          </a:prstGeom>
          <a:ln w="1079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4769251" y="5029200"/>
            <a:ext cx="228599" cy="0"/>
          </a:xfrm>
          <a:prstGeom prst="line">
            <a:avLst/>
          </a:prstGeom>
          <a:ln w="1079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851935" y="6343532"/>
            <a:ext cx="116591" cy="0"/>
          </a:xfrm>
          <a:prstGeom prst="line">
            <a:avLst/>
          </a:prstGeom>
          <a:ln w="1079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871957" y="5764102"/>
            <a:ext cx="3311268" cy="0"/>
          </a:xfrm>
          <a:prstGeom prst="line">
            <a:avLst/>
          </a:prstGeom>
          <a:ln w="1079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8153400" y="5320742"/>
            <a:ext cx="0" cy="492979"/>
          </a:xfrm>
          <a:prstGeom prst="line">
            <a:avLst/>
          </a:prstGeom>
          <a:ln w="146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959893" y="5410200"/>
            <a:ext cx="1239945" cy="274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24 h interval</a:t>
            </a:r>
            <a:endParaRPr lang="en-GB" sz="1200" b="1" i="1" dirty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783319" y="656982"/>
            <a:ext cx="1905000" cy="5852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FF"/>
                </a:solidFill>
              </a:rPr>
              <a:t>Maize grains </a:t>
            </a:r>
            <a:endParaRPr lang="en-GB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0" grpId="0" animBg="1"/>
      <p:bldP spid="43" grpId="0" animBg="1"/>
      <p:bldP spid="55" grpId="0" animBg="1"/>
      <p:bldP spid="56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4" grpId="0" animBg="1"/>
      <p:bldP spid="76" grpId="0" animBg="1"/>
      <p:bldP spid="78" grpId="0" animBg="1"/>
      <p:bldP spid="79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8330" y="3886200"/>
            <a:ext cx="8077200" cy="160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Three strains which exhibited acid tolerance potential were selected for the survival studies in </a:t>
            </a:r>
            <a:r>
              <a:rPr lang="en-US" sz="2400" b="1" i="1" dirty="0" err="1" smtClean="0">
                <a:latin typeface="Calibri" panose="020F0502020204030204" pitchFamily="34" charset="0"/>
              </a:rPr>
              <a:t>ogi</a:t>
            </a:r>
            <a:r>
              <a:rPr lang="en-US" sz="2400" b="1" dirty="0" smtClean="0">
                <a:latin typeface="Calibri" panose="020F0502020204030204" pitchFamily="34" charset="0"/>
              </a:rPr>
              <a:t> and sorghum </a:t>
            </a:r>
            <a:r>
              <a:rPr lang="en-US" sz="2400" b="1" i="1" dirty="0" smtClean="0">
                <a:latin typeface="Calibri" panose="020F0502020204030204" pitchFamily="34" charset="0"/>
              </a:rPr>
              <a:t>motoho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330" y="2514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182880" algn="just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Eight non-O157 STEC strains from environmental sources were evaluated for acid adaptation and acid tolerance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0668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en-US" sz="4000" b="1" dirty="0">
                <a:solidFill>
                  <a:srgbClr val="B4DCFA">
                    <a:lumMod val="5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Acid adaptation of the non-O157 STEC strains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53" y="191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4E67C8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rgbClr val="4E67C8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            	  </a:t>
            </a:r>
            <a:r>
              <a:rPr lang="en-US" sz="16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     Conclusions</a:t>
            </a:r>
            <a:endParaRPr lang="en-US" sz="1400" b="1" dirty="0">
              <a:solidFill>
                <a:srgbClr val="212745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06" y="5691426"/>
            <a:ext cx="89029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Effects of spontaneous fermentation and in combination with probiotic </a:t>
            </a:r>
            <a:r>
              <a:rPr lang="en-GB" b="1" i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L. plantarum</a:t>
            </a: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 </a:t>
            </a:r>
            <a:r>
              <a:rPr lang="en-GB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on the survival  of acid </a:t>
            </a: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adapted or non-acid adapted non-O157 STEC </a:t>
            </a:r>
            <a:r>
              <a:rPr lang="en-GB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during </a:t>
            </a: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the production of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ogi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. </a:t>
            </a:r>
            <a:r>
              <a:rPr lang="en-GB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 </a:t>
            </a:r>
          </a:p>
          <a:p>
            <a:pPr lvl="0" algn="just"/>
            <a:r>
              <a:rPr lang="en-GB" sz="14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Results </a:t>
            </a:r>
            <a:r>
              <a:rPr lang="en-GB" sz="1400" b="1" i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are means ± standard deviation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</a:rPr>
              <a:t> (n = 3). </a:t>
            </a:r>
            <a:endParaRPr lang="en-GB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0" name="Parallelogram 259"/>
          <p:cNvSpPr/>
          <p:nvPr/>
        </p:nvSpPr>
        <p:spPr>
          <a:xfrm rot="21200460">
            <a:off x="4700343" y="3430071"/>
            <a:ext cx="442281" cy="816307"/>
          </a:xfrm>
          <a:prstGeom prst="parallelogram">
            <a:avLst>
              <a:gd name="adj" fmla="val 145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05076"/>
            <a:ext cx="68881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523074" y="4343400"/>
            <a:ext cx="2011326" cy="685800"/>
            <a:chOff x="6172200" y="4191000"/>
            <a:chExt cx="2011326" cy="685800"/>
          </a:xfrm>
        </p:grpSpPr>
        <p:sp>
          <p:nvSpPr>
            <p:cNvPr id="17" name="Oval 16"/>
            <p:cNvSpPr/>
            <p:nvPr/>
          </p:nvSpPr>
          <p:spPr>
            <a:xfrm>
              <a:off x="6172200" y="4191000"/>
              <a:ext cx="914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40526" y="4343400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2.5 &amp; 3.0 log reductions 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84408" y="3522513"/>
            <a:ext cx="2013983" cy="631421"/>
            <a:chOff x="8120617" y="1433862"/>
            <a:chExt cx="2013983" cy="631421"/>
          </a:xfrm>
        </p:grpSpPr>
        <p:sp>
          <p:nvSpPr>
            <p:cNvPr id="20" name="Oval 19"/>
            <p:cNvSpPr/>
            <p:nvPr/>
          </p:nvSpPr>
          <p:spPr>
            <a:xfrm>
              <a:off x="8120617" y="1433862"/>
              <a:ext cx="827567" cy="6314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91600" y="1531883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0.3 &amp; 1.0 log reductions 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37214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Objectives              	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	     Conclusions</a:t>
            </a:r>
            <a:endParaRPr lang="en-US" sz="1400" b="1" dirty="0">
              <a:solidFill>
                <a:srgbClr val="212745">
                  <a:lumMod val="40000"/>
                  <a:lumOff val="60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0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52097" y="2057400"/>
            <a:ext cx="8763000" cy="1981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rgbClr val="8B2346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Effect of Probiotic on </a:t>
            </a:r>
            <a:r>
              <a:rPr lang="en-US" sz="3200" dirty="0">
                <a:solidFill>
                  <a:srgbClr val="8B2346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rgbClr val="8B2346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he Survival of Non-O157 Shiga Toxin-producing </a:t>
            </a:r>
            <a:br>
              <a:rPr lang="en-US" sz="3200" dirty="0" smtClean="0">
                <a:solidFill>
                  <a:srgbClr val="8B2346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en-US" sz="3200" i="1" dirty="0" smtClean="0">
                <a:solidFill>
                  <a:srgbClr val="8B2346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E. Coli</a:t>
            </a:r>
            <a:r>
              <a:rPr lang="en-US" sz="3200" dirty="0" smtClean="0">
                <a:solidFill>
                  <a:srgbClr val="8B2346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 (STEC) Strains in Traditional African Fermented Weaning Food Products</a:t>
            </a:r>
            <a:endParaRPr lang="en-GB" sz="7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5373744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- FAYEMI, O. E (Ph.D)</a:t>
            </a:r>
            <a:endParaRPr lang="en-GB" sz="2800" b="1" dirty="0">
              <a:solidFill>
                <a:srgbClr val="C00000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17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64776"/>
              </p:ext>
            </p:extLst>
          </p:nvPr>
        </p:nvGraphicFramePr>
        <p:xfrm>
          <a:off x="457199" y="1275389"/>
          <a:ext cx="8488441" cy="450917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32957"/>
                <a:gridCol w="970107"/>
                <a:gridCol w="1455161"/>
                <a:gridCol w="1419121"/>
                <a:gridCol w="1637135"/>
                <a:gridCol w="1673960"/>
              </a:tblGrid>
              <a:tr h="14345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Stage of motoho processing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+mn-lt"/>
                        </a:rPr>
                        <a:t>Inoculated non-O157 STEC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Spontaneously fermented sorghum motoho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  <a:latin typeface="+mn-lt"/>
                        </a:rPr>
                        <a:t>Lactobacillus plantarum 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FS2 fermented sorghum motoho (Log</a:t>
                      </a:r>
                      <a:r>
                        <a:rPr lang="en-GB" sz="1200" b="1" baseline="-25000" dirty="0">
                          <a:effectLst/>
                          <a:latin typeface="+mn-lt"/>
                        </a:rPr>
                        <a:t>10 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cfu/mL)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  <a:latin typeface="+mn-lt"/>
                        </a:rPr>
                        <a:t>Pediococcus pentosaceus 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D39  fermented sorghum motoho (Log</a:t>
                      </a:r>
                      <a:r>
                        <a:rPr lang="en-GB" sz="1200" b="1" baseline="-25000" dirty="0">
                          <a:effectLst/>
                          <a:latin typeface="+mn-lt"/>
                        </a:rPr>
                        <a:t>10 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cfu/mL)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  <a:latin typeface="+mn-lt"/>
                        </a:rPr>
                        <a:t>Lactobacillus plantarum 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FS2 and  </a:t>
                      </a:r>
                      <a:r>
                        <a:rPr lang="en-GB" sz="1200" b="1" i="1" dirty="0">
                          <a:effectLst/>
                          <a:latin typeface="+mn-lt"/>
                        </a:rPr>
                        <a:t>Pediococcus pentosaceus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D39  fermented sorghum motoho (Log</a:t>
                      </a:r>
                      <a:r>
                        <a:rPr lang="en-GB" sz="1200" b="1" baseline="-25000" dirty="0">
                          <a:effectLst/>
                          <a:latin typeface="+mn-lt"/>
                        </a:rPr>
                        <a:t>10 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cfu/mL)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</a:tr>
              <a:tr h="812726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After cooking and inoculation with probiotic bacteria and non-O157 STEC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AA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+mn-lt"/>
                        </a:rPr>
                        <a:t>4.52</a:t>
                      </a:r>
                      <a:r>
                        <a:rPr lang="en-GB" sz="1200" b="1" baseline="30000">
                          <a:effectLst/>
                          <a:latin typeface="+mn-lt"/>
                        </a:rPr>
                        <a:t>g</a:t>
                      </a:r>
                      <a:r>
                        <a:rPr lang="en-GB" sz="1200" b="1">
                          <a:effectLst/>
                          <a:latin typeface="+mn-lt"/>
                        </a:rPr>
                        <a:t> ± 0.02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4.42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g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± 0.06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4.49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g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± 0.02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4.58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g 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± 0.02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</a:tr>
              <a:tr h="7974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NAA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4.48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g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± 0.04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4.40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g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± 0.07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+mn-lt"/>
                        </a:rPr>
                        <a:t>4.46</a:t>
                      </a:r>
                      <a:r>
                        <a:rPr lang="en-GB" sz="1200" b="1" baseline="30000">
                          <a:effectLst/>
                          <a:latin typeface="+mn-lt"/>
                        </a:rPr>
                        <a:t>g</a:t>
                      </a:r>
                      <a:r>
                        <a:rPr lang="en-GB" sz="1200" b="1">
                          <a:effectLst/>
                          <a:latin typeface="+mn-lt"/>
                        </a:rPr>
                        <a:t> ± 0.01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+mn-lt"/>
                        </a:rPr>
                        <a:t>4.57</a:t>
                      </a:r>
                      <a:r>
                        <a:rPr lang="en-GB" sz="1200" b="1" baseline="30000">
                          <a:effectLst/>
                          <a:latin typeface="+mn-lt"/>
                        </a:rPr>
                        <a:t>g</a:t>
                      </a:r>
                      <a:r>
                        <a:rPr lang="en-GB" sz="1200" b="1">
                          <a:effectLst/>
                          <a:latin typeface="+mn-lt"/>
                        </a:rPr>
                        <a:t> ± 0.05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</a:tr>
              <a:tr h="74976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After 24 h incubation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 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AA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2.70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d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± 0.01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2.16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b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± 0.09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2.43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c 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± 0.26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1.67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a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± 0.39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</a:tr>
              <a:tr h="6770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+mn-lt"/>
                        </a:rPr>
                        <a:t>NAA</a:t>
                      </a:r>
                      <a:endParaRPr lang="en-GB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3.78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f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± 0.04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3.95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f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± 0.02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3.98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f 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± 0.02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</a:rPr>
                        <a:t>3.22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e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b="1" baseline="300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b="1" dirty="0">
                          <a:effectLst/>
                          <a:latin typeface="+mn-lt"/>
                        </a:rPr>
                        <a:t>± 0.05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141" marR="59141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72386" y="338554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latin typeface="Calibri" panose="020F0502020204030204" pitchFamily="34" charset="0"/>
                <a:ea typeface="Calibri"/>
              </a:rPr>
              <a:t>Effects of </a:t>
            </a:r>
            <a:r>
              <a:rPr lang="en-GB" sz="1600" b="1" dirty="0" smtClean="0">
                <a:latin typeface="Calibri" panose="020F0502020204030204" pitchFamily="34" charset="0"/>
                <a:ea typeface="Calibri"/>
              </a:rPr>
              <a:t>fermenting sorghum </a:t>
            </a:r>
            <a:r>
              <a:rPr lang="en-GB" sz="1600" b="1" dirty="0">
                <a:latin typeface="Calibri" panose="020F0502020204030204" pitchFamily="34" charset="0"/>
                <a:ea typeface="Calibri"/>
              </a:rPr>
              <a:t>spontaneously and with probiotic bacteria (</a:t>
            </a:r>
            <a:r>
              <a:rPr lang="en-GB" sz="1600" b="1" i="1" dirty="0">
                <a:latin typeface="Calibri" panose="020F0502020204030204" pitchFamily="34" charset="0"/>
                <a:ea typeface="Calibri"/>
              </a:rPr>
              <a:t>Lactobacillus plantarum </a:t>
            </a:r>
            <a:r>
              <a:rPr lang="en-GB" sz="1600" b="1" dirty="0">
                <a:latin typeface="Calibri" panose="020F0502020204030204" pitchFamily="34" charset="0"/>
                <a:ea typeface="Calibri"/>
              </a:rPr>
              <a:t>FS2 and </a:t>
            </a:r>
            <a:r>
              <a:rPr lang="en-GB" sz="1600" b="1" i="1" dirty="0">
                <a:latin typeface="Calibri" panose="020F0502020204030204" pitchFamily="34" charset="0"/>
                <a:ea typeface="Calibri"/>
              </a:rPr>
              <a:t>Pediococcus pentosaceus</a:t>
            </a:r>
            <a:r>
              <a:rPr lang="en-GB" sz="1600" b="1" dirty="0">
                <a:latin typeface="Calibri" panose="020F0502020204030204" pitchFamily="34" charset="0"/>
                <a:ea typeface="Calibri"/>
              </a:rPr>
              <a:t> D39) </a:t>
            </a:r>
            <a:r>
              <a:rPr lang="en-GB" sz="1600" b="1" dirty="0" smtClean="0">
                <a:latin typeface="Calibri" panose="020F0502020204030204" pitchFamily="34" charset="0"/>
                <a:ea typeface="Calibri"/>
              </a:rPr>
              <a:t>on </a:t>
            </a:r>
            <a:r>
              <a:rPr lang="en-GB" sz="1600" b="1" dirty="0">
                <a:latin typeface="Calibri" panose="020F0502020204030204" pitchFamily="34" charset="0"/>
                <a:ea typeface="Calibri"/>
              </a:rPr>
              <a:t>the survival of acid adapted (AA) and non-acid adapted (NAA) non-O157 Shiga toxin producing </a:t>
            </a:r>
            <a:r>
              <a:rPr lang="en-GB" sz="1600" b="1" i="1" dirty="0">
                <a:latin typeface="Calibri" panose="020F0502020204030204" pitchFamily="34" charset="0"/>
                <a:ea typeface="Calibri"/>
              </a:rPr>
              <a:t>E. coli</a:t>
            </a:r>
            <a:r>
              <a:rPr lang="en-GB" sz="1600" b="1" dirty="0">
                <a:latin typeface="Calibri" panose="020F0502020204030204" pitchFamily="34" charset="0"/>
                <a:ea typeface="Calibri"/>
              </a:rPr>
              <a:t> (STEC) in the motoho product</a:t>
            </a:r>
            <a:endParaRPr lang="en-GB" sz="1600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992495"/>
            <a:ext cx="8504274" cy="54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600" b="1" i="1" baseline="30000" dirty="0">
                <a:ea typeface="Batang"/>
                <a:cs typeface="Times New Roman"/>
              </a:rPr>
              <a:t>Values are the means and standard deviations of three replicate experiments (n =3</a:t>
            </a:r>
            <a:r>
              <a:rPr lang="en-GB" sz="1600" b="1" i="1" baseline="30000" dirty="0" smtClean="0">
                <a:ea typeface="Batang"/>
                <a:cs typeface="Times New Roman"/>
              </a:rPr>
              <a:t>). </a:t>
            </a:r>
            <a:r>
              <a:rPr lang="en-GB" sz="1600" b="1" i="1" kern="100" baseline="30000" dirty="0" smtClean="0">
                <a:ea typeface="Batang"/>
                <a:cs typeface="Times New Roman"/>
              </a:rPr>
              <a:t>Means </a:t>
            </a:r>
            <a:r>
              <a:rPr lang="en-GB" sz="1600" b="1" i="1" kern="100" baseline="30000" dirty="0">
                <a:ea typeface="Batang"/>
                <a:cs typeface="Times New Roman"/>
              </a:rPr>
              <a:t>with different superscript </a:t>
            </a:r>
            <a:r>
              <a:rPr lang="en-US" sz="1600" b="1" i="1" kern="100" baseline="30000" dirty="0">
                <a:cs typeface="Times New Roman"/>
              </a:rPr>
              <a:t>are significantly different at p ≤ 0.05</a:t>
            </a:r>
            <a:r>
              <a:rPr lang="en-US" sz="1600" b="1" i="1" kern="100" baseline="30000" dirty="0" smtClean="0">
                <a:cs typeface="Times New Roman"/>
              </a:rPr>
              <a:t>. </a:t>
            </a:r>
            <a:r>
              <a:rPr lang="en-GB" sz="1600" b="1" i="1" baseline="30000" dirty="0" smtClean="0">
                <a:ea typeface="Calibri"/>
              </a:rPr>
              <a:t>-  </a:t>
            </a:r>
            <a:r>
              <a:rPr lang="en-GB" sz="1600" b="1" i="1" baseline="30000" dirty="0">
                <a:ea typeface="Calibri"/>
              </a:rPr>
              <a:t>not determined </a:t>
            </a:r>
            <a:endParaRPr lang="en-GB" sz="1600" b="1" i="1" dirty="0"/>
          </a:p>
        </p:txBody>
      </p:sp>
      <p:sp>
        <p:nvSpPr>
          <p:cNvPr id="22" name="Oval 21"/>
          <p:cNvSpPr/>
          <p:nvPr/>
        </p:nvSpPr>
        <p:spPr>
          <a:xfrm>
            <a:off x="7239000" y="1169551"/>
            <a:ext cx="1828800" cy="160740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57200" y="4267200"/>
            <a:ext cx="8504274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203558" y="4267200"/>
            <a:ext cx="1864242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2.9 log reductions </a:t>
            </a:r>
            <a:endParaRPr lang="en-GB" sz="1200" b="1" dirty="0"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7214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Objectives              	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	     Conclusions</a:t>
            </a:r>
            <a:endParaRPr lang="en-US" sz="1400" b="1" dirty="0">
              <a:solidFill>
                <a:srgbClr val="212745">
                  <a:lumMod val="40000"/>
                  <a:lumOff val="60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903" y="1371600"/>
            <a:ext cx="8686800" cy="5181600"/>
          </a:xfrm>
        </p:spPr>
        <p:txBody>
          <a:bodyPr>
            <a:noAutofit/>
          </a:bodyPr>
          <a:lstStyle/>
          <a:p>
            <a:pPr marL="574675" indent="-401638" algn="just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 smtClean="0"/>
              <a:t>Lactic acid bacteria from the </a:t>
            </a:r>
            <a:r>
              <a:rPr lang="en-US" sz="2400" b="1" i="1" dirty="0" err="1" smtClean="0"/>
              <a:t>ogi</a:t>
            </a:r>
            <a:r>
              <a:rPr lang="en-US" sz="2400" b="1" dirty="0" smtClean="0"/>
              <a:t> fermented gruel possess desirable </a:t>
            </a:r>
            <a:r>
              <a:rPr lang="en-US" sz="2400" b="1" i="1" dirty="0" smtClean="0"/>
              <a:t>in vitro </a:t>
            </a:r>
            <a:r>
              <a:rPr lang="en-US" sz="2400" b="1" dirty="0" smtClean="0"/>
              <a:t>probiotic properties and could be considered as potential probiotic strains. </a:t>
            </a:r>
          </a:p>
          <a:p>
            <a:pPr marL="515937" indent="-342900" algn="just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2400" b="1" i="1" dirty="0">
              <a:latin typeface="Calibri" panose="020F0502020204030204" pitchFamily="34" charset="0"/>
              <a:cs typeface="Times New Roman"/>
            </a:endParaRPr>
          </a:p>
          <a:p>
            <a:pPr marL="574675" indent="-401638" algn="just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b="1" dirty="0" smtClean="0"/>
              <a:t>The use of such potential </a:t>
            </a:r>
            <a:r>
              <a:rPr lang="en-GB" sz="2400" b="1" dirty="0"/>
              <a:t>probiotic bacteria </a:t>
            </a:r>
            <a:r>
              <a:rPr lang="en-GB" sz="2400" b="1" dirty="0" smtClean="0"/>
              <a:t>could help ensure the safety of traditional African fermented cereal gruel, which is also used as a weaning food by preventing the growth of non-O157 STEC </a:t>
            </a:r>
            <a:r>
              <a:rPr lang="en-US" sz="2400" b="1" dirty="0"/>
              <a:t>thereby reducing the occurrence of infant diarrhoea caused by non-O157 STEC</a:t>
            </a:r>
            <a:r>
              <a:rPr lang="en-GB" sz="2400" b="1" dirty="0" smtClean="0"/>
              <a:t>. </a:t>
            </a:r>
          </a:p>
          <a:p>
            <a:pPr marL="574675" indent="-401638" algn="just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GB" sz="2400" b="1" dirty="0" smtClean="0">
              <a:latin typeface="Calibri" panose="020F0502020204030204" pitchFamily="34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90" y="533400"/>
            <a:ext cx="2996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+mj-lt"/>
              </a:rPr>
              <a:t>Conclusions</a:t>
            </a:r>
            <a:endParaRPr lang="en-GB" sz="4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214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Introduction </a:t>
            </a:r>
            <a:r>
              <a:rPr lang="en-US" sz="1600" b="1" dirty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Objectives              	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en-US" sz="1600" b="1" dirty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Results          </a:t>
            </a:r>
            <a:r>
              <a:rPr lang="en-US" sz="16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Conclusions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languagefactory.co.uk/wp-content/uploads/2014/02/Africa-Map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" b="98196" l="1094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1303"/>
            <a:ext cx="662939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28490" y="1031607"/>
            <a:ext cx="5029199" cy="3988684"/>
            <a:chOff x="-1055174" y="1905000"/>
            <a:chExt cx="4847637" cy="4114800"/>
          </a:xfrm>
        </p:grpSpPr>
        <p:sp>
          <p:nvSpPr>
            <p:cNvPr id="8" name="Oval 7"/>
            <p:cNvSpPr/>
            <p:nvPr/>
          </p:nvSpPr>
          <p:spPr>
            <a:xfrm>
              <a:off x="-762000" y="1905000"/>
              <a:ext cx="4046493" cy="4114800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solidFill>
                <a:schemeClr val="accent1">
                  <a:shade val="50000"/>
                  <a:shade val="75000"/>
                  <a:satMod val="125000"/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6" name="Oval 5"/>
            <p:cNvSpPr/>
            <p:nvPr/>
          </p:nvSpPr>
          <p:spPr>
            <a:xfrm rot="21361433">
              <a:off x="-509190" y="1949160"/>
              <a:ext cx="3512488" cy="117952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 smtClean="0">
                  <a:solidFill>
                    <a:schemeClr val="bg1"/>
                  </a:solidFill>
                </a:rPr>
                <a:t>Thank you </a:t>
              </a:r>
              <a:endParaRPr lang="en-GB" sz="3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1249266">
              <a:off x="327206" y="4026100"/>
              <a:ext cx="1799303" cy="53185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</a:rPr>
                <a:t>Dankie</a:t>
              </a:r>
              <a:endParaRPr lang="en-US" sz="2400" b="1" i="1" dirty="0" smtClean="0">
                <a:solidFill>
                  <a:srgbClr val="FF0000"/>
                </a:solidFill>
              </a:endParaRPr>
            </a:p>
            <a:p>
              <a:pPr algn="ctr"/>
              <a:endParaRPr lang="en-GB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-79169" y="5177377"/>
              <a:ext cx="2822369" cy="76622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rgbClr val="FFFF00"/>
                  </a:solidFill>
                </a:rPr>
                <a:t>Kea </a:t>
              </a:r>
              <a:r>
                <a:rPr lang="en-US" sz="2400" b="1" i="1" dirty="0" err="1" smtClean="0">
                  <a:solidFill>
                    <a:srgbClr val="FFFF00"/>
                  </a:solidFill>
                </a:rPr>
                <a:t>leboha</a:t>
              </a:r>
              <a:endParaRPr lang="en-US" sz="2400" b="1" i="1" dirty="0" smtClean="0">
                <a:solidFill>
                  <a:srgbClr val="FFFF00"/>
                </a:solidFill>
              </a:endParaRPr>
            </a:p>
            <a:p>
              <a:pPr algn="ctr"/>
              <a:endParaRPr lang="en-GB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219200" y="3424777"/>
              <a:ext cx="2438400" cy="76622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FF00FF"/>
                  </a:solidFill>
                </a:rPr>
                <a:t>Shukrah</a:t>
              </a:r>
              <a:endParaRPr lang="en-US" sz="2400" b="1" i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1376139">
              <a:off x="-893103" y="4228422"/>
              <a:ext cx="3429000" cy="76622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Oh </a:t>
              </a:r>
              <a:r>
                <a:rPr lang="en-US" sz="2400" b="1" i="1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yeh</a:t>
              </a:r>
              <a:r>
                <a:rPr lang="en-US" sz="2400" b="1" i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rah don</a:t>
              </a:r>
              <a:endPara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1401042">
              <a:off x="697426" y="3270526"/>
              <a:ext cx="2438400" cy="47255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err="1" smtClean="0">
                  <a:solidFill>
                    <a:srgbClr val="3333FF"/>
                  </a:solidFill>
                </a:rPr>
                <a:t>Asanteni</a:t>
              </a:r>
              <a:endParaRPr lang="en-US" sz="2800" b="1" i="1" dirty="0" smtClean="0">
                <a:solidFill>
                  <a:srgbClr val="3333FF"/>
                </a:solidFill>
              </a:endParaRPr>
            </a:p>
            <a:p>
              <a:pPr algn="ctr"/>
              <a:endParaRPr lang="en-GB" sz="28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21401042">
              <a:off x="-1055174" y="3876923"/>
              <a:ext cx="2438400" cy="47255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 </a:t>
              </a:r>
              <a:r>
                <a:rPr lang="en-US" sz="2800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seun</a:t>
              </a:r>
              <a:r>
                <a:rPr lang="en-US" sz="28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endParaRPr lang="en-GB" sz="28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20763365" flipH="1">
              <a:off x="-599767" y="2933741"/>
              <a:ext cx="1675129" cy="76622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rgbClr val="FFC000"/>
                  </a:solidFill>
                </a:rPr>
                <a:t>M</a:t>
              </a:r>
              <a:r>
                <a:rPr lang="en-US" sz="2400" b="1" i="1" dirty="0" smtClean="0">
                  <a:solidFill>
                    <a:srgbClr val="FFC000"/>
                  </a:solidFill>
                </a:rPr>
                <a:t>erci</a:t>
              </a:r>
            </a:p>
          </p:txBody>
        </p:sp>
        <p:sp>
          <p:nvSpPr>
            <p:cNvPr id="19" name="Oval 18"/>
            <p:cNvSpPr/>
            <p:nvPr/>
          </p:nvSpPr>
          <p:spPr>
            <a:xfrm rot="21376139">
              <a:off x="363463" y="4572445"/>
              <a:ext cx="3429000" cy="650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Ngiyabonga</a:t>
              </a:r>
              <a:r>
                <a:rPr lang="en-US" sz="2400" b="1" i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</a:t>
              </a:r>
              <a:endParaRPr lang="en-GB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6" name="Picture 15" descr="Image result for beautiful map of africa with capital cities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800" b="86200" l="76656" r="86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75" t="70000" r="11817" b="12000"/>
          <a:stretch/>
        </p:blipFill>
        <p:spPr bwMode="auto">
          <a:xfrm rot="502112">
            <a:off x="6889161" y="4778034"/>
            <a:ext cx="602502" cy="1039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06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visortravelguide.com/wp-content/uploads/2013/05/Beauty-of-Af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95800" cy="349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visortravelguide.com/wp-content/uploads/2013/05/African-Zebr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767"/>
            <a:ext cx="4648200" cy="34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dvisortravelguide.com/wp-content/uploads/2013/05/Panorama-of-African-vall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97316"/>
            <a:ext cx="4677103" cy="33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fineartamerica.com/images-medium-large/south-african-farm-michele-burg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7316"/>
            <a:ext cx="4495800" cy="33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rgplaats Facilit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819400"/>
            <a:ext cx="3124201" cy="2819401"/>
          </a:xfrm>
          <a:prstGeom prst="rect">
            <a:avLst/>
          </a:prstGeom>
          <a:noFill/>
          <a:effectLst>
            <a:glow rad="127000">
              <a:schemeClr val="accent1">
                <a:alpha val="24000"/>
              </a:schemeClr>
            </a:glow>
            <a:reflection stA="2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the beauty of Africa continen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88" b="97425" l="9217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87214"/>
            <a:ext cx="4152901" cy="504197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120759" y="6573489"/>
            <a:ext cx="2317531" cy="292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www.googleimages.com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42368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799" y="1469886"/>
            <a:ext cx="8077201" cy="3787914"/>
          </a:xfrm>
        </p:spPr>
        <p:txBody>
          <a:bodyPr>
            <a:noAutofit/>
          </a:bodyPr>
          <a:lstStyle/>
          <a:p>
            <a:pPr marL="574675" indent="-509588" algn="just">
              <a:lnSpc>
                <a:spcPct val="150000"/>
              </a:lnSpc>
            </a:pP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Significance of cereal based weaning foods in African</a:t>
            </a:r>
          </a:p>
          <a:p>
            <a:pPr marL="1028700" indent="457200" algn="just">
              <a:lnSpc>
                <a:spcPct val="150000"/>
              </a:lnSpc>
            </a:pP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Traditional African fermented maize gruel – </a:t>
            </a:r>
            <a:r>
              <a:rPr lang="en-US" sz="2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2000" b="1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gi</a:t>
            </a:r>
            <a:endParaRPr lang="en-US" sz="2000" b="1" i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543050" indent="-457200" algn="just">
              <a:lnSpc>
                <a:spcPct val="150000"/>
              </a:lnSpc>
            </a:pPr>
            <a:r>
              <a:rPr lang="en-US" sz="2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Motoho, </a:t>
            </a: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 traditional non-alcoholic fermented sorghum beverage </a:t>
            </a:r>
          </a:p>
          <a:p>
            <a:pPr marL="574675" indent="-457200" algn="just">
              <a:lnSpc>
                <a:spcPct val="150000"/>
              </a:lnSpc>
            </a:pP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Safety challenges associated with the fermentation and preparation of tradition African fermented foods </a:t>
            </a:r>
          </a:p>
          <a:p>
            <a:pPr marL="579438" indent="-461963" algn="just">
              <a:lnSpc>
                <a:spcPct val="150000"/>
              </a:lnSpc>
            </a:pP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Prevalence of diarrhoea and infant mortality in Africa</a:t>
            </a:r>
          </a:p>
          <a:p>
            <a:pPr marL="579438" indent="-461963" algn="just">
              <a:lnSpc>
                <a:spcPct val="150000"/>
              </a:lnSpc>
            </a:pP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Locally sourced probiotics, potential intervention for Africa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7214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          	 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Results          	     Conclusions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799" y="609600"/>
            <a:ext cx="3156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endParaRPr lang="en-GB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yourchildlearns.com/images/africa-map.gif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2" b="99374" l="1643" r="9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88" y="752950"/>
            <a:ext cx="5787656" cy="53538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67374" y="5303398"/>
            <a:ext cx="3421912" cy="698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4E67C8">
                    <a:lumMod val="75000"/>
                  </a:srgbClr>
                </a:solidFill>
                <a:latin typeface="Calibri" panose="020F0502020204030204" pitchFamily="34" charset="0"/>
              </a:rPr>
              <a:t>Country of </a:t>
            </a:r>
            <a:r>
              <a:rPr lang="en-US" sz="1400" b="1" dirty="0" smtClean="0">
                <a:solidFill>
                  <a:srgbClr val="4E67C8">
                    <a:lumMod val="75000"/>
                  </a:srgbClr>
                </a:solidFill>
                <a:latin typeface="Calibri" panose="020F0502020204030204" pitchFamily="34" charset="0"/>
              </a:rPr>
              <a:t>production and consumption  of:        </a:t>
            </a:r>
          </a:p>
          <a:p>
            <a:r>
              <a:rPr lang="en-US" sz="1400" b="1" dirty="0">
                <a:solidFill>
                  <a:srgbClr val="4E67C8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smtClean="0">
                <a:solidFill>
                  <a:srgbClr val="4E67C8">
                    <a:lumMod val="75000"/>
                  </a:srgbClr>
                </a:solidFill>
                <a:latin typeface="Calibri" panose="020F0502020204030204" pitchFamily="34" charset="0"/>
              </a:rPr>
              <a:t>      Fermented maize gruel </a:t>
            </a:r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US" sz="1400" b="1" dirty="0" smtClean="0">
                <a:solidFill>
                  <a:srgbClr val="4E67C8">
                    <a:lumMod val="75000"/>
                  </a:srgbClr>
                </a:solidFill>
                <a:latin typeface="Calibri" panose="020F0502020204030204" pitchFamily="34" charset="0"/>
              </a:rPr>
              <a:t>       Non-alcoholic sorghum beverage  </a:t>
            </a:r>
          </a:p>
          <a:p>
            <a:pPr algn="ctr"/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86400"/>
            <a:ext cx="85725" cy="9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1" y="5964107"/>
            <a:ext cx="8839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Map </a:t>
            </a:r>
            <a:r>
              <a:rPr lang="en-US" dirty="0" smtClean="0">
                <a:solidFill>
                  <a:prstClr val="black"/>
                </a:solidFill>
              </a:rPr>
              <a:t>of Africa showing countries where fermented maize gruel and non-alcoholic fermented sorghum beverage are mostly consumed as adult meals and weaning foods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05400" y="48387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8200" y="50292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997302" y="56388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48200" y="5562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67400" y="57150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06579" y="3200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05200" y="282648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34833" y="2819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92942" y="292395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65474" y="2667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73965" y="300015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048000" y="2971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8658" y="283623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38770" y="239232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22088" y="354013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47900" y="312065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266700" y="3505201"/>
            <a:ext cx="1714500" cy="1486786"/>
          </a:xfrm>
          <a:prstGeom prst="wedgeEllipseCallout">
            <a:avLst>
              <a:gd name="adj1" fmla="val 135705"/>
              <a:gd name="adj2" fmla="val -81512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i="1" dirty="0" smtClean="0">
                <a:solidFill>
                  <a:srgbClr val="7030A0"/>
                </a:solidFill>
              </a:rPr>
              <a:t>Ogi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Nigeria</a:t>
            </a:r>
            <a:r>
              <a:rPr lang="en-US" sz="2800" b="1" dirty="0" smtClean="0">
                <a:solidFill>
                  <a:srgbClr val="7030A0"/>
                </a:solidFill>
              </a:rPr>
              <a:t>  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429000" y="27813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576817" y="3855223"/>
            <a:ext cx="1788041" cy="1486786"/>
          </a:xfrm>
          <a:prstGeom prst="wedgeEllipseCallout">
            <a:avLst>
              <a:gd name="adj1" fmla="val 129503"/>
              <a:gd name="adj2" fmla="val -85088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000" b="1" i="1" dirty="0" err="1" smtClean="0">
                <a:solidFill>
                  <a:srgbClr val="7030A0"/>
                </a:solidFill>
              </a:rPr>
              <a:t>Bouillie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Cameroon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792279" y="3094074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Oval Callout 54"/>
          <p:cNvSpPr/>
          <p:nvPr/>
        </p:nvSpPr>
        <p:spPr>
          <a:xfrm>
            <a:off x="566627" y="3540134"/>
            <a:ext cx="1409700" cy="1298566"/>
          </a:xfrm>
          <a:prstGeom prst="wedgeEllipseCallout">
            <a:avLst>
              <a:gd name="adj1" fmla="val 129503"/>
              <a:gd name="adj2" fmla="val -85088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i="1" dirty="0" err="1" smtClean="0">
                <a:solidFill>
                  <a:srgbClr val="7030A0"/>
                </a:solidFill>
              </a:rPr>
              <a:t>Mawe</a:t>
            </a:r>
            <a:endParaRPr lang="en-US" b="1" i="1" dirty="0" smtClean="0">
              <a:solidFill>
                <a:srgbClr val="7030A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Benin &amp; Togo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969142" y="2819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7" name="Oval Callout 56"/>
          <p:cNvSpPr/>
          <p:nvPr/>
        </p:nvSpPr>
        <p:spPr>
          <a:xfrm>
            <a:off x="308345" y="3540134"/>
            <a:ext cx="1409700" cy="1298566"/>
          </a:xfrm>
          <a:prstGeom prst="wedgeEllipseCallout">
            <a:avLst>
              <a:gd name="adj1" fmla="val 129503"/>
              <a:gd name="adj2" fmla="val -85088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Koko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Ghana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738770" y="287433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9" name="Oval Callout 58"/>
          <p:cNvSpPr/>
          <p:nvPr/>
        </p:nvSpPr>
        <p:spPr>
          <a:xfrm>
            <a:off x="266700" y="3429886"/>
            <a:ext cx="1409700" cy="1298566"/>
          </a:xfrm>
          <a:prstGeom prst="wedgeEllipseCallout">
            <a:avLst>
              <a:gd name="adj1" fmla="val 107630"/>
              <a:gd name="adj2" fmla="val -70350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Baca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Cote D’Ivoire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421565" y="2923953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Oval Callout 60"/>
          <p:cNvSpPr/>
          <p:nvPr/>
        </p:nvSpPr>
        <p:spPr>
          <a:xfrm>
            <a:off x="272016" y="2857500"/>
            <a:ext cx="1347787" cy="1293439"/>
          </a:xfrm>
          <a:prstGeom prst="wedgeEllipseCallout">
            <a:avLst>
              <a:gd name="adj1" fmla="val 68255"/>
              <a:gd name="adj2" fmla="val -67943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000" b="1" i="1" dirty="0" err="1" smtClean="0">
                <a:solidFill>
                  <a:srgbClr val="7030A0"/>
                </a:solidFill>
              </a:rPr>
              <a:t>Arraw</a:t>
            </a:r>
            <a:r>
              <a:rPr lang="en-US" b="1" i="1" dirty="0" smtClean="0">
                <a:solidFill>
                  <a:srgbClr val="7030A0"/>
                </a:solidFill>
              </a:rPr>
              <a:t>  </a:t>
            </a:r>
            <a:r>
              <a:rPr lang="en-US" sz="1600" b="1" i="1" dirty="0" smtClean="0">
                <a:solidFill>
                  <a:srgbClr val="FF0000"/>
                </a:solidFill>
              </a:rPr>
              <a:t>Senegal </a:t>
            </a:r>
          </a:p>
        </p:txBody>
      </p:sp>
      <p:sp>
        <p:nvSpPr>
          <p:cNvPr id="62" name="Oval 61"/>
          <p:cNvSpPr/>
          <p:nvPr/>
        </p:nvSpPr>
        <p:spPr>
          <a:xfrm>
            <a:off x="1828799" y="2430426"/>
            <a:ext cx="261827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1938227" y="258282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090626" y="296116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486400" y="48768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225902" y="5394287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7" name="Oval Callout 66"/>
          <p:cNvSpPr/>
          <p:nvPr/>
        </p:nvSpPr>
        <p:spPr>
          <a:xfrm>
            <a:off x="7239000" y="1921137"/>
            <a:ext cx="1347787" cy="1293439"/>
          </a:xfrm>
          <a:prstGeom prst="wedgeEllipseCallout">
            <a:avLst>
              <a:gd name="adj1" fmla="val -148690"/>
              <a:gd name="adj2" fmla="val 70159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i="1" dirty="0" err="1" smtClean="0">
                <a:solidFill>
                  <a:srgbClr val="7030A0"/>
                </a:solidFill>
              </a:rPr>
              <a:t>Uji</a:t>
            </a:r>
            <a:r>
              <a:rPr lang="en-US" b="1" i="1" dirty="0" smtClean="0">
                <a:solidFill>
                  <a:srgbClr val="7030A0"/>
                </a:solidFill>
              </a:rPr>
              <a:t>   </a:t>
            </a: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Kenya </a:t>
            </a:r>
          </a:p>
        </p:txBody>
      </p:sp>
      <p:sp>
        <p:nvSpPr>
          <p:cNvPr id="68" name="Oval 67"/>
          <p:cNvSpPr/>
          <p:nvPr/>
        </p:nvSpPr>
        <p:spPr>
          <a:xfrm>
            <a:off x="5667374" y="3414823"/>
            <a:ext cx="261827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9" name="Oval Callout 68"/>
          <p:cNvSpPr/>
          <p:nvPr/>
        </p:nvSpPr>
        <p:spPr>
          <a:xfrm>
            <a:off x="6705600" y="2923952"/>
            <a:ext cx="1981200" cy="1804499"/>
          </a:xfrm>
          <a:prstGeom prst="wedgeEllipseCallout">
            <a:avLst>
              <a:gd name="adj1" fmla="val -101968"/>
              <a:gd name="adj2" fmla="val 54017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Motoho </a:t>
            </a:r>
          </a:p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&amp; </a:t>
            </a:r>
          </a:p>
          <a:p>
            <a:pPr algn="ctr"/>
            <a:r>
              <a:rPr lang="en-US" sz="1600" b="1" i="1" dirty="0" err="1" smtClean="0">
                <a:solidFill>
                  <a:srgbClr val="7030A0"/>
                </a:solidFill>
              </a:rPr>
              <a:t>Maheu</a:t>
            </a:r>
            <a:endParaRPr lang="en-US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en-US" sz="1600" b="1" i="1" dirty="0" smtClean="0">
                <a:solidFill>
                  <a:prstClr val="black"/>
                </a:solidFill>
              </a:rPr>
              <a:t>Mozambique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endParaRPr lang="en-U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405547" y="4745665"/>
            <a:ext cx="261827" cy="2844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Oval Callout 70"/>
          <p:cNvSpPr/>
          <p:nvPr/>
        </p:nvSpPr>
        <p:spPr>
          <a:xfrm>
            <a:off x="6172200" y="3179135"/>
            <a:ext cx="1864348" cy="1645959"/>
          </a:xfrm>
          <a:prstGeom prst="wedgeEllipseCallout">
            <a:avLst>
              <a:gd name="adj1" fmla="val -101968"/>
              <a:gd name="adj2" fmla="val 54017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Motoho </a:t>
            </a:r>
          </a:p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&amp; </a:t>
            </a:r>
          </a:p>
          <a:p>
            <a:pPr algn="ctr"/>
            <a:r>
              <a:rPr lang="en-US" sz="1600" b="1" i="1" dirty="0" err="1" smtClean="0">
                <a:solidFill>
                  <a:srgbClr val="7030A0"/>
                </a:solidFill>
              </a:rPr>
              <a:t>Maheu</a:t>
            </a:r>
            <a:endParaRPr lang="en-US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Zimbabwe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endParaRPr lang="en-U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057502" y="4802371"/>
            <a:ext cx="217747" cy="2250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Oval Callout 72"/>
          <p:cNvSpPr/>
          <p:nvPr/>
        </p:nvSpPr>
        <p:spPr>
          <a:xfrm>
            <a:off x="6306826" y="3124200"/>
            <a:ext cx="1864348" cy="1645959"/>
          </a:xfrm>
          <a:prstGeom prst="wedgeEllipseCallout">
            <a:avLst>
              <a:gd name="adj1" fmla="val -128202"/>
              <a:gd name="adj2" fmla="val 68229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Motoho </a:t>
            </a:r>
          </a:p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&amp; </a:t>
            </a:r>
          </a:p>
          <a:p>
            <a:pPr algn="ctr"/>
            <a:r>
              <a:rPr lang="en-US" sz="1600" b="1" i="1" dirty="0" err="1" smtClean="0">
                <a:solidFill>
                  <a:srgbClr val="7030A0"/>
                </a:solidFill>
              </a:rPr>
              <a:t>Maheu</a:t>
            </a:r>
            <a:endParaRPr lang="en-US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Botswana </a:t>
            </a:r>
            <a:endParaRPr lang="en-US" sz="1600" b="1" i="1" dirty="0" smtClean="0">
              <a:solidFill>
                <a:prstClr val="black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615526" y="4992871"/>
            <a:ext cx="217747" cy="2250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5" name="Oval Callout 74"/>
          <p:cNvSpPr/>
          <p:nvPr/>
        </p:nvSpPr>
        <p:spPr>
          <a:xfrm>
            <a:off x="6377710" y="2902688"/>
            <a:ext cx="1864348" cy="1645959"/>
          </a:xfrm>
          <a:prstGeom prst="wedgeEllipseCallout">
            <a:avLst>
              <a:gd name="adj1" fmla="val -135046"/>
              <a:gd name="adj2" fmla="val 110864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Motoho </a:t>
            </a:r>
          </a:p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&amp; </a:t>
            </a:r>
          </a:p>
          <a:p>
            <a:pPr algn="ctr"/>
            <a:r>
              <a:rPr lang="en-US" sz="1600" b="1" i="1" dirty="0" err="1" smtClean="0">
                <a:solidFill>
                  <a:srgbClr val="7030A0"/>
                </a:solidFill>
              </a:rPr>
              <a:t>Maheu</a:t>
            </a:r>
            <a:endParaRPr lang="en-US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South Africa  </a:t>
            </a:r>
            <a:endParaRPr lang="en-US" sz="1600" b="1" i="1" dirty="0" smtClean="0">
              <a:solidFill>
                <a:prstClr val="black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607552" y="5498616"/>
            <a:ext cx="217747" cy="2250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7" name="Oval Callout 76"/>
          <p:cNvSpPr/>
          <p:nvPr/>
        </p:nvSpPr>
        <p:spPr>
          <a:xfrm>
            <a:off x="6184605" y="3009900"/>
            <a:ext cx="1864348" cy="1645959"/>
          </a:xfrm>
          <a:prstGeom prst="wedgeEllipseCallout">
            <a:avLst>
              <a:gd name="adj1" fmla="val -108241"/>
              <a:gd name="adj2" fmla="val 106987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Motoho </a:t>
            </a:r>
          </a:p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&amp; </a:t>
            </a:r>
          </a:p>
          <a:p>
            <a:pPr algn="ctr"/>
            <a:r>
              <a:rPr lang="en-US" sz="1600" b="1" i="1" dirty="0" err="1" smtClean="0">
                <a:solidFill>
                  <a:srgbClr val="7030A0"/>
                </a:solidFill>
              </a:rPr>
              <a:t>Maheu</a:t>
            </a:r>
            <a:endParaRPr lang="en-US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Lesotho   </a:t>
            </a:r>
            <a:endParaRPr lang="en-US" sz="1600" b="1" i="1" dirty="0" smtClean="0">
              <a:solidFill>
                <a:prstClr val="black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963853" y="5564371"/>
            <a:ext cx="217747" cy="2250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9" name="Oval Callout 78"/>
          <p:cNvSpPr/>
          <p:nvPr/>
        </p:nvSpPr>
        <p:spPr>
          <a:xfrm>
            <a:off x="6822452" y="2892594"/>
            <a:ext cx="1864348" cy="1645959"/>
          </a:xfrm>
          <a:prstGeom prst="wedgeEllipseCallout">
            <a:avLst>
              <a:gd name="adj1" fmla="val -127062"/>
              <a:gd name="adj2" fmla="val 101820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Motoho </a:t>
            </a:r>
          </a:p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&amp; </a:t>
            </a:r>
          </a:p>
          <a:p>
            <a:pPr algn="ctr"/>
            <a:r>
              <a:rPr lang="en-US" sz="1600" b="1" i="1" dirty="0" err="1" smtClean="0">
                <a:solidFill>
                  <a:srgbClr val="7030A0"/>
                </a:solidFill>
              </a:rPr>
              <a:t>Maheu</a:t>
            </a:r>
            <a:endParaRPr lang="en-US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Swaziland    </a:t>
            </a:r>
            <a:endParaRPr lang="en-US" sz="1600" b="1" i="1" dirty="0" smtClean="0">
              <a:solidFill>
                <a:prstClr val="black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225902" y="5319858"/>
            <a:ext cx="217747" cy="2250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3" name="Picture 52" descr="Image result for beautiful map of africa with capital cities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800" b="86200" l="76656" r="86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75" t="70000" r="11817" b="12000"/>
          <a:stretch/>
        </p:blipFill>
        <p:spPr bwMode="auto">
          <a:xfrm rot="502112">
            <a:off x="6117672" y="4678226"/>
            <a:ext cx="463539" cy="696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-37214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           	 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Results          	     Conclusions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3276600"/>
            <a:ext cx="8153400" cy="1447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Aharoni" panose="02010803020104030203" pitchFamily="2" charset="-79"/>
              </a:rPr>
              <a:t>Evaluation of the </a:t>
            </a:r>
            <a:r>
              <a:rPr lang="en-US" sz="2800" b="1" dirty="0">
                <a:latin typeface="Calibri" panose="020F0502020204030204" pitchFamily="34" charset="0"/>
                <a:cs typeface="Aharoni" panose="02010803020104030203" pitchFamily="2" charset="-79"/>
              </a:rPr>
              <a:t>ability of probiotic bacteria to inhibit acid tolerant non-O157 STEC strains from environmental sources </a:t>
            </a:r>
            <a:r>
              <a:rPr lang="en-US" sz="2800" b="1" dirty="0" smtClean="0">
                <a:latin typeface="Calibri" panose="020F0502020204030204" pitchFamily="34" charset="0"/>
                <a:cs typeface="Aharoni" panose="02010803020104030203" pitchFamily="2" charset="-79"/>
              </a:rPr>
              <a:t>in </a:t>
            </a:r>
            <a:r>
              <a:rPr lang="en-US" sz="2800" b="1" i="1" dirty="0" err="1">
                <a:latin typeface="Calibri" panose="020F0502020204030204" pitchFamily="34" charset="0"/>
                <a:cs typeface="Aharoni" panose="02010803020104030203" pitchFamily="2" charset="-79"/>
              </a:rPr>
              <a:t>ogi</a:t>
            </a:r>
            <a:r>
              <a:rPr lang="en-US" sz="2800" b="1" dirty="0">
                <a:latin typeface="Calibri" panose="020F0502020204030204" pitchFamily="34" charset="0"/>
                <a:cs typeface="Aharoni" panose="02010803020104030203" pitchFamily="2" charset="-79"/>
              </a:rPr>
              <a:t> and sorghum motoho.</a:t>
            </a:r>
            <a:endParaRPr lang="en-GB" sz="2800" b="1" dirty="0"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214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Introduction 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Objectives            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Results          	     Conclusions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102" y="838200"/>
            <a:ext cx="2478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Objectives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GB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Determination of  the probiotic potential of the LAB associated with </a:t>
            </a:r>
            <a:r>
              <a:rPr lang="en-GB" sz="28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ogi</a:t>
            </a:r>
            <a:r>
              <a:rPr lang="en-GB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spontaneous fermentation </a:t>
            </a:r>
          </a:p>
        </p:txBody>
      </p:sp>
    </p:spTree>
    <p:extLst>
      <p:ext uri="{BB962C8B-B14F-4D97-AF65-F5344CB8AC3E}">
        <p14:creationId xmlns:p14="http://schemas.microsoft.com/office/powerpoint/2010/main" val="16761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52600"/>
            <a:ext cx="76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Probiotic characterisation of the LAB strains from traditional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African fermented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maize gruel (</a:t>
            </a:r>
            <a:r>
              <a:rPr lang="en-US" sz="4000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ogi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)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/>
            </a:r>
            <a:b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endParaRPr lang="en-GB" sz="4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36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562850" y="3068638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7562850" y="3068638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13" name="AutoShape 38"/>
          <p:cNvCxnSpPr>
            <a:cxnSpLocks noChangeShapeType="1"/>
          </p:cNvCxnSpPr>
          <p:nvPr/>
        </p:nvCxnSpPr>
        <p:spPr bwMode="auto">
          <a:xfrm>
            <a:off x="5237163" y="4508500"/>
            <a:ext cx="0" cy="0"/>
          </a:xfrm>
          <a:prstGeom prst="straightConnector1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6200" y="169277"/>
            <a:ext cx="4309399" cy="6096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600" dirty="0"/>
              <a:t>E</a:t>
            </a:r>
            <a:r>
              <a:rPr lang="en-US" sz="3600" dirty="0" smtClean="0"/>
              <a:t>xperimental</a:t>
            </a:r>
            <a:endParaRPr lang="en-GB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-37214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           	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Results          	     Conclusions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15" y="705055"/>
            <a:ext cx="2228408" cy="100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Down Arrow 56"/>
          <p:cNvSpPr/>
          <p:nvPr/>
        </p:nvSpPr>
        <p:spPr>
          <a:xfrm>
            <a:off x="4458057" y="1705481"/>
            <a:ext cx="555523" cy="382176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Callout 6"/>
          <p:cNvSpPr/>
          <p:nvPr/>
        </p:nvSpPr>
        <p:spPr>
          <a:xfrm>
            <a:off x="3657600" y="2087658"/>
            <a:ext cx="2156439" cy="1068406"/>
          </a:xfrm>
          <a:prstGeom prst="downArrowCallout">
            <a:avLst>
              <a:gd name="adj1" fmla="val 24999"/>
              <a:gd name="adj2" fmla="val 25000"/>
              <a:gd name="adj3" fmla="val 25000"/>
              <a:gd name="adj4" fmla="val 6591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Sorting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and Cleaning and steeping in potable tap water  for 72 h</a:t>
            </a:r>
          </a:p>
          <a:p>
            <a:pPr algn="ctr"/>
            <a:endParaRPr lang="en-GB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3754545" y="3156065"/>
            <a:ext cx="2191224" cy="8285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Wet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milling, sieving and souring for 48 h</a:t>
            </a:r>
          </a:p>
          <a:p>
            <a:pPr algn="ctr"/>
            <a:endParaRPr lang="en-GB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315971" y="3276600"/>
            <a:ext cx="2351029" cy="2959291"/>
          </a:xfrm>
          <a:prstGeom prst="roundRect">
            <a:avLst>
              <a:gd name="adj" fmla="val 12748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Determination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of probiotic potential of the LAB strains in </a:t>
            </a:r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ogi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&amp; </a:t>
            </a: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L. </a:t>
            </a:r>
            <a:r>
              <a: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plantarum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(CSIR, SA)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Acid </a:t>
            </a: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and bile tolerance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Hydrophobicity (MATH)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Coaggregation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Autoaggregation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Antimicrobial activity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Adhesion to erythrocyte-like Caco-2 cells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GB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3621615" y="705056"/>
            <a:ext cx="2228408" cy="1000426"/>
          </a:xfrm>
          <a:prstGeom prst="roundRect">
            <a:avLst>
              <a:gd name="adj" fmla="val 60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3319722" y="2358146"/>
            <a:ext cx="0" cy="1266083"/>
          </a:xfrm>
          <a:prstGeom prst="line">
            <a:avLst/>
          </a:prstGeom>
          <a:ln w="130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Down Arrow Callout 76"/>
          <p:cNvSpPr/>
          <p:nvPr/>
        </p:nvSpPr>
        <p:spPr>
          <a:xfrm>
            <a:off x="323932" y="1896569"/>
            <a:ext cx="2035783" cy="1348049"/>
          </a:xfrm>
          <a:prstGeom prst="downArrowCallout">
            <a:avLst>
              <a:gd name="adj1" fmla="val 24999"/>
              <a:gd name="adj2" fmla="val 25000"/>
              <a:gd name="adj3" fmla="val 25000"/>
              <a:gd name="adj4" fmla="val 6497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Isolation and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identification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of LAB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strains in </a:t>
            </a:r>
            <a:r>
              <a:rPr lang="en-US" sz="1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ogi</a:t>
            </a:r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(MALDI-TOF MS)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GB" sz="1400" dirty="0"/>
          </a:p>
        </p:txBody>
      </p:sp>
      <p:sp>
        <p:nvSpPr>
          <p:cNvPr id="97" name="Down Arrow 96"/>
          <p:cNvSpPr/>
          <p:nvPr/>
        </p:nvSpPr>
        <p:spPr>
          <a:xfrm rot="5400000" flipH="1">
            <a:off x="2851167" y="1889592"/>
            <a:ext cx="82425" cy="854684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1016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3254420" y="2311236"/>
            <a:ext cx="445884" cy="1"/>
          </a:xfrm>
          <a:prstGeom prst="line">
            <a:avLst/>
          </a:prstGeom>
          <a:ln w="130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356806" y="3570344"/>
            <a:ext cx="411392" cy="1"/>
          </a:xfrm>
          <a:prstGeom prst="line">
            <a:avLst/>
          </a:prstGeom>
          <a:ln w="130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528253" y="2036660"/>
            <a:ext cx="1239945" cy="274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bg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24 h interval</a:t>
            </a:r>
            <a:endParaRPr lang="en-GB" sz="1200" b="1" i="1" dirty="0">
              <a:solidFill>
                <a:schemeClr val="bg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83319" y="912668"/>
            <a:ext cx="1905000" cy="5852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FF"/>
                </a:solidFill>
              </a:rPr>
              <a:t>Maize grains </a:t>
            </a:r>
            <a:endParaRPr lang="en-GB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936796"/>
            <a:ext cx="8305800" cy="17876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 marL="45720" indent="0">
              <a:lnSpc>
                <a:spcPct val="150000"/>
              </a:lnSpc>
              <a:buNone/>
            </a:pPr>
            <a:endParaRPr lang="en-US" b="1" dirty="0" smtClean="0"/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pPr marL="45720" indent="0">
              <a:lnSpc>
                <a:spcPct val="150000"/>
              </a:lnSpc>
              <a:buNone/>
            </a:pP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76200" y="457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Acid and bile tolerance of the LAB strains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3200400"/>
            <a:ext cx="1371600" cy="12192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 4.5</a:t>
            </a:r>
            <a:endParaRPr lang="en-GB" b="1" dirty="0"/>
          </a:p>
        </p:txBody>
      </p:sp>
      <p:sp>
        <p:nvSpPr>
          <p:cNvPr id="7" name="Oval 6"/>
          <p:cNvSpPr/>
          <p:nvPr/>
        </p:nvSpPr>
        <p:spPr>
          <a:xfrm>
            <a:off x="3801140" y="3200400"/>
            <a:ext cx="1524000" cy="12192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pH 2.5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(2 h)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3184451"/>
            <a:ext cx="1600200" cy="127236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0.3 % bile salt at pH 6.5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(5 h) </a:t>
            </a:r>
            <a:endParaRPr lang="en-GB" sz="1600" b="1" dirty="0">
              <a:solidFill>
                <a:srgbClr val="7030A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95600" y="3654499"/>
            <a:ext cx="6858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638800" y="3638550"/>
            <a:ext cx="6858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33400" y="1828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Fifteen LAB strains ( 9 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Lactobacillus plantarum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6 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Pediococcus pentosaceus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 were examined for acid and bile tolerance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47244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Six </a:t>
            </a:r>
            <a:r>
              <a:rPr lang="en-GB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L. plantarum</a:t>
            </a: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and three </a:t>
            </a:r>
            <a:r>
              <a:rPr lang="en-GB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P. pentosaceus</a:t>
            </a: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strains showed acid and bile tolerance of ˃ 6 log</a:t>
            </a:r>
            <a:r>
              <a:rPr lang="en-GB" sz="2400" b="1" baseline="-25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10 </a:t>
            </a: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cfu/mL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after 2 h exposure to pH 2.5 and subsequent 5 h exposure to bile salt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4E67C8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1400" b="1" dirty="0">
                <a:solidFill>
                  <a:srgbClr val="4E67C8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4E67C8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           	  </a:t>
            </a:r>
            <a:r>
              <a:rPr lang="en-US" sz="16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z="1400" b="1" dirty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1400" b="1" dirty="0" smtClean="0">
                <a:solidFill>
                  <a:srgbClr val="212745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     Conclusions</a:t>
            </a:r>
            <a:endParaRPr lang="en-US" sz="1400" b="1" dirty="0">
              <a:solidFill>
                <a:srgbClr val="212745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2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5265</TotalTime>
  <Words>1279</Words>
  <Application>Microsoft Office PowerPoint</Application>
  <PresentationFormat>On-screen Show (4:3)</PresentationFormat>
  <Paragraphs>269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Custom Design</vt:lpstr>
      <vt:lpstr>Theme1</vt:lpstr>
      <vt:lpstr>1_Theme2</vt:lpstr>
      <vt:lpstr>PowerPoint Presentation</vt:lpstr>
      <vt:lpstr>Effect of Probiotic on the Survival of Non-O157 Shiga Toxin-producing  E. Coli (STEC) Strains in Traditional African Fermented Weaning Food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fayemis</dc:creator>
  <cp:lastModifiedBy>The fayemis</cp:lastModifiedBy>
  <cp:revision>250</cp:revision>
  <dcterms:created xsi:type="dcterms:W3CDTF">2015-03-26T20:53:35Z</dcterms:created>
  <dcterms:modified xsi:type="dcterms:W3CDTF">2017-11-15T14:43:34Z</dcterms:modified>
</cp:coreProperties>
</file>