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322" r:id="rId2"/>
    <p:sldId id="499" r:id="rId3"/>
    <p:sldId id="500" r:id="rId4"/>
    <p:sldId id="635" r:id="rId5"/>
    <p:sldId id="636" r:id="rId6"/>
    <p:sldId id="532" r:id="rId7"/>
    <p:sldId id="507" r:id="rId8"/>
    <p:sldId id="656" r:id="rId9"/>
    <p:sldId id="647" r:id="rId10"/>
    <p:sldId id="648" r:id="rId11"/>
    <p:sldId id="650" r:id="rId12"/>
    <p:sldId id="639" r:id="rId13"/>
    <p:sldId id="651" r:id="rId14"/>
    <p:sldId id="652" r:id="rId15"/>
    <p:sldId id="657" r:id="rId16"/>
    <p:sldId id="326" r:id="rId17"/>
    <p:sldId id="336" r:id="rId18"/>
    <p:sldId id="649" r:id="rId19"/>
    <p:sldId id="642" r:id="rId20"/>
    <p:sldId id="644" r:id="rId21"/>
    <p:sldId id="645" r:id="rId22"/>
    <p:sldId id="654" r:id="rId23"/>
    <p:sldId id="660" r:id="rId24"/>
    <p:sldId id="655" r:id="rId25"/>
    <p:sldId id="600" r:id="rId26"/>
    <p:sldId id="471" r:id="rId27"/>
    <p:sldId id="330" r:id="rId28"/>
    <p:sldId id="409" r:id="rId29"/>
    <p:sldId id="659" r:id="rId30"/>
    <p:sldId id="658" r:id="rId31"/>
    <p:sldId id="661" r:id="rId32"/>
    <p:sldId id="662" r:id="rId33"/>
    <p:sldId id="663" r:id="rId34"/>
    <p:sldId id="664" r:id="rId35"/>
  </p:sldIdLst>
  <p:sldSz cx="9144000" cy="6858000" type="screen4x3"/>
  <p:notesSz cx="6954838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19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21165" autoAdjust="0"/>
    <p:restoredTop sz="99462" autoAdjust="0"/>
  </p:normalViewPr>
  <p:slideViewPr>
    <p:cSldViewPr>
      <p:cViewPr varScale="1">
        <p:scale>
          <a:sx n="76" d="100"/>
          <a:sy n="76" d="100"/>
        </p:scale>
        <p:origin x="56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70" y="132492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8928"/>
    </p:cViewPr>
  </p:sorterViewPr>
  <p:notesViewPr>
    <p:cSldViewPr>
      <p:cViewPr varScale="1">
        <p:scale>
          <a:sx n="38" d="100"/>
          <a:sy n="38" d="100"/>
        </p:scale>
        <p:origin x="-2328" y="-72"/>
      </p:cViewPr>
      <p:guideLst>
        <p:guide orient="horz" pos="2932"/>
        <p:guide pos="219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DPPH</a:t>
            </a:r>
            <a:r>
              <a:rPr lang="en-GB" baseline="0"/>
              <a:t> scavenging activities of </a:t>
            </a:r>
            <a:r>
              <a:rPr lang="en-GB" i="1" baseline="0"/>
              <a:t>Gbanunu</a:t>
            </a:r>
            <a:r>
              <a:rPr lang="en-GB" baseline="0"/>
              <a:t> soup </a:t>
            </a:r>
            <a:endParaRPr lang="en-GB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702513028268178"/>
          <c:y val="0.11893703729888599"/>
          <c:w val="0.70299004245006369"/>
          <c:h val="0.738674238215955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Ascorbic acid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percentage"/>
            <c:noEndCap val="0"/>
            <c:val val="5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Sheet1!$B$4:$B$8</c:f>
              <c:numCache>
                <c:formatCode>General</c:formatCode>
                <c:ptCount val="5"/>
                <c:pt idx="0">
                  <c:v>50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</c:numCache>
            </c:numRef>
          </c:cat>
          <c:val>
            <c:numRef>
              <c:f>Sheet1!$C$4:$C$8</c:f>
              <c:numCache>
                <c:formatCode>General</c:formatCode>
                <c:ptCount val="5"/>
                <c:pt idx="0">
                  <c:v>96.01</c:v>
                </c:pt>
                <c:pt idx="1">
                  <c:v>96.02</c:v>
                </c:pt>
                <c:pt idx="2">
                  <c:v>96.27</c:v>
                </c:pt>
                <c:pt idx="3">
                  <c:v>96.36</c:v>
                </c:pt>
                <c:pt idx="4">
                  <c:v>96.4</c:v>
                </c:pt>
              </c:numCache>
            </c:numRef>
          </c:val>
        </c:ser>
        <c:ser>
          <c:idx val="1"/>
          <c:order val="1"/>
          <c:tx>
            <c:strRef>
              <c:f>Sheet1!$D$3</c:f>
              <c:strCache>
                <c:ptCount val="1"/>
                <c:pt idx="0">
                  <c:v>Day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percentage"/>
            <c:noEndCap val="0"/>
            <c:val val="5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Sheet1!$B$4:$B$8</c:f>
              <c:numCache>
                <c:formatCode>General</c:formatCode>
                <c:ptCount val="5"/>
                <c:pt idx="0">
                  <c:v>50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</c:numCache>
            </c:numRef>
          </c:cat>
          <c:val>
            <c:numRef>
              <c:f>Sheet1!$D$4:$D$8</c:f>
              <c:numCache>
                <c:formatCode>General</c:formatCode>
                <c:ptCount val="5"/>
                <c:pt idx="0">
                  <c:v>3.04</c:v>
                </c:pt>
                <c:pt idx="1">
                  <c:v>14.21</c:v>
                </c:pt>
                <c:pt idx="2">
                  <c:v>20.079999999999998</c:v>
                </c:pt>
                <c:pt idx="3">
                  <c:v>23.78</c:v>
                </c:pt>
                <c:pt idx="4">
                  <c:v>30.24</c:v>
                </c:pt>
              </c:numCache>
            </c:numRef>
          </c:val>
        </c:ser>
        <c:ser>
          <c:idx val="2"/>
          <c:order val="2"/>
          <c:tx>
            <c:strRef>
              <c:f>Sheet1!$E$3</c:f>
              <c:strCache>
                <c:ptCount val="1"/>
                <c:pt idx="0">
                  <c:v>Day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both"/>
            <c:errValType val="percentage"/>
            <c:noEndCap val="0"/>
            <c:val val="5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Sheet1!$B$4:$B$8</c:f>
              <c:numCache>
                <c:formatCode>General</c:formatCode>
                <c:ptCount val="5"/>
                <c:pt idx="0">
                  <c:v>50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</c:numCache>
            </c:numRef>
          </c:cat>
          <c:val>
            <c:numRef>
              <c:f>Sheet1!$E$4:$E$8</c:f>
              <c:numCache>
                <c:formatCode>General</c:formatCode>
                <c:ptCount val="5"/>
                <c:pt idx="0">
                  <c:v>2.93</c:v>
                </c:pt>
                <c:pt idx="1">
                  <c:v>10.52</c:v>
                </c:pt>
                <c:pt idx="2">
                  <c:v>16.11</c:v>
                </c:pt>
                <c:pt idx="3">
                  <c:v>21.77</c:v>
                </c:pt>
                <c:pt idx="4">
                  <c:v>23.3</c:v>
                </c:pt>
              </c:numCache>
            </c:numRef>
          </c:val>
        </c:ser>
        <c:ser>
          <c:idx val="3"/>
          <c:order val="3"/>
          <c:tx>
            <c:strRef>
              <c:f>Sheet1!$F$3</c:f>
              <c:strCache>
                <c:ptCount val="1"/>
                <c:pt idx="0">
                  <c:v>Day 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errBars>
            <c:errBarType val="both"/>
            <c:errValType val="percentage"/>
            <c:noEndCap val="0"/>
            <c:val val="5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Sheet1!$B$4:$B$8</c:f>
              <c:numCache>
                <c:formatCode>General</c:formatCode>
                <c:ptCount val="5"/>
                <c:pt idx="0">
                  <c:v>50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</c:numCache>
            </c:numRef>
          </c:cat>
          <c:val>
            <c:numRef>
              <c:f>Sheet1!$F$4:$F$8</c:f>
              <c:numCache>
                <c:formatCode>General</c:formatCode>
                <c:ptCount val="5"/>
                <c:pt idx="0">
                  <c:v>1.46</c:v>
                </c:pt>
                <c:pt idx="1">
                  <c:v>8.31</c:v>
                </c:pt>
                <c:pt idx="2">
                  <c:v>12.9</c:v>
                </c:pt>
                <c:pt idx="3">
                  <c:v>15.64</c:v>
                </c:pt>
                <c:pt idx="4">
                  <c:v>17.18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1037896"/>
        <c:axId val="211039464"/>
      </c:barChart>
      <c:catAx>
        <c:axId val="2110378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000" b="0" i="0" u="none" strike="noStrike" baseline="0">
                    <a:effectLst/>
                  </a:rPr>
                  <a:t>Concentration (</a:t>
                </a:r>
                <a:r>
                  <a:rPr lang="en-US" sz="1000" b="0" i="0" u="none" strike="noStrike" baseline="0">
                    <a:effectLst/>
                  </a:rPr>
                  <a:t>µg/mL)</a:t>
                </a:r>
                <a:endParaRPr lang="en-GB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039464"/>
        <c:crosses val="autoZero"/>
        <c:auto val="1"/>
        <c:lblAlgn val="ctr"/>
        <c:lblOffset val="100"/>
        <c:noMultiLvlLbl val="0"/>
      </c:catAx>
      <c:valAx>
        <c:axId val="21103946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000" b="0" i="0" baseline="0">
                    <a:effectLst/>
                  </a:rPr>
                  <a:t>DPPH Activity (%)</a:t>
                </a:r>
                <a:endParaRPr lang="en-GB" sz="1000">
                  <a:effectLst/>
                </a:endParaRPr>
              </a:p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defRPr>
                </a:pPr>
                <a:endParaRPr lang="en-GB"/>
              </a:p>
            </c:rich>
          </c:tx>
          <c:layout>
            <c:manualLayout>
              <c:xMode val="edge"/>
              <c:yMode val="edge"/>
              <c:x val="2.5000000000000001E-2"/>
              <c:y val="0.328800306211723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 b="0" i="0" u="none" strike="noStrike" kern="1200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037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967096-28C1-4F79-9D6E-051462DF70FF}" type="doc">
      <dgm:prSet loTypeId="urn:microsoft.com/office/officeart/2005/8/layout/vList5" loCatId="list" qsTypeId="urn:microsoft.com/office/officeart/2005/8/quickstyle/3d1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ED3FF1F1-70FA-4595-99FB-1DF84E4211D1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marL="228600" marR="0" indent="0" algn="l" defTabSz="10668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320"/>
            </a:spcAft>
            <a:buClrTx/>
            <a:buSzTx/>
            <a:buFontTx/>
            <a:buNone/>
            <a:tabLst/>
            <a:defRPr/>
          </a:pPr>
          <a:r>
            <a: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As important (with health benefits) as </a:t>
          </a:r>
          <a:r>
            <a:rPr lang="en-GB" sz="24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gbanunu</a:t>
          </a:r>
          <a:r>
            <a: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soup is, like other traditional soups, it has a short shelf life of just about 24 h after preparation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en-US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5E9FBC6-8191-43B4-85E3-C028402653A7}" type="parTrans" cxnId="{95CF8236-8034-45D8-84E5-4618792A1F46}">
      <dgm:prSet/>
      <dgm:spPr/>
      <dgm:t>
        <a:bodyPr/>
        <a:lstStyle/>
        <a:p>
          <a:endParaRPr lang="en-US"/>
        </a:p>
      </dgm:t>
    </dgm:pt>
    <dgm:pt modelId="{BEC8993F-94BD-4CC5-91ED-37A5663DB99A}" type="sibTrans" cxnId="{95CF8236-8034-45D8-84E5-4618792A1F46}">
      <dgm:prSet/>
      <dgm:spPr/>
      <dgm:t>
        <a:bodyPr/>
        <a:lstStyle/>
        <a:p>
          <a:endParaRPr lang="en-US"/>
        </a:p>
      </dgm:t>
    </dgm:pt>
    <dgm:pt modelId="{7C0D547A-B08E-41FB-AB5E-4167E7264F96}">
      <dgm:prSet/>
      <dgm:spPr/>
      <dgm:t>
        <a:bodyPr/>
        <a:lstStyle/>
        <a:p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B157687-6859-46C4-BBF8-FF8A489BCE18}" type="sibTrans" cxnId="{E86D996A-93F6-4303-8145-ED8EF489550E}">
      <dgm:prSet/>
      <dgm:spPr/>
      <dgm:t>
        <a:bodyPr/>
        <a:lstStyle/>
        <a:p>
          <a:endParaRPr lang="en-US"/>
        </a:p>
      </dgm:t>
    </dgm:pt>
    <dgm:pt modelId="{55D9ADE7-46BA-44CD-8F01-6F4B742872CB}" type="parTrans" cxnId="{E86D996A-93F6-4303-8145-ED8EF489550E}">
      <dgm:prSet/>
      <dgm:spPr/>
      <dgm:t>
        <a:bodyPr/>
        <a:lstStyle/>
        <a:p>
          <a:endParaRPr lang="en-US"/>
        </a:p>
      </dgm:t>
    </dgm:pt>
    <dgm:pt modelId="{35E8368C-6A77-4491-9166-BC687CD4ABBB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marL="228600" indent="0" algn="l" defTabSz="1066800">
            <a:lnSpc>
              <a:spcPct val="90000"/>
            </a:lnSpc>
            <a:spcBef>
              <a:spcPct val="0"/>
            </a:spcBef>
            <a:spcAft>
              <a:spcPts val="320"/>
            </a:spcAft>
            <a:buNone/>
          </a:pPr>
          <a:r>
            <a:rPr lang="en-GB" sz="24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Gbanunu</a:t>
          </a:r>
          <a:r>
            <a: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soup is consumed majorly by rural dwellers and if the soup must be kept longer than a day, the only means of preservation to prevent spoilage is by reheating 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(Doyle </a:t>
          </a:r>
          <a:r>
            <a: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et al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., 1996)</a:t>
          </a:r>
          <a:r>
            <a: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without the knowledge of its effect on the quality attributes of the soup.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en-US" sz="2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D3DFAE7-93D9-48C5-84D3-026E013FAAC4}" type="parTrans" cxnId="{1F200EA9-F8CC-41C6-9159-C3A144201B92}">
      <dgm:prSet/>
      <dgm:spPr/>
      <dgm:t>
        <a:bodyPr/>
        <a:lstStyle/>
        <a:p>
          <a:endParaRPr lang="en-GB"/>
        </a:p>
      </dgm:t>
    </dgm:pt>
    <dgm:pt modelId="{25266890-43FB-424B-AD73-C49CE04AB726}" type="sibTrans" cxnId="{1F200EA9-F8CC-41C6-9159-C3A144201B92}">
      <dgm:prSet/>
      <dgm:spPr/>
      <dgm:t>
        <a:bodyPr/>
        <a:lstStyle/>
        <a:p>
          <a:endParaRPr lang="en-GB"/>
        </a:p>
      </dgm:t>
    </dgm:pt>
    <dgm:pt modelId="{AD2E3F6E-7CA6-42D1-B8D2-2B21CE95FAC5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marL="228600" indent="0" algn="l" defTabSz="1066800">
            <a:lnSpc>
              <a:spcPct val="90000"/>
            </a:lnSpc>
            <a:spcBef>
              <a:spcPct val="0"/>
            </a:spcBef>
            <a:spcAft>
              <a:spcPts val="320"/>
            </a:spcAft>
            <a:buNone/>
          </a:pPr>
          <a:endParaRPr lang="en-US" sz="2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D62CB0C-37D7-4B85-ACE3-3B5A9409A814}" type="parTrans" cxnId="{6E12FE47-11D2-454F-8F2C-BE68A7B26DC4}">
      <dgm:prSet/>
      <dgm:spPr/>
      <dgm:t>
        <a:bodyPr/>
        <a:lstStyle/>
        <a:p>
          <a:endParaRPr lang="en-GB"/>
        </a:p>
      </dgm:t>
    </dgm:pt>
    <dgm:pt modelId="{AA61F117-1A06-4688-8968-BDDB487229EB}" type="sibTrans" cxnId="{6E12FE47-11D2-454F-8F2C-BE68A7B26DC4}">
      <dgm:prSet/>
      <dgm:spPr/>
      <dgm:t>
        <a:bodyPr/>
        <a:lstStyle/>
        <a:p>
          <a:endParaRPr lang="en-GB"/>
        </a:p>
      </dgm:t>
    </dgm:pt>
    <dgm:pt modelId="{621B05D8-5A6E-4528-B638-D9CDE331D567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marL="228600" marR="0" indent="0" algn="l" defTabSz="10668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320"/>
            </a:spcAft>
            <a:buClrTx/>
            <a:buSzTx/>
            <a:buFontTx/>
            <a:buNone/>
            <a:tabLst/>
            <a:defRPr/>
          </a:pPr>
          <a:endParaRPr lang="en-US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31DFF7D-6602-482A-B6E2-5B89A6E3707A}" type="parTrans" cxnId="{B9DDA034-A87B-4CBC-B48B-FC03F19A254E}">
      <dgm:prSet/>
      <dgm:spPr/>
    </dgm:pt>
    <dgm:pt modelId="{70128FAC-3285-4132-9D37-2BC46E3B3B8D}" type="sibTrans" cxnId="{B9DDA034-A87B-4CBC-B48B-FC03F19A254E}">
      <dgm:prSet/>
      <dgm:spPr/>
    </dgm:pt>
    <dgm:pt modelId="{C46BDE2A-C236-44C8-AEC4-E5117E676120}" type="pres">
      <dgm:prSet presAssocID="{56967096-28C1-4F79-9D6E-051462DF70F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E7042B9-A26D-4140-A1EC-14799CA1D09F}" type="pres">
      <dgm:prSet presAssocID="{7C0D547A-B08E-41FB-AB5E-4167E7264F96}" presName="linNode" presStyleCnt="0"/>
      <dgm:spPr/>
      <dgm:t>
        <a:bodyPr/>
        <a:lstStyle/>
        <a:p>
          <a:endParaRPr lang="en-US"/>
        </a:p>
      </dgm:t>
    </dgm:pt>
    <dgm:pt modelId="{FCE8FF37-5FE0-4D0C-9DF9-26B6ABD95FD1}" type="pres">
      <dgm:prSet presAssocID="{7C0D547A-B08E-41FB-AB5E-4167E7264F96}" presName="parentText" presStyleLbl="node1" presStyleIdx="0" presStyleCnt="1" custFlipHor="1" custScaleX="1716" custScaleY="960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E89BD2-ADA7-4EBF-8C57-5E8281F2201D}" type="pres">
      <dgm:prSet presAssocID="{7C0D547A-B08E-41FB-AB5E-4167E7264F96}" presName="descendantText" presStyleLbl="alignAccFollowNode1" presStyleIdx="0" presStyleCnt="1" custScaleX="156403" custScaleY="120825" custLinFactNeighborX="100" custLinFactNeighborY="-11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12FE47-11D2-454F-8F2C-BE68A7B26DC4}" srcId="{7C0D547A-B08E-41FB-AB5E-4167E7264F96}" destId="{AD2E3F6E-7CA6-42D1-B8D2-2B21CE95FAC5}" srcOrd="3" destOrd="0" parTransId="{AD62CB0C-37D7-4B85-ACE3-3B5A9409A814}" sibTransId="{AA61F117-1A06-4688-8968-BDDB487229EB}"/>
    <dgm:cxn modelId="{F8093302-F3AD-475A-9223-167FBCB22538}" type="presOf" srcId="{7C0D547A-B08E-41FB-AB5E-4167E7264F96}" destId="{FCE8FF37-5FE0-4D0C-9DF9-26B6ABD95FD1}" srcOrd="0" destOrd="0" presId="urn:microsoft.com/office/officeart/2005/8/layout/vList5"/>
    <dgm:cxn modelId="{98A1847B-CF0F-4F9D-B25D-59F13F4AA6A9}" type="presOf" srcId="{35E8368C-6A77-4491-9166-BC687CD4ABBB}" destId="{FEE89BD2-ADA7-4EBF-8C57-5E8281F2201D}" srcOrd="0" destOrd="2" presId="urn:microsoft.com/office/officeart/2005/8/layout/vList5"/>
    <dgm:cxn modelId="{5484AC95-3CA5-43B4-9535-36E9D697C0FF}" type="presOf" srcId="{56967096-28C1-4F79-9D6E-051462DF70FF}" destId="{C46BDE2A-C236-44C8-AEC4-E5117E676120}" srcOrd="0" destOrd="0" presId="urn:microsoft.com/office/officeart/2005/8/layout/vList5"/>
    <dgm:cxn modelId="{E86D996A-93F6-4303-8145-ED8EF489550E}" srcId="{56967096-28C1-4F79-9D6E-051462DF70FF}" destId="{7C0D547A-B08E-41FB-AB5E-4167E7264F96}" srcOrd="0" destOrd="0" parTransId="{55D9ADE7-46BA-44CD-8F01-6F4B742872CB}" sibTransId="{5B157687-6859-46C4-BBF8-FF8A489BCE18}"/>
    <dgm:cxn modelId="{B9DDA034-A87B-4CBC-B48B-FC03F19A254E}" srcId="{7C0D547A-B08E-41FB-AB5E-4167E7264F96}" destId="{621B05D8-5A6E-4528-B638-D9CDE331D567}" srcOrd="1" destOrd="0" parTransId="{031DFF7D-6602-482A-B6E2-5B89A6E3707A}" sibTransId="{70128FAC-3285-4132-9D37-2BC46E3B3B8D}"/>
    <dgm:cxn modelId="{1F200EA9-F8CC-41C6-9159-C3A144201B92}" srcId="{7C0D547A-B08E-41FB-AB5E-4167E7264F96}" destId="{35E8368C-6A77-4491-9166-BC687CD4ABBB}" srcOrd="2" destOrd="0" parTransId="{0D3DFAE7-93D9-48C5-84D3-026E013FAAC4}" sibTransId="{25266890-43FB-424B-AD73-C49CE04AB726}"/>
    <dgm:cxn modelId="{95DE9211-8DD8-48E7-B59C-3E0BAA8DE42F}" type="presOf" srcId="{ED3FF1F1-70FA-4595-99FB-1DF84E4211D1}" destId="{FEE89BD2-ADA7-4EBF-8C57-5E8281F2201D}" srcOrd="0" destOrd="0" presId="urn:microsoft.com/office/officeart/2005/8/layout/vList5"/>
    <dgm:cxn modelId="{EEAE73B7-F1C8-4913-A0AA-27B45CF248DF}" type="presOf" srcId="{AD2E3F6E-7CA6-42D1-B8D2-2B21CE95FAC5}" destId="{FEE89BD2-ADA7-4EBF-8C57-5E8281F2201D}" srcOrd="0" destOrd="3" presId="urn:microsoft.com/office/officeart/2005/8/layout/vList5"/>
    <dgm:cxn modelId="{95CF8236-8034-45D8-84E5-4618792A1F46}" srcId="{7C0D547A-B08E-41FB-AB5E-4167E7264F96}" destId="{ED3FF1F1-70FA-4595-99FB-1DF84E4211D1}" srcOrd="0" destOrd="0" parTransId="{65E9FBC6-8191-43B4-85E3-C028402653A7}" sibTransId="{BEC8993F-94BD-4CC5-91ED-37A5663DB99A}"/>
    <dgm:cxn modelId="{5B270686-20CD-48D7-B8FB-52766FCA80DE}" type="presOf" srcId="{621B05D8-5A6E-4528-B638-D9CDE331D567}" destId="{FEE89BD2-ADA7-4EBF-8C57-5E8281F2201D}" srcOrd="0" destOrd="1" presId="urn:microsoft.com/office/officeart/2005/8/layout/vList5"/>
    <dgm:cxn modelId="{8420B7FF-3FAD-47A6-B5D0-A6CF0FD25668}" type="presParOf" srcId="{C46BDE2A-C236-44C8-AEC4-E5117E676120}" destId="{9E7042B9-A26D-4140-A1EC-14799CA1D09F}" srcOrd="0" destOrd="0" presId="urn:microsoft.com/office/officeart/2005/8/layout/vList5"/>
    <dgm:cxn modelId="{B7BD309F-B123-4DBB-9752-A10D0464442C}" type="presParOf" srcId="{9E7042B9-A26D-4140-A1EC-14799CA1D09F}" destId="{FCE8FF37-5FE0-4D0C-9DF9-26B6ABD95FD1}" srcOrd="0" destOrd="0" presId="urn:microsoft.com/office/officeart/2005/8/layout/vList5"/>
    <dgm:cxn modelId="{0D86EC25-9D6B-4DEA-B2A6-6BCF4D05D29F}" type="presParOf" srcId="{9E7042B9-A26D-4140-A1EC-14799CA1D09F}" destId="{FEE89BD2-ADA7-4EBF-8C57-5E8281F2201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EEC7F5-CADF-4D2D-923F-5B01230B7F95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CDB36D19-1FF1-4FA4-B0EB-400DC1BA63A3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50000"/>
            </a:lnSpc>
          </a:pPr>
          <a:r>
            <a: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The knowledge about the effect of reheating on the quality attributes of </a:t>
          </a:r>
          <a:r>
            <a:rPr lang="en-GB" sz="24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gbanunu</a:t>
          </a:r>
          <a:r>
            <a: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soup is necessary in maintaining the number of reheating times that will not impact negatively on the quality of the soup at the point of consumption.</a:t>
          </a:r>
          <a:endParaRPr lang="en-US" sz="2400" dirty="0" smtClean="0">
            <a:latin typeface="Times New Roman" pitchFamily="18" charset="0"/>
            <a:cs typeface="Times New Roman" pitchFamily="18" charset="0"/>
          </a:endParaRPr>
        </a:p>
      </dgm:t>
    </dgm:pt>
    <dgm:pt modelId="{0A4A7DAC-2E25-49C5-ACAC-30DB393CC9AB}" type="parTrans" cxnId="{F8E4A65A-1EFF-4E52-874F-016CFDB46DF0}">
      <dgm:prSet/>
      <dgm:spPr/>
      <dgm:t>
        <a:bodyPr/>
        <a:lstStyle/>
        <a:p>
          <a:endParaRPr lang="en-GB"/>
        </a:p>
      </dgm:t>
    </dgm:pt>
    <dgm:pt modelId="{5B5E2021-183E-47D0-A594-30D0D0436246}" type="sibTrans" cxnId="{F8E4A65A-1EFF-4E52-874F-016CFDB46DF0}">
      <dgm:prSet/>
      <dgm:spPr/>
      <dgm:t>
        <a:bodyPr/>
        <a:lstStyle/>
        <a:p>
          <a:endParaRPr lang="en-GB"/>
        </a:p>
      </dgm:t>
    </dgm:pt>
    <dgm:pt modelId="{242FF455-DD9C-48E0-9C39-61A6B38183A3}" type="pres">
      <dgm:prSet presAssocID="{73EEC7F5-CADF-4D2D-923F-5B01230B7F9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0062AFB-F2F6-4E74-90CC-97435D9E32C2}" type="pres">
      <dgm:prSet presAssocID="{CDB36D19-1FF1-4FA4-B0EB-400DC1BA63A3}" presName="parentText" presStyleLbl="node1" presStyleIdx="0" presStyleCnt="1" custLinFactNeighborY="-2471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8E4A65A-1EFF-4E52-874F-016CFDB46DF0}" srcId="{73EEC7F5-CADF-4D2D-923F-5B01230B7F95}" destId="{CDB36D19-1FF1-4FA4-B0EB-400DC1BA63A3}" srcOrd="0" destOrd="0" parTransId="{0A4A7DAC-2E25-49C5-ACAC-30DB393CC9AB}" sibTransId="{5B5E2021-183E-47D0-A594-30D0D0436246}"/>
    <dgm:cxn modelId="{4113DED9-6590-4848-8A02-7F2C0059A4C4}" type="presOf" srcId="{73EEC7F5-CADF-4D2D-923F-5B01230B7F95}" destId="{242FF455-DD9C-48E0-9C39-61A6B38183A3}" srcOrd="0" destOrd="0" presId="urn:microsoft.com/office/officeart/2005/8/layout/vList2"/>
    <dgm:cxn modelId="{1D8A6FFA-6C5D-4572-A848-2643BBF8788A}" type="presOf" srcId="{CDB36D19-1FF1-4FA4-B0EB-400DC1BA63A3}" destId="{60062AFB-F2F6-4E74-90CC-97435D9E32C2}" srcOrd="0" destOrd="0" presId="urn:microsoft.com/office/officeart/2005/8/layout/vList2"/>
    <dgm:cxn modelId="{A71442B7-821A-4950-8CF4-6F90019EAEFF}" type="presParOf" srcId="{242FF455-DD9C-48E0-9C39-61A6B38183A3}" destId="{60062AFB-F2F6-4E74-90CC-97435D9E32C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A8A261-9B2B-4CEC-B4C2-64EC2CE0688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372E130-CFCC-4569-8197-5C9F3B773DAA}">
      <dgm:prSet phldrT="[Text]" custT="1"/>
      <dgm:spPr/>
      <dgm:t>
        <a:bodyPr/>
        <a:lstStyle/>
        <a:p>
          <a:r>
            <a:rPr lang="en-US" sz="3600" b="0" dirty="0" smtClean="0">
              <a:latin typeface="Times New Roman" pitchFamily="18" charset="0"/>
              <a:cs typeface="Times New Roman" pitchFamily="18" charset="0"/>
            </a:rPr>
            <a:t>T</a:t>
          </a:r>
          <a:r>
            <a: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he total viable bacterial (TVC), coliforms, staphylococcal, salmonella, </a:t>
          </a:r>
          <a:r>
            <a:rPr lang="en-US" sz="3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shigella</a:t>
          </a:r>
          <a:r>
            <a: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and fungal (</a:t>
          </a:r>
          <a:r>
            <a:rPr lang="en-US" sz="3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mould</a:t>
          </a:r>
          <a:r>
            <a: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and yeast) loads </a:t>
          </a:r>
          <a:r>
            <a:rPr lang="en-US" sz="3600" b="0" dirty="0" smtClean="0">
              <a:latin typeface="Times New Roman" pitchFamily="18" charset="0"/>
              <a:cs typeface="Times New Roman" pitchFamily="18" charset="0"/>
            </a:rPr>
            <a:t>were enumerated (CUF/g) from the soup samples using </a:t>
          </a:r>
          <a:r>
            <a: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standard methods</a:t>
          </a:r>
          <a:r>
            <a:rPr lang="en-US" sz="3600" b="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en-GB" sz="3600" b="0" dirty="0">
            <a:latin typeface="Times New Roman" pitchFamily="18" charset="0"/>
            <a:cs typeface="Times New Roman" pitchFamily="18" charset="0"/>
          </a:endParaRPr>
        </a:p>
      </dgm:t>
    </dgm:pt>
    <dgm:pt modelId="{9C68CFE2-F271-47E8-B026-E8CCE350D69A}" type="parTrans" cxnId="{2744B463-8B59-4936-8AF5-DB4610157DB3}">
      <dgm:prSet/>
      <dgm:spPr/>
      <dgm:t>
        <a:bodyPr/>
        <a:lstStyle/>
        <a:p>
          <a:endParaRPr lang="en-GB"/>
        </a:p>
      </dgm:t>
    </dgm:pt>
    <dgm:pt modelId="{0352EC07-2054-4360-896A-DE67E16CF94E}" type="sibTrans" cxnId="{2744B463-8B59-4936-8AF5-DB4610157DB3}">
      <dgm:prSet/>
      <dgm:spPr/>
      <dgm:t>
        <a:bodyPr/>
        <a:lstStyle/>
        <a:p>
          <a:endParaRPr lang="en-GB"/>
        </a:p>
      </dgm:t>
    </dgm:pt>
    <dgm:pt modelId="{BC6314BA-78C6-487F-9F84-1DC848C5D33C}" type="pres">
      <dgm:prSet presAssocID="{2CA8A261-9B2B-4CEC-B4C2-64EC2CE0688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BF9B5A3-30CD-4E8D-BBFD-FD18BDCA51ED}" type="pres">
      <dgm:prSet presAssocID="{B372E130-CFCC-4569-8197-5C9F3B773DAA}" presName="linNode" presStyleCnt="0"/>
      <dgm:spPr/>
    </dgm:pt>
    <dgm:pt modelId="{50C1E671-FCF2-48B1-BBD8-25C20F25602B}" type="pres">
      <dgm:prSet presAssocID="{B372E130-CFCC-4569-8197-5C9F3B773DAA}" presName="parentText" presStyleLbl="node1" presStyleIdx="0" presStyleCnt="1" custScaleX="27221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744B463-8B59-4936-8AF5-DB4610157DB3}" srcId="{2CA8A261-9B2B-4CEC-B4C2-64EC2CE06887}" destId="{B372E130-CFCC-4569-8197-5C9F3B773DAA}" srcOrd="0" destOrd="0" parTransId="{9C68CFE2-F271-47E8-B026-E8CCE350D69A}" sibTransId="{0352EC07-2054-4360-896A-DE67E16CF94E}"/>
    <dgm:cxn modelId="{61221201-1AE8-4BFB-9FAF-26F5704515F4}" type="presOf" srcId="{2CA8A261-9B2B-4CEC-B4C2-64EC2CE06887}" destId="{BC6314BA-78C6-487F-9F84-1DC848C5D33C}" srcOrd="0" destOrd="0" presId="urn:microsoft.com/office/officeart/2005/8/layout/vList5"/>
    <dgm:cxn modelId="{0CDCA910-C73F-4B01-98D2-7AC2C198AC1B}" type="presOf" srcId="{B372E130-CFCC-4569-8197-5C9F3B773DAA}" destId="{50C1E671-FCF2-48B1-BBD8-25C20F25602B}" srcOrd="0" destOrd="0" presId="urn:microsoft.com/office/officeart/2005/8/layout/vList5"/>
    <dgm:cxn modelId="{D1504393-D303-460E-91B7-FFB3B6CEF824}" type="presParOf" srcId="{BC6314BA-78C6-487F-9F84-1DC848C5D33C}" destId="{EBF9B5A3-30CD-4E8D-BBFD-FD18BDCA51ED}" srcOrd="0" destOrd="0" presId="urn:microsoft.com/office/officeart/2005/8/layout/vList5"/>
    <dgm:cxn modelId="{0123B56C-EAAC-4B97-B3E0-74B59C06769C}" type="presParOf" srcId="{EBF9B5A3-30CD-4E8D-BBFD-FD18BDCA51ED}" destId="{50C1E671-FCF2-48B1-BBD8-25C20F25602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CA8A261-9B2B-4CEC-B4C2-64EC2CE0688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372E130-CFCC-4569-8197-5C9F3B773DAA}">
      <dgm:prSet phldrT="[Text]" custT="1"/>
      <dgm:spPr/>
      <dgm:t>
        <a:bodyPr/>
        <a:lstStyle/>
        <a:p>
          <a:pPr algn="l"/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Calcium (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Ca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), iron (Fe), zinc (Zn), sodium (Na), and potassium (k) content (mg/100g) of each sample were estimated using the method of AOAC (2000).</a:t>
          </a:r>
        </a:p>
        <a:p>
          <a:pPr algn="l"/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Iodimetry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method was used to determine the vitamin C concentration (mg/100 g) according to AOAC (2010).</a:t>
          </a:r>
        </a:p>
        <a:p>
          <a:pPr algn="l"/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Pro-vitamin A (β- carotene) was determined using the method adopted from International vitamin A Consultative Group (IVACG, 1992). </a:t>
          </a:r>
        </a:p>
        <a:p>
          <a:pPr algn="ctr"/>
          <a:endParaRPr lang="en-GB" sz="2800" b="0" dirty="0">
            <a:latin typeface="Times New Roman" pitchFamily="18" charset="0"/>
            <a:cs typeface="Times New Roman" pitchFamily="18" charset="0"/>
          </a:endParaRPr>
        </a:p>
      </dgm:t>
    </dgm:pt>
    <dgm:pt modelId="{9C68CFE2-F271-47E8-B026-E8CCE350D69A}" type="parTrans" cxnId="{2744B463-8B59-4936-8AF5-DB4610157DB3}">
      <dgm:prSet/>
      <dgm:spPr/>
      <dgm:t>
        <a:bodyPr/>
        <a:lstStyle/>
        <a:p>
          <a:endParaRPr lang="en-GB"/>
        </a:p>
      </dgm:t>
    </dgm:pt>
    <dgm:pt modelId="{0352EC07-2054-4360-896A-DE67E16CF94E}" type="sibTrans" cxnId="{2744B463-8B59-4936-8AF5-DB4610157DB3}">
      <dgm:prSet/>
      <dgm:spPr/>
      <dgm:t>
        <a:bodyPr/>
        <a:lstStyle/>
        <a:p>
          <a:endParaRPr lang="en-GB"/>
        </a:p>
      </dgm:t>
    </dgm:pt>
    <dgm:pt modelId="{BC6314BA-78C6-487F-9F84-1DC848C5D33C}" type="pres">
      <dgm:prSet presAssocID="{2CA8A261-9B2B-4CEC-B4C2-64EC2CE0688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BF9B5A3-30CD-4E8D-BBFD-FD18BDCA51ED}" type="pres">
      <dgm:prSet presAssocID="{B372E130-CFCC-4569-8197-5C9F3B773DAA}" presName="linNode" presStyleCnt="0"/>
      <dgm:spPr/>
    </dgm:pt>
    <dgm:pt modelId="{50C1E671-FCF2-48B1-BBD8-25C20F25602B}" type="pres">
      <dgm:prSet presAssocID="{B372E130-CFCC-4569-8197-5C9F3B773DAA}" presName="parentText" presStyleLbl="node1" presStyleIdx="0" presStyleCnt="1" custScaleX="27221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744B463-8B59-4936-8AF5-DB4610157DB3}" srcId="{2CA8A261-9B2B-4CEC-B4C2-64EC2CE06887}" destId="{B372E130-CFCC-4569-8197-5C9F3B773DAA}" srcOrd="0" destOrd="0" parTransId="{9C68CFE2-F271-47E8-B026-E8CCE350D69A}" sibTransId="{0352EC07-2054-4360-896A-DE67E16CF94E}"/>
    <dgm:cxn modelId="{97633FAB-A032-45B3-88E8-000FFE48FA78}" type="presOf" srcId="{B372E130-CFCC-4569-8197-5C9F3B773DAA}" destId="{50C1E671-FCF2-48B1-BBD8-25C20F25602B}" srcOrd="0" destOrd="0" presId="urn:microsoft.com/office/officeart/2005/8/layout/vList5"/>
    <dgm:cxn modelId="{2FB27713-0867-4899-9C7E-BD08F7920288}" type="presOf" srcId="{2CA8A261-9B2B-4CEC-B4C2-64EC2CE06887}" destId="{BC6314BA-78C6-487F-9F84-1DC848C5D33C}" srcOrd="0" destOrd="0" presId="urn:microsoft.com/office/officeart/2005/8/layout/vList5"/>
    <dgm:cxn modelId="{BF67BD07-80DF-4217-9BB1-F0F3BD6BF848}" type="presParOf" srcId="{BC6314BA-78C6-487F-9F84-1DC848C5D33C}" destId="{EBF9B5A3-30CD-4E8D-BBFD-FD18BDCA51ED}" srcOrd="0" destOrd="0" presId="urn:microsoft.com/office/officeart/2005/8/layout/vList5"/>
    <dgm:cxn modelId="{C8B26221-D58C-4752-92A6-C2C486CA0157}" type="presParOf" srcId="{EBF9B5A3-30CD-4E8D-BBFD-FD18BDCA51ED}" destId="{50C1E671-FCF2-48B1-BBD8-25C20F25602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CA8A261-9B2B-4CEC-B4C2-64EC2CE0688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372E130-CFCC-4569-8197-5C9F3B773DAA}">
      <dgm:prSet phldrT="[Text]" custT="1"/>
      <dgm:spPr/>
      <dgm:t>
        <a:bodyPr/>
        <a:lstStyle/>
        <a:p>
          <a:pPr algn="l"/>
          <a:endParaRPr lang="en-US" sz="2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Spectrophotometric and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Folin-Ciocalteu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assay method as described by Singleton et al. (1999) was used for the determination of total phenol.</a:t>
          </a:r>
        </a:p>
        <a:p>
          <a:pPr algn="l"/>
          <a:endParaRPr lang="en-US" sz="2400" b="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400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Phytate</a:t>
          </a:r>
          <a:r>
            <a:rPr lang="en-US" sz="2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and Oxalate content (mg/100g) were determined by the m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ethods of Wheeler and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Ferrel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(1971); Day and Underwood (1986), respectively.</a:t>
          </a:r>
        </a:p>
        <a:p>
          <a:pPr algn="l"/>
          <a:endParaRPr lang="en-US" sz="2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The DPPH scavenging activity (%) of the soup extracts for the antioxidant properties was determined by the method of Leong and </a:t>
          </a:r>
          <a:r>
            <a: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Shui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(2002).</a:t>
          </a:r>
        </a:p>
        <a:p>
          <a:pPr algn="ctr"/>
          <a:endParaRPr lang="en-GB" sz="2800" b="0" dirty="0">
            <a:latin typeface="Times New Roman" pitchFamily="18" charset="0"/>
            <a:cs typeface="Times New Roman" pitchFamily="18" charset="0"/>
          </a:endParaRPr>
        </a:p>
      </dgm:t>
    </dgm:pt>
    <dgm:pt modelId="{9C68CFE2-F271-47E8-B026-E8CCE350D69A}" type="parTrans" cxnId="{2744B463-8B59-4936-8AF5-DB4610157DB3}">
      <dgm:prSet/>
      <dgm:spPr/>
      <dgm:t>
        <a:bodyPr/>
        <a:lstStyle/>
        <a:p>
          <a:endParaRPr lang="en-GB"/>
        </a:p>
      </dgm:t>
    </dgm:pt>
    <dgm:pt modelId="{0352EC07-2054-4360-896A-DE67E16CF94E}" type="sibTrans" cxnId="{2744B463-8B59-4936-8AF5-DB4610157DB3}">
      <dgm:prSet/>
      <dgm:spPr/>
      <dgm:t>
        <a:bodyPr/>
        <a:lstStyle/>
        <a:p>
          <a:endParaRPr lang="en-GB"/>
        </a:p>
      </dgm:t>
    </dgm:pt>
    <dgm:pt modelId="{BC6314BA-78C6-487F-9F84-1DC848C5D33C}" type="pres">
      <dgm:prSet presAssocID="{2CA8A261-9B2B-4CEC-B4C2-64EC2CE0688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BF9B5A3-30CD-4E8D-BBFD-FD18BDCA51ED}" type="pres">
      <dgm:prSet presAssocID="{B372E130-CFCC-4569-8197-5C9F3B773DAA}" presName="linNode" presStyleCnt="0"/>
      <dgm:spPr/>
    </dgm:pt>
    <dgm:pt modelId="{50C1E671-FCF2-48B1-BBD8-25C20F25602B}" type="pres">
      <dgm:prSet presAssocID="{B372E130-CFCC-4569-8197-5C9F3B773DAA}" presName="parentText" presStyleLbl="node1" presStyleIdx="0" presStyleCnt="1" custScaleX="27221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744B463-8B59-4936-8AF5-DB4610157DB3}" srcId="{2CA8A261-9B2B-4CEC-B4C2-64EC2CE06887}" destId="{B372E130-CFCC-4569-8197-5C9F3B773DAA}" srcOrd="0" destOrd="0" parTransId="{9C68CFE2-F271-47E8-B026-E8CCE350D69A}" sibTransId="{0352EC07-2054-4360-896A-DE67E16CF94E}"/>
    <dgm:cxn modelId="{4EE6F89F-FD61-497A-9352-454BB25DB8E6}" type="presOf" srcId="{B372E130-CFCC-4569-8197-5C9F3B773DAA}" destId="{50C1E671-FCF2-48B1-BBD8-25C20F25602B}" srcOrd="0" destOrd="0" presId="urn:microsoft.com/office/officeart/2005/8/layout/vList5"/>
    <dgm:cxn modelId="{389A0685-58C2-4104-874F-33BE553322F3}" type="presOf" srcId="{2CA8A261-9B2B-4CEC-B4C2-64EC2CE06887}" destId="{BC6314BA-78C6-487F-9F84-1DC848C5D33C}" srcOrd="0" destOrd="0" presId="urn:microsoft.com/office/officeart/2005/8/layout/vList5"/>
    <dgm:cxn modelId="{E545EA7C-93D8-4FF0-AADA-8800374010B8}" type="presParOf" srcId="{BC6314BA-78C6-487F-9F84-1DC848C5D33C}" destId="{EBF9B5A3-30CD-4E8D-BBFD-FD18BDCA51ED}" srcOrd="0" destOrd="0" presId="urn:microsoft.com/office/officeart/2005/8/layout/vList5"/>
    <dgm:cxn modelId="{3CBFED7A-5004-419D-BBF5-72459E472C5E}" type="presParOf" srcId="{EBF9B5A3-30CD-4E8D-BBFD-FD18BDCA51ED}" destId="{50C1E671-FCF2-48B1-BBD8-25C20F25602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2F2C4B-9C82-4C59-AEE0-AC5DD4F6771F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8C4A0BE5-6D8D-4D62-B1BC-245AD5C69FDC}" type="pres">
      <dgm:prSet presAssocID="{2F2F2C4B-9C82-4C59-AEE0-AC5DD4F6771F}" presName="compositeShape" presStyleCnt="0">
        <dgm:presLayoutVars>
          <dgm:dir/>
          <dgm:resizeHandles/>
        </dgm:presLayoutVars>
      </dgm:prSet>
      <dgm:spPr/>
    </dgm:pt>
  </dgm:ptLst>
  <dgm:cxnLst>
    <dgm:cxn modelId="{492EAB02-7B3F-4B89-8223-F5BE49DF31EE}" type="presOf" srcId="{2F2F2C4B-9C82-4C59-AEE0-AC5DD4F6771F}" destId="{8C4A0BE5-6D8D-4D62-B1BC-245AD5C69FDC}" srcOrd="0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CA8A261-9B2B-4CEC-B4C2-64EC2CE0688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372E130-CFCC-4569-8197-5C9F3B773DAA}">
      <dgm:prSet phldrT="[Text]" custT="1"/>
      <dgm:spPr/>
      <dgm:t>
        <a:bodyPr/>
        <a:lstStyle/>
        <a:p>
          <a:r>
            <a:rPr lang="en-US" sz="3600" dirty="0" smtClean="0"/>
            <a:t>were done using</a:t>
          </a:r>
          <a:r>
            <a:rPr lang="en-US" sz="3600" b="1" dirty="0" smtClean="0"/>
            <a:t> </a:t>
          </a:r>
          <a:r>
            <a:rPr lang="en-US" sz="3600" dirty="0" smtClean="0"/>
            <a:t>standard methods. </a:t>
          </a:r>
          <a:r>
            <a:rPr lang="en-US" sz="3600" b="0" dirty="0" smtClean="0">
              <a:latin typeface="Times New Roman" pitchFamily="18" charset="0"/>
              <a:cs typeface="Times New Roman" pitchFamily="18" charset="0"/>
            </a:rPr>
            <a:t>T</a:t>
          </a:r>
          <a:r>
            <a:rPr lang="en-US" sz="3600" dirty="0" smtClean="0"/>
            <a:t>he total viable bacterial, coliforms, staphylococcal, salmonella, </a:t>
          </a:r>
          <a:r>
            <a:rPr lang="en-US" sz="3600" dirty="0" err="1" smtClean="0"/>
            <a:t>shigella</a:t>
          </a:r>
          <a:r>
            <a:rPr lang="en-US" sz="3600" dirty="0" smtClean="0"/>
            <a:t>, and fungal (</a:t>
          </a:r>
          <a:r>
            <a:rPr lang="en-US" sz="3600" dirty="0" err="1" smtClean="0"/>
            <a:t>mould</a:t>
          </a:r>
          <a:r>
            <a:rPr lang="en-US" sz="3600" dirty="0" smtClean="0"/>
            <a:t> and yeast) </a:t>
          </a:r>
          <a:r>
            <a:rPr lang="en-US" sz="3600" b="0" dirty="0" smtClean="0">
              <a:latin typeface="Times New Roman" pitchFamily="18" charset="0"/>
              <a:cs typeface="Times New Roman" pitchFamily="18" charset="0"/>
            </a:rPr>
            <a:t>were isolated from the prepared soup using the </a:t>
          </a:r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method described by Wang </a:t>
          </a:r>
          <a:r>
            <a:rPr lang="en-US" sz="3600" i="1" dirty="0" smtClean="0">
              <a:latin typeface="Times New Roman" pitchFamily="18" charset="0"/>
              <a:cs typeface="Times New Roman" pitchFamily="18" charset="0"/>
            </a:rPr>
            <a:t>et al.,</a:t>
          </a:r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 2019</a:t>
          </a:r>
          <a:r>
            <a:rPr lang="en-US" sz="3600" b="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en-GB" sz="3600" b="0" dirty="0">
            <a:latin typeface="Times New Roman" pitchFamily="18" charset="0"/>
            <a:cs typeface="Times New Roman" pitchFamily="18" charset="0"/>
          </a:endParaRPr>
        </a:p>
      </dgm:t>
    </dgm:pt>
    <dgm:pt modelId="{9C68CFE2-F271-47E8-B026-E8CCE350D69A}" type="parTrans" cxnId="{2744B463-8B59-4936-8AF5-DB4610157DB3}">
      <dgm:prSet/>
      <dgm:spPr/>
      <dgm:t>
        <a:bodyPr/>
        <a:lstStyle/>
        <a:p>
          <a:endParaRPr lang="en-GB"/>
        </a:p>
      </dgm:t>
    </dgm:pt>
    <dgm:pt modelId="{0352EC07-2054-4360-896A-DE67E16CF94E}" type="sibTrans" cxnId="{2744B463-8B59-4936-8AF5-DB4610157DB3}">
      <dgm:prSet/>
      <dgm:spPr/>
      <dgm:t>
        <a:bodyPr/>
        <a:lstStyle/>
        <a:p>
          <a:endParaRPr lang="en-GB"/>
        </a:p>
      </dgm:t>
    </dgm:pt>
    <dgm:pt modelId="{BC6314BA-78C6-487F-9F84-1DC848C5D33C}" type="pres">
      <dgm:prSet presAssocID="{2CA8A261-9B2B-4CEC-B4C2-64EC2CE0688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BF9B5A3-30CD-4E8D-BBFD-FD18BDCA51ED}" type="pres">
      <dgm:prSet presAssocID="{B372E130-CFCC-4569-8197-5C9F3B773DAA}" presName="linNode" presStyleCnt="0"/>
      <dgm:spPr/>
    </dgm:pt>
    <dgm:pt modelId="{50C1E671-FCF2-48B1-BBD8-25C20F25602B}" type="pres">
      <dgm:prSet presAssocID="{B372E130-CFCC-4569-8197-5C9F3B773DAA}" presName="parentText" presStyleLbl="node1" presStyleIdx="0" presStyleCnt="1" custScaleX="27221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744B463-8B59-4936-8AF5-DB4610157DB3}" srcId="{2CA8A261-9B2B-4CEC-B4C2-64EC2CE06887}" destId="{B372E130-CFCC-4569-8197-5C9F3B773DAA}" srcOrd="0" destOrd="0" parTransId="{9C68CFE2-F271-47E8-B026-E8CCE350D69A}" sibTransId="{0352EC07-2054-4360-896A-DE67E16CF94E}"/>
    <dgm:cxn modelId="{051D04FA-B1A1-45CA-96EB-B593C3331B6F}" type="presOf" srcId="{B372E130-CFCC-4569-8197-5C9F3B773DAA}" destId="{50C1E671-FCF2-48B1-BBD8-25C20F25602B}" srcOrd="0" destOrd="0" presId="urn:microsoft.com/office/officeart/2005/8/layout/vList5"/>
    <dgm:cxn modelId="{569E15CB-8706-46FC-9165-4118319C5162}" type="presOf" srcId="{2CA8A261-9B2B-4CEC-B4C2-64EC2CE06887}" destId="{BC6314BA-78C6-487F-9F84-1DC848C5D33C}" srcOrd="0" destOrd="0" presId="urn:microsoft.com/office/officeart/2005/8/layout/vList5"/>
    <dgm:cxn modelId="{B73D5151-3C4C-41FB-B835-5BAAB781371D}" type="presParOf" srcId="{BC6314BA-78C6-487F-9F84-1DC848C5D33C}" destId="{EBF9B5A3-30CD-4E8D-BBFD-FD18BDCA51ED}" srcOrd="0" destOrd="0" presId="urn:microsoft.com/office/officeart/2005/8/layout/vList5"/>
    <dgm:cxn modelId="{7D3E92DC-CE20-4854-B859-84F9EA764A75}" type="presParOf" srcId="{EBF9B5A3-30CD-4E8D-BBFD-FD18BDCA51ED}" destId="{50C1E671-FCF2-48B1-BBD8-25C20F25602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CA8A261-9B2B-4CEC-B4C2-64EC2CE0688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372E130-CFCC-4569-8197-5C9F3B773DAA}">
      <dgm:prSet phldrT="[Text]" custT="1"/>
      <dgm:spPr/>
      <dgm:t>
        <a:bodyPr/>
        <a:lstStyle/>
        <a:p>
          <a:r>
            <a:rPr lang="en-US" sz="3600" dirty="0" smtClean="0"/>
            <a:t>were done using</a:t>
          </a:r>
          <a:r>
            <a:rPr lang="en-US" sz="3600" b="1" dirty="0" smtClean="0"/>
            <a:t> </a:t>
          </a:r>
          <a:r>
            <a:rPr lang="en-US" sz="3600" dirty="0" smtClean="0"/>
            <a:t>standard methods. </a:t>
          </a:r>
          <a:r>
            <a:rPr lang="en-US" sz="3600" b="0" dirty="0" smtClean="0">
              <a:latin typeface="Times New Roman" pitchFamily="18" charset="0"/>
              <a:cs typeface="Times New Roman" pitchFamily="18" charset="0"/>
            </a:rPr>
            <a:t>T</a:t>
          </a:r>
          <a:r>
            <a:rPr lang="en-US" sz="3600" dirty="0" smtClean="0"/>
            <a:t>he total viable bacterial, coliforms, staphylococcal, salmonella, </a:t>
          </a:r>
          <a:r>
            <a:rPr lang="en-US" sz="3600" dirty="0" err="1" smtClean="0"/>
            <a:t>shigella</a:t>
          </a:r>
          <a:r>
            <a:rPr lang="en-US" sz="3600" dirty="0" smtClean="0"/>
            <a:t>, and fungal (</a:t>
          </a:r>
          <a:r>
            <a:rPr lang="en-US" sz="3600" dirty="0" err="1" smtClean="0"/>
            <a:t>mould</a:t>
          </a:r>
          <a:r>
            <a:rPr lang="en-US" sz="3600" dirty="0" smtClean="0"/>
            <a:t> and yeast) </a:t>
          </a:r>
          <a:r>
            <a:rPr lang="en-US" sz="3600" b="0" dirty="0" smtClean="0">
              <a:latin typeface="Times New Roman" pitchFamily="18" charset="0"/>
              <a:cs typeface="Times New Roman" pitchFamily="18" charset="0"/>
            </a:rPr>
            <a:t>were isolated from the prepared soup using the </a:t>
          </a:r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method described by Wang </a:t>
          </a:r>
          <a:r>
            <a:rPr lang="en-US" sz="3600" i="1" dirty="0" smtClean="0">
              <a:latin typeface="Times New Roman" pitchFamily="18" charset="0"/>
              <a:cs typeface="Times New Roman" pitchFamily="18" charset="0"/>
            </a:rPr>
            <a:t>et al.,</a:t>
          </a:r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 2019</a:t>
          </a:r>
          <a:r>
            <a:rPr lang="en-US" sz="3600" b="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en-GB" sz="3600" b="0" dirty="0">
            <a:latin typeface="Times New Roman" pitchFamily="18" charset="0"/>
            <a:cs typeface="Times New Roman" pitchFamily="18" charset="0"/>
          </a:endParaRPr>
        </a:p>
      </dgm:t>
    </dgm:pt>
    <dgm:pt modelId="{9C68CFE2-F271-47E8-B026-E8CCE350D69A}" type="parTrans" cxnId="{2744B463-8B59-4936-8AF5-DB4610157DB3}">
      <dgm:prSet/>
      <dgm:spPr/>
      <dgm:t>
        <a:bodyPr/>
        <a:lstStyle/>
        <a:p>
          <a:endParaRPr lang="en-GB"/>
        </a:p>
      </dgm:t>
    </dgm:pt>
    <dgm:pt modelId="{0352EC07-2054-4360-896A-DE67E16CF94E}" type="sibTrans" cxnId="{2744B463-8B59-4936-8AF5-DB4610157DB3}">
      <dgm:prSet/>
      <dgm:spPr/>
      <dgm:t>
        <a:bodyPr/>
        <a:lstStyle/>
        <a:p>
          <a:endParaRPr lang="en-GB"/>
        </a:p>
      </dgm:t>
    </dgm:pt>
    <dgm:pt modelId="{BC6314BA-78C6-487F-9F84-1DC848C5D33C}" type="pres">
      <dgm:prSet presAssocID="{2CA8A261-9B2B-4CEC-B4C2-64EC2CE0688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BF9B5A3-30CD-4E8D-BBFD-FD18BDCA51ED}" type="pres">
      <dgm:prSet presAssocID="{B372E130-CFCC-4569-8197-5C9F3B773DAA}" presName="linNode" presStyleCnt="0"/>
      <dgm:spPr/>
    </dgm:pt>
    <dgm:pt modelId="{50C1E671-FCF2-48B1-BBD8-25C20F25602B}" type="pres">
      <dgm:prSet presAssocID="{B372E130-CFCC-4569-8197-5C9F3B773DAA}" presName="parentText" presStyleLbl="node1" presStyleIdx="0" presStyleCnt="1" custScaleX="27221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744B463-8B59-4936-8AF5-DB4610157DB3}" srcId="{2CA8A261-9B2B-4CEC-B4C2-64EC2CE06887}" destId="{B372E130-CFCC-4569-8197-5C9F3B773DAA}" srcOrd="0" destOrd="0" parTransId="{9C68CFE2-F271-47E8-B026-E8CCE350D69A}" sibTransId="{0352EC07-2054-4360-896A-DE67E16CF94E}"/>
    <dgm:cxn modelId="{764FB53F-3D69-4760-ABAC-5659FE840126}" type="presOf" srcId="{2CA8A261-9B2B-4CEC-B4C2-64EC2CE06887}" destId="{BC6314BA-78C6-487F-9F84-1DC848C5D33C}" srcOrd="0" destOrd="0" presId="urn:microsoft.com/office/officeart/2005/8/layout/vList5"/>
    <dgm:cxn modelId="{BF2DD125-75B3-4380-BA3D-6C56E0B628E2}" type="presOf" srcId="{B372E130-CFCC-4569-8197-5C9F3B773DAA}" destId="{50C1E671-FCF2-48B1-BBD8-25C20F25602B}" srcOrd="0" destOrd="0" presId="urn:microsoft.com/office/officeart/2005/8/layout/vList5"/>
    <dgm:cxn modelId="{E8C7EDCE-00F4-4893-9F66-A1C1C6137228}" type="presParOf" srcId="{BC6314BA-78C6-487F-9F84-1DC848C5D33C}" destId="{EBF9B5A3-30CD-4E8D-BBFD-FD18BDCA51ED}" srcOrd="0" destOrd="0" presId="urn:microsoft.com/office/officeart/2005/8/layout/vList5"/>
    <dgm:cxn modelId="{7D8BD15A-D9A6-48EE-A50D-44A8CB1F3F38}" type="presParOf" srcId="{EBF9B5A3-30CD-4E8D-BBFD-FD18BDCA51ED}" destId="{50C1E671-FCF2-48B1-BBD8-25C20F25602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C1E671-FCF2-48B1-BBD8-25C20F25602B}">
      <dsp:nvSpPr>
        <dsp:cNvPr id="0" name=""/>
        <dsp:cNvSpPr/>
      </dsp:nvSpPr>
      <dsp:spPr>
        <a:xfrm>
          <a:off x="82343" y="1722"/>
          <a:ext cx="8064912" cy="35249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were done using</a:t>
          </a:r>
          <a:r>
            <a:rPr lang="en-US" sz="3600" b="1" kern="1200" dirty="0" smtClean="0"/>
            <a:t> </a:t>
          </a:r>
          <a:r>
            <a:rPr lang="en-US" sz="3600" kern="1200" dirty="0" smtClean="0"/>
            <a:t>standard methods. </a:t>
          </a:r>
          <a:r>
            <a:rPr lang="en-US" sz="3600" b="0" kern="1200" dirty="0" smtClean="0">
              <a:latin typeface="Times New Roman" pitchFamily="18" charset="0"/>
              <a:cs typeface="Times New Roman" pitchFamily="18" charset="0"/>
            </a:rPr>
            <a:t>T</a:t>
          </a:r>
          <a:r>
            <a:rPr lang="en-US" sz="3600" kern="1200" dirty="0" smtClean="0"/>
            <a:t>he total viable bacterial, coliforms, staphylococcal, salmonella, </a:t>
          </a:r>
          <a:r>
            <a:rPr lang="en-US" sz="3600" kern="1200" dirty="0" err="1" smtClean="0"/>
            <a:t>shigella</a:t>
          </a:r>
          <a:r>
            <a:rPr lang="en-US" sz="3600" kern="1200" dirty="0" smtClean="0"/>
            <a:t>, and fungal (</a:t>
          </a:r>
          <a:r>
            <a:rPr lang="en-US" sz="3600" kern="1200" dirty="0" err="1" smtClean="0"/>
            <a:t>mould</a:t>
          </a:r>
          <a:r>
            <a:rPr lang="en-US" sz="3600" kern="1200" dirty="0" smtClean="0"/>
            <a:t> and yeast) </a:t>
          </a:r>
          <a:r>
            <a:rPr lang="en-US" sz="3600" b="0" kern="1200" dirty="0" smtClean="0">
              <a:latin typeface="Times New Roman" pitchFamily="18" charset="0"/>
              <a:cs typeface="Times New Roman" pitchFamily="18" charset="0"/>
            </a:rPr>
            <a:t>were isolated from the prepared soup using the </a:t>
          </a:r>
          <a:r>
            <a:rPr lang="en-US" sz="3600" kern="1200" dirty="0" smtClean="0">
              <a:latin typeface="Times New Roman" pitchFamily="18" charset="0"/>
              <a:cs typeface="Times New Roman" pitchFamily="18" charset="0"/>
            </a:rPr>
            <a:t>method described by Wang </a:t>
          </a:r>
          <a:r>
            <a:rPr lang="en-US" sz="3600" i="1" kern="1200" dirty="0" smtClean="0">
              <a:latin typeface="Times New Roman" pitchFamily="18" charset="0"/>
              <a:cs typeface="Times New Roman" pitchFamily="18" charset="0"/>
            </a:rPr>
            <a:t>et al.,</a:t>
          </a:r>
          <a:r>
            <a:rPr lang="en-US" sz="3600" kern="1200" dirty="0" smtClean="0">
              <a:latin typeface="Times New Roman" pitchFamily="18" charset="0"/>
              <a:cs typeface="Times New Roman" pitchFamily="18" charset="0"/>
            </a:rPr>
            <a:t> 2019</a:t>
          </a:r>
          <a:r>
            <a:rPr lang="en-US" sz="3600" b="0" kern="12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en-GB" sz="36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4417" y="173796"/>
        <a:ext cx="7720764" cy="3180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3198064-9D83-4A20-9F36-76363D7F99DC}" type="datetimeFigureOut">
              <a:rPr lang="en-GB"/>
              <a:pPr>
                <a:defRPr/>
              </a:pPr>
              <a:t>13/10/2020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21823"/>
            <a:ext cx="5563870" cy="4189095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44B80AE-5D13-4E9C-9856-CFDA5B1C57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8905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4B80AE-5D13-4E9C-9856-CFDA5B1C575B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197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4B80AE-5D13-4E9C-9856-CFDA5B1C575B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721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C3F59-5119-4E18-A526-211E15341D06}" type="datetime1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CF340-88CB-4616-B78F-BC06DDEA9B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B87B3-7FCA-49AE-B55A-7689514FEE12}" type="datetime1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38BBB-F77E-4F06-8501-CA36F28D15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972D3-DF35-41EC-A9FB-A6340619E053}" type="datetime1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60478-7BA9-463B-9C0F-277F677188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3F24F-1088-4C20-873A-FD03E28B3F69}" type="datetime1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6D879-F2DD-451E-AF59-32EA814449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45D46-BAFE-4D59-B981-24001554BE21}" type="datetime1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2391A-A1C7-4584-B72B-AED9B7348B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C3243-FF1A-4FBA-84D0-98A18753F528}" type="datetime1">
              <a:rPr lang="en-GB" smtClean="0"/>
              <a:t>13/10/2020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DCC7B-C1FD-4842-B7B5-75FF1541F9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27D08-CF51-4F01-A153-F2D8E0DED2FE}" type="datetime1">
              <a:rPr lang="en-GB" smtClean="0"/>
              <a:t>13/10/2020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3B9D9-3473-4592-A958-740E947B79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DA93-37B4-45BF-B3AE-1B0FF55AD088}" type="datetime1">
              <a:rPr lang="en-GB" smtClean="0"/>
              <a:t>13/10/2020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8DFEA-AB56-4850-B286-F081B50854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8E70A-F704-4FD2-9E7A-1BEBC97BC882}" type="datetime1">
              <a:rPr lang="en-GB" smtClean="0"/>
              <a:t>13/10/2020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A9609-4481-44BC-829E-BDB60F54CF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749F6-7F08-4318-8736-6F5F8441CD43}" type="datetime1">
              <a:rPr lang="en-GB" smtClean="0"/>
              <a:t>13/10/2020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4B8C6-D788-44ED-A6D6-7D8322C6A9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0905B-FDC4-424D-9FA4-B8991833010C}" type="datetime1">
              <a:rPr lang="en-GB" smtClean="0"/>
              <a:t>13/10/2020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FF0B3-8FA3-44FA-92B4-BC4A0D5747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DD5999D-BE4A-49B7-890D-1EFC4ECA222C}" type="datetime1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0BAE53-B0BF-41A9-BABB-8F9778C89F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80/15428052.2019.1610988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" y="357166"/>
            <a:ext cx="91439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Rounded MT Bold" pitchFamily="34" charset="0"/>
                <a:cs typeface="Times New Roman" pitchFamily="18" charset="0"/>
              </a:rPr>
              <a:t>Effect of Reheating on the Nutritional, Phytochemical, Microbial and Sensory Properties of </a:t>
            </a:r>
            <a:r>
              <a:rPr lang="en-GB" sz="36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Rounded MT Bold" pitchFamily="34" charset="0"/>
                <a:cs typeface="Times New Roman" pitchFamily="18" charset="0"/>
              </a:rPr>
              <a:t>Gbanunu</a:t>
            </a:r>
            <a:r>
              <a:rPr lang="en-GB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Rounded MT Bold" pitchFamily="34" charset="0"/>
                <a:cs typeface="Times New Roman" pitchFamily="18" charset="0"/>
              </a:rPr>
              <a:t>- a Traditional Soup in Nigeria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23928" y="2276872"/>
            <a:ext cx="10715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French Script MT" pitchFamily="66" charset="0"/>
              </a:rPr>
              <a:t>	  By</a:t>
            </a:r>
            <a:endParaRPr lang="en-US" sz="2800" b="1" dirty="0">
              <a:latin typeface="French Script MT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7624" y="3645024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24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Otolowo</a:t>
            </a:r>
            <a:r>
              <a:rPr lang="en-GB" sz="24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D. T.,  </a:t>
            </a:r>
            <a:r>
              <a:rPr lang="en-GB" sz="24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Olaitan</a:t>
            </a:r>
            <a:r>
              <a:rPr lang="en-GB" sz="2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 O. O. and </a:t>
            </a:r>
            <a:r>
              <a:rPr lang="en-GB" sz="24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Oyediji</a:t>
            </a:r>
            <a:r>
              <a:rPr lang="en-GB" sz="2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 O. B.</a:t>
            </a:r>
            <a:endParaRPr lang="en-US" sz="24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451186"/>
              </p:ext>
            </p:extLst>
          </p:nvPr>
        </p:nvGraphicFramePr>
        <p:xfrm>
          <a:off x="611560" y="692687"/>
          <a:ext cx="7704856" cy="56680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70906"/>
                <a:gridCol w="3633950"/>
              </a:tblGrid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Ingredient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Quantity (g)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Leafy vegetables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Marugbo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leaves (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Clerodendrum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volubile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Moringa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leaves (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Moringa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oleifera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Cassava leaves (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Manihot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esculentum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36.2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700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Seluju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Lapalapa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leaves (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Jatropha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gossypifolia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12.6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Cotton leaves (</a:t>
                      </a:r>
                      <a:r>
                        <a:rPr lang="en-GB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Gossypium</a:t>
                      </a:r>
                      <a:r>
                        <a:rPr lang="en-GB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herbaceum</a:t>
                      </a:r>
                      <a:r>
                        <a:rPr lang="en-GB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Lemon grass (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Cymbopogen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citrate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Adin din pupa leaves (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Boerhavia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diffusa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35. 9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Ailu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leaves/Ewe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lle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Euphoria 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hirta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40.5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Spices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Lefi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pupa/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Tumeric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Curcuma longa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39.5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Bell pepper (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Capsicum 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annuum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48.8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Monodora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myristical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10.1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Scent leaves (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Ocimum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gratissimum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31.5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Ogiri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Citrullus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vulgaris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15.5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Garlic (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Allium 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sativum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Ginger </a:t>
                      </a:r>
                      <a:r>
                        <a:rPr lang="en-GB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Zingiber</a:t>
                      </a:r>
                      <a:r>
                        <a:rPr lang="en-GB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officinale</a:t>
                      </a:r>
                      <a:r>
                        <a:rPr lang="en-GB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Salt</a:t>
                      </a: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Bouillon seasoning cube</a:t>
                      </a:r>
                      <a:endParaRPr lang="en-GB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8.0</a:t>
                      </a:r>
                      <a:endParaRPr lang="en-GB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Palm oil (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Eleais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guinesses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  <a:tr h="23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Water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1600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94" marR="61494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3276"/>
            <a:ext cx="9144000" cy="46166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Table 1: Recipe employed for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banunu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soup preparation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75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Microbial analyses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1366680"/>
              </p:ext>
            </p:extLst>
          </p:nvPr>
        </p:nvGraphicFramePr>
        <p:xfrm>
          <a:off x="457200" y="1844823"/>
          <a:ext cx="8229600" cy="3528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6D879-F2DD-451E-AF59-32EA81444913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39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50851"/>
              </p:ext>
            </p:extLst>
          </p:nvPr>
        </p:nvGraphicFramePr>
        <p:xfrm>
          <a:off x="179512" y="642392"/>
          <a:ext cx="8712968" cy="4658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9075"/>
                <a:gridCol w="4283893"/>
              </a:tblGrid>
              <a:tr h="380239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Proximate parameter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Unit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6012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Moisture</a:t>
                      </a:r>
                      <a:r>
                        <a:rPr lang="en-GB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GB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423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Crude protein</a:t>
                      </a:r>
                    </a:p>
                    <a:p>
                      <a:endParaRPr lang="en-US" sz="240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34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0" dirty="0" smtClean="0">
                          <a:latin typeface="Times New Roman" pitchFamily="18" charset="0"/>
                          <a:cs typeface="Times New Roman" pitchFamily="18" charset="0"/>
                        </a:rPr>
                        <a:t>Ash</a:t>
                      </a:r>
                      <a:endParaRPr lang="en-GB" sz="240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060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Crude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fibre</a:t>
                      </a:r>
                      <a:endParaRPr lang="en-US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Carbohydrate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Table 2: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Proximate analysis 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AOAC, 2005) </a:t>
            </a:r>
            <a:endParaRPr lang="en-GB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5380672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Carbohydrate content was determined by difference of (100-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moisture+protein+ash+fat+crude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Mineral and vitamin analyses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9921091"/>
              </p:ext>
            </p:extLst>
          </p:nvPr>
        </p:nvGraphicFramePr>
        <p:xfrm>
          <a:off x="457200" y="1844823"/>
          <a:ext cx="8229600" cy="3528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6D879-F2DD-451E-AF59-32EA81444913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682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Phytochemical and anti-oxidant analyses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714687"/>
              </p:ext>
            </p:extLst>
          </p:nvPr>
        </p:nvGraphicFramePr>
        <p:xfrm>
          <a:off x="611560" y="1988840"/>
          <a:ext cx="8229600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6D879-F2DD-451E-AF59-32EA81444913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82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Sensory evaluation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2910" y="1965790"/>
            <a:ext cx="8033546" cy="35394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sensory evaluation was done to assess the acceptability of the fresh and reheated soup while hot. The same set of ten semi-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trained panelists selected based on their likeness and familiarity with the soup and were used to assess the sensory quality. The 5-points Hedonic scale, where 5=Like very much; 3=Neither like nor dislike; and 1=Dislike very much as described by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Aworh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 al.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(2002) were adopted in the analysis.</a:t>
            </a:r>
          </a:p>
          <a:p>
            <a:pPr lvl="0" algn="just"/>
            <a:r>
              <a:rPr lang="en-US" sz="2800" dirty="0" smtClean="0"/>
              <a:t> </a:t>
            </a:r>
          </a:p>
          <a:p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6D879-F2DD-451E-AF59-32EA81444913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1133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Statistical analysis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228601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Data obtained were subjected to one-way analysis of variance (ANOVA) and mean separation was done by Duncan multiple range test using Statistical Package for Social Sciences (SPSS, Version 20). Significance was observed at p&lt;0.05.</a:t>
            </a: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>
              <a:spcBef>
                <a:spcPts val="0"/>
              </a:spcBef>
            </a:pP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 lvl="0">
              <a:buNone/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6D879-F2DD-451E-AF59-32EA81444913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71604" y="128586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43108" y="2857496"/>
            <a:ext cx="5000660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RESULTS</a:t>
            </a:r>
            <a:endParaRPr lang="en-GB" sz="5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6D879-F2DD-451E-AF59-32EA81444913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306283"/>
              </p:ext>
            </p:extLst>
          </p:nvPr>
        </p:nvGraphicFramePr>
        <p:xfrm>
          <a:off x="323527" y="980729"/>
          <a:ext cx="8496944" cy="33218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0862"/>
                <a:gridCol w="1321915"/>
                <a:gridCol w="1221032"/>
                <a:gridCol w="1256047"/>
                <a:gridCol w="1209359"/>
                <a:gridCol w="1352113"/>
                <a:gridCol w="1145616"/>
              </a:tblGrid>
              <a:tr h="49948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Samples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Proximate parameters 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817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Days 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Moisture 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Fat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Ash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Fibre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Protein 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1817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 Fresh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75.18±0.00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4.07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GB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7a±0.0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GB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0.15±0.00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9.75±0.01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8.38±0.00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219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2-1st reheated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74.36±0.0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</a:t>
                      </a: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GB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0.17±0.01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10.58±0.01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8.34±0.00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5453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3-2nd reheated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74.09±0.01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6±0.01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2.67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±0.01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0.19±0.00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10.69±0.01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8.31±0.00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6246"/>
            <a:ext cx="9144000" cy="5539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200"/>
              </a:spcBef>
              <a:spcAft>
                <a:spcPts val="0"/>
              </a:spcAft>
            </a:pPr>
            <a:r>
              <a:rPr lang="en-US" b="1" dirty="0">
                <a:solidFill>
                  <a:srgbClr val="365F91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Table 3</a:t>
            </a:r>
            <a:r>
              <a:rPr lang="en-US" b="1" dirty="0" smtClean="0">
                <a:solidFill>
                  <a:srgbClr val="365F91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:</a:t>
            </a:r>
            <a:r>
              <a:rPr lang="en-US" b="1" dirty="0">
                <a:solidFill>
                  <a:srgbClr val="365F91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	Proximate Composition of </a:t>
            </a:r>
            <a:r>
              <a:rPr lang="en-US" b="1" i="1" dirty="0" err="1">
                <a:solidFill>
                  <a:srgbClr val="365F91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Gbanunu</a:t>
            </a:r>
            <a:r>
              <a:rPr lang="en-US" b="1" i="1" dirty="0">
                <a:solidFill>
                  <a:srgbClr val="365F91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soup</a:t>
            </a:r>
            <a:endParaRPr lang="en-GB" sz="2000" b="1" dirty="0">
              <a:solidFill>
                <a:srgbClr val="365F91"/>
              </a:solidFill>
              <a:effectLst/>
              <a:latin typeface="Cambria" panose="02040503050406030204" pitchFamily="18" charset="0"/>
              <a:ea typeface="SimSun" panose="02010600030101010101" pitchFamily="2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4365104"/>
            <a:ext cx="8496944" cy="791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Values with different superscripts 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along the same column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are significantly different (P &lt; 0.05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)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CHO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= Carbohydrates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81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Table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Mineral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composition of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gbanunu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soup samples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520" y="4653136"/>
            <a:ext cx="864096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hangingPunct="0"/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Values represent the mean ± SD of three determinations. Values with different superscripts in the same column are significantly different (p&lt;0.05)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457298"/>
              </p:ext>
            </p:extLst>
          </p:nvPr>
        </p:nvGraphicFramePr>
        <p:xfrm>
          <a:off x="251521" y="764704"/>
          <a:ext cx="8640959" cy="38164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3807"/>
                <a:gridCol w="1366741"/>
                <a:gridCol w="1271456"/>
                <a:gridCol w="1271456"/>
                <a:gridCol w="1356219"/>
                <a:gridCol w="1351280"/>
              </a:tblGrid>
              <a:tr h="53981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Samples/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Minerals composition (mg/100g)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593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Days 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Calcium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Potassium 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Sodium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Zinc 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Iron 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586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 Fresh soup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1.54±0.01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1.22±0.11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1.52±0.00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0.11±0.12 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0.12±0.09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586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2- 1st reheated soup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1.46±0.02 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1.07±0.01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1.12±0.01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0.03±0.02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0.08±0.06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632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3- 2nd reheated soup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1.22±0.00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0.58±0.06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0.52±0.10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0.04±0.05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0.05±0.05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251520" y="836712"/>
            <a:ext cx="500636" cy="4846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ight Arrow 6"/>
          <p:cNvSpPr/>
          <p:nvPr/>
        </p:nvSpPr>
        <p:spPr>
          <a:xfrm>
            <a:off x="251520" y="2216505"/>
            <a:ext cx="500636" cy="4846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ight Arrow 11"/>
          <p:cNvSpPr/>
          <p:nvPr/>
        </p:nvSpPr>
        <p:spPr>
          <a:xfrm>
            <a:off x="251520" y="4581128"/>
            <a:ext cx="500636" cy="4846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61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GB" sz="4000" dirty="0"/>
          </a:p>
        </p:txBody>
      </p:sp>
      <p:sp>
        <p:nvSpPr>
          <p:cNvPr id="16" name="Rectangle 15"/>
          <p:cNvSpPr/>
          <p:nvPr/>
        </p:nvSpPr>
        <p:spPr>
          <a:xfrm>
            <a:off x="1979712" y="5065760"/>
            <a:ext cx="63367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83567" y="4581128"/>
            <a:ext cx="77531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of the African Indigenous Green Leafy Vegetables (AIGLV) available in the Yoruba ethnic group of South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West, 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Nigeria is "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Marugbo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scientifically known as </a:t>
            </a:r>
            <a:r>
              <a:rPr lang="en-GB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Cleridendrum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volubile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Adeboye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2019).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3568" y="836712"/>
            <a:ext cx="77531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Nigeria is a multi-socio cultural society with different traditional soups which are indigenous to different ethnic group and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Hart 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2005). </a:t>
            </a:r>
          </a:p>
        </p:txBody>
      </p:sp>
      <p:sp>
        <p:nvSpPr>
          <p:cNvPr id="3" name="Rectangle 2"/>
          <p:cNvSpPr/>
          <p:nvPr/>
        </p:nvSpPr>
        <p:spPr>
          <a:xfrm>
            <a:off x="702646" y="2216505"/>
            <a:ext cx="761377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majority of traditional soups in Nigeria are prepared with indigenous leafy vegetables that are rich in food nutrients with health-promoting effects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dietary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antioxidants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vegetables which is also beneficial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immune functioning in preventing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diseases (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Asaolu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2012;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Sumazian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2010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algn="just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0" y="15389"/>
            <a:ext cx="9144000" cy="4308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Table </a:t>
            </a:r>
            <a:r>
              <a:rPr lang="en-US" sz="22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Vitamins</a:t>
            </a:r>
            <a:r>
              <a:rPr kumimoji="0" lang="en-US" sz="2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phytochemical content of soup samples (mg/100 g)</a:t>
            </a:r>
            <a:endParaRPr kumimoji="0" lang="en-GB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520" y="4365104"/>
            <a:ext cx="864096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hangingPunct="0"/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Values represent the mean ± SD of three determinations. Values with different superscripts in the same column are significantly different (p&lt;0.05)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398536"/>
              </p:ext>
            </p:extLst>
          </p:nvPr>
        </p:nvGraphicFramePr>
        <p:xfrm>
          <a:off x="323529" y="908720"/>
          <a:ext cx="8640959" cy="33481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119"/>
                <a:gridCol w="1914273"/>
                <a:gridCol w="1283312"/>
                <a:gridCol w="1337641"/>
                <a:gridCol w="1476189"/>
                <a:gridCol w="1549425"/>
              </a:tblGrid>
              <a:tr h="93610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Samples</a:t>
                      </a:r>
                      <a:endParaRPr lang="en-GB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Antioxidants</a:t>
                      </a: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			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endParaRPr lang="en-GB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Anti-nutrients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</a:tr>
              <a:tr h="6020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βcarotene (</a:t>
                      </a:r>
                      <a:r>
                        <a:rPr lang="en-GB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</a:t>
                      </a: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A)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Vitamin C    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phenol 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Phytate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Oxalate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998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 1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15.37±0.06</a:t>
                      </a:r>
                      <a:r>
                        <a:rPr lang="en-GB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2.97±0.81</a:t>
                      </a:r>
                      <a:r>
                        <a:rPr lang="en-GB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1.55±0.01</a:t>
                      </a:r>
                      <a:r>
                        <a:rPr lang="en-GB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20.00±5.00</a:t>
                      </a:r>
                      <a:r>
                        <a:rPr lang="en-GB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3.6±0.10</a:t>
                      </a:r>
                      <a:r>
                        <a:rPr lang="en-GB" sz="18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998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 2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10.32±0.08</a:t>
                      </a:r>
                      <a:r>
                        <a:rPr lang="en-GB" sz="18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2.81±0.01</a:t>
                      </a:r>
                      <a:r>
                        <a:rPr lang="en-GB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1.25±0.01</a:t>
                      </a:r>
                      <a:r>
                        <a:rPr lang="en-GB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16.96±1.01</a:t>
                      </a:r>
                      <a:r>
                        <a:rPr lang="en-GB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1.76±0.58</a:t>
                      </a:r>
                      <a:r>
                        <a:rPr lang="en-GB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998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 3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8.77±0.02</a:t>
                      </a:r>
                      <a:r>
                        <a:rPr lang="en-GB" sz="18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2.03±0.01</a:t>
                      </a:r>
                      <a:r>
                        <a:rPr lang="en-GB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0.94±0.00</a:t>
                      </a:r>
                      <a:r>
                        <a:rPr lang="en-GB" sz="18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12.82±0.46</a:t>
                      </a:r>
                      <a:r>
                        <a:rPr lang="en-GB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2.07±0.01</a:t>
                      </a:r>
                      <a:r>
                        <a:rPr lang="en-GB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51520" y="5085184"/>
            <a:ext cx="864096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Day 1 = Fresh soup; Day 2 = First reheated soup; Day 3 = Second reheated soup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0" y="-30777"/>
            <a:ext cx="91440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en-GB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115245544"/>
              </p:ext>
            </p:extLst>
          </p:nvPr>
        </p:nvGraphicFramePr>
        <p:xfrm>
          <a:off x="683568" y="908720"/>
          <a:ext cx="6192688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765920" y="5477083"/>
            <a:ext cx="792088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Data represent means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of two replicates plus standard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deviation </a:t>
            </a:r>
            <a:endParaRPr lang="en-GB" sz="1600" dirty="0"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Key: Ascorbic acid = Standard used; Day 1 = Fresh soup; Day 2 = First reheated soup; Day 3 = Second reheated soup</a:t>
            </a:r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899592" y="4869160"/>
            <a:ext cx="61926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Figure 1: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DPPH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Diphenylpicrylhydrazine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scavenging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ctivities of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Gbanunu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Soup</a:t>
            </a:r>
          </a:p>
          <a:p>
            <a:pPr algn="just"/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0" y="15389"/>
            <a:ext cx="9144000" cy="4308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Table </a:t>
            </a:r>
            <a:r>
              <a:rPr lang="en-US" sz="22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Sensory analysis </a:t>
            </a:r>
            <a:r>
              <a:rPr kumimoji="0" lang="en-US" sz="2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of </a:t>
            </a:r>
            <a:r>
              <a:rPr kumimoji="0" lang="en-US" sz="2200" b="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Gbanunu</a:t>
            </a:r>
            <a:r>
              <a:rPr kumimoji="0" lang="en-US" sz="2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soup samples</a:t>
            </a:r>
            <a:endParaRPr kumimoji="0" lang="en-GB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520" y="4366168"/>
            <a:ext cx="864096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hangingPunct="0"/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Values represent the mean ± SD of three determinations. Values with different superscripts in the same column are significantly different (p&lt;0.05)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5085184"/>
            <a:ext cx="864096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Day 1 = Fresh soup; Day 2 = First reheated soup; Day 3 = Second reheated soup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348896"/>
              </p:ext>
            </p:extLst>
          </p:nvPr>
        </p:nvGraphicFramePr>
        <p:xfrm>
          <a:off x="251519" y="567600"/>
          <a:ext cx="8640961" cy="3725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5372"/>
                <a:gridCol w="1633659"/>
                <a:gridCol w="1515044"/>
                <a:gridCol w="1399124"/>
                <a:gridCol w="1399124"/>
                <a:gridCol w="1518638"/>
              </a:tblGrid>
              <a:tr h="12418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Samples 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General appearance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09625" algn="l"/>
                        </a:tabLs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Consistency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Aroma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Taste 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Overall acceptability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2788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 1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4.77± 0.06</a:t>
                      </a:r>
                      <a:r>
                        <a:rPr lang="en-US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5.03± 0.06</a:t>
                      </a:r>
                      <a:r>
                        <a:rPr lang="en-US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4.64± 0.52</a:t>
                      </a:r>
                      <a:r>
                        <a:rPr lang="en-US" sz="18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4.67± 0.06</a:t>
                      </a:r>
                      <a:r>
                        <a:rPr lang="en-US" sz="18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4.8 ± 0.18</a:t>
                      </a:r>
                      <a:r>
                        <a:rPr lang="en-US" sz="18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2788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 2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4.43 ±0.06</a:t>
                      </a:r>
                      <a:r>
                        <a:rPr lang="en-US" sz="18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4.27± 0.06</a:t>
                      </a:r>
                      <a:r>
                        <a:rPr lang="en-US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3.87± 0.06</a:t>
                      </a:r>
                      <a:r>
                        <a:rPr lang="en-US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4.10± 0.10</a:t>
                      </a:r>
                      <a:r>
                        <a:rPr lang="en-US" sz="18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4.17 ± 0.07</a:t>
                      </a:r>
                      <a:r>
                        <a:rPr lang="en-US" sz="18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2788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 3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4.13 ±0.06</a:t>
                      </a:r>
                      <a:r>
                        <a:rPr lang="en-US" sz="18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3.67± 0.06</a:t>
                      </a:r>
                      <a:r>
                        <a:rPr lang="en-US" sz="18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3.63± 0.06</a:t>
                      </a:r>
                      <a:r>
                        <a:rPr lang="en-US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3.13± 0.06</a:t>
                      </a:r>
                      <a:r>
                        <a:rPr lang="en-US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3.64± 0.06</a:t>
                      </a:r>
                      <a:r>
                        <a:rPr lang="en-US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91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0" y="-172778"/>
            <a:ext cx="9144000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Table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Microbial load (CFU/g) of the soup samples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3568" y="4778856"/>
            <a:ext cx="74888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hangingPunct="0"/>
            <a:r>
              <a:rPr lang="en-US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Values represent means of three determinations. The standard values (ICMSF, 1986) 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733811" y="5287510"/>
            <a:ext cx="581938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en-US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TVBC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Total Viable Bacteria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Count; ND = Not detected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110960"/>
              </p:ext>
            </p:extLst>
          </p:nvPr>
        </p:nvGraphicFramePr>
        <p:xfrm>
          <a:off x="755576" y="1196751"/>
          <a:ext cx="7931224" cy="33296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1166"/>
                <a:gridCol w="993678"/>
                <a:gridCol w="1180664"/>
                <a:gridCol w="1069796"/>
                <a:gridCol w="977959"/>
                <a:gridCol w="1205487"/>
                <a:gridCol w="1392474"/>
              </a:tblGrid>
              <a:tr h="122673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Samples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TVBC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Escherichia coli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Staphylococcal count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Shigella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Samollena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fungal count (mould </a:t>
                      </a:r>
                      <a:r>
                        <a:rPr lang="en-GB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/yeast</a:t>
                      </a:r>
                      <a:r>
                        <a:rPr lang="en-GB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322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 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 x10</a:t>
                      </a:r>
                      <a:r>
                        <a:rPr lang="en-GB" sz="14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GB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x10</a:t>
                      </a:r>
                      <a:r>
                        <a:rPr lang="en-GB" sz="14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1.1x 10</a:t>
                      </a:r>
                      <a:r>
                        <a:rPr lang="en-GB" sz="14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ND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ND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 x10</a:t>
                      </a:r>
                      <a:r>
                        <a:rPr lang="en-GB" sz="14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443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 2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 x 10</a:t>
                      </a:r>
                      <a:r>
                        <a:rPr lang="en-GB" sz="14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ND</a:t>
                      </a:r>
                      <a:endParaRPr lang="en-GB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9.0 x 10</a:t>
                      </a:r>
                      <a:r>
                        <a:rPr lang="en-GB" sz="14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ND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ND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 x10</a:t>
                      </a:r>
                      <a:r>
                        <a:rPr lang="en-GB" sz="14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811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 3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 x 10</a:t>
                      </a:r>
                      <a:r>
                        <a:rPr lang="en-GB" sz="14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ND</a:t>
                      </a:r>
                      <a:endParaRPr lang="en-GB" sz="1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 x 10</a:t>
                      </a:r>
                      <a:r>
                        <a:rPr lang="en-GB" sz="14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ND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ND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 x 10</a:t>
                      </a:r>
                      <a:r>
                        <a:rPr lang="en-GB" sz="14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811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Standard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5.0x10</a:t>
                      </a:r>
                      <a:r>
                        <a:rPr lang="en-GB" sz="14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≤10</a:t>
                      </a:r>
                      <a:r>
                        <a:rPr lang="en-GB" sz="14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957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764704"/>
            <a:ext cx="849694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macronutrient contents of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soup increased with increase in the days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reheating.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Notwithstanding,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has indicated that reheating of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Gbanunu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soup caused appreciable loss of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micronutrients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phytonutrients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Consequently,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DPPH value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radical scavenging activities was highest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fresh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soup at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400.00 µg/mL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soup extracts.</a:t>
            </a:r>
          </a:p>
          <a:p>
            <a:pPr algn="just">
              <a:buFont typeface="Wingdings" pitchFamily="2" charset="2"/>
              <a:buChar char="v"/>
            </a:pP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mean scores for all the sensory attributes were found at the ‘like’ region but decreases as the number of reheating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hence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reheating generally decreases the overall quality of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gbanunu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soup.</a:t>
            </a:r>
          </a:p>
          <a:p>
            <a:pPr algn="just"/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Nevertheless, the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microbial loads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were very low; </a:t>
            </a:r>
            <a:r>
              <a:rPr lang="en-GB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 coli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Salmollena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Shigella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were ordinarily not detected indicating safety for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consumption and the preservative effect of the reheating process.</a:t>
            </a:r>
            <a:r>
              <a:rPr lang="en-GB" sz="2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Font typeface="Wingdings" pitchFamily="2" charset="2"/>
              <a:buChar char="v"/>
            </a:pP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"/>
            <a:ext cx="91440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Conclusions </a:t>
            </a:r>
            <a:endParaRPr lang="en-GB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9512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Recommendations</a:t>
            </a:r>
            <a:endParaRPr lang="en-GB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357443" y="620688"/>
            <a:ext cx="8429114" cy="597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2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buFont typeface="Wingdings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advisable that consumable quantity of </a:t>
            </a:r>
            <a:r>
              <a:rPr lang="en-GB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gbanunu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soup within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1-2 days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prepared at a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 to relatively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retain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micronutrients and freshness at point of consumption.</a:t>
            </a:r>
          </a:p>
          <a:p>
            <a:pPr algn="just" eaLnBrk="0" hangingPunct="0">
              <a:buFont typeface="Wingdings" pitchFamily="2" charset="2"/>
              <a:buChar char="Ø"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>
              <a:buFont typeface="Wingdings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Otherwise, alternative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means of preservation such as the use of food additives or refrigeration may be necessary. </a:t>
            </a:r>
          </a:p>
          <a:p>
            <a:pPr algn="just" eaLnBrk="0" hangingPunct="0"/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>
              <a:buFont typeface="Wingdings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Also, the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leafy vegetables that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contain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level of anti-nutrient contents should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identified and sparingly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in the preparation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minimise the possible chelating effect on the mineral constituents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soup</a:t>
            </a:r>
            <a:r>
              <a:rPr lang="en-GB" sz="2400" dirty="0" smtClean="0"/>
              <a:t>.</a:t>
            </a:r>
          </a:p>
          <a:p>
            <a:pPr algn="just" eaLnBrk="0" hangingPunct="0">
              <a:buFont typeface="Wingdings" pitchFamily="2" charset="2"/>
              <a:buChar char="Ø"/>
            </a:pPr>
            <a:endParaRPr lang="en-GB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 eaLnBrk="0" hangingPunct="0"/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endParaRPr lang="en-GB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endParaRPr lang="en-GB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115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GB" sz="3200" b="1" dirty="0" smtClean="0">
                <a:latin typeface="Times New Roman" pitchFamily="18" charset="0"/>
                <a:cs typeface="Times New Roman" pitchFamily="18" charset="0"/>
              </a:rPr>
              <a:t>Contribution to knowledge </a:t>
            </a:r>
            <a:endParaRPr lang="en-GB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42915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7158" y="714356"/>
            <a:ext cx="8463314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work has been able to: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establish  a scientific and baseline documentation on the effect of reheating on the quality attributes of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gbanunu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soup;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provide information on the nutritional, antioxidants and sensory properties of reheated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gbanunu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comparison with the freshly prepared soup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These contributions will help to maintain a good level of reheating process that will not impair the nutritive and the acclaimed health benefit of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gbanunu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soup.</a:t>
            </a:r>
          </a:p>
          <a:p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Arial" pitchFamily="34" charset="0"/>
              <a:buChar char="•"/>
            </a:pP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6D879-F2DD-451E-AF59-32EA81444913}" type="slidenum">
              <a:rPr lang="en-GB" smtClean="0"/>
              <a:pPr>
                <a:defRPr/>
              </a:pPr>
              <a:t>26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004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642918"/>
            <a:ext cx="8572560" cy="6215082"/>
          </a:xfrm>
        </p:spPr>
        <p:txBody>
          <a:bodyPr/>
          <a:lstStyle/>
          <a:p>
            <a:pPr algn="just">
              <a:buNone/>
            </a:pP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Adeboye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O. A.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Bolaji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B. M.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Fasogbon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B. M.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Okunyemi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(2019): An Evaluation of the Impact of Drying  on the Nutritional Composition, Functional Properties, and Sensory Characteristics of a Ready-to-Cook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C.volubile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Leaf Soup Powder, Journal of Culinary Science &amp; Technology, DOI:10.1080/15428052.2019.161098to link to this article: </a:t>
            </a:r>
            <a:r>
              <a:rPr lang="en-US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https://doi.org/10.1080/15428052.2019.1610988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Adefegha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Oboh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 (2011) Water Extractable Phytochemicals from Some Nigerian Spices Inhibit Fe2+- Induced Lipid Peroxidation in Rat's Brain - In Vitro. J Food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Tech 2: 1-6.2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AOAC (2000). Official methods of Analysis of the Association of Official Analytical Chemistry, Washington DC.</a:t>
            </a:r>
            <a:endParaRPr lang="en-GB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AOAC (2005). Official methods of analysis of Association of Official Analytical Chemist International, 18th ed. Gaithersburg, MD, USA.</a:t>
            </a:r>
            <a:endParaRPr lang="en-GB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GB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Asaolu</a:t>
            </a:r>
            <a:r>
              <a:rPr lang="en-GB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S, </a:t>
            </a:r>
            <a:r>
              <a:rPr lang="en-GB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Adefemi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OS, </a:t>
            </a:r>
            <a:r>
              <a:rPr lang="en-GB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Oyakilome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IG, </a:t>
            </a:r>
            <a:r>
              <a:rPr lang="en-GB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Ajibulu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KE, </a:t>
            </a:r>
            <a:r>
              <a:rPr lang="en-GB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Asaolu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MF (2012) Proximate and Mineral Composition of Nigerian leafy vegetable. Journal of Food Research 1: 214-218.</a:t>
            </a:r>
          </a:p>
          <a:p>
            <a:pPr lvl="0" algn="just">
              <a:buNone/>
            </a:pPr>
            <a:r>
              <a:rPr lang="en-GB" sz="1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Aworh</a:t>
            </a:r>
            <a:r>
              <a:rPr lang="en-GB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O. C., </a:t>
            </a:r>
            <a:r>
              <a:rPr lang="en-GB" sz="1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Okparanta</a:t>
            </a:r>
            <a:r>
              <a:rPr lang="en-GB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R. N. and  </a:t>
            </a:r>
            <a:r>
              <a:rPr lang="en-GB" sz="1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Oyedokun</a:t>
            </a:r>
            <a:r>
              <a:rPr lang="en-GB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,E. O. (2002). Effect of irradiation on quality, shelf  life and consumer acceptance of traditional Nigerian meat and fish products. In: Study of the  impact of food irradiation on preventing losses: Experience in Africa.</a:t>
            </a:r>
            <a:r>
              <a:rPr lang="en-GB" sz="1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IAEA-TEC-DOC-1291. </a:t>
            </a:r>
            <a:r>
              <a:rPr lang="en-GB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International Atomic Energy Agency, Vienna, pp 39-45.</a:t>
            </a:r>
            <a:r>
              <a:rPr lang="en-GB" sz="14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GB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IVACG-International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Vitamin A Consultative Group (World Health Organization). 1992. Using Immunization contacts to combat vitamin A deficiency. Geneva. </a:t>
            </a:r>
            <a:endParaRPr lang="en-GB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Ogunwa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T. H.,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Ajiboye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 A.,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Sholanke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D. R., Awe, O. B.,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Ademoye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T. A.,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Oloye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O. B., &amp;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Ilesanmi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O. C. (2015). Nutritional Evaluation of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Clerodendrum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volubile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Marugbo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leaves.Asian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Journal of Plant Science and Research, 5(11), 26–31.</a:t>
            </a:r>
            <a:endParaRPr lang="en-GB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Sumazian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Y, </a:t>
            </a:r>
            <a:r>
              <a:rPr lang="en-GB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Syahida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GB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Hakiman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</a:t>
            </a:r>
            <a:r>
              <a:rPr lang="en-GB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Maziah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(2010) Antioxidant activities, flavonoids, ascorbic acid and phenolic contents of Malaysian vegetables. J Med Plant Res 4: 881-890.</a:t>
            </a:r>
          </a:p>
          <a:p>
            <a:pPr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GB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6D879-F2DD-451E-AF59-32EA81444913}" type="slidenum">
              <a:rPr lang="en-GB" smtClean="0"/>
              <a:pPr>
                <a:defRPr/>
              </a:pPr>
              <a:t>27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71472" y="2500306"/>
            <a:ext cx="76308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THANK YOU FOR LISTENING</a:t>
            </a:r>
            <a:endParaRPr lang="en-GB" sz="4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Microbial analyses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844823"/>
          <a:ext cx="8229600" cy="3528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6D879-F2DD-451E-AF59-32EA81444913}" type="slidenum">
              <a:rPr lang="en-GB" smtClean="0"/>
              <a:pPr>
                <a:defRPr/>
              </a:pPr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590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Introduction (</a:t>
            </a:r>
            <a:r>
              <a:rPr lang="en-GB" sz="4000" b="1" dirty="0" err="1" smtClean="0">
                <a:latin typeface="Times New Roman" pitchFamily="18" charset="0"/>
                <a:cs typeface="Times New Roman" pitchFamily="18" charset="0"/>
              </a:rPr>
              <a:t>Contd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GB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2445" y="1849563"/>
            <a:ext cx="806489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Soups made with ‘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Marugbo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leaf </a:t>
            </a:r>
            <a:r>
              <a:rPr lang="en-GB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 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been reported to supply a huge amount of iron, zinc, phenolic compounds, and other phytochemicals that are important in building body healthy functions with medicinal values (Neeta </a:t>
            </a:r>
            <a:r>
              <a:rPr lang="en-GB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2007;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Adefegha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2011).</a:t>
            </a:r>
            <a:endParaRPr lang="en-GB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293557" y="860382"/>
            <a:ext cx="441706" cy="4846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13"/>
          <p:cNvSpPr/>
          <p:nvPr/>
        </p:nvSpPr>
        <p:spPr>
          <a:xfrm>
            <a:off x="189596" y="1849563"/>
            <a:ext cx="441706" cy="4846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05729" y="848433"/>
            <a:ext cx="80648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56874" y="912804"/>
            <a:ext cx="806489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GB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Marugbo</a:t>
            </a:r>
            <a:r>
              <a:rPr lang="en-GB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is 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inexpensive source of proteins, carbohydrates, dietary fibres, minerals, and vitamins (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Ogunwa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2015).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187605" y="3441743"/>
            <a:ext cx="432048" cy="4846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625626" y="5041269"/>
            <a:ext cx="802510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Gbanunu</a:t>
            </a:r>
            <a:r>
              <a:rPr lang="en-GB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a popular soup delicacy consumed among ‘</a:t>
            </a:r>
            <a:r>
              <a:rPr lang="en-GB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Ikale</a:t>
            </a:r>
            <a:r>
              <a:rPr lang="en-GB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’, ‘</a:t>
            </a:r>
            <a:r>
              <a:rPr lang="en-GB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llaje</a:t>
            </a:r>
            <a:r>
              <a:rPr lang="en-GB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’, and ‘</a:t>
            </a:r>
            <a:r>
              <a:rPr lang="en-GB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Apoi</a:t>
            </a:r>
            <a:r>
              <a:rPr lang="en-GB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 ethnic groups in the southern senatorial district of </a:t>
            </a:r>
            <a:r>
              <a:rPr lang="en-GB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Ondo</a:t>
            </a:r>
            <a:r>
              <a:rPr lang="en-GB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State; western </a:t>
            </a:r>
            <a:r>
              <a:rPr lang="en-GB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Nigeria </a:t>
            </a:r>
            <a:r>
              <a:rPr lang="en-GB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especially, the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postpartum mothers </a:t>
            </a:r>
            <a:r>
              <a:rPr lang="en-GB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2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Adefegha</a:t>
            </a:r>
            <a:r>
              <a:rPr lang="en-GB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 al</a:t>
            </a:r>
            <a:r>
              <a:rPr lang="en-GB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2011).</a:t>
            </a:r>
            <a:endParaRPr lang="en-GB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224826" y="5029784"/>
            <a:ext cx="432048" cy="4846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12239" y="3465762"/>
            <a:ext cx="802510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leaf of </a:t>
            </a:r>
            <a:r>
              <a:rPr lang="en-GB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GB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volubile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(‘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Marugbo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’) is the major leafy vegetable employed in the preparation of </a:t>
            </a:r>
            <a:r>
              <a:rPr lang="en-GB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gbanunu</a:t>
            </a:r>
            <a:r>
              <a:rPr lang="en-GB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though, blended with other vegetables </a:t>
            </a:r>
            <a:r>
              <a:rPr lang="en-GB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</a:t>
            </a:r>
            <a:r>
              <a:rPr lang="en-GB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as; ‘</a:t>
            </a:r>
            <a:r>
              <a:rPr lang="en-GB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Moringa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’, ‘Ewe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’, 'Ewe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Owu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'Ewe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Alukoofo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'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Efirin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spices and some other ingredients.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764704"/>
            <a:ext cx="849694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nutrient content (proximate parameters) of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soup increased with increase in the days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reheating as a result of moisture evaporation that led to the concentration of the soup.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However, the reverse was the case for the minerals, vitamins,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total phenol contents. This probably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may be due to the heat labile nature of the vitamins and the phenolic compounds; and chelating effect of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antinutrient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factors on some mineral contents. </a:t>
            </a:r>
          </a:p>
          <a:p>
            <a:pPr algn="just">
              <a:buFont typeface="Wingdings" pitchFamily="2" charset="2"/>
              <a:buChar char="v"/>
            </a:pPr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Consequently,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DPPH value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400.00 µg/mL for free radical scavenging activities was highest in the fresh soup. 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microbial loads were within the safe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range while 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Salmollena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Shigella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were ordinarily not detected indicating safety for consumption. 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scores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general acceptability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were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moderately high but decreased as the number of reheating increased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Consequently, reheating decreases the quality of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gbanunu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soup.</a:t>
            </a:r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"/>
            <a:ext cx="91440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Conclusions </a:t>
            </a:r>
            <a:endParaRPr lang="en-GB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01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31</a:t>
            </a:fld>
            <a:endParaRPr lang="en-GB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79513" y="980729"/>
          <a:ext cx="7750791" cy="3513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1419"/>
                <a:gridCol w="919364"/>
                <a:gridCol w="1055111"/>
                <a:gridCol w="1055111"/>
                <a:gridCol w="1122174"/>
                <a:gridCol w="812573"/>
                <a:gridCol w="900216"/>
                <a:gridCol w="1014823"/>
              </a:tblGrid>
              <a:tr h="10081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Samples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TVBC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coliforms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Staphylococcus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Salmonella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Shigella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Mould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Yeast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352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 1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3.6x10</a:t>
                      </a:r>
                      <a:r>
                        <a:rPr lang="en-GB" sz="1600" baseline="30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baseline="30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1.1x 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 x10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 x10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 x10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 x 10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352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 2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4.4x10</a:t>
                      </a:r>
                      <a:r>
                        <a:rPr lang="en-GB" sz="1600" baseline="30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baseline="30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9.0 x 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 x 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 x10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 x 10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352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 3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5.6x10</a:t>
                      </a:r>
                      <a:r>
                        <a:rPr lang="en-GB" sz="1600" baseline="30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baseline="30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 x 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 x 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 x 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 x10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977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Microbial analyses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844823"/>
          <a:ext cx="8229600" cy="3528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6D879-F2DD-451E-AF59-32EA81444913}" type="slidenum">
              <a:rPr lang="en-GB" smtClean="0"/>
              <a:pPr>
                <a:defRPr/>
              </a:pPr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2567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764704"/>
            <a:ext cx="849694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nutrient content (proximate parameters) of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soup increased with increase in the days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reheating as a result of moisture evaporation that led to the concentration of the soup.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However, the reverse was the case for the minerals, vitamins,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total phenol contents. This probably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may be due to the heat labile nature of the vitamins and the phenolic compounds; and chelating effect of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antinutrient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factors on some mineral contents. </a:t>
            </a:r>
          </a:p>
          <a:p>
            <a:pPr algn="just">
              <a:buFont typeface="Wingdings" pitchFamily="2" charset="2"/>
              <a:buChar char="v"/>
            </a:pPr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Consequently,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DPPH value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400.00 µg/mL for free radical scavenging activities was highest in the fresh soup. 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microbial loads were within the safe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range while 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Salmollena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Shigella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were ordinarily not detected indicating safety for consumption. 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scores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general acceptability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were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moderately high but decreased as the number of reheating increased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Consequently, reheating decreases the quality of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gbanunu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soup.</a:t>
            </a:r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"/>
            <a:ext cx="91440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Conclusions </a:t>
            </a:r>
            <a:endParaRPr lang="en-GB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269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34</a:t>
            </a:fld>
            <a:endParaRPr lang="en-GB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79513" y="980729"/>
          <a:ext cx="7750791" cy="3513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1419"/>
                <a:gridCol w="919364"/>
                <a:gridCol w="1055111"/>
                <a:gridCol w="1055111"/>
                <a:gridCol w="1122174"/>
                <a:gridCol w="812573"/>
                <a:gridCol w="900216"/>
                <a:gridCol w="1014823"/>
              </a:tblGrid>
              <a:tr h="10081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Samples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TVBC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coliforms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Staphylococcus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Salmonella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Shigella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Mould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Yeast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352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 1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3.6x10</a:t>
                      </a:r>
                      <a:r>
                        <a:rPr lang="en-GB" sz="1600" baseline="30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baseline="30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1.1x 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 x10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 x10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 x10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 x 10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352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 2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4.4x10</a:t>
                      </a:r>
                      <a:r>
                        <a:rPr lang="en-GB" sz="1600" baseline="30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baseline="30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9.0 x 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 x 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 x10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 x 10</a:t>
                      </a:r>
                      <a:r>
                        <a:rPr lang="en-US" sz="16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352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 3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5.6x10</a:t>
                      </a:r>
                      <a:r>
                        <a:rPr lang="en-GB" sz="1600" baseline="30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baseline="30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 x 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 x 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 x 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 x10</a:t>
                      </a:r>
                      <a:r>
                        <a:rPr lang="en-US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174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50004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Statements of Problem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992839"/>
              </p:ext>
            </p:extLst>
          </p:nvPr>
        </p:nvGraphicFramePr>
        <p:xfrm>
          <a:off x="0" y="548680"/>
          <a:ext cx="9144000" cy="551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6D879-F2DD-451E-AF59-32EA81444913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1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Justification for the research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9977890"/>
              </p:ext>
            </p:extLst>
          </p:nvPr>
        </p:nvGraphicFramePr>
        <p:xfrm>
          <a:off x="251520" y="1052736"/>
          <a:ext cx="8640960" cy="5448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6D879-F2DD-451E-AF59-32EA81444913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2715" y="1792889"/>
            <a:ext cx="4056752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specific objectives are to: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Aim and Objectives </a:t>
            </a:r>
            <a:endParaRPr lang="en-GB" sz="3600" dirty="0"/>
          </a:p>
        </p:txBody>
      </p:sp>
      <p:sp>
        <p:nvSpPr>
          <p:cNvPr id="4" name="Rectangle 3"/>
          <p:cNvSpPr/>
          <p:nvPr/>
        </p:nvSpPr>
        <p:spPr>
          <a:xfrm>
            <a:off x="719572" y="2217621"/>
            <a:ext cx="77048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proximate and mineral  composition of the fresh and reheated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gbanunu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soup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endParaRPr lang="en-GB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uantitatively assess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phenolic compounds and anti-nutritional factors of the fresh and reheated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gbanunu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soup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342900" lvl="0" indent="-3429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establish the microbial quality of the fresh and reheated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gbanunu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soup, and</a:t>
            </a:r>
          </a:p>
          <a:p>
            <a:pPr marL="342900" indent="-342900">
              <a:buFont typeface="Arial" pitchFamily="34" charset="0"/>
              <a:buChar char="•"/>
            </a:pPr>
            <a:endParaRPr lang="en-GB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evaluate the sensory characteristics of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reheated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gbanunu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soup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comparison with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freshly prepared soup.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/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08348" y="2260472"/>
            <a:ext cx="478374" cy="4846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ight Arrow 6"/>
          <p:cNvSpPr/>
          <p:nvPr/>
        </p:nvSpPr>
        <p:spPr>
          <a:xfrm>
            <a:off x="287074" y="3347130"/>
            <a:ext cx="478374" cy="4846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Arrow 8"/>
          <p:cNvSpPr/>
          <p:nvPr/>
        </p:nvSpPr>
        <p:spPr>
          <a:xfrm>
            <a:off x="274773" y="4470195"/>
            <a:ext cx="478374" cy="4846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39552" y="692696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major aim of this study is to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investigated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on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reheating on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quality attributes of </a:t>
            </a:r>
            <a:r>
              <a:rPr lang="en-GB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gbanunu</a:t>
            </a:r>
            <a:r>
              <a:rPr lang="en-GB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soup</a:t>
            </a:r>
            <a:endParaRPr lang="en-GB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300365" y="5556853"/>
            <a:ext cx="478374" cy="4846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57356" y="2428868"/>
            <a:ext cx="5386411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Materials and Methods</a:t>
            </a:r>
            <a:endParaRPr lang="en-GB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980729"/>
            <a:ext cx="7920880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Varieties of vegetable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leaves, spices, and other ingredients 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used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the preparation 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en-GB" sz="240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gbanunu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soup were purchased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 </a:t>
            </a:r>
            <a:r>
              <a:rPr lang="en-GB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Okitipupa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market in </a:t>
            </a:r>
            <a:r>
              <a:rPr lang="en-GB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Ondo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State, Nigeria.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809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Materials</a:t>
            </a:r>
            <a:endParaRPr lang="en-GB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9486" y="3070964"/>
            <a:ext cx="77763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Reagents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agars used for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analyses were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analytical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grade and were prepared according to the manufacturer’s specifications.</a:t>
            </a:r>
            <a:r>
              <a:rPr lang="en-US" sz="2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277202" y="1002849"/>
            <a:ext cx="478374" cy="4846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ight Arrow 5"/>
          <p:cNvSpPr/>
          <p:nvPr/>
        </p:nvSpPr>
        <p:spPr>
          <a:xfrm>
            <a:off x="231112" y="3070964"/>
            <a:ext cx="478374" cy="4846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87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980729"/>
            <a:ext cx="792088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traditional method was adopted in the preparation of the soup. Each of the ingredients was sorted, picked, washed to remove dirt, and weighed. 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ingredients were ground 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together, mix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water in a stainless pot, and put on the 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fire (gas burner);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 5 minutes of boiling 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(at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about 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80</a:t>
            </a:r>
            <a:r>
              <a:rPr lang="en-GB" sz="2400" baseline="30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C),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palm oil, salt, and 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seasoning (Maggi cubes)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were added, then 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allowed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cook further for 30 minutes. The soup was analysed 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 cooling on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first day (fresh soup) and after reheated in each of the two other days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The recipe for the preparation is depicted in Table 1.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809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Preparation of </a:t>
            </a:r>
            <a:r>
              <a:rPr lang="en-GB" sz="2800" b="1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gbanunu</a:t>
            </a:r>
            <a:r>
              <a:rPr lang="en-GB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soup</a:t>
            </a:r>
            <a:endParaRPr lang="en-GB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A9609-4481-44BC-829E-BDB60F54CF14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20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57861</TotalTime>
  <Words>2682</Words>
  <Application>Microsoft Office PowerPoint</Application>
  <PresentationFormat>On-screen Show (4:3)</PresentationFormat>
  <Paragraphs>460</Paragraphs>
  <Slides>34</Slides>
  <Notes>2</Notes>
  <HiddenSlides>6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3" baseType="lpstr">
      <vt:lpstr>SimSun</vt:lpstr>
      <vt:lpstr>Arial</vt:lpstr>
      <vt:lpstr>Arial Rounded MT Bold</vt:lpstr>
      <vt:lpstr>Calibri</vt:lpstr>
      <vt:lpstr>Cambria</vt:lpstr>
      <vt:lpstr>French Script MT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Statements of Problem</vt:lpstr>
      <vt:lpstr>Justification for the research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Microbial analyses</vt:lpstr>
      <vt:lpstr>PowerPoint Presentation</vt:lpstr>
      <vt:lpstr>Mineral and vitamin analyses</vt:lpstr>
      <vt:lpstr>Phytochemical and anti-oxidant analyses</vt:lpstr>
      <vt:lpstr>Sensory evaluation</vt:lpstr>
      <vt:lpstr>Statistical analysis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Contribution to knowledge </vt:lpstr>
      <vt:lpstr>References</vt:lpstr>
      <vt:lpstr>PowerPoint Presentation</vt:lpstr>
      <vt:lpstr>Microbial analyses</vt:lpstr>
      <vt:lpstr>PowerPoint Presentation</vt:lpstr>
      <vt:lpstr>PowerPoint Presentation</vt:lpstr>
      <vt:lpstr>Microbial analyses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NIFEMI</dc:creator>
  <cp:lastModifiedBy>DUPE</cp:lastModifiedBy>
  <cp:revision>3749</cp:revision>
  <dcterms:created xsi:type="dcterms:W3CDTF">2011-08-24T17:49:03Z</dcterms:created>
  <dcterms:modified xsi:type="dcterms:W3CDTF">2020-10-13T18:04:00Z</dcterms:modified>
</cp:coreProperties>
</file>