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0" r:id="rId5"/>
    <p:sldId id="259" r:id="rId6"/>
    <p:sldId id="285" r:id="rId7"/>
    <p:sldId id="261" r:id="rId8"/>
    <p:sldId id="262" r:id="rId9"/>
    <p:sldId id="263" r:id="rId10"/>
    <p:sldId id="266" r:id="rId11"/>
    <p:sldId id="264" r:id="rId12"/>
    <p:sldId id="265" r:id="rId13"/>
    <p:sldId id="267" r:id="rId14"/>
    <p:sldId id="268" r:id="rId15"/>
    <p:sldId id="269" r:id="rId16"/>
    <p:sldId id="270" r:id="rId17"/>
    <p:sldId id="271" r:id="rId18"/>
    <p:sldId id="272" r:id="rId19"/>
    <p:sldId id="277" r:id="rId20"/>
    <p:sldId id="278" r:id="rId21"/>
    <p:sldId id="273" r:id="rId22"/>
    <p:sldId id="274" r:id="rId23"/>
    <p:sldId id="275" r:id="rId24"/>
    <p:sldId id="276" r:id="rId25"/>
    <p:sldId id="279" r:id="rId26"/>
    <p:sldId id="284"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186" y="-1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756583-8CA0-4BB5-9DCE-C7023127FF09}" type="datetimeFigureOut">
              <a:rPr lang="en-US" smtClean="0"/>
              <a:t>12/10/2018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F2613-9D46-4D14-83CE-8C491766F3B3}" type="slidenum">
              <a:rPr lang="en-US" smtClean="0"/>
              <a:t>‹#›</a:t>
            </a:fld>
            <a:endParaRPr lang="en-US"/>
          </a:p>
        </p:txBody>
      </p:sp>
    </p:spTree>
    <p:extLst>
      <p:ext uri="{BB962C8B-B14F-4D97-AF65-F5344CB8AC3E}">
        <p14:creationId xmlns:p14="http://schemas.microsoft.com/office/powerpoint/2010/main" val="64198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2613-9D46-4D14-83CE-8C491766F3B3}" type="slidenum">
              <a:rPr lang="en-US" smtClean="0"/>
              <a:t>5</a:t>
            </a:fld>
            <a:endParaRPr lang="en-US"/>
          </a:p>
        </p:txBody>
      </p:sp>
    </p:spTree>
    <p:extLst>
      <p:ext uri="{BB962C8B-B14F-4D97-AF65-F5344CB8AC3E}">
        <p14:creationId xmlns:p14="http://schemas.microsoft.com/office/powerpoint/2010/main" val="187073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456BDB-D413-46F4-9A22-78394EF7CFE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130547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56BDB-D413-46F4-9A22-78394EF7CFE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240639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56BDB-D413-46F4-9A22-78394EF7CFE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411824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456BDB-D413-46F4-9A22-78394EF7CFE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32423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456BDB-D413-46F4-9A22-78394EF7CFE9}"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374981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456BDB-D413-46F4-9A22-78394EF7CFE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204138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456BDB-D413-46F4-9A22-78394EF7CFE9}"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253038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456BDB-D413-46F4-9A22-78394EF7CFE9}"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278053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56BDB-D413-46F4-9A22-78394EF7CFE9}"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394239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56BDB-D413-46F4-9A22-78394EF7CFE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176458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56BDB-D413-46F4-9A22-78394EF7CFE9}"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3D55F-5DB8-4940-98E2-27A5CBE65410}" type="slidenum">
              <a:rPr lang="en-US" smtClean="0"/>
              <a:t>‹#›</a:t>
            </a:fld>
            <a:endParaRPr lang="en-US"/>
          </a:p>
        </p:txBody>
      </p:sp>
    </p:spTree>
    <p:extLst>
      <p:ext uri="{BB962C8B-B14F-4D97-AF65-F5344CB8AC3E}">
        <p14:creationId xmlns:p14="http://schemas.microsoft.com/office/powerpoint/2010/main" val="310760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56BDB-D413-46F4-9A22-78394EF7CFE9}" type="datetimeFigureOut">
              <a:rPr lang="en-US" smtClean="0"/>
              <a:t>12/10/2018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3D55F-5DB8-4940-98E2-27A5CBE65410}" type="slidenum">
              <a:rPr lang="en-US" smtClean="0"/>
              <a:t>‹#›</a:t>
            </a:fld>
            <a:endParaRPr lang="en-US"/>
          </a:p>
        </p:txBody>
      </p:sp>
    </p:spTree>
    <p:extLst>
      <p:ext uri="{BB962C8B-B14F-4D97-AF65-F5344CB8AC3E}">
        <p14:creationId xmlns:p14="http://schemas.microsoft.com/office/powerpoint/2010/main" val="1792633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392362"/>
          </a:xfrm>
        </p:spPr>
        <p:txBody>
          <a:bodyPr/>
          <a:lstStyle/>
          <a:p>
            <a:endParaRPr lang="en-US" dirty="0"/>
          </a:p>
        </p:txBody>
      </p:sp>
      <p:sp>
        <p:nvSpPr>
          <p:cNvPr id="5" name="Content Placeholder 4"/>
          <p:cNvSpPr>
            <a:spLocks noGrp="1"/>
          </p:cNvSpPr>
          <p:nvPr>
            <p:ph sz="half" idx="1"/>
          </p:nvPr>
        </p:nvSpPr>
        <p:spPr>
          <a:xfrm>
            <a:off x="457200" y="2819400"/>
            <a:ext cx="4038600" cy="3306763"/>
          </a:xfrm>
        </p:spPr>
        <p:txBody>
          <a:bodyPr>
            <a:normAutofit fontScale="92500"/>
          </a:bodyPr>
          <a:lstStyle/>
          <a:p>
            <a:pPr marL="0" indent="0">
              <a:buNone/>
            </a:pPr>
            <a:r>
              <a:rPr lang="en-GB" b="1" dirty="0"/>
              <a:t>Electrical conductivity and total dissolved solid (TDS) evaluation of</a:t>
            </a:r>
            <a:r>
              <a:rPr lang="en-GB" dirty="0"/>
              <a:t> </a:t>
            </a:r>
            <a:r>
              <a:rPr lang="en-GB" b="1" dirty="0"/>
              <a:t>groundwater around the </a:t>
            </a:r>
            <a:r>
              <a:rPr lang="en-GB" b="1" dirty="0" err="1"/>
              <a:t>Igbenre-Ekotedo</a:t>
            </a:r>
            <a:r>
              <a:rPr lang="en-GB" b="1" dirty="0"/>
              <a:t> dumpsite Ota, South West Nigeria using correlation and regression analysis</a:t>
            </a:r>
            <a:endParaRPr lang="en-US" dirty="0"/>
          </a:p>
        </p:txBody>
      </p:sp>
      <p:sp>
        <p:nvSpPr>
          <p:cNvPr id="6" name="Content Placeholder 5"/>
          <p:cNvSpPr>
            <a:spLocks noGrp="1"/>
          </p:cNvSpPr>
          <p:nvPr>
            <p:ph sz="half" idx="2"/>
          </p:nvPr>
        </p:nvSpPr>
        <p:spPr>
          <a:xfrm>
            <a:off x="4648200" y="2819400"/>
            <a:ext cx="4038600" cy="3306763"/>
          </a:xfrm>
        </p:spPr>
        <p:txBody>
          <a:bodyPr>
            <a:normAutofit fontScale="92500"/>
          </a:bodyPr>
          <a:lstStyle/>
          <a:p>
            <a:pPr marL="0" indent="0">
              <a:buNone/>
            </a:pPr>
            <a:endParaRPr lang="en-GB" sz="1800" b="1" dirty="0" smtClean="0">
              <a:latin typeface="Aharoni" pitchFamily="2" charset="-79"/>
              <a:cs typeface="Aharoni" pitchFamily="2" charset="-79"/>
            </a:endParaRPr>
          </a:p>
          <a:p>
            <a:pPr marL="0" indent="0">
              <a:buNone/>
            </a:pPr>
            <a:r>
              <a:rPr lang="en-GB" sz="2200" b="1" dirty="0" err="1" smtClean="0">
                <a:latin typeface="Aharoni" pitchFamily="2" charset="-79"/>
                <a:cs typeface="Aharoni" pitchFamily="2" charset="-79"/>
              </a:rPr>
              <a:t>Ameloko</a:t>
            </a:r>
            <a:r>
              <a:rPr lang="en-GB" sz="2200" b="1" dirty="0" smtClean="0">
                <a:latin typeface="Aharoni" pitchFamily="2" charset="-79"/>
                <a:cs typeface="Aharoni" pitchFamily="2" charset="-79"/>
              </a:rPr>
              <a:t> A.A  and </a:t>
            </a:r>
            <a:r>
              <a:rPr lang="en-GB" sz="2200" b="1" dirty="0" err="1" smtClean="0">
                <a:latin typeface="Aharoni" pitchFamily="2" charset="-79"/>
                <a:cs typeface="Aharoni" pitchFamily="2" charset="-79"/>
              </a:rPr>
              <a:t>Ayolabi</a:t>
            </a:r>
            <a:r>
              <a:rPr lang="en-GB" sz="2200" b="1" dirty="0" smtClean="0">
                <a:latin typeface="Aharoni" pitchFamily="2" charset="-79"/>
                <a:cs typeface="Aharoni" pitchFamily="2" charset="-79"/>
              </a:rPr>
              <a:t> E.A </a:t>
            </a:r>
          </a:p>
          <a:p>
            <a:pPr marL="0" indent="0">
              <a:buNone/>
            </a:pPr>
            <a:endParaRPr lang="en-GB" sz="2200" b="1" dirty="0" smtClean="0">
              <a:latin typeface="Aharoni" pitchFamily="2" charset="-79"/>
              <a:cs typeface="Aharoni" pitchFamily="2" charset="-79"/>
            </a:endParaRPr>
          </a:p>
          <a:p>
            <a:pPr marL="0" indent="0">
              <a:buNone/>
            </a:pPr>
            <a:r>
              <a:rPr lang="en-GB" sz="2200" b="1" dirty="0" smtClean="0">
                <a:latin typeface="Aharoni" pitchFamily="2" charset="-79"/>
                <a:cs typeface="Aharoni" pitchFamily="2" charset="-79"/>
              </a:rPr>
              <a:t>1.Department </a:t>
            </a:r>
            <a:r>
              <a:rPr lang="en-GB" sz="2200" b="1" dirty="0">
                <a:latin typeface="Aharoni" pitchFamily="2" charset="-79"/>
                <a:cs typeface="Aharoni" pitchFamily="2" charset="-79"/>
              </a:rPr>
              <a:t>of Petroleum Engineering, Covenant University Ota, Nigeria</a:t>
            </a:r>
            <a:endParaRPr lang="en-US" sz="2200" b="1" dirty="0">
              <a:latin typeface="Aharoni" pitchFamily="2" charset="-79"/>
              <a:cs typeface="Aharoni" pitchFamily="2" charset="-79"/>
            </a:endParaRPr>
          </a:p>
          <a:p>
            <a:pPr marL="0" indent="0">
              <a:buNone/>
            </a:pPr>
            <a:r>
              <a:rPr lang="en-US" sz="2200" b="1" dirty="0" smtClean="0">
                <a:latin typeface="Aharoni" pitchFamily="2" charset="-79"/>
                <a:cs typeface="Aharoni" pitchFamily="2" charset="-79"/>
              </a:rPr>
              <a:t>2. Department of Geosciences</a:t>
            </a:r>
          </a:p>
          <a:p>
            <a:pPr marL="0" indent="0">
              <a:buNone/>
            </a:pPr>
            <a:r>
              <a:rPr lang="en-US" sz="2200" b="1" dirty="0" smtClean="0">
                <a:latin typeface="Aharoni" pitchFamily="2" charset="-79"/>
                <a:cs typeface="Aharoni" pitchFamily="2" charset="-79"/>
              </a:rPr>
              <a:t>University of Lagos, Lagos, Nigeria</a:t>
            </a:r>
            <a:endParaRPr lang="en-US" sz="2200" b="1" dirty="0">
              <a:latin typeface="Aharoni" pitchFamily="2" charset="-79"/>
              <a:cs typeface="Aharoni" pitchFamily="2" charset="-79"/>
            </a:endParaRPr>
          </a:p>
        </p:txBody>
      </p:sp>
      <p:cxnSp>
        <p:nvCxnSpPr>
          <p:cNvPr id="7" name="Straight Connector 6"/>
          <p:cNvCxnSpPr/>
          <p:nvPr/>
        </p:nvCxnSpPr>
        <p:spPr>
          <a:xfrm>
            <a:off x="4495800" y="2819400"/>
            <a:ext cx="9525" cy="3375025"/>
          </a:xfrm>
          <a:prstGeom prst="line">
            <a:avLst/>
          </a:prstGeom>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750"/>
            <a:ext cx="8229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5626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90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1000" y="914400"/>
            <a:ext cx="8381999" cy="5105400"/>
          </a:xfrm>
          <a:prstGeom prst="rect">
            <a:avLst/>
          </a:prstGeom>
        </p:spPr>
      </p:pic>
      <p:sp>
        <p:nvSpPr>
          <p:cNvPr id="6" name="Title 1"/>
          <p:cNvSpPr txBox="1">
            <a:spLocks/>
          </p:cNvSpPr>
          <p:nvPr/>
        </p:nvSpPr>
        <p:spPr>
          <a:xfrm>
            <a:off x="0" y="0"/>
            <a:ext cx="7696200" cy="86836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Times New Roman" pitchFamily="18" charset="0"/>
                <a:cs typeface="Times New Roman" pitchFamily="18" charset="0"/>
              </a:rPr>
              <a:t>1.6	 Location of the study area </a:t>
            </a:r>
            <a:endParaRPr lang="en-GB" sz="3600" dirty="0">
              <a:latin typeface="Times New Roman" pitchFamily="18" charset="0"/>
              <a:cs typeface="Times New Roman" pitchFamily="18" charset="0"/>
            </a:endParaRPr>
          </a:p>
        </p:txBody>
      </p:sp>
      <p:sp>
        <p:nvSpPr>
          <p:cNvPr id="7" name="Rectangle 6"/>
          <p:cNvSpPr/>
          <p:nvPr/>
        </p:nvSpPr>
        <p:spPr>
          <a:xfrm>
            <a:off x="838200" y="6036071"/>
            <a:ext cx="6324600" cy="369332"/>
          </a:xfrm>
          <a:prstGeom prst="rect">
            <a:avLst/>
          </a:prstGeom>
        </p:spPr>
        <p:txBody>
          <a:bodyPr wrap="square">
            <a:spAutoFit/>
          </a:bodyPr>
          <a:lstStyle/>
          <a:p>
            <a:r>
              <a:rPr lang="en-GB" dirty="0"/>
              <a:t>Figure </a:t>
            </a:r>
            <a:r>
              <a:rPr lang="en-GB" dirty="0" smtClean="0"/>
              <a:t>1.3: </a:t>
            </a:r>
            <a:r>
              <a:rPr lang="en-GB" dirty="0"/>
              <a:t>Data acquisition map showing location of dumpsite</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81675"/>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7391400" cy="868362"/>
          </a:xfrm>
        </p:spPr>
        <p:txBody>
          <a:bodyPr>
            <a:normAutofit/>
          </a:bodyPr>
          <a:lstStyle/>
          <a:p>
            <a:r>
              <a:rPr lang="en-US" dirty="0" smtClean="0">
                <a:latin typeface="Times New Roman" pitchFamily="18" charset="0"/>
                <a:cs typeface="Times New Roman" pitchFamily="18" charset="0"/>
              </a:rPr>
              <a:t>2.0    Materials </a:t>
            </a:r>
            <a:r>
              <a:rPr lang="en-US" sz="4000" dirty="0" smtClean="0">
                <a:latin typeface="Times New Roman" pitchFamily="18" charset="0"/>
                <a:cs typeface="Times New Roman" pitchFamily="18" charset="0"/>
              </a:rPr>
              <a:t>and</a:t>
            </a:r>
            <a:r>
              <a:rPr lang="en-US" dirty="0" smtClean="0">
                <a:latin typeface="Times New Roman" pitchFamily="18" charset="0"/>
                <a:cs typeface="Times New Roman" pitchFamily="18" charset="0"/>
              </a:rPr>
              <a:t> Method</a:t>
            </a:r>
            <a:endParaRPr lang="en-US" dirty="0">
              <a:latin typeface="Times New Roman" pitchFamily="18" charset="0"/>
              <a:cs typeface="Times New Roman" pitchFamily="18" charset="0"/>
            </a:endParaRPr>
          </a:p>
        </p:txBody>
      </p:sp>
      <p:sp>
        <p:nvSpPr>
          <p:cNvPr id="9" name="Content Placeholder 8"/>
          <p:cNvSpPr>
            <a:spLocks noGrp="1"/>
          </p:cNvSpPr>
          <p:nvPr>
            <p:ph idx="1"/>
          </p:nvPr>
        </p:nvSpPr>
        <p:spPr>
          <a:xfrm>
            <a:off x="381000" y="838200"/>
            <a:ext cx="8229600" cy="966418"/>
          </a:xfrm>
          <a:prstGeom prst="rect">
            <a:avLst/>
          </a:prstGeom>
        </p:spPr>
        <p:txBody>
          <a:bodyPr wrap="square">
            <a:spAutoFit/>
          </a:bodyPr>
          <a:lstStyle/>
          <a:p>
            <a:pPr>
              <a:buNone/>
            </a:pPr>
            <a:r>
              <a:rPr lang="en-US" sz="2800" dirty="0" smtClean="0">
                <a:latin typeface="Times New Roman" pitchFamily="18" charset="0"/>
                <a:cs typeface="Times New Roman" pitchFamily="18" charset="0"/>
              </a:rPr>
              <a:t> 2.1 Data Acquisition</a:t>
            </a:r>
            <a:endParaRPr lang="en-US" sz="2800" b="1"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EM data</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057400"/>
            <a:ext cx="6248400" cy="427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62000" y="6488668"/>
            <a:ext cx="4204886" cy="369332"/>
          </a:xfrm>
          <a:prstGeom prst="rect">
            <a:avLst/>
          </a:prstGeom>
        </p:spPr>
        <p:txBody>
          <a:bodyPr wrap="square">
            <a:spAutoFit/>
          </a:bodyPr>
          <a:lstStyle/>
          <a:p>
            <a:r>
              <a:rPr lang="en-GB" dirty="0" smtClean="0">
                <a:latin typeface="Times New Roman" pitchFamily="18" charset="0"/>
                <a:cs typeface="Times New Roman" pitchFamily="18" charset="0"/>
              </a:rPr>
              <a:t>Figure 2.0: EM-34 instrument</a:t>
            </a:r>
            <a:endParaRPr lang="en-GB"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63058"/>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754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7391400" cy="838200"/>
          </a:xfrm>
        </p:spPr>
        <p:txBody>
          <a:bodyPr>
            <a:normAutofit/>
          </a:bodyPr>
          <a:lstStyle/>
          <a:p>
            <a:r>
              <a:rPr lang="en-US" sz="3600" dirty="0" smtClean="0">
                <a:latin typeface="Times New Roman" pitchFamily="18" charset="0"/>
                <a:cs typeface="Times New Roman" pitchFamily="18" charset="0"/>
              </a:rPr>
              <a:t>2.1 	Materials and methods cont’d</a:t>
            </a:r>
            <a:endParaRPr lang="en-GB" sz="3600" dirty="0">
              <a:latin typeface="Times New Roman" pitchFamily="18" charset="0"/>
              <a:cs typeface="Times New Roman" pitchFamily="18" charset="0"/>
            </a:endParaRPr>
          </a:p>
        </p:txBody>
      </p:sp>
      <p:sp>
        <p:nvSpPr>
          <p:cNvPr id="5" name="Content Placeholder 2"/>
          <p:cNvSpPr>
            <a:spLocks noGrp="1"/>
          </p:cNvSpPr>
          <p:nvPr>
            <p:ph idx="1"/>
          </p:nvPr>
        </p:nvSpPr>
        <p:spPr>
          <a:xfrm>
            <a:off x="304800" y="1219200"/>
            <a:ext cx="8229600" cy="4525963"/>
          </a:xfrm>
        </p:spPr>
        <p:txBody>
          <a:bodyPr>
            <a:normAutofit/>
          </a:bodyPr>
          <a:lstStyle/>
          <a:p>
            <a:pPr>
              <a:buFont typeface="Wingdings" pitchFamily="2" charset="2"/>
              <a:buChar char="§"/>
            </a:pPr>
            <a:r>
              <a:rPr lang="en-GB" dirty="0" smtClean="0">
                <a:latin typeface="Times New Roman" pitchFamily="18" charset="0"/>
                <a:cs typeface="Times New Roman" pitchFamily="18" charset="0"/>
              </a:rPr>
              <a:t>Water sample analysis</a:t>
            </a:r>
            <a:r>
              <a:rPr lang="en-GB" b="1"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r>
              <a:rPr lang="en-GB" dirty="0" smtClean="0">
                <a:latin typeface="Times New Roman" pitchFamily="18" charset="0"/>
                <a:cs typeface="Times New Roman" pitchFamily="18" charset="0"/>
              </a:rPr>
              <a:t>The </a:t>
            </a:r>
            <a:r>
              <a:rPr lang="en-GB" dirty="0">
                <a:latin typeface="Times New Roman" pitchFamily="18" charset="0"/>
                <a:cs typeface="Times New Roman" pitchFamily="18" charset="0"/>
              </a:rPr>
              <a:t>physical </a:t>
            </a:r>
            <a:r>
              <a:rPr lang="en-GB" dirty="0" smtClean="0">
                <a:latin typeface="Times New Roman" pitchFamily="18" charset="0"/>
                <a:cs typeface="Times New Roman" pitchFamily="18" charset="0"/>
              </a:rPr>
              <a:t>properties of water </a:t>
            </a:r>
            <a:r>
              <a:rPr lang="en-GB" dirty="0">
                <a:latin typeface="Times New Roman" pitchFamily="18" charset="0"/>
                <a:cs typeface="Times New Roman" pitchFamily="18" charset="0"/>
              </a:rPr>
              <a:t>tested for are their total dissolved solid (TDS), pH values, </a:t>
            </a:r>
            <a:r>
              <a:rPr lang="en-GB" dirty="0" smtClean="0">
                <a:latin typeface="Times New Roman" pitchFamily="18" charset="0"/>
                <a:cs typeface="Times New Roman" pitchFamily="18" charset="0"/>
              </a:rPr>
              <a:t>temperatures, hardness and </a:t>
            </a:r>
            <a:r>
              <a:rPr lang="en-GB" dirty="0">
                <a:latin typeface="Times New Roman" pitchFamily="18" charset="0"/>
                <a:cs typeface="Times New Roman" pitchFamily="18" charset="0"/>
              </a:rPr>
              <a:t>electrical conductivity (EC).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90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893332"/>
                <a:ext cx="8229600" cy="4232831"/>
              </a:xfrm>
            </p:spPr>
            <p:txBody>
              <a:bodyPr>
                <a:normAutofit/>
              </a:bodyPr>
              <a:lstStyle/>
              <a:p>
                <a:pPr marL="0" marR="0" indent="0">
                  <a:lnSpc>
                    <a:spcPct val="115000"/>
                  </a:lnSpc>
                  <a:spcBef>
                    <a:spcPts val="0"/>
                  </a:spcBef>
                  <a:spcAft>
                    <a:spcPts val="0"/>
                  </a:spcAft>
                  <a:buNone/>
                </a:pPr>
                <a:r>
                  <a:rPr lang="en-GB" sz="2400" dirty="0" smtClean="0">
                    <a:effectLst/>
                    <a:latin typeface="Times New Roman"/>
                    <a:ea typeface="Calibri"/>
                    <a:cs typeface="Times New Roman"/>
                  </a:rPr>
                  <a:t>Considering the generalised Multiple Linear Regression;</a:t>
                </a:r>
                <a:endParaRPr lang="en-US" sz="2000" dirty="0">
                  <a:ea typeface="Calibri"/>
                  <a:cs typeface="Times New Roman"/>
                </a:endParaRPr>
              </a:p>
              <a:p>
                <a:pPr marL="0" marR="0" indent="0">
                  <a:lnSpc>
                    <a:spcPct val="115000"/>
                  </a:lnSpc>
                  <a:spcBef>
                    <a:spcPts val="0"/>
                  </a:spcBef>
                  <a:spcAft>
                    <a:spcPts val="0"/>
                  </a:spcAft>
                  <a:buNone/>
                </a:pPr>
                <a:r>
                  <a:rPr lang="en-GB" sz="2400" dirty="0">
                    <a:effectLst/>
                    <a:latin typeface="Times New Roman"/>
                    <a:ea typeface="Calibri"/>
                    <a:cs typeface="Times New Roman"/>
                  </a:rPr>
                  <a:t> </a:t>
                </a:r>
                <a:endParaRPr lang="en-US" sz="2000" dirty="0">
                  <a:ea typeface="Calibri"/>
                  <a:cs typeface="Times New Roman"/>
                </a:endParaRPr>
              </a:p>
              <a:p>
                <a:pPr marL="0" marR="0" indent="0">
                  <a:lnSpc>
                    <a:spcPct val="115000"/>
                  </a:lnSpc>
                  <a:spcBef>
                    <a:spcPts val="0"/>
                  </a:spcBef>
                  <a:spcAft>
                    <a:spcPts val="1000"/>
                  </a:spcAft>
                  <a:buNone/>
                </a:pPr>
                <a14:m>
                  <m:oMath xmlns:m="http://schemas.openxmlformats.org/officeDocument/2006/math">
                    <m:r>
                      <a:rPr lang="en-GB" sz="2400" i="1">
                        <a:effectLst/>
                        <a:latin typeface="Cambria Math"/>
                        <a:ea typeface="Calibri"/>
                        <a:cs typeface="Times New Roman"/>
                      </a:rPr>
                      <m:t>𝑌</m:t>
                    </m:r>
                    <m:r>
                      <a:rPr lang="en-GB" sz="2400" i="1">
                        <a:effectLst/>
                        <a:latin typeface="Cambria Math"/>
                        <a:ea typeface="Calibri"/>
                        <a:cs typeface="Times New Roman"/>
                      </a:rPr>
                      <m:t>=</m:t>
                    </m:r>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a:effectLst/>
                            <a:latin typeface="Cambria Math"/>
                            <a:ea typeface="Calibri"/>
                            <a:cs typeface="Times New Roman"/>
                          </a:rPr>
                          <m:t>0</m:t>
                        </m:r>
                      </m:sub>
                    </m:sSub>
                    <m:r>
                      <a:rPr lang="en-GB" sz="2400">
                        <a:effectLst/>
                        <a:latin typeface="Cambria Math"/>
                        <a:ea typeface="Calibri"/>
                        <a:cs typeface="Times New Roman"/>
                      </a:rPr>
                      <m:t>+</m:t>
                    </m:r>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a:effectLst/>
                            <a:latin typeface="Cambria Math"/>
                            <a:ea typeface="Calibri"/>
                            <a:cs typeface="Times New Roman"/>
                          </a:rPr>
                          <m:t>1 </m:t>
                        </m:r>
                      </m:sub>
                    </m:sSub>
                    <m:sSub>
                      <m:sSubPr>
                        <m:ctrlPr>
                          <a:rPr lang="en-US" sz="2400" i="1">
                            <a:effectLst/>
                            <a:latin typeface="Cambria Math"/>
                            <a:ea typeface="Calibri"/>
                            <a:cs typeface="Times New Roman"/>
                          </a:rPr>
                        </m:ctrlPr>
                      </m:sSubPr>
                      <m:e>
                        <m:r>
                          <a:rPr lang="en-GB" sz="2400" i="1">
                            <a:effectLst/>
                            <a:latin typeface="Cambria Math"/>
                            <a:ea typeface="Calibri"/>
                            <a:cs typeface="Times New Roman"/>
                          </a:rPr>
                          <m:t>𝑋</m:t>
                        </m:r>
                      </m:e>
                      <m:sub>
                        <m:r>
                          <a:rPr lang="en-GB" sz="2400" i="1">
                            <a:effectLst/>
                            <a:latin typeface="Cambria Math"/>
                            <a:ea typeface="Calibri"/>
                            <a:cs typeface="Times New Roman"/>
                          </a:rPr>
                          <m:t>1</m:t>
                        </m:r>
                      </m:sub>
                    </m:sSub>
                    <m:r>
                      <a:rPr lang="en-GB" sz="2400">
                        <a:effectLst/>
                        <a:latin typeface="Cambria Math"/>
                        <a:ea typeface="Calibri"/>
                        <a:cs typeface="Times New Roman"/>
                      </a:rPr>
                      <m:t>+</m:t>
                    </m:r>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a:effectLst/>
                            <a:latin typeface="Cambria Math"/>
                            <a:ea typeface="Calibri"/>
                            <a:cs typeface="Times New Roman"/>
                          </a:rPr>
                          <m:t>2</m:t>
                        </m:r>
                      </m:sub>
                    </m:sSub>
                    <m:sSub>
                      <m:sSubPr>
                        <m:ctrlPr>
                          <a:rPr lang="en-US" sz="2400" i="1">
                            <a:effectLst/>
                            <a:latin typeface="Cambria Math"/>
                            <a:ea typeface="Calibri"/>
                            <a:cs typeface="Times New Roman"/>
                          </a:rPr>
                        </m:ctrlPr>
                      </m:sSubPr>
                      <m:e>
                        <m:r>
                          <a:rPr lang="en-GB" sz="2400" i="1">
                            <a:effectLst/>
                            <a:latin typeface="Cambria Math"/>
                            <a:ea typeface="Calibri"/>
                            <a:cs typeface="Times New Roman"/>
                          </a:rPr>
                          <m:t>𝑋</m:t>
                        </m:r>
                      </m:e>
                      <m:sub>
                        <m:r>
                          <a:rPr lang="en-GB" sz="2400" i="1">
                            <a:effectLst/>
                            <a:latin typeface="Cambria Math"/>
                            <a:ea typeface="Calibri"/>
                            <a:cs typeface="Times New Roman"/>
                          </a:rPr>
                          <m:t>2</m:t>
                        </m:r>
                      </m:sub>
                    </m:sSub>
                    <m:r>
                      <a:rPr lang="en-GB" sz="2400">
                        <a:effectLst/>
                        <a:latin typeface="Cambria Math"/>
                        <a:ea typeface="Calibri"/>
                        <a:cs typeface="Times New Roman"/>
                      </a:rPr>
                      <m:t>+…</m:t>
                    </m:r>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i="1">
                            <a:effectLst/>
                            <a:latin typeface="Cambria Math"/>
                            <a:ea typeface="Calibri"/>
                            <a:cs typeface="Times New Roman"/>
                          </a:rPr>
                          <m:t>𝑛</m:t>
                        </m:r>
                      </m:sub>
                    </m:sSub>
                    <m:sSub>
                      <m:sSubPr>
                        <m:ctrlPr>
                          <a:rPr lang="en-US" sz="2400" i="1">
                            <a:effectLst/>
                            <a:latin typeface="Cambria Math"/>
                            <a:ea typeface="Calibri"/>
                            <a:cs typeface="Times New Roman"/>
                          </a:rPr>
                        </m:ctrlPr>
                      </m:sSubPr>
                      <m:e>
                        <m:r>
                          <a:rPr lang="en-GB" sz="2400" i="1">
                            <a:effectLst/>
                            <a:latin typeface="Cambria Math"/>
                            <a:ea typeface="Calibri"/>
                            <a:cs typeface="Times New Roman"/>
                          </a:rPr>
                          <m:t>𝑋</m:t>
                        </m:r>
                      </m:e>
                      <m:sub>
                        <m:r>
                          <a:rPr lang="en-GB" sz="2400" i="1">
                            <a:effectLst/>
                            <a:latin typeface="Cambria Math"/>
                            <a:ea typeface="Calibri"/>
                            <a:cs typeface="Times New Roman"/>
                          </a:rPr>
                          <m:t>𝑛</m:t>
                        </m:r>
                      </m:sub>
                    </m:sSub>
                    <m:r>
                      <a:rPr lang="en-GB" sz="2400">
                        <a:effectLst/>
                        <a:latin typeface="Cambria Math"/>
                        <a:ea typeface="Calibri"/>
                        <a:cs typeface="Times New Roman"/>
                      </a:rPr>
                      <m:t>+ </m:t>
                    </m:r>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η</m:t>
                        </m:r>
                      </m:e>
                      <m:sub>
                        <m:r>
                          <m:rPr>
                            <m:sty m:val="p"/>
                          </m:rPr>
                          <a:rPr lang="en-GB" sz="2400">
                            <a:effectLst/>
                            <a:latin typeface="Cambria Math"/>
                            <a:ea typeface="Calibri"/>
                            <a:cs typeface="Times New Roman"/>
                          </a:rPr>
                          <m:t>i</m:t>
                        </m:r>
                      </m:sub>
                    </m:sSub>
                  </m:oMath>
                </a14:m>
                <a:r>
                  <a:rPr lang="en-GB" sz="2400" dirty="0" smtClean="0">
                    <a:effectLst/>
                    <a:latin typeface="Times New Roman"/>
                    <a:ea typeface="Times New Roman"/>
                    <a:cs typeface="Times New Roman"/>
                  </a:rPr>
                  <a:t>…………………. (3.0)</a:t>
                </a:r>
                <a:endParaRPr lang="en-US" sz="2000" dirty="0">
                  <a:ea typeface="Calibri"/>
                  <a:cs typeface="Times New Roman"/>
                </a:endParaRPr>
              </a:p>
              <a:p>
                <a:pPr marL="0" marR="0" indent="0">
                  <a:lnSpc>
                    <a:spcPct val="115000"/>
                  </a:lnSpc>
                  <a:spcBef>
                    <a:spcPts val="0"/>
                  </a:spcBef>
                  <a:spcAft>
                    <a:spcPts val="1000"/>
                  </a:spcAft>
                  <a:buNone/>
                </a:pPr>
                <a:r>
                  <a:rPr lang="en-GB" sz="2400" dirty="0" smtClean="0">
                    <a:effectLst/>
                    <a:latin typeface="Times New Roman"/>
                    <a:ea typeface="Calibri"/>
                    <a:cs typeface="Times New Roman"/>
                  </a:rPr>
                  <a:t>Where Y = Dependent variable predicted by regression model</a:t>
                </a:r>
                <a:endParaRPr lang="en-US" sz="2000" dirty="0">
                  <a:ea typeface="Calibri"/>
                  <a:cs typeface="Times New Roman"/>
                </a:endParaRPr>
              </a:p>
              <a:p>
                <a:pPr marL="0" marR="0" indent="0">
                  <a:lnSpc>
                    <a:spcPct val="115000"/>
                  </a:lnSpc>
                  <a:spcBef>
                    <a:spcPts val="0"/>
                  </a:spcBef>
                  <a:spcAft>
                    <a:spcPts val="1000"/>
                  </a:spcAft>
                  <a:buNone/>
                </a:pPr>
                <a:r>
                  <a:rPr lang="en-GB" sz="2400" dirty="0">
                    <a:effectLst/>
                    <a:latin typeface="Times New Roman"/>
                    <a:ea typeface="Calibri"/>
                    <a:cs typeface="Times New Roman"/>
                  </a:rPr>
                  <a:t>	</a:t>
                </a:r>
                <a14:m>
                  <m:oMath xmlns:m="http://schemas.openxmlformats.org/officeDocument/2006/math">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a:effectLst/>
                            <a:latin typeface="Cambria Math"/>
                            <a:ea typeface="Calibri"/>
                            <a:cs typeface="Times New Roman"/>
                          </a:rPr>
                          <m:t>0</m:t>
                        </m:r>
                      </m:sub>
                    </m:sSub>
                    <m:r>
                      <a:rPr lang="en-GB" sz="2400">
                        <a:effectLst/>
                        <a:latin typeface="Cambria Math"/>
                        <a:ea typeface="Calibri"/>
                        <a:cs typeface="Times New Roman"/>
                      </a:rPr>
                      <m:t>=</m:t>
                    </m:r>
                    <m:r>
                      <m:rPr>
                        <m:sty m:val="p"/>
                      </m:rPr>
                      <a:rPr lang="en-GB" sz="2400">
                        <a:effectLst/>
                        <a:latin typeface="Cambria Math"/>
                        <a:ea typeface="Calibri"/>
                        <a:cs typeface="Times New Roman"/>
                      </a:rPr>
                      <m:t>Intercept</m:t>
                    </m:r>
                  </m:oMath>
                </a14:m>
                <a:r>
                  <a:rPr lang="en-GB" sz="2400" dirty="0">
                    <a:effectLst/>
                    <a:latin typeface="Times New Roman"/>
                    <a:ea typeface="Times New Roman"/>
                    <a:cs typeface="Times New Roman"/>
                  </a:rPr>
                  <a:t> Of the regression line</a:t>
                </a:r>
                <a:endParaRPr lang="en-US" sz="2000" dirty="0">
                  <a:ea typeface="Calibri"/>
                  <a:cs typeface="Times New Roman"/>
                </a:endParaRPr>
              </a:p>
              <a:p>
                <a:pPr marL="0" marR="0" indent="0">
                  <a:lnSpc>
                    <a:spcPct val="115000"/>
                  </a:lnSpc>
                  <a:spcBef>
                    <a:spcPts val="0"/>
                  </a:spcBef>
                  <a:spcAft>
                    <a:spcPts val="1000"/>
                  </a:spcAft>
                  <a:buNone/>
                </a:pPr>
                <a:r>
                  <a:rPr lang="en-GB" sz="2400" dirty="0">
                    <a:effectLst/>
                    <a:latin typeface="Times New Roman"/>
                    <a:ea typeface="Times New Roman"/>
                    <a:cs typeface="Times New Roman"/>
                  </a:rPr>
                  <a:t>	</a:t>
                </a:r>
                <a14:m>
                  <m:oMath xmlns:m="http://schemas.openxmlformats.org/officeDocument/2006/math">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β</m:t>
                        </m:r>
                      </m:e>
                      <m:sub>
                        <m:r>
                          <a:rPr lang="en-GB" sz="2400">
                            <a:effectLst/>
                            <a:latin typeface="Cambria Math"/>
                            <a:ea typeface="Calibri"/>
                            <a:cs typeface="Times New Roman"/>
                          </a:rPr>
                          <m:t>1 </m:t>
                        </m:r>
                      </m:sub>
                    </m:sSub>
                    <m:r>
                      <m:rPr>
                        <m:sty m:val="p"/>
                      </m:rPr>
                      <a:rPr lang="en-GB" sz="2400">
                        <a:effectLst/>
                        <a:latin typeface="Cambria Math"/>
                        <a:ea typeface="Calibri"/>
                        <a:cs typeface="Times New Roman"/>
                      </a:rPr>
                      <m:t>through</m:t>
                    </m:r>
                    <m:r>
                      <a:rPr lang="en-GB" sz="2400">
                        <a:effectLst/>
                        <a:latin typeface="Cambria Math"/>
                        <a:ea typeface="Calibri"/>
                        <a:cs typeface="Times New Roman"/>
                      </a:rPr>
                      <m:t> </m:t>
                    </m:r>
                    <m:r>
                      <m:rPr>
                        <m:sty m:val="p"/>
                      </m:rPr>
                      <a:rPr lang="en-GB" sz="2400">
                        <a:effectLst/>
                        <a:latin typeface="Cambria Math"/>
                        <a:ea typeface="Calibri"/>
                        <a:cs typeface="Times New Roman"/>
                      </a:rPr>
                      <m:t>βn</m:t>
                    </m:r>
                    <m:r>
                      <a:rPr lang="en-GB" sz="2400">
                        <a:effectLst/>
                        <a:latin typeface="Cambria Math"/>
                        <a:ea typeface="Calibri"/>
                        <a:cs typeface="Times New Roman"/>
                      </a:rPr>
                      <m:t> </m:t>
                    </m:r>
                    <m:r>
                      <m:rPr>
                        <m:sty m:val="p"/>
                      </m:rPr>
                      <a:rPr lang="en-GB" sz="2400">
                        <a:effectLst/>
                        <a:latin typeface="Cambria Math"/>
                        <a:ea typeface="Calibri"/>
                        <a:cs typeface="Times New Roman"/>
                      </a:rPr>
                      <m:t>are</m:t>
                    </m:r>
                    <m:r>
                      <a:rPr lang="en-GB" sz="2400">
                        <a:effectLst/>
                        <a:latin typeface="Cambria Math"/>
                        <a:ea typeface="Calibri"/>
                        <a:cs typeface="Times New Roman"/>
                      </a:rPr>
                      <m:t> </m:t>
                    </m:r>
                    <m:r>
                      <m:rPr>
                        <m:sty m:val="p"/>
                      </m:rPr>
                      <a:rPr lang="en-GB" sz="2400">
                        <a:effectLst/>
                        <a:latin typeface="Cambria Math"/>
                        <a:ea typeface="Calibri"/>
                        <a:cs typeface="Times New Roman"/>
                      </a:rPr>
                      <m:t>the</m:t>
                    </m:r>
                    <m:r>
                      <a:rPr lang="en-GB" sz="2400">
                        <a:effectLst/>
                        <a:latin typeface="Cambria Math"/>
                        <a:ea typeface="Calibri"/>
                        <a:cs typeface="Times New Roman"/>
                      </a:rPr>
                      <m:t> </m:t>
                    </m:r>
                    <m:r>
                      <m:rPr>
                        <m:sty m:val="p"/>
                      </m:rPr>
                      <a:rPr lang="en-GB" sz="2400">
                        <a:effectLst/>
                        <a:latin typeface="Cambria Math"/>
                        <a:ea typeface="Calibri"/>
                        <a:cs typeface="Times New Roman"/>
                      </a:rPr>
                      <m:t>slopes</m:t>
                    </m:r>
                    <m:r>
                      <a:rPr lang="en-GB" sz="2400">
                        <a:effectLst/>
                        <a:latin typeface="Cambria Math"/>
                        <a:ea typeface="Calibri"/>
                        <a:cs typeface="Times New Roman"/>
                      </a:rPr>
                      <m:t> </m:t>
                    </m:r>
                    <m:r>
                      <m:rPr>
                        <m:sty m:val="p"/>
                      </m:rPr>
                      <a:rPr lang="en-GB" sz="2400">
                        <a:effectLst/>
                        <a:latin typeface="Cambria Math"/>
                        <a:ea typeface="Calibri"/>
                        <a:cs typeface="Times New Roman"/>
                      </a:rPr>
                      <m:t>of</m:t>
                    </m:r>
                    <m:r>
                      <a:rPr lang="en-GB" sz="2400">
                        <a:effectLst/>
                        <a:latin typeface="Cambria Math"/>
                        <a:ea typeface="Calibri"/>
                        <a:cs typeface="Times New Roman"/>
                      </a:rPr>
                      <m:t> </m:t>
                    </m:r>
                    <m:r>
                      <m:rPr>
                        <m:sty m:val="p"/>
                      </m:rPr>
                      <a:rPr lang="en-GB" sz="2400">
                        <a:effectLst/>
                        <a:latin typeface="Cambria Math"/>
                        <a:ea typeface="Calibri"/>
                        <a:cs typeface="Times New Roman"/>
                      </a:rPr>
                      <m:t>the</m:t>
                    </m:r>
                    <m:r>
                      <a:rPr lang="en-GB" sz="2400">
                        <a:effectLst/>
                        <a:latin typeface="Cambria Math"/>
                        <a:ea typeface="Calibri"/>
                        <a:cs typeface="Times New Roman"/>
                      </a:rPr>
                      <m:t> </m:t>
                    </m:r>
                    <m:r>
                      <m:rPr>
                        <m:sty m:val="p"/>
                      </m:rPr>
                      <a:rPr lang="en-GB" sz="2400">
                        <a:effectLst/>
                        <a:latin typeface="Cambria Math"/>
                        <a:ea typeface="Calibri"/>
                        <a:cs typeface="Times New Roman"/>
                      </a:rPr>
                      <m:t>regression</m:t>
                    </m:r>
                    <m:r>
                      <a:rPr lang="en-GB" sz="2400">
                        <a:effectLst/>
                        <a:latin typeface="Cambria Math"/>
                        <a:ea typeface="Calibri"/>
                        <a:cs typeface="Times New Roman"/>
                      </a:rPr>
                      <m:t> </m:t>
                    </m:r>
                    <m:r>
                      <m:rPr>
                        <m:sty m:val="p"/>
                      </m:rPr>
                      <a:rPr lang="en-GB" sz="2400">
                        <a:effectLst/>
                        <a:latin typeface="Cambria Math"/>
                        <a:ea typeface="Calibri"/>
                        <a:cs typeface="Times New Roman"/>
                      </a:rPr>
                      <m:t>line</m:t>
                    </m:r>
                  </m:oMath>
                </a14:m>
                <a:endParaRPr lang="en-US" sz="2000" dirty="0">
                  <a:ea typeface="Calibri"/>
                  <a:cs typeface="Times New Roman"/>
                </a:endParaRPr>
              </a:p>
              <a:p>
                <a:pPr marL="0" marR="0" indent="0">
                  <a:lnSpc>
                    <a:spcPct val="115000"/>
                  </a:lnSpc>
                  <a:spcBef>
                    <a:spcPts val="0"/>
                  </a:spcBef>
                  <a:spcAft>
                    <a:spcPts val="1000"/>
                  </a:spcAft>
                  <a:buNone/>
                </a:pPr>
                <a:r>
                  <a:rPr lang="en-GB" sz="2400" dirty="0">
                    <a:effectLst/>
                    <a:latin typeface="Times New Roman"/>
                    <a:ea typeface="Times New Roman"/>
                    <a:cs typeface="Times New Roman"/>
                  </a:rPr>
                  <a:t>	</a:t>
                </a:r>
                <a14:m>
                  <m:oMath xmlns:m="http://schemas.openxmlformats.org/officeDocument/2006/math">
                    <m:sSub>
                      <m:sSubPr>
                        <m:ctrlPr>
                          <a:rPr lang="en-US" sz="2400" i="1">
                            <a:effectLst/>
                            <a:latin typeface="Cambria Math"/>
                            <a:ea typeface="Calibri"/>
                            <a:cs typeface="Times New Roman"/>
                          </a:rPr>
                        </m:ctrlPr>
                      </m:sSubPr>
                      <m:e>
                        <m:r>
                          <a:rPr lang="en-GB" sz="2400" i="1">
                            <a:effectLst/>
                            <a:latin typeface="Cambria Math"/>
                            <a:ea typeface="Calibri"/>
                            <a:cs typeface="Times New Roman"/>
                          </a:rPr>
                          <m:t>𝑋</m:t>
                        </m:r>
                      </m:e>
                      <m:sub>
                        <m:r>
                          <a:rPr lang="en-GB" sz="2400" i="1">
                            <a:effectLst/>
                            <a:latin typeface="Cambria Math"/>
                            <a:ea typeface="Calibri"/>
                            <a:cs typeface="Times New Roman"/>
                          </a:rPr>
                          <m:t>1</m:t>
                        </m:r>
                      </m:sub>
                    </m:sSub>
                    <m:r>
                      <a:rPr lang="en-GB" sz="2400">
                        <a:effectLst/>
                        <a:latin typeface="Cambria Math"/>
                        <a:ea typeface="Calibri"/>
                        <a:cs typeface="Times New Roman"/>
                      </a:rPr>
                      <m:t> </m:t>
                    </m:r>
                    <m:r>
                      <m:rPr>
                        <m:sty m:val="p"/>
                      </m:rPr>
                      <a:rPr lang="en-GB" sz="2400">
                        <a:effectLst/>
                        <a:latin typeface="Cambria Math"/>
                        <a:ea typeface="Calibri"/>
                        <a:cs typeface="Times New Roman"/>
                      </a:rPr>
                      <m:t>throuhg</m:t>
                    </m:r>
                    <m:r>
                      <a:rPr lang="en-GB" sz="2400">
                        <a:effectLst/>
                        <a:latin typeface="Cambria Math"/>
                        <a:ea typeface="Calibri"/>
                        <a:cs typeface="Times New Roman"/>
                      </a:rPr>
                      <m:t> </m:t>
                    </m:r>
                    <m:sSub>
                      <m:sSubPr>
                        <m:ctrlPr>
                          <a:rPr lang="en-US" sz="2400" i="1">
                            <a:effectLst/>
                            <a:latin typeface="Cambria Math"/>
                            <a:ea typeface="Calibri"/>
                            <a:cs typeface="Times New Roman"/>
                          </a:rPr>
                        </m:ctrlPr>
                      </m:sSubPr>
                      <m:e>
                        <m:r>
                          <a:rPr lang="en-GB" sz="2400" i="1">
                            <a:effectLst/>
                            <a:latin typeface="Cambria Math"/>
                            <a:ea typeface="Calibri"/>
                            <a:cs typeface="Times New Roman"/>
                          </a:rPr>
                          <m:t>𝑋</m:t>
                        </m:r>
                      </m:e>
                      <m:sub>
                        <m:r>
                          <a:rPr lang="en-GB" sz="2400" i="1">
                            <a:effectLst/>
                            <a:latin typeface="Cambria Math"/>
                            <a:ea typeface="Calibri"/>
                            <a:cs typeface="Times New Roman"/>
                          </a:rPr>
                          <m:t>𝑛</m:t>
                        </m:r>
                      </m:sub>
                    </m:sSub>
                    <m:r>
                      <a:rPr lang="en-GB" sz="2400">
                        <a:effectLst/>
                        <a:latin typeface="Cambria Math"/>
                        <a:ea typeface="Calibri"/>
                        <a:cs typeface="Times New Roman"/>
                      </a:rPr>
                      <m:t> </m:t>
                    </m:r>
                    <m:r>
                      <m:rPr>
                        <m:sty m:val="p"/>
                      </m:rPr>
                      <a:rPr lang="en-GB" sz="2400">
                        <a:effectLst/>
                        <a:latin typeface="Cambria Math"/>
                        <a:ea typeface="Calibri"/>
                        <a:cs typeface="Times New Roman"/>
                      </a:rPr>
                      <m:t>are</m:t>
                    </m:r>
                    <m:r>
                      <a:rPr lang="en-GB" sz="2400">
                        <a:effectLst/>
                        <a:latin typeface="Cambria Math"/>
                        <a:ea typeface="Calibri"/>
                        <a:cs typeface="Times New Roman"/>
                      </a:rPr>
                      <m:t> </m:t>
                    </m:r>
                    <m:r>
                      <m:rPr>
                        <m:sty m:val="p"/>
                      </m:rPr>
                      <a:rPr lang="en-GB" sz="2400">
                        <a:effectLst/>
                        <a:latin typeface="Cambria Math"/>
                        <a:ea typeface="Calibri"/>
                        <a:cs typeface="Times New Roman"/>
                      </a:rPr>
                      <m:t>the</m:t>
                    </m:r>
                    <m:r>
                      <a:rPr lang="en-GB" sz="2400">
                        <a:effectLst/>
                        <a:latin typeface="Cambria Math"/>
                        <a:ea typeface="Calibri"/>
                        <a:cs typeface="Times New Roman"/>
                      </a:rPr>
                      <m:t> </m:t>
                    </m:r>
                    <m:r>
                      <m:rPr>
                        <m:sty m:val="p"/>
                      </m:rPr>
                      <a:rPr lang="en-GB" sz="2400">
                        <a:effectLst/>
                        <a:latin typeface="Cambria Math"/>
                        <a:ea typeface="Calibri"/>
                        <a:cs typeface="Times New Roman"/>
                      </a:rPr>
                      <m:t>independent</m:t>
                    </m:r>
                    <m:r>
                      <a:rPr lang="en-GB" sz="2400">
                        <a:effectLst/>
                        <a:latin typeface="Cambria Math"/>
                        <a:ea typeface="Calibri"/>
                        <a:cs typeface="Times New Roman"/>
                      </a:rPr>
                      <m:t> </m:t>
                    </m:r>
                    <m:r>
                      <m:rPr>
                        <m:sty m:val="p"/>
                      </m:rPr>
                      <a:rPr lang="en-GB" sz="2400">
                        <a:effectLst/>
                        <a:latin typeface="Cambria Math"/>
                        <a:ea typeface="Calibri"/>
                        <a:cs typeface="Times New Roman"/>
                      </a:rPr>
                      <m:t>variables</m:t>
                    </m:r>
                  </m:oMath>
                </a14:m>
                <a:endParaRPr lang="en-US" sz="2000" dirty="0">
                  <a:ea typeface="Calibri"/>
                  <a:cs typeface="Times New Roman"/>
                </a:endParaRPr>
              </a:p>
              <a:p>
                <a:pPr marL="0" marR="0" indent="0">
                  <a:lnSpc>
                    <a:spcPct val="115000"/>
                  </a:lnSpc>
                  <a:spcBef>
                    <a:spcPts val="0"/>
                  </a:spcBef>
                  <a:spcAft>
                    <a:spcPts val="1000"/>
                  </a:spcAft>
                  <a:buNone/>
                </a:pPr>
                <a:r>
                  <a:rPr lang="en-GB" sz="2400" dirty="0">
                    <a:effectLst/>
                    <a:latin typeface="Times New Roman"/>
                    <a:ea typeface="Calibri"/>
                    <a:cs typeface="Times New Roman"/>
                  </a:rPr>
                  <a:t>	</a:t>
                </a:r>
                <a14:m>
                  <m:oMath xmlns:m="http://schemas.openxmlformats.org/officeDocument/2006/math">
                    <m:sSub>
                      <m:sSubPr>
                        <m:ctrlPr>
                          <a:rPr lang="en-US" sz="2400" i="1">
                            <a:effectLst/>
                            <a:latin typeface="Cambria Math"/>
                            <a:ea typeface="Calibri"/>
                            <a:cs typeface="Times New Roman"/>
                          </a:rPr>
                        </m:ctrlPr>
                      </m:sSubPr>
                      <m:e>
                        <m:r>
                          <m:rPr>
                            <m:sty m:val="p"/>
                          </m:rPr>
                          <a:rPr lang="en-GB" sz="2400">
                            <a:effectLst/>
                            <a:latin typeface="Cambria Math"/>
                            <a:ea typeface="Calibri"/>
                            <a:cs typeface="Times New Roman"/>
                          </a:rPr>
                          <m:t>η</m:t>
                        </m:r>
                      </m:e>
                      <m:sub>
                        <m:r>
                          <m:rPr>
                            <m:sty m:val="p"/>
                          </m:rPr>
                          <a:rPr lang="en-GB" sz="2400">
                            <a:effectLst/>
                            <a:latin typeface="Cambria Math"/>
                            <a:ea typeface="Calibri"/>
                            <a:cs typeface="Times New Roman"/>
                          </a:rPr>
                          <m:t>i</m:t>
                        </m:r>
                      </m:sub>
                    </m:sSub>
                    <m:r>
                      <a:rPr lang="en-GB" sz="2400">
                        <a:effectLst/>
                        <a:latin typeface="Cambria Math"/>
                        <a:ea typeface="Calibri"/>
                        <a:cs typeface="Times New Roman"/>
                      </a:rPr>
                      <m:t>=</m:t>
                    </m:r>
                    <m:r>
                      <m:rPr>
                        <m:sty m:val="p"/>
                      </m:rPr>
                      <a:rPr lang="en-GB" sz="2400">
                        <a:effectLst/>
                        <a:latin typeface="Cambria Math"/>
                        <a:ea typeface="Calibri"/>
                        <a:cs typeface="Times New Roman"/>
                      </a:rPr>
                      <m:t>is</m:t>
                    </m:r>
                    <m:r>
                      <a:rPr lang="en-GB" sz="2400">
                        <a:effectLst/>
                        <a:latin typeface="Cambria Math"/>
                        <a:ea typeface="Calibri"/>
                        <a:cs typeface="Times New Roman"/>
                      </a:rPr>
                      <m:t> </m:t>
                    </m:r>
                    <m:r>
                      <m:rPr>
                        <m:sty m:val="p"/>
                      </m:rPr>
                      <a:rPr lang="en-GB" sz="2400">
                        <a:effectLst/>
                        <a:latin typeface="Cambria Math"/>
                        <a:ea typeface="Calibri"/>
                        <a:cs typeface="Times New Roman"/>
                      </a:rPr>
                      <m:t>the</m:t>
                    </m:r>
                    <m:r>
                      <a:rPr lang="en-GB" sz="2400">
                        <a:effectLst/>
                        <a:latin typeface="Cambria Math"/>
                        <a:ea typeface="Calibri"/>
                        <a:cs typeface="Times New Roman"/>
                      </a:rPr>
                      <m:t> </m:t>
                    </m:r>
                    <m:r>
                      <m:rPr>
                        <m:sty m:val="p"/>
                      </m:rPr>
                      <a:rPr lang="en-GB" sz="2400">
                        <a:effectLst/>
                        <a:latin typeface="Cambria Math"/>
                        <a:ea typeface="Calibri"/>
                        <a:cs typeface="Times New Roman"/>
                      </a:rPr>
                      <m:t>error</m:t>
                    </m:r>
                    <m:r>
                      <a:rPr lang="en-GB" sz="2400">
                        <a:effectLst/>
                        <a:latin typeface="Cambria Math"/>
                        <a:ea typeface="Calibri"/>
                        <a:cs typeface="Times New Roman"/>
                      </a:rPr>
                      <m:t> </m:t>
                    </m:r>
                    <m:r>
                      <m:rPr>
                        <m:sty m:val="p"/>
                      </m:rPr>
                      <a:rPr lang="en-GB" sz="2400">
                        <a:effectLst/>
                        <a:latin typeface="Cambria Math"/>
                        <a:ea typeface="Calibri"/>
                        <a:cs typeface="Times New Roman"/>
                      </a:rPr>
                      <m:t>term</m:t>
                    </m:r>
                  </m:oMath>
                </a14:m>
                <a:endParaRPr lang="en-US" sz="2000" dirty="0">
                  <a:ea typeface="Calibri"/>
                  <a:cs typeface="Times New Roman"/>
                </a:endParaRPr>
              </a:p>
              <a:p>
                <a:pPr marL="0" marR="0" indent="0">
                  <a:lnSpc>
                    <a:spcPct val="115000"/>
                  </a:lnSpc>
                  <a:spcBef>
                    <a:spcPts val="0"/>
                  </a:spcBef>
                  <a:spcAft>
                    <a:spcPts val="1000"/>
                  </a:spcAft>
                  <a:buNone/>
                </a:pPr>
                <a:endParaRPr lang="en-US" sz="20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893332"/>
                <a:ext cx="8229600" cy="4232831"/>
              </a:xfrm>
              <a:blipFill rotWithShape="1">
                <a:blip r:embed="rId2"/>
                <a:stretch>
                  <a:fillRect l="-1111" t="-576" b="-10086"/>
                </a:stretch>
              </a:blipFill>
            </p:spPr>
            <p:txBody>
              <a:bodyPr/>
              <a:lstStyle/>
              <a:p>
                <a:r>
                  <a:rPr lang="en-US">
                    <a:noFill/>
                  </a:rPr>
                  <a:t> </a:t>
                </a:r>
              </a:p>
            </p:txBody>
          </p:sp>
        </mc:Fallback>
      </mc:AlternateContent>
      <p:sp>
        <p:nvSpPr>
          <p:cNvPr id="4" name="Title 1"/>
          <p:cNvSpPr>
            <a:spLocks noGrp="1"/>
          </p:cNvSpPr>
          <p:nvPr>
            <p:ph type="title"/>
          </p:nvPr>
        </p:nvSpPr>
        <p:spPr>
          <a:xfrm>
            <a:off x="-19050" y="0"/>
            <a:ext cx="8229600" cy="715962"/>
          </a:xfrm>
        </p:spPr>
        <p:txBody>
          <a:bodyPr>
            <a:normAutofit/>
          </a:bodyPr>
          <a:lstStyle/>
          <a:p>
            <a:r>
              <a:rPr lang="en-US" sz="3600" dirty="0" smtClean="0">
                <a:latin typeface="Times New Roman" pitchFamily="18" charset="0"/>
                <a:cs typeface="Times New Roman" pitchFamily="18" charset="0"/>
              </a:rPr>
              <a:t>2.2 		Materials and methods cont’d</a:t>
            </a:r>
            <a:endParaRPr lang="en-GB" sz="3600" dirty="0">
              <a:latin typeface="Times New Roman" pitchFamily="18" charset="0"/>
              <a:cs typeface="Times New Roman" pitchFamily="18" charset="0"/>
            </a:endParaRPr>
          </a:p>
        </p:txBody>
      </p:sp>
      <p:sp>
        <p:nvSpPr>
          <p:cNvPr id="5" name="Rectangle 4"/>
          <p:cNvSpPr/>
          <p:nvPr/>
        </p:nvSpPr>
        <p:spPr>
          <a:xfrm>
            <a:off x="304800" y="1154668"/>
            <a:ext cx="4019049" cy="461665"/>
          </a:xfrm>
          <a:prstGeom prst="rect">
            <a:avLst/>
          </a:prstGeom>
        </p:spPr>
        <p:txBody>
          <a:bodyPr wrap="none">
            <a:spAutoFit/>
          </a:bodyPr>
          <a:lstStyle/>
          <a:p>
            <a:pPr marL="342900" indent="-342900">
              <a:buFont typeface="Wingdings" pitchFamily="2" charset="2"/>
              <a:buChar char="§"/>
            </a:pPr>
            <a:r>
              <a:rPr lang="en-GB" sz="2400" b="1" dirty="0">
                <a:latin typeface="Times New Roman" pitchFamily="18" charset="0"/>
                <a:cs typeface="Times New Roman" pitchFamily="18" charset="0"/>
              </a:rPr>
              <a:t>Statistical analysis of data </a:t>
            </a:r>
            <a:endParaRPr lang="en-US" sz="24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706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22320614"/>
              </p:ext>
            </p:extLst>
          </p:nvPr>
        </p:nvGraphicFramePr>
        <p:xfrm>
          <a:off x="533399" y="1524000"/>
          <a:ext cx="8229602" cy="4636516"/>
        </p:xfrm>
        <a:graphic>
          <a:graphicData uri="http://schemas.openxmlformats.org/drawingml/2006/table">
            <a:tbl>
              <a:tblPr firstRow="1" firstCol="1" bandRow="1">
                <a:tableStyleId>{5C22544A-7EE6-4342-B048-85BDC9FD1C3A}</a:tableStyleId>
              </a:tblPr>
              <a:tblGrid>
                <a:gridCol w="1206438">
                  <a:extLst>
                    <a:ext uri="{9D8B030D-6E8A-4147-A177-3AD203B41FA5}">
                      <a16:colId xmlns:a16="http://schemas.microsoft.com/office/drawing/2014/main" xmlns="" val="20000"/>
                    </a:ext>
                  </a:extLst>
                </a:gridCol>
                <a:gridCol w="1365812">
                  <a:extLst>
                    <a:ext uri="{9D8B030D-6E8A-4147-A177-3AD203B41FA5}">
                      <a16:colId xmlns:a16="http://schemas.microsoft.com/office/drawing/2014/main" xmlns="" val="20001"/>
                    </a:ext>
                  </a:extLst>
                </a:gridCol>
                <a:gridCol w="873444">
                  <a:extLst>
                    <a:ext uri="{9D8B030D-6E8A-4147-A177-3AD203B41FA5}">
                      <a16:colId xmlns:a16="http://schemas.microsoft.com/office/drawing/2014/main" xmlns="" val="20002"/>
                    </a:ext>
                  </a:extLst>
                </a:gridCol>
                <a:gridCol w="872554">
                  <a:extLst>
                    <a:ext uri="{9D8B030D-6E8A-4147-A177-3AD203B41FA5}">
                      <a16:colId xmlns:a16="http://schemas.microsoft.com/office/drawing/2014/main" xmlns="" val="20003"/>
                    </a:ext>
                  </a:extLst>
                </a:gridCol>
                <a:gridCol w="770162">
                  <a:extLst>
                    <a:ext uri="{9D8B030D-6E8A-4147-A177-3AD203B41FA5}">
                      <a16:colId xmlns:a16="http://schemas.microsoft.com/office/drawing/2014/main" xmlns="" val="20004"/>
                    </a:ext>
                  </a:extLst>
                </a:gridCol>
                <a:gridCol w="770162">
                  <a:extLst>
                    <a:ext uri="{9D8B030D-6E8A-4147-A177-3AD203B41FA5}">
                      <a16:colId xmlns:a16="http://schemas.microsoft.com/office/drawing/2014/main" xmlns="" val="20005"/>
                    </a:ext>
                  </a:extLst>
                </a:gridCol>
                <a:gridCol w="872554">
                  <a:extLst>
                    <a:ext uri="{9D8B030D-6E8A-4147-A177-3AD203B41FA5}">
                      <a16:colId xmlns:a16="http://schemas.microsoft.com/office/drawing/2014/main" xmlns="" val="20006"/>
                    </a:ext>
                  </a:extLst>
                </a:gridCol>
                <a:gridCol w="735438">
                  <a:extLst>
                    <a:ext uri="{9D8B030D-6E8A-4147-A177-3AD203B41FA5}">
                      <a16:colId xmlns:a16="http://schemas.microsoft.com/office/drawing/2014/main" xmlns="" val="20007"/>
                    </a:ext>
                  </a:extLst>
                </a:gridCol>
                <a:gridCol w="763038">
                  <a:extLst>
                    <a:ext uri="{9D8B030D-6E8A-4147-A177-3AD203B41FA5}">
                      <a16:colId xmlns:a16="http://schemas.microsoft.com/office/drawing/2014/main" xmlns="" val="20008"/>
                    </a:ext>
                  </a:extLst>
                </a:gridCol>
              </a:tblGrid>
              <a:tr h="710692">
                <a:tc>
                  <a:txBody>
                    <a:bodyPr/>
                    <a:lstStyle/>
                    <a:p>
                      <a:pPr marL="0" marR="0">
                        <a:lnSpc>
                          <a:spcPct val="115000"/>
                        </a:lnSpc>
                        <a:spcBef>
                          <a:spcPts val="0"/>
                        </a:spcBef>
                        <a:spcAft>
                          <a:spcPts val="0"/>
                        </a:spcAft>
                      </a:pPr>
                      <a:r>
                        <a:rPr lang="en-GB" sz="1600" dirty="0" smtClean="0">
                          <a:effectLst/>
                        </a:rPr>
                        <a:t>EM-34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Coordinate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HD 10 (</a:t>
                      </a:r>
                      <a:r>
                        <a:rPr lang="en-GB" sz="1400" dirty="0" err="1">
                          <a:effectLst/>
                        </a:rPr>
                        <a:t>mS</a:t>
                      </a:r>
                      <a:r>
                        <a:rPr lang="en-GB" sz="1400" dirty="0">
                          <a:effectLst/>
                        </a:rPr>
                        <a:t>/m)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effectLst/>
                        </a:rPr>
                        <a:t>HD 20 (mS/m)</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HD 40 (</a:t>
                      </a:r>
                      <a:r>
                        <a:rPr lang="en-GB" sz="1400" dirty="0" err="1">
                          <a:effectLst/>
                        </a:rPr>
                        <a:t>mS</a:t>
                      </a:r>
                      <a:r>
                        <a:rPr lang="en-GB" sz="1400" dirty="0">
                          <a:effectLst/>
                        </a:rPr>
                        <a:t>/m)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VD 10 (</a:t>
                      </a:r>
                      <a:r>
                        <a:rPr lang="en-GB" sz="1400" dirty="0" err="1">
                          <a:effectLst/>
                        </a:rPr>
                        <a:t>mS</a:t>
                      </a:r>
                      <a:r>
                        <a:rPr lang="en-GB" sz="1400" dirty="0">
                          <a:effectLst/>
                        </a:rPr>
                        <a:t>/m)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VD 20 (</a:t>
                      </a:r>
                      <a:r>
                        <a:rPr lang="en-GB" sz="1400" dirty="0" err="1">
                          <a:effectLst/>
                        </a:rPr>
                        <a:t>mS</a:t>
                      </a:r>
                      <a:r>
                        <a:rPr lang="en-GB" sz="1400" dirty="0">
                          <a:effectLst/>
                        </a:rPr>
                        <a:t>/m)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VD 40 (</a:t>
                      </a:r>
                      <a:r>
                        <a:rPr lang="en-GB" sz="1400" dirty="0" err="1">
                          <a:effectLst/>
                        </a:rPr>
                        <a:t>mS</a:t>
                      </a:r>
                      <a:r>
                        <a:rPr lang="en-GB" sz="1400" dirty="0">
                          <a:effectLst/>
                        </a:rPr>
                        <a:t>/m)</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effectLst/>
                        </a:rPr>
                        <a:t>TDS (mg/l)</a:t>
                      </a:r>
                      <a:endParaRPr lang="en-US" sz="14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453644">
                <a:tc>
                  <a:txBody>
                    <a:bodyPr/>
                    <a:lstStyle/>
                    <a:p>
                      <a:pPr marL="0" marR="0">
                        <a:lnSpc>
                          <a:spcPct val="115000"/>
                        </a:lnSpc>
                        <a:spcBef>
                          <a:spcPts val="0"/>
                        </a:spcBef>
                        <a:spcAft>
                          <a:spcPts val="0"/>
                        </a:spcAft>
                      </a:pPr>
                      <a:r>
                        <a:rPr lang="en-GB" sz="1600">
                          <a:effectLst/>
                        </a:rPr>
                        <a:t>Traverse 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6</a:t>
                      </a:r>
                      <a:r>
                        <a:rPr lang="en-GB" sz="1600" baseline="30000" dirty="0">
                          <a:effectLst/>
                        </a:rPr>
                        <a:t>0 </a:t>
                      </a:r>
                      <a:r>
                        <a:rPr lang="en-GB" sz="1600" dirty="0">
                          <a:effectLst/>
                        </a:rPr>
                        <a:t>41′ 21.67″N </a:t>
                      </a:r>
                      <a:endParaRPr lang="en-US" sz="1600" dirty="0">
                        <a:effectLst/>
                      </a:endParaRPr>
                    </a:p>
                    <a:p>
                      <a:pPr marL="0" marR="0">
                        <a:lnSpc>
                          <a:spcPct val="115000"/>
                        </a:lnSpc>
                        <a:spcBef>
                          <a:spcPts val="0"/>
                        </a:spcBef>
                        <a:spcAft>
                          <a:spcPts val="0"/>
                        </a:spcAft>
                      </a:pPr>
                      <a:r>
                        <a:rPr lang="en-GB" sz="1600" dirty="0">
                          <a:effectLst/>
                        </a:rPr>
                        <a:t>3</a:t>
                      </a:r>
                      <a:r>
                        <a:rPr lang="en-GB" sz="1600" baseline="30000" dirty="0">
                          <a:effectLst/>
                        </a:rPr>
                        <a:t>0</a:t>
                      </a:r>
                      <a:r>
                        <a:rPr lang="en-GB" sz="1600" dirty="0">
                          <a:effectLst/>
                        </a:rPr>
                        <a:t> 12′ 03.89″E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49.59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18.44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35.35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38.82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28.50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49.80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453644">
                <a:tc>
                  <a:txBody>
                    <a:bodyPr/>
                    <a:lstStyle/>
                    <a:p>
                      <a:pPr marL="0" marR="0">
                        <a:lnSpc>
                          <a:spcPct val="115000"/>
                        </a:lnSpc>
                        <a:spcBef>
                          <a:spcPts val="0"/>
                        </a:spcBef>
                        <a:spcAft>
                          <a:spcPts val="0"/>
                        </a:spcAft>
                      </a:pPr>
                      <a:r>
                        <a:rPr lang="en-GB" sz="1600">
                          <a:effectLst/>
                        </a:rPr>
                        <a:t>Traverse 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6</a:t>
                      </a:r>
                      <a:r>
                        <a:rPr lang="en-GB" sz="1600" baseline="30000" dirty="0">
                          <a:effectLst/>
                        </a:rPr>
                        <a:t>0 </a:t>
                      </a:r>
                      <a:r>
                        <a:rPr lang="en-GB" sz="1600" dirty="0">
                          <a:effectLst/>
                        </a:rPr>
                        <a:t>41′ 22.27″N </a:t>
                      </a:r>
                      <a:endParaRPr lang="en-US" sz="1600" dirty="0">
                        <a:effectLst/>
                      </a:endParaRPr>
                    </a:p>
                    <a:p>
                      <a:pPr marL="0" marR="0">
                        <a:lnSpc>
                          <a:spcPct val="115000"/>
                        </a:lnSpc>
                        <a:spcBef>
                          <a:spcPts val="0"/>
                        </a:spcBef>
                        <a:spcAft>
                          <a:spcPts val="0"/>
                        </a:spcAft>
                      </a:pPr>
                      <a:r>
                        <a:rPr lang="en-GB" sz="1600" dirty="0">
                          <a:effectLst/>
                        </a:rPr>
                        <a:t>3</a:t>
                      </a:r>
                      <a:r>
                        <a:rPr lang="en-GB" sz="1600" baseline="30000" dirty="0">
                          <a:effectLst/>
                        </a:rPr>
                        <a:t>0</a:t>
                      </a:r>
                      <a:r>
                        <a:rPr lang="en-GB" sz="1600" dirty="0">
                          <a:effectLst/>
                        </a:rPr>
                        <a:t> 11′ 56.49″E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29.0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19.38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45.47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20.71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48.06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47.59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32</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453644">
                <a:tc>
                  <a:txBody>
                    <a:bodyPr/>
                    <a:lstStyle/>
                    <a:p>
                      <a:pPr marL="0" marR="0">
                        <a:lnSpc>
                          <a:spcPct val="115000"/>
                        </a:lnSpc>
                        <a:spcBef>
                          <a:spcPts val="0"/>
                        </a:spcBef>
                        <a:spcAft>
                          <a:spcPts val="0"/>
                        </a:spcAft>
                      </a:pPr>
                      <a:r>
                        <a:rPr lang="en-GB" sz="1600">
                          <a:effectLst/>
                        </a:rPr>
                        <a:t>Traverse 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6</a:t>
                      </a:r>
                      <a:r>
                        <a:rPr lang="en-GB" sz="1600" baseline="30000" dirty="0">
                          <a:effectLst/>
                        </a:rPr>
                        <a:t>0 </a:t>
                      </a:r>
                      <a:r>
                        <a:rPr lang="en-GB" sz="1600" dirty="0">
                          <a:effectLst/>
                        </a:rPr>
                        <a:t>41′ 33.24″N </a:t>
                      </a:r>
                      <a:endParaRPr lang="en-US" sz="1600" dirty="0">
                        <a:effectLst/>
                      </a:endParaRPr>
                    </a:p>
                    <a:p>
                      <a:pPr marL="0" marR="0">
                        <a:lnSpc>
                          <a:spcPct val="115000"/>
                        </a:lnSpc>
                        <a:spcBef>
                          <a:spcPts val="0"/>
                        </a:spcBef>
                        <a:spcAft>
                          <a:spcPts val="0"/>
                        </a:spcAft>
                      </a:pPr>
                      <a:r>
                        <a:rPr lang="en-GB" sz="1600" dirty="0">
                          <a:effectLst/>
                        </a:rPr>
                        <a:t>3</a:t>
                      </a:r>
                      <a:r>
                        <a:rPr lang="en-GB" sz="1600" baseline="30000" dirty="0">
                          <a:effectLst/>
                        </a:rPr>
                        <a:t>0</a:t>
                      </a:r>
                      <a:r>
                        <a:rPr lang="en-GB" sz="1600" dirty="0">
                          <a:effectLst/>
                        </a:rPr>
                        <a:t> 12′ 07.49″E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38.76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48.5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34.29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19.53</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36.69</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51.35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35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453644">
                <a:tc>
                  <a:txBody>
                    <a:bodyPr/>
                    <a:lstStyle/>
                    <a:p>
                      <a:pPr marL="0" marR="0">
                        <a:lnSpc>
                          <a:spcPct val="115000"/>
                        </a:lnSpc>
                        <a:spcBef>
                          <a:spcPts val="0"/>
                        </a:spcBef>
                        <a:spcAft>
                          <a:spcPts val="0"/>
                        </a:spcAft>
                      </a:pPr>
                      <a:r>
                        <a:rPr lang="en-GB" sz="1600">
                          <a:effectLst/>
                        </a:rPr>
                        <a:t>Traverse 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6</a:t>
                      </a:r>
                      <a:r>
                        <a:rPr lang="en-GB" sz="1600" baseline="30000">
                          <a:effectLst/>
                        </a:rPr>
                        <a:t>0 </a:t>
                      </a:r>
                      <a:r>
                        <a:rPr lang="en-GB" sz="1600">
                          <a:effectLst/>
                        </a:rPr>
                        <a:t>41′ 33.90″N </a:t>
                      </a:r>
                      <a:endParaRPr lang="en-US" sz="1600">
                        <a:effectLst/>
                      </a:endParaRPr>
                    </a:p>
                    <a:p>
                      <a:pPr marL="0" marR="0">
                        <a:lnSpc>
                          <a:spcPct val="115000"/>
                        </a:lnSpc>
                        <a:spcBef>
                          <a:spcPts val="0"/>
                        </a:spcBef>
                        <a:spcAft>
                          <a:spcPts val="0"/>
                        </a:spcAft>
                      </a:pPr>
                      <a:r>
                        <a:rPr lang="en-GB" sz="1600">
                          <a:effectLst/>
                        </a:rPr>
                        <a:t>3</a:t>
                      </a:r>
                      <a:r>
                        <a:rPr lang="en-GB" sz="1600" baseline="30000">
                          <a:effectLst/>
                        </a:rPr>
                        <a:t>0</a:t>
                      </a:r>
                      <a:r>
                        <a:rPr lang="en-GB" sz="1600">
                          <a:effectLst/>
                        </a:rPr>
                        <a:t> 11′ 55.36″E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8.40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56.18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54.06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10.39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45.59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41.22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45</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453644">
                <a:tc>
                  <a:txBody>
                    <a:bodyPr/>
                    <a:lstStyle/>
                    <a:p>
                      <a:pPr marL="0" marR="0">
                        <a:lnSpc>
                          <a:spcPct val="115000"/>
                        </a:lnSpc>
                        <a:spcBef>
                          <a:spcPts val="0"/>
                        </a:spcBef>
                        <a:spcAft>
                          <a:spcPts val="0"/>
                        </a:spcAft>
                      </a:pPr>
                      <a:r>
                        <a:rPr lang="en-GB" sz="1600">
                          <a:effectLst/>
                        </a:rPr>
                        <a:t>Traverse 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6</a:t>
                      </a:r>
                      <a:r>
                        <a:rPr lang="en-GB" sz="1600" baseline="30000">
                          <a:effectLst/>
                        </a:rPr>
                        <a:t>0 </a:t>
                      </a:r>
                      <a:r>
                        <a:rPr lang="en-GB" sz="1600">
                          <a:effectLst/>
                        </a:rPr>
                        <a:t>41′ 29.64″N </a:t>
                      </a:r>
                      <a:endParaRPr lang="en-US" sz="1600">
                        <a:effectLst/>
                      </a:endParaRPr>
                    </a:p>
                    <a:p>
                      <a:pPr marL="0" marR="0">
                        <a:lnSpc>
                          <a:spcPct val="115000"/>
                        </a:lnSpc>
                        <a:spcBef>
                          <a:spcPts val="0"/>
                        </a:spcBef>
                        <a:spcAft>
                          <a:spcPts val="0"/>
                        </a:spcAft>
                      </a:pPr>
                      <a:r>
                        <a:rPr lang="en-GB" sz="1600">
                          <a:effectLst/>
                        </a:rPr>
                        <a:t>3</a:t>
                      </a:r>
                      <a:r>
                        <a:rPr lang="en-GB" sz="1600" baseline="30000">
                          <a:effectLst/>
                        </a:rPr>
                        <a:t>0</a:t>
                      </a:r>
                      <a:r>
                        <a:rPr lang="en-GB" sz="1600">
                          <a:effectLst/>
                        </a:rPr>
                        <a:t> 11′ 57.41″E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125.62</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250.46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37.72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56.46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159.08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42.27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136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453644">
                <a:tc>
                  <a:txBody>
                    <a:bodyPr/>
                    <a:lstStyle/>
                    <a:p>
                      <a:pPr marL="0" marR="0">
                        <a:lnSpc>
                          <a:spcPct val="115000"/>
                        </a:lnSpc>
                        <a:spcBef>
                          <a:spcPts val="0"/>
                        </a:spcBef>
                        <a:spcAft>
                          <a:spcPts val="0"/>
                        </a:spcAft>
                      </a:pPr>
                      <a:r>
                        <a:rPr lang="en-GB" sz="1600">
                          <a:effectLst/>
                        </a:rPr>
                        <a:t>Traverse 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6</a:t>
                      </a:r>
                      <a:r>
                        <a:rPr lang="en-GB" sz="1600" baseline="30000">
                          <a:effectLst/>
                        </a:rPr>
                        <a:t>0 </a:t>
                      </a:r>
                      <a:r>
                        <a:rPr lang="en-GB" sz="1600">
                          <a:effectLst/>
                        </a:rPr>
                        <a:t>41′ 29.34″N </a:t>
                      </a:r>
                      <a:endParaRPr lang="en-US" sz="1600">
                        <a:effectLst/>
                      </a:endParaRPr>
                    </a:p>
                    <a:p>
                      <a:pPr marL="0" marR="0">
                        <a:lnSpc>
                          <a:spcPct val="115000"/>
                        </a:lnSpc>
                        <a:spcBef>
                          <a:spcPts val="0"/>
                        </a:spcBef>
                        <a:spcAft>
                          <a:spcPts val="0"/>
                        </a:spcAft>
                      </a:pPr>
                      <a:r>
                        <a:rPr lang="en-GB" sz="1600">
                          <a:effectLst/>
                        </a:rPr>
                        <a:t>3</a:t>
                      </a:r>
                      <a:r>
                        <a:rPr lang="en-GB" sz="1600" baseline="30000">
                          <a:effectLst/>
                        </a:rPr>
                        <a:t>0</a:t>
                      </a:r>
                      <a:r>
                        <a:rPr lang="en-GB" sz="1600">
                          <a:effectLst/>
                        </a:rPr>
                        <a:t> 11′ 59.89″E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153.0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256.38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123.45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41.46</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140.15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41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275</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453644">
                <a:tc>
                  <a:txBody>
                    <a:bodyPr/>
                    <a:lstStyle/>
                    <a:p>
                      <a:pPr marL="0" marR="0">
                        <a:lnSpc>
                          <a:spcPct val="115000"/>
                        </a:lnSpc>
                        <a:spcBef>
                          <a:spcPts val="0"/>
                        </a:spcBef>
                        <a:spcAft>
                          <a:spcPts val="0"/>
                        </a:spcAft>
                      </a:pPr>
                      <a:r>
                        <a:rPr lang="en-GB" sz="1600">
                          <a:effectLst/>
                        </a:rPr>
                        <a:t>Traverse 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6</a:t>
                      </a:r>
                      <a:r>
                        <a:rPr lang="en-GB" sz="1600" baseline="30000">
                          <a:effectLst/>
                        </a:rPr>
                        <a:t>0 </a:t>
                      </a:r>
                      <a:r>
                        <a:rPr lang="en-GB" sz="1600">
                          <a:effectLst/>
                        </a:rPr>
                        <a:t>41′ 28.91″N </a:t>
                      </a:r>
                      <a:endParaRPr lang="en-US" sz="1600">
                        <a:effectLst/>
                      </a:endParaRPr>
                    </a:p>
                    <a:p>
                      <a:pPr marL="0" marR="0">
                        <a:lnSpc>
                          <a:spcPct val="115000"/>
                        </a:lnSpc>
                        <a:spcBef>
                          <a:spcPts val="0"/>
                        </a:spcBef>
                        <a:spcAft>
                          <a:spcPts val="0"/>
                        </a:spcAft>
                      </a:pPr>
                      <a:r>
                        <a:rPr lang="en-GB" sz="1600">
                          <a:effectLst/>
                        </a:rPr>
                        <a:t>3</a:t>
                      </a:r>
                      <a:r>
                        <a:rPr lang="en-GB" sz="1600" baseline="30000">
                          <a:effectLst/>
                        </a:rPr>
                        <a:t>0</a:t>
                      </a:r>
                      <a:r>
                        <a:rPr lang="en-GB" sz="1600">
                          <a:effectLst/>
                        </a:rPr>
                        <a:t> 12′ 01.97″E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168.54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297.92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a:effectLst/>
                        </a:rPr>
                        <a:t>212.29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38.85</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230.67</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51.64</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1600" dirty="0">
                          <a:effectLst/>
                        </a:rPr>
                        <a:t>692</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
        <p:nvSpPr>
          <p:cNvPr id="4" name="Title 1"/>
          <p:cNvSpPr>
            <a:spLocks noGrp="1"/>
          </p:cNvSpPr>
          <p:nvPr>
            <p:ph type="title"/>
          </p:nvPr>
        </p:nvSpPr>
        <p:spPr>
          <a:xfrm>
            <a:off x="436418" y="0"/>
            <a:ext cx="8229600" cy="762000"/>
          </a:xfrm>
        </p:spPr>
        <p:txBody>
          <a:bodyPr>
            <a:noAutofit/>
          </a:bodyPr>
          <a:lstStyle/>
          <a:p>
            <a:r>
              <a:rPr lang="en-US" dirty="0" smtClean="0">
                <a:latin typeface="Times New Roman" pitchFamily="18" charset="0"/>
                <a:cs typeface="Times New Roman" pitchFamily="18" charset="0"/>
              </a:rPr>
              <a:t>3.0       Results</a:t>
            </a:r>
            <a:r>
              <a:rPr lang="en-GB" dirty="0" smtClean="0"/>
              <a:t> </a:t>
            </a:r>
            <a:r>
              <a:rPr lang="en-GB" dirty="0" smtClean="0">
                <a:latin typeface="Times New Roman" pitchFamily="18" charset="0"/>
                <a:cs typeface="Times New Roman" pitchFamily="18" charset="0"/>
              </a:rPr>
              <a:t>and discussion </a:t>
            </a:r>
            <a:endParaRPr lang="en-US" dirty="0">
              <a:latin typeface="Times New Roman" pitchFamily="18" charset="0"/>
              <a:cs typeface="Times New Roman" pitchFamily="18" charset="0"/>
            </a:endParaRPr>
          </a:p>
        </p:txBody>
      </p:sp>
      <p:sp>
        <p:nvSpPr>
          <p:cNvPr id="6" name="Rectangle 5"/>
          <p:cNvSpPr/>
          <p:nvPr/>
        </p:nvSpPr>
        <p:spPr>
          <a:xfrm>
            <a:off x="457200" y="838200"/>
            <a:ext cx="8382000" cy="646331"/>
          </a:xfrm>
          <a:prstGeom prst="rect">
            <a:avLst/>
          </a:prstGeom>
        </p:spPr>
        <p:txBody>
          <a:bodyPr wrap="square">
            <a:spAutoFit/>
          </a:bodyPr>
          <a:lstStyle/>
          <a:p>
            <a:r>
              <a:rPr lang="en-GB" dirty="0"/>
              <a:t>Table </a:t>
            </a:r>
            <a:r>
              <a:rPr lang="en-GB" dirty="0" smtClean="0"/>
              <a:t>2.0: </a:t>
            </a:r>
            <a:r>
              <a:rPr lang="en-GB" dirty="0"/>
              <a:t>Observed mean Terrain Conductivity and TDS Parameters for the Vicinity of Igbenre Ekotedo Dumpsites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014605"/>
            <a:ext cx="14478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988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639762"/>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09800"/>
            <a:ext cx="7848600" cy="209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600200"/>
            <a:ext cx="7924800" cy="369332"/>
          </a:xfrm>
          <a:prstGeom prst="rect">
            <a:avLst/>
          </a:prstGeom>
        </p:spPr>
        <p:txBody>
          <a:bodyPr wrap="square">
            <a:spAutoFit/>
          </a:bodyPr>
          <a:lstStyle/>
          <a:p>
            <a:r>
              <a:rPr lang="en-GB" dirty="0"/>
              <a:t>Table </a:t>
            </a:r>
            <a:r>
              <a:rPr lang="en-GB" dirty="0" smtClean="0"/>
              <a:t>3.0: </a:t>
            </a:r>
            <a:r>
              <a:rPr lang="en-GB" dirty="0"/>
              <a:t>Summary statistics for regression model </a:t>
            </a:r>
            <a:r>
              <a:rPr lang="en-GB" dirty="0" smtClean="0"/>
              <a:t>using </a:t>
            </a:r>
            <a:r>
              <a:rPr lang="en-GB" dirty="0"/>
              <a:t>all data variables</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381000" y="5342846"/>
                <a:ext cx="7772400" cy="646331"/>
              </a:xfrm>
              <a:prstGeom prst="rect">
                <a:avLst/>
              </a:prstGeom>
            </p:spPr>
            <p:txBody>
              <a:bodyPr wrap="square">
                <a:spAutoFit/>
              </a:bodyPr>
              <a:lstStyle/>
              <a:p>
                <a:r>
                  <a:rPr lang="en-GB" dirty="0"/>
                  <a:t> </a:t>
                </a:r>
                <a:endParaRPr lang="en-US" dirty="0"/>
              </a:p>
              <a:p>
                <a14:m>
                  <m:oMath xmlns:m="http://schemas.openxmlformats.org/officeDocument/2006/math">
                    <m:r>
                      <a:rPr lang="en-GB" i="1">
                        <a:latin typeface="Cambria Math"/>
                      </a:rPr>
                      <m:t>𝑇𝐷𝑆</m:t>
                    </m:r>
                    <m:r>
                      <a:rPr lang="en-GB" i="1">
                        <a:latin typeface="Cambria Math"/>
                      </a:rPr>
                      <m:t>=−</m:t>
                    </m:r>
                    <m:r>
                      <a:rPr lang="en-GB">
                        <a:latin typeface="Cambria Math"/>
                      </a:rPr>
                      <m:t>452.78+2.27</m:t>
                    </m:r>
                    <m:d>
                      <m:dPr>
                        <m:ctrlPr>
                          <a:rPr lang="en-US" i="1">
                            <a:latin typeface="Cambria Math"/>
                          </a:rPr>
                        </m:ctrlPr>
                      </m:dPr>
                      <m:e>
                        <m:r>
                          <m:rPr>
                            <m:sty m:val="p"/>
                          </m:rPr>
                          <a:rPr lang="en-GB">
                            <a:latin typeface="Cambria Math"/>
                          </a:rPr>
                          <m:t>HD</m:t>
                        </m:r>
                        <m:r>
                          <a:rPr lang="en-GB">
                            <a:latin typeface="Cambria Math"/>
                          </a:rPr>
                          <m:t>40</m:t>
                        </m:r>
                      </m:e>
                    </m:d>
                    <m:r>
                      <a:rPr lang="en-GB">
                        <a:latin typeface="Cambria Math"/>
                      </a:rPr>
                      <m:t>+1.22</m:t>
                    </m:r>
                    <m:d>
                      <m:dPr>
                        <m:ctrlPr>
                          <a:rPr lang="en-US" i="1">
                            <a:latin typeface="Cambria Math"/>
                          </a:rPr>
                        </m:ctrlPr>
                      </m:dPr>
                      <m:e>
                        <m:r>
                          <m:rPr>
                            <m:sty m:val="p"/>
                          </m:rPr>
                          <a:rPr lang="en-GB">
                            <a:latin typeface="Cambria Math"/>
                          </a:rPr>
                          <m:t>VD</m:t>
                        </m:r>
                        <m:r>
                          <a:rPr lang="en-GB">
                            <a:latin typeface="Cambria Math"/>
                          </a:rPr>
                          <m:t>20</m:t>
                        </m:r>
                      </m:e>
                    </m:d>
                    <m:r>
                      <a:rPr lang="en-GB">
                        <a:latin typeface="Cambria Math"/>
                      </a:rPr>
                      <m:t>+7.19 </m:t>
                    </m:r>
                    <m:d>
                      <m:dPr>
                        <m:ctrlPr>
                          <a:rPr lang="en-US" i="1">
                            <a:latin typeface="Cambria Math"/>
                          </a:rPr>
                        </m:ctrlPr>
                      </m:dPr>
                      <m:e>
                        <m:r>
                          <m:rPr>
                            <m:sty m:val="p"/>
                          </m:rPr>
                          <a:rPr lang="en-GB">
                            <a:latin typeface="Cambria Math"/>
                          </a:rPr>
                          <m:t>VD</m:t>
                        </m:r>
                        <m:r>
                          <a:rPr lang="en-GB">
                            <a:latin typeface="Cambria Math"/>
                          </a:rPr>
                          <m:t>40</m:t>
                        </m:r>
                      </m:e>
                    </m:d>
                    <m:r>
                      <a:rPr lang="en-GB" i="1">
                        <a:latin typeface="Cambria Math"/>
                      </a:rPr>
                      <m:t>………….</m:t>
                    </m:r>
                  </m:oMath>
                </a14:m>
                <a:r>
                  <a:rPr lang="en-GB" dirty="0"/>
                  <a:t>(5</a:t>
                </a:r>
                <a:r>
                  <a:rPr lang="en-GB" dirty="0" smtClean="0"/>
                  <a:t>.0)</a:t>
                </a:r>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381000" y="5342846"/>
                <a:ext cx="7772400" cy="646331"/>
              </a:xfrm>
              <a:prstGeom prst="rect">
                <a:avLst/>
              </a:prstGeom>
              <a:blipFill rotWithShape="1">
                <a:blip r:embed="rId3"/>
                <a:stretch>
                  <a:fillRect l="-706"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3400" y="4343400"/>
                <a:ext cx="7162800" cy="985591"/>
              </a:xfrm>
              <a:prstGeom prst="rect">
                <a:avLst/>
              </a:prstGeom>
            </p:spPr>
            <p:txBody>
              <a:bodyPr wrap="square">
                <a:spAutoFit/>
              </a:bodyPr>
              <a:lstStyle/>
              <a:p>
                <a:r>
                  <a:rPr lang="en-GB" dirty="0"/>
                  <a:t> </a:t>
                </a:r>
                <a:endParaRPr lang="en-US" dirty="0"/>
              </a:p>
              <a:p>
                <a:r>
                  <a:rPr lang="en-GB" dirty="0"/>
                  <a:t> </a:t>
                </a:r>
                <a:endParaRPr lang="en-US" dirty="0"/>
              </a:p>
              <a:p>
                <a14:m>
                  <m:oMath xmlns:m="http://schemas.openxmlformats.org/officeDocument/2006/math">
                    <m:r>
                      <a:rPr lang="en-GB" sz="2000" i="1">
                        <a:latin typeface="Cambria Math"/>
                      </a:rPr>
                      <m:t>𝑌</m:t>
                    </m:r>
                    <m:r>
                      <a:rPr lang="en-GB" sz="2000" i="1">
                        <a:latin typeface="Cambria Math"/>
                      </a:rPr>
                      <m:t>=</m:t>
                    </m:r>
                    <m:sSub>
                      <m:sSubPr>
                        <m:ctrlPr>
                          <a:rPr lang="en-US" sz="2000" i="1">
                            <a:latin typeface="Cambria Math"/>
                          </a:rPr>
                        </m:ctrlPr>
                      </m:sSubPr>
                      <m:e>
                        <m:r>
                          <m:rPr>
                            <m:sty m:val="p"/>
                          </m:rPr>
                          <a:rPr lang="en-GB" sz="2000">
                            <a:latin typeface="Cambria Math"/>
                          </a:rPr>
                          <m:t>β</m:t>
                        </m:r>
                      </m:e>
                      <m:sub>
                        <m:r>
                          <a:rPr lang="en-GB" sz="2000">
                            <a:latin typeface="Cambria Math"/>
                          </a:rPr>
                          <m:t>0</m:t>
                        </m:r>
                      </m:sub>
                    </m:sSub>
                    <m:r>
                      <a:rPr lang="en-GB" sz="2000">
                        <a:latin typeface="Cambria Math"/>
                      </a:rPr>
                      <m:t>+</m:t>
                    </m:r>
                    <m:sSub>
                      <m:sSubPr>
                        <m:ctrlPr>
                          <a:rPr lang="en-US" sz="2000" i="1">
                            <a:latin typeface="Cambria Math"/>
                          </a:rPr>
                        </m:ctrlPr>
                      </m:sSubPr>
                      <m:e>
                        <m:r>
                          <m:rPr>
                            <m:sty m:val="p"/>
                          </m:rPr>
                          <a:rPr lang="en-GB" sz="2000">
                            <a:latin typeface="Cambria Math"/>
                          </a:rPr>
                          <m:t>β</m:t>
                        </m:r>
                      </m:e>
                      <m:sub>
                        <m:r>
                          <a:rPr lang="en-GB" sz="2000">
                            <a:latin typeface="Cambria Math"/>
                          </a:rPr>
                          <m:t>1 </m:t>
                        </m:r>
                      </m:sub>
                    </m:sSub>
                    <m:r>
                      <a:rPr lang="en-GB" sz="2000">
                        <a:latin typeface="Cambria Math"/>
                      </a:rPr>
                      <m:t>(</m:t>
                    </m:r>
                    <m:r>
                      <m:rPr>
                        <m:sty m:val="p"/>
                      </m:rPr>
                      <a:rPr lang="en-GB" sz="2000">
                        <a:latin typeface="Cambria Math"/>
                      </a:rPr>
                      <m:t>HD</m:t>
                    </m:r>
                    <m:r>
                      <a:rPr lang="en-GB" sz="2000">
                        <a:latin typeface="Cambria Math"/>
                      </a:rPr>
                      <m:t> 40)+</m:t>
                    </m:r>
                    <m:sSub>
                      <m:sSubPr>
                        <m:ctrlPr>
                          <a:rPr lang="en-US" sz="2000" i="1">
                            <a:latin typeface="Cambria Math"/>
                          </a:rPr>
                        </m:ctrlPr>
                      </m:sSubPr>
                      <m:e>
                        <m:r>
                          <m:rPr>
                            <m:sty m:val="p"/>
                          </m:rPr>
                          <a:rPr lang="en-GB" sz="2000">
                            <a:latin typeface="Cambria Math"/>
                          </a:rPr>
                          <m:t>β</m:t>
                        </m:r>
                      </m:e>
                      <m:sub>
                        <m:r>
                          <a:rPr lang="en-GB" sz="2000">
                            <a:latin typeface="Cambria Math"/>
                          </a:rPr>
                          <m:t>2</m:t>
                        </m:r>
                      </m:sub>
                    </m:sSub>
                    <m:r>
                      <a:rPr lang="en-GB" sz="2000">
                        <a:latin typeface="Cambria Math"/>
                      </a:rPr>
                      <m:t>(</m:t>
                    </m:r>
                    <m:r>
                      <m:rPr>
                        <m:sty m:val="p"/>
                      </m:rPr>
                      <a:rPr lang="en-GB" sz="2000">
                        <a:latin typeface="Cambria Math"/>
                      </a:rPr>
                      <m:t>VD</m:t>
                    </m:r>
                    <m:r>
                      <a:rPr lang="en-GB" sz="2000">
                        <a:latin typeface="Cambria Math"/>
                      </a:rPr>
                      <m:t> 20)+</m:t>
                    </m:r>
                    <m:sSub>
                      <m:sSubPr>
                        <m:ctrlPr>
                          <a:rPr lang="en-US" sz="2000" i="1">
                            <a:latin typeface="Cambria Math"/>
                          </a:rPr>
                        </m:ctrlPr>
                      </m:sSubPr>
                      <m:e>
                        <m:r>
                          <m:rPr>
                            <m:sty m:val="p"/>
                          </m:rPr>
                          <a:rPr lang="en-GB" sz="2000">
                            <a:latin typeface="Cambria Math"/>
                          </a:rPr>
                          <m:t>β</m:t>
                        </m:r>
                      </m:e>
                      <m:sub>
                        <m:r>
                          <a:rPr lang="en-GB" sz="2000">
                            <a:latin typeface="Cambria Math"/>
                          </a:rPr>
                          <m:t>3</m:t>
                        </m:r>
                      </m:sub>
                    </m:sSub>
                    <m:r>
                      <a:rPr lang="en-GB" sz="2000">
                        <a:latin typeface="Cambria Math"/>
                      </a:rPr>
                      <m:t>(</m:t>
                    </m:r>
                    <m:r>
                      <m:rPr>
                        <m:sty m:val="p"/>
                      </m:rPr>
                      <a:rPr lang="en-GB" sz="2000">
                        <a:latin typeface="Cambria Math"/>
                      </a:rPr>
                      <m:t>VD</m:t>
                    </m:r>
                    <m:r>
                      <a:rPr lang="en-GB" sz="2000">
                        <a:latin typeface="Cambria Math"/>
                      </a:rPr>
                      <m:t> 40)</m:t>
                    </m:r>
                  </m:oMath>
                </a14:m>
                <a:r>
                  <a:rPr lang="en-GB" sz="2000" dirty="0" smtClean="0">
                    <a:latin typeface="Times New Roman" pitchFamily="18" charset="0"/>
                    <a:cs typeface="Times New Roman" pitchFamily="18" charset="0"/>
                  </a:rPr>
                  <a:t> …………. (4.0)</a:t>
                </a:r>
                <a:endParaRPr lang="en-US" sz="2000" dirty="0">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3400" y="4343400"/>
                <a:ext cx="7162800" cy="985591"/>
              </a:xfrm>
              <a:prstGeom prst="rect">
                <a:avLst/>
              </a:prstGeom>
              <a:blipFill rotWithShape="1">
                <a:blip r:embed="rId4"/>
                <a:stretch>
                  <a:fillRect l="-766" t="-3106" b="-6832"/>
                </a:stretch>
              </a:blipFill>
            </p:spPr>
            <p:txBody>
              <a:bodyPr/>
              <a:lstStyle/>
              <a:p>
                <a:r>
                  <a:rPr lang="en-US">
                    <a:noFill/>
                  </a:rPr>
                  <a:t> </a:t>
                </a:r>
              </a:p>
            </p:txBody>
          </p:sp>
        </mc:Fallback>
      </mc:AlternateContent>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989177"/>
            <a:ext cx="1447800" cy="89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02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0663736"/>
              </p:ext>
            </p:extLst>
          </p:nvPr>
        </p:nvGraphicFramePr>
        <p:xfrm>
          <a:off x="762000" y="1676400"/>
          <a:ext cx="4702491" cy="4272034"/>
        </p:xfrm>
        <a:graphic>
          <a:graphicData uri="http://schemas.openxmlformats.org/drawingml/2006/table">
            <a:tbl>
              <a:tblPr firstRow="1" firstCol="1" bandRow="1">
                <a:tableStyleId>{5C22544A-7EE6-4342-B048-85BDC9FD1C3A}</a:tableStyleId>
              </a:tblPr>
              <a:tblGrid>
                <a:gridCol w="737274">
                  <a:extLst>
                    <a:ext uri="{9D8B030D-6E8A-4147-A177-3AD203B41FA5}">
                      <a16:colId xmlns:a16="http://schemas.microsoft.com/office/drawing/2014/main" xmlns="" val="20000"/>
                    </a:ext>
                  </a:extLst>
                </a:gridCol>
                <a:gridCol w="1918537">
                  <a:extLst>
                    <a:ext uri="{9D8B030D-6E8A-4147-A177-3AD203B41FA5}">
                      <a16:colId xmlns:a16="http://schemas.microsoft.com/office/drawing/2014/main" xmlns="" val="20001"/>
                    </a:ext>
                  </a:extLst>
                </a:gridCol>
                <a:gridCol w="2046680">
                  <a:extLst>
                    <a:ext uri="{9D8B030D-6E8A-4147-A177-3AD203B41FA5}">
                      <a16:colId xmlns:a16="http://schemas.microsoft.com/office/drawing/2014/main" xmlns="" val="20002"/>
                    </a:ext>
                  </a:extLst>
                </a:gridCol>
              </a:tblGrid>
              <a:tr h="467604">
                <a:tc>
                  <a:txBody>
                    <a:bodyPr/>
                    <a:lstStyle/>
                    <a:p>
                      <a:pPr marL="0" marR="0">
                        <a:lnSpc>
                          <a:spcPct val="115000"/>
                        </a:lnSpc>
                        <a:spcBef>
                          <a:spcPts val="0"/>
                        </a:spcBef>
                        <a:spcAft>
                          <a:spcPts val="0"/>
                        </a:spcAft>
                      </a:pPr>
                      <a:r>
                        <a:rPr lang="en-GB" sz="2000" dirty="0">
                          <a:effectLst/>
                        </a:rPr>
                        <a:t>S/n</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dirty="0">
                          <a:effectLst/>
                        </a:rPr>
                        <a:t>Observed TDS (mg/l)</a:t>
                      </a:r>
                      <a:endParaRPr lang="en-US" sz="20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2000">
                          <a:effectLst/>
                        </a:rPr>
                        <a:t>Predicted TDS (mg/l)</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10142">
                <a:tc>
                  <a:txBody>
                    <a:bodyPr/>
                    <a:lstStyle/>
                    <a:p>
                      <a:pPr marL="0" marR="0" algn="just">
                        <a:lnSpc>
                          <a:spcPct val="115000"/>
                        </a:lnSpc>
                        <a:spcBef>
                          <a:spcPts val="0"/>
                        </a:spcBef>
                        <a:spcAft>
                          <a:spcPts val="0"/>
                        </a:spcAft>
                      </a:pPr>
                      <a:r>
                        <a:rPr lang="en-GB" sz="2000" dirty="0">
                          <a:effectLst/>
                        </a:rPr>
                        <a:t>1</a:t>
                      </a:r>
                      <a:endParaRPr lang="en-US" sz="2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dirty="0">
                          <a:effectLst/>
                        </a:rPr>
                        <a:t>30</a:t>
                      </a:r>
                      <a:endParaRPr lang="en-US" sz="20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a:effectLst/>
                        </a:rPr>
                        <a:t>20.86210389</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10142">
                <a:tc>
                  <a:txBody>
                    <a:bodyPr/>
                    <a:lstStyle/>
                    <a:p>
                      <a:pPr marL="0" marR="0" algn="just">
                        <a:lnSpc>
                          <a:spcPct val="115000"/>
                        </a:lnSpc>
                        <a:spcBef>
                          <a:spcPts val="0"/>
                        </a:spcBef>
                        <a:spcAft>
                          <a:spcPts val="0"/>
                        </a:spcAft>
                      </a:pPr>
                      <a:r>
                        <a:rPr lang="en-GB" sz="2000">
                          <a:effectLst/>
                        </a:rPr>
                        <a:t>2</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dirty="0">
                          <a:effectLst/>
                        </a:rPr>
                        <a:t>32</a:t>
                      </a:r>
                      <a:endParaRPr lang="en-US" sz="20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a:effectLst/>
                        </a:rPr>
                        <a:t>51.90192424</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10142">
                <a:tc>
                  <a:txBody>
                    <a:bodyPr/>
                    <a:lstStyle/>
                    <a:p>
                      <a:pPr marL="0" marR="0" algn="just">
                        <a:lnSpc>
                          <a:spcPct val="115000"/>
                        </a:lnSpc>
                        <a:spcBef>
                          <a:spcPts val="0"/>
                        </a:spcBef>
                        <a:spcAft>
                          <a:spcPts val="0"/>
                        </a:spcAft>
                      </a:pPr>
                      <a:r>
                        <a:rPr lang="en-GB" sz="2000">
                          <a:effectLst/>
                        </a:rPr>
                        <a:t>3</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dirty="0">
                          <a:effectLst/>
                        </a:rPr>
                        <a:t>35</a:t>
                      </a:r>
                      <a:endParaRPr lang="en-US" sz="2000" dirty="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a:effectLst/>
                        </a:rPr>
                        <a:t>39.64219057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510142">
                <a:tc>
                  <a:txBody>
                    <a:bodyPr/>
                    <a:lstStyle/>
                    <a:p>
                      <a:pPr marL="0" marR="0" algn="just">
                        <a:lnSpc>
                          <a:spcPct val="115000"/>
                        </a:lnSpc>
                        <a:spcBef>
                          <a:spcPts val="0"/>
                        </a:spcBef>
                        <a:spcAft>
                          <a:spcPts val="0"/>
                        </a:spcAft>
                      </a:pPr>
                      <a:r>
                        <a:rPr lang="en-GB" sz="2000">
                          <a:effectLst/>
                        </a:rPr>
                        <a:t>4</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a:effectLst/>
                        </a:rPr>
                        <a:t>45</a:t>
                      </a:r>
                      <a:endParaRPr lang="en-US" sz="20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a:effectLst/>
                        </a:rPr>
                        <a:t>22.54071447</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510142">
                <a:tc>
                  <a:txBody>
                    <a:bodyPr/>
                    <a:lstStyle/>
                    <a:p>
                      <a:pPr marL="0" marR="0" algn="just">
                        <a:lnSpc>
                          <a:spcPct val="115000"/>
                        </a:lnSpc>
                        <a:spcBef>
                          <a:spcPts val="0"/>
                        </a:spcBef>
                        <a:spcAft>
                          <a:spcPts val="0"/>
                        </a:spcAft>
                      </a:pPr>
                      <a:r>
                        <a:rPr lang="en-GB" sz="2000">
                          <a:effectLst/>
                        </a:rPr>
                        <a:t>5</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a:effectLst/>
                        </a:rPr>
                        <a:t>136</a:t>
                      </a:r>
                      <a:endParaRPr lang="en-US" sz="20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dirty="0">
                          <a:effectLst/>
                        </a:rPr>
                        <a:t>131.9938489</a:t>
                      </a:r>
                      <a:endParaRPr lang="en-US"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510142">
                <a:tc>
                  <a:txBody>
                    <a:bodyPr/>
                    <a:lstStyle/>
                    <a:p>
                      <a:pPr marL="0" marR="0" algn="just">
                        <a:lnSpc>
                          <a:spcPct val="115000"/>
                        </a:lnSpc>
                        <a:spcBef>
                          <a:spcPts val="0"/>
                        </a:spcBef>
                        <a:spcAft>
                          <a:spcPts val="0"/>
                        </a:spcAft>
                      </a:pPr>
                      <a:r>
                        <a:rPr lang="en-GB" sz="2000">
                          <a:effectLst/>
                        </a:rPr>
                        <a:t>6</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a:effectLst/>
                        </a:rPr>
                        <a:t>275</a:t>
                      </a:r>
                      <a:endParaRPr lang="en-US" sz="20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a:effectLst/>
                        </a:rPr>
                        <a:t>294.4011364</a:t>
                      </a:r>
                      <a:endParaRPr lang="en-US"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510142">
                <a:tc>
                  <a:txBody>
                    <a:bodyPr/>
                    <a:lstStyle/>
                    <a:p>
                      <a:pPr marL="0" marR="0" algn="just">
                        <a:lnSpc>
                          <a:spcPct val="115000"/>
                        </a:lnSpc>
                        <a:spcBef>
                          <a:spcPts val="0"/>
                        </a:spcBef>
                        <a:spcAft>
                          <a:spcPts val="0"/>
                        </a:spcAft>
                      </a:pPr>
                      <a:r>
                        <a:rPr lang="en-GB" sz="2000">
                          <a:effectLst/>
                        </a:rPr>
                        <a:t>7</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GB" sz="2000">
                          <a:effectLst/>
                        </a:rPr>
                        <a:t>692</a:t>
                      </a:r>
                      <a:endParaRPr lang="en-US" sz="2000">
                        <a:effectLst/>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GB" sz="2000" dirty="0">
                          <a:effectLst/>
                        </a:rPr>
                        <a:t>683.6580815</a:t>
                      </a:r>
                      <a:endParaRPr lang="en-US"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bl>
          </a:graphicData>
        </a:graphic>
      </p:graphicFrame>
      <p:sp>
        <p:nvSpPr>
          <p:cNvPr id="4" name="Title 1"/>
          <p:cNvSpPr>
            <a:spLocks noGrp="1"/>
          </p:cNvSpPr>
          <p:nvPr>
            <p:ph type="title"/>
          </p:nvPr>
        </p:nvSpPr>
        <p:spPr>
          <a:xfrm>
            <a:off x="-19050" y="0"/>
            <a:ext cx="8229600" cy="1143000"/>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sp>
        <p:nvSpPr>
          <p:cNvPr id="6" name="Rectangle 5"/>
          <p:cNvSpPr/>
          <p:nvPr/>
        </p:nvSpPr>
        <p:spPr>
          <a:xfrm>
            <a:off x="685800" y="1143000"/>
            <a:ext cx="5715000" cy="400110"/>
          </a:xfrm>
          <a:prstGeom prst="rect">
            <a:avLst/>
          </a:prstGeom>
        </p:spPr>
        <p:txBody>
          <a:bodyPr wrap="square">
            <a:spAutoFit/>
          </a:bodyPr>
          <a:lstStyle/>
          <a:p>
            <a:r>
              <a:rPr lang="en-GB" sz="2000" dirty="0">
                <a:latin typeface="Times New Roman" pitchFamily="18" charset="0"/>
                <a:cs typeface="Times New Roman" pitchFamily="18" charset="0"/>
              </a:rPr>
              <a:t>Table </a:t>
            </a:r>
            <a:r>
              <a:rPr lang="en-GB" sz="2000" dirty="0" smtClean="0">
                <a:latin typeface="Times New Roman" pitchFamily="18" charset="0"/>
                <a:cs typeface="Times New Roman" pitchFamily="18" charset="0"/>
              </a:rPr>
              <a:t>4.0: </a:t>
            </a:r>
            <a:r>
              <a:rPr lang="en-GB" sz="2000" dirty="0">
                <a:latin typeface="Times New Roman" pitchFamily="18" charset="0"/>
                <a:cs typeface="Times New Roman" pitchFamily="18" charset="0"/>
              </a:rPr>
              <a:t>Record of the Observed and Predicted TDS</a:t>
            </a:r>
            <a:endParaRPr lang="en-US" sz="2000" dirty="0">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776913"/>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463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12837"/>
                <a:ext cx="8229600" cy="4525963"/>
              </a:xfrm>
            </p:spPr>
            <p:txBody>
              <a:bodyPr>
                <a:normAutofit fontScale="85000" lnSpcReduction="10000"/>
              </a:bodyPr>
              <a:lstStyle/>
              <a:p>
                <a:pPr>
                  <a:buFont typeface="Wingdings" pitchFamily="2" charset="2"/>
                  <a:buChar char="§"/>
                </a:pPr>
                <a:r>
                  <a:rPr lang="en-GB" dirty="0">
                    <a:latin typeface="Times New Roman" pitchFamily="18" charset="0"/>
                    <a:cs typeface="Times New Roman" pitchFamily="18" charset="0"/>
                  </a:rPr>
                  <a:t>Appraisal of model prediction accuracy </a:t>
                </a:r>
                <a:endParaRPr lang="en-GB"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marR="0" indent="0" algn="just">
                  <a:lnSpc>
                    <a:spcPct val="115000"/>
                  </a:lnSpc>
                  <a:spcBef>
                    <a:spcPts val="0"/>
                  </a:spcBef>
                  <a:spcAft>
                    <a:spcPts val="0"/>
                  </a:spcAft>
                  <a:buNone/>
                </a:pPr>
                <a:r>
                  <a:rPr lang="en-GB" dirty="0" smtClean="0">
                    <a:effectLst/>
                    <a:latin typeface="Times New Roman"/>
                    <a:ea typeface="Calibri"/>
                    <a:cs typeface="Times New Roman"/>
                  </a:rPr>
                  <a:t>Neil and Fenton (1996) and </a:t>
                </a:r>
                <a:r>
                  <a:rPr lang="en-GB" dirty="0" err="1" smtClean="0">
                    <a:effectLst/>
                    <a:latin typeface="Times New Roman"/>
                    <a:ea typeface="Calibri"/>
                    <a:cs typeface="Times New Roman"/>
                  </a:rPr>
                  <a:t>Koutsoyiannis</a:t>
                </a:r>
                <a:r>
                  <a:rPr lang="en-GB" dirty="0" smtClean="0">
                    <a:effectLst/>
                    <a:latin typeface="Times New Roman"/>
                    <a:ea typeface="Calibri"/>
                    <a:cs typeface="Times New Roman"/>
                  </a:rPr>
                  <a:t> (1977) suggested a systematic measure of accuracy for any forecast obtained from a model. This measure is called the </a:t>
                </a:r>
                <a:r>
                  <a:rPr lang="en-GB" dirty="0" err="1" smtClean="0">
                    <a:effectLst/>
                    <a:latin typeface="Times New Roman"/>
                    <a:ea typeface="Calibri"/>
                    <a:cs typeface="Times New Roman"/>
                  </a:rPr>
                  <a:t>Theil</a:t>
                </a:r>
                <a:r>
                  <a:rPr lang="en-GB" dirty="0" smtClean="0">
                    <a:effectLst/>
                    <a:latin typeface="Times New Roman"/>
                    <a:ea typeface="Calibri"/>
                    <a:cs typeface="Times New Roman"/>
                  </a:rPr>
                  <a:t> inequality coefficient, which is given by; </a:t>
                </a:r>
                <a:endParaRPr lang="en-US" sz="2800" dirty="0">
                  <a:ea typeface="Calibri"/>
                  <a:cs typeface="Times New Roman"/>
                </a:endParaRPr>
              </a:p>
              <a:p>
                <a:pPr marL="0" marR="0" indent="0" algn="just">
                  <a:lnSpc>
                    <a:spcPct val="115000"/>
                  </a:lnSpc>
                  <a:spcBef>
                    <a:spcPts val="0"/>
                  </a:spcBef>
                  <a:spcAft>
                    <a:spcPts val="0"/>
                  </a:spcAft>
                  <a:buNone/>
                </a:pPr>
                <a:r>
                  <a:rPr lang="en-GB" dirty="0">
                    <a:effectLst/>
                    <a:latin typeface="Times New Roman"/>
                    <a:ea typeface="Calibri"/>
                    <a:cs typeface="Times New Roman"/>
                  </a:rPr>
                  <a:t> </a:t>
                </a:r>
                <a:endParaRPr lang="en-US" sz="2800" dirty="0">
                  <a:ea typeface="Calibri"/>
                  <a:cs typeface="Times New Roman"/>
                </a:endParaRPr>
              </a:p>
              <a:p>
                <a:pPr marL="0" marR="0" indent="0" algn="just">
                  <a:lnSpc>
                    <a:spcPct val="115000"/>
                  </a:lnSpc>
                  <a:spcBef>
                    <a:spcPts val="0"/>
                  </a:spcBef>
                  <a:spcAft>
                    <a:spcPts val="0"/>
                  </a:spcAft>
                  <a:buNone/>
                </a:pPr>
                <a14:m>
                  <m:oMath xmlns:m="http://schemas.openxmlformats.org/officeDocument/2006/math">
                    <m:r>
                      <a:rPr lang="en-GB" sz="4000" i="1">
                        <a:effectLst/>
                        <a:latin typeface="Cambria Math"/>
                        <a:ea typeface="Calibri"/>
                        <a:cs typeface="Times New Roman"/>
                      </a:rPr>
                      <m:t>𝑌</m:t>
                    </m:r>
                    <m:r>
                      <a:rPr lang="en-GB" sz="4000" i="1">
                        <a:effectLst/>
                        <a:latin typeface="Cambria Math"/>
                        <a:ea typeface="Calibri"/>
                        <a:cs typeface="Times New Roman"/>
                      </a:rPr>
                      <m:t>=</m:t>
                    </m:r>
                    <m:f>
                      <m:fPr>
                        <m:ctrlPr>
                          <a:rPr lang="en-US" sz="4000" i="1">
                            <a:effectLst/>
                            <a:latin typeface="Cambria Math"/>
                            <a:ea typeface="Calibri"/>
                            <a:cs typeface="Times New Roman"/>
                          </a:rPr>
                        </m:ctrlPr>
                      </m:fPr>
                      <m:num>
                        <m:sSup>
                          <m:sSupPr>
                            <m:ctrlPr>
                              <a:rPr lang="en-US" sz="4000" i="1">
                                <a:effectLst/>
                                <a:latin typeface="Cambria Math"/>
                                <a:ea typeface="Calibri"/>
                                <a:cs typeface="Times New Roman"/>
                              </a:rPr>
                            </m:ctrlPr>
                          </m:sSupPr>
                          <m:e>
                            <m:d>
                              <m:dPr>
                                <m:begChr m:val="["/>
                                <m:endChr m:val="]"/>
                                <m:ctrlPr>
                                  <a:rPr lang="en-US" sz="4000" i="1">
                                    <a:effectLst/>
                                    <a:latin typeface="Cambria Math"/>
                                    <a:ea typeface="Calibri"/>
                                    <a:cs typeface="Times New Roman"/>
                                  </a:rPr>
                                </m:ctrlPr>
                              </m:dPr>
                              <m:e>
                                <m:nary>
                                  <m:naryPr>
                                    <m:chr m:val="∑"/>
                                    <m:limLoc m:val="undOvr"/>
                                    <m:ctrlPr>
                                      <a:rPr lang="en-US" sz="4000" i="1">
                                        <a:effectLst/>
                                        <a:latin typeface="Cambria Math"/>
                                        <a:ea typeface="Calibri"/>
                                        <a:cs typeface="Times New Roman"/>
                                      </a:rPr>
                                    </m:ctrlPr>
                                  </m:naryPr>
                                  <m:sub>
                                    <m:r>
                                      <a:rPr lang="en-GB" sz="4000" i="1">
                                        <a:effectLst/>
                                        <a:latin typeface="Cambria Math"/>
                                        <a:ea typeface="Calibri"/>
                                        <a:cs typeface="Times New Roman"/>
                                      </a:rPr>
                                      <m:t>𝑡</m:t>
                                    </m:r>
                                    <m:r>
                                      <a:rPr lang="en-GB" sz="4000" i="1">
                                        <a:effectLst/>
                                        <a:latin typeface="Cambria Math"/>
                                        <a:ea typeface="Calibri"/>
                                        <a:cs typeface="Times New Roman"/>
                                      </a:rPr>
                                      <m:t>=1</m:t>
                                    </m:r>
                                  </m:sub>
                                  <m:sup>
                                    <m:r>
                                      <a:rPr lang="en-GB" sz="4000" i="1">
                                        <a:effectLst/>
                                        <a:latin typeface="Cambria Math"/>
                                        <a:ea typeface="Calibri"/>
                                        <a:cs typeface="Times New Roman"/>
                                      </a:rPr>
                                      <m:t>𝑛</m:t>
                                    </m:r>
                                  </m:sup>
                                  <m:e>
                                    <m:sSup>
                                      <m:sSupPr>
                                        <m:ctrlPr>
                                          <a:rPr lang="en-US" sz="4000" i="1">
                                            <a:effectLst/>
                                            <a:latin typeface="Cambria Math"/>
                                            <a:ea typeface="Calibri"/>
                                            <a:cs typeface="Times New Roman"/>
                                          </a:rPr>
                                        </m:ctrlPr>
                                      </m:sSupPr>
                                      <m:e>
                                        <m:d>
                                          <m:dPr>
                                            <m:ctrlPr>
                                              <a:rPr lang="en-US" sz="4000" i="1">
                                                <a:effectLst/>
                                                <a:latin typeface="Cambria Math"/>
                                                <a:ea typeface="Calibri"/>
                                                <a:cs typeface="Times New Roman"/>
                                              </a:rPr>
                                            </m:ctrlPr>
                                          </m:dPr>
                                          <m:e>
                                            <m:r>
                                              <a:rPr lang="en-GB" sz="4000" i="1">
                                                <a:effectLst/>
                                                <a:latin typeface="Cambria Math"/>
                                                <a:ea typeface="Calibri"/>
                                                <a:cs typeface="Times New Roman"/>
                                              </a:rPr>
                                              <m:t>𝑋</m:t>
                                            </m:r>
                                            <m:r>
                                              <a:rPr lang="en-GB" sz="4000" i="1">
                                                <a:effectLst/>
                                                <a:latin typeface="Cambria Math"/>
                                                <a:ea typeface="Calibri"/>
                                                <a:cs typeface="Times New Roman"/>
                                              </a:rPr>
                                              <m:t>−</m:t>
                                            </m:r>
                                            <m:sSub>
                                              <m:sSubPr>
                                                <m:ctrlPr>
                                                  <a:rPr lang="en-US" sz="4000" i="1">
                                                    <a:effectLst/>
                                                    <a:latin typeface="Cambria Math"/>
                                                    <a:ea typeface="Calibri"/>
                                                    <a:cs typeface="Times New Roman"/>
                                                  </a:rPr>
                                                </m:ctrlPr>
                                              </m:sSubPr>
                                              <m:e>
                                                <m:r>
                                                  <a:rPr lang="en-GB" sz="4000" i="1">
                                                    <a:effectLst/>
                                                    <a:latin typeface="Cambria Math"/>
                                                    <a:ea typeface="Calibri"/>
                                                    <a:cs typeface="Times New Roman"/>
                                                  </a:rPr>
                                                  <m:t>𝑋</m:t>
                                                </m:r>
                                              </m:e>
                                              <m:sub>
                                                <m:r>
                                                  <a:rPr lang="en-GB" sz="4000" i="1">
                                                    <a:effectLst/>
                                                    <a:latin typeface="Cambria Math"/>
                                                    <a:ea typeface="Calibri"/>
                                                    <a:cs typeface="Times New Roman"/>
                                                  </a:rPr>
                                                  <m:t>𝑖</m:t>
                                                </m:r>
                                              </m:sub>
                                            </m:sSub>
                                          </m:e>
                                        </m:d>
                                      </m:e>
                                      <m:sup>
                                        <m:r>
                                          <a:rPr lang="en-GB" sz="4000" i="1">
                                            <a:effectLst/>
                                            <a:latin typeface="Cambria Math"/>
                                            <a:ea typeface="Calibri"/>
                                            <a:cs typeface="Times New Roman"/>
                                          </a:rPr>
                                          <m:t>2</m:t>
                                        </m:r>
                                      </m:sup>
                                    </m:sSup>
                                  </m:e>
                                </m:nary>
                              </m:e>
                            </m:d>
                          </m:e>
                          <m:sup>
                            <m:f>
                              <m:fPr>
                                <m:type m:val="skw"/>
                                <m:ctrlPr>
                                  <a:rPr lang="en-US" sz="4000" i="1">
                                    <a:effectLst/>
                                    <a:latin typeface="Cambria Math"/>
                                    <a:ea typeface="Calibri"/>
                                    <a:cs typeface="Times New Roman"/>
                                  </a:rPr>
                                </m:ctrlPr>
                              </m:fPr>
                              <m:num>
                                <m:r>
                                  <a:rPr lang="en-GB" sz="4000" i="1">
                                    <a:effectLst/>
                                    <a:latin typeface="Cambria Math"/>
                                    <a:ea typeface="Calibri"/>
                                    <a:cs typeface="Times New Roman"/>
                                  </a:rPr>
                                  <m:t>1</m:t>
                                </m:r>
                              </m:num>
                              <m:den>
                                <m:r>
                                  <a:rPr lang="en-GB" sz="4000" i="1">
                                    <a:effectLst/>
                                    <a:latin typeface="Cambria Math"/>
                                    <a:ea typeface="Calibri"/>
                                    <a:cs typeface="Times New Roman"/>
                                  </a:rPr>
                                  <m:t>2</m:t>
                                </m:r>
                              </m:den>
                            </m:f>
                          </m:sup>
                        </m:sSup>
                      </m:num>
                      <m:den>
                        <m:sSup>
                          <m:sSupPr>
                            <m:ctrlPr>
                              <a:rPr lang="en-US" sz="4000" i="1">
                                <a:effectLst/>
                                <a:latin typeface="Cambria Math"/>
                                <a:ea typeface="Calibri"/>
                                <a:cs typeface="Times New Roman"/>
                              </a:rPr>
                            </m:ctrlPr>
                          </m:sSupPr>
                          <m:e>
                            <m:d>
                              <m:dPr>
                                <m:begChr m:val="["/>
                                <m:endChr m:val="]"/>
                                <m:ctrlPr>
                                  <a:rPr lang="en-US" sz="4000" i="1">
                                    <a:effectLst/>
                                    <a:latin typeface="Cambria Math"/>
                                    <a:ea typeface="Calibri"/>
                                    <a:cs typeface="Times New Roman"/>
                                  </a:rPr>
                                </m:ctrlPr>
                              </m:dPr>
                              <m:e>
                                <m:nary>
                                  <m:naryPr>
                                    <m:chr m:val="∑"/>
                                    <m:limLoc m:val="undOvr"/>
                                    <m:ctrlPr>
                                      <a:rPr lang="en-US" sz="4000" i="1">
                                        <a:effectLst/>
                                        <a:latin typeface="Cambria Math"/>
                                        <a:ea typeface="Calibri"/>
                                        <a:cs typeface="Times New Roman"/>
                                      </a:rPr>
                                    </m:ctrlPr>
                                  </m:naryPr>
                                  <m:sub>
                                    <m:r>
                                      <a:rPr lang="en-GB" sz="4000" i="1">
                                        <a:effectLst/>
                                        <a:latin typeface="Cambria Math"/>
                                        <a:ea typeface="Calibri"/>
                                        <a:cs typeface="Times New Roman"/>
                                      </a:rPr>
                                      <m:t>𝑡</m:t>
                                    </m:r>
                                    <m:r>
                                      <a:rPr lang="en-GB" sz="4000" i="1">
                                        <a:effectLst/>
                                        <a:latin typeface="Cambria Math"/>
                                        <a:ea typeface="Calibri"/>
                                        <a:cs typeface="Times New Roman"/>
                                      </a:rPr>
                                      <m:t>=1</m:t>
                                    </m:r>
                                  </m:sub>
                                  <m:sup>
                                    <m:r>
                                      <a:rPr lang="en-GB" sz="4000" i="1">
                                        <a:effectLst/>
                                        <a:latin typeface="Cambria Math"/>
                                        <a:ea typeface="Calibri"/>
                                        <a:cs typeface="Times New Roman"/>
                                      </a:rPr>
                                      <m:t>𝑛</m:t>
                                    </m:r>
                                  </m:sup>
                                  <m:e>
                                    <m:sSubSup>
                                      <m:sSubSupPr>
                                        <m:ctrlPr>
                                          <a:rPr lang="en-US" sz="4000" i="1">
                                            <a:effectLst/>
                                            <a:latin typeface="Cambria Math"/>
                                            <a:ea typeface="Calibri"/>
                                            <a:cs typeface="Times New Roman"/>
                                          </a:rPr>
                                        </m:ctrlPr>
                                      </m:sSubSupPr>
                                      <m:e>
                                        <m:r>
                                          <a:rPr lang="en-GB" sz="4000" i="1">
                                            <a:effectLst/>
                                            <a:latin typeface="Cambria Math"/>
                                            <a:ea typeface="Calibri"/>
                                            <a:cs typeface="Times New Roman"/>
                                          </a:rPr>
                                          <m:t>𝑋</m:t>
                                        </m:r>
                                      </m:e>
                                      <m:sub>
                                        <m:r>
                                          <a:rPr lang="en-GB" sz="4000" i="1">
                                            <a:effectLst/>
                                            <a:latin typeface="Cambria Math"/>
                                            <a:ea typeface="Calibri"/>
                                            <a:cs typeface="Times New Roman"/>
                                          </a:rPr>
                                          <m:t>𝑖</m:t>
                                        </m:r>
                                      </m:sub>
                                      <m:sup>
                                        <m:r>
                                          <a:rPr lang="en-GB" sz="4000" i="1">
                                            <a:effectLst/>
                                            <a:latin typeface="Cambria Math"/>
                                            <a:ea typeface="Calibri"/>
                                            <a:cs typeface="Times New Roman"/>
                                          </a:rPr>
                                          <m:t>2</m:t>
                                        </m:r>
                                      </m:sup>
                                    </m:sSubSup>
                                  </m:e>
                                </m:nary>
                              </m:e>
                            </m:d>
                          </m:e>
                          <m:sup>
                            <m:f>
                              <m:fPr>
                                <m:type m:val="skw"/>
                                <m:ctrlPr>
                                  <a:rPr lang="en-US" sz="4000" i="1">
                                    <a:effectLst/>
                                    <a:latin typeface="Cambria Math"/>
                                    <a:ea typeface="Calibri"/>
                                    <a:cs typeface="Times New Roman"/>
                                  </a:rPr>
                                </m:ctrlPr>
                              </m:fPr>
                              <m:num>
                                <m:r>
                                  <a:rPr lang="en-GB" sz="4000" i="1">
                                    <a:effectLst/>
                                    <a:latin typeface="Cambria Math"/>
                                    <a:ea typeface="Calibri"/>
                                    <a:cs typeface="Times New Roman"/>
                                  </a:rPr>
                                  <m:t>1</m:t>
                                </m:r>
                              </m:num>
                              <m:den>
                                <m:r>
                                  <a:rPr lang="en-GB" sz="4000" i="1">
                                    <a:effectLst/>
                                    <a:latin typeface="Cambria Math"/>
                                    <a:ea typeface="Calibri"/>
                                    <a:cs typeface="Times New Roman"/>
                                  </a:rPr>
                                  <m:t>2</m:t>
                                </m:r>
                              </m:den>
                            </m:f>
                          </m:sup>
                        </m:sSup>
                      </m:den>
                    </m:f>
                  </m:oMath>
                </a14:m>
                <a:r>
                  <a:rPr lang="en-GB" dirty="0">
                    <a:effectLst/>
                    <a:latin typeface="Times New Roman"/>
                    <a:ea typeface="Times New Roman"/>
                    <a:cs typeface="Times New Roman"/>
                  </a:rPr>
                  <a:t>    </a:t>
                </a:r>
                <a:r>
                  <a:rPr lang="en-GB" dirty="0" smtClean="0">
                    <a:effectLst/>
                    <a:latin typeface="Times New Roman"/>
                    <a:ea typeface="Times New Roman"/>
                    <a:cs typeface="Times New Roman"/>
                  </a:rPr>
                  <a:t>………………………  (6.0)    </a:t>
                </a:r>
                <a:endParaRPr lang="en-US" sz="2800" dirty="0">
                  <a:ea typeface="Calibri"/>
                  <a:cs typeface="Times New Roman"/>
                </a:endParaRPr>
              </a:p>
              <a:p>
                <a:pPr marL="0" indent="0">
                  <a:buNone/>
                </a:pPr>
                <a:endParaRPr lang="en-US"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12837"/>
                <a:ext cx="8229600" cy="4525963"/>
              </a:xfrm>
              <a:blipFill rotWithShape="1">
                <a:blip r:embed="rId2"/>
                <a:stretch>
                  <a:fillRect l="-1333" t="-2022" r="-2519" b="-10512"/>
                </a:stretch>
              </a:blipFill>
            </p:spPr>
            <p:txBody>
              <a:bodyPr/>
              <a:lstStyle/>
              <a:p>
                <a:r>
                  <a:rPr lang="en-US">
                    <a:noFill/>
                  </a:rPr>
                  <a:t> </a:t>
                </a:r>
              </a:p>
            </p:txBody>
          </p:sp>
        </mc:Fallback>
      </mc:AlternateContent>
      <p:sp>
        <p:nvSpPr>
          <p:cNvPr id="4" name="Title 1"/>
          <p:cNvSpPr>
            <a:spLocks noGrp="1"/>
          </p:cNvSpPr>
          <p:nvPr>
            <p:ph type="title"/>
          </p:nvPr>
        </p:nvSpPr>
        <p:spPr>
          <a:xfrm>
            <a:off x="0" y="13855"/>
            <a:ext cx="8229600" cy="1143000"/>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79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solidFill>
                  <a:srgbClr val="000000"/>
                </a:solidFill>
                <a:effectLst/>
                <a:latin typeface="Times New Roman"/>
                <a:ea typeface="Calibri"/>
              </a:rPr>
              <a:t>Where;</a:t>
            </a:r>
          </a:p>
          <a:p>
            <a:pPr marL="0" indent="0">
              <a:buNone/>
            </a:pPr>
            <a:r>
              <a:rPr lang="en-GB" dirty="0">
                <a:solidFill>
                  <a:srgbClr val="000000"/>
                </a:solidFill>
                <a:latin typeface="Times New Roman"/>
                <a:ea typeface="Calibri"/>
              </a:rPr>
              <a:t>Y = </a:t>
            </a:r>
            <a:r>
              <a:rPr lang="en-GB" dirty="0" err="1">
                <a:solidFill>
                  <a:srgbClr val="000000"/>
                </a:solidFill>
                <a:latin typeface="Times New Roman"/>
                <a:ea typeface="Calibri"/>
              </a:rPr>
              <a:t>Theil</a:t>
            </a:r>
            <a:r>
              <a:rPr lang="en-GB" dirty="0">
                <a:solidFill>
                  <a:srgbClr val="000000"/>
                </a:solidFill>
                <a:latin typeface="Times New Roman"/>
                <a:ea typeface="Calibri"/>
              </a:rPr>
              <a:t> inequality coefficient</a:t>
            </a:r>
            <a:endParaRPr lang="en-GB" dirty="0" smtClean="0">
              <a:solidFill>
                <a:srgbClr val="000000"/>
              </a:solidFill>
              <a:effectLst/>
              <a:latin typeface="Times New Roman"/>
              <a:ea typeface="Calibri"/>
            </a:endParaRPr>
          </a:p>
          <a:p>
            <a:pPr marL="0" indent="0">
              <a:buNone/>
            </a:pPr>
            <a:r>
              <a:rPr lang="en-GB" dirty="0" smtClean="0">
                <a:solidFill>
                  <a:srgbClr val="000000"/>
                </a:solidFill>
                <a:effectLst/>
                <a:latin typeface="Times New Roman"/>
                <a:ea typeface="Calibri"/>
              </a:rPr>
              <a:t> X</a:t>
            </a:r>
            <a:r>
              <a:rPr lang="en-GB" baseline="-25000" dirty="0" smtClean="0">
                <a:solidFill>
                  <a:srgbClr val="000000"/>
                </a:solidFill>
                <a:effectLst/>
                <a:latin typeface="Times New Roman"/>
                <a:ea typeface="Calibri"/>
              </a:rPr>
              <a:t>i</a:t>
            </a:r>
            <a:r>
              <a:rPr lang="en-GB" dirty="0" smtClean="0">
                <a:solidFill>
                  <a:srgbClr val="000000"/>
                </a:solidFill>
                <a:effectLst/>
                <a:latin typeface="Times New Roman"/>
                <a:ea typeface="Calibri"/>
              </a:rPr>
              <a:t> = the observed TDS obtained from groundwater within and around the dumpsites</a:t>
            </a:r>
          </a:p>
          <a:p>
            <a:pPr marL="0" indent="0">
              <a:buNone/>
            </a:pPr>
            <a:r>
              <a:rPr lang="en-GB" dirty="0" smtClean="0">
                <a:solidFill>
                  <a:srgbClr val="000000"/>
                </a:solidFill>
                <a:effectLst/>
                <a:latin typeface="Times New Roman"/>
                <a:ea typeface="Calibri"/>
              </a:rPr>
              <a:t> X = the corresponding predicted TDS from the TDS model.</a:t>
            </a:r>
            <a:endParaRPr lang="en-US" dirty="0"/>
          </a:p>
        </p:txBody>
      </p:sp>
      <p:sp>
        <p:nvSpPr>
          <p:cNvPr id="4" name="Title 1"/>
          <p:cNvSpPr>
            <a:spLocks noGrp="1"/>
          </p:cNvSpPr>
          <p:nvPr>
            <p:ph type="title"/>
          </p:nvPr>
        </p:nvSpPr>
        <p:spPr>
          <a:xfrm>
            <a:off x="20782" y="13855"/>
            <a:ext cx="8229600" cy="1143000"/>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sp>
        <p:nvSpPr>
          <p:cNvPr id="6" name="Rectangle 5"/>
          <p:cNvSpPr/>
          <p:nvPr/>
        </p:nvSpPr>
        <p:spPr>
          <a:xfrm>
            <a:off x="533400" y="5410200"/>
            <a:ext cx="7696200" cy="954107"/>
          </a:xfrm>
          <a:prstGeom prst="rect">
            <a:avLst/>
          </a:prstGeom>
        </p:spPr>
        <p:txBody>
          <a:bodyPr wrap="square">
            <a:spAutoFit/>
          </a:bodyPr>
          <a:lstStyle/>
          <a:p>
            <a:r>
              <a:rPr lang="en-GB" sz="2800" dirty="0" smtClean="0">
                <a:solidFill>
                  <a:srgbClr val="000000"/>
                </a:solidFill>
                <a:effectLst/>
                <a:latin typeface="Times New Roman"/>
                <a:ea typeface="Calibri"/>
              </a:rPr>
              <a:t>The determined </a:t>
            </a:r>
            <a:r>
              <a:rPr lang="en-GB" sz="2800" dirty="0" err="1" smtClean="0">
                <a:solidFill>
                  <a:srgbClr val="000000"/>
                </a:solidFill>
                <a:effectLst/>
                <a:latin typeface="Times New Roman"/>
                <a:ea typeface="Calibri"/>
              </a:rPr>
              <a:t>Theil’s</a:t>
            </a:r>
            <a:r>
              <a:rPr lang="en-GB" sz="2800" dirty="0" smtClean="0">
                <a:solidFill>
                  <a:srgbClr val="000000"/>
                </a:solidFill>
                <a:effectLst/>
                <a:latin typeface="Times New Roman"/>
                <a:ea typeface="Calibri"/>
              </a:rPr>
              <a:t> inequality coefficient Y values for the model is 0.014</a:t>
            </a:r>
            <a:endParaRPr lang="en-US"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5763058"/>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446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3855"/>
            <a:ext cx="8229600" cy="595745"/>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5371042" cy="248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599"/>
            <a:ext cx="5413375"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81000" y="6211669"/>
            <a:ext cx="6858000" cy="369332"/>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3.0: </a:t>
            </a:r>
            <a:r>
              <a:rPr lang="en-GB" dirty="0">
                <a:latin typeface="Times New Roman" pitchFamily="18" charset="0"/>
                <a:cs typeface="Times New Roman" pitchFamily="18" charset="0"/>
              </a:rPr>
              <a:t>Linear relationships between TDS and (a) VD 20 (b) HD 40 </a:t>
            </a:r>
            <a:endParaRPr lang="en-US" dirty="0">
              <a:latin typeface="Times New Roman" pitchFamily="18" charset="0"/>
              <a:cs typeface="Times New Roman" pitchFamily="18" charset="0"/>
            </a:endParaRPr>
          </a:p>
        </p:txBody>
      </p:sp>
      <p:sp>
        <p:nvSpPr>
          <p:cNvPr id="10" name="Rectangle 9"/>
          <p:cNvSpPr/>
          <p:nvPr/>
        </p:nvSpPr>
        <p:spPr>
          <a:xfrm>
            <a:off x="381000" y="457200"/>
            <a:ext cx="304800" cy="369332"/>
          </a:xfrm>
          <a:prstGeom prst="rect">
            <a:avLst/>
          </a:prstGeom>
        </p:spPr>
        <p:txBody>
          <a:bodyPr wrap="square">
            <a:spAutoFit/>
          </a:bodyPr>
          <a:lstStyle/>
          <a:p>
            <a:r>
              <a:rPr lang="en-GB" dirty="0" smtClean="0"/>
              <a:t>a</a:t>
            </a:r>
            <a:endParaRPr lang="en-US" dirty="0"/>
          </a:p>
        </p:txBody>
      </p:sp>
      <p:sp>
        <p:nvSpPr>
          <p:cNvPr id="13" name="Rectangle 12"/>
          <p:cNvSpPr/>
          <p:nvPr/>
        </p:nvSpPr>
        <p:spPr>
          <a:xfrm>
            <a:off x="381000" y="3288267"/>
            <a:ext cx="304800" cy="369332"/>
          </a:xfrm>
          <a:prstGeom prst="rect">
            <a:avLst/>
          </a:prstGeom>
        </p:spPr>
        <p:txBody>
          <a:bodyPr wrap="square">
            <a:spAutoFit/>
          </a:bodyPr>
          <a:lstStyle/>
          <a:p>
            <a:r>
              <a:rPr lang="en-GB" dirty="0"/>
              <a:t>b</a:t>
            </a:r>
            <a:endParaRPr lang="en-US" dirty="0"/>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673506"/>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Times New Roman" pitchFamily="18" charset="0"/>
                <a:cs typeface="Times New Roman" pitchFamily="18" charset="0"/>
              </a:rPr>
              <a:t>Presentation Outline</a:t>
            </a:r>
            <a:endParaRPr lang="en-US" dirty="0"/>
          </a:p>
        </p:txBody>
      </p:sp>
      <p:sp>
        <p:nvSpPr>
          <p:cNvPr id="7" name="Content Placeholder 2"/>
          <p:cNvSpPr>
            <a:spLocks noGrp="1"/>
          </p:cNvSpPr>
          <p:nvPr>
            <p:ph idx="1"/>
          </p:nvPr>
        </p:nvSpPr>
        <p:spPr/>
        <p:txBody>
          <a:bodyPr>
            <a:normAutofit/>
          </a:bodyPr>
          <a:lstStyle/>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Introduction</a:t>
            </a:r>
          </a:p>
          <a:p>
            <a:pPr lvl="1">
              <a:buFont typeface="Wingdings" pitchFamily="2" charset="2"/>
              <a:buChar char="§"/>
            </a:pPr>
            <a:r>
              <a:rPr lang="en-GB" sz="2000" dirty="0" smtClean="0">
                <a:solidFill>
                  <a:schemeClr val="tx1">
                    <a:lumMod val="95000"/>
                  </a:schemeClr>
                </a:solidFill>
                <a:latin typeface="Times New Roman" pitchFamily="18" charset="0"/>
                <a:cs typeface="Times New Roman" pitchFamily="18" charset="0"/>
              </a:rPr>
              <a:t>Background to the study </a:t>
            </a:r>
          </a:p>
          <a:p>
            <a:pPr lvl="1">
              <a:buFont typeface="Wingdings" pitchFamily="2" charset="2"/>
              <a:buChar char="§"/>
            </a:pPr>
            <a:r>
              <a:rPr lang="en-GB" sz="2000" dirty="0" smtClean="0">
                <a:latin typeface="Times New Roman" pitchFamily="18" charset="0"/>
                <a:cs typeface="Times New Roman" pitchFamily="18" charset="0"/>
              </a:rPr>
              <a:t>Aim and Objectives of the study</a:t>
            </a:r>
          </a:p>
          <a:p>
            <a:pPr lvl="1">
              <a:buFont typeface="Wingdings" pitchFamily="2" charset="2"/>
              <a:buChar char="§"/>
            </a:pPr>
            <a:r>
              <a:rPr lang="en-GB" sz="2000" dirty="0" smtClean="0">
                <a:latin typeface="Times New Roman" pitchFamily="18" charset="0"/>
                <a:cs typeface="Times New Roman" pitchFamily="18" charset="0"/>
              </a:rPr>
              <a:t>Literature review</a:t>
            </a:r>
          </a:p>
          <a:p>
            <a:pPr lvl="1">
              <a:buFont typeface="Wingdings" pitchFamily="2" charset="2"/>
              <a:buChar char="§"/>
            </a:pPr>
            <a:r>
              <a:rPr lang="en-GB" sz="2000" dirty="0" smtClean="0">
                <a:latin typeface="Times New Roman" pitchFamily="18" charset="0"/>
                <a:cs typeface="Times New Roman" pitchFamily="18" charset="0"/>
              </a:rPr>
              <a:t>Basic theory</a:t>
            </a:r>
          </a:p>
          <a:p>
            <a:pPr lvl="1">
              <a:buFont typeface="Wingdings" pitchFamily="2" charset="2"/>
              <a:buChar char="§"/>
            </a:pPr>
            <a:r>
              <a:rPr lang="en-GB" sz="2000" dirty="0" smtClean="0">
                <a:latin typeface="Times New Roman" pitchFamily="18" charset="0"/>
                <a:cs typeface="Times New Roman" pitchFamily="18" charset="0"/>
              </a:rPr>
              <a:t>Geology of the study Area</a:t>
            </a:r>
          </a:p>
          <a:p>
            <a:pPr>
              <a:buFont typeface="Wingdings" pitchFamily="2" charset="2"/>
              <a:buChar char="ü"/>
            </a:pPr>
            <a:r>
              <a:rPr lang="en-GB" sz="2000" dirty="0" smtClean="0">
                <a:latin typeface="Times New Roman" pitchFamily="18" charset="0"/>
                <a:cs typeface="Times New Roman" pitchFamily="18" charset="0"/>
              </a:rPr>
              <a:t>Materials and method</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Results and Discussion </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Conclusions</a:t>
            </a:r>
          </a:p>
          <a:p>
            <a:pPr>
              <a:buFont typeface="Wingdings" pitchFamily="2" charset="2"/>
              <a:buChar char="ü"/>
            </a:pPr>
            <a:r>
              <a:rPr lang="en-GB" sz="2000" dirty="0" smtClean="0">
                <a:solidFill>
                  <a:schemeClr val="tx1">
                    <a:lumMod val="95000"/>
                  </a:schemeClr>
                </a:solidFill>
                <a:latin typeface="Times New Roman" pitchFamily="18" charset="0"/>
                <a:cs typeface="Times New Roman" pitchFamily="18" charset="0"/>
              </a:rPr>
              <a:t>References</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543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162800" cy="312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9050" y="-20782"/>
            <a:ext cx="8229600" cy="1143000"/>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sp>
        <p:nvSpPr>
          <p:cNvPr id="4" name="Rectangle 3"/>
          <p:cNvSpPr/>
          <p:nvPr/>
        </p:nvSpPr>
        <p:spPr>
          <a:xfrm>
            <a:off x="685800" y="4648200"/>
            <a:ext cx="5867400" cy="369332"/>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3.1: </a:t>
            </a:r>
            <a:r>
              <a:rPr lang="en-GB" dirty="0">
                <a:latin typeface="Times New Roman" pitchFamily="18" charset="0"/>
                <a:cs typeface="Times New Roman" pitchFamily="18" charset="0"/>
              </a:rPr>
              <a:t>Linear relationships </a:t>
            </a:r>
            <a:r>
              <a:rPr lang="en-GB" dirty="0" smtClean="0">
                <a:latin typeface="Times New Roman" pitchFamily="18" charset="0"/>
                <a:cs typeface="Times New Roman" pitchFamily="18" charset="0"/>
              </a:rPr>
              <a:t>between TDS and </a:t>
            </a:r>
            <a:r>
              <a:rPr lang="en-GB" dirty="0">
                <a:latin typeface="Times New Roman" pitchFamily="18" charset="0"/>
                <a:cs typeface="Times New Roman" pitchFamily="18" charset="0"/>
              </a:rPr>
              <a:t>VD 40</a:t>
            </a:r>
            <a:endParaRPr lang="en-US" dirty="0">
              <a:latin typeface="Times New Roman" pitchFamily="18" charset="0"/>
              <a:cs typeface="Times New Roman" pitchFamily="18"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03332"/>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901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0"/>
            <a:ext cx="8229600" cy="533400"/>
          </a:xfrm>
        </p:spPr>
        <p:txBody>
          <a:bodyPr>
            <a:noAutofit/>
          </a:body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239000" cy="576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2"/>
          <p:cNvSpPr txBox="1"/>
          <p:nvPr/>
        </p:nvSpPr>
        <p:spPr>
          <a:xfrm>
            <a:off x="838200" y="5819774"/>
            <a:ext cx="6858000" cy="5524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dirty="0">
                <a:solidFill>
                  <a:srgbClr val="000000"/>
                </a:solidFill>
                <a:effectLst/>
                <a:latin typeface="Times New Roman" pitchFamily="18" charset="0"/>
                <a:ea typeface="Calibri"/>
                <a:cs typeface="Times New Roman" pitchFamily="18" charset="0"/>
              </a:rPr>
              <a:t>Figure </a:t>
            </a:r>
            <a:r>
              <a:rPr lang="en-GB" dirty="0" smtClean="0">
                <a:solidFill>
                  <a:srgbClr val="000000"/>
                </a:solidFill>
                <a:effectLst/>
                <a:latin typeface="Times New Roman" pitchFamily="18" charset="0"/>
                <a:ea typeface="Calibri"/>
                <a:cs typeface="Times New Roman" pitchFamily="18" charset="0"/>
              </a:rPr>
              <a:t>3.2: </a:t>
            </a:r>
            <a:r>
              <a:rPr lang="en-GB" dirty="0">
                <a:solidFill>
                  <a:srgbClr val="000000"/>
                </a:solidFill>
                <a:effectLst/>
                <a:latin typeface="Times New Roman" pitchFamily="18" charset="0"/>
                <a:ea typeface="Calibri"/>
                <a:cs typeface="Times New Roman" pitchFamily="18" charset="0"/>
              </a:rPr>
              <a:t>Contour plot of </a:t>
            </a:r>
            <a:r>
              <a:rPr lang="en-GB" dirty="0" smtClean="0">
                <a:solidFill>
                  <a:srgbClr val="000000"/>
                </a:solidFill>
                <a:effectLst/>
                <a:latin typeface="Times New Roman" pitchFamily="18" charset="0"/>
                <a:ea typeface="Calibri"/>
                <a:cs typeface="Times New Roman" pitchFamily="18" charset="0"/>
              </a:rPr>
              <a:t> </a:t>
            </a:r>
            <a:r>
              <a:rPr lang="en-GB" dirty="0">
                <a:solidFill>
                  <a:srgbClr val="000000"/>
                </a:solidFill>
                <a:effectLst/>
                <a:latin typeface="Times New Roman" pitchFamily="18" charset="0"/>
                <a:ea typeface="Calibri"/>
                <a:cs typeface="Times New Roman" pitchFamily="18" charset="0"/>
              </a:rPr>
              <a:t>predicted TDS </a:t>
            </a:r>
            <a:r>
              <a:rPr lang="en-GB" dirty="0" smtClean="0">
                <a:solidFill>
                  <a:srgbClr val="000000"/>
                </a:solidFill>
                <a:effectLst/>
                <a:latin typeface="Times New Roman" pitchFamily="18" charset="0"/>
                <a:ea typeface="Calibri"/>
                <a:cs typeface="Times New Roman" pitchFamily="18" charset="0"/>
              </a:rPr>
              <a:t>around the study area</a:t>
            </a:r>
            <a:r>
              <a:rPr lang="en-GB" dirty="0">
                <a:effectLst/>
                <a:latin typeface="Times New Roman" pitchFamily="18" charset="0"/>
                <a:ea typeface="Calibri"/>
                <a:cs typeface="Times New Roman" pitchFamily="18" charset="0"/>
              </a:rPr>
              <a:t> </a:t>
            </a:r>
            <a:endParaRPr lang="en-US"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GB" sz="1100" dirty="0">
                <a:effectLst/>
                <a:ea typeface="Calibri"/>
                <a:cs typeface="Times New Roman"/>
              </a:rPr>
              <a:t> </a:t>
            </a:r>
            <a:endParaRPr lang="en-US" sz="1100" dirty="0">
              <a:effectLst/>
              <a:ea typeface="Calibri"/>
              <a:cs typeface="Times New Roman"/>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59449"/>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745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33400" y="533400"/>
            <a:ext cx="7239000" cy="5867400"/>
          </a:xfrm>
          <a:prstGeom prst="rect">
            <a:avLst/>
          </a:prstGeom>
        </p:spPr>
      </p:pic>
      <p:sp>
        <p:nvSpPr>
          <p:cNvPr id="3" name="Title 1"/>
          <p:cNvSpPr txBox="1">
            <a:spLocks/>
          </p:cNvSpPr>
          <p:nvPr/>
        </p:nvSpPr>
        <p:spPr>
          <a:xfrm>
            <a:off x="0" y="0"/>
            <a:ext cx="8229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sp>
        <p:nvSpPr>
          <p:cNvPr id="4" name="Text Box 12"/>
          <p:cNvSpPr txBox="1"/>
          <p:nvPr/>
        </p:nvSpPr>
        <p:spPr>
          <a:xfrm>
            <a:off x="381000" y="6313343"/>
            <a:ext cx="7620000" cy="552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sz="1600" dirty="0">
                <a:solidFill>
                  <a:srgbClr val="000000"/>
                </a:solidFill>
                <a:effectLst/>
                <a:latin typeface="Times New Roman"/>
                <a:ea typeface="Calibri"/>
                <a:cs typeface="Times New Roman"/>
              </a:rPr>
              <a:t>Figure </a:t>
            </a:r>
            <a:r>
              <a:rPr lang="en-GB" sz="1600" dirty="0" smtClean="0">
                <a:solidFill>
                  <a:srgbClr val="000000"/>
                </a:solidFill>
                <a:effectLst/>
                <a:latin typeface="Times New Roman"/>
                <a:ea typeface="Calibri"/>
                <a:cs typeface="Times New Roman"/>
              </a:rPr>
              <a:t>3.3: Subsurface Contour </a:t>
            </a:r>
            <a:r>
              <a:rPr lang="en-GB" sz="1600" dirty="0">
                <a:solidFill>
                  <a:srgbClr val="000000"/>
                </a:solidFill>
                <a:effectLst/>
                <a:latin typeface="Times New Roman"/>
                <a:ea typeface="Calibri"/>
                <a:cs typeface="Times New Roman"/>
              </a:rPr>
              <a:t>plot of </a:t>
            </a:r>
            <a:r>
              <a:rPr lang="en-GB" sz="1600" dirty="0" smtClean="0">
                <a:solidFill>
                  <a:srgbClr val="000000"/>
                </a:solidFill>
                <a:effectLst/>
                <a:latin typeface="Times New Roman"/>
                <a:ea typeface="Calibri"/>
                <a:cs typeface="Times New Roman"/>
              </a:rPr>
              <a:t> </a:t>
            </a:r>
            <a:r>
              <a:rPr lang="en-GB" sz="1600" dirty="0">
                <a:solidFill>
                  <a:srgbClr val="000000"/>
                </a:solidFill>
                <a:effectLst/>
                <a:latin typeface="Times New Roman"/>
                <a:ea typeface="Calibri"/>
                <a:cs typeface="Times New Roman"/>
              </a:rPr>
              <a:t>apparent soil electrical </a:t>
            </a:r>
            <a:r>
              <a:rPr lang="en-GB" sz="1600" dirty="0" smtClean="0">
                <a:solidFill>
                  <a:srgbClr val="000000"/>
                </a:solidFill>
                <a:effectLst/>
                <a:latin typeface="Times New Roman"/>
                <a:ea typeface="Calibri"/>
                <a:cs typeface="Times New Roman"/>
              </a:rPr>
              <a:t>conductivity </a:t>
            </a:r>
            <a:r>
              <a:rPr lang="en-GB" sz="1600" dirty="0">
                <a:solidFill>
                  <a:srgbClr val="000000"/>
                </a:solidFill>
                <a:effectLst/>
                <a:latin typeface="Times New Roman"/>
                <a:ea typeface="Calibri"/>
                <a:cs typeface="Times New Roman"/>
              </a:rPr>
              <a:t>measured using EM34 in </a:t>
            </a:r>
            <a:r>
              <a:rPr lang="en-GB" sz="1600" dirty="0" smtClean="0">
                <a:solidFill>
                  <a:srgbClr val="000000"/>
                </a:solidFill>
                <a:effectLst/>
                <a:latin typeface="Times New Roman"/>
                <a:ea typeface="Calibri"/>
                <a:cs typeface="Times New Roman"/>
              </a:rPr>
              <a:t>horizontal dipole mode (HD </a:t>
            </a:r>
            <a:r>
              <a:rPr lang="en-GB" sz="1600" dirty="0">
                <a:solidFill>
                  <a:srgbClr val="000000"/>
                </a:solidFill>
                <a:latin typeface="Times New Roman"/>
                <a:ea typeface="Calibri"/>
                <a:cs typeface="Times New Roman"/>
              </a:rPr>
              <a:t>2</a:t>
            </a:r>
            <a:r>
              <a:rPr lang="en-GB" sz="1600" dirty="0" smtClean="0">
                <a:solidFill>
                  <a:srgbClr val="000000"/>
                </a:solidFill>
                <a:effectLst/>
                <a:latin typeface="Times New Roman"/>
                <a:ea typeface="Calibri"/>
                <a:cs typeface="Times New Roman"/>
              </a:rPr>
              <a:t>0</a:t>
            </a:r>
            <a:r>
              <a:rPr lang="en-GB" sz="1600" dirty="0">
                <a:solidFill>
                  <a:srgbClr val="000000"/>
                </a:solidFill>
                <a:effectLst/>
                <a:latin typeface="Times New Roman"/>
                <a:ea typeface="Calibri"/>
                <a:cs typeface="Times New Roman"/>
              </a:rPr>
              <a:t>) </a:t>
            </a:r>
            <a:r>
              <a:rPr lang="en-GB" sz="1600" dirty="0" smtClean="0">
                <a:solidFill>
                  <a:srgbClr val="000000"/>
                </a:solidFill>
                <a:effectLst/>
                <a:latin typeface="Times New Roman"/>
                <a:ea typeface="Calibri"/>
                <a:cs typeface="Times New Roman"/>
              </a:rPr>
              <a:t>coil </a:t>
            </a:r>
            <a:r>
              <a:rPr lang="en-GB" sz="1600" dirty="0">
                <a:solidFill>
                  <a:srgbClr val="000000"/>
                </a:solidFill>
                <a:effectLst/>
                <a:latin typeface="Times New Roman"/>
                <a:ea typeface="Calibri"/>
                <a:cs typeface="Times New Roman"/>
              </a:rPr>
              <a:t>spacing.</a:t>
            </a:r>
            <a:endParaRPr lang="en-US" sz="1600" dirty="0">
              <a:effectLst/>
              <a:ea typeface="Calibri"/>
              <a:cs typeface="Times New Roman"/>
            </a:endParaRPr>
          </a:p>
          <a:p>
            <a:pPr marL="0" marR="0">
              <a:lnSpc>
                <a:spcPct val="115000"/>
              </a:lnSpc>
              <a:spcBef>
                <a:spcPts val="0"/>
              </a:spcBef>
              <a:spcAft>
                <a:spcPts val="0"/>
              </a:spcAft>
            </a:pPr>
            <a:r>
              <a:rPr lang="en-GB" sz="1200" b="1" dirty="0">
                <a:effectLst/>
                <a:latin typeface="Times New Roman"/>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GB" sz="1100" dirty="0">
                <a:effectLst/>
                <a:ea typeface="Calibri"/>
                <a:cs typeface="Times New Roman"/>
              </a:rPr>
              <a:t> </a:t>
            </a:r>
            <a:endParaRPr lang="en-US" sz="1100" dirty="0">
              <a:effectLst/>
              <a:ea typeface="Calibri"/>
              <a:cs typeface="Times New Roman"/>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991008"/>
            <a:ext cx="1219200" cy="8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893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685800" y="533400"/>
            <a:ext cx="7315200" cy="5715000"/>
          </a:xfrm>
          <a:prstGeom prst="rect">
            <a:avLst/>
          </a:prstGeom>
        </p:spPr>
      </p:pic>
      <p:sp>
        <p:nvSpPr>
          <p:cNvPr id="4" name="Text Box 12"/>
          <p:cNvSpPr txBox="1"/>
          <p:nvPr/>
        </p:nvSpPr>
        <p:spPr>
          <a:xfrm>
            <a:off x="381000" y="6313343"/>
            <a:ext cx="7620000" cy="552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sz="1600" dirty="0">
                <a:solidFill>
                  <a:srgbClr val="000000"/>
                </a:solidFill>
                <a:effectLst/>
                <a:latin typeface="Times New Roman"/>
                <a:ea typeface="Calibri"/>
                <a:cs typeface="Times New Roman"/>
              </a:rPr>
              <a:t>Figure </a:t>
            </a:r>
            <a:r>
              <a:rPr lang="en-GB" sz="1600" dirty="0" smtClean="0">
                <a:solidFill>
                  <a:srgbClr val="000000"/>
                </a:solidFill>
                <a:effectLst/>
                <a:latin typeface="Times New Roman"/>
                <a:ea typeface="Calibri"/>
                <a:cs typeface="Times New Roman"/>
              </a:rPr>
              <a:t>3.4: Subsurface Contour </a:t>
            </a:r>
            <a:r>
              <a:rPr lang="en-GB" sz="1600" dirty="0">
                <a:solidFill>
                  <a:srgbClr val="000000"/>
                </a:solidFill>
                <a:effectLst/>
                <a:latin typeface="Times New Roman"/>
                <a:ea typeface="Calibri"/>
                <a:cs typeface="Times New Roman"/>
              </a:rPr>
              <a:t>plot of </a:t>
            </a:r>
            <a:r>
              <a:rPr lang="en-GB" sz="1600" dirty="0" smtClean="0">
                <a:solidFill>
                  <a:srgbClr val="000000"/>
                </a:solidFill>
                <a:effectLst/>
                <a:latin typeface="Times New Roman"/>
                <a:ea typeface="Calibri"/>
                <a:cs typeface="Times New Roman"/>
              </a:rPr>
              <a:t> </a:t>
            </a:r>
            <a:r>
              <a:rPr lang="en-GB" sz="1600" dirty="0">
                <a:solidFill>
                  <a:srgbClr val="000000"/>
                </a:solidFill>
                <a:effectLst/>
                <a:latin typeface="Times New Roman"/>
                <a:ea typeface="Calibri"/>
                <a:cs typeface="Times New Roman"/>
              </a:rPr>
              <a:t>apparent soil electrical </a:t>
            </a:r>
            <a:r>
              <a:rPr lang="en-GB" sz="1600" dirty="0" smtClean="0">
                <a:solidFill>
                  <a:srgbClr val="000000"/>
                </a:solidFill>
                <a:effectLst/>
                <a:latin typeface="Times New Roman"/>
                <a:ea typeface="Calibri"/>
                <a:cs typeface="Times New Roman"/>
              </a:rPr>
              <a:t>conductivity </a:t>
            </a:r>
            <a:r>
              <a:rPr lang="en-GB" sz="1600" dirty="0">
                <a:solidFill>
                  <a:srgbClr val="000000"/>
                </a:solidFill>
                <a:effectLst/>
                <a:latin typeface="Times New Roman"/>
                <a:ea typeface="Calibri"/>
                <a:cs typeface="Times New Roman"/>
              </a:rPr>
              <a:t>measured using EM34 in </a:t>
            </a:r>
            <a:r>
              <a:rPr lang="en-GB" sz="1600" dirty="0" smtClean="0">
                <a:solidFill>
                  <a:srgbClr val="000000"/>
                </a:solidFill>
                <a:effectLst/>
                <a:latin typeface="Times New Roman"/>
                <a:ea typeface="Calibri"/>
                <a:cs typeface="Times New Roman"/>
              </a:rPr>
              <a:t>horizontal dipole mode (HD </a:t>
            </a:r>
            <a:r>
              <a:rPr lang="en-GB" sz="1600" dirty="0">
                <a:solidFill>
                  <a:srgbClr val="000000"/>
                </a:solidFill>
                <a:effectLst/>
                <a:latin typeface="Times New Roman"/>
                <a:ea typeface="Calibri"/>
                <a:cs typeface="Times New Roman"/>
              </a:rPr>
              <a:t>40) </a:t>
            </a:r>
            <a:r>
              <a:rPr lang="en-GB" sz="1600" dirty="0" smtClean="0">
                <a:solidFill>
                  <a:srgbClr val="000000"/>
                </a:solidFill>
                <a:effectLst/>
                <a:latin typeface="Times New Roman"/>
                <a:ea typeface="Calibri"/>
                <a:cs typeface="Times New Roman"/>
              </a:rPr>
              <a:t>coil </a:t>
            </a:r>
            <a:r>
              <a:rPr lang="en-GB" sz="1600" dirty="0">
                <a:solidFill>
                  <a:srgbClr val="000000"/>
                </a:solidFill>
                <a:effectLst/>
                <a:latin typeface="Times New Roman"/>
                <a:ea typeface="Calibri"/>
                <a:cs typeface="Times New Roman"/>
              </a:rPr>
              <a:t>spacing.</a:t>
            </a:r>
            <a:endParaRPr lang="en-US" sz="1600" dirty="0">
              <a:effectLst/>
              <a:ea typeface="Calibri"/>
              <a:cs typeface="Times New Roman"/>
            </a:endParaRPr>
          </a:p>
          <a:p>
            <a:pPr marL="0" marR="0">
              <a:lnSpc>
                <a:spcPct val="115000"/>
              </a:lnSpc>
              <a:spcBef>
                <a:spcPts val="0"/>
              </a:spcBef>
              <a:spcAft>
                <a:spcPts val="0"/>
              </a:spcAft>
            </a:pPr>
            <a:r>
              <a:rPr lang="en-GB" sz="1200" b="1" dirty="0">
                <a:effectLst/>
                <a:latin typeface="Times New Roman"/>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GB" sz="1100" dirty="0">
                <a:effectLst/>
                <a:ea typeface="Calibri"/>
                <a:cs typeface="Times New Roman"/>
              </a:rPr>
              <a:t> </a:t>
            </a:r>
            <a:endParaRPr lang="en-US" sz="1100" dirty="0">
              <a:effectLst/>
              <a:ea typeface="Calibri"/>
              <a:cs typeface="Times New Roman"/>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7145" y="6019800"/>
            <a:ext cx="1156855" cy="83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249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229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Times New Roman" pitchFamily="18" charset="0"/>
                <a:cs typeface="Times New Roman" pitchFamily="18" charset="0"/>
              </a:rPr>
              <a:t>3.0       Results</a:t>
            </a:r>
            <a:r>
              <a:rPr lang="en-GB" sz="4000" dirty="0" smtClean="0"/>
              <a:t> </a:t>
            </a:r>
            <a:r>
              <a:rPr lang="en-GB" sz="4000" dirty="0" smtClean="0">
                <a:latin typeface="Times New Roman" pitchFamily="18" charset="0"/>
                <a:cs typeface="Times New Roman" pitchFamily="18" charset="0"/>
              </a:rPr>
              <a:t>and discussion Cont’d </a:t>
            </a:r>
            <a:endParaRPr lang="en-US" sz="4000" dirty="0">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685801" y="533400"/>
            <a:ext cx="6748462" cy="5779943"/>
          </a:xfrm>
          <a:prstGeom prst="rect">
            <a:avLst/>
          </a:prstGeom>
        </p:spPr>
      </p:pic>
      <p:sp>
        <p:nvSpPr>
          <p:cNvPr id="5" name="Text Box 12"/>
          <p:cNvSpPr txBox="1"/>
          <p:nvPr/>
        </p:nvSpPr>
        <p:spPr>
          <a:xfrm>
            <a:off x="381000" y="6313343"/>
            <a:ext cx="7620000" cy="552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0"/>
              </a:spcAft>
            </a:pPr>
            <a:r>
              <a:rPr lang="en-GB" sz="1600" dirty="0">
                <a:solidFill>
                  <a:srgbClr val="000000"/>
                </a:solidFill>
                <a:effectLst/>
                <a:latin typeface="Times New Roman"/>
                <a:ea typeface="Calibri"/>
                <a:cs typeface="Times New Roman"/>
              </a:rPr>
              <a:t>Figure </a:t>
            </a:r>
            <a:r>
              <a:rPr lang="en-GB" sz="1600" dirty="0" smtClean="0">
                <a:solidFill>
                  <a:srgbClr val="000000"/>
                </a:solidFill>
                <a:effectLst/>
                <a:latin typeface="Times New Roman"/>
                <a:ea typeface="Calibri"/>
                <a:cs typeface="Times New Roman"/>
              </a:rPr>
              <a:t>3.5: Subsurface Contour </a:t>
            </a:r>
            <a:r>
              <a:rPr lang="en-GB" sz="1600" dirty="0">
                <a:solidFill>
                  <a:srgbClr val="000000"/>
                </a:solidFill>
                <a:effectLst/>
                <a:latin typeface="Times New Roman"/>
                <a:ea typeface="Calibri"/>
                <a:cs typeface="Times New Roman"/>
              </a:rPr>
              <a:t>plot of </a:t>
            </a:r>
            <a:r>
              <a:rPr lang="en-GB" sz="1600" dirty="0" smtClean="0">
                <a:solidFill>
                  <a:srgbClr val="000000"/>
                </a:solidFill>
                <a:effectLst/>
                <a:latin typeface="Times New Roman"/>
                <a:ea typeface="Calibri"/>
                <a:cs typeface="Times New Roman"/>
              </a:rPr>
              <a:t> </a:t>
            </a:r>
            <a:r>
              <a:rPr lang="en-GB" sz="1600" dirty="0">
                <a:solidFill>
                  <a:srgbClr val="000000"/>
                </a:solidFill>
                <a:effectLst/>
                <a:latin typeface="Times New Roman"/>
                <a:ea typeface="Calibri"/>
                <a:cs typeface="Times New Roman"/>
              </a:rPr>
              <a:t>apparent soil electrical </a:t>
            </a:r>
            <a:r>
              <a:rPr lang="en-GB" sz="1600" dirty="0" smtClean="0">
                <a:solidFill>
                  <a:srgbClr val="000000"/>
                </a:solidFill>
                <a:effectLst/>
                <a:latin typeface="Times New Roman"/>
                <a:ea typeface="Calibri"/>
                <a:cs typeface="Times New Roman"/>
              </a:rPr>
              <a:t>conductivity </a:t>
            </a:r>
            <a:r>
              <a:rPr lang="en-GB" sz="1600" dirty="0">
                <a:solidFill>
                  <a:srgbClr val="000000"/>
                </a:solidFill>
                <a:effectLst/>
                <a:latin typeface="Times New Roman"/>
                <a:ea typeface="Calibri"/>
                <a:cs typeface="Times New Roman"/>
              </a:rPr>
              <a:t>measured using EM34 in </a:t>
            </a:r>
            <a:r>
              <a:rPr lang="en-GB" sz="1600" dirty="0" smtClean="0">
                <a:solidFill>
                  <a:srgbClr val="000000"/>
                </a:solidFill>
                <a:latin typeface="Times New Roman"/>
                <a:ea typeface="Calibri"/>
                <a:cs typeface="Times New Roman"/>
              </a:rPr>
              <a:t>vertic</a:t>
            </a:r>
            <a:r>
              <a:rPr lang="en-GB" sz="1600" dirty="0" smtClean="0">
                <a:solidFill>
                  <a:srgbClr val="000000"/>
                </a:solidFill>
                <a:effectLst/>
                <a:latin typeface="Times New Roman"/>
                <a:ea typeface="Calibri"/>
                <a:cs typeface="Times New Roman"/>
              </a:rPr>
              <a:t>al dipole mode (VD </a:t>
            </a:r>
            <a:r>
              <a:rPr lang="en-GB" sz="1600" dirty="0">
                <a:solidFill>
                  <a:srgbClr val="000000"/>
                </a:solidFill>
                <a:effectLst/>
                <a:latin typeface="Times New Roman"/>
                <a:ea typeface="Calibri"/>
                <a:cs typeface="Times New Roman"/>
              </a:rPr>
              <a:t>40) </a:t>
            </a:r>
            <a:r>
              <a:rPr lang="en-GB" sz="1600" dirty="0" smtClean="0">
                <a:solidFill>
                  <a:srgbClr val="000000"/>
                </a:solidFill>
                <a:effectLst/>
                <a:latin typeface="Times New Roman"/>
                <a:ea typeface="Calibri"/>
                <a:cs typeface="Times New Roman"/>
              </a:rPr>
              <a:t>coil </a:t>
            </a:r>
            <a:r>
              <a:rPr lang="en-GB" sz="1600" dirty="0">
                <a:solidFill>
                  <a:srgbClr val="000000"/>
                </a:solidFill>
                <a:effectLst/>
                <a:latin typeface="Times New Roman"/>
                <a:ea typeface="Calibri"/>
                <a:cs typeface="Times New Roman"/>
              </a:rPr>
              <a:t>spacing.</a:t>
            </a:r>
            <a:endParaRPr lang="en-US" sz="1600" dirty="0">
              <a:effectLst/>
              <a:ea typeface="Calibri"/>
              <a:cs typeface="Times New Roman"/>
            </a:endParaRPr>
          </a:p>
          <a:p>
            <a:pPr marL="0" marR="0">
              <a:lnSpc>
                <a:spcPct val="115000"/>
              </a:lnSpc>
              <a:spcBef>
                <a:spcPts val="0"/>
              </a:spcBef>
              <a:spcAft>
                <a:spcPts val="0"/>
              </a:spcAft>
            </a:pPr>
            <a:r>
              <a:rPr lang="en-GB" sz="1200" b="1" dirty="0">
                <a:effectLst/>
                <a:latin typeface="Times New Roman"/>
                <a:ea typeface="Calibri"/>
                <a:cs typeface="Times New Roman"/>
              </a:rPr>
              <a:t> </a:t>
            </a:r>
            <a:endParaRPr lang="en-US" sz="1100" dirty="0">
              <a:effectLst/>
              <a:ea typeface="Calibri"/>
              <a:cs typeface="Times New Roman"/>
            </a:endParaRPr>
          </a:p>
          <a:p>
            <a:pPr marL="0" marR="0">
              <a:lnSpc>
                <a:spcPct val="115000"/>
              </a:lnSpc>
              <a:spcBef>
                <a:spcPts val="0"/>
              </a:spcBef>
              <a:spcAft>
                <a:spcPts val="1000"/>
              </a:spcAft>
            </a:pPr>
            <a:r>
              <a:rPr lang="en-GB" sz="1100" dirty="0">
                <a:effectLst/>
                <a:ea typeface="Calibri"/>
                <a:cs typeface="Times New Roman"/>
              </a:rPr>
              <a:t> </a:t>
            </a:r>
            <a:endParaRPr lang="en-US" sz="1100" dirty="0">
              <a:effectLst/>
              <a:ea typeface="Calibri"/>
              <a:cs typeface="Times New Roman"/>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019800"/>
            <a:ext cx="1143000" cy="8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001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GB" dirty="0" smtClean="0">
                <a:effectLst/>
                <a:latin typeface="Times New Roman"/>
                <a:ea typeface="Calibri"/>
              </a:rPr>
              <a:t>Although, the accuracy of the developed TDS model is site specific, it can be reliably deployed for groundwater TDS concentration determination around the study area where there are no boreholes and hand dug wells, but with only terrain conductivity data. </a:t>
            </a:r>
          </a:p>
          <a:p>
            <a:r>
              <a:rPr lang="en-GB" dirty="0" smtClean="0">
                <a:effectLst/>
                <a:latin typeface="Times New Roman"/>
                <a:ea typeface="Calibri"/>
              </a:rPr>
              <a:t>However, where there are borehole and hand dug wells, terrain conductivity data around the area alone can be applied to the model to determine TDS concentration in groundwater, thus reducing the time and cost of determining and monitoring both parameters separately. </a:t>
            </a:r>
            <a:endParaRPr lang="en-US" dirty="0"/>
          </a:p>
        </p:txBody>
      </p:sp>
      <p:sp>
        <p:nvSpPr>
          <p:cNvPr id="4" name="Title 1"/>
          <p:cNvSpPr>
            <a:spLocks noGrp="1"/>
          </p:cNvSpPr>
          <p:nvPr>
            <p:ph type="title"/>
          </p:nvPr>
        </p:nvSpPr>
        <p:spPr>
          <a:xfrm>
            <a:off x="76200" y="0"/>
            <a:ext cx="5334000" cy="1143000"/>
          </a:xfrm>
        </p:spPr>
        <p:txBody>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Conclusion </a:t>
            </a:r>
            <a:endParaRPr lang="en-US"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734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smtClean="0"/>
              <a:t>The </a:t>
            </a:r>
            <a:r>
              <a:rPr lang="en-GB" dirty="0"/>
              <a:t>proximity of the dumpsite to living quarters is a potential danger and proactive majors must be put in place by the appropriate authorities to avoid further spread of the contaminants and ultimately the outbreak of epidemic resulting from the consumption of contaminated groundwater around this area. </a:t>
            </a:r>
            <a:endParaRPr lang="en-US" dirty="0"/>
          </a:p>
        </p:txBody>
      </p:sp>
      <p:sp>
        <p:nvSpPr>
          <p:cNvPr id="4" name="Title 1"/>
          <p:cNvSpPr>
            <a:spLocks noGrp="1"/>
          </p:cNvSpPr>
          <p:nvPr>
            <p:ph type="title"/>
          </p:nvPr>
        </p:nvSpPr>
        <p:spPr>
          <a:xfrm>
            <a:off x="-228600" y="-13855"/>
            <a:ext cx="7086600" cy="1143000"/>
          </a:xfrm>
        </p:spPr>
        <p:txBody>
          <a:bodyPr/>
          <a:lstStyle/>
          <a:p>
            <a:r>
              <a:rPr lang="en-US" dirty="0">
                <a:latin typeface="Times New Roman" pitchFamily="18" charset="0"/>
                <a:cs typeface="Times New Roman" pitchFamily="18" charset="0"/>
              </a:rPr>
              <a:t>4</a:t>
            </a:r>
            <a:r>
              <a:rPr lang="en-US" dirty="0" smtClean="0">
                <a:latin typeface="Times New Roman" pitchFamily="18" charset="0"/>
                <a:cs typeface="Times New Roman" pitchFamily="18" charset="0"/>
              </a:rPr>
              <a:t>.0      Conclusion Cont’d </a:t>
            </a:r>
            <a:endParaRPr lang="en-US" dirty="0">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66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5618018" cy="868362"/>
          </a:xfrm>
        </p:spPr>
        <p:txBody>
          <a:bodyPr/>
          <a:lstStyle/>
          <a:p>
            <a:r>
              <a:rPr lang="en-US" dirty="0">
                <a:latin typeface="Times New Roman" pitchFamily="18" charset="0"/>
                <a:cs typeface="Times New Roman" pitchFamily="18" charset="0"/>
              </a:rPr>
              <a:t>5</a:t>
            </a:r>
            <a:r>
              <a:rPr lang="en-US" dirty="0" smtClean="0">
                <a:latin typeface="Times New Roman" pitchFamily="18" charset="0"/>
                <a:cs typeface="Times New Roman" pitchFamily="18" charset="0"/>
              </a:rPr>
              <a:t>.0    References</a:t>
            </a:r>
            <a:endParaRPr lang="en-US" dirty="0">
              <a:latin typeface="Times New Roman" pitchFamily="18" charset="0"/>
              <a:cs typeface="Times New Roman" pitchFamily="18" charset="0"/>
            </a:endParaRPr>
          </a:p>
        </p:txBody>
      </p:sp>
      <p:sp>
        <p:nvSpPr>
          <p:cNvPr id="5" name="Content Placeholder 2"/>
          <p:cNvSpPr>
            <a:spLocks noGrp="1"/>
          </p:cNvSpPr>
          <p:nvPr>
            <p:ph idx="1"/>
          </p:nvPr>
        </p:nvSpPr>
        <p:spPr>
          <a:xfrm>
            <a:off x="457200" y="914400"/>
            <a:ext cx="8229600" cy="4525963"/>
          </a:xfrm>
        </p:spPr>
        <p:txBody>
          <a:bodyPr>
            <a:noAutofit/>
          </a:bodyPr>
          <a:lstStyle/>
          <a:p>
            <a:pPr lvl="0"/>
            <a:r>
              <a:rPr lang="en-US" sz="1400" dirty="0" smtClean="0">
                <a:latin typeface="Times New Roman" pitchFamily="18" charset="0"/>
                <a:cs typeface="Times New Roman" pitchFamily="18" charset="0"/>
              </a:rPr>
              <a:t>Acworth, R. I., and G. R. </a:t>
            </a:r>
            <a:r>
              <a:rPr lang="en-US" sz="1400" dirty="0" err="1" smtClean="0">
                <a:latin typeface="Times New Roman" pitchFamily="18" charset="0"/>
                <a:cs typeface="Times New Roman" pitchFamily="18" charset="0"/>
              </a:rPr>
              <a:t>Dasey</a:t>
            </a:r>
            <a:r>
              <a:rPr lang="en-US" sz="1400" dirty="0" smtClean="0">
                <a:latin typeface="Times New Roman" pitchFamily="18" charset="0"/>
                <a:cs typeface="Times New Roman" pitchFamily="18" charset="0"/>
              </a:rPr>
              <a:t> (2003), Mapping of the </a:t>
            </a:r>
            <a:r>
              <a:rPr lang="en-US" sz="1400" dirty="0" err="1" smtClean="0">
                <a:latin typeface="Times New Roman" pitchFamily="18" charset="0"/>
                <a:cs typeface="Times New Roman" pitchFamily="18" charset="0"/>
              </a:rPr>
              <a:t>hyporheic</a:t>
            </a:r>
            <a:r>
              <a:rPr lang="en-US" sz="1400" dirty="0" smtClean="0">
                <a:latin typeface="Times New Roman" pitchFamily="18" charset="0"/>
                <a:cs typeface="Times New Roman" pitchFamily="18" charset="0"/>
              </a:rPr>
              <a:t> zone around a tidal creek using a combination of borehole logging, borehole electrical tomography and </a:t>
            </a:r>
            <a:r>
              <a:rPr lang="en-US" sz="1400" dirty="0" err="1" smtClean="0">
                <a:latin typeface="Times New Roman" pitchFamily="18" charset="0"/>
                <a:cs typeface="Times New Roman" pitchFamily="18" charset="0"/>
              </a:rPr>
              <a:t>crosscreek</a:t>
            </a:r>
            <a:r>
              <a:rPr lang="en-US" sz="1400" dirty="0" smtClean="0">
                <a:latin typeface="Times New Roman" pitchFamily="18" charset="0"/>
                <a:cs typeface="Times New Roman" pitchFamily="18" charset="0"/>
              </a:rPr>
              <a:t> electrical imaging, New South Wales, Australia, </a:t>
            </a:r>
            <a:r>
              <a:rPr lang="en-US" sz="1400" i="1" dirty="0" smtClean="0">
                <a:latin typeface="Times New Roman" pitchFamily="18" charset="0"/>
                <a:cs typeface="Times New Roman" pitchFamily="18" charset="0"/>
              </a:rPr>
              <a:t>Hydrogeology Journal</a:t>
            </a:r>
            <a:r>
              <a:rPr lang="en-US"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11</a:t>
            </a:r>
            <a:r>
              <a:rPr lang="en-US" sz="1400" dirty="0" smtClean="0">
                <a:latin typeface="Times New Roman" pitchFamily="18" charset="0"/>
                <a:cs typeface="Times New Roman" pitchFamily="18" charset="0"/>
              </a:rPr>
              <a:t>(3), 368-377.</a:t>
            </a:r>
          </a:p>
          <a:p>
            <a:endParaRPr lang="en-GB" sz="1400" dirty="0">
              <a:latin typeface="Times New Roman" pitchFamily="18" charset="0"/>
              <a:cs typeface="Times New Roman" pitchFamily="18" charset="0"/>
            </a:endParaRPr>
          </a:p>
          <a:p>
            <a:r>
              <a:rPr lang="en-GB" sz="1400" dirty="0" err="1">
                <a:latin typeface="Times New Roman" pitchFamily="18" charset="0"/>
                <a:cs typeface="Times New Roman" pitchFamily="18" charset="0"/>
              </a:rPr>
              <a:t>Adeoti</a:t>
            </a:r>
            <a:r>
              <a:rPr lang="en-GB" sz="1400" dirty="0">
                <a:latin typeface="Times New Roman" pitchFamily="18" charset="0"/>
                <a:cs typeface="Times New Roman" pitchFamily="18" charset="0"/>
              </a:rPr>
              <a:t>, L., </a:t>
            </a:r>
            <a:r>
              <a:rPr lang="en-GB" sz="1400" dirty="0" err="1">
                <a:latin typeface="Times New Roman" pitchFamily="18" charset="0"/>
                <a:cs typeface="Times New Roman" pitchFamily="18" charset="0"/>
              </a:rPr>
              <a:t>Oladele</a:t>
            </a:r>
            <a:r>
              <a:rPr lang="en-GB" sz="1400" dirty="0">
                <a:latin typeface="Times New Roman" pitchFamily="18" charset="0"/>
                <a:cs typeface="Times New Roman" pitchFamily="18" charset="0"/>
              </a:rPr>
              <a:t>, S </a:t>
            </a:r>
            <a:r>
              <a:rPr lang="en-GB" sz="1400" dirty="0" err="1">
                <a:latin typeface="Times New Roman" pitchFamily="18" charset="0"/>
                <a:cs typeface="Times New Roman" pitchFamily="18" charset="0"/>
              </a:rPr>
              <a:t>Ogunlana</a:t>
            </a:r>
            <a:r>
              <a:rPr lang="en-GB" sz="1400" dirty="0">
                <a:latin typeface="Times New Roman" pitchFamily="18" charset="0"/>
                <a:cs typeface="Times New Roman" pitchFamily="18" charset="0"/>
              </a:rPr>
              <a:t>, FO., (2011), Geo-electrical investigation of leachate impact on groundwater: A case study of Ile-</a:t>
            </a:r>
            <a:r>
              <a:rPr lang="en-GB" sz="1400" dirty="0" err="1">
                <a:latin typeface="Times New Roman" pitchFamily="18" charset="0"/>
                <a:cs typeface="Times New Roman" pitchFamily="18" charset="0"/>
              </a:rPr>
              <a:t>Epo</a:t>
            </a:r>
            <a:r>
              <a:rPr lang="en-GB" sz="1400" dirty="0">
                <a:latin typeface="Times New Roman" pitchFamily="18" charset="0"/>
                <a:cs typeface="Times New Roman" pitchFamily="18" charset="0"/>
              </a:rPr>
              <a:t> Dumpsite, Lagos, Nigeria, Journal of Applied Sciences and Environmental Management, 15(2), </a:t>
            </a:r>
            <a:r>
              <a:rPr lang="en-GB" sz="1400" dirty="0" err="1">
                <a:latin typeface="Times New Roman" pitchFamily="18" charset="0"/>
                <a:cs typeface="Times New Roman" pitchFamily="18" charset="0"/>
              </a:rPr>
              <a:t>pp</a:t>
            </a:r>
            <a:r>
              <a:rPr lang="en-GB" sz="1400" dirty="0">
                <a:latin typeface="Times New Roman" pitchFamily="18" charset="0"/>
                <a:cs typeface="Times New Roman" pitchFamily="18" charset="0"/>
              </a:rPr>
              <a:t> 361-364. </a:t>
            </a:r>
            <a:endParaRPr lang="en-US" sz="14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lvl="0"/>
            <a:r>
              <a:rPr lang="en-US" sz="1400" dirty="0" err="1" smtClean="0">
                <a:latin typeface="Times New Roman" pitchFamily="18" charset="0"/>
                <a:cs typeface="Times New Roman" pitchFamily="18" charset="0"/>
              </a:rPr>
              <a:t>Adepelumi</a:t>
            </a:r>
            <a:r>
              <a:rPr lang="en-US" sz="1400" dirty="0" smtClean="0">
                <a:latin typeface="Times New Roman" pitchFamily="18" charset="0"/>
                <a:cs typeface="Times New Roman" pitchFamily="18" charset="0"/>
              </a:rPr>
              <a:t> A. A., </a:t>
            </a:r>
            <a:r>
              <a:rPr lang="en-US" sz="1400" dirty="0" err="1" smtClean="0">
                <a:latin typeface="Times New Roman" pitchFamily="18" charset="0"/>
                <a:cs typeface="Times New Roman" pitchFamily="18" charset="0"/>
              </a:rPr>
              <a:t>Ako</a:t>
            </a:r>
            <a:r>
              <a:rPr lang="en-US" sz="1400" dirty="0" smtClean="0">
                <a:latin typeface="Times New Roman" pitchFamily="18" charset="0"/>
                <a:cs typeface="Times New Roman" pitchFamily="18" charset="0"/>
              </a:rPr>
              <a:t>, B. D., </a:t>
            </a:r>
            <a:r>
              <a:rPr lang="en-US" sz="1400" dirty="0" err="1" smtClean="0">
                <a:latin typeface="Times New Roman" pitchFamily="18" charset="0"/>
                <a:cs typeface="Times New Roman" pitchFamily="18" charset="0"/>
              </a:rPr>
              <a:t>Afolabi</a:t>
            </a:r>
            <a:r>
              <a:rPr lang="en-US" sz="1400" dirty="0" smtClean="0">
                <a:latin typeface="Times New Roman" pitchFamily="18" charset="0"/>
                <a:cs typeface="Times New Roman" pitchFamily="18" charset="0"/>
              </a:rPr>
              <a:t> O. and </a:t>
            </a:r>
            <a:r>
              <a:rPr lang="en-US" sz="1400" dirty="0" err="1" smtClean="0">
                <a:latin typeface="Times New Roman" pitchFamily="18" charset="0"/>
                <a:cs typeface="Times New Roman" pitchFamily="18" charset="0"/>
              </a:rPr>
              <a:t>Arubayi</a:t>
            </a:r>
            <a:r>
              <a:rPr lang="en-US" sz="1400" dirty="0" smtClean="0">
                <a:latin typeface="Times New Roman" pitchFamily="18" charset="0"/>
                <a:cs typeface="Times New Roman" pitchFamily="18" charset="0"/>
              </a:rPr>
              <a:t> J. B. 2005. Delineation of Contamination Plume around Oxidation Sewage-ponds in Southwestern Nigeria. Environmental Geology, 48. PP. 1137 – 1146.</a:t>
            </a:r>
          </a:p>
          <a:p>
            <a:pPr>
              <a:buNone/>
            </a:pPr>
            <a:endParaRPr lang="en-US" sz="1400" dirty="0" smtClean="0">
              <a:latin typeface="Times New Roman" pitchFamily="18" charset="0"/>
              <a:cs typeface="Times New Roman" pitchFamily="18" charset="0"/>
            </a:endParaRPr>
          </a:p>
          <a:p>
            <a:pPr lvl="0"/>
            <a:r>
              <a:rPr lang="en-US" sz="1400" dirty="0" err="1" smtClean="0">
                <a:latin typeface="Times New Roman" pitchFamily="18" charset="0"/>
                <a:cs typeface="Times New Roman" pitchFamily="18" charset="0"/>
              </a:rPr>
              <a:t>Agagu</a:t>
            </a:r>
            <a:r>
              <a:rPr lang="en-US" sz="1400" dirty="0" smtClean="0">
                <a:latin typeface="Times New Roman" pitchFamily="18" charset="0"/>
                <a:cs typeface="Times New Roman" pitchFamily="18" charset="0"/>
              </a:rPr>
              <a:t>, O.A., 1985. A geology guide to the bituminous sediments in southwestern Nigeria, University of Ibadan Press.</a:t>
            </a:r>
          </a:p>
          <a:p>
            <a:pPr>
              <a:buNone/>
            </a:pPr>
            <a:endParaRPr lang="en-US" sz="1400" dirty="0" smtClean="0">
              <a:latin typeface="Times New Roman" pitchFamily="18" charset="0"/>
              <a:cs typeface="Times New Roman" pitchFamily="18" charset="0"/>
            </a:endParaRPr>
          </a:p>
          <a:p>
            <a:pPr lvl="0"/>
            <a:r>
              <a:rPr lang="en-US" sz="1400" dirty="0" err="1" smtClean="0">
                <a:latin typeface="Times New Roman" pitchFamily="18" charset="0"/>
                <a:cs typeface="Times New Roman" pitchFamily="18" charset="0"/>
              </a:rPr>
              <a:t>Akoteyon</a:t>
            </a:r>
            <a:r>
              <a:rPr lang="en-US" sz="1400" dirty="0" smtClean="0">
                <a:latin typeface="Times New Roman" pitchFamily="18" charset="0"/>
                <a:cs typeface="Times New Roman" pitchFamily="18" charset="0"/>
              </a:rPr>
              <a:t>, IS, </a:t>
            </a:r>
            <a:r>
              <a:rPr lang="en-US" sz="1400" dirty="0" err="1" smtClean="0">
                <a:latin typeface="Times New Roman" pitchFamily="18" charset="0"/>
                <a:cs typeface="Times New Roman" pitchFamily="18" charset="0"/>
              </a:rPr>
              <a:t>Mbata</a:t>
            </a:r>
            <a:r>
              <a:rPr lang="en-US" sz="1400" dirty="0" smtClean="0">
                <a:latin typeface="Times New Roman" pitchFamily="18" charset="0"/>
                <a:cs typeface="Times New Roman" pitchFamily="18" charset="0"/>
              </a:rPr>
              <a:t>, UA and </a:t>
            </a:r>
            <a:r>
              <a:rPr lang="en-US" sz="1400" dirty="0" err="1" smtClean="0">
                <a:latin typeface="Times New Roman" pitchFamily="18" charset="0"/>
                <a:cs typeface="Times New Roman" pitchFamily="18" charset="0"/>
              </a:rPr>
              <a:t>Olalude</a:t>
            </a:r>
            <a:r>
              <a:rPr lang="en-US" sz="1400" dirty="0" smtClean="0">
                <a:latin typeface="Times New Roman" pitchFamily="18" charset="0"/>
                <a:cs typeface="Times New Roman" pitchFamily="18" charset="0"/>
              </a:rPr>
              <a:t>, GA., (2011), Investigation of heavy metal contamination in groundwater landfill site in a typical sub-urban settlement in </a:t>
            </a:r>
            <a:r>
              <a:rPr lang="en-US" sz="1400" dirty="0" err="1" smtClean="0">
                <a:latin typeface="Times New Roman" pitchFamily="18" charset="0"/>
                <a:cs typeface="Times New Roman" pitchFamily="18" charset="0"/>
              </a:rPr>
              <a:t>Alimosho</a:t>
            </a:r>
            <a:r>
              <a:rPr lang="en-US" sz="1400" dirty="0" smtClean="0">
                <a:latin typeface="Times New Roman" pitchFamily="18" charset="0"/>
                <a:cs typeface="Times New Roman" pitchFamily="18" charset="0"/>
              </a:rPr>
              <a:t>, Lagos, Nigeria. Journal of applied sciences in environmental sanitation, 6(2), pp 155-163. </a:t>
            </a:r>
          </a:p>
          <a:p>
            <a:pPr>
              <a:buNone/>
            </a:pPr>
            <a:endParaRPr lang="en-US" sz="1400" dirty="0" smtClean="0">
              <a:latin typeface="Times New Roman" pitchFamily="18" charset="0"/>
              <a:cs typeface="Times New Roman" pitchFamily="18" charset="0"/>
            </a:endParaRPr>
          </a:p>
          <a:p>
            <a:pPr lvl="0"/>
            <a:r>
              <a:rPr lang="en-US" sz="1400" dirty="0" smtClean="0">
                <a:latin typeface="Times New Roman" pitchFamily="18" charset="0"/>
                <a:cs typeface="Times New Roman" pitchFamily="18" charset="0"/>
              </a:rPr>
              <a:t>Ayolabi EA, Peters, DY., (2005), </a:t>
            </a:r>
            <a:r>
              <a:rPr lang="en-US" sz="1400" dirty="0" err="1" smtClean="0">
                <a:latin typeface="Times New Roman" pitchFamily="18" charset="0"/>
                <a:cs typeface="Times New Roman" pitchFamily="18" charset="0"/>
              </a:rPr>
              <a:t>Hydrochemical</a:t>
            </a:r>
            <a:r>
              <a:rPr lang="en-US" sz="1400" dirty="0" smtClean="0">
                <a:latin typeface="Times New Roman" pitchFamily="18" charset="0"/>
                <a:cs typeface="Times New Roman" pitchFamily="18" charset="0"/>
              </a:rPr>
              <a:t> and electrical resistivity assessment of the impact of solid waste on the groundwater at </a:t>
            </a:r>
            <a:r>
              <a:rPr lang="en-US" sz="1400" dirty="0" err="1" smtClean="0">
                <a:latin typeface="Times New Roman" pitchFamily="18" charset="0"/>
                <a:cs typeface="Times New Roman" pitchFamily="18" charset="0"/>
              </a:rPr>
              <a:t>Okealfa</a:t>
            </a:r>
            <a:r>
              <a:rPr lang="en-US" sz="1400" dirty="0" smtClean="0">
                <a:latin typeface="Times New Roman" pitchFamily="18" charset="0"/>
                <a:cs typeface="Times New Roman" pitchFamily="18" charset="0"/>
              </a:rPr>
              <a:t> refuse dumpsite, Lagos, Nigeria, Journal of Science, Engineering and technology, 12(1), pp 5936 – 5946 </a:t>
            </a:r>
          </a:p>
          <a:p>
            <a:pPr>
              <a:buNone/>
            </a:pPr>
            <a:endParaRPr lang="en-US" sz="1400" dirty="0" smtClean="0"/>
          </a:p>
          <a:p>
            <a:pPr>
              <a:buNone/>
            </a:pPr>
            <a:endParaRPr lang="en-US" sz="1400" dirty="0" smtClean="0"/>
          </a:p>
          <a:p>
            <a:endParaRPr lang="en-US" sz="1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991" y="5781675"/>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556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762000"/>
            <a:ext cx="8229600" cy="4525963"/>
          </a:xfrm>
        </p:spPr>
        <p:txBody>
          <a:bodyPr>
            <a:noAutofit/>
          </a:bodyPr>
          <a:lstStyle/>
          <a:p>
            <a:endParaRPr lang="en-GB" sz="1600" dirty="0"/>
          </a:p>
          <a:p>
            <a:r>
              <a:rPr lang="en-GB" sz="1600" dirty="0">
                <a:latin typeface="Times New Roman" pitchFamily="18" charset="0"/>
                <a:cs typeface="Times New Roman" pitchFamily="18" charset="0"/>
              </a:rPr>
              <a:t>Ball, JM, Stove, JG., (2002), Pollution plume migration, coastal park landfill. Proc. Waste, Conference on international water management biennial, Durban South Africa. </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Barker</a:t>
            </a:r>
            <a:r>
              <a:rPr lang="en-US" sz="1600" dirty="0">
                <a:latin typeface="Times New Roman" pitchFamily="18" charset="0"/>
                <a:cs typeface="Times New Roman" pitchFamily="18" charset="0"/>
              </a:rPr>
              <a:t>, R.D., 1990. Improving the quality of resistivity sounding data in landfill studies, in Geotechnical and Environmental Geophysics, edited by S.H. Ward, Vol. 1, Society of Exploration Geophysicists, pp. 245–251</a:t>
            </a:r>
            <a:r>
              <a:rPr lang="en-US" sz="1600" dirty="0" smtClean="0">
                <a:latin typeface="Times New Roman" pitchFamily="18" charset="0"/>
                <a:cs typeface="Times New Roman" pitchFamily="18" charset="0"/>
              </a:rPr>
              <a:t>.</a:t>
            </a:r>
          </a:p>
          <a:p>
            <a:endParaRPr lang="en-GB" sz="1600" dirty="0"/>
          </a:p>
          <a:p>
            <a:r>
              <a:rPr lang="en-GB" sz="1600" dirty="0" err="1">
                <a:latin typeface="Times New Roman" pitchFamily="18" charset="0"/>
                <a:cs typeface="Times New Roman" pitchFamily="18" charset="0"/>
              </a:rPr>
              <a:t>Bartone</a:t>
            </a:r>
            <a:r>
              <a:rPr lang="en-GB" sz="1600" dirty="0">
                <a:latin typeface="Times New Roman" pitchFamily="18" charset="0"/>
                <a:cs typeface="Times New Roman" pitchFamily="18" charset="0"/>
              </a:rPr>
              <a:t> CR, </a:t>
            </a:r>
            <a:r>
              <a:rPr lang="en-GB" sz="1600" dirty="0" err="1">
                <a:latin typeface="Times New Roman" pitchFamily="18" charset="0"/>
                <a:cs typeface="Times New Roman" pitchFamily="18" charset="0"/>
              </a:rPr>
              <a:t>Bartone</a:t>
            </a:r>
            <a:r>
              <a:rPr lang="en-GB" sz="1600" dirty="0">
                <a:latin typeface="Times New Roman" pitchFamily="18" charset="0"/>
                <a:cs typeface="Times New Roman" pitchFamily="18" charset="0"/>
              </a:rPr>
              <a:t> J, Bernstein CRJ, Wright F (1990). Investments in Solid Waste Management: Opportunities for Environmental Improvement. Working Paper No. 405. World Bank Policy, Research and External Affairs Department. Washington D.C. p. 123. </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pPr lvl="0"/>
            <a:r>
              <a:rPr lang="en-US" sz="1600" dirty="0" err="1" smtClean="0">
                <a:latin typeface="Times New Roman" pitchFamily="18" charset="0"/>
                <a:cs typeface="Times New Roman" pitchFamily="18" charset="0"/>
              </a:rPr>
              <a:t>Bayode</a:t>
            </a:r>
            <a:r>
              <a:rPr lang="en-US" sz="1600" dirty="0" smtClean="0">
                <a:latin typeface="Times New Roman" pitchFamily="18" charset="0"/>
                <a:cs typeface="Times New Roman" pitchFamily="18" charset="0"/>
              </a:rPr>
              <a:t> S. M. O. </a:t>
            </a:r>
            <a:r>
              <a:rPr lang="en-US" sz="1600" dirty="0" err="1" smtClean="0">
                <a:latin typeface="Times New Roman" pitchFamily="18" charset="0"/>
                <a:cs typeface="Times New Roman" pitchFamily="18" charset="0"/>
              </a:rPr>
              <a:t>Olorunfemi</a:t>
            </a:r>
            <a:r>
              <a:rPr lang="en-US" sz="1600" dirty="0" smtClean="0">
                <a:latin typeface="Times New Roman" pitchFamily="18" charset="0"/>
                <a:cs typeface="Times New Roman" pitchFamily="18" charset="0"/>
              </a:rPr>
              <a:t> and J. S. </a:t>
            </a:r>
            <a:r>
              <a:rPr lang="en-US" sz="1600" dirty="0" err="1" smtClean="0">
                <a:latin typeface="Times New Roman" pitchFamily="18" charset="0"/>
                <a:cs typeface="Times New Roman" pitchFamily="18" charset="0"/>
              </a:rPr>
              <a:t>Ojo</a:t>
            </a:r>
            <a:r>
              <a:rPr lang="en-US" sz="1600" dirty="0" smtClean="0">
                <a:latin typeface="Times New Roman" pitchFamily="18" charset="0"/>
                <a:cs typeface="Times New Roman" pitchFamily="18" charset="0"/>
              </a:rPr>
              <a:t> 2011. </a:t>
            </a:r>
            <a:r>
              <a:rPr lang="en-US" sz="1600" dirty="0" err="1" smtClean="0">
                <a:latin typeface="Times New Roman" pitchFamily="18" charset="0"/>
                <a:cs typeface="Times New Roman" pitchFamily="18" charset="0"/>
              </a:rPr>
              <a:t>Geoelectric</a:t>
            </a:r>
            <a:r>
              <a:rPr lang="en-US" sz="1600" dirty="0" smtClean="0">
                <a:latin typeface="Times New Roman" pitchFamily="18" charset="0"/>
                <a:cs typeface="Times New Roman" pitchFamily="18" charset="0"/>
              </a:rPr>
              <a:t> Mapping of Some Ancient </a:t>
            </a:r>
            <a:r>
              <a:rPr lang="en-US" sz="1600" dirty="0" err="1" smtClean="0">
                <a:latin typeface="Times New Roman" pitchFamily="18" charset="0"/>
                <a:cs typeface="Times New Roman" pitchFamily="18" charset="0"/>
              </a:rPr>
              <a:t>Dumpsitesand</a:t>
            </a:r>
            <a:r>
              <a:rPr lang="en-US" sz="1600" dirty="0" smtClean="0">
                <a:latin typeface="Times New Roman" pitchFamily="18" charset="0"/>
                <a:cs typeface="Times New Roman" pitchFamily="18" charset="0"/>
              </a:rPr>
              <a:t> the Associated Pollution Plume in </a:t>
            </a:r>
            <a:r>
              <a:rPr lang="en-US" sz="1600" dirty="0" err="1" smtClean="0">
                <a:latin typeface="Times New Roman" pitchFamily="18" charset="0"/>
                <a:cs typeface="Times New Roman" pitchFamily="18" charset="0"/>
              </a:rPr>
              <a:t>Akure</a:t>
            </a:r>
            <a:r>
              <a:rPr lang="en-US" sz="1600" dirty="0" smtClean="0">
                <a:latin typeface="Times New Roman" pitchFamily="18" charset="0"/>
                <a:cs typeface="Times New Roman" pitchFamily="18" charset="0"/>
              </a:rPr>
              <a:t> Metropolis, Southwestern Nigeria. International Journal of Physical Science. Vol. 3, No.1, PP. 68 –80.</a:t>
            </a:r>
          </a:p>
          <a:p>
            <a:pPr marL="0" lvl="0" indent="0">
              <a:buNone/>
            </a:pPr>
            <a:endParaRPr lang="en-US" sz="1600" dirty="0" smtClean="0">
              <a:latin typeface="Times New Roman" pitchFamily="18" charset="0"/>
              <a:cs typeface="Times New Roman" pitchFamily="18" charset="0"/>
            </a:endParaRPr>
          </a:p>
          <a:p>
            <a:pPr lvl="0"/>
            <a:r>
              <a:rPr lang="en-GB" sz="1600" dirty="0">
                <a:latin typeface="Times New Roman" pitchFamily="18" charset="0"/>
                <a:cs typeface="Times New Roman" pitchFamily="18" charset="0"/>
              </a:rPr>
              <a:t>Beatriz, A. H., Vega, M., </a:t>
            </a:r>
            <a:r>
              <a:rPr lang="en-GB" sz="1600" dirty="0" err="1">
                <a:latin typeface="Times New Roman" pitchFamily="18" charset="0"/>
                <a:cs typeface="Times New Roman" pitchFamily="18" charset="0"/>
              </a:rPr>
              <a:t>Barrado</a:t>
            </a:r>
            <a:r>
              <a:rPr lang="en-GB" sz="1600" dirty="0">
                <a:latin typeface="Times New Roman" pitchFamily="18" charset="0"/>
                <a:cs typeface="Times New Roman" pitchFamily="18" charset="0"/>
              </a:rPr>
              <a:t>, E., </a:t>
            </a:r>
            <a:r>
              <a:rPr lang="en-GB" sz="1600" dirty="0" err="1">
                <a:latin typeface="Times New Roman" pitchFamily="18" charset="0"/>
                <a:cs typeface="Times New Roman" pitchFamily="18" charset="0"/>
              </a:rPr>
              <a:t>Pardo,R</a:t>
            </a:r>
            <a:r>
              <a:rPr lang="en-GB" sz="1600" dirty="0">
                <a:latin typeface="Times New Roman" pitchFamily="18" charset="0"/>
                <a:cs typeface="Times New Roman" pitchFamily="18" charset="0"/>
              </a:rPr>
              <a:t>. and Fernandez, L., 1998. A Case of </a:t>
            </a:r>
            <a:r>
              <a:rPr lang="en-GB" sz="1600" dirty="0" err="1">
                <a:latin typeface="Times New Roman" pitchFamily="18" charset="0"/>
                <a:cs typeface="Times New Roman" pitchFamily="18" charset="0"/>
              </a:rPr>
              <a:t>Hydrochemical</a:t>
            </a:r>
            <a:r>
              <a:rPr lang="en-GB" sz="1600" dirty="0">
                <a:latin typeface="Times New Roman" pitchFamily="18" charset="0"/>
                <a:cs typeface="Times New Roman" pitchFamily="18" charset="0"/>
              </a:rPr>
              <a:t> Characterization of an Alluvial Aquifer Influenced by Human Activities, Water, Air and Soil Pollution, 112, pp. 365-387.</a:t>
            </a: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endParaRPr lang="en-US" sz="1600" dirty="0" smtClean="0"/>
          </a:p>
          <a:p>
            <a:pPr>
              <a:buNone/>
            </a:pPr>
            <a:endParaRPr lang="en-US" sz="1600" dirty="0" smtClean="0"/>
          </a:p>
          <a:p>
            <a:pPr>
              <a:buNone/>
            </a:pPr>
            <a:endParaRPr lang="en-US" sz="1400" dirty="0" smtClean="0"/>
          </a:p>
        </p:txBody>
      </p:sp>
      <p:sp>
        <p:nvSpPr>
          <p:cNvPr id="5" name="Title 1"/>
          <p:cNvSpPr>
            <a:spLocks noGrp="1"/>
          </p:cNvSpPr>
          <p:nvPr>
            <p:ph type="title"/>
          </p:nvPr>
        </p:nvSpPr>
        <p:spPr>
          <a:xfrm>
            <a:off x="27709" y="0"/>
            <a:ext cx="6553200" cy="715962"/>
          </a:xfrm>
        </p:spPr>
        <p:txBody>
          <a:bodyPr>
            <a:normAutofit fontScale="90000"/>
          </a:bodyPr>
          <a:lstStyle/>
          <a:p>
            <a:r>
              <a:rPr lang="en-GB" dirty="0" smtClean="0"/>
              <a:t> 5.0		</a:t>
            </a:r>
            <a:r>
              <a:rPr lang="en-GB" dirty="0" smtClean="0">
                <a:latin typeface="Times New Roman" pitchFamily="18" charset="0"/>
                <a:cs typeface="Times New Roman" pitchFamily="18" charset="0"/>
              </a:rPr>
              <a:t>References Cont’d</a:t>
            </a:r>
            <a:endParaRPr lang="en-GB" dirty="0">
              <a:latin typeface="Times New Roman" pitchFamily="18" charset="0"/>
              <a:cs typeface="Times New Roman" pitchFamily="18"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2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Thank you for listening!!!</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55880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28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52400"/>
            <a:ext cx="7405255" cy="755073"/>
          </a:xfrm>
        </p:spPr>
        <p:txBody>
          <a:bodyPr>
            <a:normAutofit fontScale="90000"/>
          </a:bodyPr>
          <a:lstStyle/>
          <a:p>
            <a:r>
              <a:rPr lang="en-GB" dirty="0" smtClean="0">
                <a:solidFill>
                  <a:schemeClr val="tx1">
                    <a:lumMod val="95000"/>
                  </a:schemeClr>
                </a:solidFill>
                <a:latin typeface="Times New Roman" pitchFamily="18" charset="0"/>
                <a:cs typeface="Times New Roman" pitchFamily="18" charset="0"/>
              </a:rPr>
              <a:t>1.1 	 Background to the study </a:t>
            </a:r>
            <a:br>
              <a:rPr lang="en-GB" dirty="0" smtClean="0">
                <a:solidFill>
                  <a:schemeClr val="tx1">
                    <a:lumMod val="95000"/>
                  </a:schemeClr>
                </a:solidFill>
                <a:latin typeface="Times New Roman" pitchFamily="18" charset="0"/>
                <a:cs typeface="Times New Roman" pitchFamily="18" charset="0"/>
              </a:rPr>
            </a:br>
            <a:endParaRPr lang="en-US" dirty="0"/>
          </a:p>
        </p:txBody>
      </p:sp>
      <p:sp>
        <p:nvSpPr>
          <p:cNvPr id="5" name="Content Placeholder 2"/>
          <p:cNvSpPr>
            <a:spLocks noGrp="1"/>
          </p:cNvSpPr>
          <p:nvPr>
            <p:ph idx="1"/>
          </p:nvPr>
        </p:nvSpPr>
        <p:spPr>
          <a:xfrm>
            <a:off x="304800" y="914400"/>
            <a:ext cx="8229600" cy="4525963"/>
          </a:xfrm>
        </p:spPr>
        <p:txBody>
          <a:bodyPr>
            <a:noAutofit/>
          </a:bodyPr>
          <a:lstStyle/>
          <a:p>
            <a:endParaRPr lang="en-GB" sz="2000" dirty="0"/>
          </a:p>
          <a:p>
            <a:pPr algn="just">
              <a:buFont typeface="Wingdings" pitchFamily="2" charset="2"/>
              <a:buChar char="Ø"/>
            </a:pP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management of solid waste landfills has been a major problem of our urban </a:t>
            </a:r>
            <a:r>
              <a:rPr lang="en-GB" sz="2400" dirty="0" err="1">
                <a:latin typeface="Times New Roman" pitchFamily="18" charset="0"/>
                <a:cs typeface="Times New Roman" pitchFamily="18" charset="0"/>
              </a:rPr>
              <a:t>centers</a:t>
            </a:r>
            <a:r>
              <a:rPr lang="en-GB" sz="2400" dirty="0">
                <a:latin typeface="Times New Roman" pitchFamily="18" charset="0"/>
                <a:cs typeface="Times New Roman" pitchFamily="18" charset="0"/>
              </a:rPr>
              <a:t> in Nigeria and other developing economies worldwide</a:t>
            </a:r>
            <a:r>
              <a:rPr lang="en-GB" sz="2400" dirty="0" smtClean="0">
                <a:latin typeface="Times New Roman" pitchFamily="18" charset="0"/>
                <a:cs typeface="Times New Roman" pitchFamily="18" charset="0"/>
              </a:rPr>
              <a:t>.</a:t>
            </a:r>
          </a:p>
          <a:p>
            <a:pPr marL="0" indent="0" algn="just">
              <a:buNone/>
            </a:pPr>
            <a:r>
              <a:rPr lang="en-GB" sz="2400" dirty="0" smtClean="0">
                <a:latin typeface="Times New Roman" pitchFamily="18" charset="0"/>
                <a:cs typeface="Times New Roman" pitchFamily="18" charset="0"/>
              </a:rPr>
              <a:t> </a:t>
            </a:r>
          </a:p>
          <a:p>
            <a:pPr algn="just">
              <a:buFont typeface="Wingdings" pitchFamily="2" charset="2"/>
              <a:buChar char="Ø"/>
            </a:pPr>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these urban centres, wastes are generated daily and disposed indiscriminately in rivers and landfills without recourse to the underground environment, local geology and their proximity to the living quarters (</a:t>
            </a:r>
            <a:r>
              <a:rPr lang="en-GB" sz="2400" dirty="0" err="1">
                <a:latin typeface="Times New Roman" pitchFamily="18" charset="0"/>
                <a:cs typeface="Times New Roman" pitchFamily="18" charset="0"/>
              </a:rPr>
              <a:t>Ehirim</a:t>
            </a:r>
            <a:r>
              <a:rPr lang="en-GB" sz="2400" dirty="0">
                <a:latin typeface="Times New Roman" pitchFamily="18" charset="0"/>
                <a:cs typeface="Times New Roman" pitchFamily="18" charset="0"/>
              </a:rPr>
              <a:t> et; al, 2009, </a:t>
            </a:r>
            <a:r>
              <a:rPr lang="en-GB" sz="2400" dirty="0" err="1">
                <a:latin typeface="Times New Roman" pitchFamily="18" charset="0"/>
                <a:cs typeface="Times New Roman" pitchFamily="18" charset="0"/>
              </a:rPr>
              <a:t>Adeoti</a:t>
            </a:r>
            <a:r>
              <a:rPr lang="en-GB" sz="2400" dirty="0">
                <a:latin typeface="Times New Roman" pitchFamily="18" charset="0"/>
                <a:cs typeface="Times New Roman" pitchFamily="18" charset="0"/>
              </a:rPr>
              <a:t> et; al, 2011). </a:t>
            </a:r>
            <a:endParaRPr lang="en-GB" sz="2400" dirty="0" smtClean="0">
              <a:latin typeface="Times New Roman" pitchFamily="18" charset="0"/>
              <a:cs typeface="Times New Roman" pitchFamily="18" charset="0"/>
            </a:endParaRPr>
          </a:p>
          <a:p>
            <a:pPr algn="just">
              <a:buFont typeface="Wingdings" pitchFamily="2" charset="2"/>
              <a:buChar char="Ø"/>
            </a:pPr>
            <a:endParaRPr lang="en-GB"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454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48" y="838200"/>
            <a:ext cx="852245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07504" y="5618640"/>
            <a:ext cx="6264696" cy="38418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Fig 1.0: Pictorial view of </a:t>
            </a:r>
            <a:r>
              <a:rPr kumimoji="0" lang="en-US"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Igbere</a:t>
            </a: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en-US" dirty="0" smtClean="0">
                <a:latin typeface="Times New Roman" pitchFamily="18" charset="0"/>
                <a:ea typeface="+mj-ea"/>
                <a:cs typeface="Times New Roman" pitchFamily="18" charset="0"/>
              </a:rPr>
              <a:t>E</a:t>
            </a:r>
            <a:r>
              <a:rPr kumimoji="0" lang="en-US"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ko-tedo</a:t>
            </a:r>
            <a:r>
              <a:rPr kumimoji="0" lang="en-US"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dumpsite in Ota</a:t>
            </a:r>
            <a:endParaRPr kumimoji="0" lang="en-US"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0" y="0"/>
            <a:ext cx="7162800" cy="838200"/>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tx1">
                    <a:lumMod val="95000"/>
                  </a:schemeClr>
                </a:solidFill>
                <a:latin typeface="Times New Roman" pitchFamily="18" charset="0"/>
                <a:cs typeface="Times New Roman" pitchFamily="18" charset="0"/>
              </a:rPr>
              <a:t>1.1	  Background to the study Cont’d </a:t>
            </a:r>
            <a:br>
              <a:rPr lang="en-GB" dirty="0" smtClean="0">
                <a:solidFill>
                  <a:schemeClr val="tx1">
                    <a:lumMod val="95000"/>
                  </a:schemeClr>
                </a:solidFill>
                <a:latin typeface="Times New Roman" pitchFamily="18" charset="0"/>
                <a:cs typeface="Times New Roman" pitchFamily="18" charset="0"/>
              </a:rPr>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1864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245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800" y="152400"/>
            <a:ext cx="8229600" cy="868362"/>
          </a:xfrm>
        </p:spPr>
        <p:txBody>
          <a:bodyPr>
            <a:normAutofit fontScale="90000"/>
          </a:bodyPr>
          <a:lstStyle/>
          <a:p>
            <a:r>
              <a:rPr lang="en-GB" sz="4000" dirty="0" smtClean="0">
                <a:latin typeface="Times New Roman" pitchFamily="18" charset="0"/>
                <a:cs typeface="Times New Roman" pitchFamily="18" charset="0"/>
              </a:rPr>
              <a:t>1.2 	Aim and objectives of the study </a:t>
            </a:r>
            <a:r>
              <a:rPr lang="en-GB" dirty="0" smtClean="0"/>
              <a:t/>
            </a:r>
            <a:br>
              <a:rPr lang="en-GB" dirty="0" smtClean="0"/>
            </a:br>
            <a:endParaRPr lang="en-GB" dirty="0"/>
          </a:p>
        </p:txBody>
      </p:sp>
      <p:sp>
        <p:nvSpPr>
          <p:cNvPr id="5" name="Content Placeholder 2"/>
          <p:cNvSpPr>
            <a:spLocks noGrp="1"/>
          </p:cNvSpPr>
          <p:nvPr>
            <p:ph idx="1"/>
          </p:nvPr>
        </p:nvSpPr>
        <p:spPr>
          <a:xfrm>
            <a:off x="381000" y="914400"/>
            <a:ext cx="8229600" cy="4525963"/>
          </a:xfrm>
        </p:spPr>
        <p:txBody>
          <a:bodyPr>
            <a:noAutofit/>
          </a:bodyPr>
          <a:lstStyle/>
          <a:p>
            <a:pPr marL="0" indent="0" algn="just">
              <a:buNone/>
            </a:pPr>
            <a:r>
              <a:rPr lang="en-US" sz="2400" dirty="0">
                <a:latin typeface="Times New Roman" pitchFamily="18" charset="0"/>
                <a:cs typeface="Times New Roman" pitchFamily="18" charset="0"/>
              </a:rPr>
              <a:t>The aim of the this research work is to </a:t>
            </a:r>
            <a:r>
              <a:rPr lang="en-US" sz="2400" dirty="0" smtClean="0">
                <a:latin typeface="Times New Roman" pitchFamily="18" charset="0"/>
                <a:cs typeface="Times New Roman" pitchFamily="18" charset="0"/>
              </a:rPr>
              <a:t>assess </a:t>
            </a:r>
            <a:r>
              <a:rPr lang="en-US" sz="2400" dirty="0">
                <a:latin typeface="Times New Roman" pitchFamily="18" charset="0"/>
                <a:cs typeface="Times New Roman" pitchFamily="18" charset="0"/>
              </a:rPr>
              <a:t>the impact of </a:t>
            </a:r>
            <a:r>
              <a:rPr lang="en-US" sz="2400" dirty="0" smtClean="0">
                <a:latin typeface="Times New Roman" pitchFamily="18" charset="0"/>
                <a:cs typeface="Times New Roman" pitchFamily="18" charset="0"/>
              </a:rPr>
              <a:t>leachates </a:t>
            </a:r>
            <a:r>
              <a:rPr lang="en-US" sz="2400" dirty="0">
                <a:latin typeface="Times New Roman" pitchFamily="18" charset="0"/>
                <a:cs typeface="Times New Roman" pitchFamily="18" charset="0"/>
              </a:rPr>
              <a:t>from the </a:t>
            </a:r>
            <a:r>
              <a:rPr lang="en-US" sz="2400" dirty="0" smtClean="0">
                <a:latin typeface="Times New Roman" pitchFamily="18" charset="0"/>
                <a:cs typeface="Times New Roman" pitchFamily="18" charset="0"/>
              </a:rPr>
              <a:t>dumpsite </a:t>
            </a:r>
            <a:r>
              <a:rPr lang="en-US" sz="2400" dirty="0">
                <a:latin typeface="Times New Roman" pitchFamily="18" charset="0"/>
                <a:cs typeface="Times New Roman" pitchFamily="18" charset="0"/>
              </a:rPr>
              <a:t>on the soil and groundwater </a:t>
            </a:r>
            <a:r>
              <a:rPr lang="en-US" sz="2400" dirty="0" smtClean="0">
                <a:latin typeface="Times New Roman" pitchFamily="18" charset="0"/>
                <a:cs typeface="Times New Roman" pitchFamily="18" charset="0"/>
              </a:rPr>
              <a:t>system around the study area.</a:t>
            </a:r>
          </a:p>
          <a:p>
            <a:pPr marL="0" indent="0" algn="just">
              <a:buNone/>
            </a:pPr>
            <a:endParaRPr lang="en-US" sz="2400" dirty="0" smtClean="0">
              <a:latin typeface="Times New Roman" pitchFamily="18" charset="0"/>
              <a:cs typeface="Times New Roman" pitchFamily="18" charset="0"/>
            </a:endParaRPr>
          </a:p>
          <a:p>
            <a:pPr algn="just">
              <a:buNone/>
            </a:pPr>
            <a:r>
              <a:rPr lang="en-US" sz="2000" dirty="0" smtClean="0">
                <a:latin typeface="Times New Roman" pitchFamily="18" charset="0"/>
                <a:cs typeface="Times New Roman" pitchFamily="18" charset="0"/>
              </a:rPr>
              <a:t>The specific objectives are to:</a:t>
            </a:r>
          </a:p>
          <a:p>
            <a:pPr lvl="0" algn="just">
              <a:buFont typeface="Wingdings" pitchFamily="2" charset="2"/>
              <a:buChar char="ü"/>
            </a:pPr>
            <a:r>
              <a:rPr lang="en-US" sz="2000" dirty="0" smtClean="0">
                <a:latin typeface="Times New Roman" pitchFamily="18" charset="0"/>
                <a:cs typeface="Times New Roman" pitchFamily="18" charset="0"/>
              </a:rPr>
              <a:t>Carry out Frequency </a:t>
            </a:r>
            <a:r>
              <a:rPr lang="en-US" sz="2000" dirty="0">
                <a:latin typeface="Times New Roman" pitchFamily="18" charset="0"/>
                <a:cs typeface="Times New Roman" pitchFamily="18" charset="0"/>
              </a:rPr>
              <a:t>Domain Electromagnetic [FDEM] surveys to </a:t>
            </a:r>
            <a:r>
              <a:rPr lang="en-US" sz="2000" dirty="0" smtClean="0">
                <a:latin typeface="Times New Roman" pitchFamily="18" charset="0"/>
                <a:cs typeface="Times New Roman" pitchFamily="18" charset="0"/>
              </a:rPr>
              <a:t>determine </a:t>
            </a:r>
            <a:r>
              <a:rPr lang="en-US" sz="2000" dirty="0">
                <a:latin typeface="Times New Roman" pitchFamily="18" charset="0"/>
                <a:cs typeface="Times New Roman" pitchFamily="18" charset="0"/>
              </a:rPr>
              <a:t>the vertical and lateral distribution of  contaminants around </a:t>
            </a:r>
            <a:r>
              <a:rPr lang="en-US" sz="2000" dirty="0" smtClean="0">
                <a:latin typeface="Times New Roman" pitchFamily="18" charset="0"/>
                <a:cs typeface="Times New Roman" pitchFamily="18" charset="0"/>
              </a:rPr>
              <a:t>the dumpsite.</a:t>
            </a:r>
            <a:endParaRPr lang="en-GB" sz="2000" dirty="0">
              <a:latin typeface="Times New Roman" pitchFamily="18" charset="0"/>
              <a:cs typeface="Times New Roman" pitchFamily="18" charset="0"/>
            </a:endParaRPr>
          </a:p>
          <a:p>
            <a:pPr algn="just">
              <a:buFont typeface="Wingdings" pitchFamily="2" charset="2"/>
              <a:buChar char="ü"/>
            </a:pPr>
            <a:r>
              <a:rPr lang="en-US" sz="2000" dirty="0" smtClean="0">
                <a:latin typeface="Times New Roman" pitchFamily="18" charset="0"/>
                <a:cs typeface="Times New Roman" pitchFamily="18" charset="0"/>
              </a:rPr>
              <a:t>Carry </a:t>
            </a:r>
            <a:r>
              <a:rPr lang="en-US" sz="2000" dirty="0">
                <a:latin typeface="Times New Roman" pitchFamily="18" charset="0"/>
                <a:cs typeface="Times New Roman" pitchFamily="18" charset="0"/>
              </a:rPr>
              <a:t>out </a:t>
            </a:r>
            <a:r>
              <a:rPr lang="en-US" sz="2000" dirty="0" smtClean="0">
                <a:latin typeface="Times New Roman" pitchFamily="18" charset="0"/>
                <a:cs typeface="Times New Roman" pitchFamily="18" charset="0"/>
              </a:rPr>
              <a:t>hydrophysical analysis </a:t>
            </a:r>
            <a:r>
              <a:rPr lang="en-US" sz="2000" dirty="0">
                <a:latin typeface="Times New Roman" pitchFamily="18" charset="0"/>
                <a:cs typeface="Times New Roman" pitchFamily="18" charset="0"/>
              </a:rPr>
              <a:t>on water samples </a:t>
            </a:r>
            <a:r>
              <a:rPr lang="en-US" sz="2000" dirty="0" smtClean="0">
                <a:latin typeface="Times New Roman" pitchFamily="18" charset="0"/>
                <a:cs typeface="Times New Roman" pitchFamily="18" charset="0"/>
              </a:rPr>
              <a:t>obtained from boreholes </a:t>
            </a:r>
            <a:r>
              <a:rPr lang="en-US" sz="2000" dirty="0">
                <a:latin typeface="Times New Roman" pitchFamily="18" charset="0"/>
                <a:cs typeface="Times New Roman" pitchFamily="18" charset="0"/>
              </a:rPr>
              <a:t>near the sites. </a:t>
            </a:r>
          </a:p>
          <a:p>
            <a:pPr lvl="0" algn="just">
              <a:buFont typeface="Wingdings" pitchFamily="2" charset="2"/>
              <a:buChar char="ü"/>
            </a:pPr>
            <a:r>
              <a:rPr lang="en-US" sz="2000" dirty="0" smtClean="0">
                <a:latin typeface="Times New Roman" pitchFamily="18" charset="0"/>
                <a:cs typeface="Times New Roman" pitchFamily="18" charset="0"/>
              </a:rPr>
              <a:t>Develop TDS model for TDS prediction around the site</a:t>
            </a:r>
            <a:endParaRPr lang="en-GB"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38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13855"/>
            <a:ext cx="7239000" cy="762000"/>
          </a:xfrm>
        </p:spPr>
        <p:txBody>
          <a:bodyPr>
            <a:normAutofit/>
          </a:bodyPr>
          <a:lstStyle/>
          <a:p>
            <a:r>
              <a:rPr lang="en-US" sz="3600" dirty="0" smtClean="0"/>
              <a:t>1.3		Literature review</a:t>
            </a:r>
            <a:endParaRPr lang="en-US" sz="3600" dirty="0"/>
          </a:p>
        </p:txBody>
      </p:sp>
      <p:sp>
        <p:nvSpPr>
          <p:cNvPr id="5" name="Content Placeholder 1"/>
          <p:cNvSpPr>
            <a:spLocks noGrp="1"/>
          </p:cNvSpPr>
          <p:nvPr>
            <p:ph idx="1"/>
          </p:nvPr>
        </p:nvSpPr>
        <p:spPr/>
        <p:txBody>
          <a:bodyPr>
            <a:normAutofit fontScale="85000" lnSpcReduction="10000"/>
          </a:bodyPr>
          <a:lstStyle/>
          <a:p>
            <a:pPr algn="just"/>
            <a:r>
              <a:rPr lang="en-GB" dirty="0">
                <a:latin typeface="Times New Roman" pitchFamily="18" charset="0"/>
                <a:cs typeface="Times New Roman" pitchFamily="18" charset="0"/>
              </a:rPr>
              <a:t>Electrical and electromagnetic geophysical methods are becoming increasingly accepted tools for the initial characterization of contaminant plumes from municipal and hazardous waste landfills (Greenhouse and Harris 1983; Sweeney 1984; Greenhouse and </a:t>
            </a:r>
            <a:r>
              <a:rPr lang="en-GB" dirty="0" err="1">
                <a:latin typeface="Times New Roman" pitchFamily="18" charset="0"/>
                <a:cs typeface="Times New Roman" pitchFamily="18" charset="0"/>
              </a:rPr>
              <a:t>Monier</a:t>
            </a:r>
            <a:r>
              <a:rPr lang="en-GB" dirty="0">
                <a:latin typeface="Times New Roman" pitchFamily="18" charset="0"/>
                <a:cs typeface="Times New Roman" pitchFamily="18" charset="0"/>
              </a:rPr>
              <a:t>-Williams 1985</a:t>
            </a:r>
            <a:r>
              <a:rPr lang="en-GB"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Many other workers have investigated the contamination of groundwater by heavy metal around landfill site [Lee, et al., 1986, Christensen, et al., 1998, </a:t>
            </a:r>
            <a:r>
              <a:rPr lang="en-US" dirty="0" err="1">
                <a:latin typeface="Times New Roman" pitchFamily="18" charset="0"/>
                <a:cs typeface="Times New Roman" pitchFamily="18" charset="0"/>
              </a:rPr>
              <a:t>Ogundiran</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Afolabi</a:t>
            </a:r>
            <a:r>
              <a:rPr lang="en-US" dirty="0">
                <a:latin typeface="Times New Roman" pitchFamily="18" charset="0"/>
                <a:cs typeface="Times New Roman" pitchFamily="18" charset="0"/>
              </a:rPr>
              <a:t>, 2008, </a:t>
            </a:r>
            <a:r>
              <a:rPr lang="en-US" dirty="0" err="1">
                <a:latin typeface="Times New Roman" pitchFamily="18" charset="0"/>
                <a:cs typeface="Times New Roman" pitchFamily="18" charset="0"/>
              </a:rPr>
              <a:t>Ayolabi</a:t>
            </a:r>
            <a:r>
              <a:rPr lang="en-US" dirty="0">
                <a:latin typeface="Times New Roman" pitchFamily="18" charset="0"/>
                <a:cs typeface="Times New Roman" pitchFamily="18" charset="0"/>
              </a:rPr>
              <a:t> and Peters, 2004, </a:t>
            </a:r>
            <a:r>
              <a:rPr lang="en-US" dirty="0" err="1">
                <a:latin typeface="Times New Roman" pitchFamily="18" charset="0"/>
                <a:cs typeface="Times New Roman" pitchFamily="18" charset="0"/>
              </a:rPr>
              <a:t>Ayolabi</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Oyelayo</a:t>
            </a:r>
            <a:r>
              <a:rPr lang="en-US" dirty="0">
                <a:latin typeface="Times New Roman" pitchFamily="18" charset="0"/>
                <a:cs typeface="Times New Roman" pitchFamily="18" charset="0"/>
              </a:rPr>
              <a:t>, 2005, </a:t>
            </a:r>
            <a:r>
              <a:rPr lang="en-US" dirty="0" err="1">
                <a:latin typeface="Times New Roman" pitchFamily="18" charset="0"/>
                <a:cs typeface="Times New Roman" pitchFamily="18" charset="0"/>
              </a:rPr>
              <a:t>Ayolabi</a:t>
            </a:r>
            <a:r>
              <a:rPr lang="en-US" dirty="0">
                <a:latin typeface="Times New Roman" pitchFamily="18" charset="0"/>
                <a:cs typeface="Times New Roman" pitchFamily="18" charset="0"/>
              </a:rPr>
              <a:t> et al., 2013]</a:t>
            </a:r>
          </a:p>
          <a:p>
            <a:pPr marL="0" indent="0" algn="just">
              <a:buNone/>
            </a:pPr>
            <a:endParaRPr lang="en-GB"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73081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0782"/>
            <a:ext cx="6208204" cy="810491"/>
          </a:xfrm>
        </p:spPr>
        <p:txBody>
          <a:bodyPr>
            <a:normAutofit/>
          </a:bodyPr>
          <a:lstStyle/>
          <a:p>
            <a:r>
              <a:rPr lang="en-US" dirty="0" smtClean="0">
                <a:latin typeface="Times New Roman" pitchFamily="18" charset="0"/>
                <a:cs typeface="Times New Roman" pitchFamily="18" charset="0"/>
              </a:rPr>
              <a:t>1.4     Basic theory</a:t>
            </a:r>
            <a:endParaRPr lang="en-US" dirty="0">
              <a:latin typeface="Times New Roman" pitchFamily="18" charset="0"/>
              <a:cs typeface="Times New Roman" pitchFamily="18" charset="0"/>
            </a:endParaRPr>
          </a:p>
        </p:txBody>
      </p:sp>
      <p:sp>
        <p:nvSpPr>
          <p:cNvPr id="6" name="Rectangle 5"/>
          <p:cNvSpPr/>
          <p:nvPr/>
        </p:nvSpPr>
        <p:spPr>
          <a:xfrm>
            <a:off x="1331640" y="6030580"/>
            <a:ext cx="6552728" cy="369332"/>
          </a:xfrm>
          <a:prstGeom prst="rect">
            <a:avLst/>
          </a:prstGeom>
        </p:spPr>
        <p:txBody>
          <a:bodyPr wrap="square">
            <a:spAutoFit/>
          </a:bodyPr>
          <a:lstStyle/>
          <a:p>
            <a:r>
              <a:rPr lang="en-GB" dirty="0" smtClean="0">
                <a:latin typeface="Times New Roman" pitchFamily="18" charset="0"/>
                <a:cs typeface="Times New Roman" pitchFamily="18" charset="0"/>
              </a:rPr>
              <a:t>Figure 1.1: </a:t>
            </a:r>
            <a:r>
              <a:rPr lang="en-GB" dirty="0">
                <a:latin typeface="Times New Roman" pitchFamily="18" charset="0"/>
                <a:cs typeface="Times New Roman" pitchFamily="18" charset="0"/>
              </a:rPr>
              <a:t>General Principle of Electromagnetic Surveying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677083"/>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914400"/>
            <a:ext cx="7086600"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157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quation 1"/>
          <p:cNvPicPr>
            <a:picLocks noGrp="1"/>
          </p:cNvPicPr>
          <p:nvPr>
            <p:ph idx="1"/>
          </p:nvPr>
        </p:nvPicPr>
        <p:blipFill>
          <a:blip r:embed="rId2"/>
          <a:srcRect/>
          <a:stretch>
            <a:fillRect/>
          </a:stretch>
        </p:blipFill>
        <p:spPr bwMode="auto">
          <a:xfrm>
            <a:off x="457200" y="1442864"/>
            <a:ext cx="1981200" cy="762000"/>
          </a:xfrm>
          <a:prstGeom prst="rect">
            <a:avLst/>
          </a:prstGeom>
          <a:noFill/>
          <a:ln w="9525">
            <a:noFill/>
            <a:miter lim="800000"/>
            <a:headEnd/>
            <a:tailEnd/>
          </a:ln>
        </p:spPr>
      </p:pic>
      <p:sp>
        <p:nvSpPr>
          <p:cNvPr id="5" name="Rectangle 4"/>
          <p:cNvSpPr/>
          <p:nvPr/>
        </p:nvSpPr>
        <p:spPr>
          <a:xfrm>
            <a:off x="2881745" y="1485689"/>
            <a:ext cx="3581400" cy="523220"/>
          </a:xfrm>
          <a:prstGeom prst="rect">
            <a:avLst/>
          </a:prstGeom>
        </p:spPr>
        <p:txBody>
          <a:bodyPr wrap="square">
            <a:spAutoFit/>
          </a:bodyPr>
          <a:lstStyle/>
          <a:p>
            <a:r>
              <a:rPr lang="en-GB" sz="2800" dirty="0" smtClean="0"/>
              <a:t>…………………… (1.0)</a:t>
            </a:r>
          </a:p>
        </p:txBody>
      </p:sp>
      <p:sp>
        <p:nvSpPr>
          <p:cNvPr id="6" name="Title 1"/>
          <p:cNvSpPr>
            <a:spLocks noGrp="1"/>
          </p:cNvSpPr>
          <p:nvPr>
            <p:ph type="title"/>
          </p:nvPr>
        </p:nvSpPr>
        <p:spPr>
          <a:xfrm>
            <a:off x="0" y="0"/>
            <a:ext cx="6629400" cy="715962"/>
          </a:xfrm>
        </p:spPr>
        <p:txBody>
          <a:bodyPr>
            <a:normAutofit fontScale="90000"/>
          </a:bodyPr>
          <a:lstStyle/>
          <a:p>
            <a:r>
              <a:rPr lang="en-US" dirty="0" smtClean="0">
                <a:latin typeface="Times New Roman" pitchFamily="18" charset="0"/>
                <a:cs typeface="Times New Roman" pitchFamily="18" charset="0"/>
              </a:rPr>
              <a:t>1.4     Basic theory Cont’d</a:t>
            </a:r>
            <a:endParaRPr lang="en-US"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683568" y="2204864"/>
                <a:ext cx="6912768" cy="5130956"/>
              </a:xfrm>
              <a:prstGeom prst="rect">
                <a:avLst/>
              </a:prstGeom>
            </p:spPr>
            <p:txBody>
              <a:bodyPr wrap="square">
                <a:spAutoFit/>
              </a:bodyPr>
              <a:lstStyle/>
              <a:p>
                <a:r>
                  <a:rPr lang="en-GB" i="1" dirty="0">
                    <a:latin typeface="Times New Roman" pitchFamily="18" charset="0"/>
                    <a:cs typeface="Times New Roman" pitchFamily="18" charset="0"/>
                  </a:rPr>
                  <a:t>H</a:t>
                </a:r>
                <a:r>
                  <a:rPr lang="en-GB" i="1" baseline="-25000" dirty="0">
                    <a:latin typeface="Times New Roman" pitchFamily="18" charset="0"/>
                    <a:cs typeface="Times New Roman" pitchFamily="18" charset="0"/>
                  </a:rPr>
                  <a:t>S  </a:t>
                </a:r>
                <a:r>
                  <a:rPr lang="en-GB" dirty="0">
                    <a:latin typeface="Times New Roman" pitchFamily="18" charset="0"/>
                    <a:cs typeface="Times New Roman" pitchFamily="18" charset="0"/>
                  </a:rPr>
                  <a:t> = secondary magnetic field at the receiver coil </a:t>
                </a:r>
              </a:p>
              <a:p>
                <a:r>
                  <a:rPr lang="en-GB" i="1" dirty="0">
                    <a:latin typeface="Times New Roman" pitchFamily="18" charset="0"/>
                    <a:cs typeface="Times New Roman" pitchFamily="18" charset="0"/>
                  </a:rPr>
                  <a:t>H</a:t>
                </a:r>
                <a:r>
                  <a:rPr lang="en-GB" i="1" baseline="-25000" dirty="0">
                    <a:latin typeface="Times New Roman" pitchFamily="18" charset="0"/>
                    <a:cs typeface="Times New Roman" pitchFamily="18" charset="0"/>
                  </a:rPr>
                  <a:t>P </a:t>
                </a:r>
                <a:r>
                  <a:rPr lang="en-GB" dirty="0">
                    <a:latin typeface="Times New Roman" pitchFamily="18" charset="0"/>
                    <a:cs typeface="Times New Roman" pitchFamily="18" charset="0"/>
                  </a:rPr>
                  <a:t> = primary magnetic field at the receiver coil </a:t>
                </a:r>
              </a:p>
              <a:p>
                <a:r>
                  <a:rPr lang="en-GB" dirty="0">
                    <a:latin typeface="Times New Roman" pitchFamily="18" charset="0"/>
                    <a:cs typeface="Times New Roman" pitchFamily="18" charset="0"/>
                  </a:rPr>
                  <a:t>ω   = 2πf </a:t>
                </a:r>
              </a:p>
              <a:p>
                <a:r>
                  <a:rPr lang="en-GB" i="1" dirty="0">
                    <a:latin typeface="Times New Roman" pitchFamily="18" charset="0"/>
                    <a:cs typeface="Times New Roman" pitchFamily="18" charset="0"/>
                  </a:rPr>
                  <a:t>f    </a:t>
                </a:r>
                <a:r>
                  <a:rPr lang="en-GB" dirty="0">
                    <a:latin typeface="Times New Roman" pitchFamily="18" charset="0"/>
                    <a:cs typeface="Times New Roman" pitchFamily="18" charset="0"/>
                  </a:rPr>
                  <a:t> = frequency in Hz </a:t>
                </a:r>
              </a:p>
              <a:p>
                <a:r>
                  <a:rPr lang="en-GB" i="1" dirty="0">
                    <a:latin typeface="Times New Roman" pitchFamily="18" charset="0"/>
                    <a:cs typeface="Times New Roman" pitchFamily="18" charset="0"/>
                  </a:rPr>
                  <a:t>μ</a:t>
                </a:r>
                <a:r>
                  <a:rPr lang="en-GB" i="1" baseline="-25000" dirty="0">
                    <a:latin typeface="Times New Roman" pitchFamily="18" charset="0"/>
                    <a:cs typeface="Times New Roman" pitchFamily="18" charset="0"/>
                  </a:rPr>
                  <a:t>0  </a:t>
                </a:r>
                <a:r>
                  <a:rPr lang="en-GB" dirty="0">
                    <a:latin typeface="Times New Roman" pitchFamily="18" charset="0"/>
                    <a:cs typeface="Times New Roman" pitchFamily="18" charset="0"/>
                  </a:rPr>
                  <a:t> = permeability of free space </a:t>
                </a:r>
              </a:p>
              <a:p>
                <a:r>
                  <a:rPr lang="en-GB" dirty="0">
                    <a:latin typeface="Times New Roman" pitchFamily="18" charset="0"/>
                    <a:cs typeface="Times New Roman" pitchFamily="18" charset="0"/>
                  </a:rPr>
                  <a:t>σ    = ground conductivity in S/m (mho/m) </a:t>
                </a:r>
              </a:p>
              <a:p>
                <a:r>
                  <a:rPr lang="en-GB" i="1" dirty="0">
                    <a:latin typeface="Times New Roman" pitchFamily="18" charset="0"/>
                    <a:cs typeface="Times New Roman" pitchFamily="18" charset="0"/>
                  </a:rPr>
                  <a:t>s    </a:t>
                </a:r>
                <a:r>
                  <a:rPr lang="en-GB" dirty="0">
                    <a:latin typeface="Times New Roman" pitchFamily="18" charset="0"/>
                    <a:cs typeface="Times New Roman" pitchFamily="18" charset="0"/>
                  </a:rPr>
                  <a:t> = </a:t>
                </a:r>
                <a:r>
                  <a:rPr lang="en-GB" dirty="0" err="1">
                    <a:latin typeface="Times New Roman" pitchFamily="18" charset="0"/>
                    <a:cs typeface="Times New Roman" pitchFamily="18" charset="0"/>
                  </a:rPr>
                  <a:t>intercoil</a:t>
                </a:r>
                <a:r>
                  <a:rPr lang="en-GB" dirty="0">
                    <a:latin typeface="Times New Roman" pitchFamily="18" charset="0"/>
                    <a:cs typeface="Times New Roman" pitchFamily="18" charset="0"/>
                  </a:rPr>
                  <a:t> spacing in m </a:t>
                </a:r>
              </a:p>
              <a:p>
                <a:r>
                  <a:rPr lang="en-GB" i="1" dirty="0">
                    <a:latin typeface="Times New Roman" pitchFamily="18" charset="0"/>
                    <a:cs typeface="Times New Roman" pitchFamily="18" charset="0"/>
                  </a:rPr>
                  <a:t>I    </a:t>
                </a:r>
                <a:r>
                  <a:rPr lang="en-GB" dirty="0">
                    <a:latin typeface="Times New Roman" pitchFamily="18" charset="0"/>
                    <a:cs typeface="Times New Roman" pitchFamily="18" charset="0"/>
                  </a:rPr>
                  <a:t> = (-1)1/2, denoting that the secondary field is 90° out of phase with the primary </a:t>
                </a:r>
                <a:r>
                  <a:rPr lang="en-GB" dirty="0" smtClean="0">
                    <a:latin typeface="Times New Roman" pitchFamily="18" charset="0"/>
                    <a:cs typeface="Times New Roman" pitchFamily="18" charset="0"/>
                  </a:rPr>
                  <a:t>field</a:t>
                </a:r>
              </a:p>
              <a:p>
                <a:endParaRPr lang="en-GB" dirty="0">
                  <a:latin typeface="Times New Roman" pitchFamily="18" charset="0"/>
                  <a:cs typeface="Times New Roman" pitchFamily="18" charset="0"/>
                </a:endParaRPr>
              </a:p>
              <a:p>
                <a:r>
                  <a:rPr lang="en-GB" dirty="0"/>
                  <a:t> </a:t>
                </a:r>
                <a:endParaRPr lang="en-GB" dirty="0" smtClean="0"/>
              </a:p>
              <a:p>
                <a:r>
                  <a:rPr lang="en-GB" dirty="0">
                    <a:latin typeface="Times New Roman" pitchFamily="18" charset="0"/>
                    <a:cs typeface="Times New Roman" pitchFamily="18" charset="0"/>
                  </a:rPr>
                  <a:t>Measurements taken at low induction number thus provide an apparent conductivity </a:t>
                </a:r>
                <a14:m>
                  <m:oMath xmlns:m="http://schemas.openxmlformats.org/officeDocument/2006/math">
                    <m:sSub>
                      <m:sSubPr>
                        <m:ctrlPr>
                          <a:rPr lang="en-GB" i="1">
                            <a:latin typeface="Cambria Math"/>
                          </a:rPr>
                        </m:ctrlPr>
                      </m:sSubPr>
                      <m:e>
                        <m:r>
                          <a:rPr lang="en-GB" i="1">
                            <a:latin typeface="Cambria Math"/>
                          </a:rPr>
                          <m:t>𝜎</m:t>
                        </m:r>
                      </m:e>
                      <m:sub>
                        <m:r>
                          <a:rPr lang="en-GB" i="1">
                            <a:latin typeface="Cambria Math"/>
                          </a:rPr>
                          <m:t>𝑎</m:t>
                        </m:r>
                      </m:sub>
                    </m:sSub>
                  </m:oMath>
                </a14:m>
                <a:r>
                  <a:rPr lang="en-GB" dirty="0">
                    <a:latin typeface="Times New Roman" pitchFamily="18" charset="0"/>
                    <a:cs typeface="Times New Roman" pitchFamily="18" charset="0"/>
                  </a:rPr>
                  <a:t> given by</a:t>
                </a:r>
                <a:endParaRPr lang="en-GB" i="1" dirty="0">
                  <a:latin typeface="Times New Roman" pitchFamily="18" charset="0"/>
                  <a:cs typeface="Times New Roman" pitchFamily="18" charset="0"/>
                </a:endParaRPr>
              </a:p>
              <a:p>
                <a14:m>
                  <m:oMath xmlns:m="http://schemas.openxmlformats.org/officeDocument/2006/math">
                    <m:sSub>
                      <m:sSubPr>
                        <m:ctrlPr>
                          <a:rPr lang="en-GB" sz="2400" i="1">
                            <a:latin typeface="Cambria Math"/>
                          </a:rPr>
                        </m:ctrlPr>
                      </m:sSubPr>
                      <m:e>
                        <m:r>
                          <a:rPr lang="en-GB" sz="2400" i="1">
                            <a:latin typeface="Cambria Math"/>
                          </a:rPr>
                          <m:t>𝜎</m:t>
                        </m:r>
                      </m:e>
                      <m:sub>
                        <m:r>
                          <a:rPr lang="en-GB" sz="2400" i="1">
                            <a:latin typeface="Cambria Math"/>
                          </a:rPr>
                          <m:t>𝑎</m:t>
                        </m:r>
                      </m:sub>
                    </m:sSub>
                    <m:r>
                      <a:rPr lang="en-GB" sz="2400" i="1">
                        <a:latin typeface="Cambria Math"/>
                      </a:rPr>
                      <m:t>=</m:t>
                    </m:r>
                    <m:f>
                      <m:fPr>
                        <m:ctrlPr>
                          <a:rPr lang="en-GB" sz="2400" i="1">
                            <a:latin typeface="Cambria Math"/>
                          </a:rPr>
                        </m:ctrlPr>
                      </m:fPr>
                      <m:num>
                        <m:r>
                          <a:rPr lang="en-GB" sz="2400" i="1">
                            <a:latin typeface="Cambria Math"/>
                          </a:rPr>
                          <m:t>4</m:t>
                        </m:r>
                      </m:num>
                      <m:den>
                        <m:r>
                          <a:rPr lang="en-GB" sz="2400" i="1">
                            <a:latin typeface="Cambria Math"/>
                          </a:rPr>
                          <m:t>𝜔</m:t>
                        </m:r>
                        <m:sSub>
                          <m:sSubPr>
                            <m:ctrlPr>
                              <a:rPr lang="en-GB" sz="2400" i="1">
                                <a:latin typeface="Cambria Math"/>
                              </a:rPr>
                            </m:ctrlPr>
                          </m:sSubPr>
                          <m:e>
                            <m:r>
                              <a:rPr lang="en-GB" sz="2400" i="1">
                                <a:latin typeface="Cambria Math"/>
                              </a:rPr>
                              <m:t>𝜇</m:t>
                            </m:r>
                          </m:e>
                          <m:sub>
                            <m:r>
                              <a:rPr lang="en-GB" sz="2400" i="1">
                                <a:latin typeface="Cambria Math"/>
                              </a:rPr>
                              <m:t>0</m:t>
                            </m:r>
                          </m:sub>
                        </m:sSub>
                        <m:r>
                          <a:rPr lang="en-GB" sz="2400" i="1">
                            <a:latin typeface="Cambria Math"/>
                          </a:rPr>
                          <m:t>𝜎</m:t>
                        </m:r>
                        <m:sSup>
                          <m:sSupPr>
                            <m:ctrlPr>
                              <a:rPr lang="en-GB" sz="2400" i="1">
                                <a:latin typeface="Cambria Math"/>
                              </a:rPr>
                            </m:ctrlPr>
                          </m:sSupPr>
                          <m:e>
                            <m:r>
                              <a:rPr lang="en-GB" sz="2400" i="1">
                                <a:latin typeface="Cambria Math"/>
                              </a:rPr>
                              <m:t>𝑠</m:t>
                            </m:r>
                          </m:e>
                          <m:sup>
                            <m:r>
                              <a:rPr lang="en-GB" sz="2400" i="1">
                                <a:latin typeface="Cambria Math"/>
                              </a:rPr>
                              <m:t>2</m:t>
                            </m:r>
                          </m:sup>
                        </m:sSup>
                      </m:den>
                    </m:f>
                    <m:r>
                      <a:rPr lang="en-GB" sz="2400" i="1">
                        <a:latin typeface="Cambria Math"/>
                      </a:rPr>
                      <m:t>=</m:t>
                    </m:r>
                    <m:f>
                      <m:fPr>
                        <m:ctrlPr>
                          <a:rPr lang="en-GB" sz="2400" i="1">
                            <a:latin typeface="Cambria Math"/>
                          </a:rPr>
                        </m:ctrlPr>
                      </m:fPr>
                      <m:num>
                        <m:sSub>
                          <m:sSubPr>
                            <m:ctrlPr>
                              <a:rPr lang="en-GB" sz="2400" i="1">
                                <a:latin typeface="Cambria Math"/>
                              </a:rPr>
                            </m:ctrlPr>
                          </m:sSubPr>
                          <m:e>
                            <m:r>
                              <a:rPr lang="en-GB" sz="2400" i="1">
                                <a:latin typeface="Cambria Math"/>
                              </a:rPr>
                              <m:t>𝐻</m:t>
                            </m:r>
                          </m:e>
                          <m:sub>
                            <m:r>
                              <a:rPr lang="en-GB" sz="2400" i="1">
                                <a:latin typeface="Cambria Math"/>
                              </a:rPr>
                              <m:t>𝑠</m:t>
                            </m:r>
                          </m:sub>
                        </m:sSub>
                      </m:num>
                      <m:den>
                        <m:sSub>
                          <m:sSubPr>
                            <m:ctrlPr>
                              <a:rPr lang="en-GB" sz="2400" i="1">
                                <a:latin typeface="Cambria Math"/>
                              </a:rPr>
                            </m:ctrlPr>
                          </m:sSubPr>
                          <m:e>
                            <m:r>
                              <a:rPr lang="en-GB" sz="2400" i="1">
                                <a:latin typeface="Cambria Math"/>
                              </a:rPr>
                              <m:t>𝐻</m:t>
                            </m:r>
                          </m:e>
                          <m:sub>
                            <m:r>
                              <a:rPr lang="en-GB" sz="2400" i="1">
                                <a:latin typeface="Cambria Math"/>
                              </a:rPr>
                              <m:t>𝑝</m:t>
                            </m:r>
                          </m:sub>
                        </m:sSub>
                      </m:den>
                    </m:f>
                  </m:oMath>
                </a14:m>
                <a:r>
                  <a:rPr lang="en-GB" sz="2400" dirty="0"/>
                  <a:t>………………..[</a:t>
                </a:r>
                <a:r>
                  <a:rPr lang="en-GB" sz="2400" dirty="0" smtClean="0"/>
                  <a:t>2.0]</a:t>
                </a:r>
                <a:endParaRPr lang="en-GB" sz="2400" dirty="0"/>
              </a:p>
              <a:p>
                <a:endParaRPr lang="en-GB" dirty="0"/>
              </a:p>
              <a:p>
                <a:r>
                  <a:rPr lang="en-GB" dirty="0" smtClean="0"/>
                  <a:t> </a:t>
                </a:r>
              </a:p>
              <a:p>
                <a:endParaRPr lang="en-GB" dirty="0" smtClean="0"/>
              </a:p>
            </p:txBody>
          </p:sp>
        </mc:Choice>
        <mc:Fallback xmlns="">
          <p:sp>
            <p:nvSpPr>
              <p:cNvPr id="7" name="Rectangle 6"/>
              <p:cNvSpPr>
                <a:spLocks noRot="1" noChangeAspect="1" noMove="1" noResize="1" noEditPoints="1" noAdjustHandles="1" noChangeArrowheads="1" noChangeShapeType="1" noTextEdit="1"/>
              </p:cNvSpPr>
              <p:nvPr/>
            </p:nvSpPr>
            <p:spPr>
              <a:xfrm>
                <a:off x="683568" y="2204864"/>
                <a:ext cx="6912768" cy="5130956"/>
              </a:xfrm>
              <a:prstGeom prst="rect">
                <a:avLst/>
              </a:prstGeom>
              <a:blipFill rotWithShape="1">
                <a:blip r:embed="rId3"/>
                <a:stretch>
                  <a:fillRect l="-705" t="-595" b="-1070"/>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638800"/>
            <a:ext cx="16383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469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492" y="0"/>
            <a:ext cx="6646572" cy="639762"/>
          </a:xfrm>
        </p:spPr>
        <p:txBody>
          <a:bodyPr>
            <a:normAutofit fontScale="90000"/>
          </a:bodyPr>
          <a:lstStyle/>
          <a:p>
            <a:r>
              <a:rPr lang="en-GB" sz="3600" dirty="0" smtClean="0">
                <a:latin typeface="Times New Roman" pitchFamily="18" charset="0"/>
                <a:cs typeface="Times New Roman" pitchFamily="18" charset="0"/>
              </a:rPr>
              <a:t>1.5	 Geology of the study area </a:t>
            </a:r>
            <a:endParaRPr lang="en-GB" sz="3600" dirty="0">
              <a:latin typeface="Times New Roman" pitchFamily="18" charset="0"/>
              <a:cs typeface="Times New Roman" pitchFamily="18" charset="0"/>
            </a:endParaRPr>
          </a:p>
        </p:txBody>
      </p:sp>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80811"/>
            <a:ext cx="4191000" cy="436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79512" y="5334000"/>
            <a:ext cx="3457160" cy="923330"/>
          </a:xfrm>
          <a:prstGeom prst="rect">
            <a:avLst/>
          </a:prstGeom>
        </p:spPr>
        <p:txBody>
          <a:bodyPr wrap="square">
            <a:spAutoFit/>
          </a:bodyPr>
          <a:lstStyle/>
          <a:p>
            <a:r>
              <a:rPr lang="en-GB" dirty="0">
                <a:latin typeface="Times New Roman" pitchFamily="18" charset="0"/>
                <a:cs typeface="Times New Roman" pitchFamily="18" charset="0"/>
              </a:rPr>
              <a:t>Figure </a:t>
            </a:r>
            <a:r>
              <a:rPr lang="en-GB" dirty="0" smtClean="0">
                <a:latin typeface="Times New Roman" pitchFamily="18" charset="0"/>
                <a:cs typeface="Times New Roman" pitchFamily="18" charset="0"/>
              </a:rPr>
              <a:t>1.2: </a:t>
            </a:r>
            <a:r>
              <a:rPr lang="en-GB" dirty="0"/>
              <a:t>Geological map of eastern </a:t>
            </a:r>
            <a:r>
              <a:rPr lang="en-GB" dirty="0" err="1"/>
              <a:t>Dahomey</a:t>
            </a:r>
            <a:r>
              <a:rPr lang="en-GB" dirty="0"/>
              <a:t> Basin (modified after </a:t>
            </a:r>
            <a:r>
              <a:rPr lang="en-GB" dirty="0" err="1"/>
              <a:t>Billman</a:t>
            </a:r>
            <a:r>
              <a:rPr lang="en-GB" dirty="0"/>
              <a:t> 1992)</a:t>
            </a:r>
            <a:endParaRPr lang="en-US" dirty="0"/>
          </a:p>
        </p:txBody>
      </p:sp>
      <p:sp>
        <p:nvSpPr>
          <p:cNvPr id="11" name="Rectangle 10"/>
          <p:cNvSpPr/>
          <p:nvPr/>
        </p:nvSpPr>
        <p:spPr>
          <a:xfrm>
            <a:off x="4139952" y="1268760"/>
            <a:ext cx="5004048" cy="369332"/>
          </a:xfrm>
          <a:prstGeom prst="rect">
            <a:avLst/>
          </a:prstGeom>
        </p:spPr>
        <p:txBody>
          <a:bodyPr wrap="square">
            <a:spAutoFit/>
          </a:bodyPr>
          <a:lstStyle/>
          <a:p>
            <a:r>
              <a:rPr lang="en-GB" dirty="0" smtClean="0"/>
              <a:t>Table 1.0: </a:t>
            </a:r>
            <a:r>
              <a:rPr lang="en-GB" dirty="0"/>
              <a:t>Stratigraphy of eastern </a:t>
            </a:r>
            <a:r>
              <a:rPr lang="en-GB" dirty="0" err="1"/>
              <a:t>Dahomey</a:t>
            </a:r>
            <a:r>
              <a:rPr lang="en-GB" dirty="0"/>
              <a:t> basin</a:t>
            </a:r>
            <a:r>
              <a:rPr lang="en-GB" b="1" dirty="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pic>
        <p:nvPicPr>
          <p:cNvPr id="14" name="Content Placeholder 13"/>
          <p:cNvPicPr>
            <a:picLocks noGrp="1"/>
          </p:cNvPicPr>
          <p:nvPr>
            <p:ph sz="half" idx="1"/>
          </p:nvPr>
        </p:nvPicPr>
        <p:blipFill>
          <a:blip r:embed="rId3"/>
          <a:stretch>
            <a:fillRect/>
          </a:stretch>
        </p:blipFill>
        <p:spPr>
          <a:xfrm>
            <a:off x="272659" y="1828800"/>
            <a:ext cx="4223142" cy="3429000"/>
          </a:xfrm>
          <a:prstGeom prst="rect">
            <a:avLst/>
          </a:prstGeom>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943600"/>
            <a:ext cx="1219200" cy="92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1544</Words>
  <Application>Microsoft Office PowerPoint</Application>
  <PresentationFormat>On-screen Show (4:3)</PresentationFormat>
  <Paragraphs>258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Presentation Outline</vt:lpstr>
      <vt:lpstr>1.1   Background to the study  </vt:lpstr>
      <vt:lpstr>PowerPoint Presentation</vt:lpstr>
      <vt:lpstr>1.2  Aim and objectives of the study  </vt:lpstr>
      <vt:lpstr>1.3  Literature review</vt:lpstr>
      <vt:lpstr>1.4     Basic theory</vt:lpstr>
      <vt:lpstr>1.4     Basic theory Cont’d</vt:lpstr>
      <vt:lpstr>1.5  Geology of the study area </vt:lpstr>
      <vt:lpstr>PowerPoint Presentation</vt:lpstr>
      <vt:lpstr>2.0    Materials and Method</vt:lpstr>
      <vt:lpstr>2.1  Materials and methods cont’d</vt:lpstr>
      <vt:lpstr>2.2   Materials and methods cont’d</vt:lpstr>
      <vt:lpstr>3.0       Results and discussion </vt:lpstr>
      <vt:lpstr>3.0       Results and discussion Cont’d </vt:lpstr>
      <vt:lpstr>3.0       Results and discussion Cont’d </vt:lpstr>
      <vt:lpstr>3.0       Results and discussion Cont’d </vt:lpstr>
      <vt:lpstr>3.0       Results and discussion Cont’d </vt:lpstr>
      <vt:lpstr>3.0       Results and discussion Cont’d </vt:lpstr>
      <vt:lpstr>3.0       Results and discussion Cont’d </vt:lpstr>
      <vt:lpstr>3.0       Results and discussion Cont’d </vt:lpstr>
      <vt:lpstr>PowerPoint Presentation</vt:lpstr>
      <vt:lpstr>PowerPoint Presentation</vt:lpstr>
      <vt:lpstr>PowerPoint Presentation</vt:lpstr>
      <vt:lpstr>4.0      Conclusion </vt:lpstr>
      <vt:lpstr>4.0      Conclusion Cont’d </vt:lpstr>
      <vt:lpstr>5.0    References</vt:lpstr>
      <vt:lpstr> 5.0  References Cont’d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Ameloko Anthony</dc:creator>
  <cp:lastModifiedBy>OPEN-PC-2</cp:lastModifiedBy>
  <cp:revision>58</cp:revision>
  <dcterms:created xsi:type="dcterms:W3CDTF">2016-03-08T16:38:00Z</dcterms:created>
  <dcterms:modified xsi:type="dcterms:W3CDTF">2018-12-10T10:37:50Z</dcterms:modified>
</cp:coreProperties>
</file>