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 id="300" r:id="rId46"/>
    <p:sldId id="301" r:id="rId47"/>
    <p:sldId id="302" r:id="rId48"/>
    <p:sldId id="303" r:id="rId49"/>
    <p:sldId id="304" r:id="rId50"/>
    <p:sldId id="305" r:id="rId51"/>
    <p:sldId id="306" r:id="rId52"/>
    <p:sldId id="307" r:id="rId53"/>
    <p:sldId id="308" r:id="rId54"/>
    <p:sldId id="309" r:id="rId55"/>
    <p:sldId id="310" r:id="rId56"/>
    <p:sldId id="311" r:id="rId57"/>
    <p:sldId id="312" r:id="rId58"/>
    <p:sldId id="313" r:id="rId59"/>
    <p:sldId id="314" r:id="rId60"/>
    <p:sldId id="315" r:id="rId61"/>
    <p:sldId id="316" r:id="rId62"/>
    <p:sldId id="317" r:id="rId63"/>
    <p:sldId id="318" r:id="rId64"/>
    <p:sldId id="319" r:id="rId65"/>
    <p:sldId id="320" r:id="rId66"/>
    <p:sldId id="321" r:id="rId67"/>
    <p:sldId id="322" r:id="rId68"/>
    <p:sldId id="323" r:id="rId69"/>
    <p:sldId id="324" r:id="rId70"/>
    <p:sldId id="325" r:id="rId71"/>
    <p:sldId id="326" r:id="rId72"/>
    <p:sldId id="327" r:id="rId73"/>
    <p:sldId id="328" r:id="rId74"/>
    <p:sldId id="329" r:id="rId75"/>
    <p:sldId id="330" r:id="rId76"/>
    <p:sldId id="331" r:id="rId7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92" d="100"/>
          <a:sy n="92" d="100"/>
        </p:scale>
        <p:origin x="-1186" y="5"/>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viewProps" Target="viewProps.xml"/><Relationship Id="rId5" Type="http://schemas.openxmlformats.org/officeDocument/2006/relationships/slide" Target="slides/slide4.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presProps" Target="presProps.xml"/><Relationship Id="rId8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theme" Target="theme/theme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06AED08-5815-4844-988A-E7187F3A5262}" type="datetimeFigureOut">
              <a:rPr lang="en-US" smtClean="0"/>
              <a:t>12/4/2018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A8DBA63-B718-4C22-A93D-8D31810FC21C}" type="slidenum">
              <a:rPr lang="en-US" smtClean="0"/>
              <a:t>‹#›</a:t>
            </a:fld>
            <a:endParaRPr lang="en-US"/>
          </a:p>
        </p:txBody>
      </p:sp>
    </p:spTree>
    <p:extLst>
      <p:ext uri="{BB962C8B-B14F-4D97-AF65-F5344CB8AC3E}">
        <p14:creationId xmlns:p14="http://schemas.microsoft.com/office/powerpoint/2010/main" val="22598105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06AED08-5815-4844-988A-E7187F3A5262}" type="datetimeFigureOut">
              <a:rPr lang="en-US" smtClean="0"/>
              <a:t>12/4/2018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A8DBA63-B718-4C22-A93D-8D31810FC21C}" type="slidenum">
              <a:rPr lang="en-US" smtClean="0"/>
              <a:t>‹#›</a:t>
            </a:fld>
            <a:endParaRPr lang="en-US"/>
          </a:p>
        </p:txBody>
      </p:sp>
    </p:spTree>
    <p:extLst>
      <p:ext uri="{BB962C8B-B14F-4D97-AF65-F5344CB8AC3E}">
        <p14:creationId xmlns:p14="http://schemas.microsoft.com/office/powerpoint/2010/main" val="15437889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06AED08-5815-4844-988A-E7187F3A5262}" type="datetimeFigureOut">
              <a:rPr lang="en-US" smtClean="0"/>
              <a:t>12/4/2018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A8DBA63-B718-4C22-A93D-8D31810FC21C}" type="slidenum">
              <a:rPr lang="en-US" smtClean="0"/>
              <a:t>‹#›</a:t>
            </a:fld>
            <a:endParaRPr lang="en-US"/>
          </a:p>
        </p:txBody>
      </p:sp>
    </p:spTree>
    <p:extLst>
      <p:ext uri="{BB962C8B-B14F-4D97-AF65-F5344CB8AC3E}">
        <p14:creationId xmlns:p14="http://schemas.microsoft.com/office/powerpoint/2010/main" val="38393043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06AED08-5815-4844-988A-E7187F3A5262}" type="datetimeFigureOut">
              <a:rPr lang="en-US" smtClean="0"/>
              <a:t>12/4/2018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A8DBA63-B718-4C22-A93D-8D31810FC21C}" type="slidenum">
              <a:rPr lang="en-US" smtClean="0"/>
              <a:t>‹#›</a:t>
            </a:fld>
            <a:endParaRPr lang="en-US"/>
          </a:p>
        </p:txBody>
      </p:sp>
    </p:spTree>
    <p:extLst>
      <p:ext uri="{BB962C8B-B14F-4D97-AF65-F5344CB8AC3E}">
        <p14:creationId xmlns:p14="http://schemas.microsoft.com/office/powerpoint/2010/main" val="9493621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06AED08-5815-4844-988A-E7187F3A5262}" type="datetimeFigureOut">
              <a:rPr lang="en-US" smtClean="0"/>
              <a:t>12/4/2018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A8DBA63-B718-4C22-A93D-8D31810FC21C}" type="slidenum">
              <a:rPr lang="en-US" smtClean="0"/>
              <a:t>‹#›</a:t>
            </a:fld>
            <a:endParaRPr lang="en-US"/>
          </a:p>
        </p:txBody>
      </p:sp>
    </p:spTree>
    <p:extLst>
      <p:ext uri="{BB962C8B-B14F-4D97-AF65-F5344CB8AC3E}">
        <p14:creationId xmlns:p14="http://schemas.microsoft.com/office/powerpoint/2010/main" val="7094044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06AED08-5815-4844-988A-E7187F3A5262}" type="datetimeFigureOut">
              <a:rPr lang="en-US" smtClean="0"/>
              <a:t>12/4/2018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A8DBA63-B718-4C22-A93D-8D31810FC21C}" type="slidenum">
              <a:rPr lang="en-US" smtClean="0"/>
              <a:t>‹#›</a:t>
            </a:fld>
            <a:endParaRPr lang="en-US"/>
          </a:p>
        </p:txBody>
      </p:sp>
    </p:spTree>
    <p:extLst>
      <p:ext uri="{BB962C8B-B14F-4D97-AF65-F5344CB8AC3E}">
        <p14:creationId xmlns:p14="http://schemas.microsoft.com/office/powerpoint/2010/main" val="36284903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06AED08-5815-4844-988A-E7187F3A5262}" type="datetimeFigureOut">
              <a:rPr lang="en-US" smtClean="0"/>
              <a:t>12/4/2018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A8DBA63-B718-4C22-A93D-8D31810FC21C}" type="slidenum">
              <a:rPr lang="en-US" smtClean="0"/>
              <a:t>‹#›</a:t>
            </a:fld>
            <a:endParaRPr lang="en-US"/>
          </a:p>
        </p:txBody>
      </p:sp>
    </p:spTree>
    <p:extLst>
      <p:ext uri="{BB962C8B-B14F-4D97-AF65-F5344CB8AC3E}">
        <p14:creationId xmlns:p14="http://schemas.microsoft.com/office/powerpoint/2010/main" val="35171507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06AED08-5815-4844-988A-E7187F3A5262}" type="datetimeFigureOut">
              <a:rPr lang="en-US" smtClean="0"/>
              <a:t>12/4/2018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A8DBA63-B718-4C22-A93D-8D31810FC21C}" type="slidenum">
              <a:rPr lang="en-US" smtClean="0"/>
              <a:t>‹#›</a:t>
            </a:fld>
            <a:endParaRPr lang="en-US"/>
          </a:p>
        </p:txBody>
      </p:sp>
    </p:spTree>
    <p:extLst>
      <p:ext uri="{BB962C8B-B14F-4D97-AF65-F5344CB8AC3E}">
        <p14:creationId xmlns:p14="http://schemas.microsoft.com/office/powerpoint/2010/main" val="12767784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06AED08-5815-4844-988A-E7187F3A5262}" type="datetimeFigureOut">
              <a:rPr lang="en-US" smtClean="0"/>
              <a:t>12/4/2018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A8DBA63-B718-4C22-A93D-8D31810FC21C}" type="slidenum">
              <a:rPr lang="en-US" smtClean="0"/>
              <a:t>‹#›</a:t>
            </a:fld>
            <a:endParaRPr lang="en-US"/>
          </a:p>
        </p:txBody>
      </p:sp>
    </p:spTree>
    <p:extLst>
      <p:ext uri="{BB962C8B-B14F-4D97-AF65-F5344CB8AC3E}">
        <p14:creationId xmlns:p14="http://schemas.microsoft.com/office/powerpoint/2010/main" val="28825331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06AED08-5815-4844-988A-E7187F3A5262}" type="datetimeFigureOut">
              <a:rPr lang="en-US" smtClean="0"/>
              <a:t>12/4/2018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A8DBA63-B718-4C22-A93D-8D31810FC21C}" type="slidenum">
              <a:rPr lang="en-US" smtClean="0"/>
              <a:t>‹#›</a:t>
            </a:fld>
            <a:endParaRPr lang="en-US"/>
          </a:p>
        </p:txBody>
      </p:sp>
    </p:spTree>
    <p:extLst>
      <p:ext uri="{BB962C8B-B14F-4D97-AF65-F5344CB8AC3E}">
        <p14:creationId xmlns:p14="http://schemas.microsoft.com/office/powerpoint/2010/main" val="11268672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06AED08-5815-4844-988A-E7187F3A5262}" type="datetimeFigureOut">
              <a:rPr lang="en-US" smtClean="0"/>
              <a:t>12/4/2018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A8DBA63-B718-4C22-A93D-8D31810FC21C}" type="slidenum">
              <a:rPr lang="en-US" smtClean="0"/>
              <a:t>‹#›</a:t>
            </a:fld>
            <a:endParaRPr lang="en-US"/>
          </a:p>
        </p:txBody>
      </p:sp>
    </p:spTree>
    <p:extLst>
      <p:ext uri="{BB962C8B-B14F-4D97-AF65-F5344CB8AC3E}">
        <p14:creationId xmlns:p14="http://schemas.microsoft.com/office/powerpoint/2010/main" val="29584730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06AED08-5815-4844-988A-E7187F3A5262}" type="datetimeFigureOut">
              <a:rPr lang="en-US" smtClean="0"/>
              <a:t>12/4/2018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A8DBA63-B718-4C22-A93D-8D31810FC21C}" type="slidenum">
              <a:rPr lang="en-US" smtClean="0"/>
              <a:t>‹#›</a:t>
            </a:fld>
            <a:endParaRPr lang="en-US"/>
          </a:p>
        </p:txBody>
      </p:sp>
    </p:spTree>
    <p:extLst>
      <p:ext uri="{BB962C8B-B14F-4D97-AF65-F5344CB8AC3E}">
        <p14:creationId xmlns:p14="http://schemas.microsoft.com/office/powerpoint/2010/main" val="267034264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ELEMENTS OF BANKING</a:t>
            </a:r>
            <a:endParaRPr lang="en-US" dirty="0"/>
          </a:p>
        </p:txBody>
      </p:sp>
      <p:sp>
        <p:nvSpPr>
          <p:cNvPr id="3" name="Subtitle 2"/>
          <p:cNvSpPr>
            <a:spLocks noGrp="1"/>
          </p:cNvSpPr>
          <p:nvPr>
            <p:ph type="subTitle" idx="1"/>
          </p:nvPr>
        </p:nvSpPr>
        <p:spPr/>
        <p:txBody>
          <a:bodyPr/>
          <a:lstStyle/>
          <a:p>
            <a:r>
              <a:rPr lang="en-US" b="1" dirty="0" smtClean="0"/>
              <a:t>BY</a:t>
            </a:r>
          </a:p>
          <a:p>
            <a:r>
              <a:rPr lang="en-US" b="1" dirty="0"/>
              <a:t>O</a:t>
            </a:r>
            <a:r>
              <a:rPr lang="en-US" b="1" dirty="0" smtClean="0"/>
              <a:t>LURIN ENITAN OLUROTIMI</a:t>
            </a:r>
            <a:endParaRPr lang="en-US" b="1" dirty="0"/>
          </a:p>
        </p:txBody>
      </p:sp>
    </p:spTree>
    <p:extLst>
      <p:ext uri="{BB962C8B-B14F-4D97-AF65-F5344CB8AC3E}">
        <p14:creationId xmlns:p14="http://schemas.microsoft.com/office/powerpoint/2010/main" val="12937915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HISTORICAL DEVELOPMENT OF BANK</a:t>
            </a:r>
            <a:endParaRPr lang="en-US" dirty="0"/>
          </a:p>
        </p:txBody>
      </p:sp>
      <p:sp>
        <p:nvSpPr>
          <p:cNvPr id="3" name="Content Placeholder 2"/>
          <p:cNvSpPr>
            <a:spLocks noGrp="1"/>
          </p:cNvSpPr>
          <p:nvPr>
            <p:ph idx="1"/>
          </p:nvPr>
        </p:nvSpPr>
        <p:spPr/>
        <p:txBody>
          <a:bodyPr>
            <a:normAutofit fontScale="77500" lnSpcReduction="20000"/>
          </a:bodyPr>
          <a:lstStyle/>
          <a:p>
            <a:r>
              <a:rPr lang="en-US" dirty="0"/>
              <a:t>The historical development of Banking in Nigeria is linked with the increase in the intensity of international trade between Nigeria and Britain. </a:t>
            </a:r>
            <a:endParaRPr lang="en-US" dirty="0" smtClean="0"/>
          </a:p>
          <a:p>
            <a:r>
              <a:rPr lang="en-US" dirty="0"/>
              <a:t>This was because Nigeria had a major trade relationship with a country which as her colonial </a:t>
            </a:r>
            <a:r>
              <a:rPr lang="en-US" dirty="0" smtClean="0"/>
              <a:t>master.</a:t>
            </a:r>
            <a:r>
              <a:rPr lang="en-US" dirty="0"/>
              <a:t> </a:t>
            </a:r>
            <a:endParaRPr lang="en-US" dirty="0" smtClean="0"/>
          </a:p>
          <a:p>
            <a:r>
              <a:rPr lang="en-US" dirty="0" smtClean="0"/>
              <a:t>Banking </a:t>
            </a:r>
            <a:r>
              <a:rPr lang="en-US" dirty="0"/>
              <a:t>in Nigeria started in 1892 with the establishment of a branch of African Banking Corporation in Lagos.</a:t>
            </a:r>
          </a:p>
          <a:p>
            <a:endParaRPr lang="en-US" dirty="0" smtClean="0"/>
          </a:p>
          <a:p>
            <a:r>
              <a:rPr lang="en-US" dirty="0" smtClean="0"/>
              <a:t>The </a:t>
            </a:r>
            <a:r>
              <a:rPr lang="en-US" dirty="0"/>
              <a:t>main function of the bank was that of importing and distributing silver coins from Royal Mint and implicitly regulating their circulation. </a:t>
            </a:r>
            <a:endParaRPr lang="en-US" dirty="0" smtClean="0"/>
          </a:p>
          <a:p>
            <a:endParaRPr lang="en-US" dirty="0"/>
          </a:p>
        </p:txBody>
      </p:sp>
    </p:spTree>
    <p:extLst>
      <p:ext uri="{BB962C8B-B14F-4D97-AF65-F5344CB8AC3E}">
        <p14:creationId xmlns:p14="http://schemas.microsoft.com/office/powerpoint/2010/main" val="10557583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a:t>
            </a:r>
            <a:endParaRPr lang="en-US" dirty="0"/>
          </a:p>
        </p:txBody>
      </p:sp>
      <p:sp>
        <p:nvSpPr>
          <p:cNvPr id="3" name="Content Placeholder 2"/>
          <p:cNvSpPr>
            <a:spLocks noGrp="1"/>
          </p:cNvSpPr>
          <p:nvPr>
            <p:ph idx="1"/>
          </p:nvPr>
        </p:nvSpPr>
        <p:spPr/>
        <p:txBody>
          <a:bodyPr>
            <a:normAutofit lnSpcReduction="10000"/>
          </a:bodyPr>
          <a:lstStyle/>
          <a:p>
            <a:r>
              <a:rPr lang="en-US" dirty="0"/>
              <a:t>In 1893, barely a year from its establishment, the African Banking Corporation (ABC) was folded up and its interests therein transferred to Elder </a:t>
            </a:r>
            <a:r>
              <a:rPr lang="en-US" dirty="0" err="1" smtClean="0"/>
              <a:t>Demptster</a:t>
            </a:r>
            <a:r>
              <a:rPr lang="en-US" dirty="0" smtClean="0"/>
              <a:t> </a:t>
            </a:r>
            <a:r>
              <a:rPr lang="en-US" dirty="0"/>
              <a:t>and </a:t>
            </a:r>
            <a:r>
              <a:rPr lang="en-US" dirty="0" smtClean="0"/>
              <a:t>Company.</a:t>
            </a:r>
          </a:p>
          <a:p>
            <a:r>
              <a:rPr lang="en-US" i="1" dirty="0"/>
              <a:t>The </a:t>
            </a:r>
            <a:r>
              <a:rPr lang="en-US" dirty="0"/>
              <a:t>vacuum in banking activities left by African Banking Corporation was filled in 1894 when an office of the British Bank for West Africa (now First Bank) was established in Lagos. </a:t>
            </a:r>
          </a:p>
          <a:p>
            <a:pPr marL="0" indent="0">
              <a:buNone/>
            </a:pPr>
            <a:endParaRPr lang="en-US" dirty="0"/>
          </a:p>
        </p:txBody>
      </p:sp>
    </p:spTree>
    <p:extLst>
      <p:ext uri="{BB962C8B-B14F-4D97-AF65-F5344CB8AC3E}">
        <p14:creationId xmlns:p14="http://schemas.microsoft.com/office/powerpoint/2010/main" val="364770972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a:t>
            </a:r>
            <a:endParaRPr lang="en-US" dirty="0"/>
          </a:p>
        </p:txBody>
      </p:sp>
      <p:sp>
        <p:nvSpPr>
          <p:cNvPr id="3" name="Content Placeholder 2"/>
          <p:cNvSpPr>
            <a:spLocks noGrp="1"/>
          </p:cNvSpPr>
          <p:nvPr>
            <p:ph idx="1"/>
          </p:nvPr>
        </p:nvSpPr>
        <p:spPr/>
        <p:txBody>
          <a:bodyPr/>
          <a:lstStyle/>
          <a:p>
            <a:r>
              <a:rPr lang="en-US" dirty="0"/>
              <a:t>The functions of BBWA were the same as the defunct African Banking Corporation but it recorded greater successes than its </a:t>
            </a:r>
            <a:r>
              <a:rPr lang="en-US" dirty="0" smtClean="0"/>
              <a:t>predecessor.</a:t>
            </a:r>
          </a:p>
          <a:p>
            <a:r>
              <a:rPr lang="en-US" dirty="0"/>
              <a:t>The bank helped a lot in providing the needed banking services to both the colonial government and the agricultural producers, who were the major exporters</a:t>
            </a:r>
          </a:p>
        </p:txBody>
      </p:sp>
    </p:spTree>
    <p:extLst>
      <p:ext uri="{BB962C8B-B14F-4D97-AF65-F5344CB8AC3E}">
        <p14:creationId xmlns:p14="http://schemas.microsoft.com/office/powerpoint/2010/main" val="68018937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a:t>
            </a:r>
            <a:endParaRPr lang="en-US" dirty="0"/>
          </a:p>
        </p:txBody>
      </p:sp>
      <p:sp>
        <p:nvSpPr>
          <p:cNvPr id="3" name="Content Placeholder 2"/>
          <p:cNvSpPr>
            <a:spLocks noGrp="1"/>
          </p:cNvSpPr>
          <p:nvPr>
            <p:ph idx="1"/>
          </p:nvPr>
        </p:nvSpPr>
        <p:spPr/>
        <p:txBody>
          <a:bodyPr>
            <a:normAutofit fontScale="85000" lnSpcReduction="10000"/>
          </a:bodyPr>
          <a:lstStyle/>
          <a:p>
            <a:r>
              <a:rPr lang="en-US" dirty="0"/>
              <a:t>The establishment of this bank also helped in sending to Nigeria the wealth of experience in banking operations which was already in an advanced stage in Britain and the same time improve the conditions then inherent in the economy for a take-off of a near complete monetary type of economy</a:t>
            </a:r>
            <a:r>
              <a:rPr lang="en-US" dirty="0" smtClean="0"/>
              <a:t>.</a:t>
            </a:r>
          </a:p>
          <a:p>
            <a:r>
              <a:rPr lang="en-US" dirty="0"/>
              <a:t>Another commercial bank of British origin was established in 1925. The Barclays Bank D.C.O. (Dominic, Colonial and Overseas) as it was then called her helped in developing the banking base of the economy</a:t>
            </a:r>
          </a:p>
        </p:txBody>
      </p:sp>
    </p:spTree>
    <p:extLst>
      <p:ext uri="{BB962C8B-B14F-4D97-AF65-F5344CB8AC3E}">
        <p14:creationId xmlns:p14="http://schemas.microsoft.com/office/powerpoint/2010/main" val="243077882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a:t>
            </a:r>
            <a:endParaRPr lang="en-US" dirty="0"/>
          </a:p>
        </p:txBody>
      </p:sp>
      <p:sp>
        <p:nvSpPr>
          <p:cNvPr id="3" name="Content Placeholder 2"/>
          <p:cNvSpPr>
            <a:spLocks noGrp="1"/>
          </p:cNvSpPr>
          <p:nvPr>
            <p:ph idx="1"/>
          </p:nvPr>
        </p:nvSpPr>
        <p:spPr/>
        <p:txBody>
          <a:bodyPr>
            <a:normAutofit fontScale="92500" lnSpcReduction="20000"/>
          </a:bodyPr>
          <a:lstStyle/>
          <a:p>
            <a:r>
              <a:rPr lang="en-US" dirty="0"/>
              <a:t>The first indigenous bank to be established as an attempt to bring indigenous businessmen into the helm of economic activities in Nigeria was the Industrial and Continental Bank (ICB) established in </a:t>
            </a:r>
            <a:r>
              <a:rPr lang="en-US" dirty="0" smtClean="0"/>
              <a:t>1929.</a:t>
            </a:r>
          </a:p>
          <a:p>
            <a:r>
              <a:rPr lang="en-US" dirty="0" smtClean="0"/>
              <a:t> </a:t>
            </a:r>
            <a:r>
              <a:rPr lang="en-US" dirty="0"/>
              <a:t>The bank however failed in 1930 because of inadequate capital base, poor management and stiff competition with the well- established and experienced expatriate banks and trading corporations which diversified into financing business.</a:t>
            </a:r>
            <a:endParaRPr lang="en-US" dirty="0" smtClean="0"/>
          </a:p>
          <a:p>
            <a:endParaRPr lang="en-US" dirty="0"/>
          </a:p>
        </p:txBody>
      </p:sp>
    </p:spTree>
    <p:extLst>
      <p:ext uri="{BB962C8B-B14F-4D97-AF65-F5344CB8AC3E}">
        <p14:creationId xmlns:p14="http://schemas.microsoft.com/office/powerpoint/2010/main" val="150417005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a:t>
            </a:r>
            <a:endParaRPr lang="en-US" dirty="0"/>
          </a:p>
        </p:txBody>
      </p:sp>
      <p:sp>
        <p:nvSpPr>
          <p:cNvPr id="3" name="Content Placeholder 2"/>
          <p:cNvSpPr>
            <a:spLocks noGrp="1"/>
          </p:cNvSpPr>
          <p:nvPr>
            <p:ph idx="1"/>
          </p:nvPr>
        </p:nvSpPr>
        <p:spPr/>
        <p:txBody>
          <a:bodyPr>
            <a:normAutofit lnSpcReduction="10000"/>
          </a:bodyPr>
          <a:lstStyle/>
          <a:p>
            <a:r>
              <a:rPr lang="en-US" dirty="0"/>
              <a:t>In 1930, a group of other enterprising Nigerians founded the Mercantile Bank which went into liquidation in 1936 barely five years front its establishment because of the same factors that caused the failure of the first indigenous </a:t>
            </a:r>
            <a:r>
              <a:rPr lang="en-US" dirty="0" smtClean="0"/>
              <a:t>bank.</a:t>
            </a:r>
          </a:p>
          <a:p>
            <a:r>
              <a:rPr lang="en-US" dirty="0"/>
              <a:t>In 1933, a third indigenous bank was established by name the National Bank of Nigeria.  </a:t>
            </a:r>
          </a:p>
          <a:p>
            <a:pPr marL="0" indent="0">
              <a:buNone/>
            </a:pPr>
            <a:endParaRPr lang="en-US" dirty="0"/>
          </a:p>
        </p:txBody>
      </p:sp>
    </p:spTree>
    <p:extLst>
      <p:ext uri="{BB962C8B-B14F-4D97-AF65-F5344CB8AC3E}">
        <p14:creationId xmlns:p14="http://schemas.microsoft.com/office/powerpoint/2010/main" val="153542453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a:t>
            </a:r>
            <a:endParaRPr lang="en-US" dirty="0"/>
          </a:p>
        </p:txBody>
      </p:sp>
      <p:sp>
        <p:nvSpPr>
          <p:cNvPr id="3" name="Content Placeholder 2"/>
          <p:cNvSpPr>
            <a:spLocks noGrp="1"/>
          </p:cNvSpPr>
          <p:nvPr>
            <p:ph idx="1"/>
          </p:nvPr>
        </p:nvSpPr>
        <p:spPr/>
        <p:txBody>
          <a:bodyPr/>
          <a:lstStyle/>
          <a:p>
            <a:r>
              <a:rPr lang="en-US" dirty="0"/>
              <a:t>In 1945 and 1947, the </a:t>
            </a:r>
            <a:r>
              <a:rPr lang="en-US" dirty="0" err="1"/>
              <a:t>Agbonmagbe</a:t>
            </a:r>
            <a:r>
              <a:rPr lang="en-US" dirty="0"/>
              <a:t> (now </a:t>
            </a:r>
            <a:r>
              <a:rPr lang="en-US" dirty="0" err="1"/>
              <a:t>Wema</a:t>
            </a:r>
            <a:r>
              <a:rPr lang="en-US" dirty="0"/>
              <a:t> Bank) and the African Continental Bank were established, respectively. </a:t>
            </a:r>
            <a:endParaRPr lang="en-US" dirty="0" smtClean="0"/>
          </a:p>
          <a:p>
            <a:endParaRPr lang="en-US" dirty="0"/>
          </a:p>
        </p:txBody>
      </p:sp>
    </p:spTree>
    <p:extLst>
      <p:ext uri="{BB962C8B-B14F-4D97-AF65-F5344CB8AC3E}">
        <p14:creationId xmlns:p14="http://schemas.microsoft.com/office/powerpoint/2010/main" val="366027679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CENTRAL BANK OF NIGERIA</a:t>
            </a:r>
            <a:r>
              <a:rPr lang="en-US" dirty="0"/>
              <a:t/>
            </a:r>
            <a:br>
              <a:rPr lang="en-US" dirty="0"/>
            </a:br>
            <a:endParaRPr lang="en-US" dirty="0"/>
          </a:p>
        </p:txBody>
      </p:sp>
      <p:sp>
        <p:nvSpPr>
          <p:cNvPr id="3" name="Content Placeholder 2"/>
          <p:cNvSpPr>
            <a:spLocks noGrp="1"/>
          </p:cNvSpPr>
          <p:nvPr>
            <p:ph idx="1"/>
          </p:nvPr>
        </p:nvSpPr>
        <p:spPr/>
        <p:txBody>
          <a:bodyPr/>
          <a:lstStyle/>
          <a:p>
            <a:r>
              <a:rPr lang="en-US" dirty="0"/>
              <a:t>A Central Bank is a state (national) bank established to keep a country’s financial system under control and close supervision</a:t>
            </a:r>
            <a:r>
              <a:rPr lang="en-US" dirty="0" smtClean="0"/>
              <a:t>.</a:t>
            </a:r>
          </a:p>
          <a:p>
            <a:r>
              <a:rPr lang="en-US" dirty="0"/>
              <a:t>It is </a:t>
            </a:r>
            <a:r>
              <a:rPr lang="en-US"/>
              <a:t>the </a:t>
            </a:r>
            <a:r>
              <a:rPr lang="en-US" smtClean="0"/>
              <a:t>apex institution </a:t>
            </a:r>
            <a:r>
              <a:rPr lang="en-US" dirty="0"/>
              <a:t>of all financial institutions in the country</a:t>
            </a:r>
            <a:r>
              <a:rPr lang="en-US" dirty="0" smtClean="0"/>
              <a:t>.</a:t>
            </a:r>
            <a:r>
              <a:rPr lang="en-US" dirty="0"/>
              <a:t> </a:t>
            </a:r>
            <a:endParaRPr lang="en-US" dirty="0" smtClean="0"/>
          </a:p>
          <a:p>
            <a:r>
              <a:rPr lang="en-US" dirty="0" smtClean="0"/>
              <a:t>It </a:t>
            </a:r>
            <a:r>
              <a:rPr lang="en-US" dirty="0"/>
              <a:t>is normally a government bank but not managed by government</a:t>
            </a:r>
            <a:endParaRPr lang="en-US" dirty="0" smtClean="0"/>
          </a:p>
          <a:p>
            <a:endParaRPr lang="en-US" dirty="0"/>
          </a:p>
        </p:txBody>
      </p:sp>
    </p:spTree>
    <p:extLst>
      <p:ext uri="{BB962C8B-B14F-4D97-AF65-F5344CB8AC3E}">
        <p14:creationId xmlns:p14="http://schemas.microsoft.com/office/powerpoint/2010/main" val="331012236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dirty="0"/>
              <a:t>GENESIS OF THE CENTRAL BANK OF NIGERIA </a:t>
            </a:r>
            <a:r>
              <a:rPr lang="en-US" b="1" dirty="0"/>
              <a:t/>
            </a:r>
            <a:br>
              <a:rPr lang="en-US" b="1" dirty="0"/>
            </a:br>
            <a:endParaRPr lang="en-US" dirty="0"/>
          </a:p>
        </p:txBody>
      </p:sp>
      <p:sp>
        <p:nvSpPr>
          <p:cNvPr id="3" name="Content Placeholder 2"/>
          <p:cNvSpPr>
            <a:spLocks noGrp="1"/>
          </p:cNvSpPr>
          <p:nvPr>
            <p:ph idx="1"/>
          </p:nvPr>
        </p:nvSpPr>
        <p:spPr/>
        <p:txBody>
          <a:bodyPr/>
          <a:lstStyle/>
          <a:p>
            <a:r>
              <a:rPr lang="en-US" dirty="0"/>
              <a:t>The establishment of the West African Currency Board (WACB) provided the base for a monetary type of economy in Nigeria. Its powers were however limited, it was completely devoid of powers to control the quantity of money within its area of control. The inability of the Board to control the supply of money created the need for establishing a Central Bank in Nigeria</a:t>
            </a:r>
          </a:p>
        </p:txBody>
      </p:sp>
    </p:spTree>
    <p:extLst>
      <p:ext uri="{BB962C8B-B14F-4D97-AF65-F5344CB8AC3E}">
        <p14:creationId xmlns:p14="http://schemas.microsoft.com/office/powerpoint/2010/main" val="402992505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 </a:t>
            </a:r>
            <a:endParaRPr lang="en-US" dirty="0"/>
          </a:p>
        </p:txBody>
      </p:sp>
      <p:sp>
        <p:nvSpPr>
          <p:cNvPr id="3" name="Content Placeholder 2"/>
          <p:cNvSpPr>
            <a:spLocks noGrp="1"/>
          </p:cNvSpPr>
          <p:nvPr>
            <p:ph idx="1"/>
          </p:nvPr>
        </p:nvSpPr>
        <p:spPr/>
        <p:txBody>
          <a:bodyPr>
            <a:normAutofit lnSpcReduction="10000"/>
          </a:bodyPr>
          <a:lstStyle/>
          <a:p>
            <a:r>
              <a:rPr lang="en-US" dirty="0"/>
              <a:t>In spite of the clear need for a Central, Bank, propositions and reports for the establishment of such a bank in Nigeria met with a not so straight forward by the opposition by the colonial authorities and half-hearted study reports by the Initial persons or persons (independent or appointed), that studied the possibilities and advantages of establishing such an institution in Nigeria</a:t>
            </a:r>
          </a:p>
        </p:txBody>
      </p:sp>
    </p:spTree>
    <p:extLst>
      <p:ext uri="{BB962C8B-B14F-4D97-AF65-F5344CB8AC3E}">
        <p14:creationId xmlns:p14="http://schemas.microsoft.com/office/powerpoint/2010/main" val="373242811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BUSINESS OF BANKING</a:t>
            </a:r>
            <a:endParaRPr lang="en-US" dirty="0"/>
          </a:p>
        </p:txBody>
      </p:sp>
      <p:sp>
        <p:nvSpPr>
          <p:cNvPr id="3" name="Content Placeholder 2"/>
          <p:cNvSpPr>
            <a:spLocks noGrp="1"/>
          </p:cNvSpPr>
          <p:nvPr>
            <p:ph idx="1"/>
          </p:nvPr>
        </p:nvSpPr>
        <p:spPr/>
        <p:txBody>
          <a:bodyPr/>
          <a:lstStyle/>
          <a:p>
            <a:r>
              <a:rPr lang="en-US" dirty="0"/>
              <a:t>The term bank is derived from the Italian word </a:t>
            </a:r>
            <a:r>
              <a:rPr lang="en-US" dirty="0" err="1"/>
              <a:t>bancho</a:t>
            </a:r>
            <a:r>
              <a:rPr lang="en-US" dirty="0"/>
              <a:t> (Meaning bench) as the Jews in Italy kept benches in the market-place, where they exchanged money and bills.  </a:t>
            </a:r>
            <a:endParaRPr lang="en-US" dirty="0" smtClean="0"/>
          </a:p>
          <a:p>
            <a:r>
              <a:rPr lang="en-US" dirty="0" smtClean="0"/>
              <a:t>When </a:t>
            </a:r>
            <a:r>
              <a:rPr lang="en-US" dirty="0"/>
              <a:t>a banker failed, his bench is broken by the populace; and we derive the term bankrupt from this </a:t>
            </a:r>
            <a:r>
              <a:rPr lang="en-US" dirty="0" smtClean="0"/>
              <a:t>circumstance.</a:t>
            </a:r>
            <a:endParaRPr lang="en-US" dirty="0"/>
          </a:p>
        </p:txBody>
      </p:sp>
    </p:spTree>
    <p:extLst>
      <p:ext uri="{BB962C8B-B14F-4D97-AF65-F5344CB8AC3E}">
        <p14:creationId xmlns:p14="http://schemas.microsoft.com/office/powerpoint/2010/main" val="19164867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CONT’</a:t>
            </a:r>
            <a:endParaRPr lang="en-US"/>
          </a:p>
        </p:txBody>
      </p:sp>
      <p:sp>
        <p:nvSpPr>
          <p:cNvPr id="3" name="Content Placeholder 2"/>
          <p:cNvSpPr>
            <a:spLocks noGrp="1"/>
          </p:cNvSpPr>
          <p:nvPr>
            <p:ph idx="1"/>
          </p:nvPr>
        </p:nvSpPr>
        <p:spPr/>
        <p:txBody>
          <a:bodyPr>
            <a:normAutofit fontScale="77500" lnSpcReduction="20000"/>
          </a:bodyPr>
          <a:lstStyle/>
          <a:p>
            <a:r>
              <a:rPr lang="en-US" dirty="0"/>
              <a:t>The Form of such reports in </a:t>
            </a:r>
            <a:r>
              <a:rPr lang="en-US" dirty="0" err="1"/>
              <a:t>favour</a:t>
            </a:r>
            <a:r>
              <a:rPr lang="en-US" dirty="0"/>
              <a:t> of the establishment of a Central Bank in Nigeria came from Dr. Mar during the Second World </a:t>
            </a:r>
            <a:r>
              <a:rPr lang="en-US" dirty="0" smtClean="0"/>
              <a:t>War.</a:t>
            </a:r>
            <a:r>
              <a:rPr lang="en-US" dirty="0"/>
              <a:t> Dr. Mar however, concluded that establishing a Central Bank in Nigeria presupposed the presence of a stock exchange market which was not in existence. </a:t>
            </a:r>
            <a:r>
              <a:rPr lang="en-US" dirty="0" smtClean="0"/>
              <a:t> The motion moved by Chief (Dr.) </a:t>
            </a:r>
            <a:r>
              <a:rPr lang="en-US" dirty="0" err="1" smtClean="0"/>
              <a:t>Mbadiwe</a:t>
            </a:r>
            <a:r>
              <a:rPr lang="en-US" dirty="0" smtClean="0"/>
              <a:t> K.O. on April 9, 1952 at the House of Representatives gave a kick-start effect signifying the actual need for Nigerian owned </a:t>
            </a:r>
            <a:r>
              <a:rPr lang="en-US" smtClean="0"/>
              <a:t>Central Bank. </a:t>
            </a:r>
            <a:r>
              <a:rPr lang="en-US" dirty="0"/>
              <a:t>From 1951 to 1955, there were three other reports namely: </a:t>
            </a:r>
          </a:p>
          <a:p>
            <a:pPr lvl="0" fontAlgn="base"/>
            <a:r>
              <a:rPr lang="en-US" dirty="0" err="1"/>
              <a:t>Newlyn</a:t>
            </a:r>
            <a:r>
              <a:rPr lang="en-US" dirty="0"/>
              <a:t> and Rowan report; </a:t>
            </a:r>
          </a:p>
          <a:p>
            <a:pPr lvl="0" fontAlgn="base"/>
            <a:r>
              <a:rPr lang="en-US" dirty="0"/>
              <a:t>Fisher report and  </a:t>
            </a:r>
          </a:p>
          <a:p>
            <a:pPr lvl="0" fontAlgn="base"/>
            <a:r>
              <a:rPr lang="en-US" dirty="0"/>
              <a:t>IBRD report;  </a:t>
            </a:r>
          </a:p>
          <a:p>
            <a:endParaRPr lang="en-US" dirty="0"/>
          </a:p>
        </p:txBody>
      </p:sp>
    </p:spTree>
    <p:extLst>
      <p:ext uri="{BB962C8B-B14F-4D97-AF65-F5344CB8AC3E}">
        <p14:creationId xmlns:p14="http://schemas.microsoft.com/office/powerpoint/2010/main" val="383731212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 </a:t>
            </a:r>
            <a:endParaRPr lang="en-US" dirty="0"/>
          </a:p>
        </p:txBody>
      </p:sp>
      <p:sp>
        <p:nvSpPr>
          <p:cNvPr id="3" name="Content Placeholder 2"/>
          <p:cNvSpPr>
            <a:spLocks noGrp="1"/>
          </p:cNvSpPr>
          <p:nvPr>
            <p:ph idx="1"/>
          </p:nvPr>
        </p:nvSpPr>
        <p:spPr/>
        <p:txBody>
          <a:bodyPr>
            <a:normAutofit fontScale="85000" lnSpcReduction="20000"/>
          </a:bodyPr>
          <a:lstStyle/>
          <a:p>
            <a:r>
              <a:rPr lang="en-US" dirty="0"/>
              <a:t>All these reports covered the possibility of establishing a Central Bank in </a:t>
            </a:r>
            <a:r>
              <a:rPr lang="en-US" dirty="0" smtClean="0"/>
              <a:t>Nigeria.</a:t>
            </a:r>
          </a:p>
          <a:p>
            <a:pPr marL="0" indent="0">
              <a:buNone/>
            </a:pPr>
            <a:r>
              <a:rPr lang="en-US" b="1" dirty="0"/>
              <a:t> </a:t>
            </a:r>
            <a:r>
              <a:rPr lang="en-GB" b="1" dirty="0"/>
              <a:t>FUNCTIONS OF THE CENTRAL BANK OF NIGERIA (CBN</a:t>
            </a:r>
            <a:r>
              <a:rPr lang="en-GB" b="1" dirty="0" smtClean="0"/>
              <a:t>).</a:t>
            </a:r>
          </a:p>
          <a:p>
            <a:pPr marL="0" indent="0">
              <a:buNone/>
            </a:pPr>
            <a:r>
              <a:rPr lang="en-US" dirty="0"/>
              <a:t>CBN Ordinance of 1958 subsequent amendments based the functions of the CBN as follows: </a:t>
            </a:r>
          </a:p>
          <a:p>
            <a:r>
              <a:rPr lang="en-US" dirty="0"/>
              <a:t>Issuance of legal tender currency notes and coins in </a:t>
            </a:r>
            <a:r>
              <a:rPr lang="en-US" dirty="0" smtClean="0"/>
              <a:t>Nigeria.</a:t>
            </a:r>
          </a:p>
          <a:p>
            <a:pPr lvl="0"/>
            <a:r>
              <a:rPr lang="en-US" dirty="0"/>
              <a:t>Maintenance of Nigeria’s external reserves to safeguard the international value of the nation’s </a:t>
            </a:r>
            <a:r>
              <a:rPr lang="en-US" dirty="0" smtClean="0"/>
              <a:t>currency.</a:t>
            </a:r>
            <a:r>
              <a:rPr lang="en-US" dirty="0"/>
              <a:t> </a:t>
            </a:r>
            <a:endParaRPr lang="en-GB" b="1" dirty="0" smtClean="0"/>
          </a:p>
          <a:p>
            <a:pPr marL="0" indent="0">
              <a:buNone/>
            </a:pPr>
            <a:r>
              <a:rPr lang="en-GB" b="1" dirty="0" smtClean="0"/>
              <a:t> </a:t>
            </a:r>
          </a:p>
          <a:p>
            <a:pPr marL="0" indent="0">
              <a:buNone/>
            </a:pPr>
            <a:endParaRPr lang="en-US" b="1" dirty="0"/>
          </a:p>
          <a:p>
            <a:pPr marL="0" indent="0">
              <a:buNone/>
            </a:pPr>
            <a:endParaRPr lang="en-US" dirty="0"/>
          </a:p>
        </p:txBody>
      </p:sp>
    </p:spTree>
    <p:extLst>
      <p:ext uri="{BB962C8B-B14F-4D97-AF65-F5344CB8AC3E}">
        <p14:creationId xmlns:p14="http://schemas.microsoft.com/office/powerpoint/2010/main" val="3339217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 </a:t>
            </a:r>
            <a:endParaRPr lang="en-US" dirty="0"/>
          </a:p>
        </p:txBody>
      </p:sp>
      <p:sp>
        <p:nvSpPr>
          <p:cNvPr id="3" name="Content Placeholder 2"/>
          <p:cNvSpPr>
            <a:spLocks noGrp="1"/>
          </p:cNvSpPr>
          <p:nvPr>
            <p:ph idx="1"/>
          </p:nvPr>
        </p:nvSpPr>
        <p:spPr/>
        <p:txBody>
          <a:bodyPr>
            <a:normAutofit lnSpcReduction="10000"/>
          </a:bodyPr>
          <a:lstStyle/>
          <a:p>
            <a:r>
              <a:rPr lang="en-US" dirty="0"/>
              <a:t>Promotion and maintenance of monetary stability and a sound and efficient financial system in Nigeria. </a:t>
            </a:r>
            <a:endParaRPr lang="en-US" dirty="0" smtClean="0"/>
          </a:p>
          <a:p>
            <a:pPr lvl="0"/>
            <a:r>
              <a:rPr lang="en-US" dirty="0" smtClean="0"/>
              <a:t>It </a:t>
            </a:r>
            <a:r>
              <a:rPr lang="en-US" dirty="0"/>
              <a:t>acts as banker and financial adviser to the Federal Government of Nigeria. </a:t>
            </a:r>
            <a:endParaRPr lang="en-US" dirty="0" smtClean="0"/>
          </a:p>
          <a:p>
            <a:r>
              <a:rPr lang="en-US" dirty="0" smtClean="0"/>
              <a:t>Acting </a:t>
            </a:r>
            <a:r>
              <a:rPr lang="en-US" dirty="0"/>
              <a:t>as a banker and lender of last resort to banks </a:t>
            </a:r>
            <a:r>
              <a:rPr lang="en-US" dirty="0" smtClean="0"/>
              <a:t>.</a:t>
            </a:r>
            <a:r>
              <a:rPr lang="en-US" dirty="0"/>
              <a:t> </a:t>
            </a:r>
            <a:endParaRPr lang="en-US" dirty="0" smtClean="0"/>
          </a:p>
          <a:p>
            <a:r>
              <a:rPr lang="en-US" dirty="0" smtClean="0"/>
              <a:t>Acting </a:t>
            </a:r>
            <a:r>
              <a:rPr lang="en-US" dirty="0"/>
              <a:t>as the apex regulator and supervisor of all financial activities in Nigeria.</a:t>
            </a:r>
          </a:p>
          <a:p>
            <a:pPr lvl="0"/>
            <a:endParaRPr lang="en-US" dirty="0" smtClean="0"/>
          </a:p>
          <a:p>
            <a:pPr lvl="0"/>
            <a:endParaRPr lang="en-US" dirty="0"/>
          </a:p>
          <a:p>
            <a:endParaRPr lang="en-US" dirty="0" smtClean="0"/>
          </a:p>
          <a:p>
            <a:endParaRPr lang="en-US" dirty="0" smtClean="0"/>
          </a:p>
          <a:p>
            <a:endParaRPr lang="en-US" dirty="0"/>
          </a:p>
          <a:p>
            <a:pPr lvl="0"/>
            <a:endParaRPr lang="en-US" dirty="0" smtClean="0"/>
          </a:p>
          <a:p>
            <a:pPr lvl="0"/>
            <a:endParaRPr lang="en-US" dirty="0" smtClean="0"/>
          </a:p>
          <a:p>
            <a:pPr lvl="0"/>
            <a:endParaRPr lang="en-US" dirty="0"/>
          </a:p>
          <a:p>
            <a:endParaRPr lang="en-US" dirty="0"/>
          </a:p>
        </p:txBody>
      </p:sp>
    </p:spTree>
    <p:extLst>
      <p:ext uri="{BB962C8B-B14F-4D97-AF65-F5344CB8AC3E}">
        <p14:creationId xmlns:p14="http://schemas.microsoft.com/office/powerpoint/2010/main" val="214883429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CBN REGULATORY, SUPERVISORY AND MONETARY FUNCTIONS</a:t>
            </a:r>
            <a:r>
              <a:rPr lang="en-US" dirty="0"/>
              <a:t/>
            </a:r>
            <a:br>
              <a:rPr lang="en-US" dirty="0"/>
            </a:br>
            <a:endParaRPr lang="en-US" dirty="0"/>
          </a:p>
        </p:txBody>
      </p:sp>
      <p:sp>
        <p:nvSpPr>
          <p:cNvPr id="3" name="Content Placeholder 2"/>
          <p:cNvSpPr>
            <a:spLocks noGrp="1"/>
          </p:cNvSpPr>
          <p:nvPr>
            <p:ph idx="1"/>
          </p:nvPr>
        </p:nvSpPr>
        <p:spPr/>
        <p:txBody>
          <a:bodyPr/>
          <a:lstStyle/>
          <a:p>
            <a:r>
              <a:rPr lang="en-US" dirty="0"/>
              <a:t>The BOFI Act of 1991 grants extensive powers to CBN for supervising, examining and controlling the activities of banks, ensuring their adequate liquidity as well as offsetting their debts for firmness or safety of the banks</a:t>
            </a:r>
            <a:r>
              <a:rPr lang="en-US" dirty="0" smtClean="0"/>
              <a:t>.</a:t>
            </a:r>
          </a:p>
          <a:p>
            <a:r>
              <a:rPr lang="en-US" dirty="0"/>
              <a:t>These powers are additional to those granted to it in the Central Bank of Nigeria Act No. 24 of 1991, and the latest review in 2007. </a:t>
            </a:r>
          </a:p>
          <a:p>
            <a:endParaRPr lang="en-US" dirty="0"/>
          </a:p>
        </p:txBody>
      </p:sp>
    </p:spTree>
    <p:extLst>
      <p:ext uri="{BB962C8B-B14F-4D97-AF65-F5344CB8AC3E}">
        <p14:creationId xmlns:p14="http://schemas.microsoft.com/office/powerpoint/2010/main" val="42312615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 </a:t>
            </a:r>
            <a:endParaRPr lang="en-US" dirty="0"/>
          </a:p>
        </p:txBody>
      </p:sp>
      <p:sp>
        <p:nvSpPr>
          <p:cNvPr id="3" name="Content Placeholder 2"/>
          <p:cNvSpPr>
            <a:spLocks noGrp="1"/>
          </p:cNvSpPr>
          <p:nvPr>
            <p:ph idx="1"/>
          </p:nvPr>
        </p:nvSpPr>
        <p:spPr/>
        <p:txBody>
          <a:bodyPr>
            <a:normAutofit lnSpcReduction="10000"/>
          </a:bodyPr>
          <a:lstStyle/>
          <a:p>
            <a:r>
              <a:rPr lang="en-US" dirty="0"/>
              <a:t>The supervision and control of banks are achieved through the examination (periodic and special) of bank books and the annual release of credit policy guidelines to the </a:t>
            </a:r>
            <a:r>
              <a:rPr lang="en-US" dirty="0" smtClean="0"/>
              <a:t>banks.</a:t>
            </a:r>
          </a:p>
          <a:p>
            <a:r>
              <a:rPr lang="en-US" dirty="0"/>
              <a:t>The instruments of autonomy to enable the CBN conduct monetary policy to ensure </a:t>
            </a:r>
            <a:r>
              <a:rPr lang="en-US" dirty="0" smtClean="0"/>
              <a:t>macroeconomic </a:t>
            </a:r>
            <a:r>
              <a:rPr lang="en-US" dirty="0"/>
              <a:t>stability, which is a sine-qua-non for sustainable growth</a:t>
            </a:r>
          </a:p>
        </p:txBody>
      </p:sp>
    </p:spTree>
    <p:extLst>
      <p:ext uri="{BB962C8B-B14F-4D97-AF65-F5344CB8AC3E}">
        <p14:creationId xmlns:p14="http://schemas.microsoft.com/office/powerpoint/2010/main" val="3627019064"/>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a:t>
            </a:r>
            <a:endParaRPr lang="en-US" dirty="0"/>
          </a:p>
        </p:txBody>
      </p:sp>
      <p:sp>
        <p:nvSpPr>
          <p:cNvPr id="3" name="Content Placeholder 2"/>
          <p:cNvSpPr>
            <a:spLocks noGrp="1"/>
          </p:cNvSpPr>
          <p:nvPr>
            <p:ph idx="1"/>
          </p:nvPr>
        </p:nvSpPr>
        <p:spPr/>
        <p:txBody>
          <a:bodyPr/>
          <a:lstStyle/>
          <a:p>
            <a:r>
              <a:rPr lang="en-US" dirty="0"/>
              <a:t>Monetary policy is an economic policy used in the adjustment, control, stabilization and management of money supply in an </a:t>
            </a:r>
            <a:r>
              <a:rPr lang="en-US" dirty="0" smtClean="0"/>
              <a:t>economy.</a:t>
            </a:r>
          </a:p>
          <a:p>
            <a:r>
              <a:rPr lang="en-US" dirty="0"/>
              <a:t>In the process of influencing the money supply by the monetary authority, inflation is also controlled.</a:t>
            </a:r>
          </a:p>
          <a:p>
            <a:endParaRPr lang="en-US" dirty="0"/>
          </a:p>
        </p:txBody>
      </p:sp>
    </p:spTree>
    <p:extLst>
      <p:ext uri="{BB962C8B-B14F-4D97-AF65-F5344CB8AC3E}">
        <p14:creationId xmlns:p14="http://schemas.microsoft.com/office/powerpoint/2010/main" val="2372212141"/>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OBJECTIVES OF MONETARY POLICY</a:t>
            </a:r>
            <a:r>
              <a:rPr lang="en-US" dirty="0"/>
              <a:t/>
            </a:r>
            <a:br>
              <a:rPr lang="en-US" dirty="0"/>
            </a:br>
            <a:endParaRPr lang="en-US" dirty="0"/>
          </a:p>
        </p:txBody>
      </p:sp>
      <p:sp>
        <p:nvSpPr>
          <p:cNvPr id="3" name="Content Placeholder 2"/>
          <p:cNvSpPr>
            <a:spLocks noGrp="1"/>
          </p:cNvSpPr>
          <p:nvPr>
            <p:ph idx="1"/>
          </p:nvPr>
        </p:nvSpPr>
        <p:spPr/>
        <p:txBody>
          <a:bodyPr/>
          <a:lstStyle/>
          <a:p>
            <a:pPr lvl="0"/>
            <a:r>
              <a:rPr lang="en-US" dirty="0"/>
              <a:t>Stability of exchange rate.</a:t>
            </a:r>
          </a:p>
          <a:p>
            <a:pPr lvl="0"/>
            <a:r>
              <a:rPr lang="en-US" dirty="0"/>
              <a:t>Ensure minimal rate of inflation</a:t>
            </a:r>
          </a:p>
          <a:p>
            <a:pPr lvl="0"/>
            <a:r>
              <a:rPr lang="en-US" dirty="0"/>
              <a:t>Promotion of economic growth</a:t>
            </a:r>
          </a:p>
          <a:p>
            <a:pPr lvl="0"/>
            <a:r>
              <a:rPr lang="en-US" dirty="0"/>
              <a:t>Maintenance of balance of payment </a:t>
            </a:r>
            <a:r>
              <a:rPr lang="en-US" dirty="0" smtClean="0"/>
              <a:t>equilibrium</a:t>
            </a:r>
          </a:p>
          <a:p>
            <a:pPr lvl="0"/>
            <a:r>
              <a:rPr lang="en-US" dirty="0" smtClean="0"/>
              <a:t>Full employment.</a:t>
            </a:r>
          </a:p>
          <a:p>
            <a:pPr lvl="0"/>
            <a:r>
              <a:rPr lang="en-US" dirty="0" smtClean="0"/>
              <a:t>Redistribution </a:t>
            </a:r>
            <a:r>
              <a:rPr lang="en-US" dirty="0"/>
              <a:t>of income from the rich to the </a:t>
            </a:r>
            <a:r>
              <a:rPr lang="en-US" dirty="0" smtClean="0"/>
              <a:t>poor</a:t>
            </a:r>
          </a:p>
          <a:p>
            <a:pPr lvl="0"/>
            <a:endParaRPr lang="en-US" dirty="0" smtClean="0"/>
          </a:p>
          <a:p>
            <a:pPr lvl="0"/>
            <a:endParaRPr lang="en-US" dirty="0" smtClean="0"/>
          </a:p>
          <a:p>
            <a:endParaRPr lang="en-US" dirty="0"/>
          </a:p>
        </p:txBody>
      </p:sp>
    </p:spTree>
    <p:extLst>
      <p:ext uri="{BB962C8B-B14F-4D97-AF65-F5344CB8AC3E}">
        <p14:creationId xmlns:p14="http://schemas.microsoft.com/office/powerpoint/2010/main" val="1557820996"/>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INSTRUMENTS OF MONETARY POLICY</a:t>
            </a:r>
            <a:endParaRPr lang="en-US" dirty="0"/>
          </a:p>
        </p:txBody>
      </p:sp>
      <p:sp>
        <p:nvSpPr>
          <p:cNvPr id="3" name="Content Placeholder 2"/>
          <p:cNvSpPr>
            <a:spLocks noGrp="1"/>
          </p:cNvSpPr>
          <p:nvPr>
            <p:ph idx="1"/>
          </p:nvPr>
        </p:nvSpPr>
        <p:spPr/>
        <p:txBody>
          <a:bodyPr/>
          <a:lstStyle/>
          <a:p>
            <a:pPr lvl="0"/>
            <a:r>
              <a:rPr lang="en-US" dirty="0"/>
              <a:t>Open market operation</a:t>
            </a:r>
          </a:p>
          <a:p>
            <a:pPr lvl="0"/>
            <a:r>
              <a:rPr lang="en-US" dirty="0"/>
              <a:t>Cash ratio or reserve requirement</a:t>
            </a:r>
          </a:p>
          <a:p>
            <a:pPr lvl="0"/>
            <a:r>
              <a:rPr lang="en-US" dirty="0"/>
              <a:t>Bank rate or discount rate.</a:t>
            </a:r>
          </a:p>
          <a:p>
            <a:pPr lvl="0"/>
            <a:r>
              <a:rPr lang="en-US" dirty="0"/>
              <a:t>Special deposit.</a:t>
            </a:r>
          </a:p>
          <a:p>
            <a:pPr lvl="0"/>
            <a:r>
              <a:rPr lang="en-US" dirty="0"/>
              <a:t>Moral suasion</a:t>
            </a:r>
          </a:p>
          <a:p>
            <a:pPr lvl="0"/>
            <a:r>
              <a:rPr lang="en-US"/>
              <a:t>Liquidity ratio.</a:t>
            </a:r>
          </a:p>
          <a:p>
            <a:pPr marL="0" indent="0">
              <a:buNone/>
            </a:pPr>
            <a:endParaRPr lang="en-US"/>
          </a:p>
        </p:txBody>
      </p:sp>
    </p:spTree>
    <p:extLst>
      <p:ext uri="{BB962C8B-B14F-4D97-AF65-F5344CB8AC3E}">
        <p14:creationId xmlns:p14="http://schemas.microsoft.com/office/powerpoint/2010/main" val="3412491560"/>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PROHIBITED ACTIVITIES OF CBN</a:t>
            </a:r>
            <a:endParaRPr lang="en-US" dirty="0"/>
          </a:p>
        </p:txBody>
      </p:sp>
      <p:sp>
        <p:nvSpPr>
          <p:cNvPr id="3" name="Content Placeholder 2"/>
          <p:cNvSpPr>
            <a:spLocks noGrp="1"/>
          </p:cNvSpPr>
          <p:nvPr>
            <p:ph idx="1"/>
          </p:nvPr>
        </p:nvSpPr>
        <p:spPr/>
        <p:txBody>
          <a:bodyPr>
            <a:normAutofit fontScale="92500" lnSpcReduction="20000"/>
          </a:bodyPr>
          <a:lstStyle/>
          <a:p>
            <a:pPr lvl="0"/>
            <a:r>
              <a:rPr lang="en-US" dirty="0"/>
              <a:t>Granting loans upon the security of any shares.</a:t>
            </a:r>
          </a:p>
          <a:p>
            <a:pPr lvl="0"/>
            <a:r>
              <a:rPr lang="en-US" dirty="0"/>
              <a:t>Granting of unsecured advances, except to the Federal Government in respect of temporary deficiency arising from budget revenue</a:t>
            </a:r>
          </a:p>
          <a:p>
            <a:pPr lvl="0"/>
            <a:r>
              <a:rPr lang="en-US" dirty="0"/>
              <a:t>Engaging in trade or having a direct interest in any commercial, industrial, agricultural or any other undertaking except the interest is acquired to satisfy the debts due to it, and it should be disposed of at the earliest opportunity</a:t>
            </a:r>
          </a:p>
          <a:p>
            <a:r>
              <a:rPr lang="en-US" dirty="0"/>
              <a:t>Purchasing share of any bank, corporation or </a:t>
            </a:r>
            <a:r>
              <a:rPr lang="en-US" dirty="0" smtClean="0"/>
              <a:t>company.</a:t>
            </a:r>
            <a:endParaRPr lang="en-US" dirty="0"/>
          </a:p>
        </p:txBody>
      </p:sp>
    </p:spTree>
    <p:extLst>
      <p:ext uri="{BB962C8B-B14F-4D97-AF65-F5344CB8AC3E}">
        <p14:creationId xmlns:p14="http://schemas.microsoft.com/office/powerpoint/2010/main" val="3633858171"/>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 THE NIGERIA BANKING STRUCTURE </a:t>
            </a:r>
            <a:endParaRPr lang="en-US" dirty="0"/>
          </a:p>
        </p:txBody>
      </p:sp>
      <p:sp>
        <p:nvSpPr>
          <p:cNvPr id="3" name="Content Placeholder 2"/>
          <p:cNvSpPr>
            <a:spLocks noGrp="1"/>
          </p:cNvSpPr>
          <p:nvPr>
            <p:ph idx="1"/>
          </p:nvPr>
        </p:nvSpPr>
        <p:spPr/>
        <p:txBody>
          <a:bodyPr>
            <a:normAutofit fontScale="70000" lnSpcReduction="20000"/>
          </a:bodyPr>
          <a:lstStyle/>
          <a:p>
            <a:r>
              <a:rPr lang="en-US" sz="5100" b="1" dirty="0"/>
              <a:t> Commercial banks</a:t>
            </a:r>
            <a:r>
              <a:rPr lang="en-US" sz="5100" dirty="0"/>
              <a:t> </a:t>
            </a:r>
            <a:endParaRPr lang="en-US" sz="5100" dirty="0" smtClean="0"/>
          </a:p>
          <a:p>
            <a:pPr marL="0" indent="0">
              <a:buNone/>
            </a:pPr>
            <a:r>
              <a:rPr lang="en-US" dirty="0"/>
              <a:t>The duties performed by commercial banks include among others:</a:t>
            </a:r>
          </a:p>
          <a:p>
            <a:pPr lvl="0"/>
            <a:r>
              <a:rPr lang="en-US" dirty="0"/>
              <a:t>Maintenance of current account.</a:t>
            </a:r>
          </a:p>
          <a:p>
            <a:pPr lvl="0"/>
            <a:r>
              <a:rPr lang="en-US" dirty="0"/>
              <a:t>Acting as agent for collection</a:t>
            </a:r>
          </a:p>
          <a:p>
            <a:pPr lvl="0"/>
            <a:r>
              <a:rPr lang="en-US" dirty="0" err="1"/>
              <a:t>Honouring</a:t>
            </a:r>
            <a:r>
              <a:rPr lang="en-US" dirty="0"/>
              <a:t> </a:t>
            </a:r>
            <a:r>
              <a:rPr lang="en-US" dirty="0" err="1"/>
              <a:t>cheques</a:t>
            </a:r>
            <a:r>
              <a:rPr lang="en-US" dirty="0"/>
              <a:t> drawn on the banks</a:t>
            </a:r>
          </a:p>
          <a:p>
            <a:pPr lvl="0"/>
            <a:r>
              <a:rPr lang="en-US" dirty="0"/>
              <a:t>Safe keeping</a:t>
            </a:r>
          </a:p>
          <a:p>
            <a:pPr lvl="0"/>
            <a:r>
              <a:rPr lang="en-US" dirty="0"/>
              <a:t>Periodic payment through customer’s standing order</a:t>
            </a:r>
          </a:p>
          <a:p>
            <a:pPr lvl="0"/>
            <a:r>
              <a:rPr lang="en-US" dirty="0"/>
              <a:t>Financing of import and export trade </a:t>
            </a:r>
            <a:r>
              <a:rPr lang="en-US" dirty="0" smtClean="0"/>
              <a:t>(Opening </a:t>
            </a:r>
            <a:r>
              <a:rPr lang="en-US" dirty="0"/>
              <a:t>of letter of </a:t>
            </a:r>
            <a:r>
              <a:rPr lang="en-US" dirty="0" smtClean="0"/>
              <a:t>credit)</a:t>
            </a:r>
            <a:endParaRPr lang="en-US" dirty="0"/>
          </a:p>
          <a:p>
            <a:pPr lvl="0"/>
            <a:r>
              <a:rPr lang="en-US" dirty="0"/>
              <a:t>Acceptance of deposit</a:t>
            </a:r>
          </a:p>
          <a:p>
            <a:pPr lvl="0"/>
            <a:r>
              <a:rPr lang="en-US" dirty="0"/>
              <a:t>Discount of bill of exchange.</a:t>
            </a:r>
          </a:p>
          <a:p>
            <a:pPr lvl="0"/>
            <a:r>
              <a:rPr lang="en-US" dirty="0"/>
              <a:t> Granting of loans and advances</a:t>
            </a:r>
          </a:p>
          <a:p>
            <a:r>
              <a:rPr lang="en-US" dirty="0"/>
              <a:t>Responding to status enquiries</a:t>
            </a:r>
          </a:p>
        </p:txBody>
      </p:sp>
    </p:spTree>
    <p:extLst>
      <p:ext uri="{BB962C8B-B14F-4D97-AF65-F5344CB8AC3E}">
        <p14:creationId xmlns:p14="http://schemas.microsoft.com/office/powerpoint/2010/main" val="63985632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dirty="0"/>
              <a:t>The Concept of Banking</a:t>
            </a:r>
            <a:r>
              <a:rPr lang="en-GB" dirty="0"/>
              <a:t> </a:t>
            </a:r>
            <a:r>
              <a:rPr lang="en-US" b="1" dirty="0"/>
              <a:t/>
            </a:r>
            <a:br>
              <a:rPr lang="en-US" b="1" dirty="0"/>
            </a:b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Bank</a:t>
            </a:r>
            <a:r>
              <a:rPr lang="en-US" dirty="0"/>
              <a:t>, means different things to different people in different economies. In order to reconcile the divergent views on the meaning and characteristics of banks, the banking laws in each economy provides operational definition and functional classification which governs banking practices in the economy. </a:t>
            </a:r>
            <a:endParaRPr lang="en-US" dirty="0" smtClean="0"/>
          </a:p>
          <a:p>
            <a:endParaRPr lang="en-US" dirty="0" smtClean="0"/>
          </a:p>
          <a:p>
            <a:r>
              <a:rPr lang="en-US" dirty="0"/>
              <a:t>To many people, a bank refers to an institution which accepts deposits from the public and in turn advances loans by creating credit. It is different from other financial institutions in that they cannot create credit though they may be accepting deposits and making advances</a:t>
            </a:r>
          </a:p>
        </p:txBody>
      </p:sp>
    </p:spTree>
    <p:extLst>
      <p:ext uri="{BB962C8B-B14F-4D97-AF65-F5344CB8AC3E}">
        <p14:creationId xmlns:p14="http://schemas.microsoft.com/office/powerpoint/2010/main" val="1284512729"/>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Merchant banking</a:t>
            </a:r>
            <a:r>
              <a:rPr lang="en-US" dirty="0"/>
              <a:t/>
            </a:r>
            <a:br>
              <a:rPr lang="en-US" dirty="0"/>
            </a:br>
            <a:endParaRPr lang="en-US" dirty="0"/>
          </a:p>
        </p:txBody>
      </p:sp>
      <p:sp>
        <p:nvSpPr>
          <p:cNvPr id="3" name="Content Placeholder 2"/>
          <p:cNvSpPr>
            <a:spLocks noGrp="1"/>
          </p:cNvSpPr>
          <p:nvPr>
            <p:ph idx="1"/>
          </p:nvPr>
        </p:nvSpPr>
        <p:spPr/>
        <p:txBody>
          <a:bodyPr>
            <a:normAutofit fontScale="92500"/>
          </a:bodyPr>
          <a:lstStyle/>
          <a:p>
            <a:r>
              <a:rPr lang="en-US" dirty="0"/>
              <a:t>According to BOFIA (1991), a merchant bank means “a bank whose business includes receiving deposits on deposit account, provision of finance, consultancy and advisory services relating to corporate and investment matter; making or managing investment on behalf of any person</a:t>
            </a:r>
            <a:r>
              <a:rPr lang="en-US" dirty="0" smtClean="0"/>
              <a:t>”.</a:t>
            </a:r>
          </a:p>
          <a:p>
            <a:r>
              <a:rPr lang="en-US" dirty="0" smtClean="0"/>
              <a:t>Merchant banks </a:t>
            </a:r>
            <a:r>
              <a:rPr lang="en-US" dirty="0"/>
              <a:t>are wholesale banks that engage in the provision of specialized banking services that are tailored to the needs of each client</a:t>
            </a:r>
          </a:p>
        </p:txBody>
      </p:sp>
    </p:spTree>
    <p:extLst>
      <p:ext uri="{BB962C8B-B14F-4D97-AF65-F5344CB8AC3E}">
        <p14:creationId xmlns:p14="http://schemas.microsoft.com/office/powerpoint/2010/main" val="4092415647"/>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FUNCTIONS OF MERCHANT BANK</a:t>
            </a:r>
            <a:r>
              <a:rPr lang="en-US" dirty="0"/>
              <a:t/>
            </a:r>
            <a:br>
              <a:rPr lang="en-US" dirty="0"/>
            </a:br>
            <a:endParaRPr lang="en-US" dirty="0"/>
          </a:p>
        </p:txBody>
      </p:sp>
      <p:sp>
        <p:nvSpPr>
          <p:cNvPr id="3" name="Content Placeholder 2"/>
          <p:cNvSpPr>
            <a:spLocks noGrp="1"/>
          </p:cNvSpPr>
          <p:nvPr>
            <p:ph idx="1"/>
          </p:nvPr>
        </p:nvSpPr>
        <p:spPr/>
        <p:txBody>
          <a:bodyPr>
            <a:normAutofit fontScale="92500" lnSpcReduction="20000"/>
          </a:bodyPr>
          <a:lstStyle/>
          <a:p>
            <a:pPr lvl="0"/>
            <a:r>
              <a:rPr lang="en-US" b="1" dirty="0"/>
              <a:t>ACCEPTANCE OF DEPOSIT</a:t>
            </a:r>
            <a:endParaRPr lang="en-US" dirty="0"/>
          </a:p>
          <a:p>
            <a:pPr lvl="0"/>
            <a:r>
              <a:rPr lang="en-US" dirty="0"/>
              <a:t>Like the commercial banks, merchant banks also accept deposit from the public. However, the minimum deposit is larger than that of commercial banks. </a:t>
            </a:r>
            <a:r>
              <a:rPr lang="en-US" b="1" dirty="0" smtClean="0"/>
              <a:t> </a:t>
            </a:r>
          </a:p>
          <a:p>
            <a:pPr lvl="0"/>
            <a:r>
              <a:rPr lang="en-US" b="1" dirty="0" smtClean="0"/>
              <a:t>GRANTING </a:t>
            </a:r>
            <a:r>
              <a:rPr lang="en-US" b="1" dirty="0"/>
              <a:t>OF LOANS AND ADVANCES</a:t>
            </a:r>
            <a:endParaRPr lang="en-US" dirty="0"/>
          </a:p>
          <a:p>
            <a:r>
              <a:rPr lang="en-US" dirty="0" smtClean="0"/>
              <a:t>Merchant </a:t>
            </a:r>
            <a:r>
              <a:rPr lang="en-US" dirty="0"/>
              <a:t>banks provide loans to their customers in different forms including bridging loans and syndicated loans. The loans granted are either for short term, medium term or long term depending on the needs of the customer.</a:t>
            </a:r>
            <a:endParaRPr lang="en-US" dirty="0" smtClean="0"/>
          </a:p>
          <a:p>
            <a:endParaRPr lang="en-US" dirty="0"/>
          </a:p>
        </p:txBody>
      </p:sp>
    </p:spTree>
    <p:extLst>
      <p:ext uri="{BB962C8B-B14F-4D97-AF65-F5344CB8AC3E}">
        <p14:creationId xmlns:p14="http://schemas.microsoft.com/office/powerpoint/2010/main" val="407361982"/>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a:t>
            </a:r>
            <a:endParaRPr lang="en-US" dirty="0"/>
          </a:p>
        </p:txBody>
      </p:sp>
      <p:sp>
        <p:nvSpPr>
          <p:cNvPr id="3" name="Content Placeholder 2"/>
          <p:cNvSpPr>
            <a:spLocks noGrp="1"/>
          </p:cNvSpPr>
          <p:nvPr>
            <p:ph idx="1"/>
          </p:nvPr>
        </p:nvSpPr>
        <p:spPr/>
        <p:txBody>
          <a:bodyPr/>
          <a:lstStyle/>
          <a:p>
            <a:pPr lvl="0"/>
            <a:r>
              <a:rPr lang="en-US" b="1" dirty="0"/>
              <a:t>EQUIMENT LEASING.</a:t>
            </a:r>
            <a:endParaRPr lang="en-US" dirty="0"/>
          </a:p>
          <a:p>
            <a:r>
              <a:rPr lang="en-US" dirty="0"/>
              <a:t>Section 61 of BOFIA (1991) define leasing to mean “the business of letting or sub-letting movable property on hire for the purpose of the use of such property by the hirer or any other person in any business whatsoever and where the lessor is the owner of the property regardless </a:t>
            </a:r>
            <a:r>
              <a:rPr lang="en-US" dirty="0" smtClean="0"/>
              <a:t>“</a:t>
            </a:r>
            <a:endParaRPr lang="en-US" dirty="0"/>
          </a:p>
        </p:txBody>
      </p:sp>
    </p:spTree>
    <p:extLst>
      <p:ext uri="{BB962C8B-B14F-4D97-AF65-F5344CB8AC3E}">
        <p14:creationId xmlns:p14="http://schemas.microsoft.com/office/powerpoint/2010/main" val="1249857831"/>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a:t>
            </a:r>
            <a:endParaRPr lang="en-US" dirty="0"/>
          </a:p>
        </p:txBody>
      </p:sp>
      <p:sp>
        <p:nvSpPr>
          <p:cNvPr id="3" name="Content Placeholder 2"/>
          <p:cNvSpPr>
            <a:spLocks noGrp="1"/>
          </p:cNvSpPr>
          <p:nvPr>
            <p:ph idx="1"/>
          </p:nvPr>
        </p:nvSpPr>
        <p:spPr/>
        <p:txBody>
          <a:bodyPr>
            <a:normAutofit fontScale="92500"/>
          </a:bodyPr>
          <a:lstStyle/>
          <a:p>
            <a:pPr lvl="0"/>
            <a:r>
              <a:rPr lang="en-US" b="1" dirty="0"/>
              <a:t>UNDER WRITING AND BROKERAGE SERVICES</a:t>
            </a:r>
            <a:r>
              <a:rPr lang="en-US" dirty="0"/>
              <a:t>.</a:t>
            </a:r>
          </a:p>
          <a:p>
            <a:r>
              <a:rPr lang="en-US" dirty="0"/>
              <a:t>Merchant banks act as issuing house for the issue of shares, bonds and debenture on the stock market and for private </a:t>
            </a:r>
            <a:r>
              <a:rPr lang="en-US" dirty="0" smtClean="0"/>
              <a:t>placement.</a:t>
            </a:r>
            <a:r>
              <a:rPr lang="en-US" dirty="0"/>
              <a:t> </a:t>
            </a:r>
            <a:r>
              <a:rPr lang="en-US" dirty="0" smtClean="0"/>
              <a:t> </a:t>
            </a:r>
            <a:r>
              <a:rPr lang="en-US" dirty="0"/>
              <a:t>In the course of issuing shares, </a:t>
            </a:r>
            <a:r>
              <a:rPr lang="en-US" dirty="0" smtClean="0"/>
              <a:t>etc., they </a:t>
            </a:r>
            <a:r>
              <a:rPr lang="en-US" dirty="0"/>
              <a:t>at times underwrite some of the issues to a particular level. To underwrite means that they buy the </a:t>
            </a:r>
            <a:r>
              <a:rPr lang="en-US" dirty="0" smtClean="0"/>
              <a:t>shares </a:t>
            </a:r>
            <a:r>
              <a:rPr lang="en-US" dirty="0"/>
              <a:t>of the company and re-sell the </a:t>
            </a:r>
            <a:r>
              <a:rPr lang="en-US" dirty="0" smtClean="0"/>
              <a:t>shares </a:t>
            </a:r>
            <a:r>
              <a:rPr lang="en-US" dirty="0"/>
              <a:t>to interested members of the public at a later date.</a:t>
            </a:r>
          </a:p>
          <a:p>
            <a:endParaRPr lang="en-US" dirty="0"/>
          </a:p>
        </p:txBody>
      </p:sp>
    </p:spTree>
    <p:extLst>
      <p:ext uri="{BB962C8B-B14F-4D97-AF65-F5344CB8AC3E}">
        <p14:creationId xmlns:p14="http://schemas.microsoft.com/office/powerpoint/2010/main" val="3995152707"/>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a:t>
            </a:r>
            <a:endParaRPr lang="en-US" dirty="0"/>
          </a:p>
        </p:txBody>
      </p:sp>
      <p:sp>
        <p:nvSpPr>
          <p:cNvPr id="3" name="Content Placeholder 2"/>
          <p:cNvSpPr>
            <a:spLocks noGrp="1"/>
          </p:cNvSpPr>
          <p:nvPr>
            <p:ph idx="1"/>
          </p:nvPr>
        </p:nvSpPr>
        <p:spPr/>
        <p:txBody>
          <a:bodyPr>
            <a:normAutofit fontScale="85000" lnSpcReduction="10000"/>
          </a:bodyPr>
          <a:lstStyle/>
          <a:p>
            <a:pPr lvl="0"/>
            <a:r>
              <a:rPr lang="en-US" b="1" dirty="0"/>
              <a:t>FACTORING</a:t>
            </a:r>
            <a:endParaRPr lang="en-US" dirty="0"/>
          </a:p>
          <a:p>
            <a:pPr lvl="0"/>
            <a:r>
              <a:rPr lang="en-US" dirty="0"/>
              <a:t>Factoring is a way of raising fund by selling a company’s accounts receivables (debtors) to a third party which may be a financial intermediary</a:t>
            </a:r>
            <a:r>
              <a:rPr lang="en-US" dirty="0" smtClean="0"/>
              <a:t>.</a:t>
            </a:r>
          </a:p>
          <a:p>
            <a:pPr lvl="0"/>
            <a:r>
              <a:rPr lang="en-US" b="1" dirty="0" smtClean="0"/>
              <a:t> </a:t>
            </a:r>
            <a:r>
              <a:rPr lang="en-US" b="1" dirty="0"/>
              <a:t>INVESTMENT AND FINANCIAL ADVISORY SERVICES</a:t>
            </a:r>
            <a:endParaRPr lang="en-US" dirty="0"/>
          </a:p>
          <a:p>
            <a:r>
              <a:rPr lang="en-US" dirty="0"/>
              <a:t>They provide advice to their customers on investment and financial issues like </a:t>
            </a:r>
            <a:r>
              <a:rPr lang="en-US" dirty="0" smtClean="0"/>
              <a:t>mergers, acquisitions, </a:t>
            </a:r>
            <a:r>
              <a:rPr lang="en-US"/>
              <a:t>project </a:t>
            </a:r>
            <a:r>
              <a:rPr lang="en-US" smtClean="0"/>
              <a:t>financing, </a:t>
            </a:r>
            <a:r>
              <a:rPr lang="en-US" dirty="0"/>
              <a:t>capital reconstruction, debt financing, privatization of government enterprises, issues of shares and stocks. </a:t>
            </a:r>
            <a:endParaRPr lang="en-US" dirty="0" smtClean="0"/>
          </a:p>
          <a:p>
            <a:endParaRPr lang="en-US" dirty="0"/>
          </a:p>
        </p:txBody>
      </p:sp>
    </p:spTree>
    <p:extLst>
      <p:ext uri="{BB962C8B-B14F-4D97-AF65-F5344CB8AC3E}">
        <p14:creationId xmlns:p14="http://schemas.microsoft.com/office/powerpoint/2010/main" val="3694414447"/>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THE NIGERIAN MONEY MARKET </a:t>
            </a:r>
            <a:r>
              <a:rPr lang="en-US" dirty="0"/>
              <a:t/>
            </a:r>
            <a:br>
              <a:rPr lang="en-US" dirty="0"/>
            </a:br>
            <a:endParaRPr lang="en-US" dirty="0"/>
          </a:p>
        </p:txBody>
      </p:sp>
      <p:sp>
        <p:nvSpPr>
          <p:cNvPr id="3" name="Content Placeholder 2"/>
          <p:cNvSpPr>
            <a:spLocks noGrp="1"/>
          </p:cNvSpPr>
          <p:nvPr>
            <p:ph idx="1"/>
          </p:nvPr>
        </p:nvSpPr>
        <p:spPr/>
        <p:txBody>
          <a:bodyPr/>
          <a:lstStyle/>
          <a:p>
            <a:r>
              <a:rPr lang="en-US" b="1" dirty="0"/>
              <a:t>INTRODUCTION </a:t>
            </a:r>
            <a:endParaRPr lang="en-US" dirty="0"/>
          </a:p>
          <a:p>
            <a:r>
              <a:rPr lang="en-US" dirty="0"/>
              <a:t>The money market is one of the two markets in the financial </a:t>
            </a:r>
            <a:r>
              <a:rPr lang="en-US" dirty="0" smtClean="0"/>
              <a:t>market. </a:t>
            </a:r>
            <a:r>
              <a:rPr lang="en-US" dirty="0"/>
              <a:t>This compliments the capital market in providing the needed channel through which the corporate entities and the government can raise funds to finance their </a:t>
            </a:r>
            <a:r>
              <a:rPr lang="en-US" dirty="0" smtClean="0"/>
              <a:t>operations.</a:t>
            </a:r>
            <a:endParaRPr lang="en-US" dirty="0"/>
          </a:p>
        </p:txBody>
      </p:sp>
    </p:spTree>
    <p:extLst>
      <p:ext uri="{BB962C8B-B14F-4D97-AF65-F5344CB8AC3E}">
        <p14:creationId xmlns:p14="http://schemas.microsoft.com/office/powerpoint/2010/main" val="212090697"/>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a:t>
            </a:r>
            <a:endParaRPr lang="en-US" dirty="0"/>
          </a:p>
        </p:txBody>
      </p:sp>
      <p:sp>
        <p:nvSpPr>
          <p:cNvPr id="3" name="Content Placeholder 2"/>
          <p:cNvSpPr>
            <a:spLocks noGrp="1"/>
          </p:cNvSpPr>
          <p:nvPr>
            <p:ph idx="1"/>
          </p:nvPr>
        </p:nvSpPr>
        <p:spPr/>
        <p:txBody>
          <a:bodyPr>
            <a:normAutofit lnSpcReduction="10000"/>
          </a:bodyPr>
          <a:lstStyle/>
          <a:p>
            <a:r>
              <a:rPr lang="en-US" dirty="0"/>
              <a:t>While the capital market provides funds for long-term use by the government and corporate entities, the money market provides the government and corporate entities funds for short-term use in their operations</a:t>
            </a:r>
            <a:r>
              <a:rPr lang="en-US" dirty="0" smtClean="0"/>
              <a:t>.</a:t>
            </a:r>
          </a:p>
          <a:p>
            <a:r>
              <a:rPr lang="en-US" dirty="0" smtClean="0"/>
              <a:t> </a:t>
            </a:r>
            <a:r>
              <a:rPr lang="en-US" dirty="0"/>
              <a:t>Therefore, the money market plays vital role in the economy in relation to its operations which channel funds from the savers to the users of such funds on short-term basis.</a:t>
            </a:r>
          </a:p>
          <a:p>
            <a:endParaRPr lang="en-US" dirty="0"/>
          </a:p>
        </p:txBody>
      </p:sp>
    </p:spTree>
    <p:extLst>
      <p:ext uri="{BB962C8B-B14F-4D97-AF65-F5344CB8AC3E}">
        <p14:creationId xmlns:p14="http://schemas.microsoft.com/office/powerpoint/2010/main" val="1696082199"/>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DEFINITION OF MONEY MARKET </a:t>
            </a:r>
            <a:r>
              <a:rPr lang="en-US" dirty="0"/>
              <a:t/>
            </a:r>
            <a:br>
              <a:rPr lang="en-US" dirty="0"/>
            </a:br>
            <a:endParaRPr lang="en-US" dirty="0"/>
          </a:p>
        </p:txBody>
      </p:sp>
      <p:sp>
        <p:nvSpPr>
          <p:cNvPr id="3" name="Content Placeholder 2"/>
          <p:cNvSpPr>
            <a:spLocks noGrp="1"/>
          </p:cNvSpPr>
          <p:nvPr>
            <p:ph idx="1"/>
          </p:nvPr>
        </p:nvSpPr>
        <p:spPr/>
        <p:txBody>
          <a:bodyPr/>
          <a:lstStyle/>
          <a:p>
            <a:r>
              <a:rPr lang="en-US" dirty="0"/>
              <a:t>The money market is a component of the financial market for assets being used for short-term borrowing of funds by corporate entities and </a:t>
            </a:r>
            <a:r>
              <a:rPr lang="en-US" dirty="0" smtClean="0"/>
              <a:t>government.</a:t>
            </a:r>
          </a:p>
          <a:p>
            <a:r>
              <a:rPr lang="en-US" dirty="0"/>
              <a:t>This implies that the money market is used for buying and selling of financial instruments with original maturities within a period of one year. </a:t>
            </a:r>
          </a:p>
        </p:txBody>
      </p:sp>
    </p:spTree>
    <p:extLst>
      <p:ext uri="{BB962C8B-B14F-4D97-AF65-F5344CB8AC3E}">
        <p14:creationId xmlns:p14="http://schemas.microsoft.com/office/powerpoint/2010/main" val="40997075"/>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a:t>
            </a:r>
            <a:endParaRPr lang="en-US" dirty="0"/>
          </a:p>
        </p:txBody>
      </p:sp>
      <p:sp>
        <p:nvSpPr>
          <p:cNvPr id="3" name="Content Placeholder 2"/>
          <p:cNvSpPr>
            <a:spLocks noGrp="1"/>
          </p:cNvSpPr>
          <p:nvPr>
            <p:ph idx="1"/>
          </p:nvPr>
        </p:nvSpPr>
        <p:spPr/>
        <p:txBody>
          <a:bodyPr>
            <a:normAutofit lnSpcReduction="10000"/>
          </a:bodyPr>
          <a:lstStyle/>
          <a:p>
            <a:r>
              <a:rPr lang="en-US" dirty="0"/>
              <a:t>Money market provides liquidity funding for both corporate entities and government. </a:t>
            </a:r>
            <a:endParaRPr lang="en-US" dirty="0" smtClean="0"/>
          </a:p>
          <a:p>
            <a:r>
              <a:rPr lang="en-US" dirty="0"/>
              <a:t>Such financial instruments being used in the money market include Treasury bills, Treasury certificates, Commercial papers, and Bankers’ acceptances, Certificates of deposits, Bills of exchange, Repurchase agreements, Federal funds, Short-lived mortgages, and Asset-backed securities.  </a:t>
            </a:r>
          </a:p>
          <a:p>
            <a:endParaRPr lang="en-US" dirty="0"/>
          </a:p>
        </p:txBody>
      </p:sp>
    </p:spTree>
    <p:extLst>
      <p:ext uri="{BB962C8B-B14F-4D97-AF65-F5344CB8AC3E}">
        <p14:creationId xmlns:p14="http://schemas.microsoft.com/office/powerpoint/2010/main" val="1652539683"/>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OPERATIONS OF MONEY MARKET </a:t>
            </a:r>
            <a:r>
              <a:rPr lang="en-US" dirty="0"/>
              <a:t/>
            </a:r>
            <a:br>
              <a:rPr lang="en-US" dirty="0"/>
            </a:br>
            <a:endParaRPr lang="en-US" dirty="0"/>
          </a:p>
        </p:txBody>
      </p:sp>
      <p:sp>
        <p:nvSpPr>
          <p:cNvPr id="3" name="Content Placeholder 2"/>
          <p:cNvSpPr>
            <a:spLocks noGrp="1"/>
          </p:cNvSpPr>
          <p:nvPr>
            <p:ph idx="1"/>
          </p:nvPr>
        </p:nvSpPr>
        <p:spPr/>
        <p:txBody>
          <a:bodyPr/>
          <a:lstStyle/>
          <a:p>
            <a:r>
              <a:rPr lang="en-US" dirty="0"/>
              <a:t>In terms of its operations, the money market consists of financial institutions and dealers in money or credit facilities who wish to either borrow or lend. </a:t>
            </a:r>
            <a:endParaRPr lang="en-US" dirty="0" smtClean="0"/>
          </a:p>
          <a:p>
            <a:r>
              <a:rPr lang="en-US" dirty="0"/>
              <a:t>The operations in money market generally involve trades in short-term financial instruments which are commonly called "paper." </a:t>
            </a:r>
          </a:p>
        </p:txBody>
      </p:sp>
    </p:spTree>
    <p:extLst>
      <p:ext uri="{BB962C8B-B14F-4D97-AF65-F5344CB8AC3E}">
        <p14:creationId xmlns:p14="http://schemas.microsoft.com/office/powerpoint/2010/main" val="240576228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a:t>
            </a:r>
            <a:endParaRPr lang="en-US" dirty="0"/>
          </a:p>
        </p:txBody>
      </p:sp>
      <p:sp>
        <p:nvSpPr>
          <p:cNvPr id="3" name="Content Placeholder 2"/>
          <p:cNvSpPr>
            <a:spLocks noGrp="1"/>
          </p:cNvSpPr>
          <p:nvPr>
            <p:ph idx="1"/>
          </p:nvPr>
        </p:nvSpPr>
        <p:spPr/>
        <p:txBody>
          <a:bodyPr/>
          <a:lstStyle/>
          <a:p>
            <a:r>
              <a:rPr lang="en-US" dirty="0"/>
              <a:t>However, a bank has been defined broadly as any financial institution that accepts, collects, transfers, pays, exchanges, lends, invests, or safe- guard money for its customers. This broader definition includes many other financial institutions that are not usually thought of as banks but which nevertheless provide one or more of these broadly defined banking services</a:t>
            </a:r>
          </a:p>
        </p:txBody>
      </p:sp>
    </p:spTree>
    <p:extLst>
      <p:ext uri="{BB962C8B-B14F-4D97-AF65-F5344CB8AC3E}">
        <p14:creationId xmlns:p14="http://schemas.microsoft.com/office/powerpoint/2010/main" val="2545848589"/>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a:t>
            </a:r>
            <a:endParaRPr lang="en-US" dirty="0"/>
          </a:p>
        </p:txBody>
      </p:sp>
      <p:sp>
        <p:nvSpPr>
          <p:cNvPr id="3" name="Content Placeholder 2"/>
          <p:cNvSpPr>
            <a:spLocks noGrp="1"/>
          </p:cNvSpPr>
          <p:nvPr>
            <p:ph idx="1"/>
          </p:nvPr>
        </p:nvSpPr>
        <p:spPr/>
        <p:txBody>
          <a:bodyPr>
            <a:normAutofit lnSpcReduction="10000"/>
          </a:bodyPr>
          <a:lstStyle/>
          <a:p>
            <a:r>
              <a:rPr lang="en-US" dirty="0"/>
              <a:t>The core of the operations of the money </a:t>
            </a:r>
            <a:r>
              <a:rPr lang="en-US"/>
              <a:t>market </a:t>
            </a:r>
            <a:r>
              <a:rPr lang="en-US" smtClean="0"/>
              <a:t>is in </a:t>
            </a:r>
            <a:r>
              <a:rPr lang="en-US" dirty="0"/>
              <a:t>the area of interbank lending</a:t>
            </a:r>
            <a:r>
              <a:rPr lang="en-US" dirty="0" smtClean="0"/>
              <a:t>.</a:t>
            </a:r>
          </a:p>
          <a:p>
            <a:r>
              <a:rPr lang="en-US" dirty="0"/>
              <a:t>The commercial banks normally borrow and lend to each other using commercial papers, repurchase agreements and similar financial instruments. </a:t>
            </a:r>
            <a:endParaRPr lang="en-US" dirty="0" smtClean="0"/>
          </a:p>
          <a:p>
            <a:r>
              <a:rPr lang="en-US" dirty="0"/>
              <a:t>In countries like the United States, federal, state and local governments do all issue paper to meet their funding needs</a:t>
            </a:r>
          </a:p>
        </p:txBody>
      </p:sp>
    </p:spTree>
    <p:extLst>
      <p:ext uri="{BB962C8B-B14F-4D97-AF65-F5344CB8AC3E}">
        <p14:creationId xmlns:p14="http://schemas.microsoft.com/office/powerpoint/2010/main" val="3560165010"/>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a:t>
            </a:r>
            <a:endParaRPr lang="en-US" dirty="0"/>
          </a:p>
        </p:txBody>
      </p:sp>
      <p:sp>
        <p:nvSpPr>
          <p:cNvPr id="3" name="Content Placeholder 2"/>
          <p:cNvSpPr>
            <a:spLocks noGrp="1"/>
          </p:cNvSpPr>
          <p:nvPr>
            <p:ph idx="1"/>
          </p:nvPr>
        </p:nvSpPr>
        <p:spPr/>
        <p:txBody>
          <a:bodyPr/>
          <a:lstStyle/>
          <a:p>
            <a:r>
              <a:rPr lang="en-US" dirty="0"/>
              <a:t>In the case of Nigeria, the federal government does issue Treasury Bills and Treasury Certificates to finance recurrent operations through the apex bank, that is, the Central Bank of </a:t>
            </a:r>
            <a:r>
              <a:rPr lang="en-US" dirty="0" smtClean="0"/>
              <a:t>Nigeria</a:t>
            </a:r>
          </a:p>
          <a:p>
            <a:r>
              <a:rPr lang="en-US" dirty="0"/>
              <a:t>Such operations are in the realm of the open market operations as the system is called in Nigeria</a:t>
            </a:r>
          </a:p>
        </p:txBody>
      </p:sp>
    </p:spTree>
    <p:extLst>
      <p:ext uri="{BB962C8B-B14F-4D97-AF65-F5344CB8AC3E}">
        <p14:creationId xmlns:p14="http://schemas.microsoft.com/office/powerpoint/2010/main" val="3798955664"/>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PARTICIPANTS IN MONEY MARKET </a:t>
            </a:r>
            <a:endParaRPr lang="en-US" dirty="0"/>
          </a:p>
        </p:txBody>
      </p:sp>
      <p:sp>
        <p:nvSpPr>
          <p:cNvPr id="3" name="Content Placeholder 2"/>
          <p:cNvSpPr>
            <a:spLocks noGrp="1"/>
          </p:cNvSpPr>
          <p:nvPr>
            <p:ph idx="1"/>
          </p:nvPr>
        </p:nvSpPr>
        <p:spPr/>
        <p:txBody>
          <a:bodyPr>
            <a:normAutofit fontScale="92500" lnSpcReduction="10000"/>
          </a:bodyPr>
          <a:lstStyle/>
          <a:p>
            <a:r>
              <a:rPr lang="en-US" dirty="0"/>
              <a:t>In terms of its participants in relation to the operations of the money market, there are financial institutions and dealers in money or credit </a:t>
            </a:r>
            <a:r>
              <a:rPr lang="en-US" dirty="0" smtClean="0"/>
              <a:t>facilities.</a:t>
            </a:r>
          </a:p>
          <a:p>
            <a:r>
              <a:rPr lang="en-US" dirty="0"/>
              <a:t>These participants include the following. </a:t>
            </a:r>
          </a:p>
          <a:p>
            <a:pPr lvl="0"/>
            <a:r>
              <a:rPr lang="en-US" dirty="0"/>
              <a:t>Central banks </a:t>
            </a:r>
          </a:p>
          <a:p>
            <a:pPr lvl="0"/>
            <a:r>
              <a:rPr lang="en-US" dirty="0"/>
              <a:t>Commercial banks </a:t>
            </a:r>
          </a:p>
          <a:p>
            <a:pPr lvl="0"/>
            <a:r>
              <a:rPr lang="en-US" dirty="0"/>
              <a:t>Investment banks </a:t>
            </a:r>
          </a:p>
          <a:p>
            <a:pPr lvl="0"/>
            <a:r>
              <a:rPr lang="en-US" dirty="0"/>
              <a:t>Merchant banks </a:t>
            </a:r>
          </a:p>
          <a:p>
            <a:endParaRPr lang="en-US" dirty="0"/>
          </a:p>
        </p:txBody>
      </p:sp>
    </p:spTree>
    <p:extLst>
      <p:ext uri="{BB962C8B-B14F-4D97-AF65-F5344CB8AC3E}">
        <p14:creationId xmlns:p14="http://schemas.microsoft.com/office/powerpoint/2010/main" val="3894922051"/>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MONEY </a:t>
            </a:r>
            <a:r>
              <a:rPr lang="en-US" b="1" dirty="0" smtClean="0"/>
              <a:t>MARKET </a:t>
            </a:r>
            <a:r>
              <a:rPr lang="en-US" b="1" dirty="0"/>
              <a:t>INSTRUMENTS </a:t>
            </a:r>
            <a:r>
              <a:rPr lang="en-US" dirty="0"/>
              <a:t/>
            </a:r>
            <a:br>
              <a:rPr lang="en-US" dirty="0"/>
            </a:br>
            <a:endParaRPr lang="en-US" dirty="0"/>
          </a:p>
        </p:txBody>
      </p:sp>
      <p:sp>
        <p:nvSpPr>
          <p:cNvPr id="3" name="Content Placeholder 2"/>
          <p:cNvSpPr>
            <a:spLocks noGrp="1"/>
          </p:cNvSpPr>
          <p:nvPr>
            <p:ph idx="1"/>
          </p:nvPr>
        </p:nvSpPr>
        <p:spPr/>
        <p:txBody>
          <a:bodyPr>
            <a:normAutofit fontScale="70000" lnSpcReduction="20000"/>
          </a:bodyPr>
          <a:lstStyle/>
          <a:p>
            <a:r>
              <a:rPr lang="en-US" dirty="0"/>
              <a:t>In general terms, the various financial instruments being used for transactions in the money market are identified and discussed </a:t>
            </a:r>
            <a:r>
              <a:rPr lang="en-US" dirty="0" smtClean="0"/>
              <a:t>below:</a:t>
            </a:r>
          </a:p>
          <a:p>
            <a:pPr lvl="0" fontAlgn="base"/>
            <a:r>
              <a:rPr lang="en-US" b="1" dirty="0"/>
              <a:t>Certificate of deposit</a:t>
            </a:r>
            <a:r>
              <a:rPr lang="en-US" dirty="0"/>
              <a:t>  </a:t>
            </a:r>
          </a:p>
          <a:p>
            <a:r>
              <a:rPr lang="en-US" dirty="0"/>
              <a:t>This is for time deposit, commonly offered to consumers by banks, thrift institutions, and credit unions. </a:t>
            </a:r>
          </a:p>
          <a:p>
            <a:pPr lvl="0" fontAlgn="base"/>
            <a:r>
              <a:rPr lang="en-US" b="1" dirty="0"/>
              <a:t>Repurchase agreements </a:t>
            </a:r>
            <a:r>
              <a:rPr lang="en-US" dirty="0"/>
              <a:t> </a:t>
            </a:r>
          </a:p>
          <a:p>
            <a:r>
              <a:rPr lang="en-US" dirty="0"/>
              <a:t>These are short-term loans, normally for less than two weeks and frequently for one day, arranged by selling securities to an investor with an agreement to repurchase them at a fixed price on a fixed date. </a:t>
            </a:r>
          </a:p>
          <a:p>
            <a:pPr lvl="0" fontAlgn="base"/>
            <a:r>
              <a:rPr lang="en-US" b="1" dirty="0"/>
              <a:t>Commercial papers</a:t>
            </a:r>
            <a:r>
              <a:rPr lang="en-US" dirty="0"/>
              <a:t> </a:t>
            </a:r>
          </a:p>
          <a:p>
            <a:r>
              <a:rPr lang="en-US" dirty="0"/>
              <a:t>These are short-term issues such as promissory notes issued by company at discount to face value and redeemed at face value</a:t>
            </a:r>
            <a:r>
              <a:rPr lang="en-US" dirty="0" smtClean="0"/>
              <a:t>.</a:t>
            </a:r>
            <a:endParaRPr lang="en-US" dirty="0"/>
          </a:p>
        </p:txBody>
      </p:sp>
    </p:spTree>
    <p:extLst>
      <p:ext uri="{BB962C8B-B14F-4D97-AF65-F5344CB8AC3E}">
        <p14:creationId xmlns:p14="http://schemas.microsoft.com/office/powerpoint/2010/main" val="1355433028"/>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a:t>
            </a:r>
            <a:endParaRPr lang="en-US" dirty="0"/>
          </a:p>
        </p:txBody>
      </p:sp>
      <p:sp>
        <p:nvSpPr>
          <p:cNvPr id="3" name="Content Placeholder 2"/>
          <p:cNvSpPr>
            <a:spLocks noGrp="1"/>
          </p:cNvSpPr>
          <p:nvPr>
            <p:ph idx="1"/>
          </p:nvPr>
        </p:nvSpPr>
        <p:spPr/>
        <p:txBody>
          <a:bodyPr>
            <a:normAutofit fontScale="85000" lnSpcReduction="20000"/>
          </a:bodyPr>
          <a:lstStyle/>
          <a:p>
            <a:pPr lvl="0" fontAlgn="base"/>
            <a:r>
              <a:rPr lang="en-US" b="1" dirty="0"/>
              <a:t>Treasury bills  </a:t>
            </a:r>
            <a:endParaRPr lang="en-US" dirty="0"/>
          </a:p>
          <a:p>
            <a:r>
              <a:rPr lang="en-US" dirty="0"/>
              <a:t>They are short-term debt obligations of a national government that are issued to mature in three months. </a:t>
            </a:r>
          </a:p>
          <a:p>
            <a:pPr lvl="0" fontAlgn="base"/>
            <a:r>
              <a:rPr lang="en-US" b="1" dirty="0"/>
              <a:t>Treasury certificates  </a:t>
            </a:r>
            <a:endParaRPr lang="en-US" dirty="0"/>
          </a:p>
          <a:p>
            <a:r>
              <a:rPr lang="en-US" dirty="0"/>
              <a:t>They are short-term debt obligations of a national government that are issued to mature in three to twelve months. </a:t>
            </a:r>
          </a:p>
          <a:p>
            <a:pPr lvl="0" fontAlgn="base"/>
            <a:r>
              <a:rPr lang="en-US" b="1" dirty="0"/>
              <a:t>Money funds  </a:t>
            </a:r>
            <a:endParaRPr lang="en-US" dirty="0"/>
          </a:p>
          <a:p>
            <a:r>
              <a:rPr lang="en-US" dirty="0"/>
              <a:t>These are the pooled short maturity, high quality investments which buy money market securities on behalf of retail or institutional investors.</a:t>
            </a:r>
          </a:p>
          <a:p>
            <a:endParaRPr lang="en-US" dirty="0"/>
          </a:p>
        </p:txBody>
      </p:sp>
    </p:spTree>
    <p:extLst>
      <p:ext uri="{BB962C8B-B14F-4D97-AF65-F5344CB8AC3E}">
        <p14:creationId xmlns:p14="http://schemas.microsoft.com/office/powerpoint/2010/main" val="334441343"/>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FUNCTIONS OF MONEY MARKET </a:t>
            </a:r>
            <a:r>
              <a:rPr lang="en-US" dirty="0"/>
              <a:t> </a:t>
            </a:r>
            <a:br>
              <a:rPr lang="en-US" dirty="0"/>
            </a:br>
            <a:endParaRPr lang="en-US" dirty="0"/>
          </a:p>
        </p:txBody>
      </p:sp>
      <p:sp>
        <p:nvSpPr>
          <p:cNvPr id="3" name="Content Placeholder 2"/>
          <p:cNvSpPr>
            <a:spLocks noGrp="1"/>
          </p:cNvSpPr>
          <p:nvPr>
            <p:ph idx="1"/>
          </p:nvPr>
        </p:nvSpPr>
        <p:spPr/>
        <p:txBody>
          <a:bodyPr>
            <a:normAutofit lnSpcReduction="10000"/>
          </a:bodyPr>
          <a:lstStyle/>
          <a:p>
            <a:r>
              <a:rPr lang="en-US" dirty="0"/>
              <a:t>There are pertinent functions that the money market performs in any economy, among which are the following: </a:t>
            </a:r>
          </a:p>
          <a:p>
            <a:pPr lvl="0"/>
            <a:r>
              <a:rPr lang="en-US" dirty="0"/>
              <a:t>Transfer of funds within the economy for short-term use. </a:t>
            </a:r>
          </a:p>
          <a:p>
            <a:pPr lvl="0"/>
            <a:r>
              <a:rPr lang="en-US" dirty="0"/>
              <a:t>The market facilitates operations of the financial system.   </a:t>
            </a:r>
          </a:p>
          <a:p>
            <a:pPr lvl="0"/>
            <a:r>
              <a:rPr lang="en-US" dirty="0"/>
              <a:t>Facilitates transactions between parties with surplus funds and parties with a deficit. </a:t>
            </a:r>
          </a:p>
          <a:p>
            <a:endParaRPr lang="en-US" dirty="0"/>
          </a:p>
        </p:txBody>
      </p:sp>
    </p:spTree>
    <p:extLst>
      <p:ext uri="{BB962C8B-B14F-4D97-AF65-F5344CB8AC3E}">
        <p14:creationId xmlns:p14="http://schemas.microsoft.com/office/powerpoint/2010/main" val="3988510440"/>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a:t>
            </a:r>
            <a:endParaRPr lang="en-US" dirty="0"/>
          </a:p>
        </p:txBody>
      </p:sp>
      <p:sp>
        <p:nvSpPr>
          <p:cNvPr id="3" name="Content Placeholder 2"/>
          <p:cNvSpPr>
            <a:spLocks noGrp="1"/>
          </p:cNvSpPr>
          <p:nvPr>
            <p:ph idx="1"/>
          </p:nvPr>
        </p:nvSpPr>
        <p:spPr/>
        <p:txBody>
          <a:bodyPr>
            <a:normAutofit lnSpcReduction="10000"/>
          </a:bodyPr>
          <a:lstStyle/>
          <a:p>
            <a:pPr lvl="0"/>
            <a:r>
              <a:rPr lang="en-US" dirty="0"/>
              <a:t>Helps the corporate entities to raise funds with which to enhance their working capital. </a:t>
            </a:r>
          </a:p>
          <a:p>
            <a:pPr lvl="0"/>
            <a:r>
              <a:rPr lang="en-US" dirty="0"/>
              <a:t>Provides facilities for discounting of financial instruments. </a:t>
            </a:r>
          </a:p>
          <a:p>
            <a:pPr lvl="0"/>
            <a:r>
              <a:rPr lang="en-US" dirty="0"/>
              <a:t>Allows corporate entities to hedge against failure in meeting requirements of their operational activities. </a:t>
            </a:r>
          </a:p>
          <a:p>
            <a:pPr lvl="0"/>
            <a:r>
              <a:rPr lang="en-US" dirty="0"/>
              <a:t>Allow governments to raise funds to meet current expenditure in their operations. </a:t>
            </a:r>
          </a:p>
          <a:p>
            <a:endParaRPr lang="en-US" dirty="0"/>
          </a:p>
        </p:txBody>
      </p:sp>
    </p:spTree>
    <p:extLst>
      <p:ext uri="{BB962C8B-B14F-4D97-AF65-F5344CB8AC3E}">
        <p14:creationId xmlns:p14="http://schemas.microsoft.com/office/powerpoint/2010/main" val="3791334751"/>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a:t>
            </a:r>
            <a:endParaRPr lang="en-US" dirty="0"/>
          </a:p>
        </p:txBody>
      </p:sp>
      <p:sp>
        <p:nvSpPr>
          <p:cNvPr id="3" name="Content Placeholder 2"/>
          <p:cNvSpPr>
            <a:spLocks noGrp="1"/>
          </p:cNvSpPr>
          <p:nvPr>
            <p:ph idx="1"/>
          </p:nvPr>
        </p:nvSpPr>
        <p:spPr/>
        <p:txBody>
          <a:bodyPr>
            <a:normAutofit fontScale="92500"/>
          </a:bodyPr>
          <a:lstStyle/>
          <a:p>
            <a:pPr lvl="0"/>
            <a:r>
              <a:rPr lang="en-US" dirty="0"/>
              <a:t>Allow governments to raise funds to meet current expenditure in their operations. </a:t>
            </a:r>
          </a:p>
          <a:p>
            <a:pPr lvl="0"/>
            <a:r>
              <a:rPr lang="en-US" dirty="0"/>
              <a:t>Helps the government in implementing monetary policy through the open market operations. </a:t>
            </a:r>
          </a:p>
          <a:p>
            <a:pPr lvl="0"/>
            <a:r>
              <a:rPr lang="en-US" dirty="0"/>
              <a:t>Operations in the money market help determine short-term interest rates in the economy. </a:t>
            </a:r>
          </a:p>
          <a:p>
            <a:pPr lvl="0"/>
            <a:r>
              <a:rPr lang="en-US" dirty="0"/>
              <a:t>Enhances the growth and development of the economy.   </a:t>
            </a:r>
          </a:p>
          <a:p>
            <a:pPr marL="0" indent="0">
              <a:buNone/>
            </a:pPr>
            <a:endParaRPr lang="en-US" dirty="0"/>
          </a:p>
          <a:p>
            <a:endParaRPr lang="en-US" dirty="0"/>
          </a:p>
        </p:txBody>
      </p:sp>
    </p:spTree>
    <p:extLst>
      <p:ext uri="{BB962C8B-B14F-4D97-AF65-F5344CB8AC3E}">
        <p14:creationId xmlns:p14="http://schemas.microsoft.com/office/powerpoint/2010/main" val="2737764070"/>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SAVINGS- INVESTMENT PROCESS</a:t>
            </a:r>
            <a:r>
              <a:rPr lang="en-US" dirty="0"/>
              <a:t/>
            </a:r>
            <a:br>
              <a:rPr lang="en-US" dirty="0"/>
            </a:br>
            <a:endParaRPr lang="en-US" dirty="0"/>
          </a:p>
        </p:txBody>
      </p:sp>
      <p:sp>
        <p:nvSpPr>
          <p:cNvPr id="3" name="Content Placeholder 2"/>
          <p:cNvSpPr>
            <a:spLocks noGrp="1"/>
          </p:cNvSpPr>
          <p:nvPr>
            <p:ph idx="1"/>
          </p:nvPr>
        </p:nvSpPr>
        <p:spPr/>
        <p:txBody>
          <a:bodyPr>
            <a:normAutofit fontScale="92500"/>
          </a:bodyPr>
          <a:lstStyle/>
          <a:p>
            <a:r>
              <a:rPr lang="en-US" dirty="0"/>
              <a:t>The savings-investment process involves the direct or indirect transfer of individual savings to business firms in exchange for their </a:t>
            </a:r>
            <a:r>
              <a:rPr lang="en-US" dirty="0" smtClean="0"/>
              <a:t>securities.</a:t>
            </a:r>
            <a:r>
              <a:rPr lang="en-US" dirty="0"/>
              <a:t> , </a:t>
            </a:r>
            <a:endParaRPr lang="en-US" dirty="0" smtClean="0"/>
          </a:p>
          <a:p>
            <a:r>
              <a:rPr lang="en-US" dirty="0"/>
              <a:t>A</a:t>
            </a:r>
            <a:r>
              <a:rPr lang="en-US" dirty="0" smtClean="0"/>
              <a:t> </a:t>
            </a:r>
            <a:r>
              <a:rPr lang="en-US" dirty="0"/>
              <a:t>broader view of the savings-investment process would include the exchange of pooled individual savings for financial claims in the form of mortgage and other loans to individuals wanting to buy houses or make other purchase and hold debt securities issued by governmental units.</a:t>
            </a:r>
          </a:p>
          <a:p>
            <a:endParaRPr lang="en-US" dirty="0"/>
          </a:p>
        </p:txBody>
      </p:sp>
    </p:spTree>
    <p:extLst>
      <p:ext uri="{BB962C8B-B14F-4D97-AF65-F5344CB8AC3E}">
        <p14:creationId xmlns:p14="http://schemas.microsoft.com/office/powerpoint/2010/main" val="490476196"/>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a:t>
            </a:r>
            <a:endParaRPr lang="en-US" dirty="0"/>
          </a:p>
        </p:txBody>
      </p:sp>
      <p:sp>
        <p:nvSpPr>
          <p:cNvPr id="3" name="Content Placeholder 2"/>
          <p:cNvSpPr>
            <a:spLocks noGrp="1"/>
          </p:cNvSpPr>
          <p:nvPr>
            <p:ph idx="1"/>
          </p:nvPr>
        </p:nvSpPr>
        <p:spPr/>
        <p:txBody>
          <a:bodyPr>
            <a:normAutofit fontScale="55000" lnSpcReduction="20000"/>
          </a:bodyPr>
          <a:lstStyle/>
          <a:p>
            <a:r>
              <a:rPr lang="en-US" sz="4500" b="1" dirty="0"/>
              <a:t>Savings</a:t>
            </a:r>
            <a:r>
              <a:rPr lang="en-US" sz="4500" dirty="0"/>
              <a:t> is the part of personal income that is neither consumed nor paid out in taxes.</a:t>
            </a:r>
          </a:p>
          <a:p>
            <a:pPr lvl="0"/>
            <a:r>
              <a:rPr lang="en-US" sz="4500" dirty="0"/>
              <a:t>The income saved is channeled to business firms in two different </a:t>
            </a:r>
            <a:r>
              <a:rPr lang="en-US" sz="4500" dirty="0" smtClean="0"/>
              <a:t>ways:</a:t>
            </a:r>
          </a:p>
          <a:p>
            <a:pPr lvl="0"/>
            <a:r>
              <a:rPr lang="en-US" sz="4500" dirty="0" smtClean="0"/>
              <a:t>Households </a:t>
            </a:r>
            <a:r>
              <a:rPr lang="en-US" sz="4500" dirty="0"/>
              <a:t>buy bonds and securities issued by business firms, and the firms then use the money to buy investment </a:t>
            </a:r>
            <a:r>
              <a:rPr lang="en-US" sz="4500" dirty="0" smtClean="0"/>
              <a:t>goods</a:t>
            </a:r>
            <a:endParaRPr lang="en-US" sz="4500" dirty="0"/>
          </a:p>
          <a:p>
            <a:pPr lvl="0"/>
            <a:r>
              <a:rPr lang="en-US" sz="4500" dirty="0"/>
              <a:t>Households deposit savings into banks. The banks then lend the money to the firms, which use it to buy investment goods.</a:t>
            </a:r>
          </a:p>
          <a:p>
            <a:pPr marL="0" indent="0">
              <a:buNone/>
            </a:pPr>
            <a:r>
              <a:rPr lang="en-US" dirty="0"/>
              <a:t> </a:t>
            </a:r>
          </a:p>
          <a:p>
            <a:endParaRPr lang="en-US" dirty="0"/>
          </a:p>
          <a:p>
            <a:pPr marL="0" indent="0">
              <a:buNone/>
            </a:pPr>
            <a:r>
              <a:rPr lang="en-US" dirty="0"/>
              <a:t> </a:t>
            </a:r>
          </a:p>
          <a:p>
            <a:endParaRPr lang="en-US" dirty="0"/>
          </a:p>
        </p:txBody>
      </p:sp>
    </p:spTree>
    <p:extLst>
      <p:ext uri="{BB962C8B-B14F-4D97-AF65-F5344CB8AC3E}">
        <p14:creationId xmlns:p14="http://schemas.microsoft.com/office/powerpoint/2010/main" val="293045642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a:t>
            </a:r>
            <a:endParaRPr lang="en-US" dirty="0"/>
          </a:p>
        </p:txBody>
      </p:sp>
      <p:sp>
        <p:nvSpPr>
          <p:cNvPr id="3" name="Content Placeholder 2"/>
          <p:cNvSpPr>
            <a:spLocks noGrp="1"/>
          </p:cNvSpPr>
          <p:nvPr>
            <p:ph idx="1"/>
          </p:nvPr>
        </p:nvSpPr>
        <p:spPr/>
        <p:txBody>
          <a:bodyPr/>
          <a:lstStyle/>
          <a:p>
            <a:r>
              <a:rPr lang="en-US" dirty="0"/>
              <a:t>Summarizing these definitions a bank is simply an institution which accepts deposits from the public and in turns advances loans by creating credit. </a:t>
            </a:r>
          </a:p>
          <a:p>
            <a:endParaRPr lang="en-US" dirty="0"/>
          </a:p>
        </p:txBody>
      </p:sp>
    </p:spTree>
    <p:extLst>
      <p:ext uri="{BB962C8B-B14F-4D97-AF65-F5344CB8AC3E}">
        <p14:creationId xmlns:p14="http://schemas.microsoft.com/office/powerpoint/2010/main" val="2409144401"/>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a:t>
            </a:r>
            <a:endParaRPr lang="en-US" dirty="0"/>
          </a:p>
        </p:txBody>
      </p:sp>
      <p:sp>
        <p:nvSpPr>
          <p:cNvPr id="3" name="Content Placeholder 2"/>
          <p:cNvSpPr>
            <a:spLocks noGrp="1"/>
          </p:cNvSpPr>
          <p:nvPr>
            <p:ph idx="1"/>
          </p:nvPr>
        </p:nvSpPr>
        <p:spPr/>
        <p:txBody>
          <a:bodyPr/>
          <a:lstStyle/>
          <a:p>
            <a:r>
              <a:rPr lang="en-US" b="1" dirty="0"/>
              <a:t>Investment</a:t>
            </a:r>
            <a:r>
              <a:rPr lang="en-US" dirty="0"/>
              <a:t> is the portion of final products that adds to the nation’s stock of income yielding physical assets or that replaces old, worn-out physical assets. </a:t>
            </a:r>
          </a:p>
          <a:p>
            <a:r>
              <a:rPr lang="en-US" dirty="0"/>
              <a:t>The Final goods that business firm keep for themselves are called private investment or private capital formation</a:t>
            </a:r>
          </a:p>
        </p:txBody>
      </p:sp>
    </p:spTree>
    <p:extLst>
      <p:ext uri="{BB962C8B-B14F-4D97-AF65-F5344CB8AC3E}">
        <p14:creationId xmlns:p14="http://schemas.microsoft.com/office/powerpoint/2010/main" val="1619556939"/>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	</a:t>
            </a:r>
            <a:r>
              <a:rPr lang="en-US" dirty="0" smtClean="0"/>
              <a:t>CONT’</a:t>
            </a:r>
            <a:endParaRPr lang="en-US" dirty="0"/>
          </a:p>
        </p:txBody>
      </p:sp>
      <p:sp>
        <p:nvSpPr>
          <p:cNvPr id="3" name="Content Placeholder 2"/>
          <p:cNvSpPr>
            <a:spLocks noGrp="1"/>
          </p:cNvSpPr>
          <p:nvPr>
            <p:ph idx="1"/>
          </p:nvPr>
        </p:nvSpPr>
        <p:spPr/>
        <p:txBody>
          <a:bodyPr>
            <a:normAutofit lnSpcReduction="10000"/>
          </a:bodyPr>
          <a:lstStyle/>
          <a:p>
            <a:r>
              <a:rPr lang="en-US" dirty="0"/>
              <a:t>Private investment consists of inventory investment </a:t>
            </a:r>
            <a:r>
              <a:rPr lang="en-US"/>
              <a:t>and </a:t>
            </a:r>
            <a:r>
              <a:rPr lang="en-US" smtClean="0"/>
              <a:t>fixed </a:t>
            </a:r>
            <a:r>
              <a:rPr lang="en-US" dirty="0"/>
              <a:t>investments.</a:t>
            </a:r>
          </a:p>
          <a:p>
            <a:pPr lvl="0"/>
            <a:r>
              <a:rPr lang="en-US" b="1" dirty="0"/>
              <a:t>Inventory investment</a:t>
            </a:r>
            <a:r>
              <a:rPr lang="en-US" dirty="0"/>
              <a:t> means goods purchased by the business firms but not resold to consumers in the current period, but stays in the stock, to raise the level of inventories</a:t>
            </a:r>
            <a:r>
              <a:rPr lang="en-US" dirty="0" smtClean="0"/>
              <a:t>.</a:t>
            </a:r>
            <a:r>
              <a:rPr lang="en-US" b="1" dirty="0"/>
              <a:t> Fixed investment</a:t>
            </a:r>
            <a:r>
              <a:rPr lang="en-US" dirty="0"/>
              <a:t> includes all final goods purchased by business firms other than addition to inventory</a:t>
            </a:r>
          </a:p>
          <a:p>
            <a:endParaRPr lang="en-US" dirty="0"/>
          </a:p>
        </p:txBody>
      </p:sp>
    </p:spTree>
    <p:extLst>
      <p:ext uri="{BB962C8B-B14F-4D97-AF65-F5344CB8AC3E}">
        <p14:creationId xmlns:p14="http://schemas.microsoft.com/office/powerpoint/2010/main" val="1795452624"/>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a:t>
            </a:r>
            <a:endParaRPr lang="en-US" dirty="0"/>
          </a:p>
        </p:txBody>
      </p:sp>
      <p:sp>
        <p:nvSpPr>
          <p:cNvPr id="3" name="Content Placeholder 2"/>
          <p:cNvSpPr>
            <a:spLocks noGrp="1"/>
          </p:cNvSpPr>
          <p:nvPr>
            <p:ph idx="1"/>
          </p:nvPr>
        </p:nvSpPr>
        <p:spPr/>
        <p:txBody>
          <a:bodyPr>
            <a:normAutofit fontScale="92500" lnSpcReduction="10000"/>
          </a:bodyPr>
          <a:lstStyle/>
          <a:p>
            <a:pPr lvl="0"/>
            <a:r>
              <a:rPr lang="en-US" dirty="0"/>
              <a:t>It includes all final goods purchased by business firms that are not intended for </a:t>
            </a:r>
            <a:r>
              <a:rPr lang="en-US" dirty="0" smtClean="0"/>
              <a:t>resale.</a:t>
            </a:r>
            <a:r>
              <a:rPr lang="en-US" dirty="0"/>
              <a:t> </a:t>
            </a:r>
            <a:endParaRPr lang="en-US" dirty="0" smtClean="0"/>
          </a:p>
          <a:p>
            <a:pPr lvl="0"/>
            <a:r>
              <a:rPr lang="en-US" dirty="0" smtClean="0"/>
              <a:t>The </a:t>
            </a:r>
            <a:r>
              <a:rPr lang="en-US" dirty="0"/>
              <a:t>main types of fixed investment (investment on capital goods) are structures (factories, office building, plants and machinery</a:t>
            </a:r>
            <a:r>
              <a:rPr lang="en-US" dirty="0" smtClean="0"/>
              <a:t>).</a:t>
            </a:r>
            <a:r>
              <a:rPr lang="en-US" dirty="0"/>
              <a:t> </a:t>
            </a:r>
            <a:endParaRPr lang="en-US" dirty="0" smtClean="0"/>
          </a:p>
          <a:p>
            <a:pPr lvl="0"/>
            <a:r>
              <a:rPr lang="en-US" dirty="0" smtClean="0"/>
              <a:t>When </a:t>
            </a:r>
            <a:r>
              <a:rPr lang="en-US" dirty="0"/>
              <a:t>income increases, savings increase, when savings increase investment also increases. Savings and investment although do not increase proportionately. </a:t>
            </a:r>
            <a:br>
              <a:rPr lang="en-US" dirty="0"/>
            </a:br>
            <a:endParaRPr lang="en-US" dirty="0"/>
          </a:p>
          <a:p>
            <a:endParaRPr lang="en-US" dirty="0"/>
          </a:p>
        </p:txBody>
      </p:sp>
    </p:spTree>
    <p:extLst>
      <p:ext uri="{BB962C8B-B14F-4D97-AF65-F5344CB8AC3E}">
        <p14:creationId xmlns:p14="http://schemas.microsoft.com/office/powerpoint/2010/main" val="1266495405"/>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a:t>
            </a:r>
            <a:endParaRPr lang="en-US" dirty="0"/>
          </a:p>
        </p:txBody>
      </p:sp>
      <p:sp>
        <p:nvSpPr>
          <p:cNvPr id="3" name="Content Placeholder 2"/>
          <p:cNvSpPr>
            <a:spLocks noGrp="1"/>
          </p:cNvSpPr>
          <p:nvPr>
            <p:ph idx="1"/>
          </p:nvPr>
        </p:nvSpPr>
        <p:spPr/>
        <p:txBody>
          <a:bodyPr>
            <a:normAutofit fontScale="92500"/>
          </a:bodyPr>
          <a:lstStyle/>
          <a:p>
            <a:r>
              <a:rPr lang="en-US" dirty="0"/>
              <a:t>Therefore, more savings means more investment, which implies increase in production, which leads to more demand for factor inputs, which results in more income, which implies more demand; that leads to more investment, leading to rapid economic growth, this again leads to increased savings, and the whole process is cyclical.</a:t>
            </a:r>
          </a:p>
          <a:p>
            <a:r>
              <a:rPr lang="en-US" dirty="0"/>
              <a:t> </a:t>
            </a:r>
          </a:p>
          <a:p>
            <a:endParaRPr lang="en-US" dirty="0"/>
          </a:p>
        </p:txBody>
      </p:sp>
    </p:spTree>
    <p:extLst>
      <p:ext uri="{BB962C8B-B14F-4D97-AF65-F5344CB8AC3E}">
        <p14:creationId xmlns:p14="http://schemas.microsoft.com/office/powerpoint/2010/main" val="3032269152"/>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a:t>
            </a:r>
            <a:endParaRPr lang="en-US" dirty="0"/>
          </a:p>
        </p:txBody>
      </p:sp>
      <p:sp>
        <p:nvSpPr>
          <p:cNvPr id="3" name="Content Placeholder 2"/>
          <p:cNvSpPr>
            <a:spLocks noGrp="1"/>
          </p:cNvSpPr>
          <p:nvPr>
            <p:ph idx="1"/>
          </p:nvPr>
        </p:nvSpPr>
        <p:spPr/>
        <p:txBody>
          <a:bodyPr>
            <a:normAutofit lnSpcReduction="10000"/>
          </a:bodyPr>
          <a:lstStyle/>
          <a:p>
            <a:r>
              <a:rPr lang="en-US" b="1" dirty="0"/>
              <a:t>Capital formation</a:t>
            </a:r>
            <a:r>
              <a:rPr lang="en-US" dirty="0"/>
              <a:t> means increasing the stock of real capital in a </a:t>
            </a:r>
            <a:r>
              <a:rPr lang="en-US" dirty="0" smtClean="0"/>
              <a:t>country.</a:t>
            </a:r>
          </a:p>
          <a:p>
            <a:r>
              <a:rPr lang="en-US" dirty="0"/>
              <a:t>In other words, capital formation involves making of more capital goods such as machines, tools, factories, transport equipment, materials, electricity, etc., which are all used for future production of </a:t>
            </a:r>
            <a:r>
              <a:rPr lang="en-US" dirty="0" smtClean="0"/>
              <a:t>goods.</a:t>
            </a:r>
            <a:r>
              <a:rPr lang="en-US" dirty="0"/>
              <a:t> </a:t>
            </a:r>
            <a:endParaRPr lang="en-US" dirty="0" smtClean="0"/>
          </a:p>
          <a:p>
            <a:r>
              <a:rPr lang="en-US" dirty="0" smtClean="0"/>
              <a:t>For </a:t>
            </a:r>
            <a:r>
              <a:rPr lang="en-US" dirty="0"/>
              <a:t>making additions to the stock of Capital, saving and investment are essential.</a:t>
            </a:r>
          </a:p>
          <a:p>
            <a:endParaRPr lang="en-US" dirty="0"/>
          </a:p>
        </p:txBody>
      </p:sp>
    </p:spTree>
    <p:extLst>
      <p:ext uri="{BB962C8B-B14F-4D97-AF65-F5344CB8AC3E}">
        <p14:creationId xmlns:p14="http://schemas.microsoft.com/office/powerpoint/2010/main" val="4020279183"/>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Process of Capital Formation</a:t>
            </a:r>
            <a:r>
              <a:rPr lang="en-US" dirty="0"/>
              <a:t>:</a:t>
            </a:r>
            <a:br>
              <a:rPr lang="en-US" dirty="0"/>
            </a:br>
            <a:r>
              <a:rPr lang="en-US" dirty="0"/>
              <a:t> </a:t>
            </a:r>
            <a:br>
              <a:rPr lang="en-US" dirty="0"/>
            </a:br>
            <a:endParaRPr lang="en-US" dirty="0"/>
          </a:p>
        </p:txBody>
      </p:sp>
      <p:sp>
        <p:nvSpPr>
          <p:cNvPr id="3" name="Content Placeholder 2"/>
          <p:cNvSpPr>
            <a:spLocks noGrp="1"/>
          </p:cNvSpPr>
          <p:nvPr>
            <p:ph idx="1"/>
          </p:nvPr>
        </p:nvSpPr>
        <p:spPr/>
        <p:txBody>
          <a:bodyPr/>
          <a:lstStyle/>
          <a:p>
            <a:r>
              <a:rPr lang="en-US" dirty="0"/>
              <a:t>In order to accumulate capital goods some current consumption has to be sacrificed</a:t>
            </a:r>
            <a:r>
              <a:rPr lang="en-US" dirty="0" smtClean="0"/>
              <a:t>.</a:t>
            </a:r>
          </a:p>
          <a:p>
            <a:r>
              <a:rPr lang="en-US" dirty="0"/>
              <a:t>The greater the extent to which the people are willing to abstain from present consumption, the greater the extent that society will devote resources to new capital formation.</a:t>
            </a:r>
          </a:p>
        </p:txBody>
      </p:sp>
    </p:spTree>
    <p:extLst>
      <p:ext uri="{BB962C8B-B14F-4D97-AF65-F5344CB8AC3E}">
        <p14:creationId xmlns:p14="http://schemas.microsoft.com/office/powerpoint/2010/main" val="3359826194"/>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a:t>
            </a:r>
            <a:endParaRPr lang="en-US" dirty="0"/>
          </a:p>
        </p:txBody>
      </p:sp>
      <p:sp>
        <p:nvSpPr>
          <p:cNvPr id="3" name="Content Placeholder 2"/>
          <p:cNvSpPr>
            <a:spLocks noGrp="1"/>
          </p:cNvSpPr>
          <p:nvPr>
            <p:ph idx="1"/>
          </p:nvPr>
        </p:nvSpPr>
        <p:spPr/>
        <p:txBody>
          <a:bodyPr>
            <a:normAutofit lnSpcReduction="10000"/>
          </a:bodyPr>
          <a:lstStyle/>
          <a:p>
            <a:r>
              <a:rPr lang="en-US" dirty="0"/>
              <a:t>If society consumes all that it produces and saves nothing, future productive capacity of the economy will fall as the present capital equipment wears out</a:t>
            </a:r>
            <a:r>
              <a:rPr lang="en-US" dirty="0" smtClean="0"/>
              <a:t>.</a:t>
            </a:r>
          </a:p>
          <a:p>
            <a:r>
              <a:rPr lang="en-US" dirty="0"/>
              <a:t>In other words, if whole of the current productive activity is used to produce consumer goods and no new capital goods are made, production of consumer goods in the future will greatly decline</a:t>
            </a:r>
          </a:p>
          <a:p>
            <a:endParaRPr lang="en-US" dirty="0"/>
          </a:p>
        </p:txBody>
      </p:sp>
    </p:spTree>
    <p:extLst>
      <p:ext uri="{BB962C8B-B14F-4D97-AF65-F5344CB8AC3E}">
        <p14:creationId xmlns:p14="http://schemas.microsoft.com/office/powerpoint/2010/main" val="1177472294"/>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Three Stages in Capital Formation:</a:t>
            </a:r>
            <a:r>
              <a:rPr lang="en-US" dirty="0"/>
              <a:t/>
            </a:r>
            <a:br>
              <a:rPr lang="en-US" dirty="0"/>
            </a:br>
            <a:r>
              <a:rPr lang="en-US" dirty="0"/>
              <a:t> </a:t>
            </a:r>
            <a:br>
              <a:rPr lang="en-US" dirty="0"/>
            </a:b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 </a:t>
            </a:r>
            <a:r>
              <a:rPr lang="en-US" b="1" dirty="0"/>
              <a:t>Creation of Savings</a:t>
            </a:r>
            <a:r>
              <a:rPr lang="en-US" dirty="0"/>
              <a:t>:</a:t>
            </a:r>
          </a:p>
          <a:p>
            <a:r>
              <a:rPr lang="en-US" dirty="0"/>
              <a:t>An increase in the volume of real savings so that resources, that would have been devoted to the production of consumption goods, should be released for purposes of capital formation</a:t>
            </a:r>
            <a:r>
              <a:rPr lang="en-US" dirty="0" smtClean="0"/>
              <a:t>.</a:t>
            </a:r>
            <a:r>
              <a:rPr lang="en-US" b="1" dirty="0"/>
              <a:t> Mobilization of Savings</a:t>
            </a:r>
            <a:r>
              <a:rPr lang="en-US" dirty="0"/>
              <a:t>:</a:t>
            </a:r>
          </a:p>
          <a:p>
            <a:r>
              <a:rPr lang="en-US" dirty="0"/>
              <a:t>A finance and credit mechanism, so that the available resources are obtained by private investors or government for capital formation.</a:t>
            </a:r>
          </a:p>
          <a:p>
            <a:r>
              <a:rPr lang="en-US" dirty="0"/>
              <a:t> </a:t>
            </a:r>
          </a:p>
          <a:p>
            <a:pPr marL="0" indent="0">
              <a:buNone/>
            </a:pPr>
            <a:endParaRPr lang="en-US" dirty="0"/>
          </a:p>
          <a:p>
            <a:endParaRPr lang="en-US" dirty="0"/>
          </a:p>
        </p:txBody>
      </p:sp>
    </p:spTree>
    <p:extLst>
      <p:ext uri="{BB962C8B-B14F-4D97-AF65-F5344CB8AC3E}">
        <p14:creationId xmlns:p14="http://schemas.microsoft.com/office/powerpoint/2010/main" val="3279923938"/>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a:t>
            </a:r>
            <a:endParaRPr lang="en-US" dirty="0"/>
          </a:p>
        </p:txBody>
      </p:sp>
      <p:sp>
        <p:nvSpPr>
          <p:cNvPr id="3" name="Content Placeholder 2"/>
          <p:cNvSpPr>
            <a:spLocks noGrp="1"/>
          </p:cNvSpPr>
          <p:nvPr>
            <p:ph idx="1"/>
          </p:nvPr>
        </p:nvSpPr>
        <p:spPr/>
        <p:txBody>
          <a:bodyPr/>
          <a:lstStyle/>
          <a:p>
            <a:r>
              <a:rPr lang="en-US" b="1" dirty="0"/>
              <a:t>Investment of Savings:</a:t>
            </a:r>
            <a:endParaRPr lang="en-US" dirty="0"/>
          </a:p>
          <a:p>
            <a:r>
              <a:rPr lang="en-US" dirty="0"/>
              <a:t>The act of investment itself so that resources are actually used for the production of capital goods</a:t>
            </a:r>
          </a:p>
        </p:txBody>
      </p:sp>
    </p:spTree>
    <p:extLst>
      <p:ext uri="{BB962C8B-B14F-4D97-AF65-F5344CB8AC3E}">
        <p14:creationId xmlns:p14="http://schemas.microsoft.com/office/powerpoint/2010/main" val="1814105697"/>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The Role of Financial Institutions in the Savings-Investment Process</a:t>
            </a:r>
            <a:r>
              <a:rPr lang="en-US" dirty="0"/>
              <a:t/>
            </a:r>
            <a:br>
              <a:rPr lang="en-US" dirty="0"/>
            </a:br>
            <a:endParaRPr lang="en-US" dirty="0"/>
          </a:p>
        </p:txBody>
      </p:sp>
      <p:sp>
        <p:nvSpPr>
          <p:cNvPr id="3" name="Content Placeholder 2"/>
          <p:cNvSpPr>
            <a:spLocks noGrp="1"/>
          </p:cNvSpPr>
          <p:nvPr>
            <p:ph idx="1"/>
          </p:nvPr>
        </p:nvSpPr>
        <p:spPr/>
        <p:txBody>
          <a:bodyPr/>
          <a:lstStyle/>
          <a:p>
            <a:r>
              <a:rPr lang="en-US" dirty="0"/>
              <a:t>Banking and Finance systems constitute the most effective means in the industrialization process. </a:t>
            </a:r>
            <a:endParaRPr lang="en-US" dirty="0" smtClean="0"/>
          </a:p>
          <a:p>
            <a:r>
              <a:rPr lang="en-US" dirty="0" smtClean="0"/>
              <a:t>The </a:t>
            </a:r>
            <a:r>
              <a:rPr lang="en-US" dirty="0"/>
              <a:t>volume of financial resources available and the conditions under which domestic savings might be most readily drawn into productive use are important in determining priorities in industrial development</a:t>
            </a:r>
          </a:p>
        </p:txBody>
      </p:sp>
    </p:spTree>
    <p:extLst>
      <p:ext uri="{BB962C8B-B14F-4D97-AF65-F5344CB8AC3E}">
        <p14:creationId xmlns:p14="http://schemas.microsoft.com/office/powerpoint/2010/main" val="328969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Bank and Banking Business</a:t>
            </a:r>
            <a:r>
              <a:rPr lang="en-US" dirty="0"/>
              <a:t/>
            </a:r>
            <a:br>
              <a:rPr lang="en-US" dirty="0"/>
            </a:br>
            <a:endParaRPr lang="en-US" dirty="0"/>
          </a:p>
        </p:txBody>
      </p:sp>
      <p:sp>
        <p:nvSpPr>
          <p:cNvPr id="3" name="Content Placeholder 2"/>
          <p:cNvSpPr>
            <a:spLocks noGrp="1"/>
          </p:cNvSpPr>
          <p:nvPr>
            <p:ph idx="1"/>
          </p:nvPr>
        </p:nvSpPr>
        <p:spPr/>
        <p:txBody>
          <a:bodyPr>
            <a:normAutofit fontScale="77500" lnSpcReduction="20000"/>
          </a:bodyPr>
          <a:lstStyle/>
          <a:p>
            <a:r>
              <a:rPr lang="en-US" dirty="0"/>
              <a:t>Banking business is defined in Nigeria Banking Act 1969 as “the business of receiving money from outside sources as deposits irrespective of the payment of interest and the granting of money loans and acceptance of credits or the purchases of bills and </a:t>
            </a:r>
            <a:r>
              <a:rPr lang="en-US" dirty="0" err="1"/>
              <a:t>cheques</a:t>
            </a:r>
            <a:r>
              <a:rPr lang="en-US" dirty="0"/>
              <a:t> or the purchases and sales of securities for account of other or the incurring of obligations to acquire claims in respect of loans prior to their maturity or the assumption of guarantees and other warrantees for others or the effecting of transfer and bearing such other transaction as the minister may on the recommendation of the Central Bank by order published in the Federal Gazette designated as banking business”.</a:t>
            </a:r>
          </a:p>
          <a:p>
            <a:endParaRPr lang="en-US" dirty="0"/>
          </a:p>
        </p:txBody>
      </p:sp>
    </p:spTree>
    <p:extLst>
      <p:ext uri="{BB962C8B-B14F-4D97-AF65-F5344CB8AC3E}">
        <p14:creationId xmlns:p14="http://schemas.microsoft.com/office/powerpoint/2010/main" val="636731885"/>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a:t>
            </a:r>
            <a:endParaRPr lang="en-US" dirty="0"/>
          </a:p>
        </p:txBody>
      </p:sp>
      <p:sp>
        <p:nvSpPr>
          <p:cNvPr id="3" name="Content Placeholder 2"/>
          <p:cNvSpPr>
            <a:spLocks noGrp="1"/>
          </p:cNvSpPr>
          <p:nvPr>
            <p:ph idx="1"/>
          </p:nvPr>
        </p:nvSpPr>
        <p:spPr/>
        <p:txBody>
          <a:bodyPr>
            <a:normAutofit lnSpcReduction="10000"/>
          </a:bodyPr>
          <a:lstStyle/>
          <a:p>
            <a:r>
              <a:rPr lang="en-US" dirty="0"/>
              <a:t> Financial Intermediaries might have to play some additional non-orthodox role in developing role in developing countries by way of contributing to these countries’ economic development. </a:t>
            </a:r>
            <a:endParaRPr lang="en-US" dirty="0" smtClean="0"/>
          </a:p>
          <a:p>
            <a:r>
              <a:rPr lang="en-US" dirty="0"/>
              <a:t>In many countries, financial institutions are increasingly utilized to mobilize and channel available domestic resources to economic sectors considered essential for growth. </a:t>
            </a:r>
          </a:p>
        </p:txBody>
      </p:sp>
    </p:spTree>
    <p:extLst>
      <p:ext uri="{BB962C8B-B14F-4D97-AF65-F5344CB8AC3E}">
        <p14:creationId xmlns:p14="http://schemas.microsoft.com/office/powerpoint/2010/main" val="113544047"/>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a:t>
            </a:r>
            <a:endParaRPr lang="en-US" dirty="0"/>
          </a:p>
        </p:txBody>
      </p:sp>
      <p:sp>
        <p:nvSpPr>
          <p:cNvPr id="3" name="Content Placeholder 2"/>
          <p:cNvSpPr>
            <a:spLocks noGrp="1"/>
          </p:cNvSpPr>
          <p:nvPr>
            <p:ph idx="1"/>
          </p:nvPr>
        </p:nvSpPr>
        <p:spPr/>
        <p:txBody>
          <a:bodyPr/>
          <a:lstStyle/>
          <a:p>
            <a:r>
              <a:rPr lang="en-US" dirty="0"/>
              <a:t>Depending on the success of their intermediation function, financial institutions could promote increased “realized” and “financial” savings and aggregate savings in </a:t>
            </a:r>
            <a:r>
              <a:rPr lang="en-US" dirty="0" smtClean="0"/>
              <a:t>general.</a:t>
            </a:r>
          </a:p>
          <a:p>
            <a:endParaRPr lang="en-US" dirty="0"/>
          </a:p>
        </p:txBody>
      </p:sp>
    </p:spTree>
    <p:extLst>
      <p:ext uri="{BB962C8B-B14F-4D97-AF65-F5344CB8AC3E}">
        <p14:creationId xmlns:p14="http://schemas.microsoft.com/office/powerpoint/2010/main" val="3363418381"/>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a:t>
            </a:r>
            <a:endParaRPr lang="en-US" dirty="0"/>
          </a:p>
        </p:txBody>
      </p:sp>
      <p:sp>
        <p:nvSpPr>
          <p:cNvPr id="3" name="Content Placeholder 2"/>
          <p:cNvSpPr>
            <a:spLocks noGrp="1"/>
          </p:cNvSpPr>
          <p:nvPr>
            <p:ph idx="1"/>
          </p:nvPr>
        </p:nvSpPr>
        <p:spPr/>
        <p:txBody>
          <a:bodyPr>
            <a:normAutofit lnSpcReduction="10000"/>
          </a:bodyPr>
          <a:lstStyle/>
          <a:p>
            <a:pPr marL="0" indent="0">
              <a:buNone/>
            </a:pPr>
            <a:r>
              <a:rPr lang="en-US" dirty="0"/>
              <a:t>The major reasons why the development of appropriate financial institutions would bring about an increase in the volume of realized savings as follows</a:t>
            </a:r>
            <a:r>
              <a:rPr lang="en-US" dirty="0" smtClean="0"/>
              <a:t>:</a:t>
            </a:r>
          </a:p>
          <a:p>
            <a:pPr lvl="0"/>
            <a:r>
              <a:rPr lang="en-US" dirty="0"/>
              <a:t>Greater opportunity to save via the introduction of new assets that are more attractive than those previously </a:t>
            </a:r>
            <a:r>
              <a:rPr lang="en-US" dirty="0" smtClean="0"/>
              <a:t>available.</a:t>
            </a:r>
            <a:r>
              <a:rPr lang="en-US" dirty="0"/>
              <a:t> </a:t>
            </a:r>
            <a:endParaRPr lang="en-US" dirty="0" smtClean="0"/>
          </a:p>
          <a:p>
            <a:pPr lvl="0"/>
            <a:r>
              <a:rPr lang="en-US" dirty="0" smtClean="0"/>
              <a:t>Enhanced </a:t>
            </a:r>
            <a:r>
              <a:rPr lang="en-US" dirty="0"/>
              <a:t>yield of the available variety of financial assets</a:t>
            </a:r>
          </a:p>
          <a:p>
            <a:endParaRPr lang="en-US" dirty="0" smtClean="0"/>
          </a:p>
          <a:p>
            <a:endParaRPr lang="en-US" dirty="0"/>
          </a:p>
        </p:txBody>
      </p:sp>
    </p:spTree>
    <p:extLst>
      <p:ext uri="{BB962C8B-B14F-4D97-AF65-F5344CB8AC3E}">
        <p14:creationId xmlns:p14="http://schemas.microsoft.com/office/powerpoint/2010/main" val="566019359"/>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a:t>
            </a:r>
            <a:endParaRPr lang="en-US" dirty="0"/>
          </a:p>
        </p:txBody>
      </p:sp>
      <p:sp>
        <p:nvSpPr>
          <p:cNvPr id="3" name="Content Placeholder 2"/>
          <p:cNvSpPr>
            <a:spLocks noGrp="1"/>
          </p:cNvSpPr>
          <p:nvPr>
            <p:ph idx="1"/>
          </p:nvPr>
        </p:nvSpPr>
        <p:spPr/>
        <p:txBody>
          <a:bodyPr/>
          <a:lstStyle/>
          <a:p>
            <a:pPr lvl="0"/>
            <a:r>
              <a:rPr lang="en-US"/>
              <a:t>The direct institutional effect, whereby the existence of financial institutions promote higher marginal propensities to save.</a:t>
            </a:r>
          </a:p>
          <a:p>
            <a:endParaRPr lang="en-US"/>
          </a:p>
        </p:txBody>
      </p:sp>
    </p:spTree>
    <p:extLst>
      <p:ext uri="{BB962C8B-B14F-4D97-AF65-F5344CB8AC3E}">
        <p14:creationId xmlns:p14="http://schemas.microsoft.com/office/powerpoint/2010/main" val="369468940"/>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BANK’S BALANCE SHEET ANALYSIS</a:t>
            </a:r>
            <a:endParaRPr lang="en-US" dirty="0"/>
          </a:p>
        </p:txBody>
      </p:sp>
      <p:sp>
        <p:nvSpPr>
          <p:cNvPr id="3" name="Content Placeholder 2"/>
          <p:cNvSpPr>
            <a:spLocks noGrp="1"/>
          </p:cNvSpPr>
          <p:nvPr>
            <p:ph idx="1"/>
          </p:nvPr>
        </p:nvSpPr>
        <p:spPr/>
        <p:txBody>
          <a:bodyPr/>
          <a:lstStyle/>
          <a:p>
            <a:r>
              <a:rPr lang="en-US" b="1" dirty="0"/>
              <a:t>ASSET: USE OF FUNDS</a:t>
            </a:r>
            <a:endParaRPr lang="en-US" dirty="0"/>
          </a:p>
          <a:p>
            <a:r>
              <a:rPr lang="en-US" dirty="0"/>
              <a:t>Nigerian banks attempt to place emphasis on liquidity by listing the more liquids assets first so that customers can see that they hold sufficient cash and other assets to meet depositors’ demands.</a:t>
            </a:r>
          </a:p>
        </p:txBody>
      </p:sp>
    </p:spTree>
    <p:extLst>
      <p:ext uri="{BB962C8B-B14F-4D97-AF65-F5344CB8AC3E}">
        <p14:creationId xmlns:p14="http://schemas.microsoft.com/office/powerpoint/2010/main" val="836512809"/>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Cash and Short –term funds</a:t>
            </a:r>
            <a:r>
              <a:rPr lang="en-US" dirty="0"/>
              <a:t/>
            </a:r>
            <a:br>
              <a:rPr lang="en-US" dirty="0"/>
            </a:br>
            <a:endParaRPr lang="en-US" dirty="0"/>
          </a:p>
        </p:txBody>
      </p:sp>
      <p:sp>
        <p:nvSpPr>
          <p:cNvPr id="3" name="Content Placeholder 2"/>
          <p:cNvSpPr>
            <a:spLocks noGrp="1"/>
          </p:cNvSpPr>
          <p:nvPr>
            <p:ph idx="1"/>
          </p:nvPr>
        </p:nvSpPr>
        <p:spPr/>
        <p:txBody>
          <a:bodyPr/>
          <a:lstStyle/>
          <a:p>
            <a:r>
              <a:rPr lang="en-US" b="1" dirty="0"/>
              <a:t>Cash</a:t>
            </a:r>
            <a:endParaRPr lang="en-US" dirty="0"/>
          </a:p>
          <a:p>
            <a:r>
              <a:rPr lang="en-US" dirty="0"/>
              <a:t>This is the amount of notes and coins held in the strong room of all branches of the bank and in the Head Office to meet customers’ demand for cash </a:t>
            </a:r>
            <a:r>
              <a:rPr lang="en-US" dirty="0" smtClean="0"/>
              <a:t>withdrawals.</a:t>
            </a:r>
          </a:p>
          <a:p>
            <a:r>
              <a:rPr lang="en-US" dirty="0"/>
              <a:t>Banks know from their experience what amount to keep in their strong rooms as cash.</a:t>
            </a:r>
          </a:p>
        </p:txBody>
      </p:sp>
    </p:spTree>
    <p:extLst>
      <p:ext uri="{BB962C8B-B14F-4D97-AF65-F5344CB8AC3E}">
        <p14:creationId xmlns:p14="http://schemas.microsoft.com/office/powerpoint/2010/main" val="1408155857"/>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a:t>
            </a:r>
            <a:endParaRPr lang="en-US" dirty="0"/>
          </a:p>
        </p:txBody>
      </p:sp>
      <p:sp>
        <p:nvSpPr>
          <p:cNvPr id="3" name="Content Placeholder 2"/>
          <p:cNvSpPr>
            <a:spLocks noGrp="1"/>
          </p:cNvSpPr>
          <p:nvPr>
            <p:ph idx="1"/>
          </p:nvPr>
        </p:nvSpPr>
        <p:spPr/>
        <p:txBody>
          <a:bodyPr/>
          <a:lstStyle/>
          <a:p>
            <a:r>
              <a:rPr lang="en-US" b="1" dirty="0"/>
              <a:t>Short term Funds </a:t>
            </a:r>
            <a:endParaRPr lang="en-US" dirty="0"/>
          </a:p>
          <a:p>
            <a:r>
              <a:rPr lang="en-US" dirty="0"/>
              <a:t>This refers to items in course of collection within Nigeria as well as balances with banks </a:t>
            </a:r>
            <a:r>
              <a:rPr lang="en-US" dirty="0" smtClean="0"/>
              <a:t>abroad.</a:t>
            </a:r>
          </a:p>
          <a:p>
            <a:r>
              <a:rPr lang="en-US" dirty="0"/>
              <a:t>These assets represent the claim that the bank has on other banks for items in course of collection.</a:t>
            </a:r>
          </a:p>
          <a:p>
            <a:endParaRPr lang="en-US" dirty="0"/>
          </a:p>
        </p:txBody>
      </p:sp>
    </p:spTree>
    <p:extLst>
      <p:ext uri="{BB962C8B-B14F-4D97-AF65-F5344CB8AC3E}">
        <p14:creationId xmlns:p14="http://schemas.microsoft.com/office/powerpoint/2010/main" val="1031581899"/>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a:t>
            </a:r>
            <a:endParaRPr lang="en-US" dirty="0"/>
          </a:p>
        </p:txBody>
      </p:sp>
      <p:sp>
        <p:nvSpPr>
          <p:cNvPr id="3" name="Content Placeholder 2"/>
          <p:cNvSpPr>
            <a:spLocks noGrp="1"/>
          </p:cNvSpPr>
          <p:nvPr>
            <p:ph idx="1"/>
          </p:nvPr>
        </p:nvSpPr>
        <p:spPr/>
        <p:txBody>
          <a:bodyPr>
            <a:normAutofit fontScale="92500" lnSpcReduction="10000"/>
          </a:bodyPr>
          <a:lstStyle/>
          <a:p>
            <a:r>
              <a:rPr lang="en-US" b="1" dirty="0"/>
              <a:t>Government Securities</a:t>
            </a:r>
            <a:endParaRPr lang="en-US" dirty="0"/>
          </a:p>
          <a:p>
            <a:r>
              <a:rPr lang="en-US" dirty="0"/>
              <a:t>These include Treasury bills, Treasury Certificates and Development </a:t>
            </a:r>
            <a:r>
              <a:rPr lang="en-US" dirty="0" smtClean="0"/>
              <a:t>Stocks </a:t>
            </a:r>
            <a:r>
              <a:rPr lang="en-US" dirty="0"/>
              <a:t>and Bonds. Treasury Bills and Treasury Certificates provide a safe short term investment avenue for the surplus funds of </a:t>
            </a:r>
            <a:r>
              <a:rPr lang="en-US" dirty="0" smtClean="0"/>
              <a:t>banks</a:t>
            </a:r>
          </a:p>
          <a:p>
            <a:r>
              <a:rPr lang="en-US" dirty="0"/>
              <a:t>They are issued by the CBN weekly for 90-91 days but they are very liquid as they can be rediscounted with the CBN before their maturity date.</a:t>
            </a:r>
          </a:p>
          <a:p>
            <a:endParaRPr lang="en-US" dirty="0"/>
          </a:p>
        </p:txBody>
      </p:sp>
    </p:spTree>
    <p:extLst>
      <p:ext uri="{BB962C8B-B14F-4D97-AF65-F5344CB8AC3E}">
        <p14:creationId xmlns:p14="http://schemas.microsoft.com/office/powerpoint/2010/main" val="1295262903"/>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a:t>
            </a:r>
            <a:endParaRPr lang="en-US" dirty="0"/>
          </a:p>
        </p:txBody>
      </p:sp>
      <p:sp>
        <p:nvSpPr>
          <p:cNvPr id="3" name="Content Placeholder 2"/>
          <p:cNvSpPr>
            <a:spLocks noGrp="1"/>
          </p:cNvSpPr>
          <p:nvPr>
            <p:ph idx="1"/>
          </p:nvPr>
        </p:nvSpPr>
        <p:spPr/>
        <p:txBody>
          <a:bodyPr/>
          <a:lstStyle/>
          <a:p>
            <a:r>
              <a:rPr lang="en-US" b="1" dirty="0"/>
              <a:t>Statutory and other Deposits</a:t>
            </a:r>
            <a:endParaRPr lang="en-US" dirty="0"/>
          </a:p>
          <a:p>
            <a:r>
              <a:rPr lang="en-US" dirty="0"/>
              <a:t>These include balances on current account with Central Bank which do not attract interest, Cash Reserve Deposits, Special Deposits and Letter of Credit Deposits </a:t>
            </a:r>
            <a:r>
              <a:rPr lang="en-US" dirty="0" err="1"/>
              <a:t>e.t.c</a:t>
            </a:r>
            <a:r>
              <a:rPr lang="en-US" dirty="0"/>
              <a:t>. </a:t>
            </a:r>
            <a:endParaRPr lang="en-US" dirty="0" smtClean="0"/>
          </a:p>
          <a:p>
            <a:endParaRPr lang="en-US" dirty="0"/>
          </a:p>
        </p:txBody>
      </p:sp>
    </p:spTree>
    <p:extLst>
      <p:ext uri="{BB962C8B-B14F-4D97-AF65-F5344CB8AC3E}">
        <p14:creationId xmlns:p14="http://schemas.microsoft.com/office/powerpoint/2010/main" val="3220951475"/>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a:t>
            </a:r>
            <a:endParaRPr lang="en-US" dirty="0"/>
          </a:p>
        </p:txBody>
      </p:sp>
      <p:sp>
        <p:nvSpPr>
          <p:cNvPr id="3" name="Content Placeholder 2"/>
          <p:cNvSpPr>
            <a:spLocks noGrp="1"/>
          </p:cNvSpPr>
          <p:nvPr>
            <p:ph idx="1"/>
          </p:nvPr>
        </p:nvSpPr>
        <p:spPr/>
        <p:txBody>
          <a:bodyPr>
            <a:normAutofit lnSpcReduction="10000"/>
          </a:bodyPr>
          <a:lstStyle/>
          <a:p>
            <a:r>
              <a:rPr lang="en-US" b="1" dirty="0"/>
              <a:t>Investment with other banks</a:t>
            </a:r>
            <a:endParaRPr lang="en-US" dirty="0"/>
          </a:p>
          <a:p>
            <a:r>
              <a:rPr lang="en-US" dirty="0"/>
              <a:t>These include investment in Call Money, Fixed Deposits and Negotiable Certificates of Deposit with other </a:t>
            </a:r>
            <a:r>
              <a:rPr lang="en-US" dirty="0" smtClean="0"/>
              <a:t>Banks.</a:t>
            </a:r>
          </a:p>
          <a:p>
            <a:r>
              <a:rPr lang="en-US" b="1" dirty="0"/>
              <a:t>Loans and </a:t>
            </a:r>
            <a:r>
              <a:rPr lang="en-US" b="1" dirty="0" smtClean="0"/>
              <a:t>Advances</a:t>
            </a:r>
          </a:p>
          <a:p>
            <a:pPr marL="0" indent="0">
              <a:buNone/>
            </a:pPr>
            <a:r>
              <a:rPr lang="en-US" dirty="0" smtClean="0"/>
              <a:t>This </a:t>
            </a:r>
            <a:r>
              <a:rPr lang="en-US" dirty="0"/>
              <a:t>is by far the largest asset on the balance Sheet of many banks. All loans and advances are technically repayable on demand except for term loans. In practice is not the case.</a:t>
            </a:r>
          </a:p>
          <a:p>
            <a:endParaRPr lang="en-US" dirty="0"/>
          </a:p>
        </p:txBody>
      </p:sp>
    </p:spTree>
    <p:extLst>
      <p:ext uri="{BB962C8B-B14F-4D97-AF65-F5344CB8AC3E}">
        <p14:creationId xmlns:p14="http://schemas.microsoft.com/office/powerpoint/2010/main" val="38368976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a:t>
            </a:r>
            <a:endParaRPr lang="en-US" dirty="0"/>
          </a:p>
        </p:txBody>
      </p:sp>
      <p:sp>
        <p:nvSpPr>
          <p:cNvPr id="3" name="Content Placeholder 2"/>
          <p:cNvSpPr>
            <a:spLocks noGrp="1"/>
          </p:cNvSpPr>
          <p:nvPr>
            <p:ph idx="1"/>
          </p:nvPr>
        </p:nvSpPr>
        <p:spPr/>
        <p:txBody>
          <a:bodyPr>
            <a:normAutofit fontScale="92500" lnSpcReduction="10000"/>
          </a:bodyPr>
          <a:lstStyle/>
          <a:p>
            <a:r>
              <a:rPr lang="en-US" dirty="0"/>
              <a:t>However, in section 61 of Banks and other Financial Institutions Act (BOFIA) 1991, banking business means “the business of receiving deposits on current account, saving account or other similar account, paying or collecting </a:t>
            </a:r>
            <a:r>
              <a:rPr lang="en-US" dirty="0" err="1"/>
              <a:t>cheque</a:t>
            </a:r>
            <a:r>
              <a:rPr lang="en-US" dirty="0"/>
              <a:t>, drawn by or paid in by customer, provision of financial or such other business as the Governor may, by order published in the Gazette, designate as banking business”.</a:t>
            </a:r>
          </a:p>
          <a:p>
            <a:pPr marL="0" indent="0">
              <a:buNone/>
            </a:pPr>
            <a:r>
              <a:rPr lang="en-US" dirty="0"/>
              <a:t> </a:t>
            </a:r>
          </a:p>
          <a:p>
            <a:endParaRPr lang="en-US" dirty="0"/>
          </a:p>
        </p:txBody>
      </p:sp>
    </p:spTree>
    <p:extLst>
      <p:ext uri="{BB962C8B-B14F-4D97-AF65-F5344CB8AC3E}">
        <p14:creationId xmlns:p14="http://schemas.microsoft.com/office/powerpoint/2010/main" val="1731500364"/>
      </p:ext>
    </p:extLst>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a:t>
            </a:r>
            <a:endParaRPr lang="en-US" dirty="0"/>
          </a:p>
        </p:txBody>
      </p:sp>
      <p:sp>
        <p:nvSpPr>
          <p:cNvPr id="3" name="Content Placeholder 2"/>
          <p:cNvSpPr>
            <a:spLocks noGrp="1"/>
          </p:cNvSpPr>
          <p:nvPr>
            <p:ph idx="1"/>
          </p:nvPr>
        </p:nvSpPr>
        <p:spPr/>
        <p:txBody>
          <a:bodyPr/>
          <a:lstStyle/>
          <a:p>
            <a:r>
              <a:rPr lang="en-US" b="1" dirty="0"/>
              <a:t>Other Assets</a:t>
            </a:r>
            <a:endParaRPr lang="en-US" dirty="0"/>
          </a:p>
          <a:p>
            <a:r>
              <a:rPr lang="en-US" dirty="0"/>
              <a:t>Items under other assets include Prepayments, Accrued Interest Receivable, Suspense Resources and </a:t>
            </a:r>
            <a:r>
              <a:rPr lang="en-US" dirty="0" err="1"/>
              <a:t>Uncapitalised</a:t>
            </a:r>
            <a:r>
              <a:rPr lang="en-US" dirty="0"/>
              <a:t> Expenditure</a:t>
            </a:r>
          </a:p>
          <a:p>
            <a:endParaRPr lang="en-US" dirty="0"/>
          </a:p>
        </p:txBody>
      </p:sp>
    </p:spTree>
    <p:extLst>
      <p:ext uri="{BB962C8B-B14F-4D97-AF65-F5344CB8AC3E}">
        <p14:creationId xmlns:p14="http://schemas.microsoft.com/office/powerpoint/2010/main" val="2522700491"/>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a:t>
            </a:r>
            <a:endParaRPr lang="en-US" dirty="0"/>
          </a:p>
        </p:txBody>
      </p:sp>
      <p:sp>
        <p:nvSpPr>
          <p:cNvPr id="3" name="Content Placeholder 2"/>
          <p:cNvSpPr>
            <a:spLocks noGrp="1"/>
          </p:cNvSpPr>
          <p:nvPr>
            <p:ph idx="1"/>
          </p:nvPr>
        </p:nvSpPr>
        <p:spPr/>
        <p:txBody>
          <a:bodyPr/>
          <a:lstStyle/>
          <a:p>
            <a:r>
              <a:rPr lang="en-US" b="1" dirty="0"/>
              <a:t>Fixed </a:t>
            </a:r>
            <a:r>
              <a:rPr lang="en-US" b="1" dirty="0" smtClean="0"/>
              <a:t>Assets</a:t>
            </a:r>
          </a:p>
          <a:p>
            <a:r>
              <a:rPr lang="en-US" dirty="0"/>
              <a:t>This represents the bank investment in buildings (premises), equipment and furniture </a:t>
            </a:r>
            <a:r>
              <a:rPr lang="en-US" dirty="0" err="1"/>
              <a:t>e.t.c</a:t>
            </a:r>
            <a:r>
              <a:rPr lang="en-US" dirty="0"/>
              <a:t>. The amount is usually the depreciated value of bank buildings, furniture fixtures and all equipment and machinery acquired for the bank’s operations.</a:t>
            </a:r>
          </a:p>
          <a:p>
            <a:endParaRPr lang="en-US" dirty="0"/>
          </a:p>
          <a:p>
            <a:endParaRPr lang="en-US" dirty="0"/>
          </a:p>
        </p:txBody>
      </p:sp>
    </p:spTree>
    <p:extLst>
      <p:ext uri="{BB962C8B-B14F-4D97-AF65-F5344CB8AC3E}">
        <p14:creationId xmlns:p14="http://schemas.microsoft.com/office/powerpoint/2010/main" val="3523548372"/>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LIABILITIES: SOURCES OF FUNDS</a:t>
            </a:r>
            <a:r>
              <a:rPr lang="en-US" dirty="0"/>
              <a:t/>
            </a:r>
            <a:br>
              <a:rPr lang="en-US" dirty="0"/>
            </a:br>
            <a:endParaRPr lang="en-US" dirty="0"/>
          </a:p>
        </p:txBody>
      </p:sp>
      <p:sp>
        <p:nvSpPr>
          <p:cNvPr id="3" name="Content Placeholder 2"/>
          <p:cNvSpPr>
            <a:spLocks noGrp="1"/>
          </p:cNvSpPr>
          <p:nvPr>
            <p:ph idx="1"/>
          </p:nvPr>
        </p:nvSpPr>
        <p:spPr/>
        <p:txBody>
          <a:bodyPr>
            <a:normAutofit lnSpcReduction="10000"/>
          </a:bodyPr>
          <a:lstStyle/>
          <a:p>
            <a:r>
              <a:rPr lang="en-US" b="1" dirty="0"/>
              <a:t>Share Capital</a:t>
            </a:r>
            <a:endParaRPr lang="en-US" dirty="0"/>
          </a:p>
          <a:p>
            <a:r>
              <a:rPr lang="en-US" dirty="0" smtClean="0"/>
              <a:t>The issued and paid-up capital is represented by the shares held by individuals, institutional investors and governments</a:t>
            </a:r>
          </a:p>
          <a:p>
            <a:r>
              <a:rPr lang="en-US" b="1" dirty="0" smtClean="0"/>
              <a:t>Statutory Reserves</a:t>
            </a:r>
          </a:p>
          <a:p>
            <a:r>
              <a:rPr lang="en-US" dirty="0"/>
              <a:t>Every bank in Nigeria is required by law </a:t>
            </a:r>
            <a:r>
              <a:rPr lang="en-US" dirty="0" smtClean="0"/>
              <a:t>to</a:t>
            </a:r>
            <a:endParaRPr lang="en-US" dirty="0"/>
          </a:p>
          <a:p>
            <a:pPr marL="0" indent="0">
              <a:buNone/>
            </a:pPr>
            <a:r>
              <a:rPr lang="en-US" dirty="0"/>
              <a:t>Maintain a reserve fund, and shall out of its profits each year and before any dividend is declared</a:t>
            </a:r>
          </a:p>
          <a:p>
            <a:endParaRPr lang="en-US" dirty="0"/>
          </a:p>
          <a:p>
            <a:endParaRPr lang="en-US" dirty="0"/>
          </a:p>
        </p:txBody>
      </p:sp>
    </p:spTree>
    <p:extLst>
      <p:ext uri="{BB962C8B-B14F-4D97-AF65-F5344CB8AC3E}">
        <p14:creationId xmlns:p14="http://schemas.microsoft.com/office/powerpoint/2010/main" val="2644711587"/>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a:t>
            </a:r>
            <a:endParaRPr lang="en-US" dirty="0"/>
          </a:p>
        </p:txBody>
      </p:sp>
      <p:sp>
        <p:nvSpPr>
          <p:cNvPr id="3" name="Content Placeholder 2"/>
          <p:cNvSpPr>
            <a:spLocks noGrp="1"/>
          </p:cNvSpPr>
          <p:nvPr>
            <p:ph idx="1"/>
          </p:nvPr>
        </p:nvSpPr>
        <p:spPr/>
        <p:txBody>
          <a:bodyPr/>
          <a:lstStyle/>
          <a:p>
            <a:r>
              <a:rPr lang="en-US" b="1" dirty="0"/>
              <a:t>Profit, Share Premium Account and General Reserve</a:t>
            </a:r>
            <a:endParaRPr lang="en-US" dirty="0"/>
          </a:p>
          <a:p>
            <a:r>
              <a:rPr lang="en-US" dirty="0"/>
              <a:t>These are the profits earned over the year which have not been distributed. Part of the balance on these accounts may eventually be capitalized or used for the purpose it was set aside for. It can also be called Revenue Reserve.</a:t>
            </a:r>
          </a:p>
          <a:p>
            <a:endParaRPr lang="en-US" dirty="0"/>
          </a:p>
        </p:txBody>
      </p:sp>
    </p:spTree>
    <p:extLst>
      <p:ext uri="{BB962C8B-B14F-4D97-AF65-F5344CB8AC3E}">
        <p14:creationId xmlns:p14="http://schemas.microsoft.com/office/powerpoint/2010/main" val="3749042189"/>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a:t>
            </a:r>
            <a:endParaRPr lang="en-US" dirty="0"/>
          </a:p>
        </p:txBody>
      </p:sp>
      <p:sp>
        <p:nvSpPr>
          <p:cNvPr id="3" name="Content Placeholder 2"/>
          <p:cNvSpPr>
            <a:spLocks noGrp="1"/>
          </p:cNvSpPr>
          <p:nvPr>
            <p:ph idx="1"/>
          </p:nvPr>
        </p:nvSpPr>
        <p:spPr/>
        <p:txBody>
          <a:bodyPr>
            <a:normAutofit fontScale="92500" lnSpcReduction="10000"/>
          </a:bodyPr>
          <a:lstStyle/>
          <a:p>
            <a:r>
              <a:rPr lang="en-US" dirty="0"/>
              <a:t>A bank may have Capital Reserve on its Balance Sheet as a result of revaluation of fixed assets, especially branch premises purchased and revalued at higher than purchase price at future </a:t>
            </a:r>
            <a:r>
              <a:rPr lang="en-US" dirty="0" smtClean="0"/>
              <a:t>date.</a:t>
            </a:r>
          </a:p>
          <a:p>
            <a:r>
              <a:rPr lang="en-US" dirty="0"/>
              <a:t>The excess is placed on a Share Premium Account. The important difference between Capital Reserve and Revenue Reserve is that the latter can be distributed to the shareholders as dividend while the later cannot be distributed.</a:t>
            </a:r>
          </a:p>
          <a:p>
            <a:endParaRPr lang="en-US" dirty="0"/>
          </a:p>
        </p:txBody>
      </p:sp>
    </p:spTree>
    <p:extLst>
      <p:ext uri="{BB962C8B-B14F-4D97-AF65-F5344CB8AC3E}">
        <p14:creationId xmlns:p14="http://schemas.microsoft.com/office/powerpoint/2010/main" val="625077197"/>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a:t>
            </a:r>
            <a:endParaRPr lang="en-US" dirty="0"/>
          </a:p>
        </p:txBody>
      </p:sp>
      <p:sp>
        <p:nvSpPr>
          <p:cNvPr id="3" name="Content Placeholder 2"/>
          <p:cNvSpPr>
            <a:spLocks noGrp="1"/>
          </p:cNvSpPr>
          <p:nvPr>
            <p:ph idx="1"/>
          </p:nvPr>
        </p:nvSpPr>
        <p:spPr/>
        <p:txBody>
          <a:bodyPr>
            <a:normAutofit fontScale="85000" lnSpcReduction="10000"/>
          </a:bodyPr>
          <a:lstStyle/>
          <a:p>
            <a:r>
              <a:rPr lang="en-US" b="1" dirty="0"/>
              <a:t>Debenture Stock and Loan Capital</a:t>
            </a:r>
            <a:endParaRPr lang="en-US" dirty="0"/>
          </a:p>
          <a:p>
            <a:r>
              <a:rPr lang="en-US" dirty="0"/>
              <a:t>These are medium term loans to a bank at a fixed rate of interest and repayable over a fixed period of time to finance certain capital projects of a bank. </a:t>
            </a:r>
            <a:endParaRPr lang="en-US" dirty="0" smtClean="0"/>
          </a:p>
          <a:p>
            <a:r>
              <a:rPr lang="en-US" b="1" dirty="0"/>
              <a:t>Customers’ Deposits</a:t>
            </a:r>
            <a:endParaRPr lang="en-US" dirty="0"/>
          </a:p>
          <a:p>
            <a:r>
              <a:rPr lang="en-US" dirty="0"/>
              <a:t>As loans form the largest asset of a bank, customer’ deposits are the largest liability on a bank’s balance sheet. The depositors are creditors of the bank whose money, or part of it, must be repaid on demand or notice in accordance with the agreement.</a:t>
            </a:r>
          </a:p>
          <a:p>
            <a:endParaRPr lang="en-US" dirty="0"/>
          </a:p>
        </p:txBody>
      </p:sp>
    </p:spTree>
    <p:extLst>
      <p:ext uri="{BB962C8B-B14F-4D97-AF65-F5344CB8AC3E}">
        <p14:creationId xmlns:p14="http://schemas.microsoft.com/office/powerpoint/2010/main" val="193489483"/>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a:t>
            </a:r>
            <a:endParaRPr lang="en-US" dirty="0"/>
          </a:p>
        </p:txBody>
      </p:sp>
      <p:sp>
        <p:nvSpPr>
          <p:cNvPr id="3" name="Content Placeholder 2"/>
          <p:cNvSpPr>
            <a:spLocks noGrp="1"/>
          </p:cNvSpPr>
          <p:nvPr>
            <p:ph idx="1"/>
          </p:nvPr>
        </p:nvSpPr>
        <p:spPr/>
        <p:txBody>
          <a:bodyPr/>
          <a:lstStyle/>
          <a:p>
            <a:r>
              <a:rPr lang="en-US" b="1" dirty="0"/>
              <a:t>Other liabilities</a:t>
            </a:r>
            <a:endParaRPr lang="en-US" dirty="0"/>
          </a:p>
          <a:p>
            <a:r>
              <a:rPr lang="en-US" dirty="0"/>
              <a:t>These include provision for taxation due to the Board of Inland Revenue and provision for dividend. They also include cash security for Letters of Credit, collection deposits and remittance deposits</a:t>
            </a:r>
          </a:p>
        </p:txBody>
      </p:sp>
    </p:spTree>
    <p:extLst>
      <p:ext uri="{BB962C8B-B14F-4D97-AF65-F5344CB8AC3E}">
        <p14:creationId xmlns:p14="http://schemas.microsoft.com/office/powerpoint/2010/main" val="26398022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a:t>
            </a:r>
            <a:endParaRPr lang="en-US" dirty="0"/>
          </a:p>
        </p:txBody>
      </p:sp>
      <p:sp>
        <p:nvSpPr>
          <p:cNvPr id="3" name="Content Placeholder 2"/>
          <p:cNvSpPr>
            <a:spLocks noGrp="1"/>
          </p:cNvSpPr>
          <p:nvPr>
            <p:ph idx="1"/>
          </p:nvPr>
        </p:nvSpPr>
        <p:spPr/>
        <p:txBody>
          <a:bodyPr>
            <a:normAutofit fontScale="85000" lnSpcReduction="10000"/>
          </a:bodyPr>
          <a:lstStyle/>
          <a:p>
            <a:r>
              <a:rPr lang="en-US" dirty="0"/>
              <a:t>Under the Nigerian universal banking system, banking business was redefined as the ‘business of receiving deposits on current, savings and other accounts, paying or collecting </a:t>
            </a:r>
            <a:r>
              <a:rPr lang="en-US" dirty="0" err="1"/>
              <a:t>cheque</a:t>
            </a:r>
            <a:r>
              <a:rPr lang="en-US" dirty="0"/>
              <a:t> drawn or paid in by customers, provision of finance, consultancy and advisory services relating to corporate and investment matters, making or managing investment on behalf of any person and the provision of insurance marketing services and capital market business or such other services as the Governor of the Central Bank of Nigeria may be gazette, designate as banking business</a:t>
            </a:r>
            <a:r>
              <a:rPr lang="en-US" dirty="0" smtClean="0"/>
              <a:t>”.</a:t>
            </a:r>
          </a:p>
          <a:p>
            <a:endParaRPr lang="en-US" dirty="0"/>
          </a:p>
          <a:p>
            <a:endParaRPr lang="en-US" dirty="0"/>
          </a:p>
          <a:p>
            <a:endParaRPr lang="en-US" dirty="0"/>
          </a:p>
        </p:txBody>
      </p:sp>
    </p:spTree>
    <p:extLst>
      <p:ext uri="{BB962C8B-B14F-4D97-AF65-F5344CB8AC3E}">
        <p14:creationId xmlns:p14="http://schemas.microsoft.com/office/powerpoint/2010/main" val="145513914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a:t>
            </a:r>
            <a:endParaRPr lang="en-US" dirty="0"/>
          </a:p>
        </p:txBody>
      </p:sp>
      <p:sp>
        <p:nvSpPr>
          <p:cNvPr id="3" name="Content Placeholder 2"/>
          <p:cNvSpPr>
            <a:spLocks noGrp="1"/>
          </p:cNvSpPr>
          <p:nvPr>
            <p:ph idx="1"/>
          </p:nvPr>
        </p:nvSpPr>
        <p:spPr/>
        <p:txBody>
          <a:bodyPr>
            <a:normAutofit fontScale="85000" lnSpcReduction="10000"/>
          </a:bodyPr>
          <a:lstStyle/>
          <a:p>
            <a:r>
              <a:rPr lang="en-US" dirty="0"/>
              <a:t>Where there is a bank, there would be bankers. According to Heber, a banker “is a person or company carrying on the business of receiving monies and collection of drafts for customers subject to the obligation of </a:t>
            </a:r>
            <a:r>
              <a:rPr lang="en-US" dirty="0" err="1"/>
              <a:t>honouring</a:t>
            </a:r>
            <a:r>
              <a:rPr lang="en-US" dirty="0"/>
              <a:t> </a:t>
            </a:r>
            <a:r>
              <a:rPr lang="en-US" dirty="0" err="1"/>
              <a:t>chequess</a:t>
            </a:r>
            <a:r>
              <a:rPr lang="en-US" dirty="0"/>
              <a:t> drawn upon them by customers to the extent of the amount available on their account. A banker, therefore, can be summarized to mean a person or company carrying on banking business. The banking business includes Commercial banks, Merchant banks, Microfinance banks </a:t>
            </a:r>
            <a:r>
              <a:rPr lang="en-US" dirty="0" err="1"/>
              <a:t>e.t.c</a:t>
            </a:r>
            <a:r>
              <a:rPr lang="en-US" dirty="0"/>
              <a:t>.</a:t>
            </a:r>
          </a:p>
          <a:p>
            <a:pPr marL="0" indent="0">
              <a:buNone/>
            </a:pPr>
            <a:r>
              <a:rPr lang="en-US" dirty="0"/>
              <a:t> </a:t>
            </a:r>
          </a:p>
          <a:p>
            <a:endParaRPr lang="en-US" dirty="0"/>
          </a:p>
        </p:txBody>
      </p:sp>
    </p:spTree>
    <p:extLst>
      <p:ext uri="{BB962C8B-B14F-4D97-AF65-F5344CB8AC3E}">
        <p14:creationId xmlns:p14="http://schemas.microsoft.com/office/powerpoint/2010/main" val="66372870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1019</TotalTime>
  <Words>4553</Words>
  <Application>Microsoft Office PowerPoint</Application>
  <PresentationFormat>On-screen Show (4:3)</PresentationFormat>
  <Paragraphs>305</Paragraphs>
  <Slides>76</Slides>
  <Notes>0</Notes>
  <HiddenSlides>0</HiddenSlides>
  <MMClips>0</MMClips>
  <ScaleCrop>false</ScaleCrop>
  <HeadingPairs>
    <vt:vector size="4" baseType="variant">
      <vt:variant>
        <vt:lpstr>Theme</vt:lpstr>
      </vt:variant>
      <vt:variant>
        <vt:i4>1</vt:i4>
      </vt:variant>
      <vt:variant>
        <vt:lpstr>Slide Titles</vt:lpstr>
      </vt:variant>
      <vt:variant>
        <vt:i4>76</vt:i4>
      </vt:variant>
    </vt:vector>
  </HeadingPairs>
  <TitlesOfParts>
    <vt:vector size="77" baseType="lpstr">
      <vt:lpstr>Office Theme</vt:lpstr>
      <vt:lpstr>ELEMENTS OF BANKING</vt:lpstr>
      <vt:lpstr>THE BUSINESS OF BANKING</vt:lpstr>
      <vt:lpstr>The Concept of Banking  </vt:lpstr>
      <vt:lpstr>CONT’</vt:lpstr>
      <vt:lpstr>CONT’</vt:lpstr>
      <vt:lpstr>Bank and Banking Business </vt:lpstr>
      <vt:lpstr>CONT’</vt:lpstr>
      <vt:lpstr>CONT’</vt:lpstr>
      <vt:lpstr>CONT’</vt:lpstr>
      <vt:lpstr>HISTORICAL DEVELOPMENT OF BANK</vt:lpstr>
      <vt:lpstr>CONT’</vt:lpstr>
      <vt:lpstr>CONT’</vt:lpstr>
      <vt:lpstr>CONT’</vt:lpstr>
      <vt:lpstr>CONT’</vt:lpstr>
      <vt:lpstr>CONT’</vt:lpstr>
      <vt:lpstr>CONT’</vt:lpstr>
      <vt:lpstr>CENTRAL BANK OF NIGERIA </vt:lpstr>
      <vt:lpstr>GENESIS OF THE CENTRAL BANK OF NIGERIA  </vt:lpstr>
      <vt:lpstr>CONT’ </vt:lpstr>
      <vt:lpstr>CONT’</vt:lpstr>
      <vt:lpstr>CONT’ </vt:lpstr>
      <vt:lpstr>CONT’ </vt:lpstr>
      <vt:lpstr>CBN REGULATORY, SUPERVISORY AND MONETARY FUNCTIONS </vt:lpstr>
      <vt:lpstr>CONT’ </vt:lpstr>
      <vt:lpstr>CONT’</vt:lpstr>
      <vt:lpstr>OBJECTIVES OF MONETARY POLICY </vt:lpstr>
      <vt:lpstr>INSTRUMENTS OF MONETARY POLICY</vt:lpstr>
      <vt:lpstr>PROHIBITED ACTIVITIES OF CBN</vt:lpstr>
      <vt:lpstr> THE NIGERIA BANKING STRUCTURE </vt:lpstr>
      <vt:lpstr>Merchant banking </vt:lpstr>
      <vt:lpstr>FUNCTIONS OF MERCHANT BANK </vt:lpstr>
      <vt:lpstr>CONT’</vt:lpstr>
      <vt:lpstr>CONT’</vt:lpstr>
      <vt:lpstr>CONT’</vt:lpstr>
      <vt:lpstr>THE NIGERIAN MONEY MARKET  </vt:lpstr>
      <vt:lpstr>CONT’</vt:lpstr>
      <vt:lpstr>DEFINITION OF MONEY MARKET  </vt:lpstr>
      <vt:lpstr>CONT’</vt:lpstr>
      <vt:lpstr>OPERATIONS OF MONEY MARKET  </vt:lpstr>
      <vt:lpstr>CONT’</vt:lpstr>
      <vt:lpstr>CONT’</vt:lpstr>
      <vt:lpstr>PARTICIPANTS IN MONEY MARKET </vt:lpstr>
      <vt:lpstr>MONEY MARKET INSTRUMENTS  </vt:lpstr>
      <vt:lpstr>CONT’</vt:lpstr>
      <vt:lpstr>FUNCTIONS OF MONEY MARKET   </vt:lpstr>
      <vt:lpstr>CONT</vt:lpstr>
      <vt:lpstr>CONT’</vt:lpstr>
      <vt:lpstr>SAVINGS- INVESTMENT PROCESS </vt:lpstr>
      <vt:lpstr>CONT’</vt:lpstr>
      <vt:lpstr>CONT’</vt:lpstr>
      <vt:lpstr> CONT’</vt:lpstr>
      <vt:lpstr>CONT’</vt:lpstr>
      <vt:lpstr>CONT’</vt:lpstr>
      <vt:lpstr>CONT’</vt:lpstr>
      <vt:lpstr>Process of Capital Formation:   </vt:lpstr>
      <vt:lpstr>CONT’</vt:lpstr>
      <vt:lpstr>Three Stages in Capital Formation:   </vt:lpstr>
      <vt:lpstr>CONT’</vt:lpstr>
      <vt:lpstr>The Role of Financial Institutions in the Savings-Investment Process </vt:lpstr>
      <vt:lpstr>CONT’</vt:lpstr>
      <vt:lpstr>CONT’</vt:lpstr>
      <vt:lpstr>CONT’</vt:lpstr>
      <vt:lpstr>CONT’</vt:lpstr>
      <vt:lpstr>BANK’S BALANCE SHEET ANALYSIS</vt:lpstr>
      <vt:lpstr>Cash and Short –term funds </vt:lpstr>
      <vt:lpstr>CONT’</vt:lpstr>
      <vt:lpstr>CONT’</vt:lpstr>
      <vt:lpstr>CONT’</vt:lpstr>
      <vt:lpstr>CONT’</vt:lpstr>
      <vt:lpstr>CONT’</vt:lpstr>
      <vt:lpstr>CONT</vt:lpstr>
      <vt:lpstr>LIABILITIES: SOURCES OF FUNDS </vt:lpstr>
      <vt:lpstr>CONT’</vt:lpstr>
      <vt:lpstr>CONT’</vt:lpstr>
      <vt:lpstr>CONT’</vt:lpstr>
      <vt:lpstr>CONT’</vt:lpstr>
    </vt:vector>
  </TitlesOfParts>
  <Company>HP</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ELEMENTS OF BANKING</dc:title>
  <dc:creator>HP</dc:creator>
  <cp:lastModifiedBy>OPEN-PC-2</cp:lastModifiedBy>
  <cp:revision>48</cp:revision>
  <dcterms:created xsi:type="dcterms:W3CDTF">2016-11-28T09:43:03Z</dcterms:created>
  <dcterms:modified xsi:type="dcterms:W3CDTF">2018-12-04T11:50:24Z</dcterms:modified>
</cp:coreProperties>
</file>