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1" r:id="rId6"/>
    <p:sldId id="263" r:id="rId7"/>
    <p:sldId id="265" r:id="rId8"/>
    <p:sldId id="266" r:id="rId9"/>
    <p:sldId id="268" r:id="rId10"/>
    <p:sldId id="269" r:id="rId11"/>
    <p:sldId id="270" r:id="rId12"/>
    <p:sldId id="271" r:id="rId13"/>
    <p:sldId id="272" r:id="rId14"/>
    <p:sldId id="273" r:id="rId15"/>
    <p:sldId id="274" r:id="rId16"/>
    <p:sldId id="276" r:id="rId17"/>
    <p:sldId id="277" r:id="rId18"/>
    <p:sldId id="278" r:id="rId19"/>
    <p:sldId id="280" r:id="rId20"/>
    <p:sldId id="281" r:id="rId21"/>
    <p:sldId id="282" r:id="rId22"/>
    <p:sldId id="283" r:id="rId23"/>
    <p:sldId id="285" r:id="rId24"/>
    <p:sldId id="286" r:id="rId25"/>
    <p:sldId id="290"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4962B8-37F1-442D-9F2B-1E0873C188D0}"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342613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962B8-37F1-442D-9F2B-1E0873C188D0}"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200443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962B8-37F1-442D-9F2B-1E0873C188D0}"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83930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1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00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39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98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4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33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32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0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962B8-37F1-442D-9F2B-1E0873C188D0}"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3042304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02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924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8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962B8-37F1-442D-9F2B-1E0873C188D0}"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24174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4962B8-37F1-442D-9F2B-1E0873C188D0}"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127129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4962B8-37F1-442D-9F2B-1E0873C188D0}"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16756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4962B8-37F1-442D-9F2B-1E0873C188D0}"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417790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962B8-37F1-442D-9F2B-1E0873C188D0}"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361456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4962B8-37F1-442D-9F2B-1E0873C188D0}"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240270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4962B8-37F1-442D-9F2B-1E0873C188D0}"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E8C35-1B8E-4FF4-AC80-FBD1ED00A7A5}" type="slidenum">
              <a:rPr lang="en-US" smtClean="0"/>
              <a:t>‹#›</a:t>
            </a:fld>
            <a:endParaRPr lang="en-US"/>
          </a:p>
        </p:txBody>
      </p:sp>
    </p:spTree>
    <p:extLst>
      <p:ext uri="{BB962C8B-B14F-4D97-AF65-F5344CB8AC3E}">
        <p14:creationId xmlns:p14="http://schemas.microsoft.com/office/powerpoint/2010/main" val="367087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962B8-37F1-442D-9F2B-1E0873C188D0}" type="datetimeFigureOut">
              <a:rPr lang="en-US" smtClean="0"/>
              <a:t>8/15/2021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E8C35-1B8E-4FF4-AC80-FBD1ED00A7A5}" type="slidenum">
              <a:rPr lang="en-US" smtClean="0"/>
              <a:t>‹#›</a:t>
            </a:fld>
            <a:endParaRPr lang="en-US"/>
          </a:p>
        </p:txBody>
      </p:sp>
    </p:spTree>
    <p:extLst>
      <p:ext uri="{BB962C8B-B14F-4D97-AF65-F5344CB8AC3E}">
        <p14:creationId xmlns:p14="http://schemas.microsoft.com/office/powerpoint/2010/main" val="266160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8852A-05B5-4E6D-BA01-274DAB9F5CAD}" type="datetimeFigureOut">
              <a:rPr lang="en-US" smtClean="0">
                <a:solidFill>
                  <a:prstClr val="black">
                    <a:tint val="75000"/>
                  </a:prstClr>
                </a:solidFill>
              </a:rPr>
              <a:pPr/>
              <a:t>8/15/2021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52F4E-ED6B-471A-8AEC-5A23346837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2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ELEMENTS OF ENVIRONMENTAL STUDIES</a:t>
            </a:r>
          </a:p>
        </p:txBody>
      </p:sp>
      <p:sp>
        <p:nvSpPr>
          <p:cNvPr id="3" name="Subtitle 2"/>
          <p:cNvSpPr>
            <a:spLocks noGrp="1"/>
          </p:cNvSpPr>
          <p:nvPr>
            <p:ph type="subTitle" idx="1"/>
          </p:nvPr>
        </p:nvSpPr>
        <p:spPr/>
        <p:txBody>
          <a:bodyPr/>
          <a:lstStyle/>
          <a:p>
            <a:r>
              <a:rPr lang="en-US" dirty="0"/>
              <a:t>BY DR. FRANCIS H. IBADIN</a:t>
            </a:r>
          </a:p>
        </p:txBody>
      </p:sp>
    </p:spTree>
    <p:extLst>
      <p:ext uri="{BB962C8B-B14F-4D97-AF65-F5344CB8AC3E}">
        <p14:creationId xmlns:p14="http://schemas.microsoft.com/office/powerpoint/2010/main" val="1276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126142"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rPr>
              <a:t>(ii) Grasslands</a:t>
            </a:r>
          </a:p>
          <a:p>
            <a:pPr lvl="0"/>
            <a:r>
              <a:rPr lang="en-GB" sz="3200" b="1" dirty="0">
                <a:solidFill>
                  <a:srgbClr val="C00000"/>
                </a:solidFill>
              </a:rPr>
              <a:t>Tropical grasslands (Savannah) &amp; Temperature grasslands</a:t>
            </a:r>
            <a:endParaRPr kumimoji="0" lang="en-US" sz="3200" b="0" i="0" u="none" strike="noStrike" kern="0" cap="none" spc="0" normalizeH="0" baseline="0" noProof="0" dirty="0">
              <a:ln>
                <a:noFill/>
              </a:ln>
              <a:solidFill>
                <a:sysClr val="windowText" lastClr="000000"/>
              </a:solidFill>
              <a:effectLst/>
              <a:uLnTx/>
              <a:uFillTx/>
            </a:endParaRPr>
          </a:p>
        </p:txBody>
      </p:sp>
      <p:pic>
        <p:nvPicPr>
          <p:cNvPr id="3" name="Picture 6" descr="https://upload.wikimedia.org/wikipedia/commons/5/57/Cumulus_Clouds_over_Yellow_Prairie2.jpg"/>
          <p:cNvPicPr>
            <a:picLocks noChangeAspect="1" noChangeArrowheads="1"/>
          </p:cNvPicPr>
          <p:nvPr/>
        </p:nvPicPr>
        <p:blipFill>
          <a:blip r:embed="rId2" cstate="print"/>
          <a:srcRect/>
          <a:stretch>
            <a:fillRect/>
          </a:stretch>
        </p:blipFill>
        <p:spPr bwMode="auto">
          <a:xfrm>
            <a:off x="5991726" y="1133780"/>
            <a:ext cx="6200274" cy="5724220"/>
          </a:xfrm>
          <a:prstGeom prst="rect">
            <a:avLst/>
          </a:prstGeom>
          <a:noFill/>
        </p:spPr>
      </p:pic>
      <p:pic>
        <p:nvPicPr>
          <p:cNvPr id="4" name="Picture 2" descr="http://backpackeradvice.com/images/wilderness.jpg"/>
          <p:cNvPicPr>
            <a:picLocks noChangeAspect="1" noChangeArrowheads="1"/>
          </p:cNvPicPr>
          <p:nvPr/>
        </p:nvPicPr>
        <p:blipFill>
          <a:blip r:embed="rId3" cstate="print"/>
          <a:srcRect/>
          <a:stretch>
            <a:fillRect/>
          </a:stretch>
        </p:blipFill>
        <p:spPr bwMode="auto">
          <a:xfrm>
            <a:off x="0" y="1133780"/>
            <a:ext cx="5871411" cy="5724220"/>
          </a:xfrm>
          <a:prstGeom prst="rect">
            <a:avLst/>
          </a:prstGeom>
          <a:noFill/>
        </p:spPr>
      </p:pic>
    </p:spTree>
    <p:extLst>
      <p:ext uri="{BB962C8B-B14F-4D97-AF65-F5344CB8AC3E}">
        <p14:creationId xmlns:p14="http://schemas.microsoft.com/office/powerpoint/2010/main" val="104858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84242" cy="1569660"/>
          </a:xfrm>
          <a:prstGeom prst="rect">
            <a:avLst/>
          </a:prstGeom>
        </p:spPr>
        <p:txBody>
          <a:bodyPr wrap="square">
            <a:spAutoFit/>
          </a:bodyPr>
          <a:lstStyle/>
          <a:p>
            <a:pPr lvl="0"/>
            <a:r>
              <a:rPr kumimoji="0" lang="en-US" sz="3200" b="1" i="0" u="none" strike="noStrike" kern="0" cap="none" spc="0" normalizeH="0" baseline="0" noProof="0" dirty="0">
                <a:ln>
                  <a:noFill/>
                </a:ln>
                <a:solidFill>
                  <a:srgbClr val="C00000"/>
                </a:solidFill>
                <a:effectLst/>
                <a:uLnTx/>
                <a:uFillTx/>
              </a:rPr>
              <a:t>(iii) Forests: </a:t>
            </a:r>
            <a:r>
              <a:rPr lang="en-GB" sz="3200" b="1" dirty="0">
                <a:solidFill>
                  <a:srgbClr val="C00000"/>
                </a:solidFill>
              </a:rPr>
              <a:t>Deciduous Forest &amp; Coniferous Forest</a:t>
            </a:r>
          </a:p>
          <a:p>
            <a:pPr lvl="0"/>
            <a:r>
              <a:rPr lang="en-GB" sz="3200" b="1" dirty="0">
                <a:solidFill>
                  <a:srgbClr val="C00000"/>
                </a:solidFill>
              </a:rPr>
              <a:t>The largest tree in the world is the California Redwood.</a:t>
            </a:r>
          </a:p>
          <a:p>
            <a:pPr lvl="0"/>
            <a:endParaRPr kumimoji="0" lang="en-US" sz="3200" b="0" i="0" u="none" strike="noStrike" kern="0" cap="none" spc="0" normalizeH="0" baseline="0" noProof="0" dirty="0">
              <a:ln>
                <a:noFill/>
              </a:ln>
              <a:solidFill>
                <a:sysClr val="windowText" lastClr="000000"/>
              </a:solidFill>
              <a:effectLst/>
              <a:uLnTx/>
              <a:uFillTx/>
            </a:endParaRPr>
          </a:p>
        </p:txBody>
      </p:sp>
      <p:pic>
        <p:nvPicPr>
          <p:cNvPr id="4" name="Picture 3"/>
          <p:cNvPicPr>
            <a:picLocks noChangeAspect="1"/>
          </p:cNvPicPr>
          <p:nvPr/>
        </p:nvPicPr>
        <p:blipFill>
          <a:blip r:embed="rId2"/>
          <a:stretch>
            <a:fillRect/>
          </a:stretch>
        </p:blipFill>
        <p:spPr>
          <a:xfrm>
            <a:off x="0" y="1727775"/>
            <a:ext cx="5605057" cy="5130225"/>
          </a:xfrm>
          <a:prstGeom prst="rect">
            <a:avLst/>
          </a:prstGeom>
        </p:spPr>
      </p:pic>
      <p:pic>
        <p:nvPicPr>
          <p:cNvPr id="5" name="Picture 4"/>
          <p:cNvPicPr>
            <a:picLocks noChangeAspect="1"/>
          </p:cNvPicPr>
          <p:nvPr/>
        </p:nvPicPr>
        <p:blipFill>
          <a:blip r:embed="rId3"/>
          <a:stretch>
            <a:fillRect/>
          </a:stretch>
        </p:blipFill>
        <p:spPr>
          <a:xfrm>
            <a:off x="5775158" y="1727775"/>
            <a:ext cx="6416842" cy="5329989"/>
          </a:xfrm>
          <a:prstGeom prst="rect">
            <a:avLst/>
          </a:prstGeom>
        </p:spPr>
      </p:pic>
    </p:spTree>
    <p:extLst>
      <p:ext uri="{BB962C8B-B14F-4D97-AF65-F5344CB8AC3E}">
        <p14:creationId xmlns:p14="http://schemas.microsoft.com/office/powerpoint/2010/main" val="260623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4065"/>
            <a:ext cx="12168062" cy="1077218"/>
          </a:xfrm>
          <a:prstGeom prst="rect">
            <a:avLst/>
          </a:prstGeom>
        </p:spPr>
        <p:txBody>
          <a:bodyPr wrap="square">
            <a:spAutoFit/>
          </a:bodyPr>
          <a:lstStyle/>
          <a:p>
            <a:r>
              <a:rPr lang="en-GB" sz="3200" b="1" dirty="0">
                <a:solidFill>
                  <a:srgbClr val="C00000"/>
                </a:solidFill>
              </a:rPr>
              <a:t>Tropical rainforests                          and                      Temperate rainforests</a:t>
            </a:r>
          </a:p>
          <a:p>
            <a:r>
              <a:rPr lang="en-GB" sz="3200" b="1" dirty="0">
                <a:solidFill>
                  <a:srgbClr val="C00000"/>
                </a:solidFill>
              </a:rPr>
              <a:t>The largest rainforest in the world is the Amazon rain forest.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 y="1029963"/>
            <a:ext cx="5955632" cy="5816023"/>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6051884" y="1029963"/>
            <a:ext cx="6140116" cy="5828037"/>
          </a:xfrm>
          <a:prstGeom prst="rect">
            <a:avLst/>
          </a:prstGeom>
        </p:spPr>
      </p:pic>
    </p:spTree>
    <p:extLst>
      <p:ext uri="{BB962C8B-B14F-4D97-AF65-F5344CB8AC3E}">
        <p14:creationId xmlns:p14="http://schemas.microsoft.com/office/powerpoint/2010/main" val="296717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448" y="-4195"/>
            <a:ext cx="11685122" cy="584775"/>
          </a:xfrm>
          <a:prstGeom prst="rect">
            <a:avLst/>
          </a:prstGeom>
        </p:spPr>
        <p:txBody>
          <a:bodyPr wrap="none">
            <a:spAutoFit/>
          </a:bodyPr>
          <a:lstStyle/>
          <a:p>
            <a:pPr algn="just">
              <a:buFont typeface="Wingdings" pitchFamily="2" charset="2"/>
              <a:buChar char="ü"/>
            </a:pPr>
            <a:r>
              <a:rPr lang="en-US" sz="3200" b="1" dirty="0">
                <a:solidFill>
                  <a:srgbClr val="C00000"/>
                </a:solidFill>
              </a:rPr>
              <a:t>(iv) Tundra (Mountain Ecosystems): Arctic Tundra &amp; Alpine Tundra</a:t>
            </a:r>
          </a:p>
        </p:txBody>
      </p:sp>
      <p:pic>
        <p:nvPicPr>
          <p:cNvPr id="4" name="Picture 1" descr="C:\Users\HP\Pictures\Arctic Tundra.jpg"/>
          <p:cNvPicPr>
            <a:picLocks noChangeAspect="1" noChangeArrowheads="1"/>
          </p:cNvPicPr>
          <p:nvPr/>
        </p:nvPicPr>
        <p:blipFill>
          <a:blip r:embed="rId2"/>
          <a:srcRect/>
          <a:stretch>
            <a:fillRect/>
          </a:stretch>
        </p:blipFill>
        <p:spPr bwMode="auto">
          <a:xfrm>
            <a:off x="-29218" y="878305"/>
            <a:ext cx="5979081" cy="5979695"/>
          </a:xfrm>
          <a:prstGeom prst="rect">
            <a:avLst/>
          </a:prstGeom>
          <a:noFill/>
        </p:spPr>
      </p:pic>
      <p:pic>
        <p:nvPicPr>
          <p:cNvPr id="5" name="Picture 4"/>
          <p:cNvPicPr>
            <a:picLocks noChangeAspect="1"/>
          </p:cNvPicPr>
          <p:nvPr/>
        </p:nvPicPr>
        <p:blipFill>
          <a:blip r:embed="rId3"/>
          <a:stretch>
            <a:fillRect/>
          </a:stretch>
        </p:blipFill>
        <p:spPr>
          <a:xfrm>
            <a:off x="6123540" y="890337"/>
            <a:ext cx="6050166" cy="5979695"/>
          </a:xfrm>
          <a:prstGeom prst="rect">
            <a:avLst/>
          </a:prstGeom>
        </p:spPr>
      </p:pic>
    </p:spTree>
    <p:extLst>
      <p:ext uri="{BB962C8B-B14F-4D97-AF65-F5344CB8AC3E}">
        <p14:creationId xmlns:p14="http://schemas.microsoft.com/office/powerpoint/2010/main" val="68338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7"/>
            <a:ext cx="12192000" cy="6001643"/>
          </a:xfrm>
          <a:prstGeom prst="rect">
            <a:avLst/>
          </a:prstGeom>
        </p:spPr>
        <p:txBody>
          <a:bodyPr wrap="square">
            <a:spAutoFit/>
          </a:bodyPr>
          <a:lstStyle/>
          <a:p>
            <a:pPr lvl="0" algn="just">
              <a:buFont typeface="Wingdings" pitchFamily="2" charset="2"/>
              <a:buChar char="q"/>
            </a:pPr>
            <a:r>
              <a:rPr lang="en-US" sz="3200" b="1" dirty="0">
                <a:solidFill>
                  <a:srgbClr val="C00000"/>
                </a:solidFill>
              </a:rPr>
              <a:t>THE FRESHWATER HABITAT:</a:t>
            </a:r>
          </a:p>
          <a:p>
            <a:pPr lvl="0" algn="just"/>
            <a:r>
              <a:rPr lang="en-GB" sz="3200" dirty="0">
                <a:solidFill>
                  <a:prstClr val="black"/>
                </a:solidFill>
              </a:rPr>
              <a:t>Freshwaters are defined as inland water bodies having a considerably low salt concentration (less than 0.5 parts per thousand). Freshwater can be divided into two main groups, namely the lentic (standing) and the lotic (running) water bodies. </a:t>
            </a:r>
            <a:endParaRPr lang="en-US" sz="3200" dirty="0">
              <a:solidFill>
                <a:prstClr val="black"/>
              </a:solidFill>
            </a:endParaRPr>
          </a:p>
          <a:p>
            <a:pPr lvl="0" algn="just"/>
            <a:r>
              <a:rPr lang="en-GB" sz="3200" b="1" dirty="0">
                <a:solidFill>
                  <a:srgbClr val="C00000"/>
                </a:solidFill>
              </a:rPr>
              <a:t>The lentic water bodies</a:t>
            </a:r>
            <a:r>
              <a:rPr lang="en-GB" sz="3200" dirty="0">
                <a:solidFill>
                  <a:prstClr val="black"/>
                </a:solidFill>
              </a:rPr>
              <a:t> are relatively still, although limited movement can occur as a result of wind action e.g. Lakes, Ponds, Pot holes etc. Due to their lower velocity they have lower oxygen concentration.</a:t>
            </a:r>
            <a:endParaRPr lang="en-US" sz="3200" dirty="0">
              <a:solidFill>
                <a:prstClr val="black"/>
              </a:solidFill>
            </a:endParaRPr>
          </a:p>
          <a:p>
            <a:pPr lvl="0" algn="just"/>
            <a:r>
              <a:rPr lang="en-GB" sz="3200" b="1" dirty="0">
                <a:solidFill>
                  <a:srgbClr val="C00000"/>
                </a:solidFill>
              </a:rPr>
              <a:t>The lotic water bodies</a:t>
            </a:r>
            <a:r>
              <a:rPr lang="en-GB" sz="3200" dirty="0">
                <a:solidFill>
                  <a:prstClr val="black"/>
                </a:solidFill>
              </a:rPr>
              <a:t> are those in constant flow, some examples are Rivers, Streams, Waterfalls etc. They have high velocity water flow and a high oxygen concentration.</a:t>
            </a:r>
            <a:endParaRPr lang="en-US" sz="3200" dirty="0">
              <a:solidFill>
                <a:prstClr val="black"/>
              </a:solidFill>
            </a:endParaRPr>
          </a:p>
          <a:p>
            <a:pPr lvl="0" algn="just"/>
            <a:endParaRPr lang="en-US" sz="3200" dirty="0">
              <a:solidFill>
                <a:prstClr val="black"/>
              </a:solidFill>
            </a:endParaRPr>
          </a:p>
        </p:txBody>
      </p:sp>
    </p:spTree>
    <p:extLst>
      <p:ext uri="{BB962C8B-B14F-4D97-AF65-F5344CB8AC3E}">
        <p14:creationId xmlns:p14="http://schemas.microsoft.com/office/powerpoint/2010/main" val="410197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5" y="-5664"/>
            <a:ext cx="3731075" cy="853514"/>
          </a:xfrm>
          <a:prstGeom prst="rect">
            <a:avLst/>
          </a:prstGeom>
        </p:spPr>
      </p:pic>
      <p:sp>
        <p:nvSpPr>
          <p:cNvPr id="3" name="Rectangle 2"/>
          <p:cNvSpPr/>
          <p:nvPr/>
        </p:nvSpPr>
        <p:spPr>
          <a:xfrm>
            <a:off x="4034591" y="-2783"/>
            <a:ext cx="6096000" cy="1569660"/>
          </a:xfrm>
          <a:prstGeom prst="rect">
            <a:avLst/>
          </a:prstGeom>
        </p:spPr>
        <p:txBody>
          <a:bodyPr>
            <a:spAutoFit/>
          </a:bodyPr>
          <a:lstStyle/>
          <a:p>
            <a:r>
              <a:rPr lang="en-US" sz="3200" b="1" dirty="0">
                <a:solidFill>
                  <a:srgbClr val="C00000"/>
                </a:solidFill>
              </a:rPr>
              <a:t>Lake </a:t>
            </a:r>
            <a:r>
              <a:rPr lang="en-US" sz="3200" b="1" dirty="0" err="1">
                <a:solidFill>
                  <a:srgbClr val="C00000"/>
                </a:solidFill>
              </a:rPr>
              <a:t>Tangayika</a:t>
            </a:r>
            <a:r>
              <a:rPr lang="en-US" sz="3200" b="1" dirty="0">
                <a:solidFill>
                  <a:srgbClr val="C00000"/>
                </a:solidFill>
              </a:rPr>
              <a:t> (Tanzania-Congo) is regarded as the longest lake in Africa. </a:t>
            </a:r>
            <a:endParaRPr lang="en-US" dirty="0"/>
          </a:p>
        </p:txBody>
      </p:sp>
      <p:pic>
        <p:nvPicPr>
          <p:cNvPr id="4" name="Picture 2" descr="https://upload.wikimedia.org/wikipedia/commons/8/8b/Pond-001.jpg"/>
          <p:cNvPicPr>
            <a:picLocks noChangeAspect="1" noChangeArrowheads="1"/>
          </p:cNvPicPr>
          <p:nvPr/>
        </p:nvPicPr>
        <p:blipFill>
          <a:blip r:embed="rId3" cstate="print"/>
          <a:srcRect/>
          <a:stretch>
            <a:fillRect/>
          </a:stretch>
        </p:blipFill>
        <p:spPr bwMode="auto">
          <a:xfrm>
            <a:off x="0" y="2498545"/>
            <a:ext cx="5739063" cy="4359455"/>
          </a:xfrm>
          <a:prstGeom prst="rect">
            <a:avLst/>
          </a:prstGeom>
          <a:noFill/>
        </p:spPr>
      </p:pic>
      <p:pic>
        <p:nvPicPr>
          <p:cNvPr id="5" name="Picture 4"/>
          <p:cNvPicPr>
            <a:picLocks noChangeAspect="1"/>
          </p:cNvPicPr>
          <p:nvPr/>
        </p:nvPicPr>
        <p:blipFill>
          <a:blip r:embed="rId4"/>
          <a:stretch>
            <a:fillRect/>
          </a:stretch>
        </p:blipFill>
        <p:spPr>
          <a:xfrm>
            <a:off x="6040370" y="2498544"/>
            <a:ext cx="6151630" cy="4359455"/>
          </a:xfrm>
          <a:prstGeom prst="rect">
            <a:avLst/>
          </a:prstGeom>
        </p:spPr>
      </p:pic>
    </p:spTree>
    <p:extLst>
      <p:ext uri="{BB962C8B-B14F-4D97-AF65-F5344CB8AC3E}">
        <p14:creationId xmlns:p14="http://schemas.microsoft.com/office/powerpoint/2010/main" val="268724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6" y="-5655"/>
            <a:ext cx="4578493" cy="853514"/>
          </a:xfrm>
          <a:prstGeom prst="rect">
            <a:avLst/>
          </a:prstGeom>
        </p:spPr>
      </p:pic>
      <p:sp>
        <p:nvSpPr>
          <p:cNvPr id="3" name="Rectangle 2"/>
          <p:cNvSpPr/>
          <p:nvPr/>
        </p:nvSpPr>
        <p:spPr>
          <a:xfrm>
            <a:off x="4583259" y="-1935"/>
            <a:ext cx="7604732" cy="1384995"/>
          </a:xfrm>
          <a:prstGeom prst="rect">
            <a:avLst/>
          </a:prstGeom>
        </p:spPr>
        <p:txBody>
          <a:bodyPr wrap="square">
            <a:spAutoFit/>
          </a:bodyPr>
          <a:lstStyle/>
          <a:p>
            <a:r>
              <a:rPr lang="en-GB" sz="2800" b="1" dirty="0">
                <a:solidFill>
                  <a:srgbClr val="C00000"/>
                </a:solidFill>
              </a:rPr>
              <a:t>The River Nile</a:t>
            </a:r>
            <a:r>
              <a:rPr lang="en-GB" sz="2800" dirty="0">
                <a:solidFill>
                  <a:prstClr val="black"/>
                </a:solidFill>
              </a:rPr>
              <a:t> is the longest river in the world, while the </a:t>
            </a:r>
            <a:r>
              <a:rPr lang="en-GB" sz="2800" b="1" dirty="0">
                <a:solidFill>
                  <a:srgbClr val="C00000"/>
                </a:solidFill>
              </a:rPr>
              <a:t>Amazon River</a:t>
            </a:r>
            <a:r>
              <a:rPr lang="en-GB" sz="2800" dirty="0">
                <a:solidFill>
                  <a:prstClr val="black"/>
                </a:solidFill>
              </a:rPr>
              <a:t> is the largest river in the world. The largest river in Africa is </a:t>
            </a:r>
            <a:r>
              <a:rPr lang="en-GB" sz="2800" b="1" dirty="0">
                <a:solidFill>
                  <a:srgbClr val="C00000"/>
                </a:solidFill>
              </a:rPr>
              <a:t>River Congo</a:t>
            </a:r>
            <a:r>
              <a:rPr lang="en-GB" sz="2800" dirty="0">
                <a:solidFill>
                  <a:prstClr val="black"/>
                </a:solidFill>
              </a:rPr>
              <a:t>.</a:t>
            </a:r>
            <a:endParaRPr lang="en-US" sz="2800" dirty="0"/>
          </a:p>
        </p:txBody>
      </p:sp>
      <p:pic>
        <p:nvPicPr>
          <p:cNvPr id="4" name="Picture 3"/>
          <p:cNvPicPr>
            <a:picLocks noChangeAspect="1"/>
          </p:cNvPicPr>
          <p:nvPr/>
        </p:nvPicPr>
        <p:blipFill>
          <a:blip r:embed="rId3" cstate="print"/>
          <a:stretch>
            <a:fillRect/>
          </a:stretch>
        </p:blipFill>
        <p:spPr>
          <a:xfrm>
            <a:off x="0" y="1383060"/>
            <a:ext cx="5859379" cy="5515060"/>
          </a:xfrm>
          <a:prstGeom prst="rect">
            <a:avLst/>
          </a:prstGeom>
        </p:spPr>
      </p:pic>
      <p:pic>
        <p:nvPicPr>
          <p:cNvPr id="5" name="Picture 4"/>
          <p:cNvPicPr>
            <a:picLocks noChangeAspect="1"/>
          </p:cNvPicPr>
          <p:nvPr/>
        </p:nvPicPr>
        <p:blipFill>
          <a:blip r:embed="rId4"/>
          <a:stretch>
            <a:fillRect/>
          </a:stretch>
        </p:blipFill>
        <p:spPr>
          <a:xfrm>
            <a:off x="6063916" y="1383060"/>
            <a:ext cx="6128084" cy="5474940"/>
          </a:xfrm>
          <a:prstGeom prst="rect">
            <a:avLst/>
          </a:prstGeom>
        </p:spPr>
      </p:pic>
    </p:spTree>
    <p:extLst>
      <p:ext uri="{BB962C8B-B14F-4D97-AF65-F5344CB8AC3E}">
        <p14:creationId xmlns:p14="http://schemas.microsoft.com/office/powerpoint/2010/main" val="137872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35"/>
            <a:ext cx="12192000" cy="4031873"/>
          </a:xfrm>
          <a:prstGeom prst="rect">
            <a:avLst/>
          </a:prstGeom>
        </p:spPr>
        <p:txBody>
          <a:bodyPr wrap="square">
            <a:spAutoFit/>
          </a:bodyPr>
          <a:lstStyle/>
          <a:p>
            <a:pPr lvl="0" algn="just">
              <a:buFont typeface="Wingdings" pitchFamily="2" charset="2"/>
              <a:buChar char="Ø"/>
            </a:pPr>
            <a:r>
              <a:rPr lang="en-US" sz="3200" b="1" dirty="0">
                <a:solidFill>
                  <a:srgbClr val="C00000"/>
                </a:solidFill>
              </a:rPr>
              <a:t>(c) Wetlands</a:t>
            </a:r>
          </a:p>
          <a:p>
            <a:pPr lvl="0" algn="just"/>
            <a:r>
              <a:rPr lang="en-GB" sz="3200" dirty="0">
                <a:solidFill>
                  <a:prstClr val="black"/>
                </a:solidFill>
              </a:rPr>
              <a:t>Wetlands are ecosystems of several types in which rooted vegetation is surrounded by standing water during part of the year. </a:t>
            </a:r>
          </a:p>
          <a:p>
            <a:pPr lvl="0" algn="just"/>
            <a:r>
              <a:rPr lang="en-GB" sz="3200" dirty="0">
                <a:solidFill>
                  <a:prstClr val="black"/>
                </a:solidFill>
              </a:rPr>
              <a:t>Other terms for wetland include</a:t>
            </a:r>
            <a:r>
              <a:rPr lang="en-GB" sz="3200" b="1" dirty="0">
                <a:solidFill>
                  <a:prstClr val="black"/>
                </a:solidFill>
              </a:rPr>
              <a:t> </a:t>
            </a:r>
            <a:r>
              <a:rPr lang="en-GB" sz="3200" b="1" dirty="0">
                <a:solidFill>
                  <a:srgbClr val="C00000"/>
                </a:solidFill>
              </a:rPr>
              <a:t>marsh (wetlands without trees)</a:t>
            </a:r>
            <a:r>
              <a:rPr lang="en-GB" sz="3200" dirty="0">
                <a:solidFill>
                  <a:prstClr val="black"/>
                </a:solidFill>
              </a:rPr>
              <a:t>, bog, flood plain, prairie pothole and </a:t>
            </a:r>
            <a:r>
              <a:rPr lang="en-GB" sz="3200" b="1" dirty="0">
                <a:solidFill>
                  <a:srgbClr val="C00000"/>
                </a:solidFill>
              </a:rPr>
              <a:t>swamp</a:t>
            </a:r>
            <a:r>
              <a:rPr lang="en-GB" sz="3200" dirty="0">
                <a:solidFill>
                  <a:srgbClr val="C00000"/>
                </a:solidFill>
              </a:rPr>
              <a:t> </a:t>
            </a:r>
            <a:r>
              <a:rPr lang="en-GB" sz="3200" b="1" dirty="0">
                <a:solidFill>
                  <a:srgbClr val="C00000"/>
                </a:solidFill>
              </a:rPr>
              <a:t>(wetlands with trees)</a:t>
            </a:r>
            <a:r>
              <a:rPr lang="en-GB" sz="3200" dirty="0">
                <a:solidFill>
                  <a:prstClr val="black"/>
                </a:solidFill>
              </a:rPr>
              <a:t>. </a:t>
            </a:r>
          </a:p>
          <a:p>
            <a:pPr lvl="0" algn="just"/>
            <a:endParaRPr lang="en-GB" sz="3200" b="1" dirty="0">
              <a:solidFill>
                <a:srgbClr val="C00000"/>
              </a:solidFill>
            </a:endParaRPr>
          </a:p>
          <a:p>
            <a:pPr lvl="0" algn="just"/>
            <a:r>
              <a:rPr lang="en-GB" sz="3200" b="1" dirty="0">
                <a:solidFill>
                  <a:srgbClr val="C00000"/>
                </a:solidFill>
              </a:rPr>
              <a:t>Mangroves</a:t>
            </a:r>
            <a:r>
              <a:rPr lang="en-GB" sz="3200" dirty="0">
                <a:solidFill>
                  <a:prstClr val="black"/>
                </a:solidFill>
              </a:rPr>
              <a:t> are trees that grow in the coastal intertidal zone (</a:t>
            </a:r>
            <a:r>
              <a:rPr lang="en-GB" sz="3200" b="1" dirty="0">
                <a:solidFill>
                  <a:srgbClr val="C00000"/>
                </a:solidFill>
              </a:rPr>
              <a:t>salt water</a:t>
            </a:r>
            <a:r>
              <a:rPr lang="en-GB" sz="3200" dirty="0">
                <a:solidFill>
                  <a:prstClr val="black"/>
                </a:solidFill>
              </a:rPr>
              <a:t>), with low oxygen soil.</a:t>
            </a:r>
            <a:endParaRPr lang="en-US" sz="3200" dirty="0">
              <a:solidFill>
                <a:prstClr val="black"/>
              </a:solidFill>
            </a:endParaRPr>
          </a:p>
        </p:txBody>
      </p:sp>
    </p:spTree>
    <p:extLst>
      <p:ext uri="{BB962C8B-B14F-4D97-AF65-F5344CB8AC3E}">
        <p14:creationId xmlns:p14="http://schemas.microsoft.com/office/powerpoint/2010/main" val="70077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477000"/>
          </a:xfrm>
          <a:prstGeom prst="rect">
            <a:avLst/>
          </a:prstGeom>
        </p:spPr>
      </p:pic>
      <p:sp>
        <p:nvSpPr>
          <p:cNvPr id="3" name="Rectangle 2"/>
          <p:cNvSpPr/>
          <p:nvPr/>
        </p:nvSpPr>
        <p:spPr>
          <a:xfrm>
            <a:off x="3970612" y="6324600"/>
            <a:ext cx="1744388" cy="584775"/>
          </a:xfrm>
          <a:prstGeom prst="rect">
            <a:avLst/>
          </a:prstGeom>
        </p:spPr>
        <p:txBody>
          <a:bodyPr wrap="none">
            <a:spAutoFit/>
          </a:bodyPr>
          <a:lstStyle/>
          <a:p>
            <a:r>
              <a:rPr lang="en-US" sz="3200" b="1" dirty="0">
                <a:solidFill>
                  <a:srgbClr val="C00000"/>
                </a:solidFill>
              </a:rPr>
              <a:t>A swamp</a:t>
            </a:r>
          </a:p>
        </p:txBody>
      </p:sp>
    </p:spTree>
    <p:extLst>
      <p:ext uri="{BB962C8B-B14F-4D97-AF65-F5344CB8AC3E}">
        <p14:creationId xmlns:p14="http://schemas.microsoft.com/office/powerpoint/2010/main" val="1074030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349425"/>
          </a:xfrm>
          <a:prstGeom prst="rect">
            <a:avLst/>
          </a:prstGeom>
        </p:spPr>
      </p:pic>
      <p:sp>
        <p:nvSpPr>
          <p:cNvPr id="3" name="Rectangle 2"/>
          <p:cNvSpPr/>
          <p:nvPr/>
        </p:nvSpPr>
        <p:spPr>
          <a:xfrm>
            <a:off x="4205701" y="6349425"/>
            <a:ext cx="1585499" cy="584775"/>
          </a:xfrm>
          <a:prstGeom prst="rect">
            <a:avLst/>
          </a:prstGeom>
        </p:spPr>
        <p:txBody>
          <a:bodyPr wrap="none">
            <a:spAutoFit/>
          </a:bodyPr>
          <a:lstStyle/>
          <a:p>
            <a:r>
              <a:rPr lang="en-US" sz="3200" b="1" dirty="0">
                <a:solidFill>
                  <a:srgbClr val="C00000"/>
                </a:solidFill>
              </a:rPr>
              <a:t>A marsh</a:t>
            </a:r>
          </a:p>
        </p:txBody>
      </p:sp>
    </p:spTree>
    <p:extLst>
      <p:ext uri="{BB962C8B-B14F-4D97-AF65-F5344CB8AC3E}">
        <p14:creationId xmlns:p14="http://schemas.microsoft.com/office/powerpoint/2010/main" val="413182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60"/>
            <a:ext cx="12192000" cy="6986528"/>
          </a:xfrm>
          <a:prstGeom prst="rect">
            <a:avLst/>
          </a:prstGeom>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 typeface="Wingdings" pitchFamily="2" charset="2"/>
              <a:buChar char="v"/>
              <a:tabLst/>
              <a:defRPr/>
            </a:pPr>
            <a:r>
              <a:rPr kumimoji="0" lang="en-US" sz="3200"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What is Ecology? </a:t>
            </a:r>
          </a:p>
          <a:p>
            <a:pPr marL="0" marR="0" lvl="0" indent="0" algn="just" defTabSz="914400" eaLnBrk="0" fontAlgn="base" latinLnBrk="0" hangingPunct="0">
              <a:lnSpc>
                <a:spcPct val="100000"/>
              </a:lnSpc>
              <a:spcBef>
                <a:spcPct val="0"/>
              </a:spcBef>
              <a:spcAft>
                <a:spcPct val="0"/>
              </a:spcAft>
              <a:buClrTx/>
              <a:buSzTx/>
              <a:tabLst/>
              <a:defRPr/>
            </a:pPr>
            <a:endParaRPr kumimoji="0" lang="en-US" sz="3200" b="0" i="0" u="none" strike="noStrike" kern="0" cap="none" spc="0" normalizeH="0" baseline="0" noProof="0" dirty="0">
              <a:ln>
                <a:noFill/>
              </a:ln>
              <a:solidFill>
                <a:srgbClr val="C00000"/>
              </a:solidFill>
              <a:effectLst/>
              <a:uLnTx/>
              <a:uFillTx/>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 typeface="Wingdings" pitchFamily="2" charset="2"/>
              <a:buChar char="ü"/>
              <a:tabLst/>
              <a:defRPr/>
            </a:pPr>
            <a:r>
              <a:rPr kumimoji="0" lang="en-US" sz="3200"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Ecology</a:t>
            </a:r>
            <a:r>
              <a:rPr kumimoji="0" lang="en-US" sz="3200" b="0" i="0" u="none" strike="noStrike" kern="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r>
              <a:rPr kumimoji="0" lang="en-GB" sz="3200" b="0" i="0" u="none" strike="noStrike" kern="0" cap="none" spc="0" normalizeH="0" baseline="0" noProof="0" dirty="0">
                <a:ln>
                  <a:noFill/>
                </a:ln>
                <a:solidFill>
                  <a:prstClr val="black"/>
                </a:solidFill>
                <a:effectLst/>
                <a:uLnTx/>
                <a:uFillTx/>
              </a:rPr>
              <a:t>is a branch of science that deals with the interrelationship between organisms and their environment.</a:t>
            </a:r>
          </a:p>
          <a:p>
            <a:pPr marL="0" marR="0" lvl="0" indent="0" algn="just" defTabSz="914400" eaLnBrk="0" fontAlgn="base" latinLnBrk="0" hangingPunct="0">
              <a:lnSpc>
                <a:spcPct val="100000"/>
              </a:lnSpc>
              <a:spcBef>
                <a:spcPct val="0"/>
              </a:spcBef>
              <a:spcAft>
                <a:spcPct val="0"/>
              </a:spcAft>
              <a:buClrTx/>
              <a:buSzTx/>
              <a:buFont typeface="Wingdings" pitchFamily="2" charset="2"/>
              <a:buChar char="ü"/>
              <a:tabLst/>
              <a:defRPr/>
            </a:pPr>
            <a:endParaRPr kumimoji="0" lang="en-US" sz="3200" b="0" i="0" u="none" strike="noStrike" kern="0" cap="none" spc="0" normalizeH="0" baseline="0" noProof="0" dirty="0">
              <a:ln>
                <a:noFill/>
              </a:ln>
              <a:solidFill>
                <a:prstClr val="black"/>
              </a:solidFill>
              <a:effectLst/>
              <a:uLnTx/>
              <a:uFillTx/>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 typeface="Wingdings" pitchFamily="2" charset="2"/>
              <a:buChar char="v"/>
              <a:tabLst/>
              <a:defRPr/>
            </a:pPr>
            <a:r>
              <a:rPr kumimoji="0" lang="en-US" sz="3200"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LEVELS OF ECOLOGICAL ORGANIZATION</a:t>
            </a:r>
            <a:r>
              <a:rPr kumimoji="0" lang="en-US" sz="3200" b="1" i="0" u="none" strike="noStrike" kern="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endParaRPr kumimoji="0" lang="en-US" sz="3200" b="0" i="0" u="none" strike="noStrike" kern="0" cap="none" spc="0" normalizeH="0" baseline="0" noProof="0" dirty="0">
              <a:ln>
                <a:noFill/>
              </a:ln>
              <a:solidFill>
                <a:prstClr val="black"/>
              </a:solidFill>
              <a:effectLst/>
              <a:uLnTx/>
              <a:uFillTx/>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 typeface="Wingdings" pitchFamily="2" charset="2"/>
              <a:buChar char="ü"/>
              <a:tabLst/>
              <a:defRPr/>
            </a:pPr>
            <a:r>
              <a:rPr kumimoji="0" lang="en-US" sz="3200"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Species:</a:t>
            </a:r>
            <a:r>
              <a:rPr kumimoji="0" lang="en-US" sz="3200" b="0" i="0" u="none" strike="noStrike" kern="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r>
              <a:rPr kumimoji="0" lang="en-GB" sz="3200" b="0" i="0" u="none" strike="noStrike" kern="0" cap="none" spc="0" normalizeH="0" baseline="0" noProof="0" dirty="0">
                <a:ln>
                  <a:noFill/>
                </a:ln>
                <a:solidFill>
                  <a:prstClr val="black"/>
                </a:solidFill>
                <a:effectLst/>
                <a:uLnTx/>
                <a:uFillTx/>
              </a:rPr>
              <a:t>They are organisms that are morphologically similar, and can breed and produce fertile offspring.</a:t>
            </a:r>
            <a:r>
              <a:rPr kumimoji="0" lang="en-US" sz="3200" b="0" i="0" u="none" strike="noStrike" kern="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endParaRPr kumimoji="0" lang="en-US" sz="3200" b="0" i="0" u="none" strike="noStrike" kern="0" cap="none" spc="0" normalizeH="0" baseline="0" noProof="0" dirty="0">
              <a:ln>
                <a:noFill/>
              </a:ln>
              <a:solidFill>
                <a:prstClr val="black"/>
              </a:solidFill>
              <a:effectLst/>
              <a:uLnTx/>
              <a:uFillTx/>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 typeface="Wingdings" pitchFamily="2" charset="2"/>
              <a:buChar char="ü"/>
              <a:tabLst/>
              <a:defRPr/>
            </a:pPr>
            <a:r>
              <a:rPr kumimoji="0" lang="en-US" sz="3200"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Population:</a:t>
            </a:r>
            <a:r>
              <a:rPr kumimoji="0" lang="en-US" sz="3200" b="0" i="0" u="none" strike="noStrike" kern="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r>
              <a:rPr kumimoji="0" lang="en-GB" sz="3200" b="0" i="0" u="none" strike="noStrike" kern="0" cap="none" spc="0" normalizeH="0" baseline="0" noProof="0" dirty="0">
                <a:ln>
                  <a:noFill/>
                </a:ln>
                <a:solidFill>
                  <a:prstClr val="black"/>
                </a:solidFill>
                <a:effectLst/>
                <a:uLnTx/>
                <a:uFillTx/>
              </a:rPr>
              <a:t>It is a group of individuals of the same species occupying a given area; e.g. a population of Agama lizards in MTU campus.</a:t>
            </a:r>
          </a:p>
          <a:p>
            <a:pPr lvl="0" algn="just" fontAlgn="base">
              <a:spcBef>
                <a:spcPct val="0"/>
              </a:spcBef>
              <a:spcAft>
                <a:spcPct val="0"/>
              </a:spcAft>
              <a:buFont typeface="Wingdings" pitchFamily="2" charset="2"/>
              <a:buChar char="ü"/>
            </a:pPr>
            <a:r>
              <a:rPr kumimoji="0" lang="en-GB" sz="3200" b="1" i="0" u="none" strike="noStrike" cap="none" normalizeH="0" baseline="0" dirty="0">
                <a:ln>
                  <a:noFill/>
                </a:ln>
                <a:solidFill>
                  <a:srgbClr val="C00000"/>
                </a:solidFill>
                <a:effectLst/>
                <a:ea typeface="Calibri" pitchFamily="34" charset="0"/>
                <a:cs typeface="Calibri" pitchFamily="34" charset="0"/>
              </a:rPr>
              <a:t>Community:</a:t>
            </a:r>
            <a:r>
              <a:rPr kumimoji="0" lang="en-GB" sz="3200" b="0" i="0" u="none" strike="noStrike" cap="none" normalizeH="0" baseline="0" dirty="0">
                <a:ln>
                  <a:noFill/>
                </a:ln>
                <a:solidFill>
                  <a:schemeClr val="tx1"/>
                </a:solidFill>
                <a:effectLst/>
                <a:ea typeface="Calibri" pitchFamily="34" charset="0"/>
                <a:cs typeface="Calibri" pitchFamily="34" charset="0"/>
              </a:rPr>
              <a:t> </a:t>
            </a:r>
            <a:r>
              <a:rPr lang="en-GB" sz="3200" dirty="0"/>
              <a:t>It is an assemblage of all the populations of organisms living and interacting in a particular area. An example is the community of plants and animal in a pond or desert.</a:t>
            </a:r>
            <a:endParaRPr kumimoji="0" lang="en-GB" sz="3200" b="0" i="0" u="none" strike="noStrike" cap="none" normalizeH="0" baseline="0" dirty="0">
              <a:ln>
                <a:noFill/>
              </a:ln>
              <a:solidFill>
                <a:schemeClr val="tx1"/>
              </a:solidFill>
              <a:effectLst/>
              <a:ea typeface="Calibri" pitchFamily="34" charset="0"/>
              <a:cs typeface="Calibri" pitchFamily="34" charset="0"/>
            </a:endParaRPr>
          </a:p>
          <a:p>
            <a:pPr marL="0" marR="0" lvl="0" indent="0" algn="just" defTabSz="914400" eaLnBrk="0" fontAlgn="base" latinLnBrk="0" hangingPunct="0">
              <a:lnSpc>
                <a:spcPct val="100000"/>
              </a:lnSpc>
              <a:spcBef>
                <a:spcPct val="0"/>
              </a:spcBef>
              <a:spcAft>
                <a:spcPct val="0"/>
              </a:spcAft>
              <a:buClrTx/>
              <a:buSzTx/>
              <a:tabLst/>
              <a:defRPr/>
            </a:pPr>
            <a:endParaRPr kumimoji="0" lang="en-US" sz="32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648003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477000"/>
          </a:xfrm>
          <a:prstGeom prst="rect">
            <a:avLst/>
          </a:prstGeom>
        </p:spPr>
      </p:pic>
      <p:sp>
        <p:nvSpPr>
          <p:cNvPr id="3" name="Rectangle 2"/>
          <p:cNvSpPr/>
          <p:nvPr/>
        </p:nvSpPr>
        <p:spPr>
          <a:xfrm>
            <a:off x="2819400" y="6324600"/>
            <a:ext cx="3320333" cy="584775"/>
          </a:xfrm>
          <a:prstGeom prst="rect">
            <a:avLst/>
          </a:prstGeom>
        </p:spPr>
        <p:txBody>
          <a:bodyPr wrap="none">
            <a:spAutoFit/>
          </a:bodyPr>
          <a:lstStyle/>
          <a:p>
            <a:r>
              <a:rPr lang="en-US" sz="3200" b="1" dirty="0">
                <a:solidFill>
                  <a:srgbClr val="C00000"/>
                </a:solidFill>
              </a:rPr>
              <a:t>A mangrove forest</a:t>
            </a:r>
          </a:p>
        </p:txBody>
      </p:sp>
    </p:spTree>
    <p:extLst>
      <p:ext uri="{BB962C8B-B14F-4D97-AF65-F5344CB8AC3E}">
        <p14:creationId xmlns:p14="http://schemas.microsoft.com/office/powerpoint/2010/main" val="248965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89"/>
            <a:ext cx="12192000" cy="4031873"/>
          </a:xfrm>
          <a:prstGeom prst="rect">
            <a:avLst/>
          </a:prstGeom>
        </p:spPr>
        <p:txBody>
          <a:bodyPr wrap="square">
            <a:spAutoFit/>
          </a:bodyPr>
          <a:lstStyle/>
          <a:p>
            <a:pPr lvl="0" algn="just">
              <a:buFont typeface="Wingdings" pitchFamily="2" charset="2"/>
              <a:buChar char="q"/>
            </a:pPr>
            <a:r>
              <a:rPr lang="en-US" sz="3200" b="1" dirty="0">
                <a:solidFill>
                  <a:srgbClr val="C00000"/>
                </a:solidFill>
              </a:rPr>
              <a:t>4.     BRACKISH WATER:</a:t>
            </a:r>
          </a:p>
          <a:p>
            <a:pPr lvl="0" algn="just"/>
            <a:r>
              <a:rPr lang="en-US" sz="3200" dirty="0">
                <a:solidFill>
                  <a:prstClr val="black"/>
                </a:solidFill>
              </a:rPr>
              <a:t>This environment is actually a meeting point between the fresh water and the marine water habitat. </a:t>
            </a:r>
          </a:p>
          <a:p>
            <a:pPr lvl="0" algn="just"/>
            <a:r>
              <a:rPr lang="en-US" sz="3200" dirty="0">
                <a:solidFill>
                  <a:prstClr val="black"/>
                </a:solidFill>
              </a:rPr>
              <a:t>It occurs in places like </a:t>
            </a:r>
            <a:r>
              <a:rPr lang="en-US" sz="3200" b="1" dirty="0">
                <a:solidFill>
                  <a:srgbClr val="C00000"/>
                </a:solidFill>
              </a:rPr>
              <a:t>estuaries</a:t>
            </a:r>
            <a:r>
              <a:rPr lang="en-US" sz="3200" dirty="0">
                <a:solidFill>
                  <a:srgbClr val="C00000"/>
                </a:solidFill>
              </a:rPr>
              <a:t>,</a:t>
            </a:r>
            <a:r>
              <a:rPr lang="en-US" sz="3200" dirty="0">
                <a:solidFill>
                  <a:prstClr val="black"/>
                </a:solidFill>
              </a:rPr>
              <a:t> where rivers drain into the ocean, where there is therefore a mixture of fresh and marine water. </a:t>
            </a:r>
          </a:p>
          <a:p>
            <a:pPr lvl="0" algn="just"/>
            <a:r>
              <a:rPr lang="en-US" sz="3200" dirty="0">
                <a:solidFill>
                  <a:prstClr val="black"/>
                </a:solidFill>
              </a:rPr>
              <a:t>The salt content of the water is normally higher than that of fresh water and lower than that of marine water due to mixing of both waters </a:t>
            </a:r>
            <a:r>
              <a:rPr lang="en-US" sz="3200" b="1" dirty="0">
                <a:solidFill>
                  <a:srgbClr val="C00000"/>
                </a:solidFill>
              </a:rPr>
              <a:t>(between 0.5 to 35 parts per thousand)</a:t>
            </a:r>
            <a:r>
              <a:rPr lang="en-US" sz="3200" dirty="0">
                <a:solidFill>
                  <a:prstClr val="black"/>
                </a:solidFill>
              </a:rPr>
              <a:t>. </a:t>
            </a:r>
          </a:p>
        </p:txBody>
      </p:sp>
    </p:spTree>
    <p:extLst>
      <p:ext uri="{BB962C8B-B14F-4D97-AF65-F5344CB8AC3E}">
        <p14:creationId xmlns:p14="http://schemas.microsoft.com/office/powerpoint/2010/main" val="3240796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r>
              <a:rPr lang="en-US" sz="2800" b="1" i="0" u="none" strike="noStrike" baseline="0" dirty="0">
                <a:solidFill>
                  <a:srgbClr val="000000"/>
                </a:solidFill>
                <a:latin typeface="Calibri" panose="020F0502020204030204" pitchFamily="34" charset="0"/>
              </a:rPr>
              <a:t>Impact of population growth on the biosphere </a:t>
            </a:r>
            <a:endParaRPr lang="en-US" sz="2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Population growth goes along with growth of towns and cities, which is referred to as urbanization. Urbanization is caused by the presence of social amenities like electricity, good roads, medical facilities, pipe-borne water, availability of industries and high quality goods and employment opportunities. </a:t>
            </a:r>
          </a:p>
          <a:p>
            <a:endParaRPr lang="en-US" sz="2800" b="1" i="0" u="none" strike="noStrike" baseline="0" dirty="0">
              <a:solidFill>
                <a:srgbClr val="000000"/>
              </a:solidFill>
              <a:latin typeface="Calibri" panose="020F0502020204030204" pitchFamily="34" charset="0"/>
            </a:endParaRPr>
          </a:p>
          <a:p>
            <a:r>
              <a:rPr lang="en-US" sz="2800" b="1" i="0" u="none" strike="noStrike" baseline="0" dirty="0">
                <a:solidFill>
                  <a:srgbClr val="000000"/>
                </a:solidFill>
                <a:latin typeface="Calibri" panose="020F0502020204030204" pitchFamily="34" charset="0"/>
              </a:rPr>
              <a:t>Consequences of population growth and urbanization </a:t>
            </a:r>
            <a:endParaRPr lang="en-US" sz="2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1 Accommodation problem </a:t>
            </a:r>
          </a:p>
          <a:p>
            <a:r>
              <a:rPr lang="en-US" sz="2800" b="0" i="0" u="none" strike="noStrike" baseline="0" dirty="0">
                <a:solidFill>
                  <a:srgbClr val="000000"/>
                </a:solidFill>
                <a:latin typeface="Calibri" panose="020F0502020204030204" pitchFamily="34" charset="0"/>
              </a:rPr>
              <a:t>2 Lack of planned cities resulting in the development of slums </a:t>
            </a:r>
          </a:p>
          <a:p>
            <a:r>
              <a:rPr lang="en-US" sz="2800" b="0" i="0" u="none" strike="noStrike" baseline="0" dirty="0">
                <a:solidFill>
                  <a:srgbClr val="000000"/>
                </a:solidFill>
                <a:latin typeface="Calibri" panose="020F0502020204030204" pitchFamily="34" charset="0"/>
              </a:rPr>
              <a:t>3 Reduction in the number of people farming in rural areas </a:t>
            </a:r>
          </a:p>
          <a:p>
            <a:r>
              <a:rPr lang="en-US" sz="2800" b="0" i="0" u="none" strike="noStrike" baseline="0" dirty="0">
                <a:solidFill>
                  <a:srgbClr val="000000"/>
                </a:solidFill>
                <a:latin typeface="Calibri" panose="020F0502020204030204" pitchFamily="34" charset="0"/>
              </a:rPr>
              <a:t>4 More mouths to fees, therefore more emphasis on large-scale agriculture leading to deforestation, soil erosion, desertification, loss of wild and game animals </a:t>
            </a:r>
          </a:p>
          <a:p>
            <a:r>
              <a:rPr lang="en-US" sz="2800" b="0" i="0" u="none" strike="noStrike" baseline="0" dirty="0">
                <a:solidFill>
                  <a:srgbClr val="000000"/>
                </a:solidFill>
                <a:latin typeface="Calibri" panose="020F0502020204030204" pitchFamily="34" charset="0"/>
              </a:rPr>
              <a:t>5 Epidemics like cholera, influenza </a:t>
            </a:r>
          </a:p>
          <a:p>
            <a:r>
              <a:rPr lang="en-US" sz="2800" b="0" i="0" u="none" strike="noStrike" baseline="0" dirty="0">
                <a:solidFill>
                  <a:srgbClr val="000000"/>
                </a:solidFill>
                <a:latin typeface="Calibri" panose="020F0502020204030204" pitchFamily="34" charset="0"/>
              </a:rPr>
              <a:t>6 Antisocial behavior in human beings </a:t>
            </a:r>
          </a:p>
          <a:p>
            <a:r>
              <a:rPr lang="en-US" sz="2800" b="0" i="0" u="none" strike="noStrike" baseline="0" dirty="0">
                <a:solidFill>
                  <a:srgbClr val="000000"/>
                </a:solidFill>
                <a:latin typeface="Calibri" panose="020F0502020204030204" pitchFamily="34" charset="0"/>
              </a:rPr>
              <a:t>7 High cost of living </a:t>
            </a:r>
          </a:p>
          <a:p>
            <a:r>
              <a:rPr lang="en-US" sz="2800" b="0" i="0" u="none" strike="noStrike" baseline="0" dirty="0">
                <a:solidFill>
                  <a:srgbClr val="000000"/>
                </a:solidFill>
                <a:latin typeface="Calibri" panose="020F0502020204030204" pitchFamily="34" charset="0"/>
              </a:rPr>
              <a:t>8 Environmental pollution </a:t>
            </a:r>
          </a:p>
        </p:txBody>
      </p:sp>
    </p:spTree>
    <p:extLst>
      <p:ext uri="{BB962C8B-B14F-4D97-AF65-F5344CB8AC3E}">
        <p14:creationId xmlns:p14="http://schemas.microsoft.com/office/powerpoint/2010/main" val="932092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94085"/>
          </a:xfrm>
          <a:prstGeom prst="rect">
            <a:avLst/>
          </a:prstGeom>
        </p:spPr>
        <p:txBody>
          <a:bodyPr wrap="square">
            <a:spAutoFit/>
          </a:bodyPr>
          <a:lstStyle/>
          <a:p>
            <a:r>
              <a:rPr lang="en-US" sz="3200" b="1" i="0" u="none" strike="noStrike" baseline="0" dirty="0">
                <a:solidFill>
                  <a:srgbClr val="000000"/>
                </a:solidFill>
                <a:latin typeface="Calibri" panose="020F0502020204030204" pitchFamily="34" charset="0"/>
              </a:rPr>
              <a:t>Pollution </a:t>
            </a:r>
            <a:r>
              <a:rPr lang="en-US" sz="3200" b="0" i="0" u="none" strike="noStrike" baseline="0" dirty="0">
                <a:solidFill>
                  <a:srgbClr val="000000"/>
                </a:solidFill>
                <a:latin typeface="Calibri" panose="020F0502020204030204" pitchFamily="34" charset="0"/>
              </a:rPr>
              <a:t>is the contamination of a medium (air, water, soil) with impurities to a level that is detrimental to organisms or the balance of nature. </a:t>
            </a:r>
          </a:p>
          <a:p>
            <a:r>
              <a:rPr lang="en-US" sz="3200" b="0" i="0" u="none" strike="noStrike" baseline="0" dirty="0">
                <a:solidFill>
                  <a:srgbClr val="000000"/>
                </a:solidFill>
                <a:latin typeface="Calibri" panose="020F0502020204030204" pitchFamily="34" charset="0"/>
              </a:rPr>
              <a:t>To make foul, unclean, dirty; it can also be defined as any physical, chemical, or biological change that adversely affects the health, survival, or activities of living organisms or that alters the environment in undesirable ways. </a:t>
            </a:r>
          </a:p>
          <a:p>
            <a:endParaRPr lang="en-US" sz="3200" b="1" i="0" u="none" strike="noStrike" baseline="0" dirty="0">
              <a:solidFill>
                <a:srgbClr val="000000"/>
              </a:solidFill>
              <a:latin typeface="Calibri" panose="020F0502020204030204" pitchFamily="34" charset="0"/>
            </a:endParaRPr>
          </a:p>
          <a:p>
            <a:r>
              <a:rPr lang="en-US" sz="3200" b="1" i="0" u="none" strike="noStrike" baseline="0" dirty="0">
                <a:solidFill>
                  <a:srgbClr val="000000"/>
                </a:solidFill>
                <a:latin typeface="Calibri" panose="020F0502020204030204" pitchFamily="34" charset="0"/>
              </a:rPr>
              <a:t>Pollutants </a:t>
            </a:r>
            <a:r>
              <a:rPr lang="en-US" sz="3200" b="0" i="0" u="none" strike="noStrike" baseline="0" dirty="0">
                <a:solidFill>
                  <a:srgbClr val="000000"/>
                </a:solidFill>
                <a:latin typeface="Calibri" panose="020F0502020204030204" pitchFamily="34" charset="0"/>
              </a:rPr>
              <a:t>are contaminants that adversely alter the physical, chemical or biological properties of the environment. </a:t>
            </a:r>
          </a:p>
          <a:p>
            <a:r>
              <a:rPr lang="en-US" sz="3200" b="0" i="0" u="none" strike="noStrike" baseline="0" dirty="0">
                <a:solidFill>
                  <a:srgbClr val="000000"/>
                </a:solidFill>
                <a:latin typeface="Calibri" panose="020F0502020204030204" pitchFamily="34" charset="0"/>
              </a:rPr>
              <a:t>The term includes </a:t>
            </a:r>
            <a:r>
              <a:rPr lang="en-US" sz="3200" b="1" i="0" u="none" strike="noStrike" baseline="0" dirty="0">
                <a:solidFill>
                  <a:srgbClr val="000000"/>
                </a:solidFill>
                <a:latin typeface="Calibri" panose="020F0502020204030204" pitchFamily="34" charset="0"/>
              </a:rPr>
              <a:t>nutrients</a:t>
            </a:r>
            <a:r>
              <a:rPr lang="en-US" sz="3200" b="0" i="0" u="none" strike="noStrike" baseline="0" dirty="0">
                <a:solidFill>
                  <a:srgbClr val="000000"/>
                </a:solidFill>
                <a:latin typeface="Calibri" panose="020F0502020204030204" pitchFamily="34" charset="0"/>
              </a:rPr>
              <a:t>, </a:t>
            </a:r>
            <a:r>
              <a:rPr lang="en-US" sz="3200" b="1" i="0" u="none" strike="noStrike" baseline="0" dirty="0">
                <a:solidFill>
                  <a:srgbClr val="000000"/>
                </a:solidFill>
                <a:latin typeface="Calibri" panose="020F0502020204030204" pitchFamily="34" charset="0"/>
              </a:rPr>
              <a:t>sediments</a:t>
            </a:r>
            <a:r>
              <a:rPr lang="en-US" sz="3200" b="0" i="0" u="none" strike="noStrike" baseline="0" dirty="0">
                <a:solidFill>
                  <a:srgbClr val="000000"/>
                </a:solidFill>
                <a:latin typeface="Calibri" panose="020F0502020204030204" pitchFamily="34" charset="0"/>
              </a:rPr>
              <a:t>, </a:t>
            </a:r>
            <a:r>
              <a:rPr lang="en-US" sz="3200" b="1" i="0" u="none" strike="noStrike" baseline="0" dirty="0">
                <a:solidFill>
                  <a:srgbClr val="000000"/>
                </a:solidFill>
                <a:latin typeface="Calibri" panose="020F0502020204030204" pitchFamily="34" charset="0"/>
              </a:rPr>
              <a:t>pathogens</a:t>
            </a:r>
            <a:r>
              <a:rPr lang="en-US" sz="3200" b="0" i="0" u="none" strike="noStrike" baseline="0" dirty="0">
                <a:solidFill>
                  <a:srgbClr val="000000"/>
                </a:solidFill>
                <a:latin typeface="Calibri" panose="020F0502020204030204" pitchFamily="34" charset="0"/>
              </a:rPr>
              <a:t>, </a:t>
            </a:r>
            <a:r>
              <a:rPr lang="en-US" sz="3200" b="1" i="0" u="none" strike="noStrike" baseline="0" dirty="0">
                <a:solidFill>
                  <a:srgbClr val="000000"/>
                </a:solidFill>
                <a:latin typeface="Calibri" panose="020F0502020204030204" pitchFamily="34" charset="0"/>
              </a:rPr>
              <a:t>toxic metals</a:t>
            </a:r>
            <a:r>
              <a:rPr lang="en-US" sz="3200" b="0" i="0" u="none" strike="noStrike" baseline="0" dirty="0">
                <a:solidFill>
                  <a:srgbClr val="000000"/>
                </a:solidFill>
                <a:latin typeface="Calibri" panose="020F0502020204030204" pitchFamily="34" charset="0"/>
              </a:rPr>
              <a:t>, </a:t>
            </a:r>
            <a:r>
              <a:rPr lang="en-US" sz="3200" b="1" i="0" u="none" strike="noStrike" baseline="0" dirty="0">
                <a:solidFill>
                  <a:srgbClr val="000000"/>
                </a:solidFill>
                <a:latin typeface="Calibri" panose="020F0502020204030204" pitchFamily="34" charset="0"/>
              </a:rPr>
              <a:t>carcinogens</a:t>
            </a:r>
            <a:r>
              <a:rPr lang="en-US" sz="3200" b="0" i="0" u="none" strike="noStrike" baseline="0" dirty="0">
                <a:solidFill>
                  <a:srgbClr val="000000"/>
                </a:solidFill>
                <a:latin typeface="Calibri" panose="020F0502020204030204" pitchFamily="34" charset="0"/>
              </a:rPr>
              <a:t>, </a:t>
            </a:r>
            <a:r>
              <a:rPr lang="en-US" sz="3200" b="1" i="0" u="none" strike="noStrike" baseline="0" dirty="0">
                <a:solidFill>
                  <a:srgbClr val="000000"/>
                </a:solidFill>
                <a:latin typeface="Calibri" panose="020F0502020204030204" pitchFamily="34" charset="0"/>
              </a:rPr>
              <a:t>oxygen-demanding materials </a:t>
            </a:r>
            <a:r>
              <a:rPr lang="en-US" sz="3200" b="0" i="0" u="none" strike="noStrike" baseline="0" dirty="0">
                <a:solidFill>
                  <a:srgbClr val="000000"/>
                </a:solidFill>
                <a:latin typeface="Calibri" panose="020F0502020204030204" pitchFamily="34" charset="0"/>
              </a:rPr>
              <a:t>and all other harmful substances. </a:t>
            </a:r>
            <a:endParaRPr lang="en-US" sz="3200" dirty="0"/>
          </a:p>
        </p:txBody>
      </p:sp>
    </p:spTree>
    <p:extLst>
      <p:ext uri="{BB962C8B-B14F-4D97-AF65-F5344CB8AC3E}">
        <p14:creationId xmlns:p14="http://schemas.microsoft.com/office/powerpoint/2010/main" val="48880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r>
              <a:rPr lang="en-US" sz="3200" b="0" i="0" u="none" strike="noStrike" baseline="0" dirty="0">
                <a:solidFill>
                  <a:srgbClr val="000000"/>
                </a:solidFill>
                <a:latin typeface="Calibri" panose="020F0502020204030204" pitchFamily="34" charset="0"/>
              </a:rPr>
              <a:t>Two types of pollutants are known; biodegradable and non-biodegradable pollutants. </a:t>
            </a:r>
          </a:p>
          <a:p>
            <a:r>
              <a:rPr lang="en-US" sz="3200" b="1" i="0" u="none" strike="noStrike" baseline="0" dirty="0">
                <a:solidFill>
                  <a:srgbClr val="000000"/>
                </a:solidFill>
                <a:latin typeface="Calibri" panose="020F0502020204030204" pitchFamily="34" charset="0"/>
              </a:rPr>
              <a:t>Biodegradable </a:t>
            </a:r>
            <a:r>
              <a:rPr lang="en-US" sz="3200" b="0" i="0" u="none" strike="noStrike" baseline="0" dirty="0">
                <a:solidFill>
                  <a:srgbClr val="000000"/>
                </a:solidFill>
                <a:latin typeface="Calibri" panose="020F0502020204030204" pitchFamily="34" charset="0"/>
              </a:rPr>
              <a:t>pollutants are those that can be decomposed by bacteria, hence could easily be removed from the environment e.g. sewage. </a:t>
            </a:r>
          </a:p>
          <a:p>
            <a:r>
              <a:rPr lang="en-US" sz="3200" b="1" i="0" u="none" strike="noStrike" baseline="0" dirty="0">
                <a:solidFill>
                  <a:srgbClr val="000000"/>
                </a:solidFill>
                <a:latin typeface="Calibri" panose="020F0502020204030204" pitchFamily="34" charset="0"/>
              </a:rPr>
              <a:t>Sewage </a:t>
            </a:r>
            <a:r>
              <a:rPr lang="en-US" sz="3200" b="0" i="0" u="none" strike="noStrike" baseline="0" dirty="0">
                <a:solidFill>
                  <a:srgbClr val="000000"/>
                </a:solidFill>
                <a:latin typeface="Calibri" panose="020F0502020204030204" pitchFamily="34" charset="0"/>
              </a:rPr>
              <a:t>is a water-carried waste, in solution that is intended to be removed from a community e.g. waste water from the kitchen sink and excrement from homes. </a:t>
            </a:r>
          </a:p>
          <a:p>
            <a:r>
              <a:rPr lang="en-US" sz="3200" b="1" i="0" u="none" strike="noStrike" baseline="0" dirty="0">
                <a:solidFill>
                  <a:srgbClr val="000000"/>
                </a:solidFill>
                <a:latin typeface="Calibri" panose="020F0502020204030204" pitchFamily="34" charset="0"/>
              </a:rPr>
              <a:t>Non-biodegradable </a:t>
            </a:r>
            <a:r>
              <a:rPr lang="en-US" sz="3200" b="0" i="0" u="none" strike="noStrike" baseline="0" dirty="0">
                <a:solidFill>
                  <a:srgbClr val="000000"/>
                </a:solidFill>
                <a:latin typeface="Calibri" panose="020F0502020204030204" pitchFamily="34" charset="0"/>
              </a:rPr>
              <a:t>are chemicals substances which cannot be broken down by bacteria, hence persists and accumulate in the environment e.g. heavy metals from industries, plastic and other man-made synthetic materials. </a:t>
            </a:r>
            <a:endParaRPr lang="en-US" sz="3200" dirty="0"/>
          </a:p>
        </p:txBody>
      </p:sp>
    </p:spTree>
    <p:extLst>
      <p:ext uri="{BB962C8B-B14F-4D97-AF65-F5344CB8AC3E}">
        <p14:creationId xmlns:p14="http://schemas.microsoft.com/office/powerpoint/2010/main" val="224498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7616" cy="6740307"/>
          </a:xfrm>
          <a:prstGeom prst="rect">
            <a:avLst/>
          </a:prstGeom>
        </p:spPr>
        <p:txBody>
          <a:bodyPr wrap="square">
            <a:spAutoFit/>
          </a:bodyPr>
          <a:lstStyle/>
          <a:p>
            <a:r>
              <a:rPr lang="en-US" sz="4800" b="0" i="0" u="none" strike="noStrike" baseline="0" dirty="0">
                <a:solidFill>
                  <a:srgbClr val="000000"/>
                </a:solidFill>
                <a:latin typeface="Calibri" panose="020F0502020204030204" pitchFamily="34" charset="0"/>
              </a:rPr>
              <a:t>Burning of fossil fuels (coals, petroleum and natural gas) provide energy for home and industrial use results in the release of carbon oxides (CO &amp; CO2); hydrocarbons methane (CH4) and benzene (C6H6); nitrogen oxides (nitric oxides – NO), nitrogen dioxide (NO2) and nitrous oxide (N2O); </a:t>
            </a:r>
            <a:r>
              <a:rPr lang="en-US" sz="4800" b="0" i="0" u="none" strike="noStrike" baseline="0" dirty="0" err="1">
                <a:solidFill>
                  <a:srgbClr val="000000"/>
                </a:solidFill>
                <a:latin typeface="Calibri" panose="020F0502020204030204" pitchFamily="34" charset="0"/>
              </a:rPr>
              <a:t>sulphur</a:t>
            </a:r>
            <a:r>
              <a:rPr lang="en-US" sz="4800" b="0" i="0" u="none" strike="noStrike" baseline="0" dirty="0">
                <a:solidFill>
                  <a:srgbClr val="000000"/>
                </a:solidFill>
                <a:latin typeface="Calibri" panose="020F0502020204030204" pitchFamily="34" charset="0"/>
              </a:rPr>
              <a:t> oxides (</a:t>
            </a:r>
            <a:r>
              <a:rPr lang="en-US" sz="4800" b="0" i="0" u="none" strike="noStrike" baseline="0" dirty="0" err="1">
                <a:solidFill>
                  <a:srgbClr val="000000"/>
                </a:solidFill>
                <a:latin typeface="Calibri" panose="020F0502020204030204" pitchFamily="34" charset="0"/>
              </a:rPr>
              <a:t>sulphur</a:t>
            </a:r>
            <a:r>
              <a:rPr lang="en-US" sz="4800" b="0" i="0" u="none" strike="noStrike" baseline="0" dirty="0">
                <a:solidFill>
                  <a:srgbClr val="000000"/>
                </a:solidFill>
                <a:latin typeface="Calibri" panose="020F0502020204030204" pitchFamily="34" charset="0"/>
              </a:rPr>
              <a:t> dioxide – SO2 &amp; </a:t>
            </a:r>
            <a:r>
              <a:rPr lang="en-US" sz="4800" b="0" i="0" u="none" strike="noStrike" baseline="0" dirty="0" err="1">
                <a:solidFill>
                  <a:srgbClr val="000000"/>
                </a:solidFill>
                <a:latin typeface="Calibri" panose="020F0502020204030204" pitchFamily="34" charset="0"/>
              </a:rPr>
              <a:t>sulphur</a:t>
            </a:r>
            <a:r>
              <a:rPr lang="en-US" sz="4800" b="0" i="0" u="none" strike="noStrike" baseline="0" dirty="0">
                <a:solidFill>
                  <a:srgbClr val="000000"/>
                </a:solidFill>
                <a:latin typeface="Calibri" panose="020F0502020204030204" pitchFamily="34" charset="0"/>
              </a:rPr>
              <a:t> trioxide – SO3). These cause air pollution. </a:t>
            </a:r>
            <a:endParaRPr lang="en-US" sz="4800" dirty="0"/>
          </a:p>
        </p:txBody>
      </p:sp>
    </p:spTree>
    <p:extLst>
      <p:ext uri="{BB962C8B-B14F-4D97-AF65-F5344CB8AC3E}">
        <p14:creationId xmlns:p14="http://schemas.microsoft.com/office/powerpoint/2010/main" val="241169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r>
              <a:rPr lang="en-US" sz="4400" b="0" i="0" u="none" strike="noStrike" baseline="0" dirty="0">
                <a:solidFill>
                  <a:srgbClr val="000000"/>
                </a:solidFill>
                <a:latin typeface="Calibri" panose="020F0502020204030204" pitchFamily="34" charset="0"/>
              </a:rPr>
              <a:t>Waste gases like SO2 and NO react with rain to form H2SO4 and NHO3 in the atmosphere which mix with rain to give rise to acid rain that damages lakes, streams, forests, buildings, statues, etc. CO2 and other gases e.g. methane, nitrous oxide and CFC in the atmosphere deplete the ozone layer and also increase </a:t>
            </a:r>
            <a:r>
              <a:rPr lang="en-US" sz="4400" dirty="0">
                <a:solidFill>
                  <a:srgbClr val="000000"/>
                </a:solidFill>
                <a:latin typeface="Calibri" panose="020F0502020204030204" pitchFamily="34" charset="0"/>
              </a:rPr>
              <a:t>Global Warming (Greenhouse effect)</a:t>
            </a:r>
          </a:p>
          <a:p>
            <a:r>
              <a:rPr lang="en-US" sz="4400" b="0" i="0" u="none" strike="noStrike" baseline="0" dirty="0">
                <a:solidFill>
                  <a:srgbClr val="000000"/>
                </a:solidFill>
                <a:latin typeface="Calibri" panose="020F0502020204030204" pitchFamily="34" charset="0"/>
              </a:rPr>
              <a:t>Depletion of the ozone layer increases the risk of skin cancer. </a:t>
            </a:r>
            <a:endParaRPr lang="en-US" sz="4400" dirty="0"/>
          </a:p>
          <a:p>
            <a:endParaRPr lang="en-US"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795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509200"/>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ü"/>
            </a:pPr>
            <a:r>
              <a:rPr lang="en-GB" sz="3200" b="1" dirty="0">
                <a:solidFill>
                  <a:srgbClr val="C00000"/>
                </a:solidFill>
                <a:ea typeface="Calibri" pitchFamily="34" charset="0"/>
                <a:cs typeface="Calibri" pitchFamily="34" charset="0"/>
              </a:rPr>
              <a:t>Ecosystems:</a:t>
            </a:r>
            <a:r>
              <a:rPr lang="en-GB" sz="3200" dirty="0">
                <a:solidFill>
                  <a:prstClr val="black"/>
                </a:solidFill>
                <a:ea typeface="Calibri" pitchFamily="34" charset="0"/>
                <a:cs typeface="Calibri" pitchFamily="34" charset="0"/>
              </a:rPr>
              <a:t> </a:t>
            </a:r>
            <a:r>
              <a:rPr lang="en-GB" sz="3200" dirty="0">
                <a:solidFill>
                  <a:prstClr val="black"/>
                </a:solidFill>
              </a:rPr>
              <a:t>It is composed of a biological community and its physical environment. The environment includes the abiotic factors and the biotic factors.</a:t>
            </a:r>
            <a:r>
              <a:rPr lang="en-GB" sz="3200" dirty="0">
                <a:solidFill>
                  <a:prstClr val="black"/>
                </a:solidFill>
                <a:ea typeface="Calibri" pitchFamily="34" charset="0"/>
                <a:cs typeface="Calibri" pitchFamily="34" charset="0"/>
              </a:rPr>
              <a:t> </a:t>
            </a:r>
          </a:p>
          <a:p>
            <a:pPr lvl="0" algn="just" eaLnBrk="0" fontAlgn="base" hangingPunct="0">
              <a:spcBef>
                <a:spcPct val="0"/>
              </a:spcBef>
              <a:spcAft>
                <a:spcPct val="0"/>
              </a:spcAft>
            </a:pPr>
            <a:endParaRPr lang="en-GB" sz="3200" dirty="0">
              <a:solidFill>
                <a:prstClr val="black"/>
              </a:solidFill>
              <a:ea typeface="Calibri" pitchFamily="34" charset="0"/>
              <a:cs typeface="Calibri" pitchFamily="34" charset="0"/>
            </a:endParaRPr>
          </a:p>
          <a:p>
            <a:pPr lvl="0" algn="just" eaLnBrk="0" fontAlgn="base" hangingPunct="0">
              <a:spcBef>
                <a:spcPct val="0"/>
              </a:spcBef>
              <a:spcAft>
                <a:spcPct val="0"/>
              </a:spcAft>
              <a:buFont typeface="Wingdings" pitchFamily="2" charset="2"/>
              <a:buChar char="ü"/>
            </a:pPr>
            <a:r>
              <a:rPr lang="en-GB" sz="3200" b="1" dirty="0">
                <a:solidFill>
                  <a:srgbClr val="C00000"/>
                </a:solidFill>
                <a:ea typeface="Calibri" pitchFamily="34" charset="0"/>
                <a:cs typeface="Calibri" pitchFamily="34" charset="0"/>
              </a:rPr>
              <a:t>Biome:</a:t>
            </a:r>
            <a:r>
              <a:rPr lang="en-GB" sz="3200" dirty="0">
                <a:solidFill>
                  <a:srgbClr val="C00000"/>
                </a:solidFill>
                <a:ea typeface="Calibri" pitchFamily="34" charset="0"/>
                <a:cs typeface="Calibri" pitchFamily="34" charset="0"/>
              </a:rPr>
              <a:t> </a:t>
            </a:r>
            <a:r>
              <a:rPr lang="en-GB" sz="3200" dirty="0">
                <a:solidFill>
                  <a:prstClr val="black"/>
                </a:solidFill>
              </a:rPr>
              <a:t>A broad regional type of ecosystem characterized by distinctive climate and soil conditions and distinctive kind of biological community adapted to such conditions.</a:t>
            </a:r>
            <a:r>
              <a:rPr lang="en-GB" sz="3200" dirty="0">
                <a:solidFill>
                  <a:prstClr val="black"/>
                </a:solidFill>
                <a:ea typeface="Calibri" pitchFamily="34" charset="0"/>
                <a:cs typeface="Calibri" pitchFamily="34" charset="0"/>
              </a:rPr>
              <a:t> </a:t>
            </a:r>
          </a:p>
          <a:p>
            <a:pPr lvl="0" algn="just" eaLnBrk="0" fontAlgn="base" hangingPunct="0">
              <a:spcBef>
                <a:spcPct val="0"/>
              </a:spcBef>
              <a:spcAft>
                <a:spcPct val="0"/>
              </a:spcAft>
              <a:buFont typeface="Wingdings" pitchFamily="2" charset="2"/>
              <a:buChar char="ü"/>
            </a:pPr>
            <a:endParaRPr lang="en-GB" sz="3200" dirty="0">
              <a:solidFill>
                <a:prstClr val="black"/>
              </a:solidFill>
              <a:cs typeface="Arial" pitchFamily="34" charset="0"/>
            </a:endParaRPr>
          </a:p>
          <a:p>
            <a:pPr algn="just" eaLnBrk="0" fontAlgn="base" hangingPunct="0">
              <a:spcBef>
                <a:spcPct val="0"/>
              </a:spcBef>
              <a:spcAft>
                <a:spcPct val="0"/>
              </a:spcAft>
            </a:pPr>
            <a:r>
              <a:rPr lang="en-GB" sz="3200" b="1" dirty="0">
                <a:solidFill>
                  <a:srgbClr val="C00000"/>
                </a:solidFill>
              </a:rPr>
              <a:t>Biosphere:</a:t>
            </a:r>
            <a:r>
              <a:rPr lang="en-GB" sz="3200" dirty="0"/>
              <a:t> It is the sum of all the biomes established on earth, it is the part of the earth’s crust, water and the atmosphere that supports life.</a:t>
            </a:r>
            <a:endParaRPr lang="en-US" sz="3200" dirty="0"/>
          </a:p>
          <a:p>
            <a:pPr lvl="0" algn="just" eaLnBrk="0" fontAlgn="base" hangingPunct="0">
              <a:spcBef>
                <a:spcPct val="0"/>
              </a:spcBef>
              <a:spcAft>
                <a:spcPct val="0"/>
              </a:spcAft>
            </a:pPr>
            <a:endParaRPr lang="en-US" sz="3200" dirty="0">
              <a:solidFill>
                <a:prstClr val="black"/>
              </a:solidFill>
              <a:cs typeface="Arial" pitchFamily="34" charset="0"/>
            </a:endParaRPr>
          </a:p>
        </p:txBody>
      </p:sp>
    </p:spTree>
    <p:extLst>
      <p:ext uri="{BB962C8B-B14F-4D97-AF65-F5344CB8AC3E}">
        <p14:creationId xmlns:p14="http://schemas.microsoft.com/office/powerpoint/2010/main" val="9966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88"/>
            <a:ext cx="12192000" cy="5509200"/>
          </a:xfrm>
          <a:prstGeom prst="rect">
            <a:avLst/>
          </a:prstGeom>
        </p:spPr>
        <p:txBody>
          <a:bodyPr wrap="square">
            <a:spAutoFit/>
          </a:bodyPr>
          <a:lstStyle/>
          <a:p>
            <a:pPr marL="0" marR="0" lvl="0" indent="0" algn="just" defTabSz="914400" eaLnBrk="1" fontAlgn="base" latinLnBrk="0" hangingPunct="1">
              <a:lnSpc>
                <a:spcPct val="100000"/>
              </a:lnSpc>
              <a:spcBef>
                <a:spcPct val="0"/>
              </a:spcBef>
              <a:spcAft>
                <a:spcPct val="0"/>
              </a:spcAft>
              <a:buClrTx/>
              <a:buSzTx/>
              <a:buFont typeface="Wingdings" pitchFamily="2" charset="2"/>
              <a:buChar char="q"/>
              <a:tabLst/>
              <a:defRPr/>
            </a:pPr>
            <a:r>
              <a:rPr kumimoji="0" lang="en-US" sz="3200" b="1" i="0" u="sng" strike="noStrike" kern="0" cap="none" spc="0" normalizeH="0" baseline="0" noProof="0" dirty="0">
                <a:ln>
                  <a:noFill/>
                </a:ln>
                <a:solidFill>
                  <a:srgbClr val="C00000"/>
                </a:solidFill>
                <a:effectLst/>
                <a:uLnTx/>
                <a:uFillTx/>
                <a:ea typeface="Calibri" pitchFamily="34" charset="0"/>
                <a:cs typeface="Times New Roman" pitchFamily="18" charset="0"/>
              </a:rPr>
              <a:t>STRUCTURE OF ECOSYSTEMS</a:t>
            </a:r>
            <a:endParaRPr kumimoji="0" lang="en-US" sz="3200" b="0" i="0" u="none" strike="noStrike" kern="0" cap="none" spc="0" normalizeH="0" baseline="0" noProof="0" dirty="0">
              <a:ln>
                <a:noFill/>
              </a:ln>
              <a:solidFill>
                <a:srgbClr val="C00000"/>
              </a:solidFill>
              <a:effectLst/>
              <a:uLnTx/>
              <a:uFillTx/>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prstClr val="black"/>
                </a:solidFill>
                <a:effectLst/>
                <a:uLnTx/>
                <a:uFillTx/>
                <a:ea typeface="Calibri" pitchFamily="34" charset="0"/>
                <a:cs typeface="Times New Roman" pitchFamily="18" charset="0"/>
              </a:rPr>
              <a:t>Each ecosystem has two main components: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prstClr val="black"/>
              </a:solidFill>
              <a:effectLst/>
              <a:uLnTx/>
              <a:uFillTx/>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 typeface="Wingdings" pitchFamily="2" charset="2"/>
              <a:buChar char="v"/>
              <a:tabLst/>
              <a:defRPr/>
            </a:pPr>
            <a:r>
              <a:rPr kumimoji="0" lang="en-US" sz="3200" b="1" i="0" u="none" strike="noStrike" kern="0" cap="none" spc="0" normalizeH="0" baseline="0" noProof="0" dirty="0">
                <a:ln>
                  <a:noFill/>
                </a:ln>
                <a:solidFill>
                  <a:srgbClr val="C00000"/>
                </a:solidFill>
                <a:effectLst/>
                <a:uLnTx/>
                <a:uFillTx/>
                <a:ea typeface="Calibri" pitchFamily="34" charset="0"/>
                <a:cs typeface="Times New Roman" pitchFamily="18" charset="0"/>
              </a:rPr>
              <a:t>(1) Abiotic Components: </a:t>
            </a:r>
            <a:endParaRPr kumimoji="0" lang="en-US" sz="3200" b="0" i="0" u="none" strike="noStrike" kern="0" cap="none" spc="0" normalizeH="0" baseline="0" noProof="0" dirty="0">
              <a:ln>
                <a:noFill/>
              </a:ln>
              <a:solidFill>
                <a:srgbClr val="C00000"/>
              </a:solidFill>
              <a:effectLst/>
              <a:uLnTx/>
              <a:uFillTx/>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prstClr val="black"/>
                </a:solidFill>
                <a:effectLst/>
                <a:uLnTx/>
                <a:uFillTx/>
              </a:rPr>
              <a:t>The nonliving portions or the physical and chemical environment prevailing in an ecosystem form the abiotic components. They include water, soil, sunlight, temperature, humidity etc.</a:t>
            </a:r>
            <a:endParaRPr kumimoji="0" lang="en-US" sz="3200" b="0" i="0" u="none" strike="noStrike" kern="0" cap="none" spc="0" normalizeH="0" baseline="0" noProof="0" dirty="0">
              <a:ln>
                <a:noFill/>
              </a:ln>
              <a:solidFill>
                <a:prstClr val="black"/>
              </a:solidFill>
              <a:effectLst/>
              <a:uLnTx/>
              <a:uFillTx/>
              <a:cs typeface="Arial" pitchFamily="34" charset="0"/>
            </a:endParaRPr>
          </a:p>
          <a:p>
            <a:pPr marL="0" marR="0" lvl="0" indent="0" algn="just" defTabSz="914400" eaLnBrk="0" fontAlgn="base" latinLnBrk="0" hangingPunct="0">
              <a:lnSpc>
                <a:spcPct val="100000"/>
              </a:lnSpc>
              <a:spcBef>
                <a:spcPct val="0"/>
              </a:spcBef>
              <a:spcAft>
                <a:spcPct val="0"/>
              </a:spcAft>
              <a:buClrTx/>
              <a:buSzTx/>
              <a:buFont typeface="Wingdings" pitchFamily="2" charset="2"/>
              <a:buChar char="v"/>
              <a:tabLst/>
              <a:defRPr/>
            </a:pPr>
            <a:endParaRPr kumimoji="0" lang="en-US" sz="3200" b="1" i="0" u="none" strike="noStrike" kern="0" cap="none" spc="0" normalizeH="0" baseline="0" noProof="0" dirty="0">
              <a:ln>
                <a:noFill/>
              </a:ln>
              <a:solidFill>
                <a:prstClr val="black"/>
              </a:solidFill>
              <a:effectLst/>
              <a:uLnTx/>
              <a:uFillTx/>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 typeface="Wingdings" pitchFamily="2" charset="2"/>
              <a:buChar char="v"/>
              <a:tabLst/>
              <a:defRPr/>
            </a:pPr>
            <a:r>
              <a:rPr kumimoji="0" lang="en-US" sz="3200" b="1" i="0" u="none" strike="noStrike" kern="0" cap="none" spc="0" normalizeH="0" baseline="0" noProof="0" dirty="0">
                <a:ln>
                  <a:noFill/>
                </a:ln>
                <a:solidFill>
                  <a:srgbClr val="C00000"/>
                </a:solidFill>
                <a:effectLst/>
                <a:uLnTx/>
                <a:uFillTx/>
                <a:ea typeface="Calibri" pitchFamily="34" charset="0"/>
                <a:cs typeface="Times New Roman" pitchFamily="18" charset="0"/>
              </a:rPr>
              <a:t>(2) Biotic Components: </a:t>
            </a:r>
            <a:endParaRPr kumimoji="0" lang="en-US" sz="3200" b="0" i="0" u="none" strike="noStrike" kern="0" cap="none" spc="0" normalizeH="0" baseline="0" noProof="0" dirty="0">
              <a:ln>
                <a:noFill/>
              </a:ln>
              <a:solidFill>
                <a:srgbClr val="C00000"/>
              </a:solidFill>
              <a:effectLst/>
              <a:uLnTx/>
              <a:uFillTx/>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prstClr val="black"/>
                </a:solidFill>
                <a:effectLst/>
                <a:uLnTx/>
                <a:uFillTx/>
              </a:rPr>
              <a:t>They are the living organisms in the environment. They include plants, animals and micro-organisms (Bacteria and Fungi).</a:t>
            </a:r>
            <a:endParaRPr kumimoji="0" lang="en-US" sz="3200" b="0" i="0" u="none" strike="noStrike" kern="0" cap="none" spc="0" normalizeH="0" baseline="0" noProof="0" dirty="0">
              <a:ln>
                <a:noFill/>
              </a:ln>
              <a:solidFill>
                <a:prstClr val="black"/>
              </a:solidFill>
              <a:effectLst/>
              <a:uLnTx/>
              <a:uFillTx/>
              <a:cs typeface="Arial" pitchFamily="34" charset="0"/>
            </a:endParaRPr>
          </a:p>
        </p:txBody>
      </p:sp>
    </p:spTree>
    <p:extLst>
      <p:ext uri="{BB962C8B-B14F-4D97-AF65-F5344CB8AC3E}">
        <p14:creationId xmlns:p14="http://schemas.microsoft.com/office/powerpoint/2010/main" val="135689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74"/>
            <a:ext cx="12192000" cy="40318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rPr>
              <a:t>A Habitat</a:t>
            </a:r>
            <a:r>
              <a:rPr kumimoji="0" lang="en-US" sz="3200" b="0" i="0" u="none" strike="noStrike" kern="0" cap="none" spc="0" normalizeH="0" baseline="0" noProof="0" dirty="0">
                <a:ln>
                  <a:noFill/>
                </a:ln>
                <a:solidFill>
                  <a:srgbClr val="C00000"/>
                </a:solidFill>
                <a:effectLst/>
                <a:uLnTx/>
                <a:uFillTx/>
              </a:rPr>
              <a:t> </a:t>
            </a:r>
            <a:r>
              <a:rPr kumimoji="0" lang="en-GB" sz="3200" b="0" i="0" u="none" strike="noStrike" kern="0" cap="none" spc="0" normalizeH="0" baseline="0" noProof="0" dirty="0">
                <a:ln>
                  <a:noFill/>
                </a:ln>
                <a:solidFill>
                  <a:prstClr val="black"/>
                </a:solidFill>
                <a:effectLst/>
                <a:uLnTx/>
                <a:uFillTx/>
              </a:rPr>
              <a:t>is a place or set of environmental conditions in which a particular organism lives.</a:t>
            </a:r>
            <a:endParaRPr kumimoji="0" lang="en-US" sz="3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rPr>
              <a:t>A more functional term, </a:t>
            </a:r>
            <a:r>
              <a:rPr kumimoji="0" lang="en-GB" sz="3200" b="1" i="0" u="none" strike="noStrike" kern="0" cap="none" spc="0" normalizeH="0" baseline="0" noProof="0" dirty="0">
                <a:ln>
                  <a:noFill/>
                </a:ln>
                <a:solidFill>
                  <a:srgbClr val="C00000"/>
                </a:solidFill>
                <a:effectLst/>
                <a:uLnTx/>
                <a:uFillTx/>
              </a:rPr>
              <a:t>the</a:t>
            </a:r>
            <a:r>
              <a:rPr kumimoji="0" lang="en-GB" sz="3200" b="0" i="0" u="none" strike="noStrike" kern="0" cap="none" spc="0" normalizeH="0" baseline="0" noProof="0" dirty="0">
                <a:ln>
                  <a:noFill/>
                </a:ln>
                <a:solidFill>
                  <a:srgbClr val="C00000"/>
                </a:solidFill>
                <a:effectLst/>
                <a:uLnTx/>
                <a:uFillTx/>
              </a:rPr>
              <a:t> </a:t>
            </a:r>
            <a:r>
              <a:rPr kumimoji="0" lang="en-GB" sz="3200" b="1" i="0" u="none" strike="noStrike" kern="0" cap="none" spc="0" normalizeH="0" baseline="0" noProof="0" dirty="0">
                <a:ln>
                  <a:noFill/>
                </a:ln>
                <a:solidFill>
                  <a:srgbClr val="C00000"/>
                </a:solidFill>
                <a:effectLst/>
                <a:uLnTx/>
                <a:uFillTx/>
              </a:rPr>
              <a:t>Ecological Niche</a:t>
            </a:r>
            <a:r>
              <a:rPr kumimoji="0" lang="en-GB" sz="3200" b="0" i="0" u="none" strike="noStrike" kern="0" cap="none" spc="0" normalizeH="0" baseline="0" noProof="0" dirty="0">
                <a:ln>
                  <a:noFill/>
                </a:ln>
                <a:solidFill>
                  <a:prstClr val="black"/>
                </a:solidFill>
                <a:effectLst/>
                <a:uLnTx/>
                <a:uFillTx/>
              </a:rPr>
              <a:t> is a description of either the role played by a species in a biological community or the total set of environmental factors that determine species distribution.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C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C00000"/>
                </a:solidFill>
                <a:effectLst/>
                <a:uLnTx/>
                <a:uFillTx/>
              </a:rPr>
              <a:t>A Niche</a:t>
            </a:r>
            <a:r>
              <a:rPr kumimoji="0" lang="en-GB" sz="3200" b="0" i="0" u="none" strike="noStrike" kern="0" cap="none" spc="0" normalizeH="0" baseline="0" noProof="0" dirty="0">
                <a:ln>
                  <a:noFill/>
                </a:ln>
                <a:solidFill>
                  <a:prstClr val="black"/>
                </a:solidFill>
                <a:effectLst/>
                <a:uLnTx/>
                <a:uFillTx/>
              </a:rPr>
              <a:t> describes how a species obtains food, what relationships it has with other species, and the services it provides in its </a:t>
            </a:r>
            <a:r>
              <a:rPr kumimoji="0" lang="en-GB" sz="3200" b="0" i="0" u="none" strike="noStrike" kern="0" cap="none" spc="0" normalizeH="0" baseline="0" noProof="0">
                <a:ln>
                  <a:noFill/>
                </a:ln>
                <a:solidFill>
                  <a:prstClr val="black"/>
                </a:solidFill>
                <a:effectLst/>
                <a:uLnTx/>
                <a:uFillTx/>
              </a:rPr>
              <a:t>community.</a:t>
            </a:r>
            <a:endParaRPr kumimoji="0" lang="en-US" sz="3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63540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04"/>
            <a:ext cx="12192000" cy="5509200"/>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prstClr val="black"/>
                </a:solidFill>
                <a:effectLst/>
                <a:uLnTx/>
                <a:uFillTx/>
              </a:rPr>
              <a:t>There are three major types of habitats namely; Terrestrial, Freshwater and Marine Habitats, which are all located within the </a:t>
            </a:r>
            <a:r>
              <a:rPr kumimoji="0" lang="en-GB" sz="3200" b="1" i="0" u="none" strike="noStrike" kern="0" cap="none" spc="0" normalizeH="0" baseline="0" noProof="0" dirty="0">
                <a:ln>
                  <a:noFill/>
                </a:ln>
                <a:solidFill>
                  <a:srgbClr val="C00000"/>
                </a:solidFill>
                <a:effectLst/>
                <a:uLnTx/>
                <a:uFillTx/>
              </a:rPr>
              <a:t>Biosphere</a:t>
            </a:r>
            <a:r>
              <a:rPr kumimoji="0" lang="en-GB" sz="3200" b="0" i="0" u="none" strike="noStrike" kern="0" cap="none" spc="0" normalizeH="0" baseline="0" noProof="0" dirty="0">
                <a:ln>
                  <a:noFill/>
                </a:ln>
                <a:solidFill>
                  <a:prstClr val="black"/>
                </a:solidFill>
                <a:effectLst/>
                <a:uLnTx/>
                <a:uFillTx/>
              </a:rPr>
              <a:t>.</a:t>
            </a:r>
            <a:endParaRPr kumimoji="0" lang="en-GB" sz="3200" b="1" i="0" u="none" strike="noStrike" kern="0" cap="none" spc="0" normalizeH="0" baseline="0" noProof="0" dirty="0">
              <a:ln>
                <a:noFill/>
              </a:ln>
              <a:solidFill>
                <a:srgbClr val="C00000"/>
              </a:solidFill>
              <a:effectLst/>
              <a:uLnTx/>
              <a:uFillTx/>
              <a:ea typeface="Times New Roman" pitchFamily="18" charset="0"/>
              <a:cs typeface="Calibri"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C00000"/>
                </a:solidFill>
                <a:effectLst/>
                <a:uLnTx/>
                <a:uFillTx/>
                <a:ea typeface="Times New Roman" pitchFamily="18" charset="0"/>
                <a:cs typeface="Calibri" pitchFamily="34" charset="0"/>
              </a:rPr>
              <a:t>The Biosphere –</a:t>
            </a:r>
            <a:r>
              <a:rPr kumimoji="0" lang="en-GB" sz="3200" b="1" i="0" u="none" strike="noStrike" kern="0" cap="none" spc="0" normalizeH="0" baseline="0" noProof="0" dirty="0">
                <a:ln>
                  <a:noFill/>
                </a:ln>
                <a:solidFill>
                  <a:prstClr val="black"/>
                </a:solidFill>
                <a:effectLst/>
                <a:uLnTx/>
                <a:uFillTx/>
                <a:ea typeface="Times New Roman" pitchFamily="18" charset="0"/>
                <a:cs typeface="Calibri" pitchFamily="34" charset="0"/>
              </a:rPr>
              <a:t>  </a:t>
            </a:r>
            <a:r>
              <a:rPr kumimoji="0" lang="en-GB" sz="3200" b="0" i="0" u="none" strike="noStrike" kern="0" cap="none" spc="0" normalizeH="0" baseline="0" noProof="0" dirty="0">
                <a:ln>
                  <a:noFill/>
                </a:ln>
                <a:solidFill>
                  <a:prstClr val="black"/>
                </a:solidFill>
                <a:effectLst/>
                <a:uLnTx/>
                <a:uFillTx/>
                <a:ea typeface="Times New Roman" pitchFamily="18" charset="0"/>
                <a:cs typeface="Calibri" pitchFamily="34" charset="0"/>
              </a:rPr>
              <a:t>is the</a:t>
            </a:r>
            <a:r>
              <a:rPr kumimoji="0" lang="en-GB" sz="3200" b="1" i="0" u="none" strike="noStrike" kern="0" cap="none" spc="0" normalizeH="0" baseline="0" noProof="0" dirty="0">
                <a:ln>
                  <a:noFill/>
                </a:ln>
                <a:solidFill>
                  <a:prstClr val="black"/>
                </a:solidFill>
                <a:effectLst/>
                <a:uLnTx/>
                <a:uFillTx/>
                <a:ea typeface="Times New Roman" pitchFamily="18" charset="0"/>
                <a:cs typeface="Calibri" pitchFamily="34" charset="0"/>
              </a:rPr>
              <a:t> </a:t>
            </a:r>
            <a:r>
              <a:rPr kumimoji="0" lang="en-GB" sz="3200" b="0" i="0" u="none" strike="noStrike" kern="0" cap="none" spc="0" normalizeH="0" baseline="0" noProof="0" dirty="0">
                <a:ln>
                  <a:noFill/>
                </a:ln>
                <a:solidFill>
                  <a:prstClr val="black"/>
                </a:solidFill>
                <a:effectLst/>
                <a:uLnTx/>
                <a:uFillTx/>
                <a:ea typeface="Times New Roman" pitchFamily="18" charset="0"/>
                <a:cs typeface="Calibri" pitchFamily="34" charset="0"/>
              </a:rPr>
              <a:t>thin outer layer of the earth capable of supporting life. </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prstClr val="black"/>
                </a:solidFill>
                <a:effectLst/>
                <a:uLnTx/>
                <a:uFillTx/>
                <a:ea typeface="Times New Roman" pitchFamily="18" charset="0"/>
                <a:cs typeface="Calibri" pitchFamily="34" charset="0"/>
              </a:rPr>
              <a:t>The non-living subdivisions of the biosphere include:</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prstClr val="black"/>
              </a:solidFill>
              <a:effectLst/>
              <a:uLnTx/>
              <a:uFillTx/>
              <a:cs typeface="Arial" pitchFamily="34" charset="0"/>
            </a:endParaRPr>
          </a:p>
          <a:p>
            <a:pPr marL="0" marR="0" lvl="0" indent="0" defTabSz="914400" eaLnBrk="0" fontAlgn="base" latinLnBrk="0" hangingPunct="0">
              <a:lnSpc>
                <a:spcPct val="100000"/>
              </a:lnSpc>
              <a:spcBef>
                <a:spcPct val="0"/>
              </a:spcBef>
              <a:spcAft>
                <a:spcPct val="0"/>
              </a:spcAft>
              <a:buClrTx/>
              <a:buSzTx/>
              <a:buFont typeface="Wingdings" pitchFamily="2" charset="2"/>
              <a:buChar char="ü"/>
              <a:tabLst/>
              <a:defRPr/>
            </a:pPr>
            <a:r>
              <a:rPr kumimoji="0" lang="en-US" sz="3200" b="1" i="0" u="none" strike="noStrike" kern="0" cap="none" spc="0" normalizeH="0" baseline="0" noProof="0" dirty="0">
                <a:ln>
                  <a:noFill/>
                </a:ln>
                <a:solidFill>
                  <a:srgbClr val="C00000"/>
                </a:solidFill>
                <a:effectLst/>
                <a:uLnTx/>
                <a:uFillTx/>
                <a:ea typeface="Times New Roman" pitchFamily="18" charset="0"/>
                <a:cs typeface="Calibri" pitchFamily="34" charset="0"/>
              </a:rPr>
              <a:t>Lithosphere – </a:t>
            </a:r>
            <a:r>
              <a:rPr kumimoji="0" lang="en-US" sz="3200" b="0" i="0" u="none" strike="noStrike" kern="0" cap="none" spc="0" normalizeH="0" baseline="0" noProof="0" dirty="0">
                <a:ln>
                  <a:noFill/>
                </a:ln>
                <a:solidFill>
                  <a:prstClr val="black"/>
                </a:solidFill>
                <a:effectLst/>
                <a:uLnTx/>
                <a:uFillTx/>
                <a:ea typeface="Times New Roman" pitchFamily="18" charset="0"/>
                <a:cs typeface="Calibri" pitchFamily="34" charset="0"/>
              </a:rPr>
              <a:t>rocky materials of the earth’s outer shell and is the ultimate source of all mineral elements required by living organisms.</a:t>
            </a:r>
          </a:p>
          <a:p>
            <a:pPr marL="0" marR="0" lvl="0" indent="0" defTabSz="914400" eaLnBrk="0" fontAlgn="base" latinLnBrk="0" hangingPunct="0">
              <a:lnSpc>
                <a:spcPct val="100000"/>
              </a:lnSpc>
              <a:spcBef>
                <a:spcPct val="0"/>
              </a:spcBef>
              <a:spcAft>
                <a:spcPct val="0"/>
              </a:spcAft>
              <a:buClrTx/>
              <a:buSzTx/>
              <a:buFont typeface="Wingdings" pitchFamily="2" charset="2"/>
              <a:buChar char="ü"/>
              <a:tabLst/>
              <a:defRPr/>
            </a:pPr>
            <a:endParaRPr kumimoji="0" lang="en-US" sz="3200" b="0" i="0" u="none" strike="noStrike" kern="0" cap="none" spc="0" normalizeH="0" baseline="0" noProof="0" dirty="0">
              <a:ln>
                <a:noFill/>
              </a:ln>
              <a:solidFill>
                <a:prstClr val="black"/>
              </a:solidFill>
              <a:effectLst/>
              <a:uLnTx/>
              <a:uFillTx/>
              <a:cs typeface="Arial" pitchFamily="34" charset="0"/>
            </a:endParaRPr>
          </a:p>
          <a:p>
            <a:pPr marL="0" marR="0" lvl="0" indent="0" defTabSz="914400" eaLnBrk="0" fontAlgn="base" latinLnBrk="0" hangingPunct="0">
              <a:lnSpc>
                <a:spcPct val="100000"/>
              </a:lnSpc>
              <a:spcBef>
                <a:spcPct val="0"/>
              </a:spcBef>
              <a:spcAft>
                <a:spcPct val="0"/>
              </a:spcAft>
              <a:buClrTx/>
              <a:buSzTx/>
              <a:buFont typeface="Wingdings" pitchFamily="2" charset="2"/>
              <a:buChar char="ü"/>
              <a:tabLst/>
              <a:defRPr/>
            </a:pPr>
            <a:r>
              <a:rPr kumimoji="0" lang="en-US" sz="3200" b="1" i="0" u="none" strike="noStrike" kern="0" cap="none" spc="0" normalizeH="0" baseline="0" noProof="0" dirty="0">
                <a:ln>
                  <a:noFill/>
                </a:ln>
                <a:solidFill>
                  <a:srgbClr val="C00000"/>
                </a:solidFill>
                <a:effectLst/>
                <a:uLnTx/>
                <a:uFillTx/>
                <a:ea typeface="Times New Roman" pitchFamily="18" charset="0"/>
                <a:cs typeface="Calibri" pitchFamily="34" charset="0"/>
              </a:rPr>
              <a:t>Hydrosphere – </a:t>
            </a:r>
            <a:r>
              <a:rPr kumimoji="0" lang="en-US" sz="3200" b="0" i="0" u="none" strike="noStrike" kern="0" cap="none" spc="0" normalizeH="0" baseline="0" noProof="0" dirty="0">
                <a:ln>
                  <a:noFill/>
                </a:ln>
                <a:solidFill>
                  <a:prstClr val="black"/>
                </a:solidFill>
                <a:effectLst/>
                <a:uLnTx/>
                <a:uFillTx/>
                <a:ea typeface="Times New Roman" pitchFamily="18" charset="0"/>
                <a:cs typeface="Calibri" pitchFamily="34" charset="0"/>
              </a:rPr>
              <a:t>is the water on or near the earth’s surface and it extends to the lithosphere and the atmosphere.</a:t>
            </a:r>
            <a:endParaRPr kumimoji="0" lang="en-GB" sz="3200" b="1" i="0" u="none" strike="noStrike" kern="0" cap="none" spc="0" normalizeH="0" baseline="0" noProof="0" dirty="0">
              <a:ln>
                <a:noFill/>
              </a:ln>
              <a:solidFill>
                <a:prstClr val="black"/>
              </a:solidFill>
              <a:effectLst/>
              <a:uLnTx/>
              <a:uFillTx/>
              <a:ea typeface="Times New Roman" pitchFamily="18" charset="0"/>
              <a:cs typeface="Calibri" pitchFamily="34" charset="0"/>
            </a:endParaRPr>
          </a:p>
        </p:txBody>
      </p:sp>
    </p:spTree>
    <p:extLst>
      <p:ext uri="{BB962C8B-B14F-4D97-AF65-F5344CB8AC3E}">
        <p14:creationId xmlns:p14="http://schemas.microsoft.com/office/powerpoint/2010/main" val="164643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3768" cy="3539430"/>
          </a:xfrm>
          <a:prstGeom prst="rect">
            <a:avLst/>
          </a:prstGeom>
        </p:spPr>
        <p:txBody>
          <a:bodyPr wrap="square">
            <a:spAutoFit/>
          </a:bodyPr>
          <a:lstStyle/>
          <a:p>
            <a:pPr lvl="0" eaLnBrk="0" fontAlgn="base" hangingPunct="0">
              <a:spcBef>
                <a:spcPct val="0"/>
              </a:spcBef>
              <a:spcAft>
                <a:spcPct val="0"/>
              </a:spcAft>
            </a:pPr>
            <a:r>
              <a:rPr lang="en-GB" sz="3200" b="1" dirty="0">
                <a:solidFill>
                  <a:srgbClr val="C00000"/>
                </a:solidFill>
                <a:ea typeface="Times New Roman" pitchFamily="18" charset="0"/>
                <a:cs typeface="Calibri" pitchFamily="34" charset="0"/>
              </a:rPr>
              <a:t>Atmosphere –</a:t>
            </a:r>
            <a:r>
              <a:rPr lang="en-GB" sz="3200" b="1" dirty="0">
                <a:solidFill>
                  <a:prstClr val="black"/>
                </a:solidFill>
                <a:ea typeface="Times New Roman" pitchFamily="18" charset="0"/>
                <a:cs typeface="Calibri" pitchFamily="34" charset="0"/>
              </a:rPr>
              <a:t> </a:t>
            </a:r>
            <a:r>
              <a:rPr lang="en-GB" sz="3200" dirty="0">
                <a:solidFill>
                  <a:prstClr val="black"/>
                </a:solidFill>
                <a:ea typeface="Times New Roman" pitchFamily="18" charset="0"/>
                <a:cs typeface="Calibri" pitchFamily="34" charset="0"/>
              </a:rPr>
              <a:t>gaseous components of the biosphere. It extends to some 3500 km above the surface of the earth, but life is confined to the lowest part called the </a:t>
            </a:r>
            <a:r>
              <a:rPr lang="en-GB" sz="3200" b="1" dirty="0">
                <a:solidFill>
                  <a:srgbClr val="C00000"/>
                </a:solidFill>
                <a:ea typeface="Times New Roman" pitchFamily="18" charset="0"/>
                <a:cs typeface="Calibri" pitchFamily="34" charset="0"/>
              </a:rPr>
              <a:t>troposphere.</a:t>
            </a:r>
            <a:r>
              <a:rPr lang="en-GB" sz="3200" dirty="0">
                <a:solidFill>
                  <a:prstClr val="black"/>
                </a:solidFill>
                <a:ea typeface="Times New Roman" pitchFamily="18" charset="0"/>
                <a:cs typeface="Calibri" pitchFamily="34" charset="0"/>
              </a:rPr>
              <a:t> </a:t>
            </a:r>
          </a:p>
          <a:p>
            <a:pPr lvl="0" eaLnBrk="0" fontAlgn="base" hangingPunct="0">
              <a:spcBef>
                <a:spcPct val="0"/>
              </a:spcBef>
              <a:spcAft>
                <a:spcPct val="0"/>
              </a:spcAft>
            </a:pPr>
            <a:endParaRPr lang="en-GB" sz="3200" dirty="0">
              <a:solidFill>
                <a:prstClr val="black"/>
              </a:solidFill>
              <a:ea typeface="Times New Roman" pitchFamily="18" charset="0"/>
              <a:cs typeface="Calibri" pitchFamily="34" charset="0"/>
            </a:endParaRPr>
          </a:p>
          <a:p>
            <a:pPr lvl="0" eaLnBrk="0" fontAlgn="base" hangingPunct="0">
              <a:spcBef>
                <a:spcPct val="0"/>
              </a:spcBef>
              <a:spcAft>
                <a:spcPct val="0"/>
              </a:spcAft>
            </a:pPr>
            <a:r>
              <a:rPr lang="en-GB" sz="3200" dirty="0">
                <a:solidFill>
                  <a:prstClr val="black"/>
                </a:solidFill>
                <a:ea typeface="Times New Roman" pitchFamily="18" charset="0"/>
                <a:cs typeface="Calibri" pitchFamily="34" charset="0"/>
              </a:rPr>
              <a:t>The main gases present in the atmosphere are by volume - </a:t>
            </a:r>
            <a:r>
              <a:rPr lang="en-GB" sz="3200" b="1" dirty="0">
                <a:solidFill>
                  <a:srgbClr val="C00000"/>
                </a:solidFill>
                <a:ea typeface="Times New Roman" pitchFamily="18" charset="0"/>
                <a:cs typeface="Calibri" pitchFamily="34" charset="0"/>
              </a:rPr>
              <a:t>nitrogen, 78%; oxygen, 21%; argon, 0.93%; carbon dioxide, 0.03% and variable amount of water vapour.</a:t>
            </a:r>
            <a:r>
              <a:rPr lang="en-US" sz="3200" dirty="0">
                <a:solidFill>
                  <a:prstClr val="black"/>
                </a:solidFill>
                <a:cs typeface="Arial" pitchFamily="34" charset="0"/>
              </a:rPr>
              <a:t> </a:t>
            </a:r>
          </a:p>
        </p:txBody>
      </p:sp>
    </p:spTree>
    <p:extLst>
      <p:ext uri="{BB962C8B-B14F-4D97-AF65-F5344CB8AC3E}">
        <p14:creationId xmlns:p14="http://schemas.microsoft.com/office/powerpoint/2010/main" val="32770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83"/>
            <a:ext cx="12192000" cy="600164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 typeface="Wingdings" pitchFamily="2" charset="2"/>
              <a:buChar char="q"/>
              <a:tabLst/>
              <a:defRPr/>
            </a:pPr>
            <a:r>
              <a:rPr kumimoji="0" lang="en-US" sz="3200" b="1" i="0" u="sng" strike="noStrike" kern="0" cap="none" spc="0" normalizeH="0" baseline="0" noProof="0" dirty="0">
                <a:ln>
                  <a:noFill/>
                </a:ln>
                <a:solidFill>
                  <a:srgbClr val="C00000"/>
                </a:solidFill>
                <a:effectLst/>
                <a:uLnTx/>
                <a:uFillTx/>
              </a:rPr>
              <a:t>THE MAJOR TYPES OF HABITATS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There are three major types of habitats namely;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C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rPr>
              <a:t>Terrestrial, Freshwater and Marine Habitats.</a:t>
            </a:r>
            <a:r>
              <a:rPr kumimoji="0" lang="en-US" sz="3200" b="0" i="0" u="none" strike="noStrike" kern="0" cap="none" spc="0" normalizeH="0" baseline="0" noProof="0" dirty="0">
                <a:ln>
                  <a:noFill/>
                </a:ln>
                <a:solidFill>
                  <a:prstClr val="black"/>
                </a:solidFill>
                <a:effectLst/>
                <a:uLnTx/>
                <a:uFillTx/>
              </a:rPr>
              <a:t> The Freshwater and Marine habitats are composed mainly of water, unlike the terrestrial habitat.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 typeface="Wingdings" pitchFamily="2" charset="2"/>
              <a:buChar char="v"/>
              <a:tabLst/>
              <a:defRPr/>
            </a:pPr>
            <a:r>
              <a:rPr kumimoji="0" lang="en-US" sz="3200" b="1" i="0" u="none" strike="noStrike" kern="0" cap="none" spc="0" normalizeH="0" baseline="0" noProof="0" dirty="0">
                <a:ln>
                  <a:noFill/>
                </a:ln>
                <a:solidFill>
                  <a:srgbClr val="C00000"/>
                </a:solidFill>
                <a:effectLst/>
                <a:uLnTx/>
                <a:uFillTx/>
              </a:rPr>
              <a:t>TERRESTRIAL HABITAT:</a:t>
            </a:r>
            <a:r>
              <a:rPr kumimoji="0" lang="en-US" sz="3200" b="1"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The terrestrial habitat are mainly land based biomes which can be greatly influenced by physical conditions like temperature, water, humidity, precipitation, light etc.</a:t>
            </a:r>
          </a:p>
        </p:txBody>
      </p:sp>
    </p:spTree>
    <p:extLst>
      <p:ext uri="{BB962C8B-B14F-4D97-AF65-F5344CB8AC3E}">
        <p14:creationId xmlns:p14="http://schemas.microsoft.com/office/powerpoint/2010/main" val="196048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200" b="1" i="0" u="none" strike="noStrike" kern="0" cap="none" spc="0" normalizeH="0" baseline="0" noProof="0" dirty="0">
                <a:ln>
                  <a:noFill/>
                </a:ln>
                <a:solidFill>
                  <a:srgbClr val="C00000"/>
                </a:solidFill>
                <a:effectLst/>
                <a:uLnTx/>
                <a:uFillTx/>
              </a:rPr>
              <a:t>(b) Major Biomes</a:t>
            </a:r>
          </a:p>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3200" b="1" i="0" u="none" strike="noStrike" kern="0" cap="none" spc="0" normalizeH="0" baseline="0" noProof="0" dirty="0">
                <a:ln>
                  <a:noFill/>
                </a:ln>
                <a:solidFill>
                  <a:srgbClr val="C00000"/>
                </a:solidFill>
                <a:effectLst/>
                <a:uLnTx/>
                <a:uFillTx/>
              </a:rPr>
              <a:t>(</a:t>
            </a:r>
            <a:r>
              <a:rPr kumimoji="0" lang="en-US" sz="3200" b="1" i="0" u="none" strike="noStrike" kern="0" cap="none" spc="0" normalizeH="0" baseline="0" noProof="0" dirty="0" err="1">
                <a:ln>
                  <a:noFill/>
                </a:ln>
                <a:solidFill>
                  <a:srgbClr val="C00000"/>
                </a:solidFill>
                <a:effectLst/>
                <a:uLnTx/>
                <a:uFillTx/>
              </a:rPr>
              <a:t>i</a:t>
            </a:r>
            <a:r>
              <a:rPr kumimoji="0" lang="en-US" sz="3200" b="1" i="0" u="none" strike="noStrike" kern="0" cap="none" spc="0" normalizeH="0" baseline="0" noProof="0" dirty="0">
                <a:ln>
                  <a:noFill/>
                </a:ln>
                <a:solidFill>
                  <a:srgbClr val="C00000"/>
                </a:solidFill>
                <a:effectLst/>
                <a:uLnTx/>
                <a:uFillTx/>
              </a:rPr>
              <a:t>) Deserts</a:t>
            </a:r>
            <a:endParaRPr kumimoji="0" lang="en-US"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a:blip r:embed="rId2" cstate="print"/>
          <a:stretch>
            <a:fillRect/>
          </a:stretch>
        </p:blipFill>
        <p:spPr>
          <a:xfrm>
            <a:off x="3048000" y="457200"/>
            <a:ext cx="9144000" cy="6400800"/>
          </a:xfrm>
          <a:prstGeom prst="rect">
            <a:avLst/>
          </a:prstGeom>
        </p:spPr>
      </p:pic>
    </p:spTree>
    <p:extLst>
      <p:ext uri="{BB962C8B-B14F-4D97-AF65-F5344CB8AC3E}">
        <p14:creationId xmlns:p14="http://schemas.microsoft.com/office/powerpoint/2010/main" val="141785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TM10001104[[fn=Feathered]]</Template>
  <TotalTime>2276</TotalTime>
  <Words>1495</Words>
  <Application>Microsoft Office PowerPoint</Application>
  <PresentationFormat>Widescreen</PresentationFormat>
  <Paragraphs>96</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Office Theme</vt:lpstr>
      <vt:lpstr>1_Office Theme</vt:lpstr>
      <vt:lpstr>ELEMENTS OF ENVIRONMENTAL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ENVIRONMENTAL STUDIES</dc:title>
  <dc:creator>HP</dc:creator>
  <cp:lastModifiedBy>Ademola Balogun</cp:lastModifiedBy>
  <cp:revision>37</cp:revision>
  <dcterms:created xsi:type="dcterms:W3CDTF">2019-01-27T23:06:13Z</dcterms:created>
  <dcterms:modified xsi:type="dcterms:W3CDTF">2021-08-15T22:02:21Z</dcterms:modified>
</cp:coreProperties>
</file>