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58" r:id="rId3"/>
    <p:sldId id="259" r:id="rId4"/>
    <p:sldId id="262" r:id="rId5"/>
    <p:sldId id="291" r:id="rId6"/>
    <p:sldId id="263" r:id="rId7"/>
    <p:sldId id="264" r:id="rId8"/>
    <p:sldId id="265" r:id="rId9"/>
    <p:sldId id="295" r:id="rId10"/>
    <p:sldId id="273" r:id="rId11"/>
    <p:sldId id="293" r:id="rId12"/>
    <p:sldId id="292" r:id="rId13"/>
    <p:sldId id="294" r:id="rId14"/>
    <p:sldId id="296" r:id="rId15"/>
    <p:sldId id="290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40" autoAdjust="0"/>
    <p:restoredTop sz="94728" autoAdjust="0"/>
  </p:normalViewPr>
  <p:slideViewPr>
    <p:cSldViewPr>
      <p:cViewPr varScale="1">
        <p:scale>
          <a:sx n="70" d="100"/>
          <a:sy n="70" d="100"/>
        </p:scale>
        <p:origin x="-138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47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48748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048749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50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751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4875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8D01C49-6961-4DB1-B579-0BBFFB559D0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D01C49-6961-4DB1-B579-0BBFFB559D04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" name="Group 2"/>
          <p:cNvGrpSpPr/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1048688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400">
                <a:latin typeface="Times New Roman" charset="0"/>
              </a:endParaRPr>
            </a:p>
          </p:txBody>
        </p:sp>
        <p:grpSp>
          <p:nvGrpSpPr>
            <p:cNvPr id="87" name="Group 4"/>
            <p:cNvGrpSpPr/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48689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1048690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1048691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8" name="Group 8"/>
            <p:cNvGrpSpPr/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1048692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1048693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048694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8695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48696" name="Rectangle 13"/>
          <p:cNvSpPr>
            <a:spLocks noGrp="1" noChangeArrowheads="1"/>
          </p:cNvSpPr>
          <p:nvPr>
            <p:ph type="dt" sz="half" idx="2"/>
          </p:nvPr>
        </p:nvSpPr>
        <p:spPr>
          <a:xfrm>
            <a:off x="912813" y="6251575"/>
            <a:ext cx="19050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1048697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354388" y="6248400"/>
            <a:ext cx="28956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1048698" name="Rectangle 1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F9FBC35A-540D-488D-8C64-B54A5435374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8715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71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1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3C3B9-2DA0-4E40-9EA4-1BC0C71880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3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8704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70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0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0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4738F-F1FB-4C68-8EAE-740C59B6347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85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58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58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58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A3175-4CC9-4F8E-9565-3EE583241D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9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8720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72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2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2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AC29D-8092-4A6B-97CC-26E86D28D9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8725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726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72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2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2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2EE6C-51FF-4BE8-B96F-A47B7D433F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8731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732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733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734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735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36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37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93CAF-507A-4519-8BEC-94A14AE465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8700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01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0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64CC7-847B-42B4-9E09-A8318F43945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3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4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DF435-4561-45D1-A0E8-F99B5BFAA62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41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8742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743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74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4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4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BB47D-9530-4E01-A1C7-6F4EEE37B9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8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8709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10487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7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B2EC6-E6E2-4E4B-B56A-3564041D86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2"/>
          <p:cNvGrpSpPr/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1048576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400">
                <a:latin typeface="Times New Roman" charset="0"/>
              </a:endParaRPr>
            </a:p>
          </p:txBody>
        </p:sp>
        <p:grpSp>
          <p:nvGrpSpPr>
            <p:cNvPr id="14" name="Group 4"/>
            <p:cNvGrpSpPr/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1048577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1048578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048579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48580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581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/>
          </a:p>
        </p:txBody>
      </p:sp>
      <p:sp>
        <p:nvSpPr>
          <p:cNvPr id="1048582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/>
          </a:p>
        </p:txBody>
      </p:sp>
      <p:sp>
        <p:nvSpPr>
          <p:cNvPr id="1048583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3B622404-38FE-49E3-A14B-3DA82BE3F54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48584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0" name="Title 1"/>
          <p:cNvSpPr>
            <a:spLocks noGrp="1"/>
          </p:cNvSpPr>
          <p:nvPr>
            <p:ph type="title"/>
          </p:nvPr>
        </p:nvSpPr>
        <p:spPr>
          <a:xfrm>
            <a:off x="782411" y="-236622"/>
            <a:ext cx="7579179" cy="2217964"/>
          </a:xfrm>
        </p:spPr>
        <p:txBody>
          <a:bodyPr/>
          <a:lstStyle/>
          <a:p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sz="1600" b="1" dirty="0"/>
              <a:t>ENGLISH LANGUAGE COMMUNICATION IN ENTREPRENEURSHIP AS A TOOL FOR ECONOMIC SUSTAINABILITY DURING COVID-19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048591" name="Content Placeholder 2"/>
          <p:cNvSpPr>
            <a:spLocks noGrp="1"/>
          </p:cNvSpPr>
          <p:nvPr>
            <p:ph idx="1"/>
          </p:nvPr>
        </p:nvSpPr>
        <p:spPr>
          <a:xfrm>
            <a:off x="914400" y="1600199"/>
            <a:ext cx="7772400" cy="6127233"/>
          </a:xfrm>
        </p:spPr>
        <p:txBody>
          <a:bodyPr/>
          <a:lstStyle/>
          <a:p>
            <a:pPr>
              <a:buNone/>
            </a:pPr>
            <a:r>
              <a:rPr lang="en-US" b="1" dirty="0"/>
              <a:t>            </a:t>
            </a:r>
            <a:r>
              <a:rPr lang="en-US" b="1" dirty="0" smtClean="0"/>
              <a:t>       </a:t>
            </a:r>
            <a:endParaRPr lang="en-US" b="1" dirty="0"/>
          </a:p>
          <a:p>
            <a:pPr algn="ctr">
              <a:buNone/>
            </a:pPr>
            <a:r>
              <a:rPr lang="en-US" b="1" dirty="0"/>
              <a:t> </a:t>
            </a:r>
            <a:r>
              <a:rPr lang="en-US" sz="1600" b="1" dirty="0" err="1"/>
              <a:t>Oladejo</a:t>
            </a:r>
            <a:r>
              <a:rPr lang="en-US" sz="1600" b="1" dirty="0"/>
              <a:t>, </a:t>
            </a:r>
            <a:r>
              <a:rPr lang="en-US" sz="1600" b="1" dirty="0" err="1"/>
              <a:t>Tolulope</a:t>
            </a:r>
            <a:r>
              <a:rPr lang="en-US" sz="1600" b="1" dirty="0"/>
              <a:t> </a:t>
            </a:r>
            <a:r>
              <a:rPr lang="en-US" sz="1600" b="1" dirty="0" err="1"/>
              <a:t>Odunayo</a:t>
            </a:r>
            <a:r>
              <a:rPr lang="en-US" sz="1600" b="1" dirty="0"/>
              <a:t> (PhD)</a:t>
            </a:r>
            <a:endParaRPr lang="en-US" sz="1600" dirty="0"/>
          </a:p>
          <a:p>
            <a:pPr algn="ctr">
              <a:buNone/>
            </a:pPr>
            <a:r>
              <a:rPr lang="en-US" sz="1600" dirty="0"/>
              <a:t> Mountain Top University</a:t>
            </a:r>
          </a:p>
          <a:p>
            <a:pPr algn="ctr">
              <a:buNone/>
            </a:pPr>
            <a:r>
              <a:rPr lang="en-US" sz="1600" dirty="0" err="1"/>
              <a:t>Ibafo</a:t>
            </a:r>
            <a:r>
              <a:rPr lang="en-US" sz="1600" dirty="0"/>
              <a:t>, </a:t>
            </a:r>
            <a:r>
              <a:rPr lang="en-US" sz="1600" dirty="0" err="1"/>
              <a:t>Ogun</a:t>
            </a:r>
            <a:r>
              <a:rPr lang="en-US" sz="1600" dirty="0"/>
              <a:t> State.</a:t>
            </a:r>
          </a:p>
          <a:p>
            <a:pPr algn="ctr">
              <a:buNone/>
            </a:pPr>
            <a:endParaRPr lang="zh-CN" altLang="en-US" sz="1600" dirty="0"/>
          </a:p>
          <a:p>
            <a:pPr algn="ctr">
              <a:buNone/>
            </a:pPr>
            <a:r>
              <a:rPr lang="en-US" altLang="en-US" sz="1600" dirty="0" smtClean="0"/>
              <a:t>A Paper </a:t>
            </a:r>
            <a:r>
              <a:rPr lang="en-US" altLang="en-US" sz="1600" dirty="0"/>
              <a:t>Presented at the 2nd International Conference on </a:t>
            </a:r>
            <a:r>
              <a:rPr lang="en-US" altLang="en-US" sz="1600" dirty="0" err="1" smtClean="0"/>
              <a:t>Entreprenuership</a:t>
            </a:r>
            <a:endParaRPr lang="en-US" altLang="en-US" sz="1600" dirty="0" smtClean="0"/>
          </a:p>
          <a:p>
            <a:pPr algn="ctr">
              <a:buNone/>
            </a:pPr>
            <a:r>
              <a:rPr lang="en-US" altLang="en-US" sz="1600" dirty="0" smtClean="0"/>
              <a:t> </a:t>
            </a:r>
            <a:r>
              <a:rPr lang="en-US" altLang="en-US" sz="1600" dirty="0"/>
              <a:t>( MTU- ICE) 2020</a:t>
            </a:r>
            <a:endParaRPr lang="zh-CN" altLang="en-US" sz="1600" dirty="0"/>
          </a:p>
          <a:p>
            <a:pPr algn="ctr">
              <a:buNone/>
            </a:pPr>
            <a:r>
              <a:rPr lang="en-US" altLang="en-US" sz="1600" dirty="0"/>
              <a:t>Mountain Top University</a:t>
            </a:r>
            <a:endParaRPr lang="zh-CN" altLang="en-US" sz="1600" dirty="0"/>
          </a:p>
          <a:p>
            <a:pPr algn="ctr">
              <a:buNone/>
            </a:pPr>
            <a:r>
              <a:rPr lang="en-US" altLang="en-US" sz="1600" dirty="0"/>
              <a:t>October 14-15, 2020</a:t>
            </a:r>
            <a:endParaRPr lang="zh-CN" altLang="en-US" sz="1600" dirty="0"/>
          </a:p>
        </p:txBody>
      </p:sp>
      <p:sp>
        <p:nvSpPr>
          <p:cNvPr id="104859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A3175-4CC9-4F8E-9565-3EE583241D9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METHODOLOGY</a:t>
            </a:r>
          </a:p>
        </p:txBody>
      </p:sp>
      <p:sp>
        <p:nvSpPr>
          <p:cNvPr id="1048640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8077200" cy="5562600"/>
          </a:xfrm>
        </p:spPr>
        <p:txBody>
          <a:bodyPr/>
          <a:lstStyle/>
          <a:p>
            <a:pPr algn="just">
              <a:lnSpc>
                <a:spcPct val="200000"/>
              </a:lnSpc>
            </a:pPr>
            <a:r>
              <a:rPr lang="en-US" sz="1800" dirty="0" smtClean="0">
                <a:latin typeface="+mj-lt"/>
              </a:rPr>
              <a:t>The study is a descriptive survey research of the impact of English language communication in entrepreneurship (small and medium enterprise SMEs) during covid-19  in  </a:t>
            </a:r>
            <a:r>
              <a:rPr lang="en-US" sz="1800" dirty="0" err="1" smtClean="0">
                <a:latin typeface="+mj-lt"/>
              </a:rPr>
              <a:t>Mowe</a:t>
            </a:r>
            <a:r>
              <a:rPr lang="en-US" sz="1800" dirty="0" smtClean="0">
                <a:latin typeface="+mj-lt"/>
              </a:rPr>
              <a:t> area of </a:t>
            </a:r>
            <a:r>
              <a:rPr lang="en-US" sz="1800" dirty="0" err="1" smtClean="0">
                <a:latin typeface="+mj-lt"/>
              </a:rPr>
              <a:t>Obafemi</a:t>
            </a:r>
            <a:r>
              <a:rPr lang="en-US" sz="1800" dirty="0" smtClean="0">
                <a:latin typeface="+mj-lt"/>
              </a:rPr>
              <a:t> </a:t>
            </a:r>
            <a:r>
              <a:rPr lang="en-US" sz="1800" dirty="0" err="1" smtClean="0">
                <a:latin typeface="+mj-lt"/>
              </a:rPr>
              <a:t>Owode</a:t>
            </a:r>
            <a:r>
              <a:rPr lang="en-US" sz="1800" dirty="0" smtClean="0">
                <a:latin typeface="+mj-lt"/>
              </a:rPr>
              <a:t> Local Government.</a:t>
            </a:r>
          </a:p>
          <a:p>
            <a:pPr algn="just">
              <a:lnSpc>
                <a:spcPct val="200000"/>
              </a:lnSpc>
            </a:pPr>
            <a:r>
              <a:rPr lang="en-US" sz="1800" dirty="0" smtClean="0">
                <a:latin typeface="+mj-lt"/>
              </a:rPr>
              <a:t>A total of 100 SMEs were randomly selected.</a:t>
            </a:r>
          </a:p>
          <a:p>
            <a:pPr algn="just">
              <a:lnSpc>
                <a:spcPct val="200000"/>
              </a:lnSpc>
            </a:pPr>
            <a:r>
              <a:rPr lang="en-US" sz="1800" dirty="0" smtClean="0">
                <a:latin typeface="+mj-lt"/>
              </a:rPr>
              <a:t>A ten item structured questionnaire was used as instrument for data collection.</a:t>
            </a:r>
          </a:p>
          <a:p>
            <a:pPr algn="just">
              <a:lnSpc>
                <a:spcPct val="200000"/>
              </a:lnSpc>
            </a:pPr>
            <a:r>
              <a:rPr lang="en-US" sz="1800" dirty="0" smtClean="0">
                <a:latin typeface="+mj-lt"/>
              </a:rPr>
              <a:t>Analysis of data was done  using descriptive statistics.</a:t>
            </a:r>
          </a:p>
          <a:p>
            <a:pPr algn="just">
              <a:lnSpc>
                <a:spcPct val="200000"/>
              </a:lnSpc>
              <a:buNone/>
            </a:pPr>
            <a:endParaRPr lang="en-US" sz="1800" dirty="0">
              <a:latin typeface="+mj-lt"/>
            </a:endParaRPr>
          </a:p>
        </p:txBody>
      </p:sp>
      <p:sp>
        <p:nvSpPr>
          <p:cNvPr id="104864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A3175-4CC9-4F8E-9565-3EE583241D9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FINDINGS   AND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sz="1800" dirty="0" smtClean="0">
                <a:latin typeface="+mj-lt"/>
              </a:rPr>
              <a:t>The findings of the analysis reveal larger percentage of the respondents (75.2%) believes incorporating English Language as part of their communication will enhance their productivity.</a:t>
            </a:r>
          </a:p>
          <a:p>
            <a:pPr algn="just">
              <a:lnSpc>
                <a:spcPct val="150000"/>
              </a:lnSpc>
            </a:pPr>
            <a:r>
              <a:rPr lang="en-US" sz="1800" dirty="0" smtClean="0">
                <a:latin typeface="+mj-lt"/>
              </a:rPr>
              <a:t>It was found out from the analysis that 68.5% of the respondents are non-elites and this affect their businesses during the covid-19 lockdown as it was a challenge for them as they couldn't access the internet to advertise and sell their products.</a:t>
            </a:r>
          </a:p>
          <a:p>
            <a:pPr algn="just">
              <a:lnSpc>
                <a:spcPct val="150000"/>
              </a:lnSpc>
            </a:pPr>
            <a:r>
              <a:rPr lang="en-US" sz="1800" dirty="0" smtClean="0">
                <a:latin typeface="+mj-lt"/>
              </a:rPr>
              <a:t>However, it was observed that the remaining 31.5% who are elites were able to transact their businesses and communicate with people online via English language during the lockdown when there was ban of movements across the country.  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A3175-4CC9-4F8E-9565-3EE583241D92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FINDINGS AND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1800" dirty="0" smtClean="0">
                <a:latin typeface="+mj-lt"/>
              </a:rPr>
              <a:t>It was also observed that  75.8% of respondents have challenges with language variation while communicating with their customers from other geographical location different from their own as against 24.2% that was able to communicate with their customers via English language thereby promoting their businesses.</a:t>
            </a:r>
          </a:p>
          <a:p>
            <a:pPr algn="just"/>
            <a:endParaRPr lang="en-US" sz="1800" dirty="0" smtClean="0">
              <a:latin typeface="+mj-lt"/>
            </a:endParaRPr>
          </a:p>
          <a:p>
            <a:pPr algn="just"/>
            <a:r>
              <a:rPr lang="en-US" sz="1800" dirty="0" smtClean="0">
                <a:latin typeface="+mj-lt"/>
              </a:rPr>
              <a:t> The findings reveal that 84.7% respondents believe that English Language plays a major role in entrepreneurship especially during covid-19 as it enables them to be abreast with the information on current issues and trends as it affects their businesses.</a:t>
            </a:r>
          </a:p>
          <a:p>
            <a:pPr algn="just"/>
            <a:endParaRPr lang="en-US" sz="1800" dirty="0" smtClean="0">
              <a:latin typeface="+mj-lt"/>
            </a:endParaRPr>
          </a:p>
          <a:p>
            <a:pPr algn="just"/>
            <a:r>
              <a:rPr lang="en-US" sz="1800" dirty="0" smtClean="0">
                <a:latin typeface="+mj-lt"/>
              </a:rPr>
              <a:t>80% of the respondents believe that English language communication is crucial for economic growth, as it will help them trade more widely on an international scale while the remaining 20% believe that they can also operate better without English language.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A3175-4CC9-4F8E-9565-3EE583241D92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200000"/>
              </a:lnSpc>
            </a:pPr>
            <a:r>
              <a:rPr lang="en-US" sz="1800" dirty="0" smtClean="0">
                <a:latin typeface="+mj-lt"/>
              </a:rPr>
              <a:t>A good command of English language in Nigeria will make entrepreneurs economically empowered. English language communication in entrepreneurship in Nigeria is essential as it will attract new </a:t>
            </a:r>
            <a:r>
              <a:rPr lang="en-US" sz="1800" smtClean="0">
                <a:latin typeface="+mj-lt"/>
              </a:rPr>
              <a:t>investments  and afford </a:t>
            </a:r>
            <a:r>
              <a:rPr lang="en-US" sz="1800" dirty="0" smtClean="0">
                <a:latin typeface="+mj-lt"/>
              </a:rPr>
              <a:t>them international recognition and opportunities.</a:t>
            </a:r>
            <a:endParaRPr lang="en-US" sz="1800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A3175-4CC9-4F8E-9565-3EE583241D92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</a:t>
            </a:r>
            <a:r>
              <a:rPr lang="en-US" dirty="0" smtClean="0"/>
              <a:t>uestionnaire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. Does English Language enhance your effectiveness in communication?</a:t>
            </a:r>
          </a:p>
          <a:p>
            <a:r>
              <a:rPr lang="en-US" dirty="0" smtClean="0"/>
              <a:t> Does the covid-19 serve as a challenge to you in your business?</a:t>
            </a:r>
          </a:p>
          <a:p>
            <a:r>
              <a:rPr lang="en-US" dirty="0" smtClean="0"/>
              <a:t>Do you have the knowledge of internet to market your products?</a:t>
            </a:r>
          </a:p>
          <a:p>
            <a:r>
              <a:rPr lang="en-US" dirty="0" smtClean="0"/>
              <a:t>Is there problem of </a:t>
            </a:r>
            <a:r>
              <a:rPr lang="en-US" dirty="0" err="1" smtClean="0"/>
              <a:t>langage</a:t>
            </a:r>
            <a:r>
              <a:rPr lang="en-US" dirty="0" smtClean="0"/>
              <a:t> </a:t>
            </a:r>
            <a:r>
              <a:rPr lang="en-US" dirty="0" err="1" smtClean="0"/>
              <a:t>varaition</a:t>
            </a:r>
            <a:r>
              <a:rPr lang="en-US" dirty="0" smtClean="0"/>
              <a:t>/differentiation during the lockdown to promote your business?</a:t>
            </a:r>
          </a:p>
          <a:p>
            <a:r>
              <a:rPr lang="en-US" dirty="0" smtClean="0"/>
              <a:t>Do you have the knowledge of being abreast of the current situation during </a:t>
            </a:r>
            <a:r>
              <a:rPr lang="en-US" smtClean="0"/>
              <a:t>the lockdown/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A3175-4CC9-4F8E-9565-3EE583241D92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6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8153400" cy="5597525"/>
          </a:xfrm>
        </p:spPr>
        <p:txBody>
          <a:bodyPr/>
          <a:lstStyle/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			</a:t>
            </a:r>
          </a:p>
          <a:p>
            <a:pPr>
              <a:buNone/>
            </a:pPr>
            <a:r>
              <a:rPr lang="en-US" dirty="0"/>
              <a:t>          </a:t>
            </a:r>
          </a:p>
          <a:p>
            <a:pPr>
              <a:buNone/>
            </a:pPr>
            <a:r>
              <a:rPr lang="en-US" sz="6600" dirty="0"/>
              <a:t>      THANK  YOU</a:t>
            </a:r>
          </a:p>
        </p:txBody>
      </p:sp>
      <p:sp>
        <p:nvSpPr>
          <p:cNvPr id="104868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A3175-4CC9-4F8E-9565-3EE583241D92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790C-3A83-47E9-B214-F875FB34D07E}" type="slidenum">
              <a:rPr lang="en-US"/>
              <a:pPr/>
              <a:t>2</a:t>
            </a:fld>
            <a:endParaRPr lang="en-US"/>
          </a:p>
        </p:txBody>
      </p:sp>
      <p:sp>
        <p:nvSpPr>
          <p:cNvPr id="104859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1"/>
            <a:ext cx="7924800" cy="1143000"/>
          </a:xfrm>
        </p:spPr>
        <p:txBody>
          <a:bodyPr/>
          <a:lstStyle/>
          <a:p>
            <a:r>
              <a:rPr lang="en-US" sz="4000" dirty="0"/>
              <a:t> </a:t>
            </a:r>
            <a:r>
              <a:rPr lang="en-US" sz="2800" dirty="0">
                <a:latin typeface="+mn-lt"/>
              </a:rPr>
              <a:t>INTRODUCTION</a:t>
            </a:r>
          </a:p>
        </p:txBody>
      </p:sp>
      <p:sp>
        <p:nvSpPr>
          <p:cNvPr id="1048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531033"/>
            <a:ext cx="8001000" cy="4031567"/>
          </a:xfrm>
        </p:spPr>
        <p:txBody>
          <a:bodyPr numCol="1"/>
          <a:lstStyle/>
          <a:p>
            <a:pPr lvl="1" algn="just">
              <a:lnSpc>
                <a:spcPct val="100000"/>
              </a:lnSpc>
              <a:buNone/>
            </a:pPr>
            <a:endParaRPr lang="en-US" sz="2400" dirty="0">
              <a:latin typeface="+mj-lt"/>
            </a:endParaRPr>
          </a:p>
          <a:p>
            <a:pPr marL="914400" lvl="1" indent="-457200" algn="just">
              <a:buFont typeface="Wingdings" pitchFamily="2" charset="2"/>
              <a:buChar char="§"/>
            </a:pPr>
            <a:r>
              <a:rPr lang="en-US" sz="2000" dirty="0" smtClean="0">
                <a:latin typeface="+mj-lt"/>
              </a:rPr>
              <a:t>Economic </a:t>
            </a:r>
            <a:r>
              <a:rPr lang="en-US" sz="2000" dirty="0">
                <a:latin typeface="+mj-lt"/>
              </a:rPr>
              <a:t>studies have shown that fluency in a dominant language is important to economic success and increases economic efficiency.</a:t>
            </a:r>
          </a:p>
          <a:p>
            <a:pPr lvl="1" algn="just">
              <a:lnSpc>
                <a:spcPct val="100000"/>
              </a:lnSpc>
              <a:buFont typeface="Wingdings" pitchFamily="2" charset="2"/>
              <a:buChar char="§"/>
            </a:pPr>
            <a:endParaRPr lang="en-US" sz="2000" dirty="0">
              <a:latin typeface="+mj-lt"/>
            </a:endParaRPr>
          </a:p>
          <a:p>
            <a:pPr lvl="1" algn="just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2000" dirty="0">
                <a:latin typeface="+mj-lt"/>
              </a:rPr>
              <a:t>Therefore, the impact of entrepreneurship in economic growth cannot be achieved without effective communication skills, especially</a:t>
            </a:r>
            <a:r>
              <a:rPr lang="en-US" sz="2000" dirty="0" smtClean="0">
                <a:latin typeface="+mj-lt"/>
              </a:rPr>
              <a:t>, through </a:t>
            </a:r>
            <a:r>
              <a:rPr lang="en-US" sz="2000" dirty="0">
                <a:latin typeface="+mj-lt"/>
              </a:rPr>
              <a:t>the use of a language such as English.</a:t>
            </a:r>
          </a:p>
          <a:p>
            <a:pPr lvl="1" algn="just">
              <a:lnSpc>
                <a:spcPct val="100000"/>
              </a:lnSpc>
              <a:buFont typeface="Wingdings" pitchFamily="2" charset="2"/>
              <a:buChar char="§"/>
            </a:pPr>
            <a:endParaRPr lang="en-US" sz="2000" dirty="0">
              <a:latin typeface="+mj-lt"/>
            </a:endParaRPr>
          </a:p>
          <a:p>
            <a:pPr lvl="1" algn="just">
              <a:lnSpc>
                <a:spcPct val="100000"/>
              </a:lnSpc>
              <a:buFont typeface="Wingdings" pitchFamily="2" charset="2"/>
              <a:buChar char="§"/>
            </a:pPr>
            <a:endParaRPr lang="en-US" sz="2000" dirty="0">
              <a:latin typeface="+mj-lt"/>
            </a:endParaRPr>
          </a:p>
          <a:p>
            <a:pPr lvl="1" algn="just">
              <a:lnSpc>
                <a:spcPct val="100000"/>
              </a:lnSpc>
              <a:buFont typeface="Wingdings" pitchFamily="2" charset="2"/>
              <a:buChar char="§"/>
            </a:pPr>
            <a:endParaRPr lang="en-US" sz="2000" dirty="0">
              <a:latin typeface="+mj-lt"/>
            </a:endParaRPr>
          </a:p>
          <a:p>
            <a:pPr lvl="1" algn="just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2000" dirty="0">
                <a:latin typeface="+mj-lt"/>
              </a:rPr>
              <a:t>.</a:t>
            </a:r>
            <a:r>
              <a:rPr lang="en-US" sz="3200" dirty="0">
                <a:latin typeface="+mj-lt"/>
              </a:rPr>
              <a:t> 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6" name="Title 1"/>
          <p:cNvSpPr>
            <a:spLocks noGrp="1"/>
          </p:cNvSpPr>
          <p:nvPr>
            <p:ph type="title"/>
          </p:nvPr>
        </p:nvSpPr>
        <p:spPr>
          <a:xfrm>
            <a:off x="609600" y="1"/>
            <a:ext cx="8077200" cy="1219199"/>
          </a:xfrm>
        </p:spPr>
        <p:txBody>
          <a:bodyPr/>
          <a:lstStyle/>
          <a:p>
            <a:r>
              <a:rPr lang="en-US" dirty="0"/>
              <a:t>  </a:t>
            </a:r>
            <a:r>
              <a:rPr lang="en-US" sz="2800" dirty="0">
                <a:latin typeface="+mn-lt"/>
              </a:rPr>
              <a:t>INTRODUCTION</a:t>
            </a:r>
          </a:p>
        </p:txBody>
      </p:sp>
      <p:sp>
        <p:nvSpPr>
          <p:cNvPr id="1048597" name="Content Placeholder 2"/>
          <p:cNvSpPr>
            <a:spLocks noGrp="1"/>
          </p:cNvSpPr>
          <p:nvPr>
            <p:ph idx="1"/>
          </p:nvPr>
        </p:nvSpPr>
        <p:spPr>
          <a:xfrm>
            <a:off x="419100" y="1219199"/>
            <a:ext cx="8305800" cy="6705600"/>
          </a:xfrm>
        </p:spPr>
        <p:txBody>
          <a:bodyPr/>
          <a:lstStyle/>
          <a:p>
            <a:pPr marL="342900" lvl="1" indent="-342900">
              <a:buClr>
                <a:schemeClr val="folHlink"/>
              </a:buClr>
              <a:buSzPct val="90000"/>
              <a:buFont typeface="Wingdings" pitchFamily="2" charset="2"/>
              <a:buChar char="q"/>
            </a:pPr>
            <a:endParaRPr lang="en-US" sz="2400" dirty="0">
              <a:latin typeface="+mj-lt"/>
            </a:endParaRPr>
          </a:p>
          <a:p>
            <a:pPr>
              <a:buFont typeface="Wingdings" pitchFamily="2" charset="2"/>
              <a:buChar char="q"/>
            </a:pPr>
            <a:endParaRPr lang="en-US" sz="2400" dirty="0">
              <a:latin typeface="+mj-lt"/>
            </a:endParaRPr>
          </a:p>
          <a:p>
            <a:pPr>
              <a:buFont typeface="Wingdings" pitchFamily="2" charset="2"/>
              <a:buChar char="q"/>
            </a:pPr>
            <a:endParaRPr lang="en-US" sz="2400" dirty="0">
              <a:latin typeface="+mj-lt"/>
            </a:endParaRPr>
          </a:p>
        </p:txBody>
      </p:sp>
      <p:sp>
        <p:nvSpPr>
          <p:cNvPr id="104859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A3175-4CC9-4F8E-9565-3EE583241D92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048599" name="Rectangle 6"/>
          <p:cNvSpPr/>
          <p:nvPr/>
        </p:nvSpPr>
        <p:spPr>
          <a:xfrm>
            <a:off x="381000" y="2164080"/>
            <a:ext cx="7772400" cy="2834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2000" dirty="0">
                <a:latin typeface="+mj-lt"/>
              </a:rPr>
              <a:t>The impact of COVID-19 has affected economic buoyancy through closure of some small scale businesses and thousand of workers has been relegated to the unemployment line.</a:t>
            </a:r>
          </a:p>
          <a:p>
            <a:pPr lvl="1" algn="just">
              <a:lnSpc>
                <a:spcPct val="100000"/>
              </a:lnSpc>
              <a:buFont typeface="Wingdings" pitchFamily="2" charset="2"/>
              <a:buChar char="§"/>
            </a:pPr>
            <a:endParaRPr lang="en-US" sz="2000" dirty="0">
              <a:latin typeface="+mj-lt"/>
            </a:endParaRPr>
          </a:p>
          <a:p>
            <a:pPr lvl="1" algn="just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2000" dirty="0">
                <a:latin typeface="+mj-lt"/>
              </a:rPr>
              <a:t> Therefore, language become essential as a tool of communication for economic sustainability in this period because of all the skills required for success in entrepreneurship, a strong command of the English language is sacrosanct.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OBJECTIVES OF THE STUDY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048607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924800" cy="5943600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US" sz="1800" dirty="0">
                <a:latin typeface="+mj-lt"/>
              </a:rPr>
              <a:t>The present study </a:t>
            </a:r>
            <a:r>
              <a:rPr lang="en-US" sz="1800" dirty="0" smtClean="0">
                <a:latin typeface="+mj-lt"/>
              </a:rPr>
              <a:t>is</a:t>
            </a:r>
            <a:r>
              <a:rPr lang="en-US" sz="1800" b="1" dirty="0" smtClean="0">
                <a:latin typeface="+mj-lt"/>
              </a:rPr>
              <a:t> </a:t>
            </a:r>
            <a:r>
              <a:rPr lang="en-US" sz="1800" dirty="0" smtClean="0">
                <a:latin typeface="+mj-lt"/>
              </a:rPr>
              <a:t>English Language Communication in Entrepreneurship as A Tool For Economic Sustainability during Covid-19 among Small and Medium Enterprises (SMEs).</a:t>
            </a:r>
          </a:p>
          <a:p>
            <a:pPr algn="just">
              <a:lnSpc>
                <a:spcPct val="150000"/>
              </a:lnSpc>
            </a:pPr>
            <a:r>
              <a:rPr lang="en-US" sz="1800" dirty="0" smtClean="0">
                <a:latin typeface="+mj-lt"/>
              </a:rPr>
              <a:t> In </a:t>
            </a:r>
            <a:r>
              <a:rPr lang="en-US" sz="1800" dirty="0">
                <a:latin typeface="+mj-lt"/>
              </a:rPr>
              <a:t>order to achieve this aim, the following are the objectives of the study:</a:t>
            </a:r>
          </a:p>
          <a:p>
            <a:pPr algn="just">
              <a:lnSpc>
                <a:spcPct val="150000"/>
              </a:lnSpc>
            </a:pPr>
            <a:r>
              <a:rPr lang="en-US" sz="1800" dirty="0" smtClean="0">
                <a:latin typeface="+mj-lt"/>
              </a:rPr>
              <a:t>To identify the importance of language communication in entrepreneurship.</a:t>
            </a:r>
            <a:endParaRPr lang="en-US" sz="1800" dirty="0">
              <a:latin typeface="+mj-lt"/>
            </a:endParaRPr>
          </a:p>
          <a:p>
            <a:pPr algn="just">
              <a:lnSpc>
                <a:spcPct val="150000"/>
              </a:lnSpc>
            </a:pPr>
            <a:r>
              <a:rPr lang="en-US" sz="1800" dirty="0" smtClean="0">
                <a:latin typeface="+mj-lt"/>
              </a:rPr>
              <a:t>To </a:t>
            </a:r>
            <a:r>
              <a:rPr lang="en-US" sz="1800" dirty="0">
                <a:latin typeface="+mj-lt"/>
              </a:rPr>
              <a:t>analyze and explain the </a:t>
            </a:r>
            <a:r>
              <a:rPr lang="en-US" sz="1800" dirty="0" smtClean="0">
                <a:latin typeface="+mj-lt"/>
              </a:rPr>
              <a:t>variance in language use in entrepreneurship  .</a:t>
            </a:r>
            <a:endParaRPr lang="en-US" sz="1800" dirty="0">
              <a:latin typeface="+mj-lt"/>
            </a:endParaRPr>
          </a:p>
          <a:p>
            <a:pPr algn="just">
              <a:lnSpc>
                <a:spcPct val="150000"/>
              </a:lnSpc>
            </a:pPr>
            <a:r>
              <a:rPr lang="en-US" sz="1800" dirty="0" smtClean="0">
                <a:latin typeface="+mj-lt"/>
              </a:rPr>
              <a:t>To </a:t>
            </a:r>
            <a:r>
              <a:rPr lang="en-US" sz="1800" dirty="0">
                <a:latin typeface="+mj-lt"/>
              </a:rPr>
              <a:t>describe </a:t>
            </a:r>
            <a:r>
              <a:rPr lang="en-US" sz="1800" dirty="0" smtClean="0">
                <a:latin typeface="+mj-lt"/>
              </a:rPr>
              <a:t>the impact of English Language communication in entrepreneurship  </a:t>
            </a:r>
          </a:p>
          <a:p>
            <a:pPr algn="just">
              <a:lnSpc>
                <a:spcPct val="150000"/>
              </a:lnSpc>
            </a:pPr>
            <a:r>
              <a:rPr lang="en-US" sz="1800" dirty="0" smtClean="0">
                <a:latin typeface="+mj-lt"/>
              </a:rPr>
              <a:t>To identify the challenges faced by small and medium enterprises (SMEs) in language variation</a:t>
            </a:r>
            <a:r>
              <a:rPr lang="en-US" sz="1800" dirty="0" smtClean="0"/>
              <a:t>.</a:t>
            </a:r>
            <a:endParaRPr lang="en-US" sz="1800" dirty="0">
              <a:latin typeface="+mj-lt"/>
            </a:endParaRPr>
          </a:p>
          <a:p>
            <a:endParaRPr lang="en-US" dirty="0"/>
          </a:p>
        </p:txBody>
      </p:sp>
      <p:sp>
        <p:nvSpPr>
          <p:cNvPr id="104860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A3175-4CC9-4F8E-9565-3EE583241D9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7848600" cy="4876800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US" sz="1800" dirty="0" smtClean="0">
                <a:latin typeface="+mj-lt"/>
              </a:rPr>
              <a:t>The research survey questionnaire was designed from the following variables to seek the opinion of respondents in order to determine the reliability of the study.</a:t>
            </a:r>
          </a:p>
          <a:p>
            <a:pPr algn="just">
              <a:lnSpc>
                <a:spcPct val="150000"/>
              </a:lnSpc>
            </a:pPr>
            <a:r>
              <a:rPr lang="en-US" sz="1800" dirty="0" smtClean="0">
                <a:latin typeface="+mj-lt"/>
              </a:rPr>
              <a:t>What are the impacts of English Language communication in entrepreneurship on economic sustainability in Nigeria?</a:t>
            </a:r>
          </a:p>
          <a:p>
            <a:pPr algn="just">
              <a:lnSpc>
                <a:spcPct val="150000"/>
              </a:lnSpc>
            </a:pPr>
            <a:r>
              <a:rPr lang="en-US" sz="1800" dirty="0" smtClean="0">
                <a:latin typeface="+mj-lt"/>
              </a:rPr>
              <a:t>Does English Language communication in entrepreneurship play any significant role in economic sustainability during the Covid-19 pandemic?</a:t>
            </a:r>
          </a:p>
          <a:p>
            <a:pPr algn="just">
              <a:lnSpc>
                <a:spcPct val="150000"/>
              </a:lnSpc>
            </a:pPr>
            <a:r>
              <a:rPr lang="en-US" sz="1800" dirty="0" smtClean="0">
                <a:latin typeface="+mj-lt"/>
              </a:rPr>
              <a:t>Does the use of English Language communication in entrepreneurship serve as a viable tool for economic sustainability?</a:t>
            </a:r>
          </a:p>
          <a:p>
            <a:pPr algn="just">
              <a:lnSpc>
                <a:spcPct val="150000"/>
              </a:lnSpc>
            </a:pPr>
            <a:r>
              <a:rPr lang="en-US" sz="1800" dirty="0" smtClean="0">
                <a:latin typeface="+mj-lt"/>
              </a:rPr>
              <a:t>What are the challenges of SMEs in language communication during Covid-19?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A3175-4CC9-4F8E-9565-3EE583241D9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A9FA8-A941-4C67-83FC-96C460A8A110}" type="slidenum">
              <a:rPr lang="en-US"/>
              <a:pPr/>
              <a:t>6</a:t>
            </a:fld>
            <a:endParaRPr lang="en-US"/>
          </a:p>
        </p:txBody>
      </p:sp>
      <p:sp>
        <p:nvSpPr>
          <p:cNvPr id="104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+mn-lt"/>
              </a:rPr>
              <a:t>LITERATURE REVIEW</a:t>
            </a:r>
          </a:p>
        </p:txBody>
      </p:sp>
      <p:sp>
        <p:nvSpPr>
          <p:cNvPr id="104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8686800" cy="6858000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US" sz="1800" dirty="0">
                <a:latin typeface="+mj-lt"/>
              </a:rPr>
              <a:t>Many </a:t>
            </a:r>
            <a:r>
              <a:rPr lang="en-US" sz="1800" dirty="0" smtClean="0">
                <a:latin typeface="+mj-lt"/>
              </a:rPr>
              <a:t>scholars </a:t>
            </a:r>
            <a:r>
              <a:rPr lang="en-US" sz="1800" dirty="0">
                <a:latin typeface="+mj-lt"/>
              </a:rPr>
              <a:t>have </a:t>
            </a:r>
            <a:r>
              <a:rPr lang="en-US" sz="1800" dirty="0" smtClean="0">
                <a:latin typeface="+mj-lt"/>
              </a:rPr>
              <a:t>defined entrepreneurship from </a:t>
            </a:r>
            <a:r>
              <a:rPr lang="en-US" sz="1800" dirty="0">
                <a:latin typeface="+mj-lt"/>
              </a:rPr>
              <a:t>various </a:t>
            </a:r>
            <a:r>
              <a:rPr lang="en-US" sz="1800" dirty="0" smtClean="0">
                <a:latin typeface="+mj-lt"/>
              </a:rPr>
              <a:t> </a:t>
            </a:r>
            <a:r>
              <a:rPr lang="en-US" sz="1800" dirty="0">
                <a:latin typeface="+mj-lt"/>
              </a:rPr>
              <a:t>perspectives and these approaches have added significance to the general commentary on the language of </a:t>
            </a:r>
            <a:r>
              <a:rPr lang="en-US" sz="1800" dirty="0" smtClean="0">
                <a:latin typeface="+mj-lt"/>
              </a:rPr>
              <a:t>entrepreneurship. </a:t>
            </a:r>
          </a:p>
          <a:p>
            <a:pPr algn="just">
              <a:lnSpc>
                <a:spcPct val="150000"/>
              </a:lnSpc>
            </a:pPr>
            <a:endParaRPr lang="en-US" sz="1800" dirty="0" smtClean="0">
              <a:latin typeface="+mj-lt"/>
            </a:endParaRPr>
          </a:p>
          <a:p>
            <a:pPr algn="just">
              <a:lnSpc>
                <a:spcPct val="150000"/>
              </a:lnSpc>
            </a:pPr>
            <a:r>
              <a:rPr lang="en-US" sz="1800" dirty="0" err="1" smtClean="0">
                <a:latin typeface="+mj-lt"/>
              </a:rPr>
              <a:t>Ubong</a:t>
            </a:r>
            <a:r>
              <a:rPr lang="en-US" sz="1800" dirty="0" smtClean="0">
                <a:latin typeface="+mj-lt"/>
              </a:rPr>
              <a:t> 2013 defines Entrepreneurship as an act of identifying and exploiting opportunities. He perceives entrepreneurship as a skill for rapid economic advancement and not just an act of solving the problems of unemployment, poverty and under-employment.</a:t>
            </a:r>
            <a:endParaRPr lang="en-US" sz="1800" dirty="0">
              <a:latin typeface="+mj-lt"/>
            </a:endParaRPr>
          </a:p>
          <a:p>
            <a:pPr algn="just">
              <a:lnSpc>
                <a:spcPct val="150000"/>
              </a:lnSpc>
            </a:pPr>
            <a:r>
              <a:rPr lang="en-US" sz="2000" dirty="0" smtClean="0">
                <a:latin typeface="+mj-lt"/>
              </a:rPr>
              <a:t> </a:t>
            </a:r>
            <a:endParaRPr lang="en-US" sz="2000" dirty="0">
              <a:latin typeface="+mj-lt"/>
            </a:endParaRPr>
          </a:p>
          <a:p>
            <a:pPr algn="just"/>
            <a:endParaRPr lang="en-US" sz="2000" dirty="0">
              <a:latin typeface="+mj-l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+mn-lt"/>
              </a:rPr>
              <a:t>LITERATURE REVIEW</a:t>
            </a:r>
          </a:p>
        </p:txBody>
      </p:sp>
      <p:sp>
        <p:nvSpPr>
          <p:cNvPr id="104861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581400"/>
          </a:xfrm>
        </p:spPr>
        <p:txBody>
          <a:bodyPr/>
          <a:lstStyle/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400" dirty="0" smtClean="0"/>
              <a:t> </a:t>
            </a:r>
            <a:r>
              <a:rPr lang="en-US" sz="1800" dirty="0" smtClean="0">
                <a:latin typeface="+mj-lt"/>
              </a:rPr>
              <a:t>Stevenson and </a:t>
            </a:r>
            <a:r>
              <a:rPr lang="en-US" sz="1800" dirty="0" err="1" smtClean="0">
                <a:latin typeface="+mj-lt"/>
              </a:rPr>
              <a:t>Jarillo</a:t>
            </a:r>
            <a:r>
              <a:rPr lang="en-US" sz="1800" dirty="0" smtClean="0">
                <a:latin typeface="+mj-lt"/>
              </a:rPr>
              <a:t> (1990) define entrepreneurship as “a process by which individuals -either on their own or inside organizations -pursue opportunities without regard to the resources they currently control” .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endParaRPr lang="en-US" sz="1800" dirty="0">
              <a:latin typeface="+mj-lt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1800" dirty="0" smtClean="0">
                <a:latin typeface="+mj-lt"/>
              </a:rPr>
              <a:t>Entrepreneurship generally is all about personal development, being creative, self-sufficiency, taking initiative, and action orientation, etc. </a:t>
            </a:r>
            <a:endParaRPr lang="en-US" sz="1800" dirty="0">
              <a:latin typeface="+mj-lt"/>
            </a:endParaRPr>
          </a:p>
          <a:p>
            <a:pPr algn="just">
              <a:lnSpc>
                <a:spcPct val="150000"/>
              </a:lnSpc>
              <a:buNone/>
            </a:pPr>
            <a:endParaRPr lang="en-US" sz="2400" dirty="0"/>
          </a:p>
          <a:p>
            <a:pPr algn="just">
              <a:buNone/>
            </a:pPr>
            <a:endParaRPr lang="en-US" dirty="0"/>
          </a:p>
          <a:p>
            <a:pPr algn="just"/>
            <a:endParaRPr lang="en-US" sz="2400" dirty="0"/>
          </a:p>
        </p:txBody>
      </p:sp>
      <p:sp>
        <p:nvSpPr>
          <p:cNvPr id="104861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A3175-4CC9-4F8E-9565-3EE583241D9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08741-191A-4113-A950-3EE8636DDFDC}" type="slidenum">
              <a:rPr lang="en-US"/>
              <a:pPr/>
              <a:t>8</a:t>
            </a:fld>
            <a:endParaRPr lang="en-US"/>
          </a:p>
        </p:txBody>
      </p:sp>
      <p:sp>
        <p:nvSpPr>
          <p:cNvPr id="104861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1"/>
            <a:ext cx="7924800" cy="1066800"/>
          </a:xfrm>
        </p:spPr>
        <p:txBody>
          <a:bodyPr/>
          <a:lstStyle/>
          <a:p>
            <a:r>
              <a:rPr lang="en-US" sz="2800" dirty="0">
                <a:latin typeface="+mn-lt"/>
              </a:rPr>
              <a:t>THEORETICAL FRAMEWORK</a:t>
            </a:r>
          </a:p>
        </p:txBody>
      </p:sp>
      <p:sp>
        <p:nvSpPr>
          <p:cNvPr id="10486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153400" cy="63246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endParaRPr lang="en-US" dirty="0"/>
          </a:p>
          <a:p>
            <a:pPr algn="just">
              <a:lnSpc>
                <a:spcPct val="200000"/>
              </a:lnSpc>
              <a:buFont typeface="Wingdings" pitchFamily="2" charset="2"/>
              <a:buChar char="§"/>
            </a:pPr>
            <a:r>
              <a:rPr lang="en-US" sz="1800" dirty="0" smtClean="0">
                <a:latin typeface="+mj-lt"/>
              </a:rPr>
              <a:t>Language is always involve in whatever strategy the entrepreneur chooses to adopt in pursuing his goals.</a:t>
            </a:r>
          </a:p>
          <a:p>
            <a:pPr algn="just">
              <a:lnSpc>
                <a:spcPct val="200000"/>
              </a:lnSpc>
              <a:buFont typeface="Wingdings" pitchFamily="2" charset="2"/>
              <a:buChar char="§"/>
            </a:pPr>
            <a:r>
              <a:rPr lang="en-US" sz="1800" dirty="0" smtClean="0">
                <a:latin typeface="+mj-lt"/>
              </a:rPr>
              <a:t>Language is viewed by Chomsky (1957) as the oil that lubricates activities within any human society.</a:t>
            </a:r>
          </a:p>
          <a:p>
            <a:pPr algn="just">
              <a:lnSpc>
                <a:spcPct val="200000"/>
              </a:lnSpc>
              <a:buFont typeface="Wingdings" pitchFamily="2" charset="2"/>
              <a:buChar char="§"/>
            </a:pPr>
            <a:r>
              <a:rPr lang="en-US" sz="1800" dirty="0" smtClean="0">
                <a:latin typeface="+mj-lt"/>
              </a:rPr>
              <a:t>According to </a:t>
            </a:r>
            <a:r>
              <a:rPr lang="en-US" sz="1800" dirty="0" err="1" smtClean="0">
                <a:latin typeface="+mj-lt"/>
              </a:rPr>
              <a:t>Nwobia</a:t>
            </a:r>
            <a:r>
              <a:rPr lang="en-US" sz="1800" dirty="0" smtClean="0">
                <a:latin typeface="+mj-lt"/>
              </a:rPr>
              <a:t> (2015), language is the key that is capable of bringing about the development of a people.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THEORETICAL FRAMEWORK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200000"/>
              </a:lnSpc>
            </a:pPr>
            <a:r>
              <a:rPr lang="en-US" sz="1800" dirty="0" smtClean="0">
                <a:latin typeface="+mj-lt"/>
              </a:rPr>
              <a:t>Therefore, the theoretical framework of this study is based on Crystal (1987) which says language is supernatural and has a distinctive  role in capturing the essence  of human thought and </a:t>
            </a:r>
            <a:r>
              <a:rPr lang="en-US" sz="1800" dirty="0" err="1" smtClean="0">
                <a:latin typeface="+mj-lt"/>
              </a:rPr>
              <a:t>endeavour</a:t>
            </a:r>
            <a:r>
              <a:rPr lang="en-US" sz="1800" dirty="0" smtClean="0">
                <a:latin typeface="+mj-lt"/>
              </a:rPr>
              <a:t>.</a:t>
            </a:r>
          </a:p>
          <a:p>
            <a:pPr algn="just">
              <a:lnSpc>
                <a:spcPct val="200000"/>
              </a:lnSpc>
              <a:buFont typeface="Wingdings" pitchFamily="2" charset="2"/>
              <a:buChar char="§"/>
            </a:pPr>
            <a:r>
              <a:rPr lang="en-US" sz="1800" dirty="0" smtClean="0">
                <a:latin typeface="+mj-lt"/>
              </a:rPr>
              <a:t>Also, Crystal (2003) in his book “ English as a global language’ views English language as a language that achieves a genuinely global status as it develops a special role that is recognized in every country.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A3175-4CC9-4F8E-9565-3EE583241D92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yers">
  <a:themeElements>
    <a:clrScheme name="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Layers">
      <a:majorFont>
        <a:latin typeface="Times New Roman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</TotalTime>
  <Words>1051</Words>
  <Application>Microsoft Office PowerPoint</Application>
  <PresentationFormat>On-screen Show (4:3)</PresentationFormat>
  <Paragraphs>99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Layers</vt:lpstr>
      <vt:lpstr>   ENGLISH LANGUAGE COMMUNICATION IN ENTREPRENEURSHIP AS A TOOL FOR ECONOMIC SUSTAINABILITY DURING COVID-19  </vt:lpstr>
      <vt:lpstr> INTRODUCTION</vt:lpstr>
      <vt:lpstr>  INTRODUCTION</vt:lpstr>
      <vt:lpstr>OBJECTIVES OF THE STUDY  </vt:lpstr>
      <vt:lpstr>Research questions</vt:lpstr>
      <vt:lpstr>LITERATURE REVIEW</vt:lpstr>
      <vt:lpstr>LITERATURE REVIEW</vt:lpstr>
      <vt:lpstr>THEORETICAL FRAMEWORK</vt:lpstr>
      <vt:lpstr>THEORETICAL FRAMEWORK</vt:lpstr>
      <vt:lpstr>METHODOLOGY</vt:lpstr>
      <vt:lpstr>FINDINGS   AND DISCUSSION</vt:lpstr>
      <vt:lpstr>FINDINGS AND DISCUSSION</vt:lpstr>
      <vt:lpstr>CONCLUSION</vt:lpstr>
      <vt:lpstr>Questionnaire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APPLIED LINGUISTICS</dc:title>
  <dc:creator>admin</dc:creator>
  <cp:lastModifiedBy>OLADEJO</cp:lastModifiedBy>
  <cp:revision>47</cp:revision>
  <dcterms:created xsi:type="dcterms:W3CDTF">2009-10-12T05:01:15Z</dcterms:created>
  <dcterms:modified xsi:type="dcterms:W3CDTF">2021-01-18T21:39:29Z</dcterms:modified>
</cp:coreProperties>
</file>