
<file path=[Content_Types].xml><?xml version="1.0" encoding="utf-8"?>
<Types xmlns="http://schemas.openxmlformats.org/package/2006/content-types">
  <Default Extension="jpg" ContentType="image/jp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51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0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425958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029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9043670" cy="311150"/>
          </a:xfrm>
          <a:custGeom>
            <a:avLst/>
            <a:gdLst/>
            <a:ahLst/>
            <a:cxnLst/>
            <a:rect l="l" t="t" r="r" b="b"/>
            <a:pathLst>
              <a:path w="9043670" h="311150">
                <a:moveTo>
                  <a:pt x="0" y="310896"/>
                </a:moveTo>
                <a:lnTo>
                  <a:pt x="9043416" y="310896"/>
                </a:lnTo>
                <a:lnTo>
                  <a:pt x="9043416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142476" y="307847"/>
            <a:ext cx="1905" cy="93345"/>
          </a:xfrm>
          <a:custGeom>
            <a:avLst/>
            <a:gdLst/>
            <a:ahLst/>
            <a:cxnLst/>
            <a:rect l="l" t="t" r="r" b="b"/>
            <a:pathLst>
              <a:path w="1904" h="93345">
                <a:moveTo>
                  <a:pt x="0" y="92963"/>
                </a:moveTo>
                <a:lnTo>
                  <a:pt x="1524" y="92963"/>
                </a:lnTo>
                <a:lnTo>
                  <a:pt x="1524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072371" y="307847"/>
            <a:ext cx="12700" cy="93345"/>
          </a:xfrm>
          <a:custGeom>
            <a:avLst/>
            <a:gdLst/>
            <a:ahLst/>
            <a:cxnLst/>
            <a:rect l="l" t="t" r="r" b="b"/>
            <a:pathLst>
              <a:path w="12700" h="93345">
                <a:moveTo>
                  <a:pt x="0" y="92963"/>
                </a:moveTo>
                <a:lnTo>
                  <a:pt x="12192" y="92963"/>
                </a:lnTo>
                <a:lnTo>
                  <a:pt x="12192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0" y="307847"/>
            <a:ext cx="9043670" cy="93345"/>
          </a:xfrm>
          <a:custGeom>
            <a:avLst/>
            <a:gdLst/>
            <a:ahLst/>
            <a:cxnLst/>
            <a:rect l="l" t="t" r="r" b="b"/>
            <a:pathLst>
              <a:path w="9043670" h="93345">
                <a:moveTo>
                  <a:pt x="0" y="92963"/>
                </a:moveTo>
                <a:lnTo>
                  <a:pt x="9043416" y="92963"/>
                </a:lnTo>
                <a:lnTo>
                  <a:pt x="9043416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072371" y="359663"/>
            <a:ext cx="12700" cy="81280"/>
          </a:xfrm>
          <a:custGeom>
            <a:avLst/>
            <a:gdLst/>
            <a:ahLst/>
            <a:cxnLst/>
            <a:rect l="l" t="t" r="r" b="b"/>
            <a:pathLst>
              <a:path w="12700" h="81279">
                <a:moveTo>
                  <a:pt x="0" y="80771"/>
                </a:moveTo>
                <a:lnTo>
                  <a:pt x="12192" y="80771"/>
                </a:lnTo>
                <a:lnTo>
                  <a:pt x="12192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3470" cy="81280"/>
          </a:xfrm>
          <a:custGeom>
            <a:avLst/>
            <a:gdLst/>
            <a:ahLst/>
            <a:cxnLst/>
            <a:rect l="l" t="t" r="r" b="b"/>
            <a:pathLst>
              <a:path w="3633470" h="81279">
                <a:moveTo>
                  <a:pt x="0" y="80771"/>
                </a:moveTo>
                <a:lnTo>
                  <a:pt x="3633216" y="80771"/>
                </a:lnTo>
                <a:lnTo>
                  <a:pt x="3633216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5410200" y="440436"/>
            <a:ext cx="3633470" cy="180340"/>
          </a:xfrm>
          <a:custGeom>
            <a:avLst/>
            <a:gdLst/>
            <a:ahLst/>
            <a:cxnLst/>
            <a:rect l="l" t="t" r="r" b="b"/>
            <a:pathLst>
              <a:path w="3633470" h="180340">
                <a:moveTo>
                  <a:pt x="0" y="179832"/>
                </a:moveTo>
                <a:lnTo>
                  <a:pt x="3633216" y="179832"/>
                </a:lnTo>
                <a:lnTo>
                  <a:pt x="3633216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5407152" y="511301"/>
            <a:ext cx="3063240" cy="0"/>
          </a:xfrm>
          <a:custGeom>
            <a:avLst/>
            <a:gdLst/>
            <a:ahLst/>
            <a:cxnLst/>
            <a:rect l="l" t="t" r="r" b="b"/>
            <a:pathLst>
              <a:path w="3063240">
                <a:moveTo>
                  <a:pt x="0" y="0"/>
                </a:moveTo>
                <a:lnTo>
                  <a:pt x="3063240" y="0"/>
                </a:lnTo>
              </a:path>
            </a:pathLst>
          </a:custGeom>
          <a:ln w="289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425958"/>
            <a:ext cx="5410200" cy="0"/>
          </a:xfrm>
          <a:custGeom>
            <a:avLst/>
            <a:gdLst/>
            <a:ahLst/>
            <a:cxnLst/>
            <a:rect l="l" t="t" r="r" b="b"/>
            <a:pathLst>
              <a:path w="5410200">
                <a:moveTo>
                  <a:pt x="0" y="0"/>
                </a:moveTo>
                <a:lnTo>
                  <a:pt x="5410200" y="0"/>
                </a:lnTo>
              </a:path>
            </a:pathLst>
          </a:custGeom>
          <a:ln w="5029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9142476" y="0"/>
            <a:ext cx="1905" cy="311150"/>
          </a:xfrm>
          <a:custGeom>
            <a:avLst/>
            <a:gdLst/>
            <a:ahLst/>
            <a:cxnLst/>
            <a:rect l="l" t="t" r="r" b="b"/>
            <a:pathLst>
              <a:path w="1904" h="311150">
                <a:moveTo>
                  <a:pt x="0" y="310896"/>
                </a:moveTo>
                <a:lnTo>
                  <a:pt x="1524" y="310896"/>
                </a:lnTo>
                <a:lnTo>
                  <a:pt x="1524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072371" y="0"/>
            <a:ext cx="12700" cy="311150"/>
          </a:xfrm>
          <a:custGeom>
            <a:avLst/>
            <a:gdLst/>
            <a:ahLst/>
            <a:cxnLst/>
            <a:rect l="l" t="t" r="r" b="b"/>
            <a:pathLst>
              <a:path w="12700" h="311150">
                <a:moveTo>
                  <a:pt x="0" y="310896"/>
                </a:moveTo>
                <a:lnTo>
                  <a:pt x="12192" y="310896"/>
                </a:lnTo>
                <a:lnTo>
                  <a:pt x="12192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0" y="0"/>
            <a:ext cx="9043670" cy="311150"/>
          </a:xfrm>
          <a:custGeom>
            <a:avLst/>
            <a:gdLst/>
            <a:ahLst/>
            <a:cxnLst/>
            <a:rect l="l" t="t" r="r" b="b"/>
            <a:pathLst>
              <a:path w="9043670" h="311150">
                <a:moveTo>
                  <a:pt x="0" y="310896"/>
                </a:moveTo>
                <a:lnTo>
                  <a:pt x="9043416" y="310896"/>
                </a:lnTo>
                <a:lnTo>
                  <a:pt x="9043416" y="0"/>
                </a:lnTo>
                <a:lnTo>
                  <a:pt x="0" y="0"/>
                </a:lnTo>
                <a:lnTo>
                  <a:pt x="0" y="3108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9142476" y="307847"/>
            <a:ext cx="1905" cy="93345"/>
          </a:xfrm>
          <a:custGeom>
            <a:avLst/>
            <a:gdLst/>
            <a:ahLst/>
            <a:cxnLst/>
            <a:rect l="l" t="t" r="r" b="b"/>
            <a:pathLst>
              <a:path w="1904" h="93345">
                <a:moveTo>
                  <a:pt x="0" y="92963"/>
                </a:moveTo>
                <a:lnTo>
                  <a:pt x="1524" y="92963"/>
                </a:lnTo>
                <a:lnTo>
                  <a:pt x="1524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9072371" y="307847"/>
            <a:ext cx="12700" cy="93345"/>
          </a:xfrm>
          <a:custGeom>
            <a:avLst/>
            <a:gdLst/>
            <a:ahLst/>
            <a:cxnLst/>
            <a:rect l="l" t="t" r="r" b="b"/>
            <a:pathLst>
              <a:path w="12700" h="93345">
                <a:moveTo>
                  <a:pt x="0" y="92963"/>
                </a:moveTo>
                <a:lnTo>
                  <a:pt x="12192" y="92963"/>
                </a:lnTo>
                <a:lnTo>
                  <a:pt x="12192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0" y="307847"/>
            <a:ext cx="9043670" cy="93345"/>
          </a:xfrm>
          <a:custGeom>
            <a:avLst/>
            <a:gdLst/>
            <a:ahLst/>
            <a:cxnLst/>
            <a:rect l="l" t="t" r="r" b="b"/>
            <a:pathLst>
              <a:path w="9043670" h="93345">
                <a:moveTo>
                  <a:pt x="0" y="92963"/>
                </a:moveTo>
                <a:lnTo>
                  <a:pt x="9043416" y="92963"/>
                </a:lnTo>
                <a:lnTo>
                  <a:pt x="9043416" y="0"/>
                </a:lnTo>
                <a:lnTo>
                  <a:pt x="0" y="0"/>
                </a:lnTo>
                <a:lnTo>
                  <a:pt x="0" y="92963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9142476" y="359663"/>
            <a:ext cx="1905" cy="81280"/>
          </a:xfrm>
          <a:custGeom>
            <a:avLst/>
            <a:gdLst/>
            <a:ahLst/>
            <a:cxnLst/>
            <a:rect l="l" t="t" r="r" b="b"/>
            <a:pathLst>
              <a:path w="1904" h="81279">
                <a:moveTo>
                  <a:pt x="0" y="80771"/>
                </a:moveTo>
                <a:lnTo>
                  <a:pt x="1524" y="80771"/>
                </a:lnTo>
                <a:lnTo>
                  <a:pt x="1524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9072371" y="359663"/>
            <a:ext cx="12700" cy="81280"/>
          </a:xfrm>
          <a:custGeom>
            <a:avLst/>
            <a:gdLst/>
            <a:ahLst/>
            <a:cxnLst/>
            <a:rect l="l" t="t" r="r" b="b"/>
            <a:pathLst>
              <a:path w="12700" h="81279">
                <a:moveTo>
                  <a:pt x="0" y="80771"/>
                </a:moveTo>
                <a:lnTo>
                  <a:pt x="12192" y="80771"/>
                </a:lnTo>
                <a:lnTo>
                  <a:pt x="12192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5410200" y="359663"/>
            <a:ext cx="3633470" cy="81280"/>
          </a:xfrm>
          <a:custGeom>
            <a:avLst/>
            <a:gdLst/>
            <a:ahLst/>
            <a:cxnLst/>
            <a:rect l="l" t="t" r="r" b="b"/>
            <a:pathLst>
              <a:path w="3633470" h="81279">
                <a:moveTo>
                  <a:pt x="0" y="80771"/>
                </a:moveTo>
                <a:lnTo>
                  <a:pt x="3633216" y="80771"/>
                </a:lnTo>
                <a:lnTo>
                  <a:pt x="3633216" y="0"/>
                </a:lnTo>
                <a:lnTo>
                  <a:pt x="0" y="0"/>
                </a:lnTo>
                <a:lnTo>
                  <a:pt x="0" y="80771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9142476" y="440436"/>
            <a:ext cx="1905" cy="180340"/>
          </a:xfrm>
          <a:custGeom>
            <a:avLst/>
            <a:gdLst/>
            <a:ahLst/>
            <a:cxnLst/>
            <a:rect l="l" t="t" r="r" b="b"/>
            <a:pathLst>
              <a:path w="1904" h="180340">
                <a:moveTo>
                  <a:pt x="0" y="179832"/>
                </a:moveTo>
                <a:lnTo>
                  <a:pt x="1524" y="179832"/>
                </a:lnTo>
                <a:lnTo>
                  <a:pt x="1524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9072371" y="440436"/>
            <a:ext cx="12700" cy="180340"/>
          </a:xfrm>
          <a:custGeom>
            <a:avLst/>
            <a:gdLst/>
            <a:ahLst/>
            <a:cxnLst/>
            <a:rect l="l" t="t" r="r" b="b"/>
            <a:pathLst>
              <a:path w="12700" h="180340">
                <a:moveTo>
                  <a:pt x="0" y="179832"/>
                </a:moveTo>
                <a:lnTo>
                  <a:pt x="12192" y="179832"/>
                </a:lnTo>
                <a:lnTo>
                  <a:pt x="12192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5410200" y="440436"/>
            <a:ext cx="3633470" cy="180340"/>
          </a:xfrm>
          <a:custGeom>
            <a:avLst/>
            <a:gdLst/>
            <a:ahLst/>
            <a:cxnLst/>
            <a:rect l="l" t="t" r="r" b="b"/>
            <a:pathLst>
              <a:path w="3633470" h="180340">
                <a:moveTo>
                  <a:pt x="0" y="179832"/>
                </a:moveTo>
                <a:lnTo>
                  <a:pt x="3633216" y="179832"/>
                </a:lnTo>
                <a:lnTo>
                  <a:pt x="3633216" y="0"/>
                </a:lnTo>
                <a:lnTo>
                  <a:pt x="0" y="0"/>
                </a:lnTo>
                <a:lnTo>
                  <a:pt x="0" y="179832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5407152" y="511301"/>
            <a:ext cx="3063240" cy="0"/>
          </a:xfrm>
          <a:custGeom>
            <a:avLst/>
            <a:gdLst/>
            <a:ahLst/>
            <a:cxnLst/>
            <a:rect l="l" t="t" r="r" b="b"/>
            <a:pathLst>
              <a:path w="3063240">
                <a:moveTo>
                  <a:pt x="0" y="0"/>
                </a:moveTo>
                <a:lnTo>
                  <a:pt x="3063240" y="0"/>
                </a:lnTo>
              </a:path>
            </a:pathLst>
          </a:custGeom>
          <a:ln w="2895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1" i="0">
                <a:solidFill>
                  <a:srgbClr val="FF0000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2071" y="1963648"/>
            <a:ext cx="8499856" cy="36302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bg1"/>
                </a:solidFill>
                <a:latin typeface="Georgia"/>
                <a:cs typeface="Georgi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8/22/2021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410200" y="3893820"/>
            <a:ext cx="3733800" cy="3175"/>
          </a:xfrm>
          <a:custGeom>
            <a:avLst/>
            <a:gdLst/>
            <a:ahLst/>
            <a:cxnLst/>
            <a:rect l="l" t="t" r="r" b="b"/>
            <a:pathLst>
              <a:path w="3733800" h="3175">
                <a:moveTo>
                  <a:pt x="0" y="3047"/>
                </a:moveTo>
                <a:lnTo>
                  <a:pt x="3733800" y="3047"/>
                </a:lnTo>
                <a:lnTo>
                  <a:pt x="3733800" y="0"/>
                </a:lnTo>
                <a:lnTo>
                  <a:pt x="0" y="0"/>
                </a:lnTo>
                <a:lnTo>
                  <a:pt x="0" y="3047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410200" y="3896867"/>
            <a:ext cx="3733800" cy="192405"/>
          </a:xfrm>
          <a:custGeom>
            <a:avLst/>
            <a:gdLst/>
            <a:ahLst/>
            <a:cxnLst/>
            <a:rect l="l" t="t" r="r" b="b"/>
            <a:pathLst>
              <a:path w="3733800" h="192404">
                <a:moveTo>
                  <a:pt x="0" y="192023"/>
                </a:moveTo>
                <a:lnTo>
                  <a:pt x="3733800" y="192023"/>
                </a:lnTo>
                <a:lnTo>
                  <a:pt x="3733800" y="0"/>
                </a:lnTo>
                <a:lnTo>
                  <a:pt x="0" y="0"/>
                </a:lnTo>
                <a:lnTo>
                  <a:pt x="0" y="1920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5410200" y="4119371"/>
            <a:ext cx="3733800" cy="0"/>
          </a:xfrm>
          <a:custGeom>
            <a:avLst/>
            <a:gdLst/>
            <a:ahLst/>
            <a:cxnLst/>
            <a:rect l="l" t="t" r="r" b="b"/>
            <a:pathLst>
              <a:path w="3733800">
                <a:moveTo>
                  <a:pt x="0" y="0"/>
                </a:moveTo>
                <a:lnTo>
                  <a:pt x="3733800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410200" y="4173473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1981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5410200" y="4203191"/>
            <a:ext cx="1965960" cy="0"/>
          </a:xfrm>
          <a:custGeom>
            <a:avLst/>
            <a:gdLst/>
            <a:ahLst/>
            <a:cxnLst/>
            <a:rect l="l" t="t" r="r" b="b"/>
            <a:pathLst>
              <a:path w="1965959">
                <a:moveTo>
                  <a:pt x="0" y="0"/>
                </a:moveTo>
                <a:lnTo>
                  <a:pt x="1965959" y="0"/>
                </a:lnTo>
              </a:path>
            </a:pathLst>
          </a:custGeom>
          <a:ln w="9143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410200" y="3976115"/>
            <a:ext cx="3063240" cy="0"/>
          </a:xfrm>
          <a:custGeom>
            <a:avLst/>
            <a:gdLst/>
            <a:ahLst/>
            <a:cxnLst/>
            <a:rect l="l" t="t" r="r" b="b"/>
            <a:pathLst>
              <a:path w="3063240">
                <a:moveTo>
                  <a:pt x="0" y="0"/>
                </a:moveTo>
                <a:lnTo>
                  <a:pt x="3063240" y="0"/>
                </a:lnTo>
              </a:path>
            </a:pathLst>
          </a:custGeom>
          <a:ln w="27431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377683" y="4079747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3816096"/>
            <a:ext cx="9144000" cy="78105"/>
          </a:xfrm>
          <a:custGeom>
            <a:avLst/>
            <a:gdLst/>
            <a:ahLst/>
            <a:cxnLst/>
            <a:rect l="l" t="t" r="r" b="b"/>
            <a:pathLst>
              <a:path w="9144000" h="78104">
                <a:moveTo>
                  <a:pt x="0" y="77723"/>
                </a:moveTo>
                <a:lnTo>
                  <a:pt x="9144000" y="77723"/>
                </a:lnTo>
                <a:lnTo>
                  <a:pt x="9144000" y="0"/>
                </a:lnTo>
                <a:lnTo>
                  <a:pt x="0" y="0"/>
                </a:lnTo>
                <a:lnTo>
                  <a:pt x="0" y="77723"/>
                </a:lnTo>
                <a:close/>
              </a:path>
            </a:pathLst>
          </a:custGeom>
          <a:solidFill>
            <a:srgbClr val="C0504D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0" y="3701796"/>
            <a:ext cx="6413500" cy="114300"/>
          </a:xfrm>
          <a:custGeom>
            <a:avLst/>
            <a:gdLst/>
            <a:ahLst/>
            <a:cxnLst/>
            <a:rect l="l" t="t" r="r" b="b"/>
            <a:pathLst>
              <a:path w="6413500" h="114300">
                <a:moveTo>
                  <a:pt x="0" y="114299"/>
                </a:moveTo>
                <a:lnTo>
                  <a:pt x="6412992" y="114299"/>
                </a:lnTo>
                <a:lnTo>
                  <a:pt x="6412992" y="0"/>
                </a:lnTo>
                <a:lnTo>
                  <a:pt x="0" y="0"/>
                </a:lnTo>
                <a:lnTo>
                  <a:pt x="0" y="114299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6412991" y="3701796"/>
            <a:ext cx="2731135" cy="189230"/>
          </a:xfrm>
          <a:custGeom>
            <a:avLst/>
            <a:gdLst/>
            <a:ahLst/>
            <a:cxnLst/>
            <a:rect l="l" t="t" r="r" b="b"/>
            <a:pathLst>
              <a:path w="2731134" h="189229">
                <a:moveTo>
                  <a:pt x="0" y="188975"/>
                </a:moveTo>
                <a:lnTo>
                  <a:pt x="2731008" y="188975"/>
                </a:lnTo>
                <a:lnTo>
                  <a:pt x="2731008" y="0"/>
                </a:lnTo>
                <a:lnTo>
                  <a:pt x="0" y="0"/>
                </a:lnTo>
                <a:lnTo>
                  <a:pt x="0" y="188975"/>
                </a:lnTo>
                <a:close/>
              </a:path>
            </a:pathLst>
          </a:custGeom>
          <a:solidFill>
            <a:srgbClr val="C0504D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0" y="0"/>
            <a:ext cx="9144000" cy="3702050"/>
          </a:xfrm>
          <a:custGeom>
            <a:avLst/>
            <a:gdLst/>
            <a:ahLst/>
            <a:cxnLst/>
            <a:rect l="l" t="t" r="r" b="b"/>
            <a:pathLst>
              <a:path w="9144000" h="3702050">
                <a:moveTo>
                  <a:pt x="0" y="3701796"/>
                </a:moveTo>
                <a:lnTo>
                  <a:pt x="9144000" y="3701796"/>
                </a:lnTo>
                <a:lnTo>
                  <a:pt x="9144000" y="0"/>
                </a:lnTo>
                <a:lnTo>
                  <a:pt x="0" y="0"/>
                </a:lnTo>
                <a:lnTo>
                  <a:pt x="0" y="3701796"/>
                </a:lnTo>
                <a:close/>
              </a:path>
            </a:pathLst>
          </a:custGeom>
          <a:solidFill>
            <a:srgbClr val="1F48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1140256" y="603580"/>
            <a:ext cx="7265034" cy="24657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30480" indent="626110" algn="r">
              <a:lnSpc>
                <a:spcPct val="100000"/>
              </a:lnSpc>
              <a:spcBef>
                <a:spcPts val="105"/>
              </a:spcBef>
            </a:pP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Evaluation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of the</a:t>
            </a:r>
            <a:r>
              <a:rPr sz="3200" spc="-6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performances</a:t>
            </a:r>
            <a:r>
              <a:rPr sz="3200" spc="-3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of  two rapid</a:t>
            </a:r>
            <a:r>
              <a:rPr sz="3200" spc="-6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diagnostic</a:t>
            </a:r>
            <a:r>
              <a:rPr sz="3200" spc="-5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tests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 (Cyscope</a:t>
            </a:r>
            <a:r>
              <a:rPr sz="3150" baseline="25132" dirty="0">
                <a:solidFill>
                  <a:srgbClr val="FFFF00"/>
                </a:solidFill>
                <a:latin typeface="Arial"/>
                <a:cs typeface="Arial"/>
              </a:rPr>
              <a:t>®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mini and</a:t>
            </a:r>
            <a:r>
              <a:rPr sz="3200" spc="-11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Paracheck-</a:t>
            </a:r>
            <a:r>
              <a:rPr sz="3200" i="1" dirty="0">
                <a:solidFill>
                  <a:srgbClr val="FFFF00"/>
                </a:solidFill>
                <a:latin typeface="Arial"/>
                <a:cs typeface="Arial"/>
              </a:rPr>
              <a:t>Pf</a:t>
            </a:r>
            <a:r>
              <a:rPr sz="3150" baseline="25132" dirty="0">
                <a:solidFill>
                  <a:srgbClr val="FFFF00"/>
                </a:solidFill>
                <a:latin typeface="Arial"/>
                <a:cs typeface="Arial"/>
              </a:rPr>
              <a:t>®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)</a:t>
            </a:r>
            <a:r>
              <a:rPr sz="3200" spc="-4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in  the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diagnosis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of</a:t>
            </a:r>
            <a:r>
              <a:rPr sz="3200" spc="-9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malaria</a:t>
            </a:r>
            <a:r>
              <a:rPr sz="3200" spc="-2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FFFF00"/>
                </a:solidFill>
                <a:latin typeface="Arial"/>
                <a:cs typeface="Arial"/>
              </a:rPr>
              <a:t>among  febrile children in Southwest</a:t>
            </a:r>
            <a:r>
              <a:rPr sz="3200" spc="-15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3200" spc="-5" dirty="0">
                <a:solidFill>
                  <a:srgbClr val="FFFF00"/>
                </a:solidFill>
                <a:latin typeface="Arial"/>
                <a:cs typeface="Arial"/>
              </a:rPr>
              <a:t>Nigeria.</a:t>
            </a:r>
            <a:endParaRPr sz="32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396747" y="4213936"/>
            <a:ext cx="7486015" cy="213296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63500" marR="55880">
              <a:lnSpc>
                <a:spcPct val="100000"/>
              </a:lnSpc>
              <a:spcBef>
                <a:spcPts val="95"/>
              </a:spcBef>
            </a:pPr>
            <a:r>
              <a:rPr sz="2800" b="1" u="heavy" spc="-10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Georgia"/>
                <a:cs typeface="Georgia"/>
              </a:rPr>
              <a:t>Rabiu </a:t>
            </a:r>
            <a:r>
              <a:rPr sz="2800" b="1" u="heavy" dirty="0">
                <a:solidFill>
                  <a:srgbClr val="C00000"/>
                </a:solidFill>
                <a:uFill>
                  <a:solidFill>
                    <a:srgbClr val="C00000"/>
                  </a:solidFill>
                </a:uFill>
                <a:latin typeface="Georgia"/>
                <a:cs typeface="Georgia"/>
              </a:rPr>
              <a:t>OR</a:t>
            </a:r>
            <a:r>
              <a:rPr sz="2775" b="1" baseline="25525" dirty="0">
                <a:solidFill>
                  <a:srgbClr val="C00000"/>
                </a:solidFill>
                <a:latin typeface="Georgia"/>
                <a:cs typeface="Georgia"/>
              </a:rPr>
              <a:t>1,4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, </a:t>
            </a:r>
            <a:r>
              <a:rPr sz="2800" b="1" spc="-5" dirty="0">
                <a:solidFill>
                  <a:srgbClr val="C00000"/>
                </a:solidFill>
                <a:latin typeface="Georgia"/>
                <a:cs typeface="Georgia"/>
              </a:rPr>
              <a:t>Kosoko 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AM</a:t>
            </a:r>
            <a:r>
              <a:rPr sz="2775" b="1" baseline="25525" dirty="0">
                <a:solidFill>
                  <a:srgbClr val="C00000"/>
                </a:solidFill>
                <a:latin typeface="Georgia"/>
                <a:cs typeface="Georgia"/>
              </a:rPr>
              <a:t>2,4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, </a:t>
            </a:r>
            <a:r>
              <a:rPr sz="2800" b="1" spc="-10" dirty="0">
                <a:solidFill>
                  <a:srgbClr val="C00000"/>
                </a:solidFill>
                <a:latin typeface="Georgia"/>
                <a:cs typeface="Georgia"/>
              </a:rPr>
              <a:t>Falade 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CO</a:t>
            </a:r>
            <a:r>
              <a:rPr sz="2775" b="1" baseline="25525" dirty="0">
                <a:solidFill>
                  <a:srgbClr val="C00000"/>
                </a:solidFill>
                <a:latin typeface="Georgia"/>
                <a:cs typeface="Georgia"/>
              </a:rPr>
              <a:t>3,4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,  </a:t>
            </a:r>
            <a:r>
              <a:rPr sz="2800" b="1" spc="-10" dirty="0">
                <a:solidFill>
                  <a:srgbClr val="C00000"/>
                </a:solidFill>
                <a:latin typeface="Georgia"/>
                <a:cs typeface="Georgia"/>
              </a:rPr>
              <a:t>Ademowo</a:t>
            </a:r>
            <a:r>
              <a:rPr sz="2800" b="1" dirty="0">
                <a:solidFill>
                  <a:srgbClr val="C00000"/>
                </a:solidFill>
                <a:latin typeface="Georgia"/>
                <a:cs typeface="Georgia"/>
              </a:rPr>
              <a:t> </a:t>
            </a:r>
            <a:r>
              <a:rPr sz="2800" b="1" spc="5" dirty="0">
                <a:solidFill>
                  <a:srgbClr val="C00000"/>
                </a:solidFill>
                <a:latin typeface="Georgia"/>
                <a:cs typeface="Georgia"/>
              </a:rPr>
              <a:t>OG</a:t>
            </a:r>
            <a:r>
              <a:rPr sz="2775" b="1" spc="7" baseline="25525" dirty="0">
                <a:solidFill>
                  <a:srgbClr val="C00000"/>
                </a:solidFill>
                <a:latin typeface="Georgia"/>
                <a:cs typeface="Georgia"/>
              </a:rPr>
              <a:t>3,4</a:t>
            </a:r>
            <a:endParaRPr sz="2775" baseline="25525">
              <a:latin typeface="Georgia"/>
              <a:cs typeface="Georgia"/>
            </a:endParaRPr>
          </a:p>
          <a:p>
            <a:pPr marL="63500" marR="1674495">
              <a:lnSpc>
                <a:spcPct val="113900"/>
              </a:lnSpc>
              <a:spcBef>
                <a:spcPts val="35"/>
              </a:spcBef>
              <a:tabLst>
                <a:tab pos="2743200" algn="l"/>
              </a:tabLst>
            </a:pP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1 Department</a:t>
            </a:r>
            <a:r>
              <a:rPr sz="1800" spc="25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of</a:t>
            </a:r>
            <a:r>
              <a:rPr sz="1800" spc="5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Zoology	</a:t>
            </a: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2 Department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of</a:t>
            </a:r>
            <a:r>
              <a:rPr sz="1800" spc="-70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Biochemistry  3 Department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of Pharmacology </a:t>
            </a: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&amp;</a:t>
            </a:r>
            <a:r>
              <a:rPr sz="1800" spc="30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Therapeutics</a:t>
            </a:r>
            <a:endParaRPr sz="1800">
              <a:latin typeface="Georgia"/>
              <a:cs typeface="Georgia"/>
            </a:endParaRPr>
          </a:p>
          <a:p>
            <a:pPr marL="63500">
              <a:lnSpc>
                <a:spcPct val="100000"/>
              </a:lnSpc>
              <a:spcBef>
                <a:spcPts val="300"/>
              </a:spcBef>
            </a:pP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4 Institute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for Advanced Medical </a:t>
            </a: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Research and</a:t>
            </a:r>
            <a:r>
              <a:rPr sz="1800" spc="20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1F487C"/>
                </a:solidFill>
                <a:latin typeface="Georgia"/>
                <a:cs typeface="Georgia"/>
              </a:rPr>
              <a:t>Training,</a:t>
            </a:r>
            <a:endParaRPr sz="1800">
              <a:latin typeface="Georgia"/>
              <a:cs typeface="Georgia"/>
            </a:endParaRPr>
          </a:p>
          <a:p>
            <a:pPr marL="285750">
              <a:lnSpc>
                <a:spcPct val="100000"/>
              </a:lnSpc>
              <a:spcBef>
                <a:spcPts val="300"/>
              </a:spcBef>
            </a:pP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University of Ibadan, Ibadan,</a:t>
            </a:r>
            <a:r>
              <a:rPr sz="1800" spc="45" dirty="0">
                <a:solidFill>
                  <a:srgbClr val="1F487C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1F487C"/>
                </a:solidFill>
                <a:latin typeface="Georgia"/>
                <a:cs typeface="Georgia"/>
              </a:rPr>
              <a:t>Nigeria.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15" name="object 15"/>
          <p:cNvSpPr/>
          <p:nvPr/>
        </p:nvSpPr>
        <p:spPr>
          <a:xfrm>
            <a:off x="0" y="0"/>
            <a:ext cx="1447800" cy="1524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003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790"/>
              </a:spcBef>
            </a:pPr>
            <a:r>
              <a:rPr spc="-5" dirty="0"/>
              <a:t>Results – </a:t>
            </a:r>
            <a:r>
              <a:rPr sz="3200" b="0" i="1" spc="-5" dirty="0">
                <a:latin typeface="Trebuchet MS"/>
                <a:cs typeface="Trebuchet MS"/>
              </a:rPr>
              <a:t>Patients’</a:t>
            </a:r>
            <a:r>
              <a:rPr sz="3200" b="0" i="1" spc="-150" dirty="0">
                <a:latin typeface="Trebuchet MS"/>
                <a:cs typeface="Trebuchet MS"/>
              </a:rPr>
              <a:t> </a:t>
            </a:r>
            <a:r>
              <a:rPr sz="3200" b="0" i="1" spc="-5" dirty="0">
                <a:latin typeface="Trebuchet MS"/>
                <a:cs typeface="Trebuchet MS"/>
              </a:rPr>
              <a:t>parameters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" y="1828800"/>
            <a:ext cx="8229600" cy="4745990"/>
          </a:xfrm>
          <a:custGeom>
            <a:avLst/>
            <a:gdLst/>
            <a:ahLst/>
            <a:cxnLst/>
            <a:rect l="l" t="t" r="r" b="b"/>
            <a:pathLst>
              <a:path w="8229600" h="4745990">
                <a:moveTo>
                  <a:pt x="0" y="4745736"/>
                </a:moveTo>
                <a:lnTo>
                  <a:pt x="8229600" y="4745736"/>
                </a:lnTo>
                <a:lnTo>
                  <a:pt x="8229600" y="0"/>
                </a:lnTo>
                <a:lnTo>
                  <a:pt x="0" y="0"/>
                </a:lnTo>
                <a:lnTo>
                  <a:pt x="0" y="47457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0268" y="1810222"/>
            <a:ext cx="7608570" cy="454025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294005" indent="-256540">
              <a:lnSpc>
                <a:spcPct val="100000"/>
              </a:lnSpc>
              <a:spcBef>
                <a:spcPts val="420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Total no of enrollees - 209</a:t>
            </a:r>
            <a:r>
              <a:rPr sz="2800" spc="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children</a:t>
            </a:r>
            <a:endParaRPr sz="2800">
              <a:latin typeface="Georgia"/>
              <a:cs typeface="Georgia"/>
            </a:endParaRPr>
          </a:p>
          <a:p>
            <a:pPr marL="586740" lvl="1" indent="-256540">
              <a:lnSpc>
                <a:spcPct val="100000"/>
              </a:lnSpc>
              <a:spcBef>
                <a:spcPts val="310"/>
              </a:spcBef>
              <a:buClr>
                <a:srgbClr val="9BBA58"/>
              </a:buClr>
              <a:buChar char="•"/>
              <a:tabLst>
                <a:tab pos="587375" algn="l"/>
              </a:tabLst>
            </a:pP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209 – Microscopy &amp;</a:t>
            </a:r>
            <a:r>
              <a:rPr sz="2600" spc="-114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Cyscope</a:t>
            </a:r>
            <a:r>
              <a:rPr sz="2550" i="1" baseline="26143" dirty="0">
                <a:solidFill>
                  <a:srgbClr val="FFFF00"/>
                </a:solidFill>
                <a:latin typeface="Georgia"/>
                <a:cs typeface="Georgia"/>
              </a:rPr>
              <a:t>®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mini</a:t>
            </a:r>
            <a:endParaRPr sz="2600">
              <a:latin typeface="Georgia"/>
              <a:cs typeface="Georgia"/>
            </a:endParaRPr>
          </a:p>
          <a:p>
            <a:pPr marL="586740" lvl="1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587375" algn="l"/>
              </a:tabLst>
            </a:pP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142 –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Microscopy 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&amp;</a:t>
            </a:r>
            <a:r>
              <a:rPr sz="2600" spc="-8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Paracheck-</a:t>
            </a:r>
            <a:r>
              <a:rPr sz="2600" i="1" dirty="0">
                <a:solidFill>
                  <a:srgbClr val="FFFF00"/>
                </a:solidFill>
                <a:latin typeface="Georgia"/>
                <a:cs typeface="Georgia"/>
              </a:rPr>
              <a:t>Pf</a:t>
            </a:r>
            <a:r>
              <a:rPr sz="2550" i="1" baseline="26143" dirty="0">
                <a:solidFill>
                  <a:srgbClr val="FFFF00"/>
                </a:solidFill>
                <a:latin typeface="Georgia"/>
                <a:cs typeface="Georgia"/>
              </a:rPr>
              <a:t>®</a:t>
            </a:r>
            <a:endParaRPr sz="2550" baseline="26143">
              <a:latin typeface="Georgia"/>
              <a:cs typeface="Georgia"/>
            </a:endParaRPr>
          </a:p>
          <a:p>
            <a:pPr marL="294005" indent="-256540">
              <a:lnSpc>
                <a:spcPct val="100000"/>
              </a:lnSpc>
              <a:spcBef>
                <a:spcPts val="29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50.7%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(106/209) males and 49.3%</a:t>
            </a:r>
            <a:r>
              <a:rPr sz="2800" spc="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(103/209)</a:t>
            </a:r>
            <a:endParaRPr sz="2800">
              <a:latin typeface="Georgia"/>
              <a:cs typeface="Georgia"/>
            </a:endParaRPr>
          </a:p>
          <a:p>
            <a:pPr marL="294005">
              <a:lnSpc>
                <a:spcPct val="100000"/>
              </a:lnSpc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females.</a:t>
            </a:r>
            <a:endParaRPr sz="2800">
              <a:latin typeface="Georgia"/>
              <a:cs typeface="Georgia"/>
            </a:endParaRPr>
          </a:p>
          <a:p>
            <a:pPr marL="294005" marR="3048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94640" algn="l"/>
                <a:tab pos="2971800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The</a:t>
            </a:r>
            <a:r>
              <a:rPr sz="28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average</a:t>
            </a:r>
            <a:r>
              <a:rPr sz="2800" spc="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age	- 40±30.38months (3 years 4  months)</a:t>
            </a:r>
            <a:endParaRPr sz="2800">
              <a:latin typeface="Georgia"/>
              <a:cs typeface="Georgia"/>
            </a:endParaRPr>
          </a:p>
          <a:p>
            <a:pPr marL="294005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Mean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weight - 13.7 ±</a:t>
            </a:r>
            <a:r>
              <a:rPr sz="2800" spc="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6.1kg.</a:t>
            </a:r>
            <a:endParaRPr sz="2800">
              <a:latin typeface="Georgia"/>
              <a:cs typeface="Georgia"/>
            </a:endParaRPr>
          </a:p>
          <a:p>
            <a:pPr marL="294005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94640" algn="l"/>
                <a:tab pos="3392804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Mean</a:t>
            </a:r>
            <a:r>
              <a:rPr sz="2800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temperature	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- 37.4</a:t>
            </a:r>
            <a:r>
              <a:rPr sz="2800" spc="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±1.1°C</a:t>
            </a:r>
            <a:endParaRPr sz="2800">
              <a:latin typeface="Georgia"/>
              <a:cs typeface="Georgia"/>
            </a:endParaRPr>
          </a:p>
          <a:p>
            <a:pPr marL="294005" indent="-25654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Mean haematocrit was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32 ±</a:t>
            </a:r>
            <a:r>
              <a:rPr sz="2800" spc="8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5.5%.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689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330"/>
              </a:spcBef>
            </a:pPr>
            <a:r>
              <a:rPr spc="-5" dirty="0"/>
              <a:t>Results - </a:t>
            </a:r>
            <a:r>
              <a:rPr sz="3200" b="0" i="1" spc="-5" dirty="0">
                <a:latin typeface="Trebuchet MS"/>
                <a:cs typeface="Trebuchet MS"/>
              </a:rPr>
              <a:t>Presenting</a:t>
            </a:r>
            <a:r>
              <a:rPr sz="3200" b="0" i="1" spc="-65" dirty="0">
                <a:latin typeface="Trebuchet MS"/>
                <a:cs typeface="Trebuchet MS"/>
              </a:rPr>
              <a:t> </a:t>
            </a:r>
            <a:r>
              <a:rPr sz="3200" b="0" i="1" dirty="0">
                <a:latin typeface="Trebuchet MS"/>
                <a:cs typeface="Trebuchet MS"/>
              </a:rPr>
              <a:t>symptoms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" y="1828800"/>
            <a:ext cx="8229600" cy="4745990"/>
          </a:xfrm>
          <a:custGeom>
            <a:avLst/>
            <a:gdLst/>
            <a:ahLst/>
            <a:cxnLst/>
            <a:rect l="l" t="t" r="r" b="b"/>
            <a:pathLst>
              <a:path w="8229600" h="4745990">
                <a:moveTo>
                  <a:pt x="0" y="4745736"/>
                </a:moveTo>
                <a:lnTo>
                  <a:pt x="8229600" y="4745736"/>
                </a:lnTo>
                <a:lnTo>
                  <a:pt x="8229600" y="0"/>
                </a:lnTo>
                <a:lnTo>
                  <a:pt x="0" y="0"/>
                </a:lnTo>
                <a:lnTo>
                  <a:pt x="0" y="47457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1851786"/>
            <a:ext cx="7020559" cy="459803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95"/>
              </a:spcBef>
              <a:buClr>
                <a:srgbClr val="9BBA58"/>
              </a:buClr>
              <a:buChar char="•"/>
              <a:tabLst>
                <a:tab pos="269240" algn="l"/>
                <a:tab pos="1446530" algn="l"/>
                <a:tab pos="6874509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A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histor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y</a:t>
            </a:r>
            <a:r>
              <a:rPr sz="2800" spc="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f 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f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ev</a:t>
            </a:r>
            <a:r>
              <a:rPr sz="2800" spc="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o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r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f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ver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at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prese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2800" spc="-2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tio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	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-  90.4%	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(above 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37.4°C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–</a:t>
            </a:r>
            <a:r>
              <a:rPr sz="2800" spc="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45.5%).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Cough -</a:t>
            </a:r>
            <a:r>
              <a:rPr sz="28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51.2%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Loss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of appetite -</a:t>
            </a:r>
            <a:r>
              <a:rPr sz="28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49.3%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5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Catarrh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-</a:t>
            </a:r>
            <a:r>
              <a:rPr sz="2800" spc="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37.8%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spcBef>
                <a:spcPts val="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Headache -</a:t>
            </a:r>
            <a:r>
              <a:rPr sz="2800" spc="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37.8%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86800" y="606551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035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 marR="173355">
              <a:lnSpc>
                <a:spcPct val="100400"/>
              </a:lnSpc>
              <a:spcBef>
                <a:spcPts val="295"/>
              </a:spcBef>
            </a:pPr>
            <a:r>
              <a:rPr sz="3600" spc="-5" dirty="0"/>
              <a:t>Results </a:t>
            </a:r>
            <a:r>
              <a:rPr sz="3600" dirty="0"/>
              <a:t>- </a:t>
            </a:r>
            <a:r>
              <a:rPr sz="3200" b="0" i="1" spc="-5" dirty="0">
                <a:latin typeface="Trebuchet MS"/>
                <a:cs typeface="Trebuchet MS"/>
              </a:rPr>
              <a:t>Detection </a:t>
            </a:r>
            <a:r>
              <a:rPr sz="3200" b="0" i="1" dirty="0">
                <a:latin typeface="Trebuchet MS"/>
                <a:cs typeface="Trebuchet MS"/>
              </a:rPr>
              <a:t>of </a:t>
            </a:r>
            <a:r>
              <a:rPr sz="3200" b="0" i="1" spc="-5" dirty="0">
                <a:latin typeface="Trebuchet MS"/>
                <a:cs typeface="Trebuchet MS"/>
              </a:rPr>
              <a:t>malaria parasite by  microscopy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" y="1905000"/>
            <a:ext cx="8229600" cy="4669790"/>
          </a:xfrm>
          <a:custGeom>
            <a:avLst/>
            <a:gdLst/>
            <a:ahLst/>
            <a:cxnLst/>
            <a:rect l="l" t="t" r="r" b="b"/>
            <a:pathLst>
              <a:path w="8229600" h="4669790">
                <a:moveTo>
                  <a:pt x="0" y="4669536"/>
                </a:moveTo>
                <a:lnTo>
                  <a:pt x="8229600" y="4669536"/>
                </a:lnTo>
                <a:lnTo>
                  <a:pt x="8229600" y="0"/>
                </a:lnTo>
                <a:lnTo>
                  <a:pt x="0" y="0"/>
                </a:lnTo>
                <a:lnTo>
                  <a:pt x="0" y="46695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1926463"/>
            <a:ext cx="7670800" cy="42557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1155700" indent="-256540">
              <a:lnSpc>
                <a:spcPct val="100000"/>
              </a:lnSpc>
              <a:spcBef>
                <a:spcPts val="1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Malaria parasite prevalence of 22.0%  (46/209).</a:t>
            </a:r>
            <a:endParaRPr sz="3000">
              <a:latin typeface="Georgia"/>
              <a:cs typeface="Georgia"/>
            </a:endParaRPr>
          </a:p>
          <a:p>
            <a:pPr marL="268605" marR="946785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Parasite density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ranged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from </a:t>
            </a:r>
            <a:r>
              <a:rPr sz="3000" spc="-10" dirty="0">
                <a:solidFill>
                  <a:srgbClr val="FFFFFF"/>
                </a:solidFill>
                <a:latin typeface="Georgia"/>
                <a:cs typeface="Georgia"/>
              </a:rPr>
              <a:t>40/µL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to  203,883/</a:t>
            </a:r>
            <a:r>
              <a:rPr sz="3000" spc="-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µL.</a:t>
            </a:r>
            <a:endParaRPr sz="3000">
              <a:latin typeface="Georgia"/>
              <a:cs typeface="Georgia"/>
            </a:endParaRPr>
          </a:p>
          <a:p>
            <a:pPr marL="268605" marR="66040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Parasite density was ≤1000/µL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in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21.7%  (10/46) of the</a:t>
            </a:r>
            <a:r>
              <a:rPr sz="3000" spc="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enrollees.</a:t>
            </a:r>
            <a:endParaRPr sz="3000">
              <a:latin typeface="Georgia"/>
              <a:cs typeface="Georgia"/>
            </a:endParaRPr>
          </a:p>
          <a:p>
            <a:pPr marL="268605" marR="5080" indent="-25654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Majority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(67.4%)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of the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children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positive for 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malaria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had parasite densities within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the 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range of </a:t>
            </a:r>
            <a:r>
              <a:rPr sz="3000" spc="-10" dirty="0">
                <a:solidFill>
                  <a:srgbClr val="FFFFFF"/>
                </a:solidFill>
                <a:latin typeface="Georgia"/>
                <a:cs typeface="Georgia"/>
              </a:rPr>
              <a:t>1,001- 100,000/µL</a:t>
            </a:r>
            <a:r>
              <a:rPr sz="3000" spc="6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.</a:t>
            </a:r>
            <a:endParaRPr sz="3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610600" cy="9906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20320" rIns="0" bIns="0" rtlCol="0">
            <a:spAutoFit/>
          </a:bodyPr>
          <a:lstStyle/>
          <a:p>
            <a:pPr marL="90805" marR="1108710">
              <a:lnSpc>
                <a:spcPts val="3940"/>
              </a:lnSpc>
              <a:spcBef>
                <a:spcPts val="160"/>
              </a:spcBef>
            </a:pPr>
            <a:r>
              <a:rPr sz="3600" spc="-5" dirty="0"/>
              <a:t>Results </a:t>
            </a:r>
            <a:r>
              <a:rPr sz="3600" dirty="0"/>
              <a:t>- </a:t>
            </a:r>
            <a:r>
              <a:rPr sz="3200" b="0" i="1" spc="-5" dirty="0">
                <a:latin typeface="Trebuchet MS"/>
                <a:cs typeface="Trebuchet MS"/>
              </a:rPr>
              <a:t>Malaria parasite detection by  </a:t>
            </a:r>
            <a:r>
              <a:rPr sz="3200" b="0" i="1" dirty="0">
                <a:latin typeface="Trebuchet MS"/>
                <a:cs typeface="Trebuchet MS"/>
              </a:rPr>
              <a:t>Cyscope</a:t>
            </a:r>
            <a:r>
              <a:rPr sz="3150" b="0" i="1" baseline="25132" dirty="0">
                <a:latin typeface="Trebuchet MS"/>
                <a:cs typeface="Trebuchet MS"/>
              </a:rPr>
              <a:t>®</a:t>
            </a:r>
            <a:r>
              <a:rPr sz="3200" b="0" i="1" dirty="0">
                <a:latin typeface="Trebuchet MS"/>
                <a:cs typeface="Trebuchet MS"/>
              </a:rPr>
              <a:t>mini relative to</a:t>
            </a:r>
            <a:r>
              <a:rPr sz="3200" b="0" i="1" spc="-5" dirty="0">
                <a:latin typeface="Trebuchet MS"/>
                <a:cs typeface="Trebuchet MS"/>
              </a:rPr>
              <a:t> microscopy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304800" y="1981200"/>
            <a:ext cx="8610600" cy="4517390"/>
          </a:xfrm>
          <a:custGeom>
            <a:avLst/>
            <a:gdLst/>
            <a:ahLst/>
            <a:cxnLst/>
            <a:rect l="l" t="t" r="r" b="b"/>
            <a:pathLst>
              <a:path w="8610600" h="4517390">
                <a:moveTo>
                  <a:pt x="0" y="4517136"/>
                </a:moveTo>
                <a:lnTo>
                  <a:pt x="8610600" y="4517136"/>
                </a:lnTo>
                <a:lnTo>
                  <a:pt x="8610600" y="0"/>
                </a:lnTo>
                <a:lnTo>
                  <a:pt x="0" y="0"/>
                </a:lnTo>
                <a:lnTo>
                  <a:pt x="0" y="45171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439420" indent="-256540">
              <a:lnSpc>
                <a:spcPct val="100000"/>
              </a:lnSpc>
              <a:spcBef>
                <a:spcPts val="400"/>
              </a:spcBef>
              <a:buClr>
                <a:srgbClr val="9BBA58"/>
              </a:buClr>
              <a:buChar char="•"/>
              <a:tabLst>
                <a:tab pos="440690" algn="l"/>
              </a:tabLst>
            </a:pPr>
            <a:r>
              <a:rPr dirty="0"/>
              <a:t>Prevalence rate </a:t>
            </a:r>
            <a:r>
              <a:rPr spc="-5" dirty="0"/>
              <a:t>of 85.2%</a:t>
            </a:r>
            <a:r>
              <a:rPr spc="-20" dirty="0"/>
              <a:t> </a:t>
            </a:r>
            <a:r>
              <a:rPr dirty="0"/>
              <a:t>(178/209).</a:t>
            </a:r>
          </a:p>
          <a:p>
            <a:pPr marL="43942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40690" algn="l"/>
              </a:tabLst>
            </a:pPr>
            <a:r>
              <a:rPr spc="-5" dirty="0"/>
              <a:t>86.4% </a:t>
            </a:r>
            <a:r>
              <a:rPr dirty="0"/>
              <a:t>(19/22) parasite </a:t>
            </a:r>
            <a:r>
              <a:rPr spc="-5" dirty="0"/>
              <a:t>detection </a:t>
            </a:r>
            <a:r>
              <a:rPr dirty="0"/>
              <a:t>at</a:t>
            </a:r>
            <a:r>
              <a:rPr spc="-15" dirty="0"/>
              <a:t> </a:t>
            </a:r>
            <a:r>
              <a:rPr spc="-5" dirty="0"/>
              <a:t>densities</a:t>
            </a:r>
          </a:p>
          <a:p>
            <a:pPr marL="439420">
              <a:lnSpc>
                <a:spcPct val="100000"/>
              </a:lnSpc>
            </a:pPr>
            <a:r>
              <a:rPr dirty="0"/>
              <a:t>≤10,000/µL.</a:t>
            </a:r>
          </a:p>
          <a:p>
            <a:pPr marL="439420" marR="1306195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40690" algn="l"/>
              </a:tabLst>
            </a:pPr>
            <a:r>
              <a:rPr dirty="0"/>
              <a:t>At parasite </a:t>
            </a:r>
            <a:r>
              <a:rPr spc="-5" dirty="0"/>
              <a:t>densities </a:t>
            </a:r>
            <a:r>
              <a:rPr dirty="0"/>
              <a:t>&gt;10,000/µL, </a:t>
            </a:r>
            <a:r>
              <a:rPr spc="-5" dirty="0"/>
              <a:t>the  detection </a:t>
            </a:r>
            <a:r>
              <a:rPr dirty="0"/>
              <a:t>rate was 95.8%</a:t>
            </a:r>
            <a:r>
              <a:rPr spc="-20" dirty="0"/>
              <a:t> </a:t>
            </a:r>
            <a:r>
              <a:rPr dirty="0"/>
              <a:t>(23/24).</a:t>
            </a:r>
          </a:p>
          <a:p>
            <a:pPr marL="439420" indent="-25654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440690" algn="l"/>
              </a:tabLst>
            </a:pPr>
            <a:r>
              <a:rPr spc="-5" dirty="0"/>
              <a:t>Sensitivity </a:t>
            </a:r>
            <a:r>
              <a:rPr dirty="0"/>
              <a:t>-</a:t>
            </a:r>
            <a:r>
              <a:rPr spc="-10" dirty="0"/>
              <a:t> </a:t>
            </a:r>
            <a:r>
              <a:rPr dirty="0"/>
              <a:t>91.3%</a:t>
            </a:r>
          </a:p>
          <a:p>
            <a:pPr marL="43942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40690" algn="l"/>
                <a:tab pos="2491740" algn="l"/>
              </a:tabLst>
            </a:pPr>
            <a:r>
              <a:rPr spc="-5" dirty="0"/>
              <a:t>Specificity	</a:t>
            </a:r>
            <a:r>
              <a:rPr dirty="0"/>
              <a:t>-</a:t>
            </a:r>
            <a:r>
              <a:rPr spc="-10" dirty="0"/>
              <a:t> </a:t>
            </a:r>
            <a:r>
              <a:rPr dirty="0"/>
              <a:t>16.56%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686800" y="606551"/>
            <a:ext cx="288290" cy="0"/>
          </a:xfrm>
          <a:custGeom>
            <a:avLst/>
            <a:gdLst/>
            <a:ahLst/>
            <a:cxnLst/>
            <a:rect l="l" t="t" r="r" b="b"/>
            <a:pathLst>
              <a:path w="288290">
                <a:moveTo>
                  <a:pt x="0" y="0"/>
                </a:moveTo>
                <a:lnTo>
                  <a:pt x="288035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37465" rIns="0" bIns="0" rtlCol="0">
            <a:spAutoFit/>
          </a:bodyPr>
          <a:lstStyle/>
          <a:p>
            <a:pPr marL="91440" marR="727075">
              <a:lnSpc>
                <a:spcPct val="100400"/>
              </a:lnSpc>
              <a:spcBef>
                <a:spcPts val="295"/>
              </a:spcBef>
            </a:pPr>
            <a:r>
              <a:rPr sz="3600" spc="-5" dirty="0"/>
              <a:t>Results </a:t>
            </a:r>
            <a:r>
              <a:rPr sz="3600" dirty="0"/>
              <a:t>- </a:t>
            </a:r>
            <a:r>
              <a:rPr sz="3200" b="0" i="1" spc="-5" dirty="0">
                <a:latin typeface="Trebuchet MS"/>
                <a:cs typeface="Trebuchet MS"/>
              </a:rPr>
              <a:t>Malaria parasite detection by  </a:t>
            </a:r>
            <a:r>
              <a:rPr sz="3200" b="0" i="1" dirty="0">
                <a:latin typeface="Trebuchet MS"/>
                <a:cs typeface="Trebuchet MS"/>
              </a:rPr>
              <a:t>Paracheck-Pf</a:t>
            </a:r>
            <a:r>
              <a:rPr sz="3150" b="0" i="1" baseline="25132" dirty="0">
                <a:latin typeface="Trebuchet MS"/>
                <a:cs typeface="Trebuchet MS"/>
              </a:rPr>
              <a:t>® </a:t>
            </a:r>
            <a:r>
              <a:rPr sz="3200" b="0" i="1" dirty="0">
                <a:latin typeface="Trebuchet MS"/>
                <a:cs typeface="Trebuchet MS"/>
              </a:rPr>
              <a:t>relative to</a:t>
            </a:r>
            <a:r>
              <a:rPr sz="3200" b="0" i="1" spc="5" dirty="0">
                <a:latin typeface="Trebuchet MS"/>
                <a:cs typeface="Trebuchet MS"/>
              </a:rPr>
              <a:t> </a:t>
            </a:r>
            <a:r>
              <a:rPr sz="3200" b="0" i="1" spc="-5" dirty="0">
                <a:latin typeface="Trebuchet MS"/>
                <a:cs typeface="Trebuchet MS"/>
              </a:rPr>
              <a:t>microscopy</a:t>
            </a:r>
            <a:endParaRPr sz="3200">
              <a:latin typeface="Trebuchet MS"/>
              <a:cs typeface="Trebuchet M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57200" y="1981200"/>
            <a:ext cx="8229600" cy="4593590"/>
          </a:xfrm>
          <a:custGeom>
            <a:avLst/>
            <a:gdLst/>
            <a:ahLst/>
            <a:cxnLst/>
            <a:rect l="l" t="t" r="r" b="b"/>
            <a:pathLst>
              <a:path w="8229600" h="4593590">
                <a:moveTo>
                  <a:pt x="0" y="4593336"/>
                </a:moveTo>
                <a:lnTo>
                  <a:pt x="8229600" y="4593336"/>
                </a:lnTo>
                <a:lnTo>
                  <a:pt x="8229600" y="0"/>
                </a:lnTo>
                <a:lnTo>
                  <a:pt x="0" y="0"/>
                </a:lnTo>
                <a:lnTo>
                  <a:pt x="0" y="45933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1963648"/>
            <a:ext cx="7017384" cy="363029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4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Prevalence rate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of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32.1%</a:t>
            </a:r>
            <a:r>
              <a:rPr sz="3200" spc="-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(45/140).</a:t>
            </a:r>
            <a:endParaRPr sz="3200">
              <a:latin typeface="Georgia"/>
              <a:cs typeface="Georgia"/>
            </a:endParaRPr>
          </a:p>
          <a:p>
            <a:pPr marL="268605" marR="47117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90.9% (10/11) parasite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detection</a:t>
            </a:r>
            <a:r>
              <a:rPr sz="3200" spc="-114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at  parasite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density</a:t>
            </a:r>
            <a:r>
              <a:rPr sz="3200" spc="-5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≤10,000/µL.</a:t>
            </a:r>
            <a:endParaRPr sz="3200">
              <a:latin typeface="Georgia"/>
              <a:cs typeface="Georgia"/>
            </a:endParaRPr>
          </a:p>
          <a:p>
            <a:pPr marL="268605" marR="508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At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parasite densities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&gt;10,000/µL,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the  detection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rate was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83.3%</a:t>
            </a:r>
            <a:r>
              <a:rPr sz="3200" spc="-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(15/18).</a:t>
            </a:r>
            <a:endParaRPr sz="3200">
              <a:latin typeface="Georgia"/>
              <a:cs typeface="Georgia"/>
            </a:endParaRPr>
          </a:p>
          <a:p>
            <a:pPr marL="268605" indent="-25654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Sensitivity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–</a:t>
            </a:r>
            <a:r>
              <a:rPr sz="3200" spc="-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86.21%</a:t>
            </a:r>
            <a:endParaRPr sz="3200">
              <a:latin typeface="Georgia"/>
              <a:cs typeface="Georgia"/>
            </a:endParaRPr>
          </a:p>
          <a:p>
            <a:pPr marL="367665" indent="-35560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367665" algn="l"/>
                <a:tab pos="368300" algn="l"/>
                <a:tab pos="241808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Specificity	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-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81.98%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298450" y="2203450"/>
          <a:ext cx="8553450" cy="347535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53340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RDT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TP grouped by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parasite</a:t>
                      </a:r>
                      <a:r>
                        <a:rPr sz="1600" b="1" spc="10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densities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FP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600" b="1" spc="-5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TN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69850">
                        <a:lnSpc>
                          <a:spcPct val="100000"/>
                        </a:lnSpc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FN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b="1" spc="-10" dirty="0">
                          <a:solidFill>
                            <a:srgbClr val="FFFFFF"/>
                          </a:solidFill>
                          <a:latin typeface="Georgia"/>
                          <a:cs typeface="Georgia"/>
                        </a:rPr>
                        <a:t>Total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631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&lt;1000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µL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(1001-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10,000)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µL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(10,001-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100,000)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8580">
                        <a:lnSpc>
                          <a:spcPct val="100000"/>
                        </a:lnSpc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µL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85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&gt;100,000</a:t>
                      </a:r>
                      <a:endParaRPr sz="16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650">
                        <a:latin typeface="Times New Roman"/>
                        <a:cs typeface="Times New Roman"/>
                      </a:endParaRPr>
                    </a:p>
                    <a:p>
                      <a:pPr marL="6921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µL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19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291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b="1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Cyscope</a:t>
                      </a:r>
                      <a:r>
                        <a:rPr sz="1575" b="1" spc="-7" baseline="2645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®</a:t>
                      </a:r>
                      <a:r>
                        <a:rPr sz="1600" b="1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mini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9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18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5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136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27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4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209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2853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b="1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Paracheck-Pf</a:t>
                      </a:r>
                      <a:r>
                        <a:rPr sz="1575" b="1" spc="-7" baseline="2645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®</a:t>
                      </a:r>
                      <a:endParaRPr sz="1575" baseline="26455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4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6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5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20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91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4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140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04800" y="762000"/>
            <a:ext cx="8534400" cy="1229995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34290" rIns="0" bIns="0" rtlCol="0">
            <a:spAutoFit/>
          </a:bodyPr>
          <a:lstStyle/>
          <a:p>
            <a:pPr marL="90805" marR="951865">
              <a:lnSpc>
                <a:spcPct val="100000"/>
              </a:lnSpc>
              <a:spcBef>
                <a:spcPts val="270"/>
              </a:spcBef>
            </a:pPr>
            <a:r>
              <a:rPr sz="2800" spc="-70" dirty="0"/>
              <a:t>Table </a:t>
            </a:r>
            <a:r>
              <a:rPr sz="2800" spc="-5" dirty="0"/>
              <a:t>1: </a:t>
            </a:r>
            <a:r>
              <a:rPr sz="2800" b="0" spc="-5" dirty="0">
                <a:latin typeface="Trebuchet MS"/>
                <a:cs typeface="Trebuchet MS"/>
              </a:rPr>
              <a:t>Analysis of results </a:t>
            </a:r>
            <a:r>
              <a:rPr sz="2800" b="0" spc="-10" dirty="0">
                <a:latin typeface="Trebuchet MS"/>
                <a:cs typeface="Trebuchet MS"/>
              </a:rPr>
              <a:t>obtained </a:t>
            </a:r>
            <a:r>
              <a:rPr sz="2800" b="0" spc="-5" dirty="0">
                <a:latin typeface="Trebuchet MS"/>
                <a:cs typeface="Trebuchet MS"/>
              </a:rPr>
              <a:t>from </a:t>
            </a:r>
            <a:r>
              <a:rPr sz="2800" b="0" spc="-90" dirty="0">
                <a:latin typeface="Trebuchet MS"/>
                <a:cs typeface="Trebuchet MS"/>
              </a:rPr>
              <a:t>RDTs  </a:t>
            </a:r>
            <a:r>
              <a:rPr sz="2800" b="0" spc="-10" dirty="0">
                <a:latin typeface="Trebuchet MS"/>
                <a:cs typeface="Trebuchet MS"/>
              </a:rPr>
              <a:t>compared </a:t>
            </a:r>
            <a:r>
              <a:rPr sz="2800" b="0" spc="-5" dirty="0">
                <a:latin typeface="Trebuchet MS"/>
                <a:cs typeface="Trebuchet MS"/>
              </a:rPr>
              <a:t>to</a:t>
            </a:r>
            <a:r>
              <a:rPr sz="2800" b="0" spc="20" dirty="0">
                <a:latin typeface="Trebuchet MS"/>
                <a:cs typeface="Trebuchet MS"/>
              </a:rPr>
              <a:t> </a:t>
            </a:r>
            <a:r>
              <a:rPr sz="2800" b="0" spc="-10" dirty="0">
                <a:latin typeface="Trebuchet MS"/>
                <a:cs typeface="Trebuchet MS"/>
              </a:rPr>
              <a:t>microscopy</a:t>
            </a:r>
            <a:endParaRPr sz="2800">
              <a:latin typeface="Trebuchet MS"/>
              <a:cs typeface="Trebuchet MS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83540" y="5895847"/>
            <a:ext cx="73152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622422"/>
                </a:solidFill>
                <a:latin typeface="Arial"/>
                <a:cs typeface="Arial"/>
              </a:rPr>
              <a:t>Key: </a:t>
            </a:r>
            <a:r>
              <a:rPr sz="1800" b="1" dirty="0">
                <a:solidFill>
                  <a:srgbClr val="622422"/>
                </a:solidFill>
                <a:latin typeface="Arial"/>
                <a:cs typeface="Arial"/>
              </a:rPr>
              <a:t>TP – </a:t>
            </a:r>
            <a:r>
              <a:rPr sz="1800" b="1" spc="-25" dirty="0">
                <a:solidFill>
                  <a:srgbClr val="622422"/>
                </a:solidFill>
                <a:latin typeface="Arial"/>
                <a:cs typeface="Arial"/>
              </a:rPr>
              <a:t>True </a:t>
            </a:r>
            <a:r>
              <a:rPr sz="1800" b="1" spc="-5" dirty="0">
                <a:solidFill>
                  <a:srgbClr val="622422"/>
                </a:solidFill>
                <a:latin typeface="Arial"/>
                <a:cs typeface="Arial"/>
              </a:rPr>
              <a:t>positives, </a:t>
            </a:r>
            <a:r>
              <a:rPr sz="1800" b="1" dirty="0">
                <a:solidFill>
                  <a:srgbClr val="622422"/>
                </a:solidFill>
                <a:latin typeface="Arial"/>
                <a:cs typeface="Arial"/>
              </a:rPr>
              <a:t>FP – </a:t>
            </a:r>
            <a:r>
              <a:rPr sz="1800" b="1" spc="-5" dirty="0">
                <a:solidFill>
                  <a:srgbClr val="622422"/>
                </a:solidFill>
                <a:latin typeface="Arial"/>
                <a:cs typeface="Arial"/>
              </a:rPr>
              <a:t>False positives, TN </a:t>
            </a:r>
            <a:r>
              <a:rPr sz="1800" b="1" dirty="0">
                <a:solidFill>
                  <a:srgbClr val="622422"/>
                </a:solidFill>
                <a:latin typeface="Arial"/>
                <a:cs typeface="Arial"/>
              </a:rPr>
              <a:t>– </a:t>
            </a:r>
            <a:r>
              <a:rPr sz="1800" b="1" spc="-25" dirty="0">
                <a:solidFill>
                  <a:srgbClr val="622422"/>
                </a:solidFill>
                <a:latin typeface="Arial"/>
                <a:cs typeface="Arial"/>
              </a:rPr>
              <a:t>True </a:t>
            </a:r>
            <a:r>
              <a:rPr sz="1800" b="1" spc="-10" dirty="0">
                <a:solidFill>
                  <a:srgbClr val="622422"/>
                </a:solidFill>
                <a:latin typeface="Arial"/>
                <a:cs typeface="Arial"/>
              </a:rPr>
              <a:t>negatives,  </a:t>
            </a:r>
            <a:r>
              <a:rPr sz="1800" b="1" spc="-5" dirty="0">
                <a:solidFill>
                  <a:srgbClr val="622422"/>
                </a:solidFill>
                <a:latin typeface="Arial"/>
                <a:cs typeface="Arial"/>
              </a:rPr>
              <a:t>FN </a:t>
            </a:r>
            <a:r>
              <a:rPr sz="1800" b="1" dirty="0">
                <a:solidFill>
                  <a:srgbClr val="622422"/>
                </a:solidFill>
                <a:latin typeface="Arial"/>
                <a:cs typeface="Arial"/>
              </a:rPr>
              <a:t>– </a:t>
            </a:r>
            <a:r>
              <a:rPr sz="1800" b="1" spc="-5" dirty="0">
                <a:solidFill>
                  <a:srgbClr val="622422"/>
                </a:solidFill>
                <a:latin typeface="Arial"/>
                <a:cs typeface="Arial"/>
              </a:rPr>
              <a:t>False</a:t>
            </a:r>
            <a:r>
              <a:rPr sz="1800" b="1" spc="-10" dirty="0">
                <a:solidFill>
                  <a:srgbClr val="622422"/>
                </a:solidFill>
                <a:latin typeface="Arial"/>
                <a:cs typeface="Arial"/>
              </a:rPr>
              <a:t> negatives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374650" y="2127250"/>
          <a:ext cx="8477250" cy="46183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1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1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919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2000" b="1" dirty="0">
                          <a:solidFill>
                            <a:srgbClr val="FFFF00"/>
                          </a:solidFill>
                          <a:latin typeface="Georgia"/>
                          <a:cs typeface="Georgia"/>
                        </a:rPr>
                        <a:t>Cyscope</a:t>
                      </a:r>
                      <a:r>
                        <a:rPr sz="1950" b="1" baseline="25641" dirty="0">
                          <a:solidFill>
                            <a:srgbClr val="FFFF00"/>
                          </a:solidFill>
                          <a:latin typeface="Georgia"/>
                          <a:cs typeface="Georgia"/>
                        </a:rPr>
                        <a:t>®</a:t>
                      </a:r>
                      <a:r>
                        <a:rPr sz="2000" b="1" dirty="0">
                          <a:solidFill>
                            <a:srgbClr val="FFFF00"/>
                          </a:solidFill>
                          <a:latin typeface="Georgia"/>
                          <a:cs typeface="Georgia"/>
                        </a:rPr>
                        <a:t>mini</a:t>
                      </a:r>
                      <a:endParaRPr sz="2000">
                        <a:latin typeface="Georgia"/>
                        <a:cs typeface="Georgia"/>
                      </a:endParaRPr>
                    </a:p>
                  </a:txBody>
                  <a:tcPr marL="0" marR="0" marT="203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605"/>
                        </a:spcBef>
                      </a:pPr>
                      <a:r>
                        <a:rPr sz="2000" b="1" dirty="0">
                          <a:solidFill>
                            <a:srgbClr val="FFFF00"/>
                          </a:solidFill>
                          <a:latin typeface="Georgia"/>
                          <a:cs typeface="Georgia"/>
                        </a:rPr>
                        <a:t>Paracheck-Pf</a:t>
                      </a:r>
                      <a:r>
                        <a:rPr sz="1950" b="1" baseline="25641" dirty="0">
                          <a:solidFill>
                            <a:srgbClr val="FFFF00"/>
                          </a:solidFill>
                          <a:latin typeface="Georgia"/>
                          <a:cs typeface="Georgia"/>
                        </a:rPr>
                        <a:t>®</a:t>
                      </a:r>
                      <a:endParaRPr sz="1950" baseline="25641">
                        <a:latin typeface="Georgia"/>
                        <a:cs typeface="Georgia"/>
                      </a:endParaRPr>
                    </a:p>
                  </a:txBody>
                  <a:tcPr marL="0" marR="0" marT="2038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C050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Sensitivity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100%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86.21%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6847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Specificity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13.51%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81.98%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Positive Predictive 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Value</a:t>
                      </a:r>
                      <a:r>
                        <a:rPr sz="1400" spc="-2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(PPV)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23.2%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55.56%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671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Negative </a:t>
                      </a: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Predictive 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Value</a:t>
                      </a:r>
                      <a:r>
                        <a:rPr sz="1400" spc="-5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(NPV)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100%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95.79%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Diagnostic</a:t>
                      </a:r>
                      <a:r>
                        <a:rPr sz="1400" spc="-3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Accuracy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31.43%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25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82.86%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2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6846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Likelihood ratio of 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a </a:t>
                      </a: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Positive</a:t>
                      </a:r>
                      <a:r>
                        <a:rPr sz="1400" spc="-3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Test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1.156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4.784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7784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130"/>
                        </a:spcBef>
                        <a:tabLst>
                          <a:tab pos="1043940" algn="l"/>
                          <a:tab pos="1548130" algn="l"/>
                          <a:tab pos="1836420" algn="l"/>
                          <a:tab pos="2058670" algn="l"/>
                        </a:tabLst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Likelihood	ratio	of	</a:t>
                      </a: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a	</a:t>
                      </a: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Negative</a:t>
                      </a:r>
                      <a:endParaRPr sz="1400">
                        <a:latin typeface="Georgia"/>
                        <a:cs typeface="Georgia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679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Test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0.0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130"/>
                        </a:spcBef>
                      </a:pPr>
                      <a:r>
                        <a:rPr sz="14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0.1682</a:t>
                      </a:r>
                      <a:endParaRPr sz="1400">
                        <a:latin typeface="Georgia"/>
                        <a:cs typeface="Georgia"/>
                      </a:endParaRPr>
                    </a:p>
                  </a:txBody>
                  <a:tcPr marL="0" marR="0" marT="143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8D0D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87719"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Cohen’s </a:t>
                      </a: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kappa</a:t>
                      </a:r>
                      <a:r>
                        <a:rPr sz="1600" spc="5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 </a:t>
                      </a: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(unweighted)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8580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5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0.0608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tc>
                  <a:txBody>
                    <a:bodyPr/>
                    <a:lstStyle/>
                    <a:p>
                      <a:pPr marL="69215">
                        <a:lnSpc>
                          <a:spcPct val="100000"/>
                        </a:lnSpc>
                        <a:spcBef>
                          <a:spcPts val="1290"/>
                        </a:spcBef>
                      </a:pPr>
                      <a:r>
                        <a:rPr sz="1600" spc="-10" dirty="0">
                          <a:solidFill>
                            <a:srgbClr val="943735"/>
                          </a:solidFill>
                          <a:latin typeface="Georgia"/>
                          <a:cs typeface="Georgia"/>
                        </a:rPr>
                        <a:t>0.5665</a:t>
                      </a:r>
                      <a:endParaRPr sz="1600">
                        <a:latin typeface="Georgia"/>
                        <a:cs typeface="Georgia"/>
                      </a:endParaRPr>
                    </a:p>
                  </a:txBody>
                  <a:tcPr marL="0" marR="0" marT="16383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F4E9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381000" y="609600"/>
            <a:ext cx="8458200" cy="13843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34290" rIns="0" bIns="0" rtlCol="0">
            <a:spAutoFit/>
          </a:bodyPr>
          <a:lstStyle/>
          <a:p>
            <a:pPr marL="91440" marR="458470">
              <a:lnSpc>
                <a:spcPct val="100000"/>
              </a:lnSpc>
              <a:spcBef>
                <a:spcPts val="270"/>
              </a:spcBef>
            </a:pPr>
            <a:r>
              <a:rPr sz="2800" spc="-70" dirty="0"/>
              <a:t>Table </a:t>
            </a:r>
            <a:r>
              <a:rPr sz="2800" spc="-5" dirty="0"/>
              <a:t>2: </a:t>
            </a:r>
            <a:r>
              <a:rPr sz="2800" b="0" spc="-10" dirty="0">
                <a:latin typeface="Trebuchet MS"/>
                <a:cs typeface="Trebuchet MS"/>
              </a:rPr>
              <a:t>Summary </a:t>
            </a:r>
            <a:r>
              <a:rPr sz="2800" b="0" spc="-5" dirty="0">
                <a:latin typeface="Trebuchet MS"/>
                <a:cs typeface="Trebuchet MS"/>
              </a:rPr>
              <a:t>of </a:t>
            </a:r>
            <a:r>
              <a:rPr sz="2800" b="0" spc="-10" dirty="0">
                <a:latin typeface="Trebuchet MS"/>
                <a:cs typeface="Trebuchet MS"/>
              </a:rPr>
              <a:t>comparative diagnostic  performances </a:t>
            </a:r>
            <a:r>
              <a:rPr sz="2800" b="0" spc="-5" dirty="0">
                <a:latin typeface="Trebuchet MS"/>
                <a:cs typeface="Trebuchet MS"/>
              </a:rPr>
              <a:t>of </a:t>
            </a:r>
            <a:r>
              <a:rPr sz="2800" b="0" spc="-10" dirty="0">
                <a:latin typeface="Trebuchet MS"/>
                <a:cs typeface="Trebuchet MS"/>
              </a:rPr>
              <a:t>Cyscope</a:t>
            </a:r>
            <a:r>
              <a:rPr sz="2775" b="0" spc="-15" baseline="25525" dirty="0">
                <a:latin typeface="Trebuchet MS"/>
                <a:cs typeface="Trebuchet MS"/>
              </a:rPr>
              <a:t>®</a:t>
            </a:r>
            <a:r>
              <a:rPr sz="2800" b="0" spc="-10" dirty="0">
                <a:latin typeface="Trebuchet MS"/>
                <a:cs typeface="Trebuchet MS"/>
              </a:rPr>
              <a:t>mini and </a:t>
            </a:r>
            <a:r>
              <a:rPr sz="2800" b="0" spc="-15" dirty="0">
                <a:latin typeface="Trebuchet MS"/>
                <a:cs typeface="Trebuchet MS"/>
              </a:rPr>
              <a:t>Paracheck-Pf</a:t>
            </a:r>
            <a:r>
              <a:rPr sz="2775" b="0" spc="-22" baseline="25525" dirty="0">
                <a:latin typeface="Trebuchet MS"/>
                <a:cs typeface="Trebuchet MS"/>
              </a:rPr>
              <a:t>®  </a:t>
            </a:r>
            <a:r>
              <a:rPr sz="2800" b="0" spc="-5" dirty="0">
                <a:latin typeface="Trebuchet MS"/>
                <a:cs typeface="Trebuchet MS"/>
              </a:rPr>
              <a:t>in </a:t>
            </a:r>
            <a:r>
              <a:rPr sz="2800" b="0" spc="-10" dirty="0">
                <a:latin typeface="Trebuchet MS"/>
                <a:cs typeface="Trebuchet MS"/>
              </a:rPr>
              <a:t>patients </a:t>
            </a:r>
            <a:r>
              <a:rPr sz="2800" b="0" spc="-5" dirty="0">
                <a:latin typeface="Trebuchet MS"/>
                <a:cs typeface="Trebuchet MS"/>
              </a:rPr>
              <a:t>screened </a:t>
            </a:r>
            <a:r>
              <a:rPr sz="2800" b="0" spc="-10" dirty="0">
                <a:latin typeface="Trebuchet MS"/>
                <a:cs typeface="Trebuchet MS"/>
              </a:rPr>
              <a:t>with </a:t>
            </a:r>
            <a:r>
              <a:rPr sz="2800" b="0" spc="-5" dirty="0">
                <a:latin typeface="Trebuchet MS"/>
                <a:cs typeface="Trebuchet MS"/>
              </a:rPr>
              <a:t>both </a:t>
            </a:r>
            <a:r>
              <a:rPr sz="2800" b="0" spc="-90" dirty="0">
                <a:latin typeface="Trebuchet MS"/>
                <a:cs typeface="Trebuchet MS"/>
              </a:rPr>
              <a:t>RDTs</a:t>
            </a:r>
            <a:r>
              <a:rPr sz="2800" b="0" spc="75" dirty="0">
                <a:latin typeface="Trebuchet MS"/>
                <a:cs typeface="Trebuchet MS"/>
              </a:rPr>
              <a:t> </a:t>
            </a:r>
            <a:r>
              <a:rPr sz="2800" b="0" spc="-10" dirty="0">
                <a:latin typeface="Trebuchet MS"/>
                <a:cs typeface="Trebuchet MS"/>
              </a:rPr>
              <a:t>(p&lt;0.05).</a:t>
            </a:r>
            <a:endParaRPr sz="28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6096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4690"/>
              </a:lnSpc>
            </a:pPr>
            <a:r>
              <a:rPr spc="-10" dirty="0"/>
              <a:t>Summary </a:t>
            </a:r>
            <a:r>
              <a:rPr spc="-5" dirty="0"/>
              <a:t>of</a:t>
            </a:r>
            <a:r>
              <a:rPr spc="20" dirty="0"/>
              <a:t> </a:t>
            </a:r>
            <a:r>
              <a:rPr spc="-10" dirty="0"/>
              <a:t>Results</a:t>
            </a:r>
          </a:p>
        </p:txBody>
      </p:sp>
      <p:sp>
        <p:nvSpPr>
          <p:cNvPr id="8" name="object 8"/>
          <p:cNvSpPr/>
          <p:nvPr/>
        </p:nvSpPr>
        <p:spPr>
          <a:xfrm>
            <a:off x="457200" y="1524000"/>
            <a:ext cx="8229600" cy="5050790"/>
          </a:xfrm>
          <a:custGeom>
            <a:avLst/>
            <a:gdLst/>
            <a:ahLst/>
            <a:cxnLst/>
            <a:rect l="l" t="t" r="r" b="b"/>
            <a:pathLst>
              <a:path w="8229600" h="5050790">
                <a:moveTo>
                  <a:pt x="0" y="5050536"/>
                </a:moveTo>
                <a:lnTo>
                  <a:pt x="8229600" y="5050536"/>
                </a:lnTo>
                <a:lnTo>
                  <a:pt x="8229600" y="0"/>
                </a:lnTo>
                <a:lnTo>
                  <a:pt x="0" y="0"/>
                </a:lnTo>
                <a:lnTo>
                  <a:pt x="0" y="50505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0268" y="1494485"/>
            <a:ext cx="7898765" cy="4579620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94005" marR="469900" indent="-256540">
              <a:lnSpc>
                <a:spcPts val="3460"/>
              </a:lnSpc>
              <a:spcBef>
                <a:spcPts val="53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sensitivities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of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the two RDTs were 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quite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impressive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relative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to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microscopy.</a:t>
            </a:r>
            <a:endParaRPr sz="3200">
              <a:latin typeface="Georgia"/>
              <a:cs typeface="Georgia"/>
            </a:endParaRPr>
          </a:p>
          <a:p>
            <a:pPr marL="294005" marR="260350" indent="-256540">
              <a:lnSpc>
                <a:spcPts val="3460"/>
              </a:lnSpc>
              <a:spcBef>
                <a:spcPts val="29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sensitivities of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Paracheck-Pf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and  Cyscope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were lower than the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WHO 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standards for</a:t>
            </a:r>
            <a:r>
              <a:rPr sz="3200" spc="-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RDTs.</a:t>
            </a:r>
            <a:endParaRPr sz="3200">
              <a:latin typeface="Georgia"/>
              <a:cs typeface="Georgia"/>
            </a:endParaRPr>
          </a:p>
          <a:p>
            <a:pPr marL="294005" marR="69850" indent="-256540">
              <a:lnSpc>
                <a:spcPts val="3460"/>
              </a:lnSpc>
              <a:spcBef>
                <a:spcPts val="290"/>
              </a:spcBef>
              <a:buClr>
                <a:srgbClr val="9BBA58"/>
              </a:buClr>
              <a:buChar char="•"/>
              <a:tabLst>
                <a:tab pos="294640" algn="l"/>
                <a:tab pos="3051175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Cyscope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recorded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high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number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of  false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positives.</a:t>
            </a:r>
            <a:endParaRPr sz="3200">
              <a:latin typeface="Georgia"/>
              <a:cs typeface="Georgia"/>
            </a:endParaRPr>
          </a:p>
          <a:p>
            <a:pPr marL="294005" marR="30480" indent="-256540">
              <a:lnSpc>
                <a:spcPts val="3460"/>
              </a:lnSpc>
              <a:spcBef>
                <a:spcPts val="29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diagnostic performance of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Paracheck-  </a:t>
            </a:r>
            <a:r>
              <a:rPr sz="3200" spc="10" dirty="0">
                <a:solidFill>
                  <a:srgbClr val="FFFFFF"/>
                </a:solidFill>
                <a:latin typeface="Georgia"/>
                <a:cs typeface="Georgia"/>
              </a:rPr>
              <a:t>Pf</a:t>
            </a:r>
            <a:r>
              <a:rPr sz="3150" spc="15" baseline="25132" dirty="0">
                <a:solidFill>
                  <a:srgbClr val="FFFFFF"/>
                </a:solidFill>
                <a:latin typeface="Georgia"/>
                <a:cs typeface="Georgia"/>
              </a:rPr>
              <a:t>®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was significantly higher than that of 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Cyscope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mini.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6858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5461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430"/>
              </a:spcBef>
            </a:pPr>
            <a:r>
              <a:rPr sz="3600" spc="-5" dirty="0"/>
              <a:t>Conclusions </a:t>
            </a:r>
            <a:r>
              <a:rPr sz="3600" dirty="0"/>
              <a:t>and</a:t>
            </a:r>
            <a:r>
              <a:rPr sz="3600" spc="-30" dirty="0"/>
              <a:t> </a:t>
            </a:r>
            <a:r>
              <a:rPr sz="3600" spc="-5" dirty="0"/>
              <a:t>Recommendation</a:t>
            </a:r>
            <a:endParaRPr sz="3600"/>
          </a:p>
        </p:txBody>
      </p:sp>
      <p:sp>
        <p:nvSpPr>
          <p:cNvPr id="8" name="object 8"/>
          <p:cNvSpPr/>
          <p:nvPr/>
        </p:nvSpPr>
        <p:spPr>
          <a:xfrm>
            <a:off x="457200" y="1600200"/>
            <a:ext cx="8229600" cy="4974590"/>
          </a:xfrm>
          <a:custGeom>
            <a:avLst/>
            <a:gdLst/>
            <a:ahLst/>
            <a:cxnLst/>
            <a:rect l="l" t="t" r="r" b="b"/>
            <a:pathLst>
              <a:path w="8229600" h="4974590">
                <a:moveTo>
                  <a:pt x="0" y="4974336"/>
                </a:moveTo>
                <a:lnTo>
                  <a:pt x="8229600" y="4974336"/>
                </a:lnTo>
                <a:lnTo>
                  <a:pt x="8229600" y="0"/>
                </a:lnTo>
                <a:lnTo>
                  <a:pt x="0" y="0"/>
                </a:lnTo>
                <a:lnTo>
                  <a:pt x="0" y="49743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20268" y="1570685"/>
            <a:ext cx="7863840" cy="4535805"/>
          </a:xfrm>
          <a:prstGeom prst="rect">
            <a:avLst/>
          </a:prstGeom>
        </p:spPr>
        <p:txBody>
          <a:bodyPr vert="horz" wrap="square" lIns="0" tIns="67945" rIns="0" bIns="0" rtlCol="0">
            <a:spAutoFit/>
          </a:bodyPr>
          <a:lstStyle/>
          <a:p>
            <a:pPr marL="294005" marR="1164590" indent="-256540">
              <a:lnSpc>
                <a:spcPts val="3460"/>
              </a:lnSpc>
              <a:spcBef>
                <a:spcPts val="53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RDTs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will 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be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good complements for  microscopy</a:t>
            </a:r>
            <a:endParaRPr sz="3200">
              <a:latin typeface="Georgia"/>
              <a:cs typeface="Georgia"/>
            </a:endParaRPr>
          </a:p>
          <a:p>
            <a:pPr marL="586740" lvl="1" indent="-256540">
              <a:lnSpc>
                <a:spcPts val="3479"/>
              </a:lnSpc>
              <a:buClr>
                <a:srgbClr val="9BBA58"/>
              </a:buClr>
              <a:buChar char="•"/>
              <a:tabLst>
                <a:tab pos="587375" algn="l"/>
              </a:tabLst>
            </a:pPr>
            <a:r>
              <a:rPr sz="3000" spc="-5" dirty="0">
                <a:solidFill>
                  <a:srgbClr val="FFFF00"/>
                </a:solidFill>
                <a:latin typeface="Georgia"/>
                <a:cs typeface="Georgia"/>
              </a:rPr>
              <a:t>Requires </a:t>
            </a:r>
            <a:r>
              <a:rPr sz="3000" dirty="0">
                <a:solidFill>
                  <a:srgbClr val="FFFF00"/>
                </a:solidFill>
                <a:latin typeface="Georgia"/>
                <a:cs typeface="Georgia"/>
              </a:rPr>
              <a:t>no</a:t>
            </a:r>
            <a:r>
              <a:rPr sz="3000" spc="-5" dirty="0">
                <a:solidFill>
                  <a:srgbClr val="FFFF00"/>
                </a:solidFill>
                <a:latin typeface="Georgia"/>
                <a:cs typeface="Georgia"/>
              </a:rPr>
              <a:t> expertise</a:t>
            </a:r>
            <a:endParaRPr sz="3000">
              <a:latin typeface="Georgia"/>
              <a:cs typeface="Georgia"/>
            </a:endParaRPr>
          </a:p>
          <a:p>
            <a:pPr marL="586740" lvl="1" indent="-256540">
              <a:lnSpc>
                <a:spcPts val="3295"/>
              </a:lnSpc>
              <a:buClr>
                <a:srgbClr val="9BBA58"/>
              </a:buClr>
              <a:buChar char="•"/>
              <a:tabLst>
                <a:tab pos="587375" algn="l"/>
              </a:tabLst>
            </a:pPr>
            <a:r>
              <a:rPr sz="2800" spc="-10" dirty="0">
                <a:solidFill>
                  <a:srgbClr val="FFFF00"/>
                </a:solidFill>
                <a:latin typeface="Georgia"/>
                <a:cs typeface="Georgia"/>
              </a:rPr>
              <a:t>Suitable </a:t>
            </a:r>
            <a:r>
              <a:rPr sz="2800" spc="-5" dirty="0">
                <a:solidFill>
                  <a:srgbClr val="FFFF00"/>
                </a:solidFill>
                <a:latin typeface="Georgia"/>
                <a:cs typeface="Georgia"/>
              </a:rPr>
              <a:t>in </a:t>
            </a:r>
            <a:r>
              <a:rPr sz="2800" spc="-10" dirty="0">
                <a:solidFill>
                  <a:srgbClr val="FFFF00"/>
                </a:solidFill>
                <a:latin typeface="Georgia"/>
                <a:cs typeface="Georgia"/>
              </a:rPr>
              <a:t>places </a:t>
            </a:r>
            <a:r>
              <a:rPr sz="2800" spc="-5" dirty="0">
                <a:solidFill>
                  <a:srgbClr val="FFFF00"/>
                </a:solidFill>
                <a:latin typeface="Georgia"/>
                <a:cs typeface="Georgia"/>
              </a:rPr>
              <a:t>with poor </a:t>
            </a:r>
            <a:r>
              <a:rPr sz="2800" spc="-10" dirty="0">
                <a:solidFill>
                  <a:srgbClr val="FFFF00"/>
                </a:solidFill>
                <a:latin typeface="Georgia"/>
                <a:cs typeface="Georgia"/>
              </a:rPr>
              <a:t>electricity</a:t>
            </a:r>
            <a:r>
              <a:rPr sz="2800" spc="10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00"/>
                </a:solidFill>
                <a:latin typeface="Georgia"/>
                <a:cs typeface="Georgia"/>
              </a:rPr>
              <a:t>supply.</a:t>
            </a:r>
            <a:endParaRPr sz="2800">
              <a:latin typeface="Georgia"/>
              <a:cs typeface="Georgia"/>
            </a:endParaRPr>
          </a:p>
          <a:p>
            <a:pPr marL="294005" marR="30480" indent="-256540">
              <a:lnSpc>
                <a:spcPts val="3460"/>
              </a:lnSpc>
              <a:spcBef>
                <a:spcPts val="38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High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rate of false positives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reported in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the  use of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Cyscope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should be carefully  examined.</a:t>
            </a:r>
            <a:endParaRPr sz="3200">
              <a:latin typeface="Georgia"/>
              <a:cs typeface="Georgia"/>
            </a:endParaRPr>
          </a:p>
          <a:p>
            <a:pPr marL="294005" marR="271145" indent="-256540">
              <a:lnSpc>
                <a:spcPts val="3460"/>
              </a:lnSpc>
              <a:spcBef>
                <a:spcPts val="290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More research to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improve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on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Paracheck-  </a:t>
            </a:r>
            <a:r>
              <a:rPr sz="3200" spc="10" dirty="0">
                <a:solidFill>
                  <a:srgbClr val="FFFFFF"/>
                </a:solidFill>
                <a:latin typeface="Georgia"/>
                <a:cs typeface="Georgia"/>
              </a:rPr>
              <a:t>Pf</a:t>
            </a:r>
            <a:r>
              <a:rPr sz="3150" spc="15" baseline="25132" dirty="0">
                <a:solidFill>
                  <a:srgbClr val="FFFFFF"/>
                </a:solidFill>
                <a:latin typeface="Georgia"/>
                <a:cs typeface="Georgia"/>
              </a:rPr>
              <a:t>®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and Cyscope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sensitivities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and  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specificities.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8382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003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790"/>
              </a:spcBef>
            </a:pPr>
            <a:r>
              <a:rPr spc="-10" dirty="0"/>
              <a:t>Acknowledgements</a:t>
            </a:r>
          </a:p>
        </p:txBody>
      </p:sp>
      <p:sp>
        <p:nvSpPr>
          <p:cNvPr id="8" name="object 8"/>
          <p:cNvSpPr/>
          <p:nvPr/>
        </p:nvSpPr>
        <p:spPr>
          <a:xfrm>
            <a:off x="457200" y="1828800"/>
            <a:ext cx="8229600" cy="4745990"/>
          </a:xfrm>
          <a:custGeom>
            <a:avLst/>
            <a:gdLst/>
            <a:ahLst/>
            <a:cxnLst/>
            <a:rect l="l" t="t" r="r" b="b"/>
            <a:pathLst>
              <a:path w="8229600" h="4745990">
                <a:moveTo>
                  <a:pt x="0" y="4745736"/>
                </a:moveTo>
                <a:lnTo>
                  <a:pt x="8229600" y="4745736"/>
                </a:lnTo>
                <a:lnTo>
                  <a:pt x="8229600" y="0"/>
                </a:lnTo>
                <a:lnTo>
                  <a:pt x="0" y="0"/>
                </a:lnTo>
                <a:lnTo>
                  <a:pt x="0" y="47457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1851786"/>
            <a:ext cx="7764145" cy="23114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9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Guardians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of enrollees and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the</a:t>
            </a:r>
            <a:r>
              <a:rPr sz="2800" spc="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enrollees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buClr>
                <a:srgbClr val="9BBA58"/>
              </a:buClr>
              <a:buChar char="•"/>
              <a:tabLst>
                <a:tab pos="269240" algn="l"/>
                <a:tab pos="3928745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Research staff</a:t>
            </a:r>
            <a:r>
              <a:rPr sz="2800" spc="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of</a:t>
            </a:r>
            <a:r>
              <a:rPr sz="2800" spc="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Drug	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Research Unit,</a:t>
            </a:r>
            <a:r>
              <a:rPr sz="2800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IAMRAT</a:t>
            </a:r>
            <a:endParaRPr sz="2800">
              <a:latin typeface="Georgia"/>
              <a:cs typeface="Georgia"/>
            </a:endParaRPr>
          </a:p>
          <a:p>
            <a:pPr>
              <a:lnSpc>
                <a:spcPct val="100000"/>
              </a:lnSpc>
              <a:spcBef>
                <a:spcPts val="50"/>
              </a:spcBef>
              <a:buClr>
                <a:srgbClr val="9BBA58"/>
              </a:buClr>
              <a:buFont typeface="Georgia"/>
              <a:buChar char="•"/>
            </a:pPr>
            <a:endParaRPr sz="3400">
              <a:latin typeface="Times New Roman"/>
              <a:cs typeface="Times New Roman"/>
            </a:endParaRPr>
          </a:p>
          <a:p>
            <a:pPr marL="268605" indent="-256540">
              <a:lnSpc>
                <a:spcPct val="100000"/>
              </a:lnSpc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Partec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Company,</a:t>
            </a:r>
            <a:r>
              <a:rPr sz="2800" spc="3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Germany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534400" cy="7620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6222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89"/>
              </a:spcBef>
            </a:pPr>
            <a:r>
              <a:rPr spc="-10" dirty="0"/>
              <a:t>Background</a:t>
            </a:r>
          </a:p>
        </p:txBody>
      </p:sp>
      <p:sp>
        <p:nvSpPr>
          <p:cNvPr id="8" name="object 8"/>
          <p:cNvSpPr/>
          <p:nvPr/>
        </p:nvSpPr>
        <p:spPr>
          <a:xfrm>
            <a:off x="304800" y="1600200"/>
            <a:ext cx="8534400" cy="5029200"/>
          </a:xfrm>
          <a:custGeom>
            <a:avLst/>
            <a:gdLst/>
            <a:ahLst/>
            <a:cxnLst/>
            <a:rect l="l" t="t" r="r" b="b"/>
            <a:pathLst>
              <a:path w="8534400" h="5029200">
                <a:moveTo>
                  <a:pt x="0" y="5029200"/>
                </a:moveTo>
                <a:lnTo>
                  <a:pt x="8534400" y="5029200"/>
                </a:lnTo>
                <a:lnTo>
                  <a:pt x="8534400" y="0"/>
                </a:lnTo>
                <a:lnTo>
                  <a:pt x="0" y="0"/>
                </a:lnTo>
                <a:lnTo>
                  <a:pt x="0" y="5029200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93268" y="1621663"/>
            <a:ext cx="8268334" cy="48729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6985" indent="-256540" algn="just">
              <a:lnSpc>
                <a:spcPct val="100000"/>
              </a:lnSpc>
              <a:spcBef>
                <a:spcPts val="1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Malaria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is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 major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cause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of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morbidity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and  mortality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in endemic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areas of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which Nigeria is 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one.</a:t>
            </a:r>
            <a:endParaRPr sz="3000">
              <a:latin typeface="Georgia"/>
              <a:cs typeface="Georgia"/>
            </a:endParaRPr>
          </a:p>
          <a:p>
            <a:pPr marL="268605" marR="6350" indent="-256540" algn="just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Young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children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and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pregnant women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are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most 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at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 risk.</a:t>
            </a:r>
            <a:endParaRPr sz="300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Font typeface="Georgia"/>
              <a:buChar char="•"/>
              <a:tabLst>
                <a:tab pos="360680" algn="l"/>
              </a:tabLst>
            </a:pPr>
            <a:r>
              <a:rPr dirty="0"/>
              <a:t>	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Malaria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diagnosis was presumptive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most of 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the time with attendant problems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of over- 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diagnosis.</a:t>
            </a:r>
            <a:endParaRPr sz="3000">
              <a:latin typeface="Georgia"/>
              <a:cs typeface="Georgia"/>
            </a:endParaRPr>
          </a:p>
          <a:p>
            <a:pPr marL="268605" marR="6350" indent="-256540" algn="just">
              <a:lnSpc>
                <a:spcPct val="100000"/>
              </a:lnSpc>
              <a:spcBef>
                <a:spcPts val="156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WHO now advocates universal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parasite-based  diagnosis before treatment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(WHO,</a:t>
            </a:r>
            <a:r>
              <a:rPr sz="3000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2010).</a:t>
            </a:r>
            <a:endParaRPr sz="3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534162" y="1170091"/>
            <a:ext cx="8153400" cy="5130800"/>
          </a:xfrm>
          <a:custGeom>
            <a:avLst/>
            <a:gdLst/>
            <a:ahLst/>
            <a:cxnLst/>
            <a:rect l="l" t="t" r="r" b="b"/>
            <a:pathLst>
              <a:path w="8153400" h="5130800">
                <a:moveTo>
                  <a:pt x="6726554" y="5118100"/>
                </a:moveTo>
                <a:lnTo>
                  <a:pt x="6115049" y="5118100"/>
                </a:lnTo>
                <a:lnTo>
                  <a:pt x="6155816" y="5130800"/>
                </a:lnTo>
                <a:lnTo>
                  <a:pt x="6685787" y="5130800"/>
                </a:lnTo>
                <a:lnTo>
                  <a:pt x="6726554" y="5118100"/>
                </a:lnTo>
                <a:close/>
              </a:path>
              <a:path w="8153400" h="5130800">
                <a:moveTo>
                  <a:pt x="6848855" y="5105400"/>
                </a:moveTo>
                <a:lnTo>
                  <a:pt x="5992748" y="5105400"/>
                </a:lnTo>
                <a:lnTo>
                  <a:pt x="6033515" y="5118100"/>
                </a:lnTo>
                <a:lnTo>
                  <a:pt x="6808088" y="5118100"/>
                </a:lnTo>
                <a:lnTo>
                  <a:pt x="6848855" y="5105400"/>
                </a:lnTo>
                <a:close/>
              </a:path>
              <a:path w="8153400" h="5130800">
                <a:moveTo>
                  <a:pt x="6971156" y="5080000"/>
                </a:moveTo>
                <a:lnTo>
                  <a:pt x="5829680" y="5080000"/>
                </a:lnTo>
                <a:lnTo>
                  <a:pt x="5870447" y="5092700"/>
                </a:lnTo>
                <a:lnTo>
                  <a:pt x="5911214" y="5092700"/>
                </a:lnTo>
                <a:lnTo>
                  <a:pt x="5951981" y="5105400"/>
                </a:lnTo>
                <a:lnTo>
                  <a:pt x="6889622" y="5105400"/>
                </a:lnTo>
                <a:lnTo>
                  <a:pt x="6971156" y="5080000"/>
                </a:lnTo>
                <a:close/>
              </a:path>
              <a:path w="8153400" h="5130800">
                <a:moveTo>
                  <a:pt x="8153400" y="3886199"/>
                </a:moveTo>
                <a:lnTo>
                  <a:pt x="1793747" y="3886200"/>
                </a:lnTo>
                <a:lnTo>
                  <a:pt x="1834514" y="3898900"/>
                </a:lnTo>
                <a:lnTo>
                  <a:pt x="1997582" y="3898900"/>
                </a:lnTo>
                <a:lnTo>
                  <a:pt x="2038349" y="3911600"/>
                </a:lnTo>
                <a:lnTo>
                  <a:pt x="2119883" y="3911600"/>
                </a:lnTo>
                <a:lnTo>
                  <a:pt x="2160650" y="3924300"/>
                </a:lnTo>
                <a:lnTo>
                  <a:pt x="2201417" y="3924300"/>
                </a:lnTo>
                <a:lnTo>
                  <a:pt x="2242184" y="3937000"/>
                </a:lnTo>
                <a:lnTo>
                  <a:pt x="2282951" y="3937000"/>
                </a:lnTo>
                <a:lnTo>
                  <a:pt x="2323718" y="3949700"/>
                </a:lnTo>
                <a:lnTo>
                  <a:pt x="2364485" y="3949700"/>
                </a:lnTo>
                <a:lnTo>
                  <a:pt x="2446019" y="3975100"/>
                </a:lnTo>
                <a:lnTo>
                  <a:pt x="2486786" y="3975100"/>
                </a:lnTo>
                <a:lnTo>
                  <a:pt x="2568320" y="4000500"/>
                </a:lnTo>
                <a:lnTo>
                  <a:pt x="2609087" y="4000500"/>
                </a:lnTo>
                <a:lnTo>
                  <a:pt x="3383660" y="4241800"/>
                </a:lnTo>
                <a:lnTo>
                  <a:pt x="3424427" y="4267200"/>
                </a:lnTo>
                <a:lnTo>
                  <a:pt x="3587495" y="4318000"/>
                </a:lnTo>
                <a:lnTo>
                  <a:pt x="3628262" y="4343400"/>
                </a:lnTo>
                <a:lnTo>
                  <a:pt x="3750563" y="4381500"/>
                </a:lnTo>
                <a:lnTo>
                  <a:pt x="3791330" y="4406900"/>
                </a:lnTo>
                <a:lnTo>
                  <a:pt x="3913631" y="4445000"/>
                </a:lnTo>
                <a:lnTo>
                  <a:pt x="3954398" y="4470400"/>
                </a:lnTo>
                <a:lnTo>
                  <a:pt x="3995165" y="4483100"/>
                </a:lnTo>
                <a:lnTo>
                  <a:pt x="4199000" y="4559300"/>
                </a:lnTo>
                <a:lnTo>
                  <a:pt x="4239767" y="4584700"/>
                </a:lnTo>
                <a:lnTo>
                  <a:pt x="4362068" y="4622800"/>
                </a:lnTo>
                <a:lnTo>
                  <a:pt x="4402835" y="4648200"/>
                </a:lnTo>
                <a:lnTo>
                  <a:pt x="4525136" y="4686300"/>
                </a:lnTo>
                <a:lnTo>
                  <a:pt x="4565903" y="4711700"/>
                </a:lnTo>
                <a:lnTo>
                  <a:pt x="4769738" y="4775200"/>
                </a:lnTo>
                <a:lnTo>
                  <a:pt x="4810505" y="4800600"/>
                </a:lnTo>
                <a:lnTo>
                  <a:pt x="5503544" y="5016500"/>
                </a:lnTo>
                <a:lnTo>
                  <a:pt x="5544311" y="5016500"/>
                </a:lnTo>
                <a:lnTo>
                  <a:pt x="5666612" y="5054600"/>
                </a:lnTo>
                <a:lnTo>
                  <a:pt x="5707379" y="5054600"/>
                </a:lnTo>
                <a:lnTo>
                  <a:pt x="5788913" y="5080000"/>
                </a:lnTo>
                <a:lnTo>
                  <a:pt x="7011923" y="5080000"/>
                </a:lnTo>
                <a:lnTo>
                  <a:pt x="7419593" y="4953000"/>
                </a:lnTo>
                <a:lnTo>
                  <a:pt x="7460360" y="4927600"/>
                </a:lnTo>
                <a:lnTo>
                  <a:pt x="7541894" y="4902200"/>
                </a:lnTo>
                <a:lnTo>
                  <a:pt x="7623428" y="4851400"/>
                </a:lnTo>
                <a:lnTo>
                  <a:pt x="7664195" y="4838700"/>
                </a:lnTo>
                <a:lnTo>
                  <a:pt x="8031098" y="4610100"/>
                </a:lnTo>
                <a:lnTo>
                  <a:pt x="8071865" y="4572000"/>
                </a:lnTo>
                <a:lnTo>
                  <a:pt x="8112633" y="4546600"/>
                </a:lnTo>
                <a:lnTo>
                  <a:pt x="8153400" y="4508500"/>
                </a:lnTo>
                <a:lnTo>
                  <a:pt x="8153400" y="3886199"/>
                </a:lnTo>
                <a:close/>
              </a:path>
              <a:path w="8153400" h="5130800">
                <a:moveTo>
                  <a:pt x="2364486" y="63500"/>
                </a:moveTo>
                <a:lnTo>
                  <a:pt x="1141475" y="63500"/>
                </a:lnTo>
                <a:lnTo>
                  <a:pt x="1019174" y="101600"/>
                </a:lnTo>
                <a:lnTo>
                  <a:pt x="978407" y="101600"/>
                </a:lnTo>
                <a:lnTo>
                  <a:pt x="896873" y="127000"/>
                </a:lnTo>
                <a:lnTo>
                  <a:pt x="856106" y="152400"/>
                </a:lnTo>
                <a:lnTo>
                  <a:pt x="733805" y="190500"/>
                </a:lnTo>
                <a:lnTo>
                  <a:pt x="693038" y="215900"/>
                </a:lnTo>
                <a:lnTo>
                  <a:pt x="611504" y="241300"/>
                </a:lnTo>
                <a:lnTo>
                  <a:pt x="570737" y="266700"/>
                </a:lnTo>
                <a:lnTo>
                  <a:pt x="529970" y="279400"/>
                </a:lnTo>
                <a:lnTo>
                  <a:pt x="407669" y="355600"/>
                </a:lnTo>
                <a:lnTo>
                  <a:pt x="366902" y="368300"/>
                </a:lnTo>
                <a:lnTo>
                  <a:pt x="244602" y="444500"/>
                </a:lnTo>
                <a:lnTo>
                  <a:pt x="203835" y="482600"/>
                </a:lnTo>
                <a:lnTo>
                  <a:pt x="81534" y="558800"/>
                </a:lnTo>
                <a:lnTo>
                  <a:pt x="40767" y="596900"/>
                </a:lnTo>
                <a:lnTo>
                  <a:pt x="0" y="622300"/>
                </a:lnTo>
                <a:lnTo>
                  <a:pt x="0" y="4508500"/>
                </a:lnTo>
                <a:lnTo>
                  <a:pt x="40766" y="4483100"/>
                </a:lnTo>
                <a:lnTo>
                  <a:pt x="81533" y="4445000"/>
                </a:lnTo>
                <a:lnTo>
                  <a:pt x="203834" y="4368800"/>
                </a:lnTo>
                <a:lnTo>
                  <a:pt x="244601" y="4330700"/>
                </a:lnTo>
                <a:lnTo>
                  <a:pt x="366902" y="4254500"/>
                </a:lnTo>
                <a:lnTo>
                  <a:pt x="407669" y="4241800"/>
                </a:lnTo>
                <a:lnTo>
                  <a:pt x="529970" y="4165600"/>
                </a:lnTo>
                <a:lnTo>
                  <a:pt x="570737" y="4152900"/>
                </a:lnTo>
                <a:lnTo>
                  <a:pt x="611504" y="4127500"/>
                </a:lnTo>
                <a:lnTo>
                  <a:pt x="693038" y="4102100"/>
                </a:lnTo>
                <a:lnTo>
                  <a:pt x="733805" y="4076700"/>
                </a:lnTo>
                <a:lnTo>
                  <a:pt x="856106" y="4038600"/>
                </a:lnTo>
                <a:lnTo>
                  <a:pt x="896873" y="4013200"/>
                </a:lnTo>
                <a:lnTo>
                  <a:pt x="978407" y="3987800"/>
                </a:lnTo>
                <a:lnTo>
                  <a:pt x="1019174" y="3987800"/>
                </a:lnTo>
                <a:lnTo>
                  <a:pt x="1141475" y="3949700"/>
                </a:lnTo>
                <a:lnTo>
                  <a:pt x="1182242" y="3949700"/>
                </a:lnTo>
                <a:lnTo>
                  <a:pt x="1263776" y="3924300"/>
                </a:lnTo>
                <a:lnTo>
                  <a:pt x="1304543" y="3924300"/>
                </a:lnTo>
                <a:lnTo>
                  <a:pt x="1345310" y="3911600"/>
                </a:lnTo>
                <a:lnTo>
                  <a:pt x="1426844" y="3911600"/>
                </a:lnTo>
                <a:lnTo>
                  <a:pt x="1467611" y="3898900"/>
                </a:lnTo>
                <a:lnTo>
                  <a:pt x="1589912" y="3898900"/>
                </a:lnTo>
                <a:lnTo>
                  <a:pt x="1630679" y="3886200"/>
                </a:lnTo>
                <a:lnTo>
                  <a:pt x="8153400" y="3886199"/>
                </a:lnTo>
                <a:lnTo>
                  <a:pt x="8153400" y="1244600"/>
                </a:lnTo>
                <a:lnTo>
                  <a:pt x="6155816" y="1244600"/>
                </a:lnTo>
                <a:lnTo>
                  <a:pt x="6115049" y="1231900"/>
                </a:lnTo>
                <a:lnTo>
                  <a:pt x="6033515" y="1231900"/>
                </a:lnTo>
                <a:lnTo>
                  <a:pt x="5992748" y="1219200"/>
                </a:lnTo>
                <a:lnTo>
                  <a:pt x="5951981" y="1219200"/>
                </a:lnTo>
                <a:lnTo>
                  <a:pt x="5911214" y="1206500"/>
                </a:lnTo>
                <a:lnTo>
                  <a:pt x="5870447" y="1206500"/>
                </a:lnTo>
                <a:lnTo>
                  <a:pt x="5829680" y="1193800"/>
                </a:lnTo>
                <a:lnTo>
                  <a:pt x="5788913" y="1193800"/>
                </a:lnTo>
                <a:lnTo>
                  <a:pt x="5707379" y="1168400"/>
                </a:lnTo>
                <a:lnTo>
                  <a:pt x="5666612" y="1168400"/>
                </a:lnTo>
                <a:lnTo>
                  <a:pt x="5544311" y="1130300"/>
                </a:lnTo>
                <a:lnTo>
                  <a:pt x="5503544" y="1130300"/>
                </a:lnTo>
                <a:lnTo>
                  <a:pt x="4810505" y="914400"/>
                </a:lnTo>
                <a:lnTo>
                  <a:pt x="4769738" y="889000"/>
                </a:lnTo>
                <a:lnTo>
                  <a:pt x="4565903" y="825500"/>
                </a:lnTo>
                <a:lnTo>
                  <a:pt x="4525136" y="800100"/>
                </a:lnTo>
                <a:lnTo>
                  <a:pt x="4402835" y="762000"/>
                </a:lnTo>
                <a:lnTo>
                  <a:pt x="4362068" y="736600"/>
                </a:lnTo>
                <a:lnTo>
                  <a:pt x="4239767" y="698500"/>
                </a:lnTo>
                <a:lnTo>
                  <a:pt x="4199000" y="673100"/>
                </a:lnTo>
                <a:lnTo>
                  <a:pt x="4158233" y="660400"/>
                </a:lnTo>
                <a:lnTo>
                  <a:pt x="3954398" y="584200"/>
                </a:lnTo>
                <a:lnTo>
                  <a:pt x="3913631" y="558800"/>
                </a:lnTo>
                <a:lnTo>
                  <a:pt x="3791330" y="520700"/>
                </a:lnTo>
                <a:lnTo>
                  <a:pt x="3750563" y="495300"/>
                </a:lnTo>
                <a:lnTo>
                  <a:pt x="3628262" y="457200"/>
                </a:lnTo>
                <a:lnTo>
                  <a:pt x="3587495" y="431800"/>
                </a:lnTo>
                <a:lnTo>
                  <a:pt x="3424427" y="381000"/>
                </a:lnTo>
                <a:lnTo>
                  <a:pt x="3383660" y="355600"/>
                </a:lnTo>
                <a:lnTo>
                  <a:pt x="2609088" y="114300"/>
                </a:lnTo>
                <a:lnTo>
                  <a:pt x="2568321" y="114300"/>
                </a:lnTo>
                <a:lnTo>
                  <a:pt x="2486787" y="88900"/>
                </a:lnTo>
                <a:lnTo>
                  <a:pt x="2446020" y="88900"/>
                </a:lnTo>
                <a:lnTo>
                  <a:pt x="2364486" y="63500"/>
                </a:lnTo>
                <a:close/>
              </a:path>
              <a:path w="8153400" h="5130800">
                <a:moveTo>
                  <a:pt x="8153400" y="622300"/>
                </a:moveTo>
                <a:lnTo>
                  <a:pt x="8112633" y="660400"/>
                </a:lnTo>
                <a:lnTo>
                  <a:pt x="8071866" y="685800"/>
                </a:lnTo>
                <a:lnTo>
                  <a:pt x="8031099" y="723900"/>
                </a:lnTo>
                <a:lnTo>
                  <a:pt x="7664196" y="952500"/>
                </a:lnTo>
                <a:lnTo>
                  <a:pt x="7623429" y="965200"/>
                </a:lnTo>
                <a:lnTo>
                  <a:pt x="7541894" y="1016000"/>
                </a:lnTo>
                <a:lnTo>
                  <a:pt x="7460360" y="1041400"/>
                </a:lnTo>
                <a:lnTo>
                  <a:pt x="7419593" y="1066800"/>
                </a:lnTo>
                <a:lnTo>
                  <a:pt x="7011923" y="1193800"/>
                </a:lnTo>
                <a:lnTo>
                  <a:pt x="6971156" y="1193800"/>
                </a:lnTo>
                <a:lnTo>
                  <a:pt x="6889622" y="1219200"/>
                </a:lnTo>
                <a:lnTo>
                  <a:pt x="6848855" y="1219200"/>
                </a:lnTo>
                <a:lnTo>
                  <a:pt x="6808088" y="1231900"/>
                </a:lnTo>
                <a:lnTo>
                  <a:pt x="6726554" y="1231900"/>
                </a:lnTo>
                <a:lnTo>
                  <a:pt x="6685787" y="1244600"/>
                </a:lnTo>
                <a:lnTo>
                  <a:pt x="8153400" y="1244600"/>
                </a:lnTo>
                <a:lnTo>
                  <a:pt x="8153400" y="622300"/>
                </a:lnTo>
                <a:close/>
              </a:path>
              <a:path w="8153400" h="5130800">
                <a:moveTo>
                  <a:pt x="2201418" y="38100"/>
                </a:moveTo>
                <a:lnTo>
                  <a:pt x="1263776" y="38100"/>
                </a:lnTo>
                <a:lnTo>
                  <a:pt x="1182242" y="63500"/>
                </a:lnTo>
                <a:lnTo>
                  <a:pt x="2323719" y="63500"/>
                </a:lnTo>
                <a:lnTo>
                  <a:pt x="2282952" y="50800"/>
                </a:lnTo>
                <a:lnTo>
                  <a:pt x="2242185" y="50800"/>
                </a:lnTo>
                <a:lnTo>
                  <a:pt x="2201418" y="38100"/>
                </a:lnTo>
                <a:close/>
              </a:path>
              <a:path w="8153400" h="5130800">
                <a:moveTo>
                  <a:pt x="2119884" y="25400"/>
                </a:moveTo>
                <a:lnTo>
                  <a:pt x="1345310" y="25400"/>
                </a:lnTo>
                <a:lnTo>
                  <a:pt x="1304543" y="38100"/>
                </a:lnTo>
                <a:lnTo>
                  <a:pt x="2160651" y="38100"/>
                </a:lnTo>
                <a:lnTo>
                  <a:pt x="2119884" y="25400"/>
                </a:lnTo>
                <a:close/>
              </a:path>
              <a:path w="8153400" h="5130800">
                <a:moveTo>
                  <a:pt x="1997583" y="12700"/>
                </a:moveTo>
                <a:lnTo>
                  <a:pt x="1467611" y="12700"/>
                </a:lnTo>
                <a:lnTo>
                  <a:pt x="1426844" y="25400"/>
                </a:lnTo>
                <a:lnTo>
                  <a:pt x="2038350" y="25400"/>
                </a:lnTo>
                <a:lnTo>
                  <a:pt x="1997583" y="12700"/>
                </a:lnTo>
                <a:close/>
              </a:path>
              <a:path w="8153400" h="5130800">
                <a:moveTo>
                  <a:pt x="1793748" y="0"/>
                </a:moveTo>
                <a:lnTo>
                  <a:pt x="1630679" y="0"/>
                </a:lnTo>
                <a:lnTo>
                  <a:pt x="1589912" y="12700"/>
                </a:lnTo>
                <a:lnTo>
                  <a:pt x="1834515" y="12700"/>
                </a:lnTo>
                <a:lnTo>
                  <a:pt x="1793748" y="0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34162" y="1168232"/>
            <a:ext cx="8153400" cy="5132705"/>
          </a:xfrm>
          <a:custGeom>
            <a:avLst/>
            <a:gdLst/>
            <a:ahLst/>
            <a:cxnLst/>
            <a:rect l="l" t="t" r="r" b="b"/>
            <a:pathLst>
              <a:path w="8153400" h="5132705">
                <a:moveTo>
                  <a:pt x="0" y="623229"/>
                </a:moveTo>
                <a:lnTo>
                  <a:pt x="40767" y="591329"/>
                </a:lnTo>
                <a:lnTo>
                  <a:pt x="81534" y="560390"/>
                </a:lnTo>
                <a:lnTo>
                  <a:pt x="122301" y="530403"/>
                </a:lnTo>
                <a:lnTo>
                  <a:pt x="163068" y="501358"/>
                </a:lnTo>
                <a:lnTo>
                  <a:pt x="203835" y="473246"/>
                </a:lnTo>
                <a:lnTo>
                  <a:pt x="244602" y="446058"/>
                </a:lnTo>
                <a:lnTo>
                  <a:pt x="285369" y="419782"/>
                </a:lnTo>
                <a:lnTo>
                  <a:pt x="326135" y="394410"/>
                </a:lnTo>
                <a:lnTo>
                  <a:pt x="366902" y="369932"/>
                </a:lnTo>
                <a:lnTo>
                  <a:pt x="407669" y="346338"/>
                </a:lnTo>
                <a:lnTo>
                  <a:pt x="448436" y="323618"/>
                </a:lnTo>
                <a:lnTo>
                  <a:pt x="489203" y="301763"/>
                </a:lnTo>
                <a:lnTo>
                  <a:pt x="529970" y="280763"/>
                </a:lnTo>
                <a:lnTo>
                  <a:pt x="570737" y="260608"/>
                </a:lnTo>
                <a:lnTo>
                  <a:pt x="611504" y="241289"/>
                </a:lnTo>
                <a:lnTo>
                  <a:pt x="652271" y="222795"/>
                </a:lnTo>
                <a:lnTo>
                  <a:pt x="693038" y="205118"/>
                </a:lnTo>
                <a:lnTo>
                  <a:pt x="733805" y="188247"/>
                </a:lnTo>
                <a:lnTo>
                  <a:pt x="774572" y="172173"/>
                </a:lnTo>
                <a:lnTo>
                  <a:pt x="815339" y="156885"/>
                </a:lnTo>
                <a:lnTo>
                  <a:pt x="856106" y="142375"/>
                </a:lnTo>
                <a:lnTo>
                  <a:pt x="896873" y="128633"/>
                </a:lnTo>
                <a:lnTo>
                  <a:pt x="937640" y="115648"/>
                </a:lnTo>
                <a:lnTo>
                  <a:pt x="978407" y="103411"/>
                </a:lnTo>
                <a:lnTo>
                  <a:pt x="1019174" y="91913"/>
                </a:lnTo>
                <a:lnTo>
                  <a:pt x="1059941" y="81143"/>
                </a:lnTo>
                <a:lnTo>
                  <a:pt x="1100708" y="71093"/>
                </a:lnTo>
                <a:lnTo>
                  <a:pt x="1141475" y="61751"/>
                </a:lnTo>
                <a:lnTo>
                  <a:pt x="1182242" y="53109"/>
                </a:lnTo>
                <a:lnTo>
                  <a:pt x="1223009" y="45157"/>
                </a:lnTo>
                <a:lnTo>
                  <a:pt x="1263776" y="37885"/>
                </a:lnTo>
                <a:lnTo>
                  <a:pt x="1304543" y="31283"/>
                </a:lnTo>
                <a:lnTo>
                  <a:pt x="1345310" y="25342"/>
                </a:lnTo>
                <a:lnTo>
                  <a:pt x="1386077" y="20052"/>
                </a:lnTo>
                <a:lnTo>
                  <a:pt x="1426844" y="15403"/>
                </a:lnTo>
                <a:lnTo>
                  <a:pt x="1467611" y="11386"/>
                </a:lnTo>
                <a:lnTo>
                  <a:pt x="1508378" y="7990"/>
                </a:lnTo>
                <a:lnTo>
                  <a:pt x="1549145" y="5207"/>
                </a:lnTo>
                <a:lnTo>
                  <a:pt x="1589912" y="3026"/>
                </a:lnTo>
                <a:lnTo>
                  <a:pt x="1630679" y="1437"/>
                </a:lnTo>
                <a:lnTo>
                  <a:pt x="1671446" y="432"/>
                </a:lnTo>
                <a:lnTo>
                  <a:pt x="1712214" y="0"/>
                </a:lnTo>
                <a:lnTo>
                  <a:pt x="1752981" y="131"/>
                </a:lnTo>
                <a:lnTo>
                  <a:pt x="1793748" y="816"/>
                </a:lnTo>
                <a:lnTo>
                  <a:pt x="1834515" y="2045"/>
                </a:lnTo>
                <a:lnTo>
                  <a:pt x="1875282" y="3808"/>
                </a:lnTo>
                <a:lnTo>
                  <a:pt x="1916049" y="6096"/>
                </a:lnTo>
                <a:lnTo>
                  <a:pt x="1956816" y="8899"/>
                </a:lnTo>
                <a:lnTo>
                  <a:pt x="1997583" y="12207"/>
                </a:lnTo>
                <a:lnTo>
                  <a:pt x="2038350" y="16011"/>
                </a:lnTo>
                <a:lnTo>
                  <a:pt x="2079117" y="20300"/>
                </a:lnTo>
                <a:lnTo>
                  <a:pt x="2119884" y="25065"/>
                </a:lnTo>
                <a:lnTo>
                  <a:pt x="2160651" y="30297"/>
                </a:lnTo>
                <a:lnTo>
                  <a:pt x="2201418" y="35986"/>
                </a:lnTo>
                <a:lnTo>
                  <a:pt x="2242185" y="42121"/>
                </a:lnTo>
                <a:lnTo>
                  <a:pt x="2282952" y="48694"/>
                </a:lnTo>
                <a:lnTo>
                  <a:pt x="2323719" y="55694"/>
                </a:lnTo>
                <a:lnTo>
                  <a:pt x="2364486" y="63111"/>
                </a:lnTo>
                <a:lnTo>
                  <a:pt x="2405253" y="70937"/>
                </a:lnTo>
                <a:lnTo>
                  <a:pt x="2446020" y="79161"/>
                </a:lnTo>
                <a:lnTo>
                  <a:pt x="2486787" y="87774"/>
                </a:lnTo>
                <a:lnTo>
                  <a:pt x="2527554" y="96766"/>
                </a:lnTo>
                <a:lnTo>
                  <a:pt x="2568321" y="106127"/>
                </a:lnTo>
                <a:lnTo>
                  <a:pt x="2609088" y="115847"/>
                </a:lnTo>
                <a:lnTo>
                  <a:pt x="2649855" y="125917"/>
                </a:lnTo>
                <a:lnTo>
                  <a:pt x="2690622" y="136327"/>
                </a:lnTo>
                <a:lnTo>
                  <a:pt x="2731389" y="147068"/>
                </a:lnTo>
                <a:lnTo>
                  <a:pt x="2772156" y="158129"/>
                </a:lnTo>
                <a:lnTo>
                  <a:pt x="2812923" y="169501"/>
                </a:lnTo>
                <a:lnTo>
                  <a:pt x="2853690" y="181174"/>
                </a:lnTo>
                <a:lnTo>
                  <a:pt x="2894457" y="193139"/>
                </a:lnTo>
                <a:lnTo>
                  <a:pt x="2935224" y="205385"/>
                </a:lnTo>
                <a:lnTo>
                  <a:pt x="2975991" y="217904"/>
                </a:lnTo>
                <a:lnTo>
                  <a:pt x="3016758" y="230684"/>
                </a:lnTo>
                <a:lnTo>
                  <a:pt x="3057525" y="243718"/>
                </a:lnTo>
                <a:lnTo>
                  <a:pt x="3098291" y="256994"/>
                </a:lnTo>
                <a:lnTo>
                  <a:pt x="3139058" y="270503"/>
                </a:lnTo>
                <a:lnTo>
                  <a:pt x="3179825" y="284236"/>
                </a:lnTo>
                <a:lnTo>
                  <a:pt x="3220592" y="298183"/>
                </a:lnTo>
                <a:lnTo>
                  <a:pt x="3261359" y="312333"/>
                </a:lnTo>
                <a:lnTo>
                  <a:pt x="3302126" y="326678"/>
                </a:lnTo>
                <a:lnTo>
                  <a:pt x="3342893" y="341208"/>
                </a:lnTo>
                <a:lnTo>
                  <a:pt x="3383660" y="355912"/>
                </a:lnTo>
                <a:lnTo>
                  <a:pt x="3424427" y="370782"/>
                </a:lnTo>
                <a:lnTo>
                  <a:pt x="3465194" y="385807"/>
                </a:lnTo>
                <a:lnTo>
                  <a:pt x="3505961" y="400978"/>
                </a:lnTo>
                <a:lnTo>
                  <a:pt x="3546728" y="416284"/>
                </a:lnTo>
                <a:lnTo>
                  <a:pt x="3587495" y="431717"/>
                </a:lnTo>
                <a:lnTo>
                  <a:pt x="3628262" y="447267"/>
                </a:lnTo>
                <a:lnTo>
                  <a:pt x="3669029" y="462924"/>
                </a:lnTo>
                <a:lnTo>
                  <a:pt x="3709796" y="478677"/>
                </a:lnTo>
                <a:lnTo>
                  <a:pt x="3750563" y="494518"/>
                </a:lnTo>
                <a:lnTo>
                  <a:pt x="3791330" y="510437"/>
                </a:lnTo>
                <a:lnTo>
                  <a:pt x="3832097" y="526424"/>
                </a:lnTo>
                <a:lnTo>
                  <a:pt x="3872864" y="542469"/>
                </a:lnTo>
                <a:lnTo>
                  <a:pt x="3913631" y="558563"/>
                </a:lnTo>
                <a:lnTo>
                  <a:pt x="3954398" y="574696"/>
                </a:lnTo>
                <a:lnTo>
                  <a:pt x="3995165" y="590857"/>
                </a:lnTo>
                <a:lnTo>
                  <a:pt x="4035932" y="607039"/>
                </a:lnTo>
                <a:lnTo>
                  <a:pt x="4076699" y="623229"/>
                </a:lnTo>
                <a:lnTo>
                  <a:pt x="4117466" y="639420"/>
                </a:lnTo>
                <a:lnTo>
                  <a:pt x="4158233" y="655601"/>
                </a:lnTo>
                <a:lnTo>
                  <a:pt x="4199000" y="671763"/>
                </a:lnTo>
                <a:lnTo>
                  <a:pt x="4239767" y="687896"/>
                </a:lnTo>
                <a:lnTo>
                  <a:pt x="4280534" y="703989"/>
                </a:lnTo>
                <a:lnTo>
                  <a:pt x="4321301" y="720035"/>
                </a:lnTo>
                <a:lnTo>
                  <a:pt x="4362068" y="736021"/>
                </a:lnTo>
                <a:lnTo>
                  <a:pt x="4402835" y="751940"/>
                </a:lnTo>
                <a:lnTo>
                  <a:pt x="4443602" y="767781"/>
                </a:lnTo>
                <a:lnTo>
                  <a:pt x="4484369" y="783535"/>
                </a:lnTo>
                <a:lnTo>
                  <a:pt x="4525136" y="799192"/>
                </a:lnTo>
                <a:lnTo>
                  <a:pt x="4565903" y="814741"/>
                </a:lnTo>
                <a:lnTo>
                  <a:pt x="4606670" y="830174"/>
                </a:lnTo>
                <a:lnTo>
                  <a:pt x="4647437" y="845481"/>
                </a:lnTo>
                <a:lnTo>
                  <a:pt x="4688204" y="860652"/>
                </a:lnTo>
                <a:lnTo>
                  <a:pt x="4728971" y="875677"/>
                </a:lnTo>
                <a:lnTo>
                  <a:pt x="4769738" y="890547"/>
                </a:lnTo>
                <a:lnTo>
                  <a:pt x="4810505" y="905251"/>
                </a:lnTo>
                <a:lnTo>
                  <a:pt x="4851272" y="919780"/>
                </a:lnTo>
                <a:lnTo>
                  <a:pt x="4892039" y="934125"/>
                </a:lnTo>
                <a:lnTo>
                  <a:pt x="4932806" y="948276"/>
                </a:lnTo>
                <a:lnTo>
                  <a:pt x="4973573" y="962223"/>
                </a:lnTo>
                <a:lnTo>
                  <a:pt x="5014340" y="975955"/>
                </a:lnTo>
                <a:lnTo>
                  <a:pt x="5055107" y="989465"/>
                </a:lnTo>
                <a:lnTo>
                  <a:pt x="5095874" y="1002741"/>
                </a:lnTo>
                <a:lnTo>
                  <a:pt x="5136641" y="1015774"/>
                </a:lnTo>
                <a:lnTo>
                  <a:pt x="5177408" y="1028555"/>
                </a:lnTo>
                <a:lnTo>
                  <a:pt x="5218175" y="1041074"/>
                </a:lnTo>
                <a:lnTo>
                  <a:pt x="5258942" y="1053320"/>
                </a:lnTo>
                <a:lnTo>
                  <a:pt x="5299709" y="1065285"/>
                </a:lnTo>
                <a:lnTo>
                  <a:pt x="5340476" y="1076958"/>
                </a:lnTo>
                <a:lnTo>
                  <a:pt x="5381243" y="1088330"/>
                </a:lnTo>
                <a:lnTo>
                  <a:pt x="5422010" y="1099391"/>
                </a:lnTo>
                <a:lnTo>
                  <a:pt x="5462777" y="1110131"/>
                </a:lnTo>
                <a:lnTo>
                  <a:pt x="5503544" y="1120542"/>
                </a:lnTo>
                <a:lnTo>
                  <a:pt x="5544311" y="1130612"/>
                </a:lnTo>
                <a:lnTo>
                  <a:pt x="5585078" y="1140332"/>
                </a:lnTo>
                <a:lnTo>
                  <a:pt x="5625845" y="1149693"/>
                </a:lnTo>
                <a:lnTo>
                  <a:pt x="5666612" y="1158685"/>
                </a:lnTo>
                <a:lnTo>
                  <a:pt x="5707379" y="1167297"/>
                </a:lnTo>
                <a:lnTo>
                  <a:pt x="5748146" y="1175522"/>
                </a:lnTo>
                <a:lnTo>
                  <a:pt x="5788913" y="1183347"/>
                </a:lnTo>
                <a:lnTo>
                  <a:pt x="5829680" y="1190765"/>
                </a:lnTo>
                <a:lnTo>
                  <a:pt x="5870447" y="1197765"/>
                </a:lnTo>
                <a:lnTo>
                  <a:pt x="5911214" y="1204338"/>
                </a:lnTo>
                <a:lnTo>
                  <a:pt x="5951981" y="1210473"/>
                </a:lnTo>
                <a:lnTo>
                  <a:pt x="5992748" y="1216162"/>
                </a:lnTo>
                <a:lnTo>
                  <a:pt x="6033515" y="1221393"/>
                </a:lnTo>
                <a:lnTo>
                  <a:pt x="6074282" y="1226159"/>
                </a:lnTo>
                <a:lnTo>
                  <a:pt x="6115049" y="1230448"/>
                </a:lnTo>
                <a:lnTo>
                  <a:pt x="6155816" y="1234252"/>
                </a:lnTo>
                <a:lnTo>
                  <a:pt x="6196583" y="1237560"/>
                </a:lnTo>
                <a:lnTo>
                  <a:pt x="6237350" y="1240363"/>
                </a:lnTo>
                <a:lnTo>
                  <a:pt x="6278117" y="1242651"/>
                </a:lnTo>
                <a:lnTo>
                  <a:pt x="6318884" y="1244414"/>
                </a:lnTo>
                <a:lnTo>
                  <a:pt x="6359651" y="1245643"/>
                </a:lnTo>
                <a:lnTo>
                  <a:pt x="6400418" y="1246328"/>
                </a:lnTo>
                <a:lnTo>
                  <a:pt x="6441185" y="1246459"/>
                </a:lnTo>
                <a:lnTo>
                  <a:pt x="6481952" y="1246027"/>
                </a:lnTo>
                <a:lnTo>
                  <a:pt x="6522719" y="1245021"/>
                </a:lnTo>
                <a:lnTo>
                  <a:pt x="6563486" y="1243433"/>
                </a:lnTo>
                <a:lnTo>
                  <a:pt x="6604253" y="1241252"/>
                </a:lnTo>
                <a:lnTo>
                  <a:pt x="6645020" y="1238468"/>
                </a:lnTo>
                <a:lnTo>
                  <a:pt x="6685787" y="1235073"/>
                </a:lnTo>
                <a:lnTo>
                  <a:pt x="6726554" y="1231055"/>
                </a:lnTo>
                <a:lnTo>
                  <a:pt x="6767321" y="1226406"/>
                </a:lnTo>
                <a:lnTo>
                  <a:pt x="6808088" y="1221116"/>
                </a:lnTo>
                <a:lnTo>
                  <a:pt x="6848855" y="1215175"/>
                </a:lnTo>
                <a:lnTo>
                  <a:pt x="6889622" y="1208574"/>
                </a:lnTo>
                <a:lnTo>
                  <a:pt x="6930389" y="1201302"/>
                </a:lnTo>
                <a:lnTo>
                  <a:pt x="6971156" y="1193350"/>
                </a:lnTo>
                <a:lnTo>
                  <a:pt x="7011923" y="1184708"/>
                </a:lnTo>
                <a:lnTo>
                  <a:pt x="7052690" y="1175366"/>
                </a:lnTo>
                <a:lnTo>
                  <a:pt x="7093457" y="1165315"/>
                </a:lnTo>
                <a:lnTo>
                  <a:pt x="7134224" y="1154546"/>
                </a:lnTo>
                <a:lnTo>
                  <a:pt x="7174991" y="1143048"/>
                </a:lnTo>
                <a:lnTo>
                  <a:pt x="7215758" y="1130811"/>
                </a:lnTo>
                <a:lnTo>
                  <a:pt x="7256525" y="1117826"/>
                </a:lnTo>
                <a:lnTo>
                  <a:pt x="7297292" y="1104083"/>
                </a:lnTo>
                <a:lnTo>
                  <a:pt x="7338059" y="1089573"/>
                </a:lnTo>
                <a:lnTo>
                  <a:pt x="7378826" y="1074286"/>
                </a:lnTo>
                <a:lnTo>
                  <a:pt x="7419593" y="1058212"/>
                </a:lnTo>
                <a:lnTo>
                  <a:pt x="7460360" y="1041341"/>
                </a:lnTo>
                <a:lnTo>
                  <a:pt x="7501127" y="1023663"/>
                </a:lnTo>
                <a:lnTo>
                  <a:pt x="7541894" y="1005170"/>
                </a:lnTo>
                <a:lnTo>
                  <a:pt x="7582661" y="985851"/>
                </a:lnTo>
                <a:lnTo>
                  <a:pt x="7623429" y="965696"/>
                </a:lnTo>
                <a:lnTo>
                  <a:pt x="7664196" y="944696"/>
                </a:lnTo>
                <a:lnTo>
                  <a:pt x="7704963" y="922841"/>
                </a:lnTo>
                <a:lnTo>
                  <a:pt x="7745730" y="900121"/>
                </a:lnTo>
                <a:lnTo>
                  <a:pt x="7786497" y="876527"/>
                </a:lnTo>
                <a:lnTo>
                  <a:pt x="7827264" y="852049"/>
                </a:lnTo>
                <a:lnTo>
                  <a:pt x="7868031" y="826677"/>
                </a:lnTo>
                <a:lnTo>
                  <a:pt x="7908798" y="800401"/>
                </a:lnTo>
                <a:lnTo>
                  <a:pt x="7949565" y="773212"/>
                </a:lnTo>
                <a:lnTo>
                  <a:pt x="7990332" y="745101"/>
                </a:lnTo>
                <a:lnTo>
                  <a:pt x="8031099" y="716056"/>
                </a:lnTo>
                <a:lnTo>
                  <a:pt x="8071866" y="686069"/>
                </a:lnTo>
                <a:lnTo>
                  <a:pt x="8112633" y="655130"/>
                </a:lnTo>
                <a:lnTo>
                  <a:pt x="8153400" y="623229"/>
                </a:lnTo>
                <a:lnTo>
                  <a:pt x="8153400" y="4509429"/>
                </a:lnTo>
                <a:lnTo>
                  <a:pt x="8112633" y="4541330"/>
                </a:lnTo>
                <a:lnTo>
                  <a:pt x="8071865" y="4572269"/>
                </a:lnTo>
                <a:lnTo>
                  <a:pt x="8031098" y="4602256"/>
                </a:lnTo>
                <a:lnTo>
                  <a:pt x="7990331" y="4631301"/>
                </a:lnTo>
                <a:lnTo>
                  <a:pt x="7949564" y="4659412"/>
                </a:lnTo>
                <a:lnTo>
                  <a:pt x="7908797" y="4686601"/>
                </a:lnTo>
                <a:lnTo>
                  <a:pt x="7868030" y="4712877"/>
                </a:lnTo>
                <a:lnTo>
                  <a:pt x="7827263" y="4738249"/>
                </a:lnTo>
                <a:lnTo>
                  <a:pt x="7786496" y="4762727"/>
                </a:lnTo>
                <a:lnTo>
                  <a:pt x="7745729" y="4786321"/>
                </a:lnTo>
                <a:lnTo>
                  <a:pt x="7704962" y="4809041"/>
                </a:lnTo>
                <a:lnTo>
                  <a:pt x="7664195" y="4830896"/>
                </a:lnTo>
                <a:lnTo>
                  <a:pt x="7623428" y="4851896"/>
                </a:lnTo>
                <a:lnTo>
                  <a:pt x="7582661" y="4872051"/>
                </a:lnTo>
                <a:lnTo>
                  <a:pt x="7541894" y="4891370"/>
                </a:lnTo>
                <a:lnTo>
                  <a:pt x="7501127" y="4909863"/>
                </a:lnTo>
                <a:lnTo>
                  <a:pt x="7460360" y="4927541"/>
                </a:lnTo>
                <a:lnTo>
                  <a:pt x="7419593" y="4944412"/>
                </a:lnTo>
                <a:lnTo>
                  <a:pt x="7378826" y="4960486"/>
                </a:lnTo>
                <a:lnTo>
                  <a:pt x="7338059" y="4975773"/>
                </a:lnTo>
                <a:lnTo>
                  <a:pt x="7297292" y="4990283"/>
                </a:lnTo>
                <a:lnTo>
                  <a:pt x="7256525" y="5004026"/>
                </a:lnTo>
                <a:lnTo>
                  <a:pt x="7215758" y="5017011"/>
                </a:lnTo>
                <a:lnTo>
                  <a:pt x="7174991" y="5029248"/>
                </a:lnTo>
                <a:lnTo>
                  <a:pt x="7134224" y="5040746"/>
                </a:lnTo>
                <a:lnTo>
                  <a:pt x="7093457" y="5051515"/>
                </a:lnTo>
                <a:lnTo>
                  <a:pt x="7052690" y="5061566"/>
                </a:lnTo>
                <a:lnTo>
                  <a:pt x="7011923" y="5070908"/>
                </a:lnTo>
                <a:lnTo>
                  <a:pt x="6971156" y="5079550"/>
                </a:lnTo>
                <a:lnTo>
                  <a:pt x="6930389" y="5087502"/>
                </a:lnTo>
                <a:lnTo>
                  <a:pt x="6889622" y="5094774"/>
                </a:lnTo>
                <a:lnTo>
                  <a:pt x="6848855" y="5101375"/>
                </a:lnTo>
                <a:lnTo>
                  <a:pt x="6808088" y="5107316"/>
                </a:lnTo>
                <a:lnTo>
                  <a:pt x="6767321" y="5112606"/>
                </a:lnTo>
                <a:lnTo>
                  <a:pt x="6726554" y="5117255"/>
                </a:lnTo>
                <a:lnTo>
                  <a:pt x="6685787" y="5121273"/>
                </a:lnTo>
                <a:lnTo>
                  <a:pt x="6645020" y="5124668"/>
                </a:lnTo>
                <a:lnTo>
                  <a:pt x="6604253" y="5127452"/>
                </a:lnTo>
                <a:lnTo>
                  <a:pt x="6563486" y="5129633"/>
                </a:lnTo>
                <a:lnTo>
                  <a:pt x="6522719" y="5131221"/>
                </a:lnTo>
                <a:lnTo>
                  <a:pt x="6481952" y="5132227"/>
                </a:lnTo>
                <a:lnTo>
                  <a:pt x="6441185" y="5132659"/>
                </a:lnTo>
                <a:lnTo>
                  <a:pt x="6400418" y="5132528"/>
                </a:lnTo>
                <a:lnTo>
                  <a:pt x="6359651" y="5131843"/>
                </a:lnTo>
                <a:lnTo>
                  <a:pt x="6318884" y="5130614"/>
                </a:lnTo>
                <a:lnTo>
                  <a:pt x="6278117" y="5128851"/>
                </a:lnTo>
                <a:lnTo>
                  <a:pt x="6237350" y="5126563"/>
                </a:lnTo>
                <a:lnTo>
                  <a:pt x="6196583" y="5123760"/>
                </a:lnTo>
                <a:lnTo>
                  <a:pt x="6155816" y="5120452"/>
                </a:lnTo>
                <a:lnTo>
                  <a:pt x="6115049" y="5116648"/>
                </a:lnTo>
                <a:lnTo>
                  <a:pt x="6074282" y="5112359"/>
                </a:lnTo>
                <a:lnTo>
                  <a:pt x="6033515" y="5107593"/>
                </a:lnTo>
                <a:lnTo>
                  <a:pt x="5992748" y="5102362"/>
                </a:lnTo>
                <a:lnTo>
                  <a:pt x="5951981" y="5096673"/>
                </a:lnTo>
                <a:lnTo>
                  <a:pt x="5911214" y="5090538"/>
                </a:lnTo>
                <a:lnTo>
                  <a:pt x="5870447" y="5083965"/>
                </a:lnTo>
                <a:lnTo>
                  <a:pt x="5829680" y="5076965"/>
                </a:lnTo>
                <a:lnTo>
                  <a:pt x="5788913" y="5069547"/>
                </a:lnTo>
                <a:lnTo>
                  <a:pt x="5748146" y="5061722"/>
                </a:lnTo>
                <a:lnTo>
                  <a:pt x="5707379" y="5053497"/>
                </a:lnTo>
                <a:lnTo>
                  <a:pt x="5666612" y="5044885"/>
                </a:lnTo>
                <a:lnTo>
                  <a:pt x="5625845" y="5035893"/>
                </a:lnTo>
                <a:lnTo>
                  <a:pt x="5585078" y="5026532"/>
                </a:lnTo>
                <a:lnTo>
                  <a:pt x="5544311" y="5016812"/>
                </a:lnTo>
                <a:lnTo>
                  <a:pt x="5503544" y="5006742"/>
                </a:lnTo>
                <a:lnTo>
                  <a:pt x="5462777" y="4996331"/>
                </a:lnTo>
                <a:lnTo>
                  <a:pt x="5422010" y="4985591"/>
                </a:lnTo>
                <a:lnTo>
                  <a:pt x="5381243" y="4974530"/>
                </a:lnTo>
                <a:lnTo>
                  <a:pt x="5340476" y="4963158"/>
                </a:lnTo>
                <a:lnTo>
                  <a:pt x="5299709" y="4951485"/>
                </a:lnTo>
                <a:lnTo>
                  <a:pt x="5258942" y="4939520"/>
                </a:lnTo>
                <a:lnTo>
                  <a:pt x="5218175" y="4927274"/>
                </a:lnTo>
                <a:lnTo>
                  <a:pt x="5177408" y="4914755"/>
                </a:lnTo>
                <a:lnTo>
                  <a:pt x="5136641" y="4901974"/>
                </a:lnTo>
                <a:lnTo>
                  <a:pt x="5095874" y="4888941"/>
                </a:lnTo>
                <a:lnTo>
                  <a:pt x="5055107" y="4875665"/>
                </a:lnTo>
                <a:lnTo>
                  <a:pt x="5014340" y="4862155"/>
                </a:lnTo>
                <a:lnTo>
                  <a:pt x="4973573" y="4848423"/>
                </a:lnTo>
                <a:lnTo>
                  <a:pt x="4932806" y="4834476"/>
                </a:lnTo>
                <a:lnTo>
                  <a:pt x="4892039" y="4820325"/>
                </a:lnTo>
                <a:lnTo>
                  <a:pt x="4851272" y="4805980"/>
                </a:lnTo>
                <a:lnTo>
                  <a:pt x="4810505" y="4791451"/>
                </a:lnTo>
                <a:lnTo>
                  <a:pt x="4769738" y="4776747"/>
                </a:lnTo>
                <a:lnTo>
                  <a:pt x="4728971" y="4761877"/>
                </a:lnTo>
                <a:lnTo>
                  <a:pt x="4688204" y="4746852"/>
                </a:lnTo>
                <a:lnTo>
                  <a:pt x="4647437" y="4731681"/>
                </a:lnTo>
                <a:lnTo>
                  <a:pt x="4606670" y="4716374"/>
                </a:lnTo>
                <a:lnTo>
                  <a:pt x="4565903" y="4700941"/>
                </a:lnTo>
                <a:lnTo>
                  <a:pt x="4525136" y="4685392"/>
                </a:lnTo>
                <a:lnTo>
                  <a:pt x="4484369" y="4669735"/>
                </a:lnTo>
                <a:lnTo>
                  <a:pt x="4443602" y="4653981"/>
                </a:lnTo>
                <a:lnTo>
                  <a:pt x="4402835" y="4638140"/>
                </a:lnTo>
                <a:lnTo>
                  <a:pt x="4362068" y="4622221"/>
                </a:lnTo>
                <a:lnTo>
                  <a:pt x="4321301" y="4606235"/>
                </a:lnTo>
                <a:lnTo>
                  <a:pt x="4280534" y="4590189"/>
                </a:lnTo>
                <a:lnTo>
                  <a:pt x="4239767" y="4574096"/>
                </a:lnTo>
                <a:lnTo>
                  <a:pt x="4199000" y="4557963"/>
                </a:lnTo>
                <a:lnTo>
                  <a:pt x="4158233" y="4541801"/>
                </a:lnTo>
                <a:lnTo>
                  <a:pt x="4117466" y="4525620"/>
                </a:lnTo>
                <a:lnTo>
                  <a:pt x="4076699" y="4509429"/>
                </a:lnTo>
                <a:lnTo>
                  <a:pt x="4035932" y="4493239"/>
                </a:lnTo>
                <a:lnTo>
                  <a:pt x="3995165" y="4477057"/>
                </a:lnTo>
                <a:lnTo>
                  <a:pt x="3954398" y="4460896"/>
                </a:lnTo>
                <a:lnTo>
                  <a:pt x="3913631" y="4444763"/>
                </a:lnTo>
                <a:lnTo>
                  <a:pt x="3872864" y="4428669"/>
                </a:lnTo>
                <a:lnTo>
                  <a:pt x="3832097" y="4412624"/>
                </a:lnTo>
                <a:lnTo>
                  <a:pt x="3791330" y="4396637"/>
                </a:lnTo>
                <a:lnTo>
                  <a:pt x="3750563" y="4380718"/>
                </a:lnTo>
                <a:lnTo>
                  <a:pt x="3709796" y="4364877"/>
                </a:lnTo>
                <a:lnTo>
                  <a:pt x="3669029" y="4349124"/>
                </a:lnTo>
                <a:lnTo>
                  <a:pt x="3628262" y="4333467"/>
                </a:lnTo>
                <a:lnTo>
                  <a:pt x="3587495" y="4317917"/>
                </a:lnTo>
                <a:lnTo>
                  <a:pt x="3546728" y="4302484"/>
                </a:lnTo>
                <a:lnTo>
                  <a:pt x="3505961" y="4287178"/>
                </a:lnTo>
                <a:lnTo>
                  <a:pt x="3465194" y="4272007"/>
                </a:lnTo>
                <a:lnTo>
                  <a:pt x="3424427" y="4256982"/>
                </a:lnTo>
                <a:lnTo>
                  <a:pt x="3383660" y="4242112"/>
                </a:lnTo>
                <a:lnTo>
                  <a:pt x="3342893" y="4227408"/>
                </a:lnTo>
                <a:lnTo>
                  <a:pt x="3302126" y="4212878"/>
                </a:lnTo>
                <a:lnTo>
                  <a:pt x="3261359" y="4198533"/>
                </a:lnTo>
                <a:lnTo>
                  <a:pt x="3220592" y="4184383"/>
                </a:lnTo>
                <a:lnTo>
                  <a:pt x="3179825" y="4170436"/>
                </a:lnTo>
                <a:lnTo>
                  <a:pt x="3139058" y="4156703"/>
                </a:lnTo>
                <a:lnTo>
                  <a:pt x="3098291" y="4143194"/>
                </a:lnTo>
                <a:lnTo>
                  <a:pt x="3057524" y="4129918"/>
                </a:lnTo>
                <a:lnTo>
                  <a:pt x="3016757" y="4116884"/>
                </a:lnTo>
                <a:lnTo>
                  <a:pt x="2975990" y="4104104"/>
                </a:lnTo>
                <a:lnTo>
                  <a:pt x="2935223" y="4091585"/>
                </a:lnTo>
                <a:lnTo>
                  <a:pt x="2894456" y="4079339"/>
                </a:lnTo>
                <a:lnTo>
                  <a:pt x="2853689" y="4067374"/>
                </a:lnTo>
                <a:lnTo>
                  <a:pt x="2812922" y="4055701"/>
                </a:lnTo>
                <a:lnTo>
                  <a:pt x="2772155" y="4044329"/>
                </a:lnTo>
                <a:lnTo>
                  <a:pt x="2731388" y="4033268"/>
                </a:lnTo>
                <a:lnTo>
                  <a:pt x="2690621" y="4022527"/>
                </a:lnTo>
                <a:lnTo>
                  <a:pt x="2649854" y="4012117"/>
                </a:lnTo>
                <a:lnTo>
                  <a:pt x="2609087" y="4002047"/>
                </a:lnTo>
                <a:lnTo>
                  <a:pt x="2568320" y="3992327"/>
                </a:lnTo>
                <a:lnTo>
                  <a:pt x="2527553" y="3982966"/>
                </a:lnTo>
                <a:lnTo>
                  <a:pt x="2486786" y="3973974"/>
                </a:lnTo>
                <a:lnTo>
                  <a:pt x="2446019" y="3965361"/>
                </a:lnTo>
                <a:lnTo>
                  <a:pt x="2405252" y="3957137"/>
                </a:lnTo>
                <a:lnTo>
                  <a:pt x="2364485" y="3949311"/>
                </a:lnTo>
                <a:lnTo>
                  <a:pt x="2323718" y="3941894"/>
                </a:lnTo>
                <a:lnTo>
                  <a:pt x="2282951" y="3934894"/>
                </a:lnTo>
                <a:lnTo>
                  <a:pt x="2242184" y="3928321"/>
                </a:lnTo>
                <a:lnTo>
                  <a:pt x="2201417" y="3922186"/>
                </a:lnTo>
                <a:lnTo>
                  <a:pt x="2160650" y="3916497"/>
                </a:lnTo>
                <a:lnTo>
                  <a:pt x="2119883" y="3911265"/>
                </a:lnTo>
                <a:lnTo>
                  <a:pt x="2079116" y="3906500"/>
                </a:lnTo>
                <a:lnTo>
                  <a:pt x="2038349" y="3902211"/>
                </a:lnTo>
                <a:lnTo>
                  <a:pt x="1997582" y="3898407"/>
                </a:lnTo>
                <a:lnTo>
                  <a:pt x="1956815" y="3895099"/>
                </a:lnTo>
                <a:lnTo>
                  <a:pt x="1916048" y="3892296"/>
                </a:lnTo>
                <a:lnTo>
                  <a:pt x="1875281" y="3890008"/>
                </a:lnTo>
                <a:lnTo>
                  <a:pt x="1834514" y="3888245"/>
                </a:lnTo>
                <a:lnTo>
                  <a:pt x="1793747" y="3887016"/>
                </a:lnTo>
                <a:lnTo>
                  <a:pt x="1752980" y="3886331"/>
                </a:lnTo>
                <a:lnTo>
                  <a:pt x="1712213" y="3886200"/>
                </a:lnTo>
                <a:lnTo>
                  <a:pt x="1671446" y="3886632"/>
                </a:lnTo>
                <a:lnTo>
                  <a:pt x="1630679" y="3887637"/>
                </a:lnTo>
                <a:lnTo>
                  <a:pt x="1589912" y="3889226"/>
                </a:lnTo>
                <a:lnTo>
                  <a:pt x="1549145" y="3891407"/>
                </a:lnTo>
                <a:lnTo>
                  <a:pt x="1508378" y="3894190"/>
                </a:lnTo>
                <a:lnTo>
                  <a:pt x="1467611" y="3897586"/>
                </a:lnTo>
                <a:lnTo>
                  <a:pt x="1426844" y="3901603"/>
                </a:lnTo>
                <a:lnTo>
                  <a:pt x="1386077" y="3906252"/>
                </a:lnTo>
                <a:lnTo>
                  <a:pt x="1345310" y="3911542"/>
                </a:lnTo>
                <a:lnTo>
                  <a:pt x="1304543" y="3917483"/>
                </a:lnTo>
                <a:lnTo>
                  <a:pt x="1263776" y="3924085"/>
                </a:lnTo>
                <a:lnTo>
                  <a:pt x="1223009" y="3931357"/>
                </a:lnTo>
                <a:lnTo>
                  <a:pt x="1182242" y="3939309"/>
                </a:lnTo>
                <a:lnTo>
                  <a:pt x="1141475" y="3947951"/>
                </a:lnTo>
                <a:lnTo>
                  <a:pt x="1100708" y="3957293"/>
                </a:lnTo>
                <a:lnTo>
                  <a:pt x="1059941" y="3967343"/>
                </a:lnTo>
                <a:lnTo>
                  <a:pt x="1019174" y="3978113"/>
                </a:lnTo>
                <a:lnTo>
                  <a:pt x="978407" y="3989611"/>
                </a:lnTo>
                <a:lnTo>
                  <a:pt x="937640" y="4001848"/>
                </a:lnTo>
                <a:lnTo>
                  <a:pt x="896873" y="4014833"/>
                </a:lnTo>
                <a:lnTo>
                  <a:pt x="856106" y="4028575"/>
                </a:lnTo>
                <a:lnTo>
                  <a:pt x="815339" y="4043085"/>
                </a:lnTo>
                <a:lnTo>
                  <a:pt x="774572" y="4058373"/>
                </a:lnTo>
                <a:lnTo>
                  <a:pt x="733805" y="4074447"/>
                </a:lnTo>
                <a:lnTo>
                  <a:pt x="693038" y="4091318"/>
                </a:lnTo>
                <a:lnTo>
                  <a:pt x="652271" y="4108995"/>
                </a:lnTo>
                <a:lnTo>
                  <a:pt x="611504" y="4127489"/>
                </a:lnTo>
                <a:lnTo>
                  <a:pt x="570737" y="4146808"/>
                </a:lnTo>
                <a:lnTo>
                  <a:pt x="529970" y="4166963"/>
                </a:lnTo>
                <a:lnTo>
                  <a:pt x="489203" y="4187963"/>
                </a:lnTo>
                <a:lnTo>
                  <a:pt x="448436" y="4209818"/>
                </a:lnTo>
                <a:lnTo>
                  <a:pt x="407669" y="4232538"/>
                </a:lnTo>
                <a:lnTo>
                  <a:pt x="366902" y="4256132"/>
                </a:lnTo>
                <a:lnTo>
                  <a:pt x="326135" y="4280610"/>
                </a:lnTo>
                <a:lnTo>
                  <a:pt x="285368" y="4305982"/>
                </a:lnTo>
                <a:lnTo>
                  <a:pt x="244601" y="4332258"/>
                </a:lnTo>
                <a:lnTo>
                  <a:pt x="203834" y="4359446"/>
                </a:lnTo>
                <a:lnTo>
                  <a:pt x="163067" y="4387558"/>
                </a:lnTo>
                <a:lnTo>
                  <a:pt x="122300" y="4416603"/>
                </a:lnTo>
                <a:lnTo>
                  <a:pt x="81533" y="4446590"/>
                </a:lnTo>
                <a:lnTo>
                  <a:pt x="40766" y="4477529"/>
                </a:lnTo>
                <a:lnTo>
                  <a:pt x="0" y="4509429"/>
                </a:lnTo>
                <a:lnTo>
                  <a:pt x="0" y="623229"/>
                </a:lnTo>
                <a:close/>
              </a:path>
            </a:pathLst>
          </a:custGeom>
          <a:ln w="19811">
            <a:solidFill>
              <a:srgbClr val="385D8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64870" y="3057220"/>
            <a:ext cx="7885430" cy="1306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8400" i="1" spc="-5" dirty="0">
                <a:solidFill>
                  <a:srgbClr val="FFFF00"/>
                </a:solidFill>
                <a:latin typeface="Gabriola"/>
                <a:cs typeface="Gabriola"/>
              </a:rPr>
              <a:t>Thank you </a:t>
            </a:r>
            <a:r>
              <a:rPr sz="8400" i="1" spc="-10" dirty="0">
                <a:solidFill>
                  <a:srgbClr val="FFFF00"/>
                </a:solidFill>
                <a:latin typeface="Gabriola"/>
                <a:cs typeface="Gabriola"/>
              </a:rPr>
              <a:t>for</a:t>
            </a:r>
            <a:r>
              <a:rPr sz="8400" i="1" spc="-75" dirty="0">
                <a:solidFill>
                  <a:srgbClr val="FFFF00"/>
                </a:solidFill>
                <a:latin typeface="Gabriola"/>
                <a:cs typeface="Gabriola"/>
              </a:rPr>
              <a:t> </a:t>
            </a:r>
            <a:r>
              <a:rPr sz="8400" i="1" dirty="0">
                <a:solidFill>
                  <a:srgbClr val="FFFF00"/>
                </a:solidFill>
                <a:latin typeface="Gabriola"/>
                <a:cs typeface="Gabriola"/>
              </a:rPr>
              <a:t>Listening</a:t>
            </a:r>
            <a:endParaRPr sz="8400">
              <a:latin typeface="Gabriola"/>
              <a:cs typeface="Gabriol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534400" cy="7620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62229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489"/>
              </a:spcBef>
            </a:pPr>
            <a:r>
              <a:rPr spc="-10" dirty="0"/>
              <a:t>Background</a:t>
            </a:r>
            <a:r>
              <a:rPr spc="35" dirty="0"/>
              <a:t> </a:t>
            </a:r>
            <a:r>
              <a:rPr spc="-5" dirty="0"/>
              <a:t>contd.</a:t>
            </a:r>
          </a:p>
        </p:txBody>
      </p:sp>
      <p:sp>
        <p:nvSpPr>
          <p:cNvPr id="8" name="object 8"/>
          <p:cNvSpPr/>
          <p:nvPr/>
        </p:nvSpPr>
        <p:spPr>
          <a:xfrm>
            <a:off x="381000" y="1600200"/>
            <a:ext cx="8534400" cy="5029200"/>
          </a:xfrm>
          <a:custGeom>
            <a:avLst/>
            <a:gdLst/>
            <a:ahLst/>
            <a:cxnLst/>
            <a:rect l="l" t="t" r="r" b="b"/>
            <a:pathLst>
              <a:path w="8534400" h="5029200">
                <a:moveTo>
                  <a:pt x="0" y="5029200"/>
                </a:moveTo>
                <a:lnTo>
                  <a:pt x="8534400" y="5029200"/>
                </a:lnTo>
                <a:lnTo>
                  <a:pt x="8534400" y="0"/>
                </a:lnTo>
                <a:lnTo>
                  <a:pt x="0" y="0"/>
                </a:lnTo>
                <a:lnTo>
                  <a:pt x="0" y="5029200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569468" y="1621663"/>
            <a:ext cx="8264525" cy="47618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605" marR="5080" indent="-256540">
              <a:lnSpc>
                <a:spcPct val="100000"/>
              </a:lnSpc>
              <a:spcBef>
                <a:spcPts val="100"/>
              </a:spcBef>
              <a:buClr>
                <a:srgbClr val="9BBA58"/>
              </a:buClr>
              <a:buChar char="•"/>
              <a:tabLst>
                <a:tab pos="269240" algn="l"/>
                <a:tab pos="2769870" algn="l"/>
                <a:tab pos="3448050" algn="l"/>
                <a:tab pos="4833620" algn="l"/>
                <a:tab pos="5701030" algn="l"/>
                <a:tab pos="7341234" algn="l"/>
                <a:tab pos="8058784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Mi</a:t>
            </a:r>
            <a:r>
              <a:rPr sz="3000" spc="5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roscopy</a:t>
            </a:r>
            <a:r>
              <a:rPr sz="3000" spc="3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s	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th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e	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curren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t	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gol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d	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st</a:t>
            </a:r>
            <a:r>
              <a:rPr sz="3000" spc="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3000" spc="5" dirty="0">
                <a:solidFill>
                  <a:srgbClr val="FFFFFF"/>
                </a:solidFill>
                <a:latin typeface="Georgia"/>
                <a:cs typeface="Georgia"/>
              </a:rPr>
              <a:t>d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ard	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ha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s	a  lot of</a:t>
            </a:r>
            <a:r>
              <a:rPr sz="3000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challenges</a:t>
            </a:r>
            <a:endParaRPr sz="30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20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Tedious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and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time</a:t>
            </a:r>
            <a:r>
              <a:rPr sz="2400" spc="-10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consuming</a:t>
            </a:r>
            <a:endParaRPr sz="24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  <a:tab pos="486537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Needs</a:t>
            </a:r>
            <a:r>
              <a:rPr sz="2400" spc="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functional</a:t>
            </a:r>
            <a:r>
              <a:rPr sz="2400" spc="-1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microscope	and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electricity</a:t>
            </a:r>
            <a:r>
              <a:rPr sz="2400" spc="-7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10" dirty="0">
                <a:solidFill>
                  <a:srgbClr val="FFFF00"/>
                </a:solidFill>
                <a:latin typeface="Georgia"/>
                <a:cs typeface="Georgia"/>
              </a:rPr>
              <a:t>supply</a:t>
            </a:r>
            <a:endParaRPr sz="24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Expertise to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read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the</a:t>
            </a:r>
            <a:r>
              <a:rPr sz="2400" spc="-1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slides</a:t>
            </a:r>
            <a:endParaRPr sz="2400">
              <a:latin typeface="Georgia"/>
              <a:cs typeface="Georgia"/>
            </a:endParaRPr>
          </a:p>
          <a:p>
            <a:pPr marL="268605" indent="-256540">
              <a:lnSpc>
                <a:spcPct val="100000"/>
              </a:lnSpc>
              <a:spcBef>
                <a:spcPts val="27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Rapid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Diagnostic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Test (RDTs) a viable</a:t>
            </a:r>
            <a:r>
              <a:rPr sz="3000" spc="-5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option.</a:t>
            </a:r>
            <a:endParaRPr sz="30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25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Fast (15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-20</a:t>
            </a:r>
            <a:r>
              <a:rPr sz="2400" spc="-2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minutes)</a:t>
            </a:r>
            <a:endParaRPr sz="24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No equipment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or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electricity</a:t>
            </a:r>
            <a:r>
              <a:rPr sz="2400" spc="-2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required</a:t>
            </a:r>
            <a:endParaRPr sz="24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Minimal training</a:t>
            </a:r>
            <a:r>
              <a:rPr sz="2400" spc="-4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required</a:t>
            </a:r>
            <a:endParaRPr sz="2400">
              <a:latin typeface="Georgia"/>
              <a:cs typeface="Georgia"/>
            </a:endParaRPr>
          </a:p>
          <a:p>
            <a:pPr marL="268605" indent="-256540">
              <a:lnSpc>
                <a:spcPct val="100000"/>
              </a:lnSpc>
              <a:spcBef>
                <a:spcPts val="275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Antigens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targeted by malaria</a:t>
            </a:r>
            <a:r>
              <a:rPr sz="30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RDTs</a:t>
            </a:r>
            <a:endParaRPr sz="3000">
              <a:latin typeface="Georgia"/>
              <a:cs typeface="Georgia"/>
            </a:endParaRPr>
          </a:p>
          <a:p>
            <a:pPr marL="824865" lvl="1" indent="-255270">
              <a:lnSpc>
                <a:spcPct val="100000"/>
              </a:lnSpc>
              <a:spcBef>
                <a:spcPts val="325"/>
              </a:spcBef>
              <a:buClr>
                <a:srgbClr val="9BBA58"/>
              </a:buClr>
              <a:buChar char="•"/>
              <a:tabLst>
                <a:tab pos="824865" algn="l"/>
                <a:tab pos="825500" algn="l"/>
              </a:tabLst>
            </a:pP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HRP2, pLDH, Aldolase, MSP </a:t>
            </a:r>
            <a:r>
              <a:rPr sz="2400" dirty="0">
                <a:solidFill>
                  <a:srgbClr val="FFFF00"/>
                </a:solidFill>
                <a:latin typeface="Georgia"/>
                <a:cs typeface="Georgia"/>
              </a:rPr>
              <a:t>and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CSP</a:t>
            </a:r>
            <a:r>
              <a:rPr sz="2400" spc="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400" spc="-5" dirty="0">
                <a:solidFill>
                  <a:srgbClr val="FFFF00"/>
                </a:solidFill>
                <a:latin typeface="Georgia"/>
                <a:cs typeface="Georgia"/>
              </a:rPr>
              <a:t>antigens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066800" y="685800"/>
            <a:ext cx="7010400" cy="5410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6172200"/>
            <a:ext cx="9144000" cy="685800"/>
          </a:xfrm>
          <a:custGeom>
            <a:avLst/>
            <a:gdLst/>
            <a:ahLst/>
            <a:cxnLst/>
            <a:rect l="l" t="t" r="r" b="b"/>
            <a:pathLst>
              <a:path w="9144000" h="685800">
                <a:moveTo>
                  <a:pt x="9144000" y="685797"/>
                </a:moveTo>
                <a:lnTo>
                  <a:pt x="9144000" y="0"/>
                </a:lnTo>
                <a:lnTo>
                  <a:pt x="0" y="0"/>
                </a:lnTo>
                <a:lnTo>
                  <a:pt x="0" y="685797"/>
                </a:lnTo>
                <a:lnTo>
                  <a:pt x="9144000" y="685797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6197600"/>
            <a:ext cx="884999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200" b="1" spc="-5" dirty="0">
                <a:solidFill>
                  <a:srgbClr val="FFFFFF"/>
                </a:solidFill>
                <a:latin typeface="Georgia"/>
                <a:cs typeface="Georgia"/>
              </a:rPr>
              <a:t>Fig. 1: </a:t>
            </a:r>
            <a:r>
              <a:rPr sz="2400" i="1" spc="-5" dirty="0">
                <a:solidFill>
                  <a:srgbClr val="FFFFFF"/>
                </a:solidFill>
                <a:latin typeface="Georgia"/>
                <a:cs typeface="Georgia"/>
              </a:rPr>
              <a:t>Mechanism of action of </a:t>
            </a:r>
            <a:r>
              <a:rPr sz="2400" i="1" dirty="0">
                <a:solidFill>
                  <a:srgbClr val="FFFFFF"/>
                </a:solidFill>
                <a:latin typeface="Georgia"/>
                <a:cs typeface="Georgia"/>
              </a:rPr>
              <a:t>common </a:t>
            </a:r>
            <a:r>
              <a:rPr sz="2400" i="1" spc="-5" dirty="0">
                <a:solidFill>
                  <a:srgbClr val="FFFFFF"/>
                </a:solidFill>
                <a:latin typeface="Georgia"/>
                <a:cs typeface="Georgia"/>
              </a:rPr>
              <a:t>malaria </a:t>
            </a:r>
            <a:r>
              <a:rPr sz="2400" i="1" dirty="0">
                <a:solidFill>
                  <a:srgbClr val="FFFFFF"/>
                </a:solidFill>
                <a:latin typeface="Georgia"/>
                <a:cs typeface="Georgia"/>
              </a:rPr>
              <a:t>RDTs (Bell et al.  2006).</a:t>
            </a:r>
            <a:endParaRPr sz="24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765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390"/>
              </a:spcBef>
            </a:pPr>
            <a:r>
              <a:rPr spc="-10" dirty="0"/>
              <a:t>Objective</a:t>
            </a:r>
          </a:p>
        </p:txBody>
      </p:sp>
      <p:sp>
        <p:nvSpPr>
          <p:cNvPr id="8" name="object 8"/>
          <p:cNvSpPr/>
          <p:nvPr/>
        </p:nvSpPr>
        <p:spPr>
          <a:xfrm>
            <a:off x="457200" y="1981200"/>
            <a:ext cx="8229600" cy="4593590"/>
          </a:xfrm>
          <a:custGeom>
            <a:avLst/>
            <a:gdLst/>
            <a:ahLst/>
            <a:cxnLst/>
            <a:rect l="l" t="t" r="r" b="b"/>
            <a:pathLst>
              <a:path w="8229600" h="4593590">
                <a:moveTo>
                  <a:pt x="0" y="4593336"/>
                </a:moveTo>
                <a:lnTo>
                  <a:pt x="8229600" y="4593336"/>
                </a:lnTo>
                <a:lnTo>
                  <a:pt x="8229600" y="0"/>
                </a:lnTo>
                <a:lnTo>
                  <a:pt x="0" y="0"/>
                </a:lnTo>
                <a:lnTo>
                  <a:pt x="0" y="45933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2001138"/>
            <a:ext cx="7961630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68605" indent="-256540">
              <a:lnSpc>
                <a:spcPct val="100000"/>
              </a:lnSpc>
              <a:spcBef>
                <a:spcPts val="105"/>
              </a:spcBef>
              <a:buClr>
                <a:srgbClr val="9BBA58"/>
              </a:buClr>
              <a:buChar char="•"/>
              <a:tabLst>
                <a:tab pos="269240" algn="l"/>
                <a:tab pos="1001394" algn="l"/>
                <a:tab pos="1915795" algn="l"/>
                <a:tab pos="2753360" algn="l"/>
                <a:tab pos="4857750" algn="l"/>
                <a:tab pos="7595234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o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tes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t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th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e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di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g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nostic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performance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s	of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851204" y="2488819"/>
            <a:ext cx="778446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63500" marR="30480">
              <a:lnSpc>
                <a:spcPct val="100000"/>
              </a:lnSpc>
              <a:spcBef>
                <a:spcPts val="105"/>
              </a:spcBef>
              <a:tabLst>
                <a:tab pos="3034030" algn="l"/>
                <a:tab pos="4843145" algn="l"/>
                <a:tab pos="7068184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Cy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cop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3150" spc="44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mini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(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Parte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,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Ge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3200" spc="10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ny)	a</a:t>
            </a:r>
            <a:r>
              <a:rPr sz="3200" spc="-20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d  Paracheck-Pf</a:t>
            </a:r>
            <a:r>
              <a:rPr sz="3150" baseline="25132" dirty="0">
                <a:solidFill>
                  <a:srgbClr val="FFFFFF"/>
                </a:solidFill>
                <a:latin typeface="Georgia"/>
                <a:cs typeface="Georgia"/>
              </a:rPr>
              <a:t>®</a:t>
            </a:r>
            <a:endParaRPr sz="3150" baseline="25132">
              <a:latin typeface="Georgia"/>
              <a:cs typeface="Georgi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02004" y="3464433"/>
            <a:ext cx="288480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tabLst>
                <a:tab pos="2040889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System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s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,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Go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,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203319" y="2976752"/>
            <a:ext cx="440626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147320">
              <a:lnSpc>
                <a:spcPct val="100000"/>
              </a:lnSpc>
              <a:spcBef>
                <a:spcPts val="105"/>
              </a:spcBef>
              <a:tabLst>
                <a:tab pos="1564005" algn="l"/>
                <a:tab pos="2374900" algn="l"/>
                <a:tab pos="3237865" algn="l"/>
              </a:tabLst>
            </a:pP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(O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chi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d		Bio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m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edical  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India)	among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febrile</a:t>
            </a:r>
            <a:endParaRPr sz="3200">
              <a:latin typeface="Georgia"/>
              <a:cs typeface="Georgi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2004" y="3952113"/>
            <a:ext cx="7705090" cy="10020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  <a:tabLst>
                <a:tab pos="1739264" algn="l"/>
                <a:tab pos="2950845" algn="l"/>
                <a:tab pos="4004310" algn="l"/>
                <a:tab pos="6298565" algn="l"/>
                <a:tab pos="6915784" algn="l"/>
              </a:tabLst>
            </a:pP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ch</a:t>
            </a:r>
            <a:r>
              <a:rPr sz="3200" spc="-10" dirty="0">
                <a:solidFill>
                  <a:srgbClr val="FFFFFF"/>
                </a:solidFill>
                <a:latin typeface="Georgia"/>
                <a:cs typeface="Georgia"/>
              </a:rPr>
              <a:t>i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ld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r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e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n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usi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n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g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lig</a:t>
            </a:r>
            <a:r>
              <a:rPr sz="3200" spc="-10" dirty="0">
                <a:solidFill>
                  <a:srgbClr val="FFFFFF"/>
                </a:solidFill>
                <a:latin typeface="Georgia"/>
                <a:cs typeface="Georgia"/>
              </a:rPr>
              <a:t>h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t	microsco</a:t>
            </a:r>
            <a:r>
              <a:rPr sz="3200" spc="-15" dirty="0">
                <a:solidFill>
                  <a:srgbClr val="FFFFFF"/>
                </a:solidFill>
                <a:latin typeface="Georgia"/>
                <a:cs typeface="Georgia"/>
              </a:rPr>
              <a:t>p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y	</a:t>
            </a:r>
            <a:r>
              <a:rPr sz="3200" spc="5" dirty="0">
                <a:solidFill>
                  <a:srgbClr val="FFFFFF"/>
                </a:solidFill>
                <a:latin typeface="Georgia"/>
                <a:cs typeface="Georgia"/>
              </a:rPr>
              <a:t>a</a:t>
            </a:r>
            <a:r>
              <a:rPr sz="3200" dirty="0">
                <a:solidFill>
                  <a:srgbClr val="FFFFFF"/>
                </a:solidFill>
                <a:latin typeface="Georgia"/>
                <a:cs typeface="Georgia"/>
              </a:rPr>
              <a:t>s	</a:t>
            </a:r>
            <a:r>
              <a:rPr sz="3200" spc="-5" dirty="0">
                <a:solidFill>
                  <a:srgbClr val="FFFFFF"/>
                </a:solidFill>
                <a:latin typeface="Georgia"/>
                <a:cs typeface="Georgia"/>
              </a:rPr>
              <a:t>gold  standard.</a:t>
            </a:r>
            <a:endParaRPr sz="3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457200" y="685800"/>
            <a:ext cx="8229600" cy="9144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38430" rIns="0" bIns="0" rtlCol="0">
            <a:spAutoFit/>
          </a:bodyPr>
          <a:lstStyle/>
          <a:p>
            <a:pPr marL="91440">
              <a:lnSpc>
                <a:spcPct val="100000"/>
              </a:lnSpc>
              <a:spcBef>
                <a:spcPts val="1090"/>
              </a:spcBef>
              <a:tabLst>
                <a:tab pos="3171190" algn="l"/>
              </a:tabLst>
            </a:pPr>
            <a:r>
              <a:rPr spc="-30" dirty="0"/>
              <a:t>Patients</a:t>
            </a:r>
            <a:r>
              <a:rPr spc="25" dirty="0"/>
              <a:t> </a:t>
            </a:r>
            <a:r>
              <a:rPr spc="-5" dirty="0"/>
              <a:t>and	</a:t>
            </a:r>
            <a:r>
              <a:rPr spc="-10" dirty="0"/>
              <a:t>methods</a:t>
            </a:r>
          </a:p>
        </p:txBody>
      </p:sp>
      <p:sp>
        <p:nvSpPr>
          <p:cNvPr id="8" name="object 8"/>
          <p:cNvSpPr/>
          <p:nvPr/>
        </p:nvSpPr>
        <p:spPr>
          <a:xfrm>
            <a:off x="457200" y="1752600"/>
            <a:ext cx="8229600" cy="4822190"/>
          </a:xfrm>
          <a:custGeom>
            <a:avLst/>
            <a:gdLst/>
            <a:ahLst/>
            <a:cxnLst/>
            <a:rect l="l" t="t" r="r" b="b"/>
            <a:pathLst>
              <a:path w="8229600" h="4822190">
                <a:moveTo>
                  <a:pt x="0" y="4821936"/>
                </a:moveTo>
                <a:lnTo>
                  <a:pt x="8229600" y="4821936"/>
                </a:lnTo>
                <a:lnTo>
                  <a:pt x="8229600" y="0"/>
                </a:lnTo>
                <a:lnTo>
                  <a:pt x="0" y="0"/>
                </a:lnTo>
                <a:lnTo>
                  <a:pt x="0" y="4821936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645668" y="1775586"/>
            <a:ext cx="7964805" cy="45993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68605" marR="5080" indent="-256540" algn="just">
              <a:lnSpc>
                <a:spcPct val="100000"/>
              </a:lnSpc>
              <a:spcBef>
                <a:spcPts val="95"/>
              </a:spcBef>
              <a:buClr>
                <a:srgbClr val="9BBA58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10" dirty="0">
                <a:solidFill>
                  <a:srgbClr val="FFFFFF"/>
                </a:solidFill>
                <a:latin typeface="Georgia"/>
                <a:cs typeface="Georgia"/>
              </a:rPr>
              <a:t>Ethical approval </a:t>
            </a:r>
            <a:r>
              <a:rPr sz="2800" b="1" spc="-5" dirty="0">
                <a:solidFill>
                  <a:srgbClr val="FFFFFF"/>
                </a:solidFill>
                <a:latin typeface="Georgia"/>
                <a:cs typeface="Georgia"/>
              </a:rPr>
              <a:t>- </a:t>
            </a:r>
            <a:r>
              <a:rPr sz="2800" dirty="0">
                <a:solidFill>
                  <a:srgbClr val="FFFFFF"/>
                </a:solidFill>
                <a:latin typeface="Georgia"/>
                <a:cs typeface="Georgia"/>
              </a:rPr>
              <a:t>from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University </a:t>
            </a:r>
            <a:r>
              <a:rPr sz="2800" spc="10" dirty="0">
                <a:solidFill>
                  <a:srgbClr val="FFFFFF"/>
                </a:solidFill>
                <a:latin typeface="Georgia"/>
                <a:cs typeface="Georgia"/>
              </a:rPr>
              <a:t>of 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Ibadan/University College Hospital Ethical  Review Committee, Ibadan.</a:t>
            </a:r>
            <a:endParaRPr sz="2800">
              <a:latin typeface="Georgia"/>
              <a:cs typeface="Georgia"/>
            </a:endParaRPr>
          </a:p>
          <a:p>
            <a:pPr marL="268605" indent="-256540">
              <a:lnSpc>
                <a:spcPct val="100000"/>
              </a:lnSpc>
              <a:spcBef>
                <a:spcPts val="795"/>
              </a:spcBef>
              <a:buClr>
                <a:srgbClr val="9BBA58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solidFill>
                  <a:srgbClr val="FFFFFF"/>
                </a:solidFill>
                <a:latin typeface="Georgia"/>
                <a:cs typeface="Georgia"/>
              </a:rPr>
              <a:t>Study </a:t>
            </a:r>
            <a:r>
              <a:rPr sz="2800" b="1" spc="-10" dirty="0">
                <a:solidFill>
                  <a:srgbClr val="FFFFFF"/>
                </a:solidFill>
                <a:latin typeface="Georgia"/>
                <a:cs typeface="Georgia"/>
              </a:rPr>
              <a:t>site </a:t>
            </a:r>
            <a:r>
              <a:rPr sz="2800" b="1" spc="-5" dirty="0">
                <a:solidFill>
                  <a:srgbClr val="FFFFFF"/>
                </a:solidFill>
                <a:latin typeface="Georgia"/>
                <a:cs typeface="Georgia"/>
              </a:rPr>
              <a:t>-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GOP, UCH,</a:t>
            </a:r>
            <a:r>
              <a:rPr sz="2800" spc="7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Ibadan.</a:t>
            </a:r>
            <a:endParaRPr sz="2800">
              <a:latin typeface="Georgia"/>
              <a:cs typeface="Georgia"/>
            </a:endParaRPr>
          </a:p>
          <a:p>
            <a:pPr marL="268605" marR="5080" indent="-256540" algn="just">
              <a:lnSpc>
                <a:spcPct val="80000"/>
              </a:lnSpc>
              <a:spcBef>
                <a:spcPts val="1465"/>
              </a:spcBef>
              <a:buClr>
                <a:srgbClr val="9BBA58"/>
              </a:buClr>
              <a:buFont typeface="Georgia"/>
              <a:buChar char="•"/>
              <a:tabLst>
                <a:tab pos="354965" algn="l"/>
              </a:tabLst>
            </a:pPr>
            <a:r>
              <a:rPr dirty="0"/>
              <a:t>	</a:t>
            </a:r>
            <a:r>
              <a:rPr sz="2800" b="1" spc="-10" dirty="0">
                <a:solidFill>
                  <a:srgbClr val="FFFFFF"/>
                </a:solidFill>
                <a:latin typeface="Georgia"/>
                <a:cs typeface="Georgia"/>
              </a:rPr>
              <a:t>Target </a:t>
            </a:r>
            <a:r>
              <a:rPr sz="2800" b="1" spc="-5" dirty="0">
                <a:solidFill>
                  <a:srgbClr val="FFFFFF"/>
                </a:solidFill>
                <a:latin typeface="Georgia"/>
                <a:cs typeface="Georgia"/>
              </a:rPr>
              <a:t>population –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Febrile children of both  sexes aged 6mths – 12 years presenting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with 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fever.</a:t>
            </a:r>
            <a:endParaRPr sz="2800">
              <a:latin typeface="Georgia"/>
              <a:cs typeface="Georgia"/>
            </a:endParaRPr>
          </a:p>
          <a:p>
            <a:pPr marL="268605" marR="645795" indent="-256540">
              <a:lnSpc>
                <a:spcPct val="80000"/>
              </a:lnSpc>
              <a:spcBef>
                <a:spcPts val="1560"/>
              </a:spcBef>
              <a:buClr>
                <a:srgbClr val="9BBA58"/>
              </a:buClr>
              <a:buChar char="•"/>
              <a:tabLst>
                <a:tab pos="269240" algn="l"/>
              </a:tabLst>
            </a:pP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Informed consent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from parents/guardians of  study</a:t>
            </a:r>
            <a:r>
              <a:rPr sz="2800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volunteers.</a:t>
            </a:r>
            <a:endParaRPr sz="2800">
              <a:latin typeface="Georgia"/>
              <a:cs typeface="Georgia"/>
            </a:endParaRPr>
          </a:p>
          <a:p>
            <a:pPr marL="268605" indent="-256540">
              <a:lnSpc>
                <a:spcPct val="100000"/>
              </a:lnSpc>
              <a:spcBef>
                <a:spcPts val="1955"/>
              </a:spcBef>
              <a:buClr>
                <a:srgbClr val="9BBA58"/>
              </a:buClr>
              <a:buFont typeface="Georgia"/>
              <a:buChar char="•"/>
              <a:tabLst>
                <a:tab pos="269240" algn="l"/>
              </a:tabLst>
            </a:pPr>
            <a:r>
              <a:rPr sz="2800" b="1" spc="-5" dirty="0">
                <a:solidFill>
                  <a:srgbClr val="FFFFFF"/>
                </a:solidFill>
                <a:latin typeface="Georgia"/>
                <a:cs typeface="Georgia"/>
              </a:rPr>
              <a:t>Study </a:t>
            </a:r>
            <a:r>
              <a:rPr sz="2800" b="1" spc="-10" dirty="0">
                <a:solidFill>
                  <a:srgbClr val="FFFFFF"/>
                </a:solidFill>
                <a:latin typeface="Georgia"/>
                <a:cs typeface="Georgia"/>
              </a:rPr>
              <a:t>duration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– 6 mths </a:t>
            </a:r>
            <a:r>
              <a:rPr sz="2800" spc="-10" dirty="0">
                <a:solidFill>
                  <a:srgbClr val="FFFFFF"/>
                </a:solidFill>
                <a:latin typeface="Georgia"/>
                <a:cs typeface="Georgia"/>
              </a:rPr>
              <a:t>starting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Sept.</a:t>
            </a:r>
            <a:r>
              <a:rPr sz="2800" spc="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800" spc="-5" dirty="0">
                <a:solidFill>
                  <a:srgbClr val="FFFFFF"/>
                </a:solidFill>
                <a:latin typeface="Georgia"/>
                <a:cs typeface="Georgia"/>
              </a:rPr>
              <a:t>2010</a:t>
            </a:r>
            <a:endParaRPr sz="2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04800" y="685800"/>
            <a:ext cx="8534400" cy="990600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176530" rIns="0" bIns="0" rtlCol="0">
            <a:spAutoFit/>
          </a:bodyPr>
          <a:lstStyle/>
          <a:p>
            <a:pPr marL="90805">
              <a:lnSpc>
                <a:spcPct val="100000"/>
              </a:lnSpc>
              <a:spcBef>
                <a:spcPts val="1390"/>
              </a:spcBef>
              <a:tabLst>
                <a:tab pos="3171190" algn="l"/>
              </a:tabLst>
            </a:pPr>
            <a:r>
              <a:rPr spc="-30" dirty="0"/>
              <a:t>Patients</a:t>
            </a:r>
            <a:r>
              <a:rPr spc="25" dirty="0"/>
              <a:t> </a:t>
            </a:r>
            <a:r>
              <a:rPr spc="-5" dirty="0"/>
              <a:t>and	</a:t>
            </a:r>
            <a:r>
              <a:rPr spc="-10" dirty="0"/>
              <a:t>methods</a:t>
            </a:r>
            <a:r>
              <a:rPr spc="20" dirty="0"/>
              <a:t> </a:t>
            </a:r>
            <a:r>
              <a:rPr spc="-5" dirty="0"/>
              <a:t>contd.</a:t>
            </a:r>
          </a:p>
        </p:txBody>
      </p:sp>
      <p:sp>
        <p:nvSpPr>
          <p:cNvPr id="8" name="object 8"/>
          <p:cNvSpPr/>
          <p:nvPr/>
        </p:nvSpPr>
        <p:spPr>
          <a:xfrm>
            <a:off x="304800" y="1905000"/>
            <a:ext cx="8534400" cy="4724400"/>
          </a:xfrm>
          <a:custGeom>
            <a:avLst/>
            <a:gdLst/>
            <a:ahLst/>
            <a:cxnLst/>
            <a:rect l="l" t="t" r="r" b="b"/>
            <a:pathLst>
              <a:path w="8534400" h="4724400">
                <a:moveTo>
                  <a:pt x="0" y="4724400"/>
                </a:moveTo>
                <a:lnTo>
                  <a:pt x="8534400" y="4724400"/>
                </a:lnTo>
                <a:lnTo>
                  <a:pt x="8534400" y="0"/>
                </a:lnTo>
                <a:lnTo>
                  <a:pt x="0" y="0"/>
                </a:lnTo>
                <a:lnTo>
                  <a:pt x="0" y="4724400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467868" y="1835022"/>
            <a:ext cx="7340600" cy="4578985"/>
          </a:xfrm>
          <a:prstGeom prst="rect">
            <a:avLst/>
          </a:prstGeom>
        </p:spPr>
        <p:txBody>
          <a:bodyPr vert="horz" wrap="square" lIns="0" tIns="100965" rIns="0" bIns="0" rtlCol="0">
            <a:spAutoFit/>
          </a:bodyPr>
          <a:lstStyle/>
          <a:p>
            <a:pPr marL="294005" marR="69215" indent="-256540">
              <a:lnSpc>
                <a:spcPts val="2880"/>
              </a:lnSpc>
              <a:spcBef>
                <a:spcPts val="79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Questionnaires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administered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for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age, sex,  height, weight,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temperature,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presenting 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features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&amp;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treatment</a:t>
            </a:r>
            <a:r>
              <a:rPr sz="30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history.</a:t>
            </a:r>
            <a:endParaRPr sz="3000">
              <a:latin typeface="Georgia"/>
              <a:cs typeface="Georgia"/>
            </a:endParaRPr>
          </a:p>
          <a:p>
            <a:pPr marL="294005" indent="-256540">
              <a:lnSpc>
                <a:spcPts val="3050"/>
              </a:lnSpc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Capillary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blood from finger prick</a:t>
            </a:r>
            <a:r>
              <a:rPr sz="3000" spc="-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for</a:t>
            </a:r>
            <a:endParaRPr sz="3000">
              <a:latin typeface="Georgia"/>
              <a:cs typeface="Georgia"/>
            </a:endParaRPr>
          </a:p>
          <a:p>
            <a:pPr marL="339725">
              <a:lnSpc>
                <a:spcPts val="2805"/>
              </a:lnSpc>
              <a:tabLst>
                <a:tab pos="586740" algn="l"/>
              </a:tabLst>
            </a:pPr>
            <a:r>
              <a:rPr sz="2600" dirty="0">
                <a:solidFill>
                  <a:srgbClr val="92D050"/>
                </a:solidFill>
                <a:latin typeface="Georgia"/>
                <a:cs typeface="Georgia"/>
              </a:rPr>
              <a:t>▫	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haematocrit determination</a:t>
            </a:r>
            <a:r>
              <a:rPr sz="2600" spc="-45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(PCV)</a:t>
            </a:r>
            <a:endParaRPr sz="2600">
              <a:latin typeface="Georgia"/>
              <a:cs typeface="Georgia"/>
            </a:endParaRPr>
          </a:p>
          <a:p>
            <a:pPr marL="339725">
              <a:lnSpc>
                <a:spcPts val="2795"/>
              </a:lnSpc>
              <a:tabLst>
                <a:tab pos="586740" algn="l"/>
              </a:tabLst>
            </a:pPr>
            <a:r>
              <a:rPr sz="2600" dirty="0">
                <a:solidFill>
                  <a:srgbClr val="92D050"/>
                </a:solidFill>
                <a:latin typeface="Georgia"/>
                <a:cs typeface="Georgia"/>
              </a:rPr>
              <a:t>▫	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thick 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and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thin</a:t>
            </a:r>
            <a:r>
              <a:rPr sz="2600" spc="-4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films</a:t>
            </a:r>
            <a:endParaRPr sz="2600">
              <a:latin typeface="Georgia"/>
              <a:cs typeface="Georgia"/>
            </a:endParaRPr>
          </a:p>
          <a:p>
            <a:pPr marL="339725">
              <a:lnSpc>
                <a:spcPts val="2800"/>
              </a:lnSpc>
              <a:tabLst>
                <a:tab pos="586740" algn="l"/>
              </a:tabLst>
            </a:pPr>
            <a:r>
              <a:rPr sz="2600" dirty="0">
                <a:solidFill>
                  <a:srgbClr val="92D050"/>
                </a:solidFill>
                <a:latin typeface="Georgia"/>
                <a:cs typeface="Georgia"/>
              </a:rPr>
              <a:t>▫	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Cyscope</a:t>
            </a:r>
            <a:r>
              <a:rPr sz="2550" baseline="26143" dirty="0">
                <a:solidFill>
                  <a:srgbClr val="FFFF00"/>
                </a:solidFill>
                <a:latin typeface="Georgia"/>
                <a:cs typeface="Georgia"/>
              </a:rPr>
              <a:t>®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mini slide</a:t>
            </a:r>
            <a:r>
              <a:rPr sz="2600" spc="-4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and</a:t>
            </a:r>
            <a:endParaRPr sz="2600">
              <a:latin typeface="Georgia"/>
              <a:cs typeface="Georgia"/>
            </a:endParaRPr>
          </a:p>
          <a:p>
            <a:pPr marL="339725">
              <a:lnSpc>
                <a:spcPts val="2740"/>
              </a:lnSpc>
              <a:tabLst>
                <a:tab pos="586740" algn="l"/>
              </a:tabLst>
            </a:pPr>
            <a:r>
              <a:rPr sz="2600" dirty="0">
                <a:solidFill>
                  <a:srgbClr val="92D050"/>
                </a:solidFill>
                <a:latin typeface="Georgia"/>
                <a:cs typeface="Georgia"/>
              </a:rPr>
              <a:t>▫	</a:t>
            </a:r>
            <a:r>
              <a:rPr sz="2600" dirty="0">
                <a:solidFill>
                  <a:srgbClr val="FFFF00"/>
                </a:solidFill>
                <a:latin typeface="Georgia"/>
                <a:cs typeface="Georgia"/>
              </a:rPr>
              <a:t>Paracheck-Pf</a:t>
            </a:r>
            <a:r>
              <a:rPr sz="2550" baseline="26143" dirty="0">
                <a:solidFill>
                  <a:srgbClr val="FFFF00"/>
                </a:solidFill>
                <a:latin typeface="Georgia"/>
                <a:cs typeface="Georgia"/>
              </a:rPr>
              <a:t>®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cassette</a:t>
            </a:r>
            <a:r>
              <a:rPr sz="2600" spc="-20" dirty="0">
                <a:solidFill>
                  <a:srgbClr val="FFFF00"/>
                </a:solidFill>
                <a:latin typeface="Georgia"/>
                <a:cs typeface="Georgia"/>
              </a:rPr>
              <a:t> </a:t>
            </a:r>
            <a:r>
              <a:rPr sz="2600" spc="-5" dirty="0">
                <a:solidFill>
                  <a:srgbClr val="FFFF00"/>
                </a:solidFill>
                <a:latin typeface="Georgia"/>
                <a:cs typeface="Georgia"/>
              </a:rPr>
              <a:t>test.</a:t>
            </a:r>
            <a:endParaRPr sz="2600">
              <a:latin typeface="Georgia"/>
              <a:cs typeface="Georgia"/>
            </a:endParaRPr>
          </a:p>
          <a:p>
            <a:pPr marL="294005" marR="683260" indent="-256540">
              <a:lnSpc>
                <a:spcPct val="80000"/>
              </a:lnSpc>
              <a:spcBef>
                <a:spcPts val="500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Data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analysis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using SPSS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version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16.0  statistical software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(Chicago, IL).</a:t>
            </a:r>
            <a:endParaRPr sz="3000">
              <a:latin typeface="Georgia"/>
              <a:cs typeface="Georgia"/>
            </a:endParaRPr>
          </a:p>
          <a:p>
            <a:pPr marL="294005" marR="30480" indent="-256540">
              <a:lnSpc>
                <a:spcPts val="2880"/>
              </a:lnSpc>
              <a:spcBef>
                <a:spcPts val="275"/>
              </a:spcBef>
              <a:buClr>
                <a:srgbClr val="9BBA58"/>
              </a:buClr>
              <a:buChar char="•"/>
              <a:tabLst>
                <a:tab pos="294640" algn="l"/>
              </a:tabLst>
            </a:pP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overall diagnostic performances were 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calculated </a:t>
            </a:r>
            <a:r>
              <a:rPr sz="3000" spc="-5" dirty="0">
                <a:solidFill>
                  <a:srgbClr val="FFFFFF"/>
                </a:solidFill>
                <a:latin typeface="Georgia"/>
                <a:cs typeface="Georgia"/>
              </a:rPr>
              <a:t>using OpenEpi version</a:t>
            </a:r>
            <a:r>
              <a:rPr sz="3000" spc="-2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3000" dirty="0">
                <a:solidFill>
                  <a:srgbClr val="FFFFFF"/>
                </a:solidFill>
                <a:latin typeface="Georgia"/>
                <a:cs typeface="Georgia"/>
              </a:rPr>
              <a:t>2.3</a:t>
            </a:r>
            <a:endParaRPr sz="30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81000" y="1143000"/>
            <a:ext cx="8382000" cy="1069975"/>
          </a:xfrm>
          <a:prstGeom prst="rect">
            <a:avLst/>
          </a:prstGeom>
          <a:solidFill>
            <a:srgbClr val="C3D59B"/>
          </a:solidFill>
        </p:spPr>
        <p:txBody>
          <a:bodyPr vert="horz" wrap="square" lIns="0" tIns="0" rIns="0" bIns="0" rtlCol="0">
            <a:spAutoFit/>
          </a:bodyPr>
          <a:lstStyle/>
          <a:p>
            <a:pPr marL="91440">
              <a:lnSpc>
                <a:spcPts val="4105"/>
              </a:lnSpc>
            </a:pPr>
            <a:r>
              <a:rPr sz="3600" b="1" spc="-25" dirty="0">
                <a:solidFill>
                  <a:srgbClr val="FF0000"/>
                </a:solidFill>
                <a:latin typeface="Trebuchet MS"/>
                <a:cs typeface="Trebuchet MS"/>
              </a:rPr>
              <a:t>Formulae </a:t>
            </a:r>
            <a:r>
              <a:rPr sz="3600" b="1" dirty="0">
                <a:solidFill>
                  <a:srgbClr val="FF0000"/>
                </a:solidFill>
                <a:latin typeface="Trebuchet MS"/>
                <a:cs typeface="Trebuchet MS"/>
              </a:rPr>
              <a:t>for calculation of</a:t>
            </a:r>
            <a:r>
              <a:rPr sz="3600" b="1" spc="-45" dirty="0">
                <a:solidFill>
                  <a:srgbClr val="FF0000"/>
                </a:solidFill>
                <a:latin typeface="Trebuchet MS"/>
                <a:cs typeface="Trebuchet MS"/>
              </a:rPr>
              <a:t> </a:t>
            </a:r>
            <a:r>
              <a:rPr sz="3600" b="1" dirty="0">
                <a:solidFill>
                  <a:srgbClr val="FF0000"/>
                </a:solidFill>
                <a:latin typeface="Trebuchet MS"/>
                <a:cs typeface="Trebuchet MS"/>
              </a:rPr>
              <a:t>diagnostic</a:t>
            </a:r>
            <a:endParaRPr sz="3600">
              <a:latin typeface="Trebuchet MS"/>
              <a:cs typeface="Trebuchet MS"/>
            </a:endParaRPr>
          </a:p>
          <a:p>
            <a:pPr marL="91440">
              <a:lnSpc>
                <a:spcPts val="4315"/>
              </a:lnSpc>
            </a:pPr>
            <a:r>
              <a:rPr sz="3600" b="1" dirty="0">
                <a:solidFill>
                  <a:srgbClr val="FF0000"/>
                </a:solidFill>
                <a:latin typeface="Trebuchet MS"/>
                <a:cs typeface="Trebuchet MS"/>
              </a:rPr>
              <a:t>performance.</a:t>
            </a:r>
            <a:endParaRPr sz="3600">
              <a:latin typeface="Trebuchet MS"/>
              <a:cs typeface="Trebuchet MS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721352" y="2244851"/>
            <a:ext cx="4041775" cy="457200"/>
          </a:xfrm>
          <a:custGeom>
            <a:avLst/>
            <a:gdLst/>
            <a:ahLst/>
            <a:cxnLst/>
            <a:rect l="l" t="t" r="r" b="b"/>
            <a:pathLst>
              <a:path w="4041775" h="457200">
                <a:moveTo>
                  <a:pt x="0" y="457200"/>
                </a:moveTo>
                <a:lnTo>
                  <a:pt x="4041648" y="457200"/>
                </a:lnTo>
                <a:lnTo>
                  <a:pt x="4041648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DD352F">
              <a:alpha val="2509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721352" y="2244851"/>
            <a:ext cx="4041775" cy="457200"/>
          </a:xfrm>
          <a:custGeom>
            <a:avLst/>
            <a:gdLst/>
            <a:ahLst/>
            <a:cxnLst/>
            <a:rect l="l" t="t" r="r" b="b"/>
            <a:pathLst>
              <a:path w="4041775" h="457200">
                <a:moveTo>
                  <a:pt x="0" y="457200"/>
                </a:moveTo>
                <a:lnTo>
                  <a:pt x="4041648" y="457200"/>
                </a:lnTo>
                <a:lnTo>
                  <a:pt x="4041648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ln w="12192">
            <a:solidFill>
              <a:srgbClr val="C0504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381000" y="2708148"/>
            <a:ext cx="4041775" cy="3886200"/>
          </a:xfrm>
          <a:prstGeom prst="rect">
            <a:avLst/>
          </a:prstGeom>
          <a:solidFill>
            <a:srgbClr val="943735"/>
          </a:solidFill>
        </p:spPr>
        <p:txBody>
          <a:bodyPr vert="horz" wrap="square" lIns="0" tIns="38100" rIns="0" bIns="0" rtlCol="0">
            <a:spAutoFit/>
          </a:bodyPr>
          <a:lstStyle/>
          <a:p>
            <a:pPr marL="45720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56565" algn="l"/>
                <a:tab pos="457200" algn="l"/>
              </a:tabLst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Sensitivity</a:t>
            </a:r>
            <a:r>
              <a:rPr sz="2200" spc="2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=TP/(TP+FN)</a:t>
            </a:r>
            <a:endParaRPr sz="2200">
              <a:latin typeface="Georgia"/>
              <a:cs typeface="Georgia"/>
            </a:endParaRPr>
          </a:p>
          <a:p>
            <a:pPr marL="45720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56565" algn="l"/>
                <a:tab pos="457200" algn="l"/>
              </a:tabLst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Specificity=TN/(TN+FP)</a:t>
            </a:r>
            <a:endParaRPr sz="2200">
              <a:latin typeface="Georgia"/>
              <a:cs typeface="Georgia"/>
            </a:endParaRPr>
          </a:p>
          <a:p>
            <a:pPr marL="45720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56565" algn="l"/>
                <a:tab pos="457200" algn="l"/>
              </a:tabLst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Positive predictive</a:t>
            </a:r>
            <a:r>
              <a:rPr sz="2200" spc="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values</a:t>
            </a:r>
            <a:endParaRPr sz="2200">
              <a:latin typeface="Georgia"/>
              <a:cs typeface="Georgia"/>
            </a:endParaRPr>
          </a:p>
          <a:p>
            <a:pPr marL="457200">
              <a:lnSpc>
                <a:spcPct val="100000"/>
              </a:lnSpc>
            </a:pPr>
            <a:r>
              <a:rPr sz="2200" dirty="0">
                <a:solidFill>
                  <a:srgbClr val="FFFFFF"/>
                </a:solidFill>
                <a:latin typeface="Georgia"/>
                <a:cs typeface="Georgia"/>
              </a:rPr>
              <a:t>PPV=TP/(TP+FP)</a:t>
            </a:r>
            <a:endParaRPr sz="2200">
              <a:latin typeface="Georgia"/>
              <a:cs typeface="Georgia"/>
            </a:endParaRPr>
          </a:p>
          <a:p>
            <a:pPr marL="457200" marR="346075" indent="-256540">
              <a:lnSpc>
                <a:spcPct val="100000"/>
              </a:lnSpc>
              <a:spcBef>
                <a:spcPts val="305"/>
              </a:spcBef>
              <a:buClr>
                <a:srgbClr val="9BBA58"/>
              </a:buClr>
              <a:buChar char="•"/>
              <a:tabLst>
                <a:tab pos="456565" algn="l"/>
                <a:tab pos="457200" algn="l"/>
              </a:tabLst>
            </a:pP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Negative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predictive values  NPV=TN/(TN+FN)</a:t>
            </a:r>
            <a:endParaRPr sz="2200">
              <a:latin typeface="Georgia"/>
              <a:cs typeface="Georgia"/>
            </a:endParaRPr>
          </a:p>
          <a:p>
            <a:pPr marL="457200" indent="-256540">
              <a:lnSpc>
                <a:spcPct val="100000"/>
              </a:lnSpc>
              <a:spcBef>
                <a:spcPts val="300"/>
              </a:spcBef>
              <a:buClr>
                <a:srgbClr val="9BBA58"/>
              </a:buClr>
              <a:buChar char="•"/>
              <a:tabLst>
                <a:tab pos="456565" algn="l"/>
                <a:tab pos="457200" algn="l"/>
              </a:tabLst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Test</a:t>
            </a:r>
            <a:r>
              <a:rPr sz="22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accuracy</a:t>
            </a:r>
            <a:endParaRPr sz="2200">
              <a:latin typeface="Georgia"/>
              <a:cs typeface="Georgia"/>
            </a:endParaRPr>
          </a:p>
          <a:p>
            <a:pPr marL="457200">
              <a:lnSpc>
                <a:spcPct val="100000"/>
              </a:lnSpc>
            </a:pP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=(TP+TN)/(total number</a:t>
            </a:r>
            <a:r>
              <a:rPr sz="2200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of</a:t>
            </a:r>
            <a:endParaRPr sz="2200">
              <a:latin typeface="Georgia"/>
              <a:cs typeface="Georgia"/>
            </a:endParaRPr>
          </a:p>
          <a:p>
            <a:pPr marL="457200">
              <a:lnSpc>
                <a:spcPct val="100000"/>
              </a:lnSpc>
            </a:pP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tests)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4718303" y="2708148"/>
            <a:ext cx="4041775" cy="3886200"/>
          </a:xfrm>
          <a:custGeom>
            <a:avLst/>
            <a:gdLst/>
            <a:ahLst/>
            <a:cxnLst/>
            <a:rect l="l" t="t" r="r" b="b"/>
            <a:pathLst>
              <a:path w="4041775" h="3886200">
                <a:moveTo>
                  <a:pt x="0" y="3886200"/>
                </a:moveTo>
                <a:lnTo>
                  <a:pt x="4041648" y="3886200"/>
                </a:lnTo>
                <a:lnTo>
                  <a:pt x="4041648" y="0"/>
                </a:lnTo>
                <a:lnTo>
                  <a:pt x="0" y="0"/>
                </a:lnTo>
                <a:lnTo>
                  <a:pt x="0" y="3886200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4920107" y="2803017"/>
            <a:ext cx="2978785" cy="972819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255904" marR="5080" indent="-256540">
              <a:lnSpc>
                <a:spcPts val="2410"/>
              </a:lnSpc>
              <a:spcBef>
                <a:spcPts val="365"/>
              </a:spcBef>
              <a:buClr>
                <a:srgbClr val="9BBA58"/>
              </a:buClr>
              <a:buChar char="•"/>
              <a:tabLst>
                <a:tab pos="255904" algn="l"/>
                <a:tab pos="256540" algn="l"/>
              </a:tabLst>
            </a:pPr>
            <a:r>
              <a:rPr sz="2200" spc="-10" dirty="0">
                <a:solidFill>
                  <a:srgbClr val="FFFFFF"/>
                </a:solidFill>
                <a:latin typeface="Georgia"/>
                <a:cs typeface="Georgia"/>
              </a:rPr>
              <a:t>Overall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reliability= </a:t>
            </a:r>
            <a:r>
              <a:rPr sz="2200" u="heavy" spc="-5" dirty="0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Georgia"/>
                <a:cs typeface="Georgia"/>
              </a:rPr>
              <a:t> [(TPxTN) - (FPxFN)]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 [(TP+FN) x</a:t>
            </a:r>
            <a:r>
              <a:rPr sz="2200" spc="-7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spc="-5" dirty="0">
                <a:solidFill>
                  <a:srgbClr val="FFFFFF"/>
                </a:solidFill>
                <a:latin typeface="Georgia"/>
                <a:cs typeface="Georgia"/>
              </a:rPr>
              <a:t>(TN+FP)]</a:t>
            </a:r>
            <a:endParaRPr sz="2200">
              <a:latin typeface="Georgia"/>
              <a:cs typeface="Georgi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920107" y="4312157"/>
            <a:ext cx="3411220" cy="1072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5904" indent="-256540">
              <a:lnSpc>
                <a:spcPts val="2095"/>
              </a:lnSpc>
              <a:spcBef>
                <a:spcPts val="100"/>
              </a:spcBef>
              <a:buClr>
                <a:srgbClr val="9BBA58"/>
              </a:buClr>
              <a:buChar char="•"/>
              <a:tabLst>
                <a:tab pos="255904" algn="l"/>
                <a:tab pos="256540" algn="l"/>
              </a:tabLst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TP - number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of true</a:t>
            </a:r>
            <a:r>
              <a:rPr sz="1800" spc="-1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positives</a:t>
            </a:r>
            <a:endParaRPr sz="1800">
              <a:latin typeface="Georgia"/>
              <a:cs typeface="Georgia"/>
            </a:endParaRPr>
          </a:p>
          <a:p>
            <a:pPr marL="255904" indent="-256540">
              <a:lnSpc>
                <a:spcPts val="2030"/>
              </a:lnSpc>
              <a:buClr>
                <a:srgbClr val="9BBA58"/>
              </a:buClr>
              <a:buChar char="•"/>
              <a:tabLst>
                <a:tab pos="255904" algn="l"/>
                <a:tab pos="256540" algn="l"/>
              </a:tabLst>
            </a:pP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TN - number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of true</a:t>
            </a:r>
            <a:r>
              <a:rPr sz="1800" spc="-4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negatives</a:t>
            </a:r>
            <a:endParaRPr sz="1800">
              <a:latin typeface="Georgia"/>
              <a:cs typeface="Georgia"/>
            </a:endParaRPr>
          </a:p>
          <a:p>
            <a:pPr marL="255904" indent="-256540">
              <a:lnSpc>
                <a:spcPts val="2030"/>
              </a:lnSpc>
              <a:buClr>
                <a:srgbClr val="9BBA58"/>
              </a:buClr>
              <a:buChar char="•"/>
              <a:tabLst>
                <a:tab pos="255904" algn="l"/>
                <a:tab pos="256540" algn="l"/>
              </a:tabLst>
            </a:pP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FP </a:t>
            </a: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- number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of false</a:t>
            </a:r>
            <a:r>
              <a:rPr sz="1800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positives</a:t>
            </a:r>
            <a:endParaRPr sz="1800">
              <a:latin typeface="Georgia"/>
              <a:cs typeface="Georgia"/>
            </a:endParaRPr>
          </a:p>
          <a:p>
            <a:pPr marL="255904" indent="-256540">
              <a:lnSpc>
                <a:spcPts val="2095"/>
              </a:lnSpc>
              <a:buClr>
                <a:srgbClr val="9BBA58"/>
              </a:buClr>
              <a:buChar char="•"/>
              <a:tabLst>
                <a:tab pos="255904" algn="l"/>
                <a:tab pos="256540" algn="l"/>
              </a:tabLst>
            </a:pP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FN </a:t>
            </a:r>
            <a:r>
              <a:rPr sz="1800" dirty="0">
                <a:solidFill>
                  <a:srgbClr val="FFFFFF"/>
                </a:solidFill>
                <a:latin typeface="Georgia"/>
                <a:cs typeface="Georgia"/>
              </a:rPr>
              <a:t>- number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of false</a:t>
            </a:r>
            <a:r>
              <a:rPr sz="1800" spc="-3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1800" spc="-5" dirty="0">
                <a:solidFill>
                  <a:srgbClr val="FFFFFF"/>
                </a:solidFill>
                <a:latin typeface="Georgia"/>
                <a:cs typeface="Georgia"/>
              </a:rPr>
              <a:t>negatives</a:t>
            </a:r>
            <a:endParaRPr sz="1800">
              <a:latin typeface="Georgia"/>
              <a:cs typeface="Georgi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920107" y="6250940"/>
            <a:ext cx="19469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BD4B5"/>
                </a:solidFill>
                <a:latin typeface="Georgia"/>
                <a:cs typeface="Georgia"/>
              </a:rPr>
              <a:t>(Wanji </a:t>
            </a:r>
            <a:r>
              <a:rPr sz="1800" i="1" dirty="0">
                <a:solidFill>
                  <a:srgbClr val="FBD4B5"/>
                </a:solidFill>
                <a:latin typeface="Georgia"/>
                <a:cs typeface="Georgia"/>
              </a:rPr>
              <a:t>et al</a:t>
            </a:r>
            <a:r>
              <a:rPr sz="1800" dirty="0">
                <a:solidFill>
                  <a:srgbClr val="FBD4B5"/>
                </a:solidFill>
                <a:latin typeface="Georgia"/>
                <a:cs typeface="Georgia"/>
              </a:rPr>
              <a:t>.</a:t>
            </a:r>
            <a:r>
              <a:rPr sz="1800" spc="-105" dirty="0">
                <a:solidFill>
                  <a:srgbClr val="FBD4B5"/>
                </a:solidFill>
                <a:latin typeface="Georgia"/>
                <a:cs typeface="Georgia"/>
              </a:rPr>
              <a:t> </a:t>
            </a:r>
            <a:r>
              <a:rPr sz="1800" dirty="0">
                <a:solidFill>
                  <a:srgbClr val="FBD4B5"/>
                </a:solidFill>
                <a:latin typeface="Georgia"/>
                <a:cs typeface="Georgia"/>
              </a:rPr>
              <a:t>2008)</a:t>
            </a:r>
            <a:endParaRPr sz="18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374635" y="606551"/>
            <a:ext cx="1600200" cy="0"/>
          </a:xfrm>
          <a:custGeom>
            <a:avLst/>
            <a:gdLst/>
            <a:ahLst/>
            <a:cxnLst/>
            <a:rect l="l" t="t" r="r" b="b"/>
            <a:pathLst>
              <a:path w="1600200">
                <a:moveTo>
                  <a:pt x="0" y="0"/>
                </a:moveTo>
                <a:lnTo>
                  <a:pt x="1600200" y="0"/>
                </a:lnTo>
              </a:path>
            </a:pathLst>
          </a:custGeom>
          <a:ln w="365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9029700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9143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989314" y="0"/>
            <a:ext cx="0" cy="620395"/>
          </a:xfrm>
          <a:custGeom>
            <a:avLst/>
            <a:gdLst/>
            <a:ahLst/>
            <a:cxnLst/>
            <a:rect l="l" t="t" r="r" b="b"/>
            <a:pathLst>
              <a:path h="620395">
                <a:moveTo>
                  <a:pt x="0" y="0"/>
                </a:moveTo>
                <a:lnTo>
                  <a:pt x="0" y="620268"/>
                </a:lnTo>
              </a:path>
            </a:pathLst>
          </a:custGeom>
          <a:ln w="25907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94283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54864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878061" y="0"/>
            <a:ext cx="0" cy="585470"/>
          </a:xfrm>
          <a:custGeom>
            <a:avLst/>
            <a:gdLst/>
            <a:ahLst/>
            <a:cxnLst/>
            <a:rect l="l" t="t" r="r" b="b"/>
            <a:pathLst>
              <a:path h="585470">
                <a:moveTo>
                  <a:pt x="0" y="0"/>
                </a:moveTo>
                <a:lnTo>
                  <a:pt x="0" y="585215"/>
                </a:lnTo>
              </a:path>
            </a:pathLst>
          </a:custGeom>
          <a:ln w="7619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81000" y="533400"/>
            <a:ext cx="2438400" cy="23622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5105400" y="762000"/>
            <a:ext cx="3048000" cy="22860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434340" y="2986862"/>
            <a:ext cx="225298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95"/>
              </a:spcBef>
            </a:pPr>
            <a:r>
              <a:rPr sz="2800" b="0" spc="-5" dirty="0">
                <a:solidFill>
                  <a:srgbClr val="00AF50"/>
                </a:solidFill>
                <a:latin typeface="Comic Sans MS"/>
                <a:cs typeface="Comic Sans MS"/>
              </a:rPr>
              <a:t>Cyscope</a:t>
            </a:r>
            <a:r>
              <a:rPr sz="2775" b="0" spc="-7" baseline="25525" dirty="0">
                <a:solidFill>
                  <a:srgbClr val="00AF50"/>
                </a:solidFill>
                <a:latin typeface="Comic Sans MS"/>
                <a:cs typeface="Comic Sans MS"/>
              </a:rPr>
              <a:t>®</a:t>
            </a:r>
            <a:r>
              <a:rPr sz="2800" b="0" spc="-5" dirty="0">
                <a:solidFill>
                  <a:srgbClr val="00AF50"/>
                </a:solidFill>
                <a:latin typeface="Comic Sans MS"/>
                <a:cs typeface="Comic Sans MS"/>
              </a:rPr>
              <a:t>mini</a:t>
            </a:r>
            <a:endParaRPr sz="2800">
              <a:latin typeface="Comic Sans MS"/>
              <a:cs typeface="Comic Sans MS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4265421" y="1060703"/>
            <a:ext cx="1068705" cy="336550"/>
          </a:xfrm>
          <a:custGeom>
            <a:avLst/>
            <a:gdLst/>
            <a:ahLst/>
            <a:cxnLst/>
            <a:rect l="l" t="t" r="r" b="b"/>
            <a:pathLst>
              <a:path w="1068704" h="336550">
                <a:moveTo>
                  <a:pt x="1032036" y="307077"/>
                </a:moveTo>
                <a:lnTo>
                  <a:pt x="969390" y="323088"/>
                </a:lnTo>
                <a:lnTo>
                  <a:pt x="966088" y="323976"/>
                </a:lnTo>
                <a:lnTo>
                  <a:pt x="963929" y="327406"/>
                </a:lnTo>
                <a:lnTo>
                  <a:pt x="965707" y="334263"/>
                </a:lnTo>
                <a:lnTo>
                  <a:pt x="969137" y="336296"/>
                </a:lnTo>
                <a:lnTo>
                  <a:pt x="1058131" y="313563"/>
                </a:lnTo>
                <a:lnTo>
                  <a:pt x="1054735" y="313563"/>
                </a:lnTo>
                <a:lnTo>
                  <a:pt x="1032036" y="307077"/>
                </a:lnTo>
                <a:close/>
              </a:path>
              <a:path w="1068704" h="336550">
                <a:moveTo>
                  <a:pt x="1044390" y="303920"/>
                </a:moveTo>
                <a:lnTo>
                  <a:pt x="1032036" y="307077"/>
                </a:lnTo>
                <a:lnTo>
                  <a:pt x="1054735" y="313563"/>
                </a:lnTo>
                <a:lnTo>
                  <a:pt x="1055253" y="311785"/>
                </a:lnTo>
                <a:lnTo>
                  <a:pt x="1051940" y="311785"/>
                </a:lnTo>
                <a:lnTo>
                  <a:pt x="1044390" y="303920"/>
                </a:lnTo>
                <a:close/>
              </a:path>
              <a:path w="1068704" h="336550">
                <a:moveTo>
                  <a:pt x="993520" y="236728"/>
                </a:moveTo>
                <a:lnTo>
                  <a:pt x="988440" y="241554"/>
                </a:lnTo>
                <a:lnTo>
                  <a:pt x="988440" y="245618"/>
                </a:lnTo>
                <a:lnTo>
                  <a:pt x="990853" y="248158"/>
                </a:lnTo>
                <a:lnTo>
                  <a:pt x="1035762" y="294933"/>
                </a:lnTo>
                <a:lnTo>
                  <a:pt x="1058290" y="301371"/>
                </a:lnTo>
                <a:lnTo>
                  <a:pt x="1054735" y="313563"/>
                </a:lnTo>
                <a:lnTo>
                  <a:pt x="1058131" y="313563"/>
                </a:lnTo>
                <a:lnTo>
                  <a:pt x="1068577" y="310896"/>
                </a:lnTo>
                <a:lnTo>
                  <a:pt x="999998" y="239395"/>
                </a:lnTo>
                <a:lnTo>
                  <a:pt x="997585" y="236855"/>
                </a:lnTo>
                <a:lnTo>
                  <a:pt x="993520" y="236728"/>
                </a:lnTo>
                <a:close/>
              </a:path>
              <a:path w="1068704" h="336550">
                <a:moveTo>
                  <a:pt x="1054862" y="301244"/>
                </a:moveTo>
                <a:lnTo>
                  <a:pt x="1044390" y="303920"/>
                </a:lnTo>
                <a:lnTo>
                  <a:pt x="1051940" y="311785"/>
                </a:lnTo>
                <a:lnTo>
                  <a:pt x="1054862" y="301244"/>
                </a:lnTo>
                <a:close/>
              </a:path>
              <a:path w="1068704" h="336550">
                <a:moveTo>
                  <a:pt x="1057846" y="301244"/>
                </a:moveTo>
                <a:lnTo>
                  <a:pt x="1054862" y="301244"/>
                </a:lnTo>
                <a:lnTo>
                  <a:pt x="1051940" y="311785"/>
                </a:lnTo>
                <a:lnTo>
                  <a:pt x="1055253" y="311785"/>
                </a:lnTo>
                <a:lnTo>
                  <a:pt x="1058290" y="301371"/>
                </a:lnTo>
                <a:lnTo>
                  <a:pt x="1057846" y="301244"/>
                </a:lnTo>
                <a:close/>
              </a:path>
              <a:path w="1068704" h="336550">
                <a:moveTo>
                  <a:pt x="3555" y="0"/>
                </a:moveTo>
                <a:lnTo>
                  <a:pt x="0" y="12192"/>
                </a:lnTo>
                <a:lnTo>
                  <a:pt x="1032036" y="307077"/>
                </a:lnTo>
                <a:lnTo>
                  <a:pt x="1044390" y="303920"/>
                </a:lnTo>
                <a:lnTo>
                  <a:pt x="1035762" y="294933"/>
                </a:lnTo>
                <a:lnTo>
                  <a:pt x="3555" y="0"/>
                </a:lnTo>
                <a:close/>
              </a:path>
              <a:path w="1068704" h="336550">
                <a:moveTo>
                  <a:pt x="1035762" y="294933"/>
                </a:moveTo>
                <a:lnTo>
                  <a:pt x="1044390" y="303920"/>
                </a:lnTo>
                <a:lnTo>
                  <a:pt x="1054862" y="301244"/>
                </a:lnTo>
                <a:lnTo>
                  <a:pt x="1057846" y="301244"/>
                </a:lnTo>
                <a:lnTo>
                  <a:pt x="1035762" y="294933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3584575" y="786129"/>
            <a:ext cx="71818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solidFill>
                  <a:srgbClr val="FF0000"/>
                </a:solidFill>
                <a:latin typeface="Georgia"/>
                <a:cs typeface="Georgia"/>
              </a:rPr>
              <a:t>WBC</a:t>
            </a:r>
            <a:endParaRPr sz="2400">
              <a:latin typeface="Georgia"/>
              <a:cs typeface="Georgia"/>
            </a:endParaRPr>
          </a:p>
        </p:txBody>
      </p:sp>
      <p:sp>
        <p:nvSpPr>
          <p:cNvPr id="12" name="object 12"/>
          <p:cNvSpPr/>
          <p:nvPr/>
        </p:nvSpPr>
        <p:spPr>
          <a:xfrm>
            <a:off x="4113784" y="2051176"/>
            <a:ext cx="1372870" cy="271780"/>
          </a:xfrm>
          <a:custGeom>
            <a:avLst/>
            <a:gdLst/>
            <a:ahLst/>
            <a:cxnLst/>
            <a:rect l="l" t="t" r="r" b="b"/>
            <a:pathLst>
              <a:path w="1372870" h="271780">
                <a:moveTo>
                  <a:pt x="1336058" y="235164"/>
                </a:moveTo>
                <a:lnTo>
                  <a:pt x="1275461" y="258190"/>
                </a:lnTo>
                <a:lnTo>
                  <a:pt x="1272158" y="259334"/>
                </a:lnTo>
                <a:lnTo>
                  <a:pt x="1270507" y="263017"/>
                </a:lnTo>
                <a:lnTo>
                  <a:pt x="1273048" y="269621"/>
                </a:lnTo>
                <a:lnTo>
                  <a:pt x="1276730" y="271272"/>
                </a:lnTo>
                <a:lnTo>
                  <a:pt x="1361586" y="239013"/>
                </a:lnTo>
                <a:lnTo>
                  <a:pt x="1359153" y="239013"/>
                </a:lnTo>
                <a:lnTo>
                  <a:pt x="1336058" y="235164"/>
                </a:lnTo>
                <a:close/>
              </a:path>
              <a:path w="1372870" h="271780">
                <a:moveTo>
                  <a:pt x="1347792" y="230704"/>
                </a:moveTo>
                <a:lnTo>
                  <a:pt x="1336058" y="235164"/>
                </a:lnTo>
                <a:lnTo>
                  <a:pt x="1359153" y="239013"/>
                </a:lnTo>
                <a:lnTo>
                  <a:pt x="1359393" y="237617"/>
                </a:lnTo>
                <a:lnTo>
                  <a:pt x="1356105" y="237617"/>
                </a:lnTo>
                <a:lnTo>
                  <a:pt x="1347792" y="230704"/>
                </a:lnTo>
                <a:close/>
              </a:path>
              <a:path w="1372870" h="271780">
                <a:moveTo>
                  <a:pt x="1293749" y="169290"/>
                </a:moveTo>
                <a:lnTo>
                  <a:pt x="1289685" y="169672"/>
                </a:lnTo>
                <a:lnTo>
                  <a:pt x="1287526" y="172338"/>
                </a:lnTo>
                <a:lnTo>
                  <a:pt x="1285239" y="175006"/>
                </a:lnTo>
                <a:lnTo>
                  <a:pt x="1285620" y="179070"/>
                </a:lnTo>
                <a:lnTo>
                  <a:pt x="1288288" y="181228"/>
                </a:lnTo>
                <a:lnTo>
                  <a:pt x="1337992" y="222555"/>
                </a:lnTo>
                <a:lnTo>
                  <a:pt x="1361313" y="226440"/>
                </a:lnTo>
                <a:lnTo>
                  <a:pt x="1359153" y="239013"/>
                </a:lnTo>
                <a:lnTo>
                  <a:pt x="1361586" y="239013"/>
                </a:lnTo>
                <a:lnTo>
                  <a:pt x="1372615" y="234823"/>
                </a:lnTo>
                <a:lnTo>
                  <a:pt x="1296415" y="171450"/>
                </a:lnTo>
                <a:lnTo>
                  <a:pt x="1293749" y="169290"/>
                </a:lnTo>
                <a:close/>
              </a:path>
              <a:path w="1372870" h="271780">
                <a:moveTo>
                  <a:pt x="1358011" y="226822"/>
                </a:moveTo>
                <a:lnTo>
                  <a:pt x="1347792" y="230704"/>
                </a:lnTo>
                <a:lnTo>
                  <a:pt x="1356105" y="237617"/>
                </a:lnTo>
                <a:lnTo>
                  <a:pt x="1358011" y="226822"/>
                </a:lnTo>
                <a:close/>
              </a:path>
              <a:path w="1372870" h="271780">
                <a:moveTo>
                  <a:pt x="1361247" y="226822"/>
                </a:moveTo>
                <a:lnTo>
                  <a:pt x="1358011" y="226822"/>
                </a:lnTo>
                <a:lnTo>
                  <a:pt x="1356105" y="237617"/>
                </a:lnTo>
                <a:lnTo>
                  <a:pt x="1359393" y="237617"/>
                </a:lnTo>
                <a:lnTo>
                  <a:pt x="1361247" y="226822"/>
                </a:lnTo>
                <a:close/>
              </a:path>
              <a:path w="1372870" h="271780">
                <a:moveTo>
                  <a:pt x="2031" y="0"/>
                </a:moveTo>
                <a:lnTo>
                  <a:pt x="0" y="12446"/>
                </a:lnTo>
                <a:lnTo>
                  <a:pt x="1336058" y="235164"/>
                </a:lnTo>
                <a:lnTo>
                  <a:pt x="1347792" y="230704"/>
                </a:lnTo>
                <a:lnTo>
                  <a:pt x="1337992" y="222555"/>
                </a:lnTo>
                <a:lnTo>
                  <a:pt x="2031" y="0"/>
                </a:lnTo>
                <a:close/>
              </a:path>
              <a:path w="1372870" h="271780">
                <a:moveTo>
                  <a:pt x="1337992" y="222555"/>
                </a:moveTo>
                <a:lnTo>
                  <a:pt x="1347792" y="230704"/>
                </a:lnTo>
                <a:lnTo>
                  <a:pt x="1358011" y="226822"/>
                </a:lnTo>
                <a:lnTo>
                  <a:pt x="1361247" y="226822"/>
                </a:lnTo>
                <a:lnTo>
                  <a:pt x="1361313" y="226440"/>
                </a:lnTo>
                <a:lnTo>
                  <a:pt x="1337992" y="222555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3051175" y="1853311"/>
            <a:ext cx="104648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solidFill>
                  <a:srgbClr val="FF0000"/>
                </a:solidFill>
                <a:latin typeface="Georgia"/>
                <a:cs typeface="Georgia"/>
              </a:rPr>
              <a:t>Pa</a:t>
            </a:r>
            <a:r>
              <a:rPr sz="2000" spc="-10" dirty="0">
                <a:solidFill>
                  <a:srgbClr val="FF0000"/>
                </a:solidFill>
                <a:latin typeface="Georgia"/>
                <a:cs typeface="Georgia"/>
              </a:rPr>
              <a:t>r</a:t>
            </a:r>
            <a:r>
              <a:rPr sz="2000" dirty="0">
                <a:solidFill>
                  <a:srgbClr val="FF0000"/>
                </a:solidFill>
                <a:latin typeface="Georgia"/>
                <a:cs typeface="Georgia"/>
              </a:rPr>
              <a:t>asites</a:t>
            </a:r>
            <a:endParaRPr sz="2000">
              <a:latin typeface="Georgia"/>
              <a:cs typeface="Georgia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2438400" y="3581400"/>
            <a:ext cx="3224783" cy="220980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343400" y="4291710"/>
            <a:ext cx="1828800" cy="103505"/>
          </a:xfrm>
          <a:custGeom>
            <a:avLst/>
            <a:gdLst/>
            <a:ahLst/>
            <a:cxnLst/>
            <a:rect l="l" t="t" r="r" b="b"/>
            <a:pathLst>
              <a:path w="1828800" h="103504">
                <a:moveTo>
                  <a:pt x="1803690" y="51688"/>
                </a:moveTo>
                <a:lnTo>
                  <a:pt x="1733803" y="92456"/>
                </a:lnTo>
                <a:lnTo>
                  <a:pt x="1732788" y="96265"/>
                </a:lnTo>
                <a:lnTo>
                  <a:pt x="1736344" y="102362"/>
                </a:lnTo>
                <a:lnTo>
                  <a:pt x="1740153" y="103377"/>
                </a:lnTo>
                <a:lnTo>
                  <a:pt x="1817909" y="58038"/>
                </a:lnTo>
                <a:lnTo>
                  <a:pt x="1816227" y="58038"/>
                </a:lnTo>
                <a:lnTo>
                  <a:pt x="1816227" y="57150"/>
                </a:lnTo>
                <a:lnTo>
                  <a:pt x="1813052" y="57150"/>
                </a:lnTo>
                <a:lnTo>
                  <a:pt x="1803690" y="51688"/>
                </a:lnTo>
                <a:close/>
              </a:path>
              <a:path w="1828800" h="103504">
                <a:moveTo>
                  <a:pt x="1792804" y="45338"/>
                </a:moveTo>
                <a:lnTo>
                  <a:pt x="0" y="45338"/>
                </a:lnTo>
                <a:lnTo>
                  <a:pt x="0" y="58038"/>
                </a:lnTo>
                <a:lnTo>
                  <a:pt x="1792804" y="58038"/>
                </a:lnTo>
                <a:lnTo>
                  <a:pt x="1803690" y="51688"/>
                </a:lnTo>
                <a:lnTo>
                  <a:pt x="1792804" y="45338"/>
                </a:lnTo>
                <a:close/>
              </a:path>
              <a:path w="1828800" h="103504">
                <a:moveTo>
                  <a:pt x="1817909" y="45338"/>
                </a:moveTo>
                <a:lnTo>
                  <a:pt x="1816227" y="45338"/>
                </a:lnTo>
                <a:lnTo>
                  <a:pt x="1816227" y="58038"/>
                </a:lnTo>
                <a:lnTo>
                  <a:pt x="1817909" y="58038"/>
                </a:lnTo>
                <a:lnTo>
                  <a:pt x="1828800" y="51688"/>
                </a:lnTo>
                <a:lnTo>
                  <a:pt x="1817909" y="45338"/>
                </a:lnTo>
                <a:close/>
              </a:path>
              <a:path w="1828800" h="103504">
                <a:moveTo>
                  <a:pt x="1813052" y="46227"/>
                </a:moveTo>
                <a:lnTo>
                  <a:pt x="1803690" y="51688"/>
                </a:lnTo>
                <a:lnTo>
                  <a:pt x="1813052" y="57150"/>
                </a:lnTo>
                <a:lnTo>
                  <a:pt x="1813052" y="46227"/>
                </a:lnTo>
                <a:close/>
              </a:path>
              <a:path w="1828800" h="103504">
                <a:moveTo>
                  <a:pt x="1816227" y="46227"/>
                </a:moveTo>
                <a:lnTo>
                  <a:pt x="1813052" y="46227"/>
                </a:lnTo>
                <a:lnTo>
                  <a:pt x="1813052" y="57150"/>
                </a:lnTo>
                <a:lnTo>
                  <a:pt x="1816227" y="57150"/>
                </a:lnTo>
                <a:lnTo>
                  <a:pt x="1816227" y="46227"/>
                </a:lnTo>
                <a:close/>
              </a:path>
              <a:path w="1828800" h="103504">
                <a:moveTo>
                  <a:pt x="1740153" y="0"/>
                </a:moveTo>
                <a:lnTo>
                  <a:pt x="1736344" y="1015"/>
                </a:lnTo>
                <a:lnTo>
                  <a:pt x="1732788" y="7112"/>
                </a:lnTo>
                <a:lnTo>
                  <a:pt x="1733803" y="10921"/>
                </a:lnTo>
                <a:lnTo>
                  <a:pt x="1803690" y="51688"/>
                </a:lnTo>
                <a:lnTo>
                  <a:pt x="1813052" y="46227"/>
                </a:lnTo>
                <a:lnTo>
                  <a:pt x="1816227" y="46227"/>
                </a:lnTo>
                <a:lnTo>
                  <a:pt x="1816227" y="45338"/>
                </a:lnTo>
                <a:lnTo>
                  <a:pt x="1817909" y="45338"/>
                </a:lnTo>
                <a:lnTo>
                  <a:pt x="174015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572000" y="5129910"/>
            <a:ext cx="1752600" cy="103505"/>
          </a:xfrm>
          <a:custGeom>
            <a:avLst/>
            <a:gdLst/>
            <a:ahLst/>
            <a:cxnLst/>
            <a:rect l="l" t="t" r="r" b="b"/>
            <a:pathLst>
              <a:path w="1752600" h="103504">
                <a:moveTo>
                  <a:pt x="1727490" y="51688"/>
                </a:moveTo>
                <a:lnTo>
                  <a:pt x="1657603" y="92456"/>
                </a:lnTo>
                <a:lnTo>
                  <a:pt x="1656588" y="96265"/>
                </a:lnTo>
                <a:lnTo>
                  <a:pt x="1660144" y="102362"/>
                </a:lnTo>
                <a:lnTo>
                  <a:pt x="1663953" y="103377"/>
                </a:lnTo>
                <a:lnTo>
                  <a:pt x="1741709" y="58038"/>
                </a:lnTo>
                <a:lnTo>
                  <a:pt x="1740027" y="58038"/>
                </a:lnTo>
                <a:lnTo>
                  <a:pt x="1740027" y="57150"/>
                </a:lnTo>
                <a:lnTo>
                  <a:pt x="1736852" y="57150"/>
                </a:lnTo>
                <a:lnTo>
                  <a:pt x="1727490" y="51688"/>
                </a:lnTo>
                <a:close/>
              </a:path>
              <a:path w="1752600" h="103504">
                <a:moveTo>
                  <a:pt x="1716604" y="45338"/>
                </a:moveTo>
                <a:lnTo>
                  <a:pt x="0" y="45338"/>
                </a:lnTo>
                <a:lnTo>
                  <a:pt x="0" y="58038"/>
                </a:lnTo>
                <a:lnTo>
                  <a:pt x="1716604" y="58038"/>
                </a:lnTo>
                <a:lnTo>
                  <a:pt x="1727490" y="51688"/>
                </a:lnTo>
                <a:lnTo>
                  <a:pt x="1716604" y="45338"/>
                </a:lnTo>
                <a:close/>
              </a:path>
              <a:path w="1752600" h="103504">
                <a:moveTo>
                  <a:pt x="1741709" y="45338"/>
                </a:moveTo>
                <a:lnTo>
                  <a:pt x="1740027" y="45338"/>
                </a:lnTo>
                <a:lnTo>
                  <a:pt x="1740027" y="58038"/>
                </a:lnTo>
                <a:lnTo>
                  <a:pt x="1741709" y="58038"/>
                </a:lnTo>
                <a:lnTo>
                  <a:pt x="1752600" y="51688"/>
                </a:lnTo>
                <a:lnTo>
                  <a:pt x="1741709" y="45338"/>
                </a:lnTo>
                <a:close/>
              </a:path>
              <a:path w="1752600" h="103504">
                <a:moveTo>
                  <a:pt x="1736852" y="46227"/>
                </a:moveTo>
                <a:lnTo>
                  <a:pt x="1727490" y="51688"/>
                </a:lnTo>
                <a:lnTo>
                  <a:pt x="1736852" y="57150"/>
                </a:lnTo>
                <a:lnTo>
                  <a:pt x="1736852" y="46227"/>
                </a:lnTo>
                <a:close/>
              </a:path>
              <a:path w="1752600" h="103504">
                <a:moveTo>
                  <a:pt x="1740027" y="46227"/>
                </a:moveTo>
                <a:lnTo>
                  <a:pt x="1736852" y="46227"/>
                </a:lnTo>
                <a:lnTo>
                  <a:pt x="1736852" y="57150"/>
                </a:lnTo>
                <a:lnTo>
                  <a:pt x="1740027" y="57150"/>
                </a:lnTo>
                <a:lnTo>
                  <a:pt x="1740027" y="46227"/>
                </a:lnTo>
                <a:close/>
              </a:path>
              <a:path w="1752600" h="103504">
                <a:moveTo>
                  <a:pt x="1663953" y="0"/>
                </a:moveTo>
                <a:lnTo>
                  <a:pt x="1660144" y="1015"/>
                </a:lnTo>
                <a:lnTo>
                  <a:pt x="1656588" y="7112"/>
                </a:lnTo>
                <a:lnTo>
                  <a:pt x="1657603" y="10921"/>
                </a:lnTo>
                <a:lnTo>
                  <a:pt x="1727490" y="51688"/>
                </a:lnTo>
                <a:lnTo>
                  <a:pt x="1736852" y="46227"/>
                </a:lnTo>
                <a:lnTo>
                  <a:pt x="1740027" y="46227"/>
                </a:lnTo>
                <a:lnTo>
                  <a:pt x="1740027" y="45338"/>
                </a:lnTo>
                <a:lnTo>
                  <a:pt x="1741709" y="45338"/>
                </a:lnTo>
                <a:lnTo>
                  <a:pt x="1663953" y="0"/>
                </a:lnTo>
                <a:close/>
              </a:path>
            </a:pathLst>
          </a:custGeom>
          <a:solidFill>
            <a:srgbClr val="FFC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 txBox="1"/>
          <p:nvPr/>
        </p:nvSpPr>
        <p:spPr>
          <a:xfrm>
            <a:off x="5832728" y="4139565"/>
            <a:ext cx="2479675" cy="17386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>
              <a:lnSpc>
                <a:spcPct val="100000"/>
              </a:lnSpc>
              <a:spcBef>
                <a:spcPts val="100"/>
              </a:spcBef>
            </a:pPr>
            <a:r>
              <a:rPr sz="2000" dirty="0">
                <a:solidFill>
                  <a:srgbClr val="FF0000"/>
                </a:solidFill>
                <a:latin typeface="Georgia"/>
                <a:cs typeface="Georgia"/>
              </a:rPr>
              <a:t>Test</a:t>
            </a:r>
            <a:r>
              <a:rPr sz="2000" spc="-20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FF0000"/>
                </a:solidFill>
                <a:latin typeface="Georgia"/>
                <a:cs typeface="Georgia"/>
              </a:rPr>
              <a:t>band</a:t>
            </a:r>
            <a:endParaRPr sz="2000">
              <a:latin typeface="Georgia"/>
              <a:cs typeface="Georgia"/>
            </a:endParaRPr>
          </a:p>
          <a:p>
            <a:pPr>
              <a:lnSpc>
                <a:spcPct val="100000"/>
              </a:lnSpc>
            </a:pPr>
            <a:endParaRPr sz="2300">
              <a:latin typeface="Times New Roman"/>
              <a:cs typeface="Times New Roman"/>
            </a:endParaRPr>
          </a:p>
          <a:p>
            <a:pPr marL="19685" algn="ctr">
              <a:lnSpc>
                <a:spcPct val="100000"/>
              </a:lnSpc>
              <a:spcBef>
                <a:spcPts val="1560"/>
              </a:spcBef>
            </a:pPr>
            <a:r>
              <a:rPr sz="2000" spc="-5" dirty="0">
                <a:solidFill>
                  <a:srgbClr val="FF0000"/>
                </a:solidFill>
                <a:latin typeface="Georgia"/>
                <a:cs typeface="Georgia"/>
              </a:rPr>
              <a:t>Control</a:t>
            </a:r>
            <a:r>
              <a:rPr sz="2000" spc="-15" dirty="0">
                <a:solidFill>
                  <a:srgbClr val="FF0000"/>
                </a:solidFill>
                <a:latin typeface="Georgia"/>
                <a:cs typeface="Georgia"/>
              </a:rPr>
              <a:t> </a:t>
            </a:r>
            <a:r>
              <a:rPr sz="2000" dirty="0">
                <a:solidFill>
                  <a:srgbClr val="FF0000"/>
                </a:solidFill>
                <a:latin typeface="Georgia"/>
                <a:cs typeface="Georgia"/>
              </a:rPr>
              <a:t>band</a:t>
            </a:r>
            <a:endParaRPr sz="2000">
              <a:latin typeface="Georgia"/>
              <a:cs typeface="Georgia"/>
            </a:endParaRPr>
          </a:p>
          <a:p>
            <a:pPr algn="ctr">
              <a:lnSpc>
                <a:spcPct val="100000"/>
              </a:lnSpc>
              <a:spcBef>
                <a:spcPts val="1120"/>
              </a:spcBef>
            </a:pPr>
            <a:r>
              <a:rPr sz="2800" spc="-5" dirty="0">
                <a:solidFill>
                  <a:srgbClr val="00AF50"/>
                </a:solidFill>
                <a:latin typeface="Comic Sans MS"/>
                <a:cs typeface="Comic Sans MS"/>
              </a:rPr>
              <a:t>Paracheck-Pf</a:t>
            </a:r>
            <a:r>
              <a:rPr sz="2775" spc="-7" baseline="25525" dirty="0">
                <a:solidFill>
                  <a:srgbClr val="00AF50"/>
                </a:solidFill>
                <a:latin typeface="Comic Sans MS"/>
                <a:cs typeface="Comic Sans MS"/>
              </a:rPr>
              <a:t>®</a:t>
            </a:r>
            <a:endParaRPr sz="2775" baseline="25525">
              <a:latin typeface="Comic Sans MS"/>
              <a:cs typeface="Comic Sans MS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0" y="6400800"/>
            <a:ext cx="9144000" cy="429895"/>
          </a:xfrm>
          <a:custGeom>
            <a:avLst/>
            <a:gdLst/>
            <a:ahLst/>
            <a:cxnLst/>
            <a:rect l="l" t="t" r="r" b="b"/>
            <a:pathLst>
              <a:path w="9144000" h="429895">
                <a:moveTo>
                  <a:pt x="0" y="429768"/>
                </a:moveTo>
                <a:lnTo>
                  <a:pt x="9144000" y="429768"/>
                </a:lnTo>
                <a:lnTo>
                  <a:pt x="9144000" y="0"/>
                </a:lnTo>
                <a:lnTo>
                  <a:pt x="0" y="0"/>
                </a:lnTo>
                <a:lnTo>
                  <a:pt x="0" y="429768"/>
                </a:lnTo>
                <a:close/>
              </a:path>
            </a:pathLst>
          </a:custGeom>
          <a:solidFill>
            <a:srgbClr val="94373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78739" y="6427723"/>
            <a:ext cx="4444365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509520" algn="l"/>
              </a:tabLst>
            </a:pPr>
            <a:r>
              <a:rPr sz="2200" b="1" spc="-5" dirty="0">
                <a:solidFill>
                  <a:srgbClr val="FFFFFF"/>
                </a:solidFill>
                <a:latin typeface="Georgia"/>
                <a:cs typeface="Georgia"/>
              </a:rPr>
              <a:t>Fig. 2:</a:t>
            </a:r>
            <a:r>
              <a:rPr sz="2200" b="1" spc="1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b="1" spc="-5" dirty="0">
                <a:solidFill>
                  <a:srgbClr val="FFFFFF"/>
                </a:solidFill>
                <a:latin typeface="Georgia"/>
                <a:cs typeface="Georgia"/>
              </a:rPr>
              <a:t>Images</a:t>
            </a:r>
            <a:r>
              <a:rPr sz="2200" b="1" spc="5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Georgia"/>
                <a:cs typeface="Georgia"/>
              </a:rPr>
              <a:t>of	</a:t>
            </a:r>
            <a:r>
              <a:rPr sz="2200" b="1" spc="-5" dirty="0">
                <a:solidFill>
                  <a:srgbClr val="FFFFFF"/>
                </a:solidFill>
                <a:latin typeface="Georgia"/>
                <a:cs typeface="Georgia"/>
              </a:rPr>
              <a:t>the </a:t>
            </a:r>
            <a:r>
              <a:rPr sz="2200" b="1" spc="-10" dirty="0">
                <a:solidFill>
                  <a:srgbClr val="FFFFFF"/>
                </a:solidFill>
                <a:latin typeface="Georgia"/>
                <a:cs typeface="Georgia"/>
              </a:rPr>
              <a:t>two</a:t>
            </a:r>
            <a:r>
              <a:rPr sz="2200" b="1" spc="-40" dirty="0">
                <a:solidFill>
                  <a:srgbClr val="FFFFFF"/>
                </a:solidFill>
                <a:latin typeface="Georgia"/>
                <a:cs typeface="Georgia"/>
              </a:rPr>
              <a:t> </a:t>
            </a:r>
            <a:r>
              <a:rPr sz="2200" b="1" spc="-10" dirty="0">
                <a:solidFill>
                  <a:srgbClr val="FFFFFF"/>
                </a:solidFill>
                <a:latin typeface="Georgia"/>
                <a:cs typeface="Georgia"/>
              </a:rPr>
              <a:t>RDTs</a:t>
            </a:r>
            <a:endParaRPr sz="2200">
              <a:latin typeface="Georgia"/>
              <a:cs typeface="Georgi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1178</Words>
  <Application>Microsoft Office PowerPoint</Application>
  <PresentationFormat>On-screen Show (4:3)</PresentationFormat>
  <Paragraphs>197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Comic Sans MS</vt:lpstr>
      <vt:lpstr>Gabriola</vt:lpstr>
      <vt:lpstr>Georgia</vt:lpstr>
      <vt:lpstr>Times New Roman</vt:lpstr>
      <vt:lpstr>Trebuchet MS</vt:lpstr>
      <vt:lpstr>Office Theme</vt:lpstr>
      <vt:lpstr>Evaluation of the performances of  two rapid diagnostic tests  (Cyscope®mini and Paracheck-Pf®) in  the diagnosis of malaria among  febrile children in Southwest Nigeria.</vt:lpstr>
      <vt:lpstr>Background</vt:lpstr>
      <vt:lpstr>Background contd.</vt:lpstr>
      <vt:lpstr>PowerPoint Presentation</vt:lpstr>
      <vt:lpstr>Objective</vt:lpstr>
      <vt:lpstr>Patients and methods</vt:lpstr>
      <vt:lpstr>Patients and methods contd.</vt:lpstr>
      <vt:lpstr>PowerPoint Presentation</vt:lpstr>
      <vt:lpstr>Cyscope®mini</vt:lpstr>
      <vt:lpstr>Results – Patients’ parameters</vt:lpstr>
      <vt:lpstr>Results - Presenting symptoms</vt:lpstr>
      <vt:lpstr>Results - Detection of malaria parasite by  microscopy</vt:lpstr>
      <vt:lpstr>Results - Malaria parasite detection by  Cyscope®mini relative to microscopy</vt:lpstr>
      <vt:lpstr>Results - Malaria parasite detection by  Paracheck-Pf® relative to microscopy</vt:lpstr>
      <vt:lpstr>Table 1: Analysis of results obtained from RDTs  compared to microscopy</vt:lpstr>
      <vt:lpstr>Table 2: Summary of comparative diagnostic  performances of Cyscope®mini and Paracheck-Pf®  in patients screened with both RDTs (p&lt;0.05).</vt:lpstr>
      <vt:lpstr>Summary of Results</vt:lpstr>
      <vt:lpstr>Conclusions and Recommendation</vt:lpstr>
      <vt:lpstr>Acknowledgements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Evaluation of the performances of two rapid diagnostic tests (Cyscope®mini and Paracheck-Pf®) in the diagnosis of malaria among febrile children in Southwest Nigeria.</dc:title>
  <dc:creator>OLAWUNMI</dc:creator>
  <cp:lastModifiedBy>Ademola Balogun</cp:lastModifiedBy>
  <cp:revision>1</cp:revision>
  <dcterms:created xsi:type="dcterms:W3CDTF">2019-02-26T09:44:36Z</dcterms:created>
  <dcterms:modified xsi:type="dcterms:W3CDTF">2021-08-22T13:16:14Z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2019-02-25T00:00:00Z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2019-02-26T00:00:00Z</vt:filetime>
  </property>
</Properties>
</file>