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331" r:id="rId2"/>
    <p:sldId id="286" r:id="rId3"/>
    <p:sldId id="274" r:id="rId4"/>
    <p:sldId id="306" r:id="rId5"/>
    <p:sldId id="318" r:id="rId6"/>
    <p:sldId id="275" r:id="rId7"/>
    <p:sldId id="319" r:id="rId8"/>
    <p:sldId id="322" r:id="rId9"/>
    <p:sldId id="323" r:id="rId10"/>
    <p:sldId id="324" r:id="rId11"/>
    <p:sldId id="312" r:id="rId12"/>
    <p:sldId id="280" r:id="rId13"/>
    <p:sldId id="295" r:id="rId14"/>
    <p:sldId id="326" r:id="rId15"/>
    <p:sldId id="325" r:id="rId16"/>
    <p:sldId id="327" r:id="rId17"/>
    <p:sldId id="328" r:id="rId18"/>
    <p:sldId id="329" r:id="rId19"/>
    <p:sldId id="330" r:id="rId20"/>
    <p:sldId id="272" r:id="rId2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C6ECE7E-47F8-494B-B19F-8817766B17DC}" type="datetimeFigureOut">
              <a:rPr lang="en-US" smtClean="0"/>
              <a:t>2/11/2019</a:t>
            </a:fld>
            <a:endParaRPr lang="en-US"/>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98C195C0-ADCD-4D40-9E74-60E8BFCE58FB}" type="slidenum">
              <a:rPr lang="en-US" smtClean="0"/>
              <a:t>‹#›</a:t>
            </a:fld>
            <a:endParaRPr lang="en-US"/>
          </a:p>
        </p:txBody>
      </p:sp>
    </p:spTree>
    <p:extLst>
      <p:ext uri="{BB962C8B-B14F-4D97-AF65-F5344CB8AC3E}">
        <p14:creationId xmlns:p14="http://schemas.microsoft.com/office/powerpoint/2010/main" val="762571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C195C0-ADCD-4D40-9E74-60E8BFCE58FB}" type="slidenum">
              <a:rPr lang="en-US" smtClean="0"/>
              <a:t>15</a:t>
            </a:fld>
            <a:endParaRPr lang="en-US"/>
          </a:p>
        </p:txBody>
      </p:sp>
    </p:spTree>
    <p:extLst>
      <p:ext uri="{BB962C8B-B14F-4D97-AF65-F5344CB8AC3E}">
        <p14:creationId xmlns:p14="http://schemas.microsoft.com/office/powerpoint/2010/main" val="2676899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237E76B0-81D7-4619-A10D-24C56C0A6E99}" type="datetimeFigureOut">
              <a:rPr lang="en-US" smtClean="0"/>
              <a:t>2/11/2019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7D6ED15-D975-4DEC-8097-91041B141CA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37E76B0-81D7-4619-A10D-24C56C0A6E99}" type="datetimeFigureOut">
              <a:rPr lang="en-US" smtClean="0"/>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37E76B0-81D7-4619-A10D-24C56C0A6E99}" type="datetimeFigureOut">
              <a:rPr lang="en-US" smtClean="0"/>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37E76B0-81D7-4619-A10D-24C56C0A6E99}" type="datetimeFigureOut">
              <a:rPr lang="en-US" smtClean="0"/>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237E76B0-81D7-4619-A10D-24C56C0A6E99}" type="datetimeFigureOut">
              <a:rPr lang="en-US" smtClean="0"/>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D6ED15-D975-4DEC-8097-91041B141CA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37E76B0-81D7-4619-A10D-24C56C0A6E99}" type="datetimeFigureOut">
              <a:rPr lang="en-US" smtClean="0"/>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237E76B0-81D7-4619-A10D-24C56C0A6E99}" type="datetimeFigureOut">
              <a:rPr lang="en-US" smtClean="0"/>
              <a:t>2/11/2019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237E76B0-81D7-4619-A10D-24C56C0A6E99}" type="datetimeFigureOut">
              <a:rPr lang="en-US" smtClean="0"/>
              <a:t>2/11/2019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7E76B0-81D7-4619-A10D-24C56C0A6E99}" type="datetimeFigureOut">
              <a:rPr lang="en-US" smtClean="0"/>
              <a:t>2/11/2019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37E76B0-81D7-4619-A10D-24C56C0A6E99}" type="datetimeFigureOut">
              <a:rPr lang="en-US" smtClean="0"/>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237E76B0-81D7-4619-A10D-24C56C0A6E99}" type="datetimeFigureOut">
              <a:rPr lang="en-US" smtClean="0"/>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7D6ED15-D975-4DEC-8097-91041B141CA1}"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37E76B0-81D7-4619-A10D-24C56C0A6E99}" type="datetimeFigureOut">
              <a:rPr lang="en-US" smtClean="0"/>
              <a:t>2/11/2019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7D6ED15-D975-4DEC-8097-91041B141CA1}"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AF970242-5506-4B7C-9A98-3DDB0AACAB56}"/>
              </a:ext>
            </a:extLst>
          </p:cNvPr>
          <p:cNvSpPr/>
          <p:nvPr/>
        </p:nvSpPr>
        <p:spPr>
          <a:xfrm>
            <a:off x="609600" y="1219200"/>
            <a:ext cx="8229600" cy="5201424"/>
          </a:xfrm>
          <a:prstGeom prst="rect">
            <a:avLst/>
          </a:prstGeom>
        </p:spPr>
        <p:txBody>
          <a:bodyPr wrap="square">
            <a:spAutoFit/>
          </a:bodyPr>
          <a:lstStyle/>
          <a:p>
            <a:pPr algn="ctr"/>
            <a:r>
              <a:rPr lang="en-US" sz="1600" b="1" dirty="0" smtClean="0">
                <a:latin typeface="Times New Roman" panose="02020603050405020304" pitchFamily="18" charset="0"/>
                <a:ea typeface="Calibri" panose="020F0502020204030204" pitchFamily="34" charset="0"/>
              </a:rPr>
              <a:t>TOPIC: </a:t>
            </a:r>
            <a:endParaRPr lang="en-US" sz="1600" b="1" dirty="0" smtClean="0">
              <a:latin typeface="Times New Roman" panose="02020603050405020304" pitchFamily="18" charset="0"/>
              <a:ea typeface="Calibri" panose="020F0502020204030204" pitchFamily="34" charset="0"/>
            </a:endParaRPr>
          </a:p>
          <a:p>
            <a:pPr algn="ctr"/>
            <a:r>
              <a:rPr lang="en-US" sz="2400" b="1" dirty="0" smtClean="0">
                <a:latin typeface="Times New Roman" panose="02020603050405020304" pitchFamily="18" charset="0"/>
                <a:ea typeface="Calibri" panose="020F0502020204030204" pitchFamily="34" charset="0"/>
              </a:rPr>
              <a:t>“</a:t>
            </a:r>
            <a:r>
              <a:rPr lang="en-US" sz="2400" b="1" dirty="0">
                <a:latin typeface="Times New Roman" panose="02020603050405020304" pitchFamily="18" charset="0"/>
                <a:ea typeface="Calibri" panose="020F0502020204030204" pitchFamily="34" charset="0"/>
              </a:rPr>
              <a:t>Examining the influence of knowledge management on organizational performance</a:t>
            </a:r>
            <a:r>
              <a:rPr lang="en-US" sz="2400" b="1" dirty="0">
                <a:latin typeface="Times New Roman" panose="02020603050405020304" pitchFamily="18" charset="0"/>
                <a:ea typeface="Times New Roman" panose="02020603050405020304" pitchFamily="18" charset="0"/>
              </a:rPr>
              <a:t> of CADBURY Nigeria PLC</a:t>
            </a:r>
            <a:r>
              <a:rPr lang="en-US" sz="2400" b="1" dirty="0" smtClean="0">
                <a:latin typeface="Times New Roman" panose="02020603050405020304" pitchFamily="18" charset="0"/>
                <a:ea typeface="Times New Roman" panose="02020603050405020304" pitchFamily="18" charset="0"/>
              </a:rPr>
              <a:t>”</a:t>
            </a:r>
          </a:p>
          <a:p>
            <a:pPr algn="ctr"/>
            <a:endParaRPr lang="en-US" sz="2400" b="1" dirty="0" smtClean="0">
              <a:latin typeface="Times New Roman" panose="02020603050405020304" pitchFamily="18" charset="0"/>
              <a:ea typeface="Times New Roman" panose="02020603050405020304" pitchFamily="18" charset="0"/>
            </a:endParaRPr>
          </a:p>
          <a:p>
            <a:pPr lvl="0" algn="ctr" eaLnBrk="0" fontAlgn="base" hangingPunct="0">
              <a:spcBef>
                <a:spcPct val="0"/>
              </a:spcBef>
              <a:spcAft>
                <a:spcPct val="0"/>
              </a:spcAft>
            </a:pPr>
            <a:r>
              <a:rPr lang="en-US" sz="2400" dirty="0" smtClean="0">
                <a:latin typeface="Times New Roman" panose="02020603050405020304" pitchFamily="18" charset="0"/>
                <a:ea typeface="Times New Roman" panose="02020603050405020304" pitchFamily="18" charset="0"/>
              </a:rPr>
              <a:t> </a:t>
            </a:r>
            <a:r>
              <a:rPr lang="en-US" sz="2400" dirty="0">
                <a:latin typeface="Times New Roman" panose="02020603050405020304" pitchFamily="18" charset="0"/>
                <a:ea typeface="Times New Roman" panose="02020603050405020304" pitchFamily="18" charset="0"/>
              </a:rPr>
              <a:t>A paper </a:t>
            </a:r>
            <a:r>
              <a:rPr lang="en-US" sz="2400" dirty="0" smtClean="0">
                <a:latin typeface="Times New Roman" panose="02020603050405020304" pitchFamily="18" charset="0"/>
                <a:ea typeface="Times New Roman" panose="02020603050405020304" pitchFamily="18" charset="0"/>
              </a:rPr>
              <a:t>presented </a:t>
            </a:r>
          </a:p>
          <a:p>
            <a:pPr lvl="0" algn="ctr" eaLnBrk="0" fontAlgn="base" hangingPunct="0">
              <a:spcBef>
                <a:spcPct val="0"/>
              </a:spcBef>
              <a:spcAft>
                <a:spcPct val="0"/>
              </a:spcAft>
            </a:pPr>
            <a:endParaRPr lang="en-US" b="1" i="1" dirty="0" smtClean="0">
              <a:latin typeface="Arial" pitchFamily="34" charset="0"/>
              <a:ea typeface="Times New Roman" pitchFamily="18" charset="0"/>
              <a:cs typeface="Arial" pitchFamily="34" charset="0"/>
            </a:endParaRPr>
          </a:p>
          <a:p>
            <a:pPr lvl="0" algn="ctr" eaLnBrk="0" fontAlgn="base" hangingPunct="0">
              <a:spcBef>
                <a:spcPct val="0"/>
              </a:spcBef>
              <a:spcAft>
                <a:spcPct val="0"/>
              </a:spcAft>
            </a:pPr>
            <a:r>
              <a:rPr lang="en-US" b="1" i="1" dirty="0" smtClean="0">
                <a:latin typeface="Arial" pitchFamily="34" charset="0"/>
                <a:ea typeface="Times New Roman" pitchFamily="18" charset="0"/>
                <a:cs typeface="Arial" pitchFamily="34" charset="0"/>
              </a:rPr>
              <a:t>By</a:t>
            </a:r>
            <a:endParaRPr lang="en-US" sz="700" b="1" dirty="0">
              <a:latin typeface="Arial" pitchFamily="34" charset="0"/>
              <a:ea typeface="Times New Roman" pitchFamily="18" charset="0"/>
              <a:cs typeface="Arial" pitchFamily="34" charset="0"/>
            </a:endParaRPr>
          </a:p>
          <a:p>
            <a:pPr lvl="0" algn="ctr" eaLnBrk="0" fontAlgn="base" hangingPunct="0">
              <a:spcBef>
                <a:spcPct val="0"/>
              </a:spcBef>
              <a:spcAft>
                <a:spcPct val="0"/>
              </a:spcAft>
            </a:pPr>
            <a:endParaRPr lang="en-US" sz="700" b="1" dirty="0">
              <a:latin typeface="Arial" pitchFamily="34" charset="0"/>
              <a:ea typeface="Times New Roman" pitchFamily="18" charset="0"/>
              <a:cs typeface="Arial" pitchFamily="34" charset="0"/>
            </a:endParaRPr>
          </a:p>
          <a:p>
            <a:pPr lvl="0" algn="ctr" eaLnBrk="0" fontAlgn="base" hangingPunct="0">
              <a:spcBef>
                <a:spcPct val="0"/>
              </a:spcBef>
              <a:spcAft>
                <a:spcPct val="0"/>
              </a:spcAft>
            </a:pPr>
            <a:endParaRPr lang="en-US" sz="700" b="1" dirty="0">
              <a:latin typeface="Arial" pitchFamily="34" charset="0"/>
              <a:ea typeface="Times New Roman" pitchFamily="18" charset="0"/>
              <a:cs typeface="Arial" pitchFamily="34" charset="0"/>
            </a:endParaRPr>
          </a:p>
          <a:p>
            <a:pPr lvl="0" algn="ctr" eaLnBrk="0" fontAlgn="base" hangingPunct="0">
              <a:spcBef>
                <a:spcPct val="0"/>
              </a:spcBef>
              <a:spcAft>
                <a:spcPct val="0"/>
              </a:spcAft>
            </a:pPr>
            <a:r>
              <a:rPr lang="en-US" b="1" dirty="0" err="1">
                <a:ea typeface="Times New Roman" pitchFamily="18" charset="0"/>
                <a:cs typeface="Arial" pitchFamily="34" charset="0"/>
              </a:rPr>
              <a:t>Saidi</a:t>
            </a:r>
            <a:r>
              <a:rPr lang="en-US" b="1" dirty="0">
                <a:ea typeface="Times New Roman" pitchFamily="18" charset="0"/>
                <a:cs typeface="Arial" pitchFamily="34" charset="0"/>
              </a:rPr>
              <a:t> </a:t>
            </a:r>
            <a:r>
              <a:rPr lang="en-US" b="1" dirty="0" err="1">
                <a:ea typeface="Times New Roman" pitchFamily="18" charset="0"/>
                <a:cs typeface="Arial" pitchFamily="34" charset="0"/>
              </a:rPr>
              <a:t>Adedeji</a:t>
            </a:r>
            <a:r>
              <a:rPr lang="en-US" b="1" dirty="0">
                <a:ea typeface="Times New Roman" pitchFamily="18" charset="0"/>
                <a:cs typeface="Arial" pitchFamily="34" charset="0"/>
              </a:rPr>
              <a:t> </a:t>
            </a:r>
            <a:r>
              <a:rPr lang="en-US" b="1" dirty="0" err="1">
                <a:ea typeface="Times New Roman" pitchFamily="18" charset="0"/>
                <a:cs typeface="Arial" pitchFamily="34" charset="0"/>
              </a:rPr>
              <a:t>Adelekan</a:t>
            </a:r>
            <a:r>
              <a:rPr lang="en-US" b="1" dirty="0">
                <a:ea typeface="Times New Roman" pitchFamily="18" charset="0"/>
                <a:cs typeface="Arial" pitchFamily="34" charset="0"/>
              </a:rPr>
              <a:t>, PhD</a:t>
            </a:r>
            <a:endParaRPr lang="en-US" dirty="0" smtClean="0">
              <a:latin typeface="Times New Roman" panose="02020603050405020304" pitchFamily="18" charset="0"/>
              <a:ea typeface="Times New Roman" panose="02020603050405020304" pitchFamily="18" charset="0"/>
            </a:endParaRPr>
          </a:p>
          <a:p>
            <a:pPr algn="ctr"/>
            <a:endParaRPr lang="en-US" sz="2400" dirty="0">
              <a:latin typeface="Times New Roman" panose="02020603050405020304" pitchFamily="18" charset="0"/>
              <a:ea typeface="Times New Roman" panose="02020603050405020304" pitchFamily="18" charset="0"/>
            </a:endParaRPr>
          </a:p>
          <a:p>
            <a:pPr algn="ctr"/>
            <a:r>
              <a:rPr lang="en-US" sz="2400" dirty="0" smtClean="0">
                <a:latin typeface="Times New Roman" panose="02020603050405020304" pitchFamily="18" charset="0"/>
                <a:ea typeface="Times New Roman" panose="02020603050405020304" pitchFamily="18" charset="0"/>
              </a:rPr>
              <a:t> </a:t>
            </a:r>
            <a:r>
              <a:rPr lang="en-US" sz="2400" dirty="0">
                <a:latin typeface="Times New Roman" panose="02020603050405020304" pitchFamily="18" charset="0"/>
                <a:ea typeface="Times New Roman" panose="02020603050405020304" pitchFamily="18" charset="0"/>
              </a:rPr>
              <a:t>at </a:t>
            </a:r>
            <a:endParaRPr lang="en-US" sz="2400" dirty="0" smtClean="0">
              <a:latin typeface="Times New Roman" panose="02020603050405020304" pitchFamily="18" charset="0"/>
              <a:ea typeface="Times New Roman" panose="02020603050405020304" pitchFamily="18" charset="0"/>
            </a:endParaRPr>
          </a:p>
          <a:p>
            <a:pPr algn="ctr"/>
            <a:r>
              <a:rPr lang="en-US" sz="2400" dirty="0" smtClean="0">
                <a:latin typeface="Times New Roman" panose="02020603050405020304" pitchFamily="18" charset="0"/>
                <a:ea typeface="Times New Roman" panose="02020603050405020304" pitchFamily="18" charset="0"/>
              </a:rPr>
              <a:t>6</a:t>
            </a:r>
            <a:r>
              <a:rPr lang="en-US" sz="2400" baseline="30000" dirty="0" smtClean="0">
                <a:latin typeface="Times New Roman" panose="02020603050405020304" pitchFamily="18" charset="0"/>
                <a:ea typeface="Times New Roman" panose="02020603050405020304" pitchFamily="18" charset="0"/>
              </a:rPr>
              <a:t>th</a:t>
            </a:r>
            <a:r>
              <a:rPr lang="en-US" sz="2400" dirty="0" smtClean="0">
                <a:latin typeface="Times New Roman" panose="02020603050405020304" pitchFamily="18" charset="0"/>
                <a:ea typeface="Times New Roman" panose="02020603050405020304" pitchFamily="18" charset="0"/>
              </a:rPr>
              <a:t> </a:t>
            </a:r>
            <a:r>
              <a:rPr lang="en-US" sz="2400" dirty="0">
                <a:latin typeface="Times New Roman" panose="02020603050405020304" pitchFamily="18" charset="0"/>
                <a:ea typeface="Times New Roman" panose="02020603050405020304" pitchFamily="18" charset="0"/>
              </a:rPr>
              <a:t>Academic International Conference on Business, Marketing and Management, at University of Cambridge, United Kingdom</a:t>
            </a:r>
            <a:r>
              <a:rPr lang="en-US" sz="2400" dirty="0" smtClean="0">
                <a:latin typeface="Times New Roman" panose="02020603050405020304" pitchFamily="18" charset="0"/>
                <a:ea typeface="Times New Roman" panose="02020603050405020304" pitchFamily="18" charset="0"/>
              </a:rPr>
              <a:t>,</a:t>
            </a:r>
          </a:p>
          <a:p>
            <a:pPr algn="ctr"/>
            <a:endParaRPr lang="en-US" sz="2400" dirty="0" smtClean="0">
              <a:latin typeface="Times New Roman" panose="02020603050405020304" pitchFamily="18" charset="0"/>
              <a:ea typeface="Times New Roman" panose="02020603050405020304" pitchFamily="18" charset="0"/>
            </a:endParaRPr>
          </a:p>
          <a:p>
            <a:pPr algn="ctr"/>
            <a:r>
              <a:rPr lang="en-US" sz="2400" dirty="0" smtClean="0">
                <a:latin typeface="Times New Roman" panose="02020603050405020304" pitchFamily="18" charset="0"/>
                <a:ea typeface="Times New Roman" panose="02020603050405020304" pitchFamily="18" charset="0"/>
              </a:rPr>
              <a:t> </a:t>
            </a:r>
            <a:r>
              <a:rPr lang="en-US" sz="2400" dirty="0">
                <a:latin typeface="Times New Roman" panose="02020603050405020304" pitchFamily="18" charset="0"/>
                <a:ea typeface="Times New Roman" panose="02020603050405020304" pitchFamily="18" charset="0"/>
              </a:rPr>
              <a:t>May 21-23, 2018.</a:t>
            </a:r>
            <a:endParaRPr lang="en-US" sz="2400" dirty="0"/>
          </a:p>
        </p:txBody>
      </p:sp>
    </p:spTree>
    <p:extLst>
      <p:ext uri="{BB962C8B-B14F-4D97-AF65-F5344CB8AC3E}">
        <p14:creationId xmlns:p14="http://schemas.microsoft.com/office/powerpoint/2010/main" val="15770830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04800"/>
            <a:ext cx="9144000" cy="6124754"/>
          </a:xfrm>
          <a:prstGeom prst="rect">
            <a:avLst/>
          </a:prstGeom>
        </p:spPr>
        <p:txBody>
          <a:bodyPr wrap="square">
            <a:spAutoFit/>
          </a:bodyPr>
          <a:lstStyle/>
          <a:p>
            <a:pPr marL="285750" indent="-285750" algn="just">
              <a:spcBef>
                <a:spcPts val="600"/>
              </a:spcBef>
              <a:spcAft>
                <a:spcPts val="600"/>
              </a:spcAft>
              <a:buFont typeface="Wingdings" panose="05000000000000000000" pitchFamily="2" charset="2"/>
              <a:buChar char="Ø"/>
            </a:pPr>
            <a:r>
              <a:rPr lang="en-US" sz="2200" dirty="0">
                <a:solidFill>
                  <a:srgbClr val="002060"/>
                </a:solidFill>
                <a:latin typeface="Times New Roman" panose="02020603050405020304" pitchFamily="18" charset="0"/>
                <a:ea typeface="Calibri" panose="020F0502020204030204" pitchFamily="34" charset="0"/>
              </a:rPr>
              <a:t>The effect of knowledge management resources on organizational performance was also examined by </a:t>
            </a:r>
            <a:r>
              <a:rPr lang="en-US" sz="2200" dirty="0">
                <a:solidFill>
                  <a:srgbClr val="002060"/>
                </a:solidFill>
                <a:latin typeface="Times New Roman" panose="02020603050405020304" pitchFamily="18" charset="0"/>
                <a:ea typeface="Times New Roman" panose="02020603050405020304" pitchFamily="18" charset="0"/>
              </a:rPr>
              <a:t>Mohamed, (2016)</a:t>
            </a:r>
            <a:r>
              <a:rPr lang="en-US" sz="2200" dirty="0">
                <a:solidFill>
                  <a:srgbClr val="002060"/>
                </a:solidFill>
                <a:latin typeface="Times New Roman" panose="02020603050405020304" pitchFamily="18" charset="0"/>
                <a:ea typeface="Calibri" panose="020F0502020204030204" pitchFamily="34" charset="0"/>
              </a:rPr>
              <a:t>. The study was conducted in Isfahan and used 245 owners and managers form 86 small sized enterprises as respondents. The study found that knowledge acquisition, knowledge application, knowledge protection, and organizational structure had a positive relationship with organizational performance. </a:t>
            </a:r>
            <a:endParaRPr lang="en-US" sz="2200" dirty="0">
              <a:solidFill>
                <a:srgbClr val="002060"/>
              </a:solidFill>
              <a:latin typeface="Times New Roman" panose="02020603050405020304" pitchFamily="18" charset="0"/>
              <a:ea typeface="Times New Roman" panose="02020603050405020304" pitchFamily="18" charset="0"/>
            </a:endParaRPr>
          </a:p>
          <a:p>
            <a:pPr algn="just">
              <a:spcBef>
                <a:spcPts val="600"/>
              </a:spcBef>
              <a:spcAft>
                <a:spcPts val="600"/>
              </a:spcAft>
            </a:pPr>
            <a:r>
              <a:rPr lang="en-US" sz="2200" dirty="0">
                <a:solidFill>
                  <a:srgbClr val="002060"/>
                </a:solidFill>
                <a:latin typeface="Times New Roman" panose="02020603050405020304" pitchFamily="18" charset="0"/>
                <a:ea typeface="Calibri" panose="020F0502020204030204" pitchFamily="34" charset="0"/>
              </a:rPr>
              <a:t> </a:t>
            </a:r>
            <a:endParaRPr lang="en-US" sz="2200" dirty="0">
              <a:solidFill>
                <a:srgbClr val="002060"/>
              </a:solidFill>
              <a:latin typeface="Times New Roman" panose="02020603050405020304" pitchFamily="18" charset="0"/>
              <a:ea typeface="Times New Roman" panose="02020603050405020304" pitchFamily="18" charset="0"/>
            </a:endParaRPr>
          </a:p>
          <a:p>
            <a:pPr marL="285750" indent="-285750" algn="just">
              <a:spcBef>
                <a:spcPts val="600"/>
              </a:spcBef>
              <a:spcAft>
                <a:spcPts val="600"/>
              </a:spcAft>
              <a:buFont typeface="Wingdings" panose="05000000000000000000" pitchFamily="2" charset="2"/>
              <a:buChar char="Ø"/>
            </a:pPr>
            <a:r>
              <a:rPr lang="en-US" sz="2200" dirty="0">
                <a:solidFill>
                  <a:srgbClr val="002060"/>
                </a:solidFill>
                <a:latin typeface="Times New Roman" panose="02020603050405020304" pitchFamily="18" charset="0"/>
                <a:ea typeface="Times New Roman" panose="02020603050405020304" pitchFamily="18" charset="0"/>
              </a:rPr>
              <a:t>Hussein and Hassan (2014) </a:t>
            </a:r>
            <a:r>
              <a:rPr lang="en-US" sz="2200" dirty="0">
                <a:solidFill>
                  <a:srgbClr val="002060"/>
                </a:solidFill>
                <a:latin typeface="Times New Roman" panose="02020603050405020304" pitchFamily="18" charset="0"/>
                <a:ea typeface="Calibri" panose="020F0502020204030204" pitchFamily="34" charset="0"/>
              </a:rPr>
              <a:t>also investigated the influence of knowledge management practices on organizational performance of 282 small and medium enterprises in Iran. Results indicated that knowledge management practices directly influence the organizational performance of small and medium enterprises. </a:t>
            </a:r>
            <a:endParaRPr lang="en-US" sz="2200" dirty="0">
              <a:solidFill>
                <a:srgbClr val="002060"/>
              </a:solidFill>
              <a:latin typeface="Times New Roman" panose="02020603050405020304" pitchFamily="18" charset="0"/>
              <a:ea typeface="Times New Roman" panose="02020603050405020304" pitchFamily="18" charset="0"/>
            </a:endParaRPr>
          </a:p>
          <a:p>
            <a:pPr algn="just">
              <a:spcBef>
                <a:spcPts val="600"/>
              </a:spcBef>
              <a:spcAft>
                <a:spcPts val="600"/>
              </a:spcAft>
            </a:pPr>
            <a:r>
              <a:rPr lang="en-US" sz="2200" dirty="0">
                <a:solidFill>
                  <a:srgbClr val="002060"/>
                </a:solidFill>
                <a:latin typeface="Times New Roman" panose="02020603050405020304" pitchFamily="18" charset="0"/>
                <a:ea typeface="Calibri" panose="020F0502020204030204" pitchFamily="34" charset="0"/>
              </a:rPr>
              <a:t> </a:t>
            </a:r>
            <a:endParaRPr lang="en-US" sz="2200" dirty="0">
              <a:solidFill>
                <a:srgbClr val="002060"/>
              </a:solidFill>
              <a:latin typeface="Times New Roman" panose="02020603050405020304" pitchFamily="18" charset="0"/>
              <a:ea typeface="Times New Roman" panose="02020603050405020304" pitchFamily="18" charset="0"/>
            </a:endParaRPr>
          </a:p>
          <a:p>
            <a:pPr marL="285750" indent="-285750" algn="just">
              <a:spcBef>
                <a:spcPts val="600"/>
              </a:spcBef>
              <a:spcAft>
                <a:spcPts val="600"/>
              </a:spcAft>
              <a:buFont typeface="Wingdings" panose="05000000000000000000" pitchFamily="2" charset="2"/>
              <a:buChar char="Ø"/>
            </a:pPr>
            <a:r>
              <a:rPr lang="en-US" sz="2200" dirty="0">
                <a:solidFill>
                  <a:srgbClr val="002060"/>
                </a:solidFill>
                <a:latin typeface="Times New Roman" panose="02020603050405020304" pitchFamily="18" charset="0"/>
                <a:ea typeface="Times New Roman" panose="02020603050405020304" pitchFamily="18" charset="0"/>
              </a:rPr>
              <a:t>This study therefore fills the glaring lacuna in existing literature by using Pearson’s product moment correlation coefficient to analyze the generated data that was retrieved from the employees of the Cadbury Nigeria Plc.</a:t>
            </a:r>
          </a:p>
        </p:txBody>
      </p:sp>
    </p:spTree>
    <p:extLst>
      <p:ext uri="{BB962C8B-B14F-4D97-AF65-F5344CB8AC3E}">
        <p14:creationId xmlns:p14="http://schemas.microsoft.com/office/powerpoint/2010/main" val="2263698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3486"/>
            <a:ext cx="9144000" cy="4832092"/>
          </a:xfrm>
          <a:prstGeom prst="rect">
            <a:avLst/>
          </a:prstGeom>
        </p:spPr>
        <p:txBody>
          <a:bodyPr wrap="square">
            <a:spAutoFit/>
          </a:bodyPr>
          <a:lstStyle/>
          <a:p>
            <a:pPr algn="just"/>
            <a:r>
              <a:rPr lang="en-US" sz="3200" b="1" dirty="0">
                <a:latin typeface="Times New Roman" pitchFamily="18" charset="0"/>
                <a:cs typeface="Times New Roman" pitchFamily="18" charset="0"/>
              </a:rPr>
              <a:t>			</a:t>
            </a:r>
            <a:r>
              <a:rPr lang="en-US" sz="3200" b="1" dirty="0">
                <a:solidFill>
                  <a:srgbClr val="002060"/>
                </a:solidFill>
                <a:latin typeface="Times New Roman" pitchFamily="18" charset="0"/>
                <a:cs typeface="Times New Roman" pitchFamily="18" charset="0"/>
              </a:rPr>
              <a:t> </a:t>
            </a:r>
            <a:r>
              <a:rPr lang="en-US" sz="3200" b="1" dirty="0">
                <a:solidFill>
                  <a:schemeClr val="accent6">
                    <a:lumMod val="50000"/>
                  </a:schemeClr>
                </a:solidFill>
                <a:latin typeface="Times New Roman" pitchFamily="18" charset="0"/>
                <a:cs typeface="Times New Roman" pitchFamily="18" charset="0"/>
              </a:rPr>
              <a:t>RESEARCH OBJECTIVES</a:t>
            </a:r>
          </a:p>
          <a:p>
            <a:pPr algn="just"/>
            <a:endParaRPr lang="en-US" sz="3200" dirty="0">
              <a:latin typeface="Times New Roman" pitchFamily="18" charset="0"/>
              <a:cs typeface="Times New Roman" pitchFamily="18" charset="0"/>
            </a:endParaRPr>
          </a:p>
          <a:p>
            <a:pPr marL="514350" lvl="0" indent="-514350" algn="just">
              <a:buFont typeface="+mj-lt"/>
              <a:buAutoNum type="romanLcPeriod"/>
            </a:pPr>
            <a:endParaRPr lang="en-US" sz="2000" dirty="0"/>
          </a:p>
          <a:p>
            <a:pPr marL="457200" indent="-457200" algn="just">
              <a:buFont typeface="Wingdings" panose="05000000000000000000" pitchFamily="2" charset="2"/>
              <a:buChar char="Ø"/>
            </a:pPr>
            <a:r>
              <a:rPr lang="en-US" sz="3200" dirty="0">
                <a:solidFill>
                  <a:srgbClr val="002060"/>
                </a:solidFill>
              </a:rPr>
              <a:t>To investigate the relationship between Knowledge identification and organization turnover.</a:t>
            </a:r>
          </a:p>
          <a:p>
            <a:pPr marL="457200" indent="-457200" algn="just">
              <a:buFont typeface="Wingdings" panose="05000000000000000000" pitchFamily="2" charset="2"/>
              <a:buChar char="Ø"/>
            </a:pPr>
            <a:endParaRPr lang="en-US" sz="3200" dirty="0">
              <a:solidFill>
                <a:srgbClr val="002060"/>
              </a:solidFill>
            </a:endParaRPr>
          </a:p>
          <a:p>
            <a:pPr marL="457200" indent="-457200" algn="just">
              <a:buFont typeface="Wingdings" panose="05000000000000000000" pitchFamily="2" charset="2"/>
              <a:buChar char="Ø"/>
            </a:pPr>
            <a:r>
              <a:rPr lang="en-US" sz="3200" dirty="0">
                <a:solidFill>
                  <a:srgbClr val="002060"/>
                </a:solidFill>
              </a:rPr>
              <a:t>To examine the extent to which Knowledge acquisition affect organizational performance.</a:t>
            </a:r>
          </a:p>
          <a:p>
            <a:pPr marL="457200" indent="-457200" algn="just">
              <a:buFont typeface="Wingdings" panose="05000000000000000000" pitchFamily="2" charset="2"/>
              <a:buChar char="Ø"/>
            </a:pPr>
            <a:endParaRPr lang="en-US" sz="3200" dirty="0">
              <a:solidFill>
                <a:schemeClr val="accent1"/>
              </a:solidFill>
            </a:endParaRPr>
          </a:p>
        </p:txBody>
      </p:sp>
    </p:spTree>
    <p:extLst>
      <p:ext uri="{BB962C8B-B14F-4D97-AF65-F5344CB8AC3E}">
        <p14:creationId xmlns:p14="http://schemas.microsoft.com/office/powerpoint/2010/main" val="1898599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0"/>
            <a:ext cx="9067800" cy="4401205"/>
          </a:xfrm>
          <a:prstGeom prst="rect">
            <a:avLst/>
          </a:prstGeom>
        </p:spPr>
        <p:txBody>
          <a:bodyPr wrap="square">
            <a:spAutoFit/>
          </a:bodyPr>
          <a:lstStyle/>
          <a:p>
            <a:pPr algn="ctr"/>
            <a:r>
              <a:rPr lang="en-US" sz="2800" b="1" dirty="0">
                <a:solidFill>
                  <a:schemeClr val="accent6">
                    <a:lumMod val="50000"/>
                  </a:schemeClr>
                </a:solidFill>
                <a:latin typeface="Times New Roman" pitchFamily="18" charset="0"/>
                <a:cs typeface="Times New Roman" pitchFamily="18" charset="0"/>
              </a:rPr>
              <a:t>RESEARCH QUESTIONS</a:t>
            </a:r>
            <a:r>
              <a:rPr lang="en-US" sz="2800" b="1" dirty="0">
                <a:solidFill>
                  <a:srgbClr val="002060"/>
                </a:solidFill>
                <a:latin typeface="Times New Roman" pitchFamily="18" charset="0"/>
                <a:cs typeface="Times New Roman" pitchFamily="18" charset="0"/>
              </a:rPr>
              <a:t> </a:t>
            </a:r>
          </a:p>
          <a:p>
            <a:endParaRPr lang="en-US" sz="2000" dirty="0"/>
          </a:p>
          <a:p>
            <a:pPr marL="514350" lvl="0" indent="-514350" algn="just">
              <a:buFont typeface="+mj-lt"/>
              <a:buAutoNum type="romanLcPeriod"/>
            </a:pPr>
            <a:endParaRPr lang="en-US" sz="2000" dirty="0"/>
          </a:p>
          <a:p>
            <a:pPr marL="514350" lvl="0" indent="-514350" algn="just">
              <a:buFont typeface="+mj-lt"/>
              <a:buAutoNum type="romanLcPeriod"/>
            </a:pPr>
            <a:endParaRPr lang="en-US" sz="2000" dirty="0"/>
          </a:p>
          <a:p>
            <a:pPr marL="457200" indent="-457200" algn="just">
              <a:buFont typeface="Wingdings" panose="05000000000000000000" pitchFamily="2" charset="2"/>
              <a:buChar char="Ø"/>
            </a:pPr>
            <a:r>
              <a:rPr lang="en-US" sz="3200" dirty="0">
                <a:solidFill>
                  <a:srgbClr val="002060"/>
                </a:solidFill>
              </a:rPr>
              <a:t>What is the relationship between Knowledge identification and organization turnover.</a:t>
            </a:r>
          </a:p>
          <a:p>
            <a:pPr marL="457200" indent="-457200" algn="just">
              <a:buFont typeface="Wingdings" panose="05000000000000000000" pitchFamily="2" charset="2"/>
              <a:buChar char="Ø"/>
            </a:pPr>
            <a:endParaRPr lang="en-US" sz="3200" dirty="0">
              <a:solidFill>
                <a:srgbClr val="002060"/>
              </a:solidFill>
            </a:endParaRPr>
          </a:p>
          <a:p>
            <a:pPr marL="457200" indent="-457200" algn="just">
              <a:buFont typeface="Wingdings" panose="05000000000000000000" pitchFamily="2" charset="2"/>
              <a:buChar char="Ø"/>
            </a:pPr>
            <a:r>
              <a:rPr lang="en-US" sz="3200" dirty="0">
                <a:solidFill>
                  <a:srgbClr val="002060"/>
                </a:solidFill>
              </a:rPr>
              <a:t>To what extent does Knowledge acquisition affect organizational performance.</a:t>
            </a:r>
          </a:p>
          <a:p>
            <a:pPr marL="457200" indent="-457200" algn="just">
              <a:buFont typeface="Wingdings" panose="05000000000000000000" pitchFamily="2" charset="2"/>
              <a:buChar char="Ø"/>
            </a:pPr>
            <a:endParaRPr lang="en-US" sz="3200" dirty="0">
              <a:solidFill>
                <a:schemeClr val="accent1"/>
              </a:solidFill>
            </a:endParaRPr>
          </a:p>
        </p:txBody>
      </p:sp>
    </p:spTree>
    <p:extLst>
      <p:ext uri="{BB962C8B-B14F-4D97-AF65-F5344CB8AC3E}">
        <p14:creationId xmlns:p14="http://schemas.microsoft.com/office/powerpoint/2010/main" val="1862326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98584"/>
            <a:ext cx="8991600" cy="6632585"/>
          </a:xfrm>
          <a:prstGeom prst="rect">
            <a:avLst/>
          </a:prstGeom>
        </p:spPr>
        <p:txBody>
          <a:bodyPr wrap="square">
            <a:spAutoFit/>
          </a:bodyPr>
          <a:lstStyle/>
          <a:p>
            <a:pPr algn="ctr"/>
            <a:r>
              <a:rPr lang="en-US" sz="2100" b="1" dirty="0">
                <a:solidFill>
                  <a:schemeClr val="accent5">
                    <a:lumMod val="50000"/>
                  </a:schemeClr>
                </a:solidFill>
              </a:rPr>
              <a:t>RESEARCH METHODOLOGY</a:t>
            </a:r>
          </a:p>
          <a:p>
            <a:pPr marL="342900" indent="-342900" algn="just">
              <a:buFont typeface="Wingdings" panose="05000000000000000000" pitchFamily="2" charset="2"/>
              <a:buChar char="Ø"/>
            </a:pPr>
            <a:endParaRPr lang="en-US" sz="1000" dirty="0">
              <a:solidFill>
                <a:srgbClr val="002060"/>
              </a:solidFill>
            </a:endParaRPr>
          </a:p>
          <a:p>
            <a:pPr marL="342900" indent="-342900" algn="just">
              <a:buFont typeface="Wingdings" panose="05000000000000000000" pitchFamily="2" charset="2"/>
              <a:buChar char="Ø"/>
            </a:pPr>
            <a:r>
              <a:rPr lang="en-US" sz="2100" dirty="0">
                <a:solidFill>
                  <a:srgbClr val="002060"/>
                </a:solidFill>
              </a:rPr>
              <a:t>The research design adopted for this study was the survey design. </a:t>
            </a:r>
          </a:p>
          <a:p>
            <a:pPr marL="342900" indent="-342900" algn="just">
              <a:buFont typeface="Wingdings" panose="05000000000000000000" pitchFamily="2" charset="2"/>
              <a:buChar char="Ø"/>
            </a:pPr>
            <a:endParaRPr lang="en-US" sz="2800" dirty="0">
              <a:solidFill>
                <a:srgbClr val="002060"/>
              </a:solidFill>
            </a:endParaRPr>
          </a:p>
          <a:p>
            <a:pPr marL="342900" indent="-342900" algn="just">
              <a:buFont typeface="Wingdings" panose="05000000000000000000" pitchFamily="2" charset="2"/>
              <a:buChar char="Ø"/>
            </a:pPr>
            <a:r>
              <a:rPr lang="en-US" sz="2100" dirty="0">
                <a:solidFill>
                  <a:srgbClr val="002060"/>
                </a:solidFill>
              </a:rPr>
              <a:t>The estimated research population was 512 staff and management of Cadbury Nigeria plc. </a:t>
            </a:r>
          </a:p>
          <a:p>
            <a:pPr marL="342900" indent="-342900" algn="just">
              <a:buFont typeface="Wingdings" panose="05000000000000000000" pitchFamily="2" charset="2"/>
              <a:buChar char="Ø"/>
            </a:pPr>
            <a:endParaRPr lang="en-US" sz="2400" dirty="0">
              <a:solidFill>
                <a:srgbClr val="002060"/>
              </a:solidFill>
            </a:endParaRPr>
          </a:p>
          <a:p>
            <a:pPr marL="342900" indent="-342900" algn="just">
              <a:buFont typeface="Wingdings" panose="05000000000000000000" pitchFamily="2" charset="2"/>
              <a:buChar char="Ø"/>
            </a:pPr>
            <a:r>
              <a:rPr lang="en-US" sz="2100" dirty="0">
                <a:solidFill>
                  <a:srgbClr val="002060"/>
                </a:solidFill>
              </a:rPr>
              <a:t>Therefore, the sample size is 225 consisting of staff and management of Cadbury Nigeria plc as a case study using </a:t>
            </a:r>
            <a:r>
              <a:rPr lang="en-ZA" sz="2100" dirty="0">
                <a:solidFill>
                  <a:srgbClr val="002060"/>
                </a:solidFill>
              </a:rPr>
              <a:t>Bartlett </a:t>
            </a:r>
            <a:r>
              <a:rPr lang="en-ZA" sz="2100" i="1" dirty="0">
                <a:solidFill>
                  <a:srgbClr val="002060"/>
                </a:solidFill>
              </a:rPr>
              <a:t>et al.,</a:t>
            </a:r>
            <a:r>
              <a:rPr lang="en-ZA" sz="2100" dirty="0">
                <a:solidFill>
                  <a:srgbClr val="002060"/>
                </a:solidFill>
              </a:rPr>
              <a:t> (2001) table for determining minimum returned sample size for a given population size for both categorical and continuous data was used to estimate the research sample size for this study.</a:t>
            </a:r>
            <a:endParaRPr lang="en-US" sz="2100" dirty="0">
              <a:solidFill>
                <a:srgbClr val="002060"/>
              </a:solidFill>
            </a:endParaRPr>
          </a:p>
          <a:p>
            <a:pPr marL="342900" indent="-342900" algn="just">
              <a:buFont typeface="Wingdings" panose="05000000000000000000" pitchFamily="2" charset="2"/>
              <a:buChar char="Ø"/>
            </a:pPr>
            <a:endParaRPr lang="en-US" sz="2800" dirty="0">
              <a:solidFill>
                <a:srgbClr val="002060"/>
              </a:solidFill>
            </a:endParaRPr>
          </a:p>
          <a:p>
            <a:pPr marL="342900" indent="-342900" algn="just">
              <a:buFont typeface="Wingdings" panose="05000000000000000000" pitchFamily="2" charset="2"/>
              <a:buChar char="Ø"/>
            </a:pPr>
            <a:r>
              <a:rPr lang="en-US" sz="2100" dirty="0">
                <a:solidFill>
                  <a:srgbClr val="002060"/>
                </a:solidFill>
              </a:rPr>
              <a:t>Primary data were used in collecting data from the major players including Human Resource managers and employees of Cadbury Nigeria plc.</a:t>
            </a:r>
          </a:p>
          <a:p>
            <a:pPr marL="342900" indent="-342900" algn="just">
              <a:buFont typeface="Wingdings" panose="05000000000000000000" pitchFamily="2" charset="2"/>
              <a:buChar char="Ø"/>
            </a:pPr>
            <a:endParaRPr lang="en-US" sz="2400" dirty="0">
              <a:solidFill>
                <a:srgbClr val="002060"/>
              </a:solidFill>
            </a:endParaRPr>
          </a:p>
          <a:p>
            <a:pPr marL="342900" indent="-342900" algn="just">
              <a:buFont typeface="Wingdings" panose="05000000000000000000" pitchFamily="2" charset="2"/>
              <a:buChar char="Ø"/>
            </a:pPr>
            <a:r>
              <a:rPr lang="en-US" sz="2100" dirty="0">
                <a:solidFill>
                  <a:srgbClr val="002060"/>
                </a:solidFill>
              </a:rPr>
              <a:t> A structured questionnaires was adapted to measure the principal factors investigated: organizational performance, Knowledge identification and Knowledge acquisition on a 5-point Likert type scale. </a:t>
            </a:r>
          </a:p>
        </p:txBody>
      </p:sp>
    </p:spTree>
    <p:extLst>
      <p:ext uri="{BB962C8B-B14F-4D97-AF65-F5344CB8AC3E}">
        <p14:creationId xmlns:p14="http://schemas.microsoft.com/office/powerpoint/2010/main" val="638585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4594"/>
            <a:ext cx="9144000" cy="7171194"/>
          </a:xfrm>
          <a:prstGeom prst="rect">
            <a:avLst/>
          </a:prstGeom>
        </p:spPr>
        <p:txBody>
          <a:bodyPr wrap="square">
            <a:spAutoFit/>
          </a:bodyPr>
          <a:lstStyle/>
          <a:p>
            <a:pPr algn="ctr">
              <a:spcBef>
                <a:spcPts val="600"/>
              </a:spcBef>
              <a:spcAft>
                <a:spcPts val="600"/>
              </a:spcAft>
            </a:pPr>
            <a:r>
              <a:rPr lang="en-US" sz="2400" b="1" dirty="0">
                <a:solidFill>
                  <a:schemeClr val="accent5">
                    <a:lumMod val="50000"/>
                  </a:schemeClr>
                </a:solidFill>
                <a:latin typeface="Times New Roman" panose="02020603050405020304" pitchFamily="18" charset="0"/>
                <a:ea typeface="Times New Roman" panose="02020603050405020304" pitchFamily="18" charset="0"/>
              </a:rPr>
              <a:t>Test of Hypotheses</a:t>
            </a:r>
            <a:endParaRPr lang="en-US" sz="2400" dirty="0">
              <a:solidFill>
                <a:schemeClr val="accent5">
                  <a:lumMod val="50000"/>
                </a:schemeClr>
              </a:solidFill>
              <a:latin typeface="Times New Roman" panose="02020603050405020304" pitchFamily="18" charset="0"/>
              <a:ea typeface="Times New Roman" panose="02020603050405020304" pitchFamily="18" charset="0"/>
            </a:endParaRPr>
          </a:p>
          <a:p>
            <a:pPr marL="514350" indent="-514350" algn="just">
              <a:spcBef>
                <a:spcPts val="600"/>
              </a:spcBef>
              <a:spcAft>
                <a:spcPts val="600"/>
              </a:spcAft>
            </a:pPr>
            <a:r>
              <a:rPr lang="en-US" sz="2000" b="1" dirty="0"/>
              <a:t>Hypothesis One </a:t>
            </a:r>
          </a:p>
          <a:p>
            <a:pPr marL="457200" indent="-457200" algn="just">
              <a:spcAft>
                <a:spcPts val="0"/>
              </a:spcAft>
            </a:pPr>
            <a:r>
              <a:rPr lang="en-US" dirty="0">
                <a:solidFill>
                  <a:srgbClr val="002060"/>
                </a:solidFill>
                <a:latin typeface="Times New Roman" panose="02020603050405020304" pitchFamily="18" charset="0"/>
                <a:ea typeface="Times New Roman" panose="02020603050405020304" pitchFamily="18" charset="0"/>
              </a:rPr>
              <a:t>Ho</a:t>
            </a:r>
            <a:r>
              <a:rPr lang="en-US" baseline="-25000" dirty="0">
                <a:solidFill>
                  <a:srgbClr val="002060"/>
                </a:solidFill>
                <a:latin typeface="Times New Roman" panose="02020603050405020304" pitchFamily="18" charset="0"/>
                <a:ea typeface="Times New Roman" panose="02020603050405020304" pitchFamily="18" charset="0"/>
              </a:rPr>
              <a:t>1</a:t>
            </a:r>
            <a:r>
              <a:rPr lang="en-US" dirty="0">
                <a:solidFill>
                  <a:srgbClr val="002060"/>
                </a:solidFill>
                <a:latin typeface="Times New Roman" panose="02020603050405020304" pitchFamily="18" charset="0"/>
                <a:ea typeface="Times New Roman" panose="02020603050405020304" pitchFamily="18" charset="0"/>
              </a:rPr>
              <a:t>: 	</a:t>
            </a:r>
            <a:r>
              <a:rPr lang="en-US" dirty="0">
                <a:solidFill>
                  <a:srgbClr val="002060"/>
                </a:solidFill>
                <a:latin typeface="Times New Roman" panose="02020603050405020304" pitchFamily="18" charset="0"/>
                <a:ea typeface="Calibri" panose="020F0502020204030204" pitchFamily="34" charset="0"/>
              </a:rPr>
              <a:t>Knowledge identification</a:t>
            </a:r>
            <a:r>
              <a:rPr lang="en-US" dirty="0">
                <a:solidFill>
                  <a:srgbClr val="002060"/>
                </a:solidFill>
                <a:latin typeface="Times New Roman" panose="02020603050405020304" pitchFamily="18" charset="0"/>
                <a:ea typeface="Times New Roman" panose="02020603050405020304" pitchFamily="18" charset="0"/>
              </a:rPr>
              <a:t> has no significant effect on and </a:t>
            </a:r>
            <a:r>
              <a:rPr lang="en-US" dirty="0">
                <a:solidFill>
                  <a:srgbClr val="002060"/>
                </a:solidFill>
                <a:latin typeface="Times New Roman" panose="02020603050405020304" pitchFamily="18" charset="0"/>
                <a:ea typeface="Calibri" panose="020F0502020204030204" pitchFamily="34" charset="0"/>
              </a:rPr>
              <a:t>organization turnover</a:t>
            </a:r>
            <a:r>
              <a:rPr lang="en-US" dirty="0">
                <a:solidFill>
                  <a:srgbClr val="002060"/>
                </a:solidFill>
                <a:latin typeface="Times New Roman" panose="02020603050405020304" pitchFamily="18" charset="0"/>
                <a:ea typeface="Times New Roman" panose="02020603050405020304" pitchFamily="18" charset="0"/>
              </a:rPr>
              <a:t>.</a:t>
            </a:r>
          </a:p>
          <a:p>
            <a:pPr>
              <a:spcAft>
                <a:spcPts val="0"/>
              </a:spcAft>
            </a:pPr>
            <a:r>
              <a:rPr lang="en-US" b="1" dirty="0">
                <a:latin typeface="Times New Roman" panose="02020603050405020304" pitchFamily="18" charset="0"/>
                <a:ea typeface="Calibri" panose="020F0502020204030204" pitchFamily="34" charset="0"/>
              </a:rPr>
              <a:t> </a:t>
            </a:r>
            <a:r>
              <a:rPr lang="en-US" sz="1600" b="1" dirty="0">
                <a:latin typeface="Times New Roman" panose="02020603050405020304" pitchFamily="18" charset="0"/>
                <a:ea typeface="Calibri" panose="020F0502020204030204" pitchFamily="34" charset="0"/>
              </a:rPr>
              <a:t>Knowledge Identification</a:t>
            </a:r>
            <a:r>
              <a:rPr lang="en-US" sz="1600" b="1" dirty="0">
                <a:latin typeface="Times New Roman" panose="02020603050405020304" pitchFamily="18" charset="0"/>
                <a:ea typeface="Times New Roman" panose="02020603050405020304" pitchFamily="18" charset="0"/>
              </a:rPr>
              <a:t> has significant effect on </a:t>
            </a:r>
            <a:r>
              <a:rPr lang="en-US" sz="1600" b="1" dirty="0">
                <a:latin typeface="Times New Roman" panose="02020603050405020304" pitchFamily="18" charset="0"/>
                <a:ea typeface="Calibri" panose="020F0502020204030204" pitchFamily="34" charset="0"/>
              </a:rPr>
              <a:t>Organization Turnover</a:t>
            </a:r>
            <a:r>
              <a:rPr lang="en-US" sz="1600" b="1" dirty="0">
                <a:latin typeface="Times New Roman" panose="02020603050405020304" pitchFamily="18" charset="0"/>
                <a:ea typeface="Times New Roman" panose="02020603050405020304" pitchFamily="18" charset="0"/>
              </a:rPr>
              <a:t>.</a:t>
            </a:r>
          </a:p>
          <a:p>
            <a:endParaRPr lang="en-US" sz="1600" b="1" dirty="0">
              <a:latin typeface="Times New Roman" panose="02020603050405020304" pitchFamily="18" charset="0"/>
            </a:endParaRPr>
          </a:p>
          <a:p>
            <a:endParaRPr lang="en-US" sz="1600" b="1" dirty="0">
              <a:latin typeface="Times New Roman" panose="02020603050405020304" pitchFamily="18" charset="0"/>
            </a:endParaRPr>
          </a:p>
          <a:p>
            <a:endParaRPr lang="en-US" sz="1600" b="1" dirty="0">
              <a:latin typeface="Times New Roman" panose="02020603050405020304" pitchFamily="18" charset="0"/>
            </a:endParaRPr>
          </a:p>
          <a:p>
            <a:endParaRPr lang="en-US" sz="1600" b="1" dirty="0">
              <a:latin typeface="Times New Roman" panose="02020603050405020304" pitchFamily="18" charset="0"/>
            </a:endParaRPr>
          </a:p>
          <a:p>
            <a:endParaRPr lang="en-US" sz="1600" b="1" dirty="0">
              <a:latin typeface="Times New Roman" panose="02020603050405020304" pitchFamily="18" charset="0"/>
            </a:endParaRPr>
          </a:p>
          <a:p>
            <a:endParaRPr lang="en-US" sz="1600" b="1" dirty="0">
              <a:latin typeface="Times New Roman" panose="02020603050405020304" pitchFamily="18" charset="0"/>
            </a:endParaRPr>
          </a:p>
          <a:p>
            <a:endParaRPr lang="en-US" sz="1600" b="1" dirty="0">
              <a:latin typeface="Times New Roman" panose="02020603050405020304" pitchFamily="18" charset="0"/>
            </a:endParaRPr>
          </a:p>
          <a:p>
            <a:endParaRPr lang="en-US" sz="1600" b="1" dirty="0"/>
          </a:p>
          <a:p>
            <a:r>
              <a:rPr lang="en-US" sz="1600" b="1" dirty="0"/>
              <a:t>Test Statistics</a:t>
            </a:r>
            <a:endParaRPr lang="en-US" sz="1600" dirty="0"/>
          </a:p>
          <a:p>
            <a:endParaRPr lang="en-US" sz="1600" b="1" dirty="0">
              <a:latin typeface="Times New Roman" panose="02020603050405020304" pitchFamily="18" charset="0"/>
            </a:endParaRPr>
          </a:p>
          <a:p>
            <a:endParaRPr lang="en-US" sz="1600" b="1" dirty="0">
              <a:latin typeface="Times New Roman" panose="02020603050405020304" pitchFamily="18" charset="0"/>
            </a:endParaRPr>
          </a:p>
          <a:p>
            <a:endParaRPr lang="en-US" sz="1600" b="1" dirty="0">
              <a:latin typeface="Times New Roman" panose="02020603050405020304" pitchFamily="18" charset="0"/>
            </a:endParaRPr>
          </a:p>
          <a:p>
            <a:endParaRPr lang="en-US" sz="1600" b="1" dirty="0">
              <a:latin typeface="Times New Roman" panose="02020603050405020304" pitchFamily="18" charset="0"/>
            </a:endParaRPr>
          </a:p>
          <a:p>
            <a:endParaRPr lang="en-US" sz="1600" dirty="0"/>
          </a:p>
          <a:p>
            <a:endParaRPr lang="en-US" sz="100" dirty="0"/>
          </a:p>
          <a:p>
            <a:r>
              <a:rPr lang="en-US" sz="1600" dirty="0"/>
              <a:t>a. 0 cells (.0%) have expected frequencies less than 5. the minimum expected cell frequency is 56.3. </a:t>
            </a:r>
          </a:p>
          <a:p>
            <a:r>
              <a:rPr lang="en-US" sz="1600" dirty="0"/>
              <a:t> </a:t>
            </a:r>
          </a:p>
          <a:p>
            <a:pPr algn="just"/>
            <a:endParaRPr lang="en-US" sz="100" b="1" dirty="0">
              <a:solidFill>
                <a:srgbClr val="002060"/>
              </a:solidFill>
            </a:endParaRPr>
          </a:p>
          <a:p>
            <a:pPr algn="just"/>
            <a:r>
              <a:rPr lang="en-US" sz="2000" b="1" dirty="0">
                <a:solidFill>
                  <a:schemeClr val="accent5">
                    <a:lumMod val="50000"/>
                  </a:schemeClr>
                </a:solidFill>
              </a:rPr>
              <a:t>DECISION RULE </a:t>
            </a:r>
            <a:r>
              <a:rPr lang="en-US" sz="2000" dirty="0">
                <a:solidFill>
                  <a:srgbClr val="002060"/>
                </a:solidFill>
              </a:rPr>
              <a:t> </a:t>
            </a:r>
          </a:p>
          <a:p>
            <a:pPr algn="just"/>
            <a:r>
              <a:rPr lang="en-US" sz="2000" dirty="0">
                <a:solidFill>
                  <a:srgbClr val="002060"/>
                </a:solidFill>
              </a:rPr>
              <a:t>From the above table, it implies that the chi square calculated 51.8 is greater than the chi square tabulated at 0.05 level of significant. The null hypothesis (Ho) is rejected while the alternative hypothesis (Hi) is accepted. Hence, Knowledge identification has significant effect on and organization turnover.</a:t>
            </a:r>
          </a:p>
        </p:txBody>
      </p:sp>
      <p:graphicFrame>
        <p:nvGraphicFramePr>
          <p:cNvPr id="3" name="Table 2"/>
          <p:cNvGraphicFramePr>
            <a:graphicFrameLocks noGrp="1"/>
          </p:cNvGraphicFramePr>
          <p:nvPr>
            <p:extLst>
              <p:ext uri="{D42A27DB-BD31-4B8C-83A1-F6EECF244321}">
                <p14:modId xmlns:p14="http://schemas.microsoft.com/office/powerpoint/2010/main" val="139952019"/>
              </p:ext>
            </p:extLst>
          </p:nvPr>
        </p:nvGraphicFramePr>
        <p:xfrm>
          <a:off x="228600" y="1371600"/>
          <a:ext cx="6400800" cy="1828800"/>
        </p:xfrm>
        <a:graphic>
          <a:graphicData uri="http://schemas.openxmlformats.org/drawingml/2006/table">
            <a:tbl>
              <a:tblPr firstRow="1" firstCol="1" lastRow="1" lastCol="1" bandRow="1" bandCol="1">
                <a:tableStyleId>{5C22544A-7EE6-4342-B048-85BDC9FD1C3A}</a:tableStyleId>
              </a:tblPr>
              <a:tblGrid>
                <a:gridCol w="2251719">
                  <a:extLst>
                    <a:ext uri="{9D8B030D-6E8A-4147-A177-3AD203B41FA5}">
                      <a16:colId xmlns:a16="http://schemas.microsoft.com/office/drawing/2014/main" xmlns="" val="20000"/>
                    </a:ext>
                  </a:extLst>
                </a:gridCol>
                <a:gridCol w="1463431">
                  <a:extLst>
                    <a:ext uri="{9D8B030D-6E8A-4147-A177-3AD203B41FA5}">
                      <a16:colId xmlns:a16="http://schemas.microsoft.com/office/drawing/2014/main" xmlns="" val="20001"/>
                    </a:ext>
                  </a:extLst>
                </a:gridCol>
                <a:gridCol w="1454727">
                  <a:extLst>
                    <a:ext uri="{9D8B030D-6E8A-4147-A177-3AD203B41FA5}">
                      <a16:colId xmlns:a16="http://schemas.microsoft.com/office/drawing/2014/main" xmlns="" val="20002"/>
                    </a:ext>
                  </a:extLst>
                </a:gridCol>
                <a:gridCol w="1230923">
                  <a:extLst>
                    <a:ext uri="{9D8B030D-6E8A-4147-A177-3AD203B41FA5}">
                      <a16:colId xmlns:a16="http://schemas.microsoft.com/office/drawing/2014/main" xmlns="" val="20003"/>
                    </a:ext>
                  </a:extLst>
                </a:gridCol>
              </a:tblGrid>
              <a:tr h="457200">
                <a:tc>
                  <a:txBody>
                    <a:bodyPr/>
                    <a:lstStyle/>
                    <a:p>
                      <a:pPr>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en-US" sz="1200" dirty="0">
                          <a:effectLst/>
                        </a:rPr>
                        <a:t>Observed N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en-US" sz="1200" dirty="0">
                          <a:effectLst/>
                        </a:rPr>
                        <a:t>Expected N</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en-US" sz="1200" dirty="0">
                          <a:effectLst/>
                        </a:rPr>
                        <a:t>Residual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0000"/>
                  </a:ext>
                </a:extLst>
              </a:tr>
              <a:tr h="1371600">
                <a:tc>
                  <a:txBody>
                    <a:bodyPr/>
                    <a:lstStyle/>
                    <a:p>
                      <a:pPr>
                        <a:spcAft>
                          <a:spcPts val="0"/>
                        </a:spcAft>
                      </a:pPr>
                      <a:r>
                        <a:rPr lang="en-US" sz="1200" dirty="0">
                          <a:effectLst/>
                        </a:rPr>
                        <a:t>Strongly Agree</a:t>
                      </a:r>
                    </a:p>
                    <a:p>
                      <a:pPr>
                        <a:spcAft>
                          <a:spcPts val="0"/>
                        </a:spcAft>
                      </a:pPr>
                      <a:r>
                        <a:rPr lang="en-US" sz="1200" dirty="0">
                          <a:effectLst/>
                        </a:rPr>
                        <a:t>Agree</a:t>
                      </a:r>
                    </a:p>
                    <a:p>
                      <a:pPr>
                        <a:spcAft>
                          <a:spcPts val="0"/>
                        </a:spcAft>
                      </a:pPr>
                      <a:r>
                        <a:rPr lang="en-US" sz="1200" dirty="0">
                          <a:effectLst/>
                        </a:rPr>
                        <a:t>Strongly Disagree</a:t>
                      </a:r>
                    </a:p>
                    <a:p>
                      <a:pPr>
                        <a:spcAft>
                          <a:spcPts val="0"/>
                        </a:spcAft>
                      </a:pPr>
                      <a:r>
                        <a:rPr lang="en-US" sz="1200" dirty="0">
                          <a:effectLst/>
                        </a:rPr>
                        <a:t>Disagree</a:t>
                      </a:r>
                    </a:p>
                    <a:p>
                      <a:pPr>
                        <a:spcAft>
                          <a:spcPts val="0"/>
                        </a:spcAft>
                      </a:pPr>
                      <a:r>
                        <a:rPr lang="en-US" sz="1200" dirty="0">
                          <a:effectLst/>
                        </a:rPr>
                        <a:t>Total</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en-US" sz="1200">
                          <a:effectLst/>
                        </a:rPr>
                        <a:t>145</a:t>
                      </a:r>
                    </a:p>
                    <a:p>
                      <a:pPr algn="ctr">
                        <a:spcAft>
                          <a:spcPts val="0"/>
                        </a:spcAft>
                      </a:pPr>
                      <a:r>
                        <a:rPr lang="en-US" sz="1200">
                          <a:effectLst/>
                        </a:rPr>
                        <a:t>70</a:t>
                      </a:r>
                    </a:p>
                    <a:p>
                      <a:pPr algn="ctr">
                        <a:spcAft>
                          <a:spcPts val="0"/>
                        </a:spcAft>
                      </a:pPr>
                      <a:r>
                        <a:rPr lang="en-US" sz="1200">
                          <a:effectLst/>
                        </a:rPr>
                        <a:t>5</a:t>
                      </a:r>
                    </a:p>
                    <a:p>
                      <a:pPr algn="ctr">
                        <a:spcAft>
                          <a:spcPts val="0"/>
                        </a:spcAft>
                      </a:pPr>
                      <a:r>
                        <a:rPr lang="en-US" sz="1200">
                          <a:effectLst/>
                        </a:rPr>
                        <a:t>5</a:t>
                      </a:r>
                    </a:p>
                    <a:p>
                      <a:pPr algn="ctr">
                        <a:spcAft>
                          <a:spcPts val="0"/>
                        </a:spcAft>
                      </a:pPr>
                      <a:r>
                        <a:rPr lang="en-US" sz="1200">
                          <a:effectLst/>
                        </a:rPr>
                        <a:t>225</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en-US" sz="1200">
                          <a:effectLst/>
                        </a:rPr>
                        <a:t>56.3</a:t>
                      </a:r>
                    </a:p>
                    <a:p>
                      <a:pPr algn="ctr">
                        <a:spcAft>
                          <a:spcPts val="0"/>
                        </a:spcAft>
                      </a:pPr>
                      <a:r>
                        <a:rPr lang="en-US" sz="1200">
                          <a:effectLst/>
                        </a:rPr>
                        <a:t>56.3</a:t>
                      </a:r>
                    </a:p>
                    <a:p>
                      <a:pPr algn="ctr">
                        <a:spcAft>
                          <a:spcPts val="0"/>
                        </a:spcAft>
                      </a:pPr>
                      <a:r>
                        <a:rPr lang="en-US" sz="1200">
                          <a:effectLst/>
                        </a:rPr>
                        <a:t>56.3</a:t>
                      </a:r>
                    </a:p>
                    <a:p>
                      <a:pPr algn="ctr">
                        <a:spcAft>
                          <a:spcPts val="0"/>
                        </a:spcAft>
                      </a:pPr>
                      <a:r>
                        <a:rPr lang="en-US" sz="1200">
                          <a:effectLst/>
                        </a:rPr>
                        <a:t>56.3</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en-US" sz="1200" dirty="0">
                          <a:effectLst/>
                        </a:rPr>
                        <a:t>78.7</a:t>
                      </a:r>
                    </a:p>
                    <a:p>
                      <a:pPr algn="ctr">
                        <a:spcAft>
                          <a:spcPts val="0"/>
                        </a:spcAft>
                      </a:pPr>
                      <a:r>
                        <a:rPr lang="en-US" sz="1200" dirty="0">
                          <a:effectLst/>
                        </a:rPr>
                        <a:t>13.7</a:t>
                      </a:r>
                    </a:p>
                    <a:p>
                      <a:pPr algn="ctr">
                        <a:spcAft>
                          <a:spcPts val="0"/>
                        </a:spcAft>
                      </a:pPr>
                      <a:r>
                        <a:rPr lang="en-US" sz="1200" dirty="0">
                          <a:effectLst/>
                        </a:rPr>
                        <a:t>-51.3</a:t>
                      </a:r>
                    </a:p>
                    <a:p>
                      <a:pPr algn="ctr">
                        <a:spcAft>
                          <a:spcPts val="0"/>
                        </a:spcAft>
                      </a:pPr>
                      <a:r>
                        <a:rPr lang="en-US" sz="1200" dirty="0">
                          <a:effectLst/>
                        </a:rPr>
                        <a:t>-51.3</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0001"/>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735935089"/>
              </p:ext>
            </p:extLst>
          </p:nvPr>
        </p:nvGraphicFramePr>
        <p:xfrm>
          <a:off x="0" y="3733800"/>
          <a:ext cx="8763000" cy="1143000"/>
        </p:xfrm>
        <a:graphic>
          <a:graphicData uri="http://schemas.openxmlformats.org/drawingml/2006/table">
            <a:tbl>
              <a:tblPr firstRow="1" firstCol="1" lastRow="1" lastCol="1" bandRow="1" bandCol="1">
                <a:tableStyleId>{5C22544A-7EE6-4342-B048-85BDC9FD1C3A}</a:tableStyleId>
              </a:tblPr>
              <a:tblGrid>
                <a:gridCol w="2059066">
                  <a:extLst>
                    <a:ext uri="{9D8B030D-6E8A-4147-A177-3AD203B41FA5}">
                      <a16:colId xmlns:a16="http://schemas.microsoft.com/office/drawing/2014/main" xmlns="" val="20000"/>
                    </a:ext>
                  </a:extLst>
                </a:gridCol>
                <a:gridCol w="6703934">
                  <a:extLst>
                    <a:ext uri="{9D8B030D-6E8A-4147-A177-3AD203B41FA5}">
                      <a16:colId xmlns:a16="http://schemas.microsoft.com/office/drawing/2014/main" xmlns="" val="20001"/>
                    </a:ext>
                  </a:extLst>
                </a:gridCol>
              </a:tblGrid>
              <a:tr h="457200">
                <a:tc>
                  <a:txBody>
                    <a:bodyPr/>
                    <a:lstStyle/>
                    <a:p>
                      <a:pPr>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dirty="0">
                          <a:effectLst/>
                        </a:rPr>
                        <a:t>Knowledge identification has significant effect on and organization turnover.</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0000"/>
                  </a:ext>
                </a:extLst>
              </a:tr>
              <a:tr h="685800">
                <a:tc>
                  <a:txBody>
                    <a:bodyPr/>
                    <a:lstStyle/>
                    <a:p>
                      <a:pPr>
                        <a:spcAft>
                          <a:spcPts val="0"/>
                        </a:spcAft>
                      </a:pPr>
                      <a:r>
                        <a:rPr lang="en-US" sz="1200" dirty="0">
                          <a:effectLst/>
                        </a:rPr>
                        <a:t>Chi- square </a:t>
                      </a:r>
                    </a:p>
                    <a:p>
                      <a:pPr>
                        <a:spcAft>
                          <a:spcPts val="0"/>
                        </a:spcAft>
                      </a:pPr>
                      <a:r>
                        <a:rPr lang="en-US" sz="1200" dirty="0" err="1">
                          <a:effectLst/>
                        </a:rPr>
                        <a:t>df</a:t>
                      </a:r>
                      <a:r>
                        <a:rPr lang="en-US" sz="1200" dirty="0">
                          <a:effectLst/>
                        </a:rPr>
                        <a:t> </a:t>
                      </a:r>
                    </a:p>
                    <a:p>
                      <a:pPr>
                        <a:spcAft>
                          <a:spcPts val="0"/>
                        </a:spcAft>
                      </a:pPr>
                      <a:r>
                        <a:rPr lang="en-US" sz="1200" dirty="0" err="1">
                          <a:effectLst/>
                        </a:rPr>
                        <a:t>Asymp</a:t>
                      </a:r>
                      <a:r>
                        <a:rPr lang="en-US" sz="1200" dirty="0">
                          <a:effectLst/>
                        </a:rPr>
                        <a:t>. Sig</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dirty="0">
                          <a:effectLst/>
                        </a:rPr>
                        <a:t>51.8</a:t>
                      </a:r>
                      <a:r>
                        <a:rPr lang="en-US" sz="1200" baseline="30000" dirty="0">
                          <a:effectLst/>
                        </a:rPr>
                        <a:t>a   </a:t>
                      </a:r>
                      <a:endParaRPr lang="en-US" sz="1200" dirty="0">
                        <a:effectLst/>
                      </a:endParaRPr>
                    </a:p>
                    <a:p>
                      <a:pPr>
                        <a:spcAft>
                          <a:spcPts val="0"/>
                        </a:spcAft>
                      </a:pPr>
                      <a:r>
                        <a:rPr lang="en-US" sz="1200" dirty="0">
                          <a:effectLst/>
                        </a:rPr>
                        <a:t>3</a:t>
                      </a:r>
                    </a:p>
                    <a:p>
                      <a:pPr>
                        <a:spcAft>
                          <a:spcPts val="0"/>
                        </a:spcAft>
                      </a:pPr>
                      <a:r>
                        <a:rPr lang="en-US" sz="1200" dirty="0">
                          <a:effectLst/>
                        </a:rPr>
                        <a:t>.000</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57195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609" y="-94268"/>
            <a:ext cx="9144000" cy="7001917"/>
          </a:xfrm>
          <a:prstGeom prst="rect">
            <a:avLst/>
          </a:prstGeom>
        </p:spPr>
        <p:txBody>
          <a:bodyPr wrap="square">
            <a:spAutoFit/>
          </a:bodyPr>
          <a:lstStyle/>
          <a:p>
            <a:pPr marL="514350" indent="-514350" algn="ctr">
              <a:spcBef>
                <a:spcPts val="600"/>
              </a:spcBef>
              <a:spcAft>
                <a:spcPts val="600"/>
              </a:spcAft>
            </a:pPr>
            <a:r>
              <a:rPr lang="en-US" sz="2000" b="1" dirty="0">
                <a:solidFill>
                  <a:schemeClr val="accent5">
                    <a:lumMod val="50000"/>
                  </a:schemeClr>
                </a:solidFill>
              </a:rPr>
              <a:t>Hypothesis Two</a:t>
            </a:r>
            <a:r>
              <a:rPr lang="en-US" sz="2000" dirty="0">
                <a:solidFill>
                  <a:schemeClr val="accent5">
                    <a:lumMod val="50000"/>
                  </a:schemeClr>
                </a:solidFill>
              </a:rPr>
              <a:t> </a:t>
            </a:r>
          </a:p>
          <a:p>
            <a:pPr marL="457200" indent="-457200" algn="just">
              <a:spcBef>
                <a:spcPts val="600"/>
              </a:spcBef>
              <a:spcAft>
                <a:spcPts val="600"/>
              </a:spcAft>
            </a:pPr>
            <a:r>
              <a:rPr lang="en-US" b="1" dirty="0"/>
              <a:t>H</a:t>
            </a:r>
            <a:r>
              <a:rPr lang="en-US" b="1" baseline="-25000" dirty="0"/>
              <a:t>0</a:t>
            </a:r>
            <a:r>
              <a:rPr lang="en-US" dirty="0"/>
              <a:t>: 	Knowledge acquisition has no significant effect on organizational performance.</a:t>
            </a:r>
          </a:p>
          <a:p>
            <a:r>
              <a:rPr lang="en-US" sz="1400" b="1" dirty="0">
                <a:latin typeface="Times New Roman" panose="02020603050405020304" pitchFamily="18" charset="0"/>
                <a:ea typeface="Times New Roman" panose="02020603050405020304" pitchFamily="18" charset="0"/>
              </a:rPr>
              <a:t>Knowledge Acquisition has significant effect on Organizational Performance.</a:t>
            </a:r>
          </a:p>
          <a:p>
            <a:endParaRPr lang="en-US" sz="1600" b="1" dirty="0">
              <a:latin typeface="Times New Roman" panose="02020603050405020304" pitchFamily="18" charset="0"/>
            </a:endParaRPr>
          </a:p>
          <a:p>
            <a:endParaRPr lang="en-US" sz="1100" b="1" dirty="0">
              <a:latin typeface="Times New Roman" panose="02020603050405020304" pitchFamily="18" charset="0"/>
            </a:endParaRPr>
          </a:p>
          <a:p>
            <a:endParaRPr lang="en-US" sz="1100" b="1" dirty="0">
              <a:latin typeface="Times New Roman" panose="02020603050405020304" pitchFamily="18" charset="0"/>
            </a:endParaRPr>
          </a:p>
          <a:p>
            <a:endParaRPr lang="en-US" sz="1100" b="1" dirty="0">
              <a:latin typeface="Times New Roman" panose="02020603050405020304" pitchFamily="18" charset="0"/>
            </a:endParaRPr>
          </a:p>
          <a:p>
            <a:endParaRPr lang="en-US" sz="1100" b="1" dirty="0">
              <a:latin typeface="Times New Roman" panose="02020603050405020304" pitchFamily="18" charset="0"/>
            </a:endParaRPr>
          </a:p>
          <a:p>
            <a:endParaRPr lang="en-US" sz="1100" b="1" dirty="0">
              <a:latin typeface="Times New Roman" panose="02020603050405020304" pitchFamily="18" charset="0"/>
            </a:endParaRPr>
          </a:p>
          <a:p>
            <a:endParaRPr lang="en-US" sz="1100" b="1" dirty="0">
              <a:latin typeface="Times New Roman" panose="02020603050405020304" pitchFamily="18" charset="0"/>
            </a:endParaRPr>
          </a:p>
          <a:p>
            <a:endParaRPr lang="en-US" sz="1100" b="1" dirty="0">
              <a:latin typeface="Times New Roman" panose="02020603050405020304" pitchFamily="18" charset="0"/>
            </a:endParaRPr>
          </a:p>
          <a:p>
            <a:endParaRPr lang="en-US" sz="1100" b="1" dirty="0">
              <a:latin typeface="Times New Roman" panose="02020603050405020304" pitchFamily="18" charset="0"/>
            </a:endParaRPr>
          </a:p>
          <a:p>
            <a:endParaRPr lang="en-US" sz="1100" b="1" dirty="0">
              <a:latin typeface="Times New Roman" panose="02020603050405020304" pitchFamily="18" charset="0"/>
            </a:endParaRPr>
          </a:p>
          <a:p>
            <a:endParaRPr lang="en-US" sz="1100" b="1" dirty="0">
              <a:latin typeface="Times New Roman" panose="02020603050405020304" pitchFamily="18" charset="0"/>
            </a:endParaRPr>
          </a:p>
          <a:p>
            <a:endParaRPr lang="en-US" sz="1100" b="1" dirty="0"/>
          </a:p>
          <a:p>
            <a:r>
              <a:rPr lang="en-US" sz="1100" b="1" dirty="0"/>
              <a:t>Test Statistics</a:t>
            </a:r>
            <a:endParaRPr lang="en-US" sz="1100" b="1" dirty="0">
              <a:latin typeface="Times New Roman" panose="02020603050405020304" pitchFamily="18" charset="0"/>
            </a:endParaRPr>
          </a:p>
          <a:p>
            <a:endParaRPr lang="en-US" sz="1600" b="1" dirty="0">
              <a:latin typeface="Times New Roman" panose="02020603050405020304" pitchFamily="18" charset="0"/>
            </a:endParaRPr>
          </a:p>
          <a:p>
            <a:endParaRPr lang="en-US" sz="1100" b="1" dirty="0">
              <a:latin typeface="Times New Roman" panose="02020603050405020304" pitchFamily="18" charset="0"/>
            </a:endParaRPr>
          </a:p>
          <a:p>
            <a:endParaRPr lang="en-US" sz="1100" b="1" dirty="0">
              <a:latin typeface="Times New Roman" panose="02020603050405020304" pitchFamily="18" charset="0"/>
            </a:endParaRPr>
          </a:p>
          <a:p>
            <a:endParaRPr lang="en-US" sz="1100" b="1" dirty="0">
              <a:latin typeface="Times New Roman" panose="02020603050405020304" pitchFamily="18" charset="0"/>
            </a:endParaRPr>
          </a:p>
          <a:p>
            <a:endParaRPr lang="en-US" sz="1100" b="1" dirty="0">
              <a:latin typeface="Times New Roman" panose="02020603050405020304" pitchFamily="18" charset="0"/>
            </a:endParaRPr>
          </a:p>
          <a:p>
            <a:endParaRPr lang="en-US" sz="1100" b="1" dirty="0">
              <a:latin typeface="Times New Roman" panose="02020603050405020304" pitchFamily="18" charset="0"/>
            </a:endParaRPr>
          </a:p>
          <a:p>
            <a:endParaRPr lang="en-US" sz="1100" b="1" dirty="0">
              <a:latin typeface="Times New Roman" panose="02020603050405020304" pitchFamily="18" charset="0"/>
            </a:endParaRPr>
          </a:p>
          <a:p>
            <a:endParaRPr lang="en-US" sz="1100" dirty="0"/>
          </a:p>
          <a:p>
            <a:endParaRPr lang="en-US" sz="1100" dirty="0"/>
          </a:p>
          <a:p>
            <a:r>
              <a:rPr lang="en-US" sz="1400" dirty="0"/>
              <a:t>a. 0 cells (.0%) have expected frequencies less than 5. the minimum expected cell frequency is 56.3. </a:t>
            </a:r>
          </a:p>
          <a:p>
            <a:r>
              <a:rPr lang="en-US" sz="1100" dirty="0"/>
              <a:t> </a:t>
            </a:r>
          </a:p>
          <a:p>
            <a:pPr algn="just"/>
            <a:r>
              <a:rPr lang="en-US" sz="1900" b="1" dirty="0">
                <a:solidFill>
                  <a:schemeClr val="accent5">
                    <a:lumMod val="50000"/>
                  </a:schemeClr>
                </a:solidFill>
              </a:rPr>
              <a:t>DECISION RULE </a:t>
            </a:r>
            <a:endParaRPr lang="en-US" sz="1900" dirty="0">
              <a:solidFill>
                <a:schemeClr val="accent5">
                  <a:lumMod val="50000"/>
                </a:schemeClr>
              </a:solidFill>
            </a:endParaRPr>
          </a:p>
          <a:p>
            <a:pPr algn="just"/>
            <a:endParaRPr lang="en-US" sz="1000" dirty="0"/>
          </a:p>
          <a:p>
            <a:pPr algn="just"/>
            <a:r>
              <a:rPr lang="en-US" sz="1900" dirty="0">
                <a:solidFill>
                  <a:srgbClr val="002060"/>
                </a:solidFill>
              </a:rPr>
              <a:t>From the above table, it implies that the chi square calculated 47.2 is greater than the chi square tabulated at 0.05 level of significant. The null hypothesis (Ho) is rejected while the alternative hypothesis (Hi) is accepted. Hence, Knowledge acquisition has significant effect on organizational performance.</a:t>
            </a:r>
          </a:p>
        </p:txBody>
      </p:sp>
      <p:graphicFrame>
        <p:nvGraphicFramePr>
          <p:cNvPr id="7" name="Table 6"/>
          <p:cNvGraphicFramePr>
            <a:graphicFrameLocks noGrp="1"/>
          </p:cNvGraphicFramePr>
          <p:nvPr>
            <p:extLst>
              <p:ext uri="{D42A27DB-BD31-4B8C-83A1-F6EECF244321}">
                <p14:modId xmlns:p14="http://schemas.microsoft.com/office/powerpoint/2010/main" val="1987017446"/>
              </p:ext>
            </p:extLst>
          </p:nvPr>
        </p:nvGraphicFramePr>
        <p:xfrm>
          <a:off x="228600" y="1058035"/>
          <a:ext cx="5867399" cy="1913764"/>
        </p:xfrm>
        <a:graphic>
          <a:graphicData uri="http://schemas.openxmlformats.org/drawingml/2006/table">
            <a:tbl>
              <a:tblPr firstRow="1" firstCol="1" lastRow="1" lastCol="1" bandRow="1" bandCol="1">
                <a:tableStyleId>{5C22544A-7EE6-4342-B048-85BDC9FD1C3A}</a:tableStyleId>
              </a:tblPr>
              <a:tblGrid>
                <a:gridCol w="2037948">
                  <a:extLst>
                    <a:ext uri="{9D8B030D-6E8A-4147-A177-3AD203B41FA5}">
                      <a16:colId xmlns:a16="http://schemas.microsoft.com/office/drawing/2014/main" xmlns="" val="20000"/>
                    </a:ext>
                  </a:extLst>
                </a:gridCol>
                <a:gridCol w="1324497">
                  <a:extLst>
                    <a:ext uri="{9D8B030D-6E8A-4147-A177-3AD203B41FA5}">
                      <a16:colId xmlns:a16="http://schemas.microsoft.com/office/drawing/2014/main" xmlns="" val="20001"/>
                    </a:ext>
                  </a:extLst>
                </a:gridCol>
                <a:gridCol w="1316620">
                  <a:extLst>
                    <a:ext uri="{9D8B030D-6E8A-4147-A177-3AD203B41FA5}">
                      <a16:colId xmlns:a16="http://schemas.microsoft.com/office/drawing/2014/main" xmlns="" val="20002"/>
                    </a:ext>
                  </a:extLst>
                </a:gridCol>
                <a:gridCol w="1188334">
                  <a:extLst>
                    <a:ext uri="{9D8B030D-6E8A-4147-A177-3AD203B41FA5}">
                      <a16:colId xmlns:a16="http://schemas.microsoft.com/office/drawing/2014/main" xmlns="" val="20003"/>
                    </a:ext>
                  </a:extLst>
                </a:gridCol>
              </a:tblGrid>
              <a:tr h="318961">
                <a:tc>
                  <a:txBody>
                    <a:bodyPr/>
                    <a:lstStyle/>
                    <a:p>
                      <a:pPr>
                        <a:lnSpc>
                          <a:spcPct val="107000"/>
                        </a:lnSpc>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07000"/>
                        </a:lnSpc>
                        <a:spcAft>
                          <a:spcPts val="0"/>
                        </a:spcAft>
                      </a:pPr>
                      <a:r>
                        <a:rPr lang="en-US" sz="1200">
                          <a:effectLst/>
                        </a:rPr>
                        <a:t>Observed N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07000"/>
                        </a:lnSpc>
                        <a:spcAft>
                          <a:spcPts val="0"/>
                        </a:spcAft>
                      </a:pPr>
                      <a:r>
                        <a:rPr lang="en-US" sz="1200">
                          <a:effectLst/>
                        </a:rPr>
                        <a:t>Expected N</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07000"/>
                        </a:lnSpc>
                        <a:spcAft>
                          <a:spcPts val="0"/>
                        </a:spcAft>
                      </a:pPr>
                      <a:r>
                        <a:rPr lang="en-US" sz="1200">
                          <a:effectLst/>
                        </a:rPr>
                        <a:t>Residual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0000"/>
                  </a:ext>
                </a:extLst>
              </a:tr>
              <a:tr h="1594803">
                <a:tc>
                  <a:txBody>
                    <a:bodyPr/>
                    <a:lstStyle/>
                    <a:p>
                      <a:pPr>
                        <a:lnSpc>
                          <a:spcPct val="107000"/>
                        </a:lnSpc>
                        <a:spcAft>
                          <a:spcPts val="0"/>
                        </a:spcAft>
                      </a:pPr>
                      <a:r>
                        <a:rPr lang="en-US" sz="1200" dirty="0">
                          <a:effectLst/>
                        </a:rPr>
                        <a:t>Strongly Agree</a:t>
                      </a:r>
                    </a:p>
                    <a:p>
                      <a:pPr>
                        <a:lnSpc>
                          <a:spcPct val="107000"/>
                        </a:lnSpc>
                        <a:spcAft>
                          <a:spcPts val="0"/>
                        </a:spcAft>
                      </a:pPr>
                      <a:r>
                        <a:rPr lang="en-US" sz="1200" dirty="0">
                          <a:effectLst/>
                        </a:rPr>
                        <a:t>Agree</a:t>
                      </a:r>
                    </a:p>
                    <a:p>
                      <a:pPr>
                        <a:lnSpc>
                          <a:spcPct val="107000"/>
                        </a:lnSpc>
                        <a:spcAft>
                          <a:spcPts val="0"/>
                        </a:spcAft>
                      </a:pPr>
                      <a:r>
                        <a:rPr lang="en-US" sz="1200" dirty="0">
                          <a:effectLst/>
                        </a:rPr>
                        <a:t>Strongly Disagree</a:t>
                      </a:r>
                    </a:p>
                    <a:p>
                      <a:pPr>
                        <a:lnSpc>
                          <a:spcPct val="107000"/>
                        </a:lnSpc>
                        <a:spcAft>
                          <a:spcPts val="0"/>
                        </a:spcAft>
                      </a:pPr>
                      <a:r>
                        <a:rPr lang="en-US" sz="1200" dirty="0">
                          <a:effectLst/>
                        </a:rPr>
                        <a:t>Disagree</a:t>
                      </a:r>
                    </a:p>
                    <a:p>
                      <a:pPr>
                        <a:lnSpc>
                          <a:spcPct val="107000"/>
                        </a:lnSpc>
                        <a:spcAft>
                          <a:spcPts val="0"/>
                        </a:spcAft>
                      </a:pPr>
                      <a:r>
                        <a:rPr lang="en-US" sz="1200" dirty="0">
                          <a:effectLst/>
                        </a:rPr>
                        <a:t>Total</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07000"/>
                        </a:lnSpc>
                        <a:spcAft>
                          <a:spcPts val="0"/>
                        </a:spcAft>
                      </a:pPr>
                      <a:r>
                        <a:rPr lang="en-US" sz="1200">
                          <a:effectLst/>
                        </a:rPr>
                        <a:t>139</a:t>
                      </a:r>
                    </a:p>
                    <a:p>
                      <a:pPr algn="r">
                        <a:lnSpc>
                          <a:spcPct val="107000"/>
                        </a:lnSpc>
                        <a:spcAft>
                          <a:spcPts val="0"/>
                        </a:spcAft>
                      </a:pPr>
                      <a:r>
                        <a:rPr lang="en-US" sz="1200">
                          <a:effectLst/>
                        </a:rPr>
                        <a:t>60</a:t>
                      </a:r>
                    </a:p>
                    <a:p>
                      <a:pPr algn="r">
                        <a:lnSpc>
                          <a:spcPct val="107000"/>
                        </a:lnSpc>
                        <a:spcAft>
                          <a:spcPts val="0"/>
                        </a:spcAft>
                      </a:pPr>
                      <a:r>
                        <a:rPr lang="en-US" sz="1200">
                          <a:effectLst/>
                        </a:rPr>
                        <a:t>16</a:t>
                      </a:r>
                    </a:p>
                    <a:p>
                      <a:pPr algn="r">
                        <a:lnSpc>
                          <a:spcPct val="107000"/>
                        </a:lnSpc>
                        <a:spcAft>
                          <a:spcPts val="0"/>
                        </a:spcAft>
                      </a:pPr>
                      <a:r>
                        <a:rPr lang="en-US" sz="1200">
                          <a:effectLst/>
                        </a:rPr>
                        <a:t>10</a:t>
                      </a:r>
                    </a:p>
                    <a:p>
                      <a:pPr algn="r">
                        <a:lnSpc>
                          <a:spcPct val="107000"/>
                        </a:lnSpc>
                        <a:spcAft>
                          <a:spcPts val="0"/>
                        </a:spcAft>
                      </a:pPr>
                      <a:r>
                        <a:rPr lang="en-US" sz="1200">
                          <a:effectLst/>
                        </a:rPr>
                        <a:t>225</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07000"/>
                        </a:lnSpc>
                        <a:spcAft>
                          <a:spcPts val="0"/>
                        </a:spcAft>
                      </a:pPr>
                      <a:r>
                        <a:rPr lang="en-US" sz="1200">
                          <a:effectLst/>
                        </a:rPr>
                        <a:t>56.3</a:t>
                      </a:r>
                    </a:p>
                    <a:p>
                      <a:pPr algn="r">
                        <a:lnSpc>
                          <a:spcPct val="107000"/>
                        </a:lnSpc>
                        <a:spcAft>
                          <a:spcPts val="0"/>
                        </a:spcAft>
                      </a:pPr>
                      <a:r>
                        <a:rPr lang="en-US" sz="1200">
                          <a:effectLst/>
                        </a:rPr>
                        <a:t>56.3</a:t>
                      </a:r>
                    </a:p>
                    <a:p>
                      <a:pPr algn="r">
                        <a:lnSpc>
                          <a:spcPct val="107000"/>
                        </a:lnSpc>
                        <a:spcAft>
                          <a:spcPts val="0"/>
                        </a:spcAft>
                      </a:pPr>
                      <a:r>
                        <a:rPr lang="en-US" sz="1200">
                          <a:effectLst/>
                        </a:rPr>
                        <a:t>56.3</a:t>
                      </a:r>
                    </a:p>
                    <a:p>
                      <a:pPr algn="r">
                        <a:lnSpc>
                          <a:spcPct val="107000"/>
                        </a:lnSpc>
                        <a:spcAft>
                          <a:spcPts val="0"/>
                        </a:spcAft>
                      </a:pPr>
                      <a:r>
                        <a:rPr lang="en-US" sz="1200">
                          <a:effectLst/>
                        </a:rPr>
                        <a:t>56.3</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07000"/>
                        </a:lnSpc>
                        <a:spcAft>
                          <a:spcPts val="0"/>
                        </a:spcAft>
                      </a:pPr>
                      <a:r>
                        <a:rPr lang="en-US" sz="1200" dirty="0">
                          <a:effectLst/>
                        </a:rPr>
                        <a:t>82.7</a:t>
                      </a:r>
                    </a:p>
                    <a:p>
                      <a:pPr algn="r">
                        <a:lnSpc>
                          <a:spcPct val="107000"/>
                        </a:lnSpc>
                        <a:spcAft>
                          <a:spcPts val="0"/>
                        </a:spcAft>
                      </a:pPr>
                      <a:r>
                        <a:rPr lang="en-US" sz="1200" dirty="0">
                          <a:effectLst/>
                        </a:rPr>
                        <a:t>3.7</a:t>
                      </a:r>
                    </a:p>
                    <a:p>
                      <a:pPr algn="r">
                        <a:lnSpc>
                          <a:spcPct val="107000"/>
                        </a:lnSpc>
                        <a:spcAft>
                          <a:spcPts val="0"/>
                        </a:spcAft>
                      </a:pPr>
                      <a:r>
                        <a:rPr lang="en-US" sz="1200" dirty="0">
                          <a:effectLst/>
                        </a:rPr>
                        <a:t>-40.3</a:t>
                      </a:r>
                    </a:p>
                    <a:p>
                      <a:pPr algn="r">
                        <a:lnSpc>
                          <a:spcPct val="107000"/>
                        </a:lnSpc>
                        <a:spcAft>
                          <a:spcPts val="0"/>
                        </a:spcAft>
                      </a:pPr>
                      <a:r>
                        <a:rPr lang="en-US" sz="1200" dirty="0">
                          <a:effectLst/>
                        </a:rPr>
                        <a:t>-46.3</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0001"/>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884309626"/>
              </p:ext>
            </p:extLst>
          </p:nvPr>
        </p:nvGraphicFramePr>
        <p:xfrm>
          <a:off x="152400" y="3288665"/>
          <a:ext cx="7620000" cy="1511935"/>
        </p:xfrm>
        <a:graphic>
          <a:graphicData uri="http://schemas.openxmlformats.org/drawingml/2006/table">
            <a:tbl>
              <a:tblPr firstRow="1" firstCol="1" lastRow="1" lastCol="1" bandRow="1" bandCol="1">
                <a:tableStyleId>{5C22544A-7EE6-4342-B048-85BDC9FD1C3A}</a:tableStyleId>
              </a:tblPr>
              <a:tblGrid>
                <a:gridCol w="1790492">
                  <a:extLst>
                    <a:ext uri="{9D8B030D-6E8A-4147-A177-3AD203B41FA5}">
                      <a16:colId xmlns:a16="http://schemas.microsoft.com/office/drawing/2014/main" xmlns="" val="20000"/>
                    </a:ext>
                  </a:extLst>
                </a:gridCol>
                <a:gridCol w="5829508">
                  <a:extLst>
                    <a:ext uri="{9D8B030D-6E8A-4147-A177-3AD203B41FA5}">
                      <a16:colId xmlns:a16="http://schemas.microsoft.com/office/drawing/2014/main" xmlns="" val="20001"/>
                    </a:ext>
                  </a:extLst>
                </a:gridCol>
              </a:tblGrid>
              <a:tr h="604774">
                <a:tc>
                  <a:txBody>
                    <a:bodyPr/>
                    <a:lstStyle/>
                    <a:p>
                      <a:pPr>
                        <a:lnSpc>
                          <a:spcPct val="107000"/>
                        </a:lnSpc>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0"/>
                        </a:spcAft>
                      </a:pPr>
                      <a:r>
                        <a:rPr lang="en-US" sz="1200" dirty="0">
                          <a:effectLst/>
                        </a:rPr>
                        <a:t>Knowledge acquisition has significant effect on organizational performance</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0000"/>
                  </a:ext>
                </a:extLst>
              </a:tr>
              <a:tr h="907161">
                <a:tc>
                  <a:txBody>
                    <a:bodyPr/>
                    <a:lstStyle/>
                    <a:p>
                      <a:pPr>
                        <a:lnSpc>
                          <a:spcPct val="107000"/>
                        </a:lnSpc>
                        <a:spcAft>
                          <a:spcPts val="0"/>
                        </a:spcAft>
                      </a:pPr>
                      <a:r>
                        <a:rPr lang="en-US" sz="1200">
                          <a:effectLst/>
                        </a:rPr>
                        <a:t>Chi- square </a:t>
                      </a:r>
                    </a:p>
                    <a:p>
                      <a:pPr>
                        <a:lnSpc>
                          <a:spcPct val="107000"/>
                        </a:lnSpc>
                        <a:spcAft>
                          <a:spcPts val="0"/>
                        </a:spcAft>
                      </a:pPr>
                      <a:r>
                        <a:rPr lang="en-US" sz="1200">
                          <a:effectLst/>
                        </a:rPr>
                        <a:t>df </a:t>
                      </a:r>
                    </a:p>
                    <a:p>
                      <a:pPr>
                        <a:lnSpc>
                          <a:spcPct val="107000"/>
                        </a:lnSpc>
                        <a:spcAft>
                          <a:spcPts val="0"/>
                        </a:spcAft>
                      </a:pPr>
                      <a:r>
                        <a:rPr lang="en-US" sz="1200">
                          <a:effectLst/>
                        </a:rPr>
                        <a:t>Asymp. Sig</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0"/>
                        </a:spcAft>
                      </a:pPr>
                      <a:r>
                        <a:rPr lang="en-US" sz="1200" dirty="0">
                          <a:effectLst/>
                        </a:rPr>
                        <a:t>47.2</a:t>
                      </a:r>
                      <a:r>
                        <a:rPr lang="en-US" sz="1200" baseline="30000" dirty="0">
                          <a:effectLst/>
                        </a:rPr>
                        <a:t>a   </a:t>
                      </a:r>
                      <a:endParaRPr lang="en-US" sz="1200" dirty="0">
                        <a:effectLst/>
                      </a:endParaRPr>
                    </a:p>
                    <a:p>
                      <a:pPr>
                        <a:lnSpc>
                          <a:spcPct val="107000"/>
                        </a:lnSpc>
                        <a:spcAft>
                          <a:spcPts val="0"/>
                        </a:spcAft>
                      </a:pPr>
                      <a:r>
                        <a:rPr lang="en-US" sz="1200" dirty="0">
                          <a:effectLst/>
                        </a:rPr>
                        <a:t>3</a:t>
                      </a:r>
                    </a:p>
                    <a:p>
                      <a:pPr>
                        <a:lnSpc>
                          <a:spcPct val="107000"/>
                        </a:lnSpc>
                        <a:spcAft>
                          <a:spcPts val="0"/>
                        </a:spcAft>
                      </a:pPr>
                      <a:r>
                        <a:rPr lang="en-US" sz="1200" dirty="0">
                          <a:effectLst/>
                        </a:rPr>
                        <a:t>.000</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6065972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0402"/>
            <a:ext cx="9144000" cy="6771084"/>
          </a:xfrm>
          <a:prstGeom prst="rect">
            <a:avLst/>
          </a:prstGeom>
        </p:spPr>
        <p:txBody>
          <a:bodyPr wrap="square">
            <a:spAutoFit/>
          </a:bodyPr>
          <a:lstStyle/>
          <a:p>
            <a:pPr algn="ctr">
              <a:spcBef>
                <a:spcPts val="600"/>
              </a:spcBef>
              <a:spcAft>
                <a:spcPts val="600"/>
              </a:spcAft>
              <a:tabLst>
                <a:tab pos="207010" algn="l"/>
              </a:tabLst>
            </a:pPr>
            <a:r>
              <a:rPr lang="en-US" sz="2200" b="1" dirty="0">
                <a:solidFill>
                  <a:schemeClr val="accent5">
                    <a:lumMod val="50000"/>
                  </a:schemeClr>
                </a:solidFill>
                <a:latin typeface="Times New Roman" panose="02020603050405020304" pitchFamily="18" charset="0"/>
                <a:ea typeface="Times New Roman" panose="02020603050405020304" pitchFamily="18" charset="0"/>
              </a:rPr>
              <a:t>DISCUSSION OF FINDINGS </a:t>
            </a:r>
            <a:endParaRPr lang="en-US" sz="2200" dirty="0">
              <a:solidFill>
                <a:schemeClr val="accent5">
                  <a:lumMod val="50000"/>
                </a:schemeClr>
              </a:solidFill>
              <a:latin typeface="Times New Roman" panose="02020603050405020304" pitchFamily="18" charset="0"/>
              <a:ea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Ø"/>
            </a:pPr>
            <a:r>
              <a:rPr lang="en-US" sz="2200" dirty="0">
                <a:solidFill>
                  <a:srgbClr val="002060"/>
                </a:solidFill>
                <a:latin typeface="Times New Roman" panose="02020603050405020304" pitchFamily="18" charset="0"/>
                <a:ea typeface="Times New Roman" panose="02020603050405020304" pitchFamily="18" charset="0"/>
              </a:rPr>
              <a:t>The findings showed that </a:t>
            </a:r>
            <a:r>
              <a:rPr lang="en-US" sz="2200" dirty="0">
                <a:solidFill>
                  <a:srgbClr val="002060"/>
                </a:solidFill>
                <a:latin typeface="Times New Roman" panose="02020603050405020304" pitchFamily="18" charset="0"/>
                <a:ea typeface="Calibri" panose="020F0502020204030204" pitchFamily="34" charset="0"/>
              </a:rPr>
              <a:t>Knowledge identification</a:t>
            </a:r>
            <a:r>
              <a:rPr lang="en-US" sz="2200" dirty="0">
                <a:solidFill>
                  <a:srgbClr val="002060"/>
                </a:solidFill>
                <a:latin typeface="Times New Roman" panose="02020603050405020304" pitchFamily="18" charset="0"/>
                <a:ea typeface="Times New Roman" panose="02020603050405020304" pitchFamily="18" charset="0"/>
              </a:rPr>
              <a:t> has significant effect on and </a:t>
            </a:r>
            <a:r>
              <a:rPr lang="en-US" sz="2200" dirty="0">
                <a:solidFill>
                  <a:srgbClr val="002060"/>
                </a:solidFill>
                <a:latin typeface="Times New Roman" panose="02020603050405020304" pitchFamily="18" charset="0"/>
                <a:ea typeface="Calibri" panose="020F0502020204030204" pitchFamily="34" charset="0"/>
              </a:rPr>
              <a:t>organization turnover</a:t>
            </a:r>
            <a:r>
              <a:rPr lang="en-US" sz="2200" dirty="0">
                <a:solidFill>
                  <a:srgbClr val="002060"/>
                </a:solidFill>
                <a:latin typeface="Times New Roman" panose="02020603050405020304" pitchFamily="18" charset="0"/>
                <a:ea typeface="Times New Roman" panose="02020603050405020304" pitchFamily="18" charset="0"/>
              </a:rPr>
              <a:t>. </a:t>
            </a:r>
          </a:p>
          <a:p>
            <a:pPr marL="342900" indent="-342900" algn="just">
              <a:spcBef>
                <a:spcPts val="600"/>
              </a:spcBef>
              <a:spcAft>
                <a:spcPts val="600"/>
              </a:spcAft>
              <a:buFont typeface="Wingdings" panose="05000000000000000000" pitchFamily="2" charset="2"/>
              <a:buChar char="Ø"/>
            </a:pPr>
            <a:r>
              <a:rPr lang="en-US" sz="2200" dirty="0">
                <a:solidFill>
                  <a:srgbClr val="002060"/>
                </a:solidFill>
                <a:latin typeface="Times New Roman" panose="02020603050405020304" pitchFamily="18" charset="0"/>
                <a:ea typeface="Times New Roman" panose="02020603050405020304" pitchFamily="18" charset="0"/>
              </a:rPr>
              <a:t>This finding therefore is in agreement with the report of </a:t>
            </a:r>
            <a:r>
              <a:rPr lang="en-US" sz="2200" dirty="0">
                <a:solidFill>
                  <a:srgbClr val="002060"/>
                </a:solidFill>
                <a:latin typeface="Times New Roman" panose="02020603050405020304" pitchFamily="18" charset="0"/>
                <a:ea typeface="Calibri" panose="020F0502020204030204" pitchFamily="34" charset="0"/>
              </a:rPr>
              <a:t>Mukhtar (2015) </a:t>
            </a:r>
            <a:r>
              <a:rPr lang="en-US" sz="2200" dirty="0">
                <a:solidFill>
                  <a:srgbClr val="002060"/>
                </a:solidFill>
                <a:latin typeface="Times New Roman" panose="02020603050405020304" pitchFamily="18" charset="0"/>
                <a:ea typeface="Times New Roman" panose="02020603050405020304" pitchFamily="18" charset="0"/>
              </a:rPr>
              <a:t>who also find out that </a:t>
            </a:r>
            <a:r>
              <a:rPr lang="en-US" sz="2200" dirty="0">
                <a:solidFill>
                  <a:srgbClr val="002060"/>
                </a:solidFill>
                <a:latin typeface="Times New Roman" panose="02020603050405020304" pitchFamily="18" charset="0"/>
                <a:ea typeface="Calibri" panose="020F0502020204030204" pitchFamily="34" charset="0"/>
              </a:rPr>
              <a:t>Knowledge identification</a:t>
            </a:r>
            <a:r>
              <a:rPr lang="en-US" sz="2200" dirty="0">
                <a:solidFill>
                  <a:srgbClr val="002060"/>
                </a:solidFill>
                <a:latin typeface="Times New Roman" panose="02020603050405020304" pitchFamily="18" charset="0"/>
                <a:ea typeface="Times New Roman" panose="02020603050405020304" pitchFamily="18" charset="0"/>
              </a:rPr>
              <a:t> has significant effect on and </a:t>
            </a:r>
            <a:r>
              <a:rPr lang="en-US" sz="2200" dirty="0">
                <a:solidFill>
                  <a:srgbClr val="002060"/>
                </a:solidFill>
                <a:latin typeface="Times New Roman" panose="02020603050405020304" pitchFamily="18" charset="0"/>
                <a:ea typeface="Calibri" panose="020F0502020204030204" pitchFamily="34" charset="0"/>
              </a:rPr>
              <a:t>organization turnover</a:t>
            </a:r>
            <a:r>
              <a:rPr lang="en-US" sz="2200" dirty="0">
                <a:solidFill>
                  <a:srgbClr val="002060"/>
                </a:solidFill>
                <a:latin typeface="Times New Roman" panose="02020603050405020304" pitchFamily="18" charset="0"/>
                <a:ea typeface="Times New Roman" panose="02020603050405020304" pitchFamily="18" charset="0"/>
              </a:rPr>
              <a:t>. </a:t>
            </a:r>
          </a:p>
          <a:p>
            <a:pPr marL="342900" indent="-342900" algn="just">
              <a:spcBef>
                <a:spcPts val="600"/>
              </a:spcBef>
              <a:spcAft>
                <a:spcPts val="600"/>
              </a:spcAft>
              <a:buFont typeface="Wingdings" panose="05000000000000000000" pitchFamily="2" charset="2"/>
              <a:buChar char="Ø"/>
            </a:pPr>
            <a:r>
              <a:rPr lang="en-US" sz="2200" dirty="0">
                <a:solidFill>
                  <a:srgbClr val="002060"/>
                </a:solidFill>
                <a:latin typeface="Times New Roman" panose="02020603050405020304" pitchFamily="18" charset="0"/>
                <a:ea typeface="Times New Roman" panose="02020603050405020304" pitchFamily="18" charset="0"/>
              </a:rPr>
              <a:t>This was fully supported by the data </a:t>
            </a:r>
            <a:r>
              <a:rPr lang="en-US" sz="2200" dirty="0" err="1">
                <a:solidFill>
                  <a:srgbClr val="002060"/>
                </a:solidFill>
                <a:latin typeface="Times New Roman" panose="02020603050405020304" pitchFamily="18" charset="0"/>
                <a:ea typeface="Times New Roman" panose="02020603050405020304" pitchFamily="18" charset="0"/>
              </a:rPr>
              <a:t>analysed</a:t>
            </a:r>
            <a:r>
              <a:rPr lang="en-US" sz="2200" dirty="0">
                <a:solidFill>
                  <a:srgbClr val="002060"/>
                </a:solidFill>
                <a:latin typeface="Times New Roman" panose="02020603050405020304" pitchFamily="18" charset="0"/>
                <a:ea typeface="Times New Roman" panose="02020603050405020304" pitchFamily="18" charset="0"/>
              </a:rPr>
              <a:t>. The above findings align with the work of </a:t>
            </a:r>
            <a:r>
              <a:rPr lang="en-US" sz="2200" dirty="0" err="1">
                <a:solidFill>
                  <a:srgbClr val="002060"/>
                </a:solidFill>
                <a:latin typeface="Times New Roman" panose="02020603050405020304" pitchFamily="18" charset="0"/>
                <a:ea typeface="Times New Roman" panose="02020603050405020304" pitchFamily="18" charset="0"/>
              </a:rPr>
              <a:t>Davond</a:t>
            </a:r>
            <a:r>
              <a:rPr lang="en-US" sz="2200" dirty="0">
                <a:solidFill>
                  <a:srgbClr val="002060"/>
                </a:solidFill>
                <a:latin typeface="Times New Roman" panose="02020603050405020304" pitchFamily="18" charset="0"/>
                <a:ea typeface="Times New Roman" panose="02020603050405020304" pitchFamily="18" charset="0"/>
              </a:rPr>
              <a:t>, (2016)</a:t>
            </a:r>
            <a:r>
              <a:rPr lang="en-US" sz="2200" dirty="0">
                <a:solidFill>
                  <a:srgbClr val="002060"/>
                </a:solidFill>
                <a:latin typeface="Times New Roman" panose="02020603050405020304" pitchFamily="18" charset="0"/>
                <a:ea typeface="Calibri" panose="020F0502020204030204" pitchFamily="34" charset="0"/>
              </a:rPr>
              <a:t> </a:t>
            </a:r>
            <a:r>
              <a:rPr lang="en-US" sz="2200" dirty="0">
                <a:solidFill>
                  <a:srgbClr val="002060"/>
                </a:solidFill>
                <a:latin typeface="Times New Roman" panose="02020603050405020304" pitchFamily="18" charset="0"/>
                <a:ea typeface="Times New Roman" panose="02020603050405020304" pitchFamily="18" charset="0"/>
              </a:rPr>
              <a:t>who postulates that </a:t>
            </a:r>
            <a:r>
              <a:rPr lang="en-US" sz="2200" dirty="0">
                <a:solidFill>
                  <a:srgbClr val="002060"/>
                </a:solidFill>
                <a:latin typeface="Times New Roman" panose="02020603050405020304" pitchFamily="18" charset="0"/>
                <a:ea typeface="Calibri" panose="020F0502020204030204" pitchFamily="34" charset="0"/>
              </a:rPr>
              <a:t>knowledge identification</a:t>
            </a:r>
            <a:r>
              <a:rPr lang="en-US" sz="2200" dirty="0">
                <a:solidFill>
                  <a:srgbClr val="002060"/>
                </a:solidFill>
                <a:latin typeface="Times New Roman" panose="02020603050405020304" pitchFamily="18" charset="0"/>
                <a:ea typeface="Times New Roman" panose="02020603050405020304" pitchFamily="18" charset="0"/>
              </a:rPr>
              <a:t> has significant effect on and </a:t>
            </a:r>
            <a:r>
              <a:rPr lang="en-US" sz="2200" dirty="0">
                <a:solidFill>
                  <a:srgbClr val="002060"/>
                </a:solidFill>
                <a:latin typeface="Times New Roman" panose="02020603050405020304" pitchFamily="18" charset="0"/>
                <a:ea typeface="Calibri" panose="020F0502020204030204" pitchFamily="34" charset="0"/>
              </a:rPr>
              <a:t>organization turnover</a:t>
            </a:r>
            <a:r>
              <a:rPr lang="en-US" sz="2200" dirty="0">
                <a:solidFill>
                  <a:srgbClr val="002060"/>
                </a:solidFill>
                <a:latin typeface="Times New Roman" panose="02020603050405020304" pitchFamily="18" charset="0"/>
                <a:ea typeface="Times New Roman" panose="02020603050405020304" pitchFamily="18" charset="0"/>
              </a:rPr>
              <a:t>.  </a:t>
            </a:r>
          </a:p>
          <a:p>
            <a:pPr marL="342900" indent="-342900" algn="just">
              <a:spcBef>
                <a:spcPts val="600"/>
              </a:spcBef>
              <a:spcAft>
                <a:spcPts val="600"/>
              </a:spcAft>
              <a:buFont typeface="Wingdings" panose="05000000000000000000" pitchFamily="2" charset="2"/>
              <a:buChar char="Ø"/>
            </a:pPr>
            <a:r>
              <a:rPr lang="en-US" sz="2200" dirty="0" err="1">
                <a:solidFill>
                  <a:srgbClr val="002060"/>
                </a:solidFill>
                <a:latin typeface="Times New Roman" panose="02020603050405020304" pitchFamily="18" charset="0"/>
                <a:ea typeface="Times New Roman" panose="02020603050405020304" pitchFamily="18" charset="0"/>
              </a:rPr>
              <a:t>Moreso</a:t>
            </a:r>
            <a:r>
              <a:rPr lang="en-US" sz="2200" dirty="0">
                <a:solidFill>
                  <a:srgbClr val="002060"/>
                </a:solidFill>
                <a:latin typeface="Times New Roman" panose="02020603050405020304" pitchFamily="18" charset="0"/>
                <a:ea typeface="Times New Roman" panose="02020603050405020304" pitchFamily="18" charset="0"/>
              </a:rPr>
              <a:t>, the second hypothesis shows that Knowledge acquisition has significant effect on organizational performance. </a:t>
            </a:r>
          </a:p>
          <a:p>
            <a:pPr marL="342900" indent="-342900" algn="just">
              <a:spcBef>
                <a:spcPts val="600"/>
              </a:spcBef>
              <a:spcAft>
                <a:spcPts val="600"/>
              </a:spcAft>
              <a:buFont typeface="Wingdings" panose="05000000000000000000" pitchFamily="2" charset="2"/>
              <a:buChar char="Ø"/>
            </a:pPr>
            <a:r>
              <a:rPr lang="en-US" sz="2200" dirty="0">
                <a:solidFill>
                  <a:srgbClr val="002060"/>
                </a:solidFill>
                <a:latin typeface="Times New Roman" panose="02020603050405020304" pitchFamily="18" charset="0"/>
                <a:ea typeface="Times New Roman" panose="02020603050405020304" pitchFamily="18" charset="0"/>
              </a:rPr>
              <a:t>This is therefore in consonance with the findings of Abdel, </a:t>
            </a:r>
            <a:r>
              <a:rPr lang="en-US" sz="2200" dirty="0" err="1">
                <a:solidFill>
                  <a:srgbClr val="002060"/>
                </a:solidFill>
                <a:latin typeface="Times New Roman" panose="02020603050405020304" pitchFamily="18" charset="0"/>
                <a:ea typeface="Times New Roman" panose="02020603050405020304" pitchFamily="18" charset="0"/>
              </a:rPr>
              <a:t>Gawaher</a:t>
            </a:r>
            <a:r>
              <a:rPr lang="en-US" sz="2200" dirty="0">
                <a:solidFill>
                  <a:srgbClr val="002060"/>
                </a:solidFill>
                <a:latin typeface="Times New Roman" panose="02020603050405020304" pitchFamily="18" charset="0"/>
                <a:ea typeface="Times New Roman" panose="02020603050405020304" pitchFamily="18" charset="0"/>
              </a:rPr>
              <a:t> and Mohamed</a:t>
            </a:r>
            <a:r>
              <a:rPr lang="en-US" sz="2200" dirty="0">
                <a:solidFill>
                  <a:srgbClr val="002060"/>
                </a:solidFill>
                <a:latin typeface="Times New Roman" panose="02020603050405020304" pitchFamily="18" charset="0"/>
                <a:ea typeface="Calibri" panose="020F0502020204030204" pitchFamily="34" charset="0"/>
              </a:rPr>
              <a:t> (2016) </a:t>
            </a:r>
            <a:r>
              <a:rPr lang="en-US" sz="2200" dirty="0">
                <a:solidFill>
                  <a:srgbClr val="002060"/>
                </a:solidFill>
                <a:latin typeface="Times New Roman" panose="02020603050405020304" pitchFamily="18" charset="0"/>
                <a:ea typeface="Times New Roman" panose="02020603050405020304" pitchFamily="18" charset="0"/>
              </a:rPr>
              <a:t>who also find out that knowledge acquisition has significant effect on organizational performance</a:t>
            </a:r>
            <a:r>
              <a:rPr lang="en-US" sz="2200" dirty="0">
                <a:solidFill>
                  <a:srgbClr val="002060"/>
                </a:solidFill>
                <a:latin typeface="Times New Roman" panose="02020603050405020304" pitchFamily="18" charset="0"/>
                <a:ea typeface="Calibri" panose="020F0502020204030204" pitchFamily="34" charset="0"/>
              </a:rPr>
              <a:t>.</a:t>
            </a:r>
            <a:r>
              <a:rPr lang="en-US" sz="2200" dirty="0">
                <a:solidFill>
                  <a:srgbClr val="002060"/>
                </a:solidFill>
                <a:latin typeface="Times New Roman" panose="02020603050405020304" pitchFamily="18" charset="0"/>
                <a:ea typeface="Times New Roman" panose="02020603050405020304" pitchFamily="18" charset="0"/>
              </a:rPr>
              <a:t> </a:t>
            </a:r>
          </a:p>
          <a:p>
            <a:pPr marL="342900" indent="-342900" algn="just">
              <a:spcBef>
                <a:spcPts val="600"/>
              </a:spcBef>
              <a:spcAft>
                <a:spcPts val="600"/>
              </a:spcAft>
              <a:buFont typeface="Wingdings" panose="05000000000000000000" pitchFamily="2" charset="2"/>
              <a:buChar char="Ø"/>
            </a:pPr>
            <a:r>
              <a:rPr lang="en-US" sz="2200" dirty="0">
                <a:solidFill>
                  <a:srgbClr val="002060"/>
                </a:solidFill>
                <a:latin typeface="Times New Roman" panose="02020603050405020304" pitchFamily="18" charset="0"/>
                <a:ea typeface="Times New Roman" panose="02020603050405020304" pitchFamily="18" charset="0"/>
              </a:rPr>
              <a:t>The above findings align with the work of </a:t>
            </a:r>
            <a:r>
              <a:rPr lang="en-US" sz="2200" dirty="0" err="1">
                <a:solidFill>
                  <a:srgbClr val="002060"/>
                </a:solidFill>
                <a:latin typeface="Times New Roman" panose="02020603050405020304" pitchFamily="18" charset="0"/>
                <a:ea typeface="Calibri" panose="020F0502020204030204" pitchFamily="34" charset="0"/>
              </a:rPr>
              <a:t>Katun</a:t>
            </a:r>
            <a:r>
              <a:rPr lang="en-US" sz="2200" dirty="0">
                <a:solidFill>
                  <a:srgbClr val="002060"/>
                </a:solidFill>
                <a:latin typeface="Times New Roman" panose="02020603050405020304" pitchFamily="18" charset="0"/>
                <a:ea typeface="Calibri" panose="020F0502020204030204" pitchFamily="34" charset="0"/>
              </a:rPr>
              <a:t> et al (2015) </a:t>
            </a:r>
            <a:r>
              <a:rPr lang="en-US" sz="2200" dirty="0">
                <a:solidFill>
                  <a:srgbClr val="002060"/>
                </a:solidFill>
                <a:latin typeface="Times New Roman" panose="02020603050405020304" pitchFamily="18" charset="0"/>
                <a:ea typeface="Times New Roman" panose="02020603050405020304" pitchFamily="18" charset="0"/>
              </a:rPr>
              <a:t>who affirms that knowledge acquisition has significant effect on organizational performance.</a:t>
            </a:r>
            <a:endParaRPr lang="en-US" sz="2200" dirty="0">
              <a:solidFill>
                <a:srgbClr val="00206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060676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23195"/>
            <a:ext cx="9144000" cy="6432530"/>
          </a:xfrm>
          <a:prstGeom prst="rect">
            <a:avLst/>
          </a:prstGeom>
        </p:spPr>
        <p:txBody>
          <a:bodyPr wrap="square">
            <a:spAutoFit/>
          </a:bodyPr>
          <a:lstStyle/>
          <a:p>
            <a:pPr algn="ctr">
              <a:spcBef>
                <a:spcPts val="600"/>
              </a:spcBef>
              <a:spcAft>
                <a:spcPts val="600"/>
              </a:spcAft>
            </a:pPr>
            <a:r>
              <a:rPr lang="en-US" sz="2400" b="1" dirty="0">
                <a:solidFill>
                  <a:schemeClr val="accent5">
                    <a:lumMod val="50000"/>
                  </a:schemeClr>
                </a:solidFill>
                <a:latin typeface="Times New Roman" panose="02020603050405020304" pitchFamily="18" charset="0"/>
                <a:ea typeface="Times New Roman" panose="02020603050405020304" pitchFamily="18" charset="0"/>
              </a:rPr>
              <a:t>Summary of Findings </a:t>
            </a:r>
            <a:endParaRPr lang="en-US" sz="2400" dirty="0">
              <a:solidFill>
                <a:schemeClr val="accent5">
                  <a:lumMod val="50000"/>
                </a:schemeClr>
              </a:solidFill>
              <a:latin typeface="Times New Roman" panose="02020603050405020304" pitchFamily="18" charset="0"/>
              <a:ea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Ø"/>
            </a:pPr>
            <a:r>
              <a:rPr lang="en-US" sz="2400" dirty="0">
                <a:solidFill>
                  <a:srgbClr val="002060"/>
                </a:solidFill>
                <a:latin typeface="Times New Roman" panose="02020603050405020304" pitchFamily="18" charset="0"/>
                <a:ea typeface="Times New Roman" panose="02020603050405020304" pitchFamily="18" charset="0"/>
              </a:rPr>
              <a:t>Based on the responses elicited by the respondents and the results from the tested hypotheses, it was established that </a:t>
            </a:r>
            <a:r>
              <a:rPr lang="en-US" sz="2400" dirty="0">
                <a:solidFill>
                  <a:srgbClr val="002060"/>
                </a:solidFill>
                <a:latin typeface="Times New Roman" panose="02020603050405020304" pitchFamily="18" charset="0"/>
                <a:ea typeface="Calibri" panose="020F0502020204030204" pitchFamily="34" charset="0"/>
              </a:rPr>
              <a:t>knowledge identification</a:t>
            </a:r>
            <a:r>
              <a:rPr lang="en-US" sz="2400" dirty="0">
                <a:solidFill>
                  <a:srgbClr val="002060"/>
                </a:solidFill>
                <a:latin typeface="Times New Roman" panose="02020603050405020304" pitchFamily="18" charset="0"/>
                <a:ea typeface="Times New Roman" panose="02020603050405020304" pitchFamily="18" charset="0"/>
              </a:rPr>
              <a:t> has significant effect on and </a:t>
            </a:r>
            <a:r>
              <a:rPr lang="en-US" sz="2400" dirty="0">
                <a:solidFill>
                  <a:srgbClr val="002060"/>
                </a:solidFill>
                <a:latin typeface="Times New Roman" panose="02020603050405020304" pitchFamily="18" charset="0"/>
                <a:ea typeface="Calibri" panose="020F0502020204030204" pitchFamily="34" charset="0"/>
              </a:rPr>
              <a:t>organization turnover</a:t>
            </a:r>
            <a:r>
              <a:rPr lang="en-US" sz="2400" dirty="0">
                <a:solidFill>
                  <a:srgbClr val="002060"/>
                </a:solidFill>
                <a:latin typeface="Times New Roman" panose="02020603050405020304" pitchFamily="18" charset="0"/>
                <a:ea typeface="Times New Roman" panose="02020603050405020304" pitchFamily="18" charset="0"/>
              </a:rPr>
              <a:t>. </a:t>
            </a:r>
          </a:p>
          <a:p>
            <a:pPr marL="342900" indent="-342900" algn="just">
              <a:spcBef>
                <a:spcPts val="600"/>
              </a:spcBef>
              <a:spcAft>
                <a:spcPts val="600"/>
              </a:spcAft>
              <a:buFont typeface="Wingdings" panose="05000000000000000000" pitchFamily="2" charset="2"/>
              <a:buChar char="Ø"/>
            </a:pPr>
            <a:endParaRPr lang="en-US" sz="1400" dirty="0">
              <a:solidFill>
                <a:srgbClr val="002060"/>
              </a:solidFill>
              <a:latin typeface="Times New Roman" panose="02020603050405020304" pitchFamily="18" charset="0"/>
              <a:ea typeface="Calibri" panose="020F0502020204030204" pitchFamily="34" charset="0"/>
            </a:endParaRPr>
          </a:p>
          <a:p>
            <a:pPr marL="342900" indent="-342900" algn="just">
              <a:spcBef>
                <a:spcPts val="600"/>
              </a:spcBef>
              <a:spcAft>
                <a:spcPts val="600"/>
              </a:spcAft>
              <a:buFont typeface="Wingdings" panose="05000000000000000000" pitchFamily="2" charset="2"/>
              <a:buChar char="Ø"/>
            </a:pPr>
            <a:r>
              <a:rPr lang="en-US" sz="2400" dirty="0">
                <a:solidFill>
                  <a:srgbClr val="002060"/>
                </a:solidFill>
                <a:latin typeface="Times New Roman" panose="02020603050405020304" pitchFamily="18" charset="0"/>
                <a:ea typeface="Calibri" panose="020F0502020204030204" pitchFamily="34" charset="0"/>
              </a:rPr>
              <a:t>The finding also shows that </a:t>
            </a:r>
            <a:r>
              <a:rPr lang="en-US" sz="2400" dirty="0">
                <a:solidFill>
                  <a:srgbClr val="002060"/>
                </a:solidFill>
                <a:latin typeface="Times New Roman" panose="02020603050405020304" pitchFamily="18" charset="0"/>
                <a:ea typeface="Times New Roman" panose="02020603050405020304" pitchFamily="18" charset="0"/>
              </a:rPr>
              <a:t>knowledge acquisition has significant effect on organizational performance. </a:t>
            </a:r>
          </a:p>
          <a:p>
            <a:pPr marL="342900" indent="-342900" algn="just">
              <a:spcBef>
                <a:spcPts val="600"/>
              </a:spcBef>
              <a:spcAft>
                <a:spcPts val="600"/>
              </a:spcAft>
              <a:buFont typeface="Wingdings" panose="05000000000000000000" pitchFamily="2" charset="2"/>
              <a:buChar char="Ø"/>
            </a:pPr>
            <a:endParaRPr lang="en-US" sz="1200" dirty="0">
              <a:solidFill>
                <a:srgbClr val="002060"/>
              </a:solidFill>
              <a:latin typeface="Times New Roman" panose="02020603050405020304" pitchFamily="18" charset="0"/>
              <a:ea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Ø"/>
            </a:pPr>
            <a:r>
              <a:rPr lang="en-US" sz="2400" dirty="0">
                <a:solidFill>
                  <a:srgbClr val="002060"/>
                </a:solidFill>
                <a:latin typeface="Times New Roman" panose="02020603050405020304" pitchFamily="18" charset="0"/>
                <a:ea typeface="Times New Roman" panose="02020603050405020304" pitchFamily="18" charset="0"/>
              </a:rPr>
              <a:t>It was noted that i</a:t>
            </a:r>
            <a:r>
              <a:rPr lang="en-US" sz="2400" dirty="0">
                <a:solidFill>
                  <a:srgbClr val="002060"/>
                </a:solidFill>
                <a:latin typeface="Times New Roman" panose="02020603050405020304" pitchFamily="18" charset="0"/>
                <a:ea typeface="Calibri" panose="020F0502020204030204" pitchFamily="34" charset="0"/>
              </a:rPr>
              <a:t>dentification of knowledge within the organization is very important and k</a:t>
            </a:r>
            <a:r>
              <a:rPr lang="en-US" sz="2400" dirty="0">
                <a:solidFill>
                  <a:srgbClr val="002060"/>
                </a:solidFill>
                <a:latin typeface="Times New Roman" panose="02020603050405020304" pitchFamily="18" charset="0"/>
                <a:ea typeface="Times New Roman" panose="02020603050405020304" pitchFamily="18" charset="0"/>
              </a:rPr>
              <a:t>nowledge identification helps to improve your organization’s performance. </a:t>
            </a:r>
          </a:p>
          <a:p>
            <a:pPr marL="342900" indent="-342900" algn="just">
              <a:spcBef>
                <a:spcPts val="600"/>
              </a:spcBef>
              <a:spcAft>
                <a:spcPts val="600"/>
              </a:spcAft>
              <a:buFont typeface="Wingdings" panose="05000000000000000000" pitchFamily="2" charset="2"/>
              <a:buChar char="Ø"/>
            </a:pPr>
            <a:endParaRPr lang="en-US" dirty="0">
              <a:solidFill>
                <a:srgbClr val="002060"/>
              </a:solidFill>
              <a:latin typeface="Times New Roman" panose="02020603050405020304" pitchFamily="18" charset="0"/>
              <a:ea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Ø"/>
            </a:pPr>
            <a:r>
              <a:rPr lang="en-US" sz="2400" dirty="0">
                <a:solidFill>
                  <a:srgbClr val="002060"/>
                </a:solidFill>
                <a:latin typeface="Times New Roman" panose="02020603050405020304" pitchFamily="18" charset="0"/>
                <a:ea typeface="Times New Roman" panose="02020603050405020304" pitchFamily="18" charset="0"/>
              </a:rPr>
              <a:t>Additionally, the organisation puts-in so much effort in identifying existing knowledge and knowledge acquisition is detrimental to profit maximization.</a:t>
            </a:r>
            <a:endParaRPr lang="en-US" sz="2400" dirty="0">
              <a:solidFill>
                <a:srgbClr val="00206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789350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63592"/>
            <a:ext cx="9144000" cy="6724918"/>
          </a:xfrm>
          <a:prstGeom prst="rect">
            <a:avLst/>
          </a:prstGeom>
        </p:spPr>
        <p:txBody>
          <a:bodyPr wrap="square">
            <a:spAutoFit/>
          </a:bodyPr>
          <a:lstStyle/>
          <a:p>
            <a:pPr algn="ctr">
              <a:spcBef>
                <a:spcPts val="600"/>
              </a:spcBef>
              <a:spcAft>
                <a:spcPts val="600"/>
              </a:spcAft>
            </a:pPr>
            <a:r>
              <a:rPr lang="en-GB" sz="2300" b="1" dirty="0">
                <a:solidFill>
                  <a:schemeClr val="accent4">
                    <a:lumMod val="50000"/>
                  </a:schemeClr>
                </a:solidFill>
                <a:latin typeface="Times New Roman" panose="02020603050405020304" pitchFamily="18" charset="0"/>
                <a:ea typeface="Times New Roman" panose="02020603050405020304" pitchFamily="18" charset="0"/>
              </a:rPr>
              <a:t>CONCLUSION</a:t>
            </a:r>
            <a:endParaRPr lang="en-US" sz="2300" dirty="0">
              <a:solidFill>
                <a:schemeClr val="accent4">
                  <a:lumMod val="50000"/>
                </a:schemeClr>
              </a:solidFill>
              <a:latin typeface="Times New Roman" panose="02020603050405020304" pitchFamily="18" charset="0"/>
              <a:ea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Ø"/>
            </a:pPr>
            <a:r>
              <a:rPr lang="en-US" sz="2200" dirty="0">
                <a:solidFill>
                  <a:srgbClr val="002060"/>
                </a:solidFill>
                <a:latin typeface="Times New Roman" panose="02020603050405020304" pitchFamily="18" charset="0"/>
                <a:ea typeface="Times New Roman" panose="02020603050405020304" pitchFamily="18" charset="0"/>
              </a:rPr>
              <a:t>Organizations are often faced with the challenge of remaining competitive in a dynamic business environment, and also sustaining its comparative advantage which they hold over their competitors. </a:t>
            </a:r>
          </a:p>
          <a:p>
            <a:pPr marL="342900" indent="-342900" algn="just">
              <a:spcBef>
                <a:spcPts val="600"/>
              </a:spcBef>
              <a:spcAft>
                <a:spcPts val="600"/>
              </a:spcAft>
              <a:buFont typeface="Wingdings" panose="05000000000000000000" pitchFamily="2" charset="2"/>
              <a:buChar char="Ø"/>
            </a:pPr>
            <a:r>
              <a:rPr lang="en-US" sz="2200" dirty="0">
                <a:solidFill>
                  <a:srgbClr val="002060"/>
                </a:solidFill>
                <a:latin typeface="Times New Roman" panose="02020603050405020304" pitchFamily="18" charset="0"/>
                <a:ea typeface="Times New Roman" panose="02020603050405020304" pitchFamily="18" charset="0"/>
              </a:rPr>
              <a:t>Knowledge is the key resource needed if an organization intends to operate at a level that is equal to no other. </a:t>
            </a:r>
          </a:p>
          <a:p>
            <a:pPr marL="342900" indent="-342900" algn="just">
              <a:spcBef>
                <a:spcPts val="600"/>
              </a:spcBef>
              <a:spcAft>
                <a:spcPts val="600"/>
              </a:spcAft>
              <a:buFont typeface="Wingdings" panose="05000000000000000000" pitchFamily="2" charset="2"/>
              <a:buChar char="Ø"/>
            </a:pPr>
            <a:r>
              <a:rPr lang="en-US" sz="2200" dirty="0">
                <a:solidFill>
                  <a:srgbClr val="002060"/>
                </a:solidFill>
                <a:latin typeface="Times New Roman" panose="02020603050405020304" pitchFamily="18" charset="0"/>
                <a:ea typeface="Times New Roman" panose="02020603050405020304" pitchFamily="18" charset="0"/>
              </a:rPr>
              <a:t>However, an effective knowledge management system cannot be practiced if organizations do not what knowledge that exists within their organization and where the knowledge resides. </a:t>
            </a:r>
          </a:p>
          <a:p>
            <a:pPr marL="342900" indent="-342900" algn="just">
              <a:spcBef>
                <a:spcPts val="600"/>
              </a:spcBef>
              <a:spcAft>
                <a:spcPts val="600"/>
              </a:spcAft>
              <a:buFont typeface="Wingdings" panose="05000000000000000000" pitchFamily="2" charset="2"/>
              <a:buChar char="Ø"/>
            </a:pPr>
            <a:r>
              <a:rPr lang="en-US" sz="2200" dirty="0">
                <a:solidFill>
                  <a:srgbClr val="002060"/>
                </a:solidFill>
                <a:latin typeface="Times New Roman" panose="02020603050405020304" pitchFamily="18" charset="0"/>
                <a:ea typeface="Times New Roman" panose="02020603050405020304" pitchFamily="18" charset="0"/>
              </a:rPr>
              <a:t>It is also important to note that it is only when organizations have identified the relevant knowledge will they then talk about the acquisition of the identified relevant knowledge. </a:t>
            </a:r>
          </a:p>
          <a:p>
            <a:pPr marL="342900" indent="-342900" algn="just">
              <a:spcBef>
                <a:spcPts val="600"/>
              </a:spcBef>
              <a:spcAft>
                <a:spcPts val="600"/>
              </a:spcAft>
              <a:buFont typeface="Wingdings" panose="05000000000000000000" pitchFamily="2" charset="2"/>
              <a:buChar char="Ø"/>
            </a:pPr>
            <a:r>
              <a:rPr lang="en-US" sz="2200" dirty="0">
                <a:solidFill>
                  <a:srgbClr val="002060"/>
                </a:solidFill>
                <a:latin typeface="Times New Roman" panose="02020603050405020304" pitchFamily="18" charset="0"/>
                <a:ea typeface="Times New Roman" panose="02020603050405020304" pitchFamily="18" charset="0"/>
              </a:rPr>
              <a:t>Based on the responses elicited by the respondents and the results from the tested hypotheses, it was concluded that there is significant relationship between </a:t>
            </a:r>
            <a:r>
              <a:rPr lang="en-US" sz="2200" dirty="0">
                <a:solidFill>
                  <a:srgbClr val="002060"/>
                </a:solidFill>
                <a:latin typeface="Times New Roman" panose="02020603050405020304" pitchFamily="18" charset="0"/>
                <a:ea typeface="Calibri" panose="020F0502020204030204" pitchFamily="34" charset="0"/>
              </a:rPr>
              <a:t>knowledge identification</a:t>
            </a:r>
            <a:r>
              <a:rPr lang="en-US" sz="2200" dirty="0">
                <a:solidFill>
                  <a:srgbClr val="002060"/>
                </a:solidFill>
                <a:latin typeface="Times New Roman" panose="02020603050405020304" pitchFamily="18" charset="0"/>
                <a:ea typeface="Times New Roman" panose="02020603050405020304" pitchFamily="18" charset="0"/>
              </a:rPr>
              <a:t> and Organization Performance. </a:t>
            </a:r>
          </a:p>
          <a:p>
            <a:pPr marL="342900" indent="-342900" algn="just">
              <a:spcBef>
                <a:spcPts val="600"/>
              </a:spcBef>
              <a:spcAft>
                <a:spcPts val="600"/>
              </a:spcAft>
              <a:buFont typeface="Wingdings" panose="05000000000000000000" pitchFamily="2" charset="2"/>
              <a:buChar char="Ø"/>
            </a:pPr>
            <a:r>
              <a:rPr lang="en-US" sz="2200" dirty="0">
                <a:solidFill>
                  <a:srgbClr val="002060"/>
                </a:solidFill>
                <a:latin typeface="Times New Roman" panose="02020603050405020304" pitchFamily="18" charset="0"/>
                <a:ea typeface="Calibri" panose="020F0502020204030204" pitchFamily="34" charset="0"/>
              </a:rPr>
              <a:t>The finding also shows that </a:t>
            </a:r>
            <a:r>
              <a:rPr lang="en-US" sz="2200" dirty="0">
                <a:solidFill>
                  <a:srgbClr val="002060"/>
                </a:solidFill>
                <a:latin typeface="Times New Roman" panose="02020603050405020304" pitchFamily="18" charset="0"/>
                <a:ea typeface="Times New Roman" panose="02020603050405020304" pitchFamily="18" charset="0"/>
              </a:rPr>
              <a:t>knowledge acquisition has significant effect on organizational performance.</a:t>
            </a:r>
            <a:endParaRPr lang="en-US" sz="2200" dirty="0">
              <a:solidFill>
                <a:srgbClr val="00206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225083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991600" cy="5709255"/>
          </a:xfrm>
          <a:prstGeom prst="rect">
            <a:avLst/>
          </a:prstGeom>
        </p:spPr>
        <p:txBody>
          <a:bodyPr wrap="square">
            <a:spAutoFit/>
          </a:bodyPr>
          <a:lstStyle/>
          <a:p>
            <a:pPr algn="ctr">
              <a:spcBef>
                <a:spcPts val="600"/>
              </a:spcBef>
              <a:spcAft>
                <a:spcPts val="600"/>
              </a:spcAft>
            </a:pPr>
            <a:r>
              <a:rPr lang="en-GB" sz="2400" b="1" dirty="0">
                <a:solidFill>
                  <a:schemeClr val="accent4">
                    <a:lumMod val="50000"/>
                  </a:schemeClr>
                </a:solidFill>
                <a:latin typeface="Times New Roman" panose="02020603050405020304" pitchFamily="18" charset="0"/>
                <a:ea typeface="Times New Roman" panose="02020603050405020304" pitchFamily="18" charset="0"/>
              </a:rPr>
              <a:t>Recommendations</a:t>
            </a:r>
            <a:endParaRPr lang="en-US" sz="2400" dirty="0">
              <a:solidFill>
                <a:schemeClr val="accent4">
                  <a:lumMod val="50000"/>
                </a:schemeClr>
              </a:solidFill>
              <a:latin typeface="Times New Roman" panose="02020603050405020304" pitchFamily="18" charset="0"/>
              <a:ea typeface="Times New Roman" panose="02020603050405020304" pitchFamily="18" charset="0"/>
            </a:endParaRPr>
          </a:p>
          <a:p>
            <a:pPr marL="342900" indent="-342900" algn="just">
              <a:buFont typeface="Wingdings" panose="05000000000000000000" pitchFamily="2" charset="2"/>
              <a:buChar char="Ø"/>
            </a:pPr>
            <a:r>
              <a:rPr lang="en-US" sz="2400" dirty="0">
                <a:solidFill>
                  <a:srgbClr val="002060"/>
                </a:solidFill>
                <a:latin typeface="Times New Roman" panose="02020603050405020304" pitchFamily="18" charset="0"/>
                <a:ea typeface="Calibri" panose="020F0502020204030204" pitchFamily="34" charset="0"/>
              </a:rPr>
              <a:t>Based on the findings, this study recommended that, organizations who crave to remain competitive in business should embed knowledge identification into their knowledge management strategy. </a:t>
            </a:r>
          </a:p>
          <a:p>
            <a:pPr marL="342900" indent="-342900" algn="just">
              <a:buFont typeface="Wingdings" panose="05000000000000000000" pitchFamily="2" charset="2"/>
              <a:buChar char="Ø"/>
            </a:pPr>
            <a:endParaRPr lang="en-US" sz="2400" dirty="0">
              <a:solidFill>
                <a:srgbClr val="002060"/>
              </a:solidFill>
              <a:latin typeface="Times New Roman" panose="02020603050405020304" pitchFamily="18" charset="0"/>
              <a:ea typeface="Calibri" panose="020F0502020204030204" pitchFamily="34" charset="0"/>
            </a:endParaRPr>
          </a:p>
          <a:p>
            <a:pPr marL="342900" indent="-342900" algn="just">
              <a:buFont typeface="Wingdings" panose="05000000000000000000" pitchFamily="2" charset="2"/>
              <a:buChar char="Ø"/>
            </a:pPr>
            <a:r>
              <a:rPr lang="en-US" sz="2400" dirty="0">
                <a:solidFill>
                  <a:srgbClr val="002060"/>
                </a:solidFill>
                <a:latin typeface="Times New Roman" panose="02020603050405020304" pitchFamily="18" charset="0"/>
                <a:ea typeface="Calibri" panose="020F0502020204030204" pitchFamily="34" charset="0"/>
              </a:rPr>
              <a:t>It is believed that organizations do practice knowledge identification, but it is not done as extensively as it should be. An effective system should be put in place to ensure that relevant knowledge that will boost performance is identified. </a:t>
            </a:r>
          </a:p>
          <a:p>
            <a:pPr marL="342900" indent="-342900" algn="just">
              <a:buFont typeface="Wingdings" panose="05000000000000000000" pitchFamily="2" charset="2"/>
              <a:buChar char="Ø"/>
            </a:pPr>
            <a:endParaRPr lang="en-US" sz="2400" dirty="0">
              <a:solidFill>
                <a:srgbClr val="002060"/>
              </a:solidFill>
              <a:latin typeface="Times New Roman" panose="02020603050405020304" pitchFamily="18" charset="0"/>
              <a:ea typeface="Calibri" panose="020F0502020204030204" pitchFamily="34" charset="0"/>
            </a:endParaRPr>
          </a:p>
          <a:p>
            <a:pPr marL="342900" indent="-342900" algn="just">
              <a:buFont typeface="Wingdings" panose="05000000000000000000" pitchFamily="2" charset="2"/>
              <a:buChar char="Ø"/>
            </a:pPr>
            <a:r>
              <a:rPr lang="en-US" sz="2400" dirty="0">
                <a:solidFill>
                  <a:srgbClr val="002060"/>
                </a:solidFill>
                <a:latin typeface="Times New Roman" panose="02020603050405020304" pitchFamily="18" charset="0"/>
                <a:ea typeface="Calibri" panose="020F0502020204030204" pitchFamily="34" charset="0"/>
              </a:rPr>
              <a:t>However, management should note that the need for Identification of knowledge within the organization is very important and </a:t>
            </a:r>
            <a:r>
              <a:rPr lang="en-US" sz="2400" dirty="0">
                <a:solidFill>
                  <a:srgbClr val="002060"/>
                </a:solidFill>
                <a:latin typeface="Times New Roman" panose="02020603050405020304" pitchFamily="18" charset="0"/>
                <a:ea typeface="Times New Roman" panose="02020603050405020304" pitchFamily="18" charset="0"/>
              </a:rPr>
              <a:t>Cadbury Nigeria plc should note that Knowledge identification helps to improve his organization’s performance and put in so much effort in identifying existing knowledge.</a:t>
            </a:r>
            <a:endParaRPr lang="en-US" sz="2400" dirty="0">
              <a:solidFill>
                <a:srgbClr val="002060"/>
              </a:solidFill>
            </a:endParaRPr>
          </a:p>
        </p:txBody>
      </p:sp>
    </p:spTree>
    <p:extLst>
      <p:ext uri="{BB962C8B-B14F-4D97-AF65-F5344CB8AC3E}">
        <p14:creationId xmlns:p14="http://schemas.microsoft.com/office/powerpoint/2010/main" val="478438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7109639"/>
          </a:xfrm>
          <a:prstGeom prst="rect">
            <a:avLst/>
          </a:prstGeom>
        </p:spPr>
        <p:txBody>
          <a:bodyPr wrap="square">
            <a:spAutoFit/>
          </a:bodyPr>
          <a:lstStyle/>
          <a:p>
            <a:r>
              <a:rPr lang="en-US" b="1" dirty="0">
                <a:solidFill>
                  <a:srgbClr val="FF0000"/>
                </a:solidFill>
              </a:rPr>
              <a:t>			</a:t>
            </a:r>
            <a:r>
              <a:rPr lang="en-US" sz="2800" b="1" dirty="0">
                <a:solidFill>
                  <a:schemeClr val="accent5">
                    <a:lumMod val="50000"/>
                  </a:schemeClr>
                </a:solidFill>
              </a:rPr>
              <a:t>PRESENTATION OUTLINE</a:t>
            </a:r>
          </a:p>
          <a:p>
            <a:endParaRPr lang="en-US" sz="1400" b="1" dirty="0">
              <a:solidFill>
                <a:srgbClr val="7030A0"/>
              </a:solidFill>
            </a:endParaRPr>
          </a:p>
          <a:p>
            <a:pPr marL="457200" indent="-457200">
              <a:buFont typeface="Wingdings" pitchFamily="2" charset="2"/>
              <a:buChar char="Ø"/>
            </a:pPr>
            <a:r>
              <a:rPr lang="en-US" sz="2400" b="1" dirty="0">
                <a:solidFill>
                  <a:schemeClr val="bg2">
                    <a:lumMod val="10000"/>
                  </a:schemeClr>
                </a:solidFill>
              </a:rPr>
              <a:t>Introduction </a:t>
            </a:r>
          </a:p>
          <a:p>
            <a:endParaRPr lang="en-US" sz="2400" b="1" dirty="0">
              <a:solidFill>
                <a:schemeClr val="bg2">
                  <a:lumMod val="10000"/>
                </a:schemeClr>
              </a:solidFill>
            </a:endParaRPr>
          </a:p>
          <a:p>
            <a:pPr marL="457200" indent="-457200">
              <a:buFont typeface="Wingdings" pitchFamily="2" charset="2"/>
              <a:buChar char="Ø"/>
            </a:pPr>
            <a:r>
              <a:rPr lang="en-US" sz="2400" b="1" dirty="0">
                <a:solidFill>
                  <a:schemeClr val="bg2">
                    <a:lumMod val="10000"/>
                  </a:schemeClr>
                </a:solidFill>
              </a:rPr>
              <a:t>Literature Review </a:t>
            </a:r>
          </a:p>
          <a:p>
            <a:pPr marL="457200" indent="-457200">
              <a:buFont typeface="Wingdings" pitchFamily="2" charset="2"/>
              <a:buChar char="Ø"/>
            </a:pPr>
            <a:endParaRPr lang="en-US" sz="2400" b="1" dirty="0">
              <a:solidFill>
                <a:schemeClr val="bg2">
                  <a:lumMod val="10000"/>
                </a:schemeClr>
              </a:solidFill>
            </a:endParaRPr>
          </a:p>
          <a:p>
            <a:pPr marL="457200" indent="-457200">
              <a:buFont typeface="Wingdings" pitchFamily="2" charset="2"/>
              <a:buChar char="Ø"/>
            </a:pPr>
            <a:r>
              <a:rPr lang="en-US" sz="2400" b="1" dirty="0">
                <a:solidFill>
                  <a:schemeClr val="bg2">
                    <a:lumMod val="10000"/>
                  </a:schemeClr>
                </a:solidFill>
              </a:rPr>
              <a:t>Research Objective</a:t>
            </a:r>
          </a:p>
          <a:p>
            <a:pPr marL="457200" indent="-457200">
              <a:buFont typeface="Wingdings" pitchFamily="2" charset="2"/>
              <a:buChar char="Ø"/>
            </a:pPr>
            <a:endParaRPr lang="en-US" sz="2400" b="1" dirty="0">
              <a:solidFill>
                <a:schemeClr val="bg2">
                  <a:lumMod val="10000"/>
                </a:schemeClr>
              </a:solidFill>
            </a:endParaRPr>
          </a:p>
          <a:p>
            <a:pPr marL="457200" indent="-457200">
              <a:buFont typeface="Wingdings" pitchFamily="2" charset="2"/>
              <a:buChar char="Ø"/>
            </a:pPr>
            <a:r>
              <a:rPr lang="en-US" sz="2400" b="1" dirty="0">
                <a:solidFill>
                  <a:schemeClr val="bg2">
                    <a:lumMod val="10000"/>
                  </a:schemeClr>
                </a:solidFill>
              </a:rPr>
              <a:t>Research Question</a:t>
            </a:r>
          </a:p>
          <a:p>
            <a:pPr marL="457200" indent="-457200">
              <a:buFont typeface="Wingdings" pitchFamily="2" charset="2"/>
              <a:buChar char="Ø"/>
            </a:pPr>
            <a:endParaRPr lang="en-US" sz="2400" b="1" dirty="0">
              <a:solidFill>
                <a:schemeClr val="bg2">
                  <a:lumMod val="10000"/>
                </a:schemeClr>
              </a:solidFill>
            </a:endParaRPr>
          </a:p>
          <a:p>
            <a:pPr marL="457200" indent="-457200">
              <a:buFont typeface="Wingdings" pitchFamily="2" charset="2"/>
              <a:buChar char="Ø"/>
            </a:pPr>
            <a:r>
              <a:rPr lang="en-US" sz="2400" b="1" dirty="0">
                <a:solidFill>
                  <a:schemeClr val="bg2">
                    <a:lumMod val="10000"/>
                  </a:schemeClr>
                </a:solidFill>
              </a:rPr>
              <a:t>Research Methodology</a:t>
            </a:r>
          </a:p>
          <a:p>
            <a:pPr marL="457200" indent="-457200">
              <a:buFont typeface="Wingdings" pitchFamily="2" charset="2"/>
              <a:buChar char="Ø"/>
            </a:pPr>
            <a:endParaRPr lang="en-US" sz="2400" b="1" dirty="0">
              <a:solidFill>
                <a:schemeClr val="bg2">
                  <a:lumMod val="10000"/>
                </a:schemeClr>
              </a:solidFill>
            </a:endParaRPr>
          </a:p>
          <a:p>
            <a:pPr marL="457200" indent="-457200">
              <a:buFont typeface="Wingdings" pitchFamily="2" charset="2"/>
              <a:buChar char="Ø"/>
            </a:pPr>
            <a:r>
              <a:rPr lang="en-US" sz="2400" b="1" dirty="0">
                <a:solidFill>
                  <a:schemeClr val="bg2">
                    <a:lumMod val="10000"/>
                  </a:schemeClr>
                </a:solidFill>
              </a:rPr>
              <a:t>Summary of findings</a:t>
            </a:r>
          </a:p>
          <a:p>
            <a:pPr marL="457200" indent="-457200">
              <a:buFont typeface="Wingdings" pitchFamily="2" charset="2"/>
              <a:buChar char="Ø"/>
            </a:pPr>
            <a:endParaRPr lang="en-US" sz="2400" b="1" dirty="0">
              <a:solidFill>
                <a:schemeClr val="bg2">
                  <a:lumMod val="10000"/>
                </a:schemeClr>
              </a:solidFill>
            </a:endParaRPr>
          </a:p>
          <a:p>
            <a:pPr marL="457200" indent="-457200">
              <a:buFont typeface="Wingdings" pitchFamily="2" charset="2"/>
              <a:buChar char="Ø"/>
            </a:pPr>
            <a:r>
              <a:rPr lang="en-US" sz="2400" b="1" dirty="0">
                <a:solidFill>
                  <a:schemeClr val="bg2">
                    <a:lumMod val="10000"/>
                  </a:schemeClr>
                </a:solidFill>
              </a:rPr>
              <a:t>Conclusion </a:t>
            </a:r>
          </a:p>
          <a:p>
            <a:pPr marL="457200" indent="-457200">
              <a:buFont typeface="Wingdings" pitchFamily="2" charset="2"/>
              <a:buChar char="Ø"/>
            </a:pPr>
            <a:endParaRPr lang="en-US" sz="2400" b="1" dirty="0">
              <a:solidFill>
                <a:schemeClr val="bg2">
                  <a:lumMod val="10000"/>
                </a:schemeClr>
              </a:solidFill>
            </a:endParaRPr>
          </a:p>
          <a:p>
            <a:pPr marL="457200" indent="-457200">
              <a:buFont typeface="Wingdings" pitchFamily="2" charset="2"/>
              <a:buChar char="Ø"/>
            </a:pPr>
            <a:r>
              <a:rPr lang="en-US" sz="2400" b="1" dirty="0">
                <a:solidFill>
                  <a:schemeClr val="bg2">
                    <a:lumMod val="10000"/>
                  </a:schemeClr>
                </a:solidFill>
              </a:rPr>
              <a:t>Recommendation </a:t>
            </a:r>
          </a:p>
          <a:p>
            <a:pPr marL="457200" indent="-457200">
              <a:buFont typeface="Wingdings" pitchFamily="2" charset="2"/>
              <a:buChar char="Ø"/>
            </a:pPr>
            <a:endParaRPr lang="en-US" sz="2600" b="1" dirty="0">
              <a:solidFill>
                <a:schemeClr val="bg2">
                  <a:lumMod val="10000"/>
                </a:schemeClr>
              </a:solidFill>
            </a:endParaRPr>
          </a:p>
          <a:p>
            <a:pPr marL="457200" indent="-457200">
              <a:buFont typeface="Wingdings" pitchFamily="2" charset="2"/>
              <a:buChar char="Ø"/>
            </a:pPr>
            <a:endParaRPr lang="en-US" sz="2800" b="1" dirty="0">
              <a:solidFill>
                <a:srgbClr val="FF0000"/>
              </a:solidFill>
            </a:endParaRPr>
          </a:p>
        </p:txBody>
      </p:sp>
    </p:spTree>
    <p:extLst>
      <p:ext uri="{BB962C8B-B14F-4D97-AF65-F5344CB8AC3E}">
        <p14:creationId xmlns:p14="http://schemas.microsoft.com/office/powerpoint/2010/main" val="32034173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chemeClr val="accent1">
                    <a:lumMod val="20000"/>
                    <a:lumOff val="80000"/>
                  </a:schemeClr>
                </a:solidFill>
              </a:rPr>
              <a:t>Thank you </a:t>
            </a:r>
          </a:p>
        </p:txBody>
      </p:sp>
    </p:spTree>
    <p:extLst>
      <p:ext uri="{BB962C8B-B14F-4D97-AF65-F5344CB8AC3E}">
        <p14:creationId xmlns:p14="http://schemas.microsoft.com/office/powerpoint/2010/main" val="679977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2328"/>
            <a:ext cx="9117376" cy="8186857"/>
          </a:xfrm>
          <a:prstGeom prst="rect">
            <a:avLst/>
          </a:prstGeom>
        </p:spPr>
        <p:txBody>
          <a:bodyPr wrap="square">
            <a:spAutoFit/>
          </a:bodyPr>
          <a:lstStyle/>
          <a:p>
            <a:pPr algn="ctr"/>
            <a:r>
              <a:rPr lang="en-US" sz="2000" b="1" dirty="0">
                <a:solidFill>
                  <a:schemeClr val="accent5">
                    <a:lumMod val="50000"/>
                  </a:schemeClr>
                </a:solidFill>
              </a:rPr>
              <a:t>INTRODUCTION</a:t>
            </a:r>
            <a:endParaRPr lang="en-US" sz="2000" dirty="0">
              <a:solidFill>
                <a:schemeClr val="accent5">
                  <a:lumMod val="50000"/>
                </a:schemeClr>
              </a:solidFill>
            </a:endParaRPr>
          </a:p>
          <a:p>
            <a:pPr algn="just"/>
            <a:endParaRPr lang="en-GB" sz="1000" dirty="0">
              <a:solidFill>
                <a:srgbClr val="000000"/>
              </a:solidFill>
              <a:latin typeface="Times New Roman" panose="02020603050405020304" pitchFamily="18" charset="0"/>
              <a:ea typeface="Calibri" panose="020F0502020204030204" pitchFamily="34" charset="0"/>
            </a:endParaRPr>
          </a:p>
          <a:p>
            <a:pPr marL="342900" indent="-342900" algn="just">
              <a:buFont typeface="Wingdings" panose="05000000000000000000" pitchFamily="2" charset="2"/>
              <a:buChar char="Ø"/>
            </a:pPr>
            <a:r>
              <a:rPr lang="en-US" sz="2200" dirty="0">
                <a:solidFill>
                  <a:srgbClr val="002060"/>
                </a:solidFill>
              </a:rPr>
              <a:t>Knowledge is increasingly being recognized as the new strategic imperative of organizations. The most established paradigm is that knowledge is power (</a:t>
            </a:r>
            <a:r>
              <a:rPr lang="en-US" sz="2200" dirty="0" err="1">
                <a:solidFill>
                  <a:srgbClr val="002060"/>
                </a:solidFill>
              </a:rPr>
              <a:t>Funmilola</a:t>
            </a:r>
            <a:r>
              <a:rPr lang="en-US" sz="2200" dirty="0">
                <a:solidFill>
                  <a:srgbClr val="002060"/>
                </a:solidFill>
              </a:rPr>
              <a:t>, 2015). </a:t>
            </a:r>
          </a:p>
          <a:p>
            <a:pPr marL="342900" indent="-342900" algn="just">
              <a:buFont typeface="Wingdings" panose="05000000000000000000" pitchFamily="2" charset="2"/>
              <a:buChar char="Ø"/>
            </a:pPr>
            <a:endParaRPr lang="en-US" sz="2200" dirty="0">
              <a:solidFill>
                <a:srgbClr val="002060"/>
              </a:solidFill>
            </a:endParaRPr>
          </a:p>
          <a:p>
            <a:pPr marL="342900" indent="-342900" algn="just">
              <a:buFont typeface="Wingdings" panose="05000000000000000000" pitchFamily="2" charset="2"/>
              <a:buChar char="Ø"/>
            </a:pPr>
            <a:r>
              <a:rPr lang="en-US" sz="2200" dirty="0">
                <a:solidFill>
                  <a:srgbClr val="002060"/>
                </a:solidFill>
              </a:rPr>
              <a:t>Therefore, one has to hoard it, keep it to oneself to maintain an advantage. The common attitude of most people is to hold on to one’s knowledge since it is what makes him or her an asset to the organization (Mukhtar, 2015). </a:t>
            </a:r>
          </a:p>
          <a:p>
            <a:pPr marL="342900" indent="-342900" algn="just">
              <a:buFont typeface="Wingdings" panose="05000000000000000000" pitchFamily="2" charset="2"/>
              <a:buChar char="Ø"/>
            </a:pPr>
            <a:endParaRPr lang="en-US" sz="2200" dirty="0">
              <a:solidFill>
                <a:srgbClr val="002060"/>
              </a:solidFill>
            </a:endParaRPr>
          </a:p>
          <a:p>
            <a:pPr marL="342900" indent="-342900" algn="just">
              <a:buFont typeface="Wingdings" panose="05000000000000000000" pitchFamily="2" charset="2"/>
              <a:buChar char="Ø"/>
            </a:pPr>
            <a:endParaRPr lang="en-US" sz="2000" dirty="0">
              <a:solidFill>
                <a:srgbClr val="002060"/>
              </a:solidFill>
            </a:endParaRPr>
          </a:p>
          <a:p>
            <a:pPr marL="342900" indent="-342900" algn="just">
              <a:buFont typeface="Wingdings" panose="05000000000000000000" pitchFamily="2" charset="2"/>
              <a:buChar char="Ø"/>
            </a:pPr>
            <a:r>
              <a:rPr lang="en-US" sz="2200" dirty="0">
                <a:solidFill>
                  <a:srgbClr val="002060"/>
                </a:solidFill>
              </a:rPr>
              <a:t>Today, knowledge is still considered power – an enormous power in fact – but the understanding has changed considerably, particularly from the perspective of organizations. </a:t>
            </a:r>
          </a:p>
          <a:p>
            <a:pPr marL="342900" indent="-342900" algn="just">
              <a:buFont typeface="Wingdings" panose="05000000000000000000" pitchFamily="2" charset="2"/>
              <a:buChar char="Ø"/>
            </a:pPr>
            <a:endParaRPr lang="en-US" sz="2200" dirty="0">
              <a:solidFill>
                <a:srgbClr val="002060"/>
              </a:solidFill>
            </a:endParaRPr>
          </a:p>
          <a:p>
            <a:pPr marL="342900" indent="-342900" algn="just">
              <a:buFont typeface="Wingdings" panose="05000000000000000000" pitchFamily="2" charset="2"/>
              <a:buChar char="Ø"/>
            </a:pPr>
            <a:endParaRPr lang="en-US" sz="2000" dirty="0">
              <a:solidFill>
                <a:srgbClr val="002060"/>
              </a:solidFill>
            </a:endParaRPr>
          </a:p>
          <a:p>
            <a:pPr marL="342900" indent="-342900" algn="just">
              <a:buFont typeface="Wingdings" panose="05000000000000000000" pitchFamily="2" charset="2"/>
              <a:buChar char="Ø"/>
            </a:pPr>
            <a:r>
              <a:rPr lang="en-US" sz="2200" dirty="0">
                <a:solidFill>
                  <a:srgbClr val="002060"/>
                </a:solidFill>
              </a:rPr>
              <a:t>The new paradigm is that within the organization knowledge must be shared in order for it to grow. It has been shown that the organization that shares knowledge among its management and staff grows stronger and becomes more competitive. </a:t>
            </a:r>
          </a:p>
          <a:p>
            <a:pPr marL="342900" indent="-342900" algn="just">
              <a:buFont typeface="Wingdings" panose="05000000000000000000" pitchFamily="2" charset="2"/>
              <a:buChar char="Ø"/>
            </a:pPr>
            <a:endParaRPr lang="en-US" sz="2000" dirty="0"/>
          </a:p>
          <a:p>
            <a:pPr marL="342900" indent="-342900" algn="just">
              <a:buFont typeface="Wingdings" panose="05000000000000000000" pitchFamily="2" charset="2"/>
              <a:buChar char="Ø"/>
            </a:pPr>
            <a:endParaRPr lang="en-US" sz="2000" dirty="0"/>
          </a:p>
          <a:p>
            <a:pPr marL="342900" indent="-342900" algn="just">
              <a:buFont typeface="Wingdings" panose="05000000000000000000" pitchFamily="2" charset="2"/>
              <a:buChar char="Ø"/>
            </a:pPr>
            <a:endParaRPr lang="en-US" sz="2000" dirty="0"/>
          </a:p>
          <a:p>
            <a:pPr algn="just"/>
            <a:endParaRPr lang="en-US" sz="2000" dirty="0"/>
          </a:p>
        </p:txBody>
      </p:sp>
    </p:spTree>
    <p:extLst>
      <p:ext uri="{BB962C8B-B14F-4D97-AF65-F5344CB8AC3E}">
        <p14:creationId xmlns:p14="http://schemas.microsoft.com/office/powerpoint/2010/main" val="2213404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197346"/>
            <a:ext cx="9296400" cy="6740307"/>
          </a:xfrm>
          <a:prstGeom prst="rect">
            <a:avLst/>
          </a:prstGeom>
        </p:spPr>
        <p:txBody>
          <a:bodyPr wrap="square">
            <a:spAutoFit/>
          </a:bodyPr>
          <a:lstStyle/>
          <a:p>
            <a:pPr marL="342900" indent="-342900" algn="just">
              <a:buFont typeface="Wingdings" panose="05000000000000000000" pitchFamily="2" charset="2"/>
              <a:buChar char="Ø"/>
            </a:pPr>
            <a:r>
              <a:rPr lang="en-US" sz="2200" dirty="0">
                <a:solidFill>
                  <a:srgbClr val="002060"/>
                </a:solidFill>
              </a:rPr>
              <a:t>This is the core of knowledge management – the sharing of knowledge (Eugenie, John &amp; Laura, 2016). </a:t>
            </a:r>
          </a:p>
          <a:p>
            <a:pPr marL="342900" indent="-342900" algn="just">
              <a:buFont typeface="Wingdings" panose="05000000000000000000" pitchFamily="2" charset="2"/>
              <a:buChar char="Ø"/>
            </a:pPr>
            <a:endParaRPr lang="en-US" sz="2200" dirty="0">
              <a:solidFill>
                <a:srgbClr val="002060"/>
              </a:solidFill>
            </a:endParaRPr>
          </a:p>
          <a:p>
            <a:pPr marL="342900" indent="-342900" algn="just">
              <a:buFont typeface="Wingdings" panose="05000000000000000000" pitchFamily="2" charset="2"/>
              <a:buChar char="Ø"/>
            </a:pPr>
            <a:endParaRPr lang="en-US" sz="2000" dirty="0">
              <a:solidFill>
                <a:srgbClr val="002060"/>
              </a:solidFill>
            </a:endParaRPr>
          </a:p>
          <a:p>
            <a:pPr marL="342900" indent="-342900" algn="just">
              <a:buFont typeface="Wingdings" panose="05000000000000000000" pitchFamily="2" charset="2"/>
              <a:buChar char="Ø"/>
            </a:pPr>
            <a:r>
              <a:rPr lang="en-US" sz="2200" dirty="0">
                <a:solidFill>
                  <a:srgbClr val="002060"/>
                </a:solidFill>
              </a:rPr>
              <a:t>Organizations have also realized that the huge funds invested in Information Technology can only be harnessed when they serve as enablers to creating, capturing, storing, processing and sharing knowledge (</a:t>
            </a:r>
            <a:r>
              <a:rPr lang="en-US" sz="2200" dirty="0" err="1">
                <a:solidFill>
                  <a:srgbClr val="002060"/>
                </a:solidFill>
              </a:rPr>
              <a:t>Ohiorenoya</a:t>
            </a:r>
            <a:r>
              <a:rPr lang="en-US" sz="2200" dirty="0">
                <a:solidFill>
                  <a:srgbClr val="002060"/>
                </a:solidFill>
              </a:rPr>
              <a:t> &amp; </a:t>
            </a:r>
            <a:r>
              <a:rPr lang="en-US" sz="2200" dirty="0" err="1">
                <a:solidFill>
                  <a:srgbClr val="002060"/>
                </a:solidFill>
              </a:rPr>
              <a:t>Eboreim</a:t>
            </a:r>
            <a:r>
              <a:rPr lang="en-US" sz="2200" dirty="0">
                <a:solidFill>
                  <a:srgbClr val="002060"/>
                </a:solidFill>
              </a:rPr>
              <a:t> 2014). </a:t>
            </a:r>
          </a:p>
          <a:p>
            <a:pPr marL="342900" indent="-342900" algn="just">
              <a:buFont typeface="Wingdings" panose="05000000000000000000" pitchFamily="2" charset="2"/>
              <a:buChar char="Ø"/>
            </a:pPr>
            <a:endParaRPr lang="en-US" sz="2200" dirty="0">
              <a:solidFill>
                <a:srgbClr val="002060"/>
              </a:solidFill>
            </a:endParaRPr>
          </a:p>
          <a:p>
            <a:pPr marL="342900" indent="-342900" algn="just">
              <a:buFont typeface="Wingdings" panose="05000000000000000000" pitchFamily="2" charset="2"/>
              <a:buChar char="Ø"/>
            </a:pPr>
            <a:endParaRPr lang="en-US" dirty="0">
              <a:solidFill>
                <a:srgbClr val="002060"/>
              </a:solidFill>
            </a:endParaRPr>
          </a:p>
          <a:p>
            <a:pPr marL="342900" indent="-342900" algn="just">
              <a:buFont typeface="Wingdings" panose="05000000000000000000" pitchFamily="2" charset="2"/>
              <a:buChar char="Ø"/>
            </a:pPr>
            <a:r>
              <a:rPr lang="en-US" sz="2200" dirty="0">
                <a:solidFill>
                  <a:srgbClr val="002060"/>
                </a:solidFill>
              </a:rPr>
              <a:t>Thus the real stock they have is their knowledge. This has given rise to the search for ways to manage knowledge and the eventual emergence of the term Knowledge Management. </a:t>
            </a:r>
          </a:p>
          <a:p>
            <a:pPr marL="342900" indent="-342900" algn="just">
              <a:buFont typeface="Wingdings" panose="05000000000000000000" pitchFamily="2" charset="2"/>
              <a:buChar char="Ø"/>
            </a:pPr>
            <a:endParaRPr lang="en-US" sz="2200" dirty="0">
              <a:solidFill>
                <a:srgbClr val="002060"/>
              </a:solidFill>
            </a:endParaRPr>
          </a:p>
          <a:p>
            <a:pPr marL="342900" indent="-342900" algn="just">
              <a:buFont typeface="Wingdings" panose="05000000000000000000" pitchFamily="2" charset="2"/>
              <a:buChar char="Ø"/>
            </a:pPr>
            <a:endParaRPr lang="en-US" sz="2000" dirty="0">
              <a:solidFill>
                <a:srgbClr val="002060"/>
              </a:solidFill>
            </a:endParaRPr>
          </a:p>
          <a:p>
            <a:pPr marL="342900" indent="-342900" algn="just">
              <a:buFont typeface="Wingdings" panose="05000000000000000000" pitchFamily="2" charset="2"/>
              <a:buChar char="Ø"/>
            </a:pPr>
            <a:r>
              <a:rPr lang="en-US" sz="2200" dirty="0">
                <a:solidFill>
                  <a:srgbClr val="002060"/>
                </a:solidFill>
              </a:rPr>
              <a:t>The impact of Knowledge Management in the performance of Cadbury Nigeria Plc. can be seen as an integrated approach to achieving organizational goals by placing particular focus on “knowledge”, now considered as the new factor for production. </a:t>
            </a:r>
          </a:p>
          <a:p>
            <a:pPr algn="just"/>
            <a:endParaRPr lang="en-US" sz="2200" dirty="0">
              <a:solidFill>
                <a:srgbClr val="002060"/>
              </a:solidFill>
            </a:endParaRPr>
          </a:p>
        </p:txBody>
      </p:sp>
    </p:spTree>
    <p:extLst>
      <p:ext uri="{BB962C8B-B14F-4D97-AF65-F5344CB8AC3E}">
        <p14:creationId xmlns:p14="http://schemas.microsoft.com/office/powerpoint/2010/main" val="228541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0481"/>
            <a:ext cx="9144000" cy="6801862"/>
          </a:xfrm>
          <a:prstGeom prst="rect">
            <a:avLst/>
          </a:prstGeom>
        </p:spPr>
        <p:txBody>
          <a:bodyPr wrap="square">
            <a:spAutoFit/>
          </a:bodyPr>
          <a:lstStyle/>
          <a:p>
            <a:pPr marL="342900" indent="-342900" algn="just">
              <a:buFont typeface="Wingdings" panose="05000000000000000000" pitchFamily="2" charset="2"/>
              <a:buChar char="Ø"/>
            </a:pPr>
            <a:endParaRPr lang="en-US" dirty="0">
              <a:solidFill>
                <a:srgbClr val="002060"/>
              </a:solidFill>
            </a:endParaRPr>
          </a:p>
          <a:p>
            <a:pPr marL="342900" indent="-342900" algn="just">
              <a:buFont typeface="Wingdings" panose="05000000000000000000" pitchFamily="2" charset="2"/>
              <a:buChar char="Ø"/>
            </a:pPr>
            <a:r>
              <a:rPr lang="en-US" sz="2200" dirty="0">
                <a:solidFill>
                  <a:srgbClr val="002060"/>
                </a:solidFill>
              </a:rPr>
              <a:t>Thus, several research studies have been conducted on impact of knowledge management on organizational performance; still there are lots of challenges facing organization. </a:t>
            </a:r>
          </a:p>
          <a:p>
            <a:pPr marL="342900" indent="-342900" algn="just">
              <a:buFont typeface="Wingdings" panose="05000000000000000000" pitchFamily="2" charset="2"/>
              <a:buChar char="Ø"/>
            </a:pPr>
            <a:endParaRPr lang="en-US" sz="2200" dirty="0">
              <a:solidFill>
                <a:srgbClr val="002060"/>
              </a:solidFill>
            </a:endParaRPr>
          </a:p>
          <a:p>
            <a:pPr marL="342900" indent="-342900" algn="just">
              <a:buFont typeface="Wingdings" panose="05000000000000000000" pitchFamily="2" charset="2"/>
              <a:buChar char="Ø"/>
            </a:pPr>
            <a:r>
              <a:rPr lang="en-US" sz="2200" dirty="0">
                <a:solidFill>
                  <a:srgbClr val="002060"/>
                </a:solidFill>
              </a:rPr>
              <a:t>The declining productivity of employees in an organization has become a subject of concern in recent time. </a:t>
            </a:r>
          </a:p>
          <a:p>
            <a:pPr marL="342900" indent="-342900" algn="just">
              <a:buFont typeface="Wingdings" panose="05000000000000000000" pitchFamily="2" charset="2"/>
              <a:buChar char="Ø"/>
            </a:pPr>
            <a:endParaRPr lang="en-US" sz="2200" dirty="0">
              <a:solidFill>
                <a:srgbClr val="002060"/>
              </a:solidFill>
            </a:endParaRPr>
          </a:p>
          <a:p>
            <a:pPr marL="342900" indent="-342900" algn="just">
              <a:buFont typeface="Wingdings" panose="05000000000000000000" pitchFamily="2" charset="2"/>
              <a:buChar char="Ø"/>
            </a:pPr>
            <a:r>
              <a:rPr lang="en-US" sz="2200" dirty="0">
                <a:solidFill>
                  <a:srgbClr val="002060"/>
                </a:solidFill>
              </a:rPr>
              <a:t>However, the vital role of knowledge management on organizational performance has not been fully explored thereby creating a research gap in this area. </a:t>
            </a:r>
          </a:p>
          <a:p>
            <a:pPr marL="342900" indent="-342900" algn="just">
              <a:buFont typeface="Wingdings" panose="05000000000000000000" pitchFamily="2" charset="2"/>
              <a:buChar char="Ø"/>
            </a:pPr>
            <a:endParaRPr lang="en-US" sz="2200" dirty="0">
              <a:solidFill>
                <a:srgbClr val="002060"/>
              </a:solidFill>
            </a:endParaRPr>
          </a:p>
          <a:p>
            <a:pPr marL="342900" indent="-342900" algn="just">
              <a:buFont typeface="Wingdings" panose="05000000000000000000" pitchFamily="2" charset="2"/>
              <a:buChar char="Ø"/>
            </a:pPr>
            <a:r>
              <a:rPr lang="en-US" sz="2200" dirty="0">
                <a:solidFill>
                  <a:srgbClr val="002060"/>
                </a:solidFill>
              </a:rPr>
              <a:t>Therefore, until organizations learn to identify employees who have relevant knowledge and tap some for the betterment of their organization, these organizations will continue to be deprived of very important resource. </a:t>
            </a:r>
          </a:p>
          <a:p>
            <a:pPr marL="342900" indent="-342900" algn="just">
              <a:buFont typeface="Wingdings" panose="05000000000000000000" pitchFamily="2" charset="2"/>
              <a:buChar char="Ø"/>
            </a:pPr>
            <a:endParaRPr lang="en-US" sz="2200" dirty="0">
              <a:solidFill>
                <a:srgbClr val="002060"/>
              </a:solidFill>
            </a:endParaRPr>
          </a:p>
          <a:p>
            <a:pPr marL="342900" indent="-342900" algn="just">
              <a:buFont typeface="Wingdings" panose="05000000000000000000" pitchFamily="2" charset="2"/>
              <a:buChar char="Ø"/>
            </a:pPr>
            <a:r>
              <a:rPr lang="en-US" sz="2200" dirty="0">
                <a:solidFill>
                  <a:srgbClr val="002060"/>
                </a:solidFill>
              </a:rPr>
              <a:t>Hence, this study filled the glaring lacuna by examining the influence of knowledge management on organizational performance of CADBURY Nigeria Plc.</a:t>
            </a:r>
          </a:p>
        </p:txBody>
      </p:sp>
    </p:spTree>
    <p:extLst>
      <p:ext uri="{BB962C8B-B14F-4D97-AF65-F5344CB8AC3E}">
        <p14:creationId xmlns:p14="http://schemas.microsoft.com/office/powerpoint/2010/main" val="1121359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200"/>
            <a:ext cx="9144000" cy="7971413"/>
          </a:xfrm>
          <a:prstGeom prst="rect">
            <a:avLst/>
          </a:prstGeom>
        </p:spPr>
        <p:txBody>
          <a:bodyPr wrap="square">
            <a:spAutoFit/>
          </a:bodyPr>
          <a:lstStyle/>
          <a:p>
            <a:pPr algn="ctr"/>
            <a:r>
              <a:rPr lang="en-US" sz="2400" b="1" dirty="0">
                <a:solidFill>
                  <a:schemeClr val="accent5">
                    <a:lumMod val="50000"/>
                  </a:schemeClr>
                </a:solidFill>
                <a:latin typeface="Times New Roman" pitchFamily="18" charset="0"/>
                <a:cs typeface="Times New Roman" pitchFamily="18" charset="0"/>
              </a:rPr>
              <a:t>LITERATURE REVIEW</a:t>
            </a:r>
            <a:endParaRPr lang="en-US" sz="2400" dirty="0">
              <a:solidFill>
                <a:schemeClr val="accent5">
                  <a:lumMod val="50000"/>
                </a:schemeClr>
              </a:solidFill>
              <a:latin typeface="Times New Roman" pitchFamily="18" charset="0"/>
              <a:cs typeface="Times New Roman" pitchFamily="18" charset="0"/>
            </a:endParaRPr>
          </a:p>
          <a:p>
            <a:r>
              <a:rPr lang="en-US" dirty="0">
                <a:solidFill>
                  <a:schemeClr val="accent5">
                    <a:lumMod val="50000"/>
                  </a:schemeClr>
                </a:solidFill>
                <a:latin typeface="Times New Roman" pitchFamily="18" charset="0"/>
                <a:cs typeface="Times New Roman" pitchFamily="18" charset="0"/>
              </a:rPr>
              <a:t> </a:t>
            </a:r>
          </a:p>
          <a:p>
            <a:pPr marL="342900" indent="-342900" algn="just">
              <a:buFont typeface="Wingdings" panose="05000000000000000000" pitchFamily="2" charset="2"/>
              <a:buChar char="Ø"/>
            </a:pPr>
            <a:r>
              <a:rPr lang="en-US" sz="2100" dirty="0">
                <a:solidFill>
                  <a:srgbClr val="002060"/>
                </a:solidFill>
              </a:rPr>
              <a:t>According to Eugenie </a:t>
            </a:r>
            <a:r>
              <a:rPr lang="en-US" sz="2100" i="1" dirty="0">
                <a:solidFill>
                  <a:srgbClr val="002060"/>
                </a:solidFill>
              </a:rPr>
              <a:t>et al</a:t>
            </a:r>
            <a:r>
              <a:rPr lang="en-US" sz="2100" dirty="0">
                <a:solidFill>
                  <a:srgbClr val="002060"/>
                </a:solidFill>
              </a:rPr>
              <a:t> (2016) knowledge is a conclusion drawn from the information after it is linked to other information compared to what is already known. Knowledge, as opposed to data, always has a human factor. </a:t>
            </a:r>
          </a:p>
          <a:p>
            <a:pPr marL="342900" indent="-342900" algn="just">
              <a:buFont typeface="Wingdings" panose="05000000000000000000" pitchFamily="2" charset="2"/>
              <a:buChar char="Ø"/>
            </a:pPr>
            <a:endParaRPr lang="en-US" sz="2100" dirty="0">
              <a:solidFill>
                <a:srgbClr val="002060"/>
              </a:solidFill>
            </a:endParaRPr>
          </a:p>
          <a:p>
            <a:pPr marL="342900" indent="-342900" algn="just">
              <a:buFont typeface="Wingdings" panose="05000000000000000000" pitchFamily="2" charset="2"/>
              <a:buChar char="Ø"/>
            </a:pPr>
            <a:r>
              <a:rPr lang="en-US" sz="2100" dirty="0">
                <a:solidFill>
                  <a:srgbClr val="002060"/>
                </a:solidFill>
              </a:rPr>
              <a:t>Martin (2015), had earlier posited that knowledge refers to tools, concepts and categories used to create, store, apply and share information. </a:t>
            </a:r>
          </a:p>
          <a:p>
            <a:pPr marL="342900" indent="-342900" algn="just">
              <a:buFont typeface="Wingdings" panose="05000000000000000000" pitchFamily="2" charset="2"/>
              <a:buChar char="Ø"/>
            </a:pPr>
            <a:endParaRPr lang="en-US" sz="2100" dirty="0">
              <a:solidFill>
                <a:srgbClr val="002060"/>
              </a:solidFill>
            </a:endParaRPr>
          </a:p>
          <a:p>
            <a:pPr marL="342900" indent="-342900" algn="just">
              <a:buFont typeface="Wingdings" panose="05000000000000000000" pitchFamily="2" charset="2"/>
              <a:buChar char="Ø"/>
            </a:pPr>
            <a:r>
              <a:rPr lang="en-US" sz="2100" dirty="0">
                <a:solidFill>
                  <a:srgbClr val="002060"/>
                </a:solidFill>
              </a:rPr>
              <a:t>It can be stored in a book, in a person’s mind, or in a computer </a:t>
            </a:r>
            <a:r>
              <a:rPr lang="en-US" sz="2100" dirty="0" err="1">
                <a:solidFill>
                  <a:srgbClr val="002060"/>
                </a:solidFill>
              </a:rPr>
              <a:t>programme</a:t>
            </a:r>
            <a:r>
              <a:rPr lang="en-US" sz="2100" dirty="0">
                <a:solidFill>
                  <a:srgbClr val="002060"/>
                </a:solidFill>
              </a:rPr>
              <a:t> as a set of instructions that gives meaning to streams of data Smith, (2014), Information, on the other hand, is the knowledge derived from data that people have transformed to make their meaningful and useful. </a:t>
            </a:r>
          </a:p>
          <a:p>
            <a:pPr marL="342900" indent="-342900" algn="just">
              <a:buFont typeface="Wingdings" panose="05000000000000000000" pitchFamily="2" charset="2"/>
              <a:buChar char="Ø"/>
            </a:pPr>
            <a:endParaRPr lang="en-US" sz="2100" dirty="0">
              <a:solidFill>
                <a:srgbClr val="002060"/>
              </a:solidFill>
            </a:endParaRPr>
          </a:p>
          <a:p>
            <a:pPr marL="342900" indent="-342900" algn="just">
              <a:buFont typeface="Wingdings" panose="05000000000000000000" pitchFamily="2" charset="2"/>
              <a:buChar char="Ø"/>
            </a:pPr>
            <a:r>
              <a:rPr lang="en-US" sz="2100" dirty="0">
                <a:solidFill>
                  <a:srgbClr val="002060"/>
                </a:solidFill>
              </a:rPr>
              <a:t>Knowledge Management according to </a:t>
            </a:r>
            <a:r>
              <a:rPr lang="en-US" sz="2100" dirty="0" err="1">
                <a:solidFill>
                  <a:srgbClr val="002060"/>
                </a:solidFill>
              </a:rPr>
              <a:t>Davond</a:t>
            </a:r>
            <a:r>
              <a:rPr lang="en-US" sz="2100" dirty="0">
                <a:solidFill>
                  <a:srgbClr val="002060"/>
                </a:solidFill>
              </a:rPr>
              <a:t>, (2016) therefore comprises a range of strategies and practices used in an organization to identify, create, represent, distribute, and enable adoption of insights and experiences. </a:t>
            </a:r>
          </a:p>
          <a:p>
            <a:pPr marL="342900" indent="-342900" algn="just">
              <a:buFont typeface="Wingdings" panose="05000000000000000000" pitchFamily="2" charset="2"/>
              <a:buChar char="Ø"/>
            </a:pPr>
            <a:endParaRPr lang="en-US" sz="2100" dirty="0">
              <a:solidFill>
                <a:srgbClr val="002060"/>
              </a:solidFill>
            </a:endParaRPr>
          </a:p>
          <a:p>
            <a:pPr marL="342900" indent="-342900" algn="just">
              <a:buFont typeface="Wingdings" panose="05000000000000000000" pitchFamily="2" charset="2"/>
              <a:buChar char="Ø"/>
            </a:pPr>
            <a:r>
              <a:rPr lang="en-US" sz="2100" dirty="0">
                <a:solidFill>
                  <a:srgbClr val="002060"/>
                </a:solidFill>
              </a:rPr>
              <a:t>Such insights and experience comprise knowledge, either embodied in individuals or embedded in organizations as processes or practices. </a:t>
            </a:r>
          </a:p>
          <a:p>
            <a:pPr algn="just"/>
            <a:r>
              <a:rPr lang="en-US" sz="2000" dirty="0">
                <a:solidFill>
                  <a:srgbClr val="002060"/>
                </a:solidFill>
              </a:rPr>
              <a:t> </a:t>
            </a:r>
          </a:p>
          <a:p>
            <a:pPr algn="just">
              <a:lnSpc>
                <a:spcPct val="150000"/>
              </a:lnSpc>
            </a:pPr>
            <a:endParaRPr lang="en-US" dirty="0">
              <a:solidFill>
                <a:srgbClr val="002060"/>
              </a:solidFill>
              <a:latin typeface="Times New Roman" pitchFamily="18" charset="0"/>
              <a:cs typeface="Times New Roman" pitchFamily="18" charset="0"/>
            </a:endParaRPr>
          </a:p>
          <a:p>
            <a:pPr algn="just">
              <a:lnSpc>
                <a:spcPct val="150000"/>
              </a:lnSpc>
            </a:pPr>
            <a:endParaRPr lang="en-US" dirty="0">
              <a:solidFill>
                <a:srgbClr val="002060"/>
              </a:solidFill>
            </a:endParaRPr>
          </a:p>
          <a:p>
            <a:pPr algn="ctr"/>
            <a:endParaRPr lang="en-US" dirty="0">
              <a:solidFill>
                <a:srgbClr val="002060"/>
              </a:solidFill>
            </a:endParaRPr>
          </a:p>
        </p:txBody>
      </p:sp>
    </p:spTree>
    <p:extLst>
      <p:ext uri="{BB962C8B-B14F-4D97-AF65-F5344CB8AC3E}">
        <p14:creationId xmlns:p14="http://schemas.microsoft.com/office/powerpoint/2010/main" val="2493915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6849"/>
            <a:ext cx="9144000" cy="6663363"/>
          </a:xfrm>
          <a:prstGeom prst="rect">
            <a:avLst/>
          </a:prstGeom>
        </p:spPr>
        <p:txBody>
          <a:bodyPr wrap="square">
            <a:spAutoFit/>
          </a:bodyPr>
          <a:lstStyle/>
          <a:p>
            <a:pPr marL="342900" indent="-342900" algn="just">
              <a:buFont typeface="Wingdings" panose="05000000000000000000" pitchFamily="2" charset="2"/>
              <a:buChar char="Ø"/>
            </a:pPr>
            <a:r>
              <a:rPr lang="en-US" sz="2100" dirty="0">
                <a:solidFill>
                  <a:srgbClr val="002060"/>
                </a:solidFill>
              </a:rPr>
              <a:t>KM efforts typically focused on organizational objectives such as improved performance, competitive advantage, innovation, sharing of learned, integration and continuous improvement of the organization.</a:t>
            </a:r>
          </a:p>
          <a:p>
            <a:pPr algn="just"/>
            <a:endParaRPr lang="en-US" sz="2400" dirty="0">
              <a:solidFill>
                <a:srgbClr val="002060"/>
              </a:solidFill>
            </a:endParaRPr>
          </a:p>
          <a:p>
            <a:pPr marL="342900" indent="-342900" algn="just">
              <a:buFont typeface="Wingdings" panose="05000000000000000000" pitchFamily="2" charset="2"/>
              <a:buChar char="Ø"/>
            </a:pPr>
            <a:r>
              <a:rPr lang="en-US" sz="2100" dirty="0">
                <a:solidFill>
                  <a:srgbClr val="002060"/>
                </a:solidFill>
              </a:rPr>
              <a:t>According to Abdel, </a:t>
            </a:r>
            <a:r>
              <a:rPr lang="en-US" sz="2100" dirty="0" err="1">
                <a:solidFill>
                  <a:srgbClr val="002060"/>
                </a:solidFill>
              </a:rPr>
              <a:t>Gawaher</a:t>
            </a:r>
            <a:r>
              <a:rPr lang="en-US" sz="2100" dirty="0">
                <a:solidFill>
                  <a:srgbClr val="002060"/>
                </a:solidFill>
              </a:rPr>
              <a:t> and Mohamed (2016), knowledge plays an important role in an organization because according to Hussein, (2014), knowledge, is a mixture of information and human context that improves the ability to act. </a:t>
            </a:r>
          </a:p>
          <a:p>
            <a:pPr marL="342900" indent="-342900" algn="just">
              <a:buFont typeface="Wingdings" panose="05000000000000000000" pitchFamily="2" charset="2"/>
              <a:buChar char="Ø"/>
            </a:pPr>
            <a:endParaRPr lang="en-US" sz="1400" dirty="0">
              <a:solidFill>
                <a:srgbClr val="002060"/>
              </a:solidFill>
            </a:endParaRPr>
          </a:p>
          <a:p>
            <a:pPr marL="342900" indent="-342900" algn="just">
              <a:buFont typeface="Wingdings" panose="05000000000000000000" pitchFamily="2" charset="2"/>
              <a:buChar char="Ø"/>
            </a:pPr>
            <a:r>
              <a:rPr lang="en-US" sz="2100" dirty="0" err="1">
                <a:solidFill>
                  <a:srgbClr val="002060"/>
                </a:solidFill>
              </a:rPr>
              <a:t>Shahbakhsh</a:t>
            </a:r>
            <a:r>
              <a:rPr lang="en-US" sz="2100" dirty="0">
                <a:solidFill>
                  <a:srgbClr val="002060"/>
                </a:solidFill>
              </a:rPr>
              <a:t> (2015) opined that knowledge is only priceless when coupled with human experience and interpretation. </a:t>
            </a:r>
          </a:p>
          <a:p>
            <a:pPr marL="342900" indent="-342900" algn="just">
              <a:buFont typeface="Wingdings" panose="05000000000000000000" pitchFamily="2" charset="2"/>
              <a:buChar char="Ø"/>
            </a:pPr>
            <a:endParaRPr lang="en-US" sz="1100" dirty="0">
              <a:solidFill>
                <a:srgbClr val="002060"/>
              </a:solidFill>
            </a:endParaRPr>
          </a:p>
          <a:p>
            <a:pPr marL="342900" indent="-342900" algn="just">
              <a:buFont typeface="Wingdings" panose="05000000000000000000" pitchFamily="2" charset="2"/>
              <a:buChar char="Ø"/>
            </a:pPr>
            <a:r>
              <a:rPr lang="en-US" sz="2100" dirty="0">
                <a:solidFill>
                  <a:srgbClr val="002060"/>
                </a:solidFill>
              </a:rPr>
              <a:t>Owing to the multi-natured concept and complex meanings of knowledge, researchers have been trying to explore its idea for many centuries. </a:t>
            </a:r>
          </a:p>
          <a:p>
            <a:pPr algn="just"/>
            <a:r>
              <a:rPr lang="en-US" sz="2100" dirty="0">
                <a:solidFill>
                  <a:srgbClr val="002060"/>
                </a:solidFill>
              </a:rPr>
              <a:t> </a:t>
            </a:r>
          </a:p>
          <a:p>
            <a:pPr marL="342900" indent="-342900" algn="just">
              <a:buFont typeface="Wingdings" panose="05000000000000000000" pitchFamily="2" charset="2"/>
              <a:buChar char="Ø"/>
            </a:pPr>
            <a:r>
              <a:rPr lang="en-US" sz="2100" dirty="0">
                <a:solidFill>
                  <a:srgbClr val="002060"/>
                </a:solidFill>
              </a:rPr>
              <a:t>To this end, several researchers have defined knowledge and knowledge managements concurrently. </a:t>
            </a:r>
          </a:p>
          <a:p>
            <a:pPr marL="342900" indent="-342900" algn="just">
              <a:buFont typeface="Wingdings" panose="05000000000000000000" pitchFamily="2" charset="2"/>
              <a:buChar char="Ø"/>
            </a:pPr>
            <a:endParaRPr lang="en-US" sz="2100" dirty="0">
              <a:solidFill>
                <a:srgbClr val="002060"/>
              </a:solidFill>
            </a:endParaRPr>
          </a:p>
          <a:p>
            <a:pPr marL="342900" indent="-342900" algn="just">
              <a:buFont typeface="Wingdings" panose="05000000000000000000" pitchFamily="2" charset="2"/>
              <a:buChar char="Ø"/>
            </a:pPr>
            <a:r>
              <a:rPr lang="en-US" sz="2100" dirty="0">
                <a:solidFill>
                  <a:srgbClr val="002060"/>
                </a:solidFill>
              </a:rPr>
              <a:t>Among these researchers, </a:t>
            </a:r>
            <a:r>
              <a:rPr lang="en-US" sz="2100" dirty="0" err="1">
                <a:solidFill>
                  <a:srgbClr val="002060"/>
                </a:solidFill>
              </a:rPr>
              <a:t>Owutuamor</a:t>
            </a:r>
            <a:r>
              <a:rPr lang="en-US" sz="2100" dirty="0">
                <a:solidFill>
                  <a:srgbClr val="002060"/>
                </a:solidFill>
              </a:rPr>
              <a:t> (2016) consider knowledge as what the individual believes in that could help solve organizational problems through synthesis of concepts in both epistemology and psychology. </a:t>
            </a:r>
          </a:p>
        </p:txBody>
      </p:sp>
    </p:spTree>
    <p:extLst>
      <p:ext uri="{BB962C8B-B14F-4D97-AF65-F5344CB8AC3E}">
        <p14:creationId xmlns:p14="http://schemas.microsoft.com/office/powerpoint/2010/main" val="2874720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200"/>
            <a:ext cx="9144000" cy="7232749"/>
          </a:xfrm>
          <a:prstGeom prst="rect">
            <a:avLst/>
          </a:prstGeom>
        </p:spPr>
        <p:txBody>
          <a:bodyPr wrap="square">
            <a:spAutoFit/>
          </a:bodyPr>
          <a:lstStyle/>
          <a:p>
            <a:pPr algn="just">
              <a:spcBef>
                <a:spcPts val="600"/>
              </a:spcBef>
              <a:spcAft>
                <a:spcPts val="600"/>
              </a:spcAft>
            </a:pPr>
            <a:r>
              <a:rPr lang="en-US" sz="2400" b="1" dirty="0">
                <a:solidFill>
                  <a:schemeClr val="accent5">
                    <a:lumMod val="50000"/>
                  </a:schemeClr>
                </a:solidFill>
                <a:latin typeface="Times New Roman" panose="02020603050405020304" pitchFamily="18" charset="0"/>
                <a:ea typeface="Calibri" panose="020F0502020204030204" pitchFamily="34" charset="0"/>
              </a:rPr>
              <a:t>Challenges to the Implementation of Knowledge Management</a:t>
            </a:r>
            <a:endParaRPr lang="en-US" sz="2400" dirty="0">
              <a:solidFill>
                <a:schemeClr val="accent5">
                  <a:lumMod val="50000"/>
                </a:schemeClr>
              </a:solidFill>
              <a:latin typeface="Times New Roman" panose="02020603050405020304" pitchFamily="18" charset="0"/>
              <a:ea typeface="Times New Roman" panose="02020603050405020304" pitchFamily="18" charset="0"/>
            </a:endParaRPr>
          </a:p>
          <a:p>
            <a:pPr algn="just">
              <a:spcBef>
                <a:spcPts val="600"/>
              </a:spcBef>
              <a:spcAft>
                <a:spcPts val="600"/>
              </a:spcAft>
            </a:pPr>
            <a:endParaRPr lang="en-US" sz="300" dirty="0">
              <a:latin typeface="Times New Roman" panose="02020603050405020304" pitchFamily="18" charset="0"/>
              <a:ea typeface="Calibri" panose="020F0502020204030204" pitchFamily="34" charset="0"/>
            </a:endParaRPr>
          </a:p>
          <a:p>
            <a:pPr algn="just">
              <a:spcBef>
                <a:spcPts val="600"/>
              </a:spcBef>
              <a:spcAft>
                <a:spcPts val="600"/>
              </a:spcAft>
            </a:pPr>
            <a:r>
              <a:rPr lang="en-US" sz="2000" dirty="0">
                <a:solidFill>
                  <a:srgbClr val="002060"/>
                </a:solidFill>
                <a:latin typeface="Times New Roman" panose="02020603050405020304" pitchFamily="18" charset="0"/>
                <a:ea typeface="Calibri" panose="020F0502020204030204" pitchFamily="34" charset="0"/>
              </a:rPr>
              <a:t>The following are the challenging factors to the implementation of knowledge management:</a:t>
            </a:r>
          </a:p>
          <a:p>
            <a:pPr algn="just">
              <a:spcBef>
                <a:spcPts val="600"/>
              </a:spcBef>
              <a:spcAft>
                <a:spcPts val="600"/>
              </a:spcAft>
            </a:pPr>
            <a:endParaRPr lang="en-US" sz="1600" dirty="0">
              <a:solidFill>
                <a:srgbClr val="002060"/>
              </a:solidFill>
              <a:latin typeface="Times New Roman" panose="02020603050405020304" pitchFamily="18" charset="0"/>
              <a:ea typeface="Times New Roman" panose="02020603050405020304" pitchFamily="18" charset="0"/>
            </a:endParaRPr>
          </a:p>
          <a:p>
            <a:pPr marL="400050" indent="-400050" algn="just">
              <a:spcBef>
                <a:spcPts val="600"/>
              </a:spcBef>
              <a:spcAft>
                <a:spcPts val="600"/>
              </a:spcAft>
              <a:buFont typeface="Wingdings" panose="05000000000000000000" pitchFamily="2" charset="2"/>
              <a:buChar char="Ø"/>
            </a:pPr>
            <a:r>
              <a:rPr lang="en-US" sz="2400" dirty="0">
                <a:solidFill>
                  <a:srgbClr val="002060"/>
                </a:solidFill>
                <a:latin typeface="Times New Roman" panose="02020603050405020304" pitchFamily="18" charset="0"/>
                <a:ea typeface="Calibri" panose="020F0502020204030204" pitchFamily="34" charset="0"/>
              </a:rPr>
              <a:t>	Organisational control challenge</a:t>
            </a:r>
          </a:p>
          <a:p>
            <a:pPr marL="400050" indent="-400050" algn="just">
              <a:spcBef>
                <a:spcPts val="600"/>
              </a:spcBef>
              <a:spcAft>
                <a:spcPts val="600"/>
              </a:spcAft>
              <a:buFont typeface="Wingdings" panose="05000000000000000000" pitchFamily="2" charset="2"/>
              <a:buChar char="Ø"/>
            </a:pPr>
            <a:endParaRPr lang="en-US" sz="500" dirty="0">
              <a:solidFill>
                <a:srgbClr val="002060"/>
              </a:solidFill>
              <a:latin typeface="Times New Roman" panose="02020603050405020304" pitchFamily="18" charset="0"/>
              <a:ea typeface="Times New Roman" panose="02020603050405020304" pitchFamily="18" charset="0"/>
            </a:endParaRPr>
          </a:p>
          <a:p>
            <a:pPr marL="400050" indent="-400050" algn="just">
              <a:spcBef>
                <a:spcPts val="600"/>
              </a:spcBef>
              <a:spcAft>
                <a:spcPts val="600"/>
              </a:spcAft>
              <a:buFont typeface="Wingdings" panose="05000000000000000000" pitchFamily="2" charset="2"/>
              <a:buChar char="Ø"/>
            </a:pPr>
            <a:r>
              <a:rPr lang="en-US" sz="2400" dirty="0">
                <a:solidFill>
                  <a:srgbClr val="002060"/>
                </a:solidFill>
                <a:latin typeface="Times New Roman" panose="02020603050405020304" pitchFamily="18" charset="0"/>
                <a:ea typeface="Calibri" panose="020F0502020204030204" pitchFamily="34" charset="0"/>
              </a:rPr>
              <a:t> 	Business and technology challenges</a:t>
            </a:r>
          </a:p>
          <a:p>
            <a:pPr marL="400050" indent="-400050" algn="just">
              <a:spcBef>
                <a:spcPts val="600"/>
              </a:spcBef>
              <a:spcAft>
                <a:spcPts val="600"/>
              </a:spcAft>
              <a:buFont typeface="Wingdings" panose="05000000000000000000" pitchFamily="2" charset="2"/>
              <a:buChar char="Ø"/>
            </a:pPr>
            <a:endParaRPr lang="en-US" sz="500" dirty="0">
              <a:solidFill>
                <a:srgbClr val="002060"/>
              </a:solidFill>
              <a:latin typeface="Times New Roman" panose="02020603050405020304" pitchFamily="18" charset="0"/>
              <a:ea typeface="Times New Roman" panose="02020603050405020304" pitchFamily="18" charset="0"/>
            </a:endParaRPr>
          </a:p>
          <a:p>
            <a:pPr marL="400050" indent="-400050" algn="just">
              <a:spcBef>
                <a:spcPts val="600"/>
              </a:spcBef>
              <a:spcAft>
                <a:spcPts val="600"/>
              </a:spcAft>
              <a:buFont typeface="Wingdings" panose="05000000000000000000" pitchFamily="2" charset="2"/>
              <a:buChar char="Ø"/>
            </a:pPr>
            <a:r>
              <a:rPr lang="en-US" sz="2400" dirty="0">
                <a:solidFill>
                  <a:srgbClr val="002060"/>
                </a:solidFill>
                <a:latin typeface="Times New Roman" panose="02020603050405020304" pitchFamily="18" charset="0"/>
                <a:ea typeface="Calibri" panose="020F0502020204030204" pitchFamily="34" charset="0"/>
              </a:rPr>
              <a:t> 	Knowledge Representation Challenge</a:t>
            </a:r>
          </a:p>
          <a:p>
            <a:pPr marL="400050" indent="-400050" algn="just">
              <a:spcBef>
                <a:spcPts val="600"/>
              </a:spcBef>
              <a:spcAft>
                <a:spcPts val="600"/>
              </a:spcAft>
              <a:buFont typeface="Wingdings" panose="05000000000000000000" pitchFamily="2" charset="2"/>
              <a:buChar char="Ø"/>
            </a:pPr>
            <a:endParaRPr lang="en-US" sz="600" dirty="0">
              <a:solidFill>
                <a:srgbClr val="002060"/>
              </a:solidFill>
              <a:latin typeface="Times New Roman" panose="02020603050405020304" pitchFamily="18" charset="0"/>
              <a:ea typeface="Times New Roman" panose="02020603050405020304" pitchFamily="18" charset="0"/>
            </a:endParaRPr>
          </a:p>
          <a:p>
            <a:pPr marL="400050" indent="-400050" algn="just">
              <a:spcBef>
                <a:spcPts val="600"/>
              </a:spcBef>
              <a:spcAft>
                <a:spcPts val="600"/>
              </a:spcAft>
              <a:buFont typeface="Wingdings" panose="05000000000000000000" pitchFamily="2" charset="2"/>
              <a:buChar char="Ø"/>
            </a:pPr>
            <a:r>
              <a:rPr lang="en-US" sz="2400" dirty="0">
                <a:solidFill>
                  <a:srgbClr val="002060"/>
                </a:solidFill>
                <a:latin typeface="Times New Roman" panose="02020603050405020304" pitchFamily="18" charset="0"/>
                <a:ea typeface="Calibri" panose="020F0502020204030204" pitchFamily="34" charset="0"/>
              </a:rPr>
              <a:t> 	Information sharing challenge</a:t>
            </a:r>
          </a:p>
          <a:p>
            <a:pPr marL="400050" indent="-400050" algn="just">
              <a:spcBef>
                <a:spcPts val="600"/>
              </a:spcBef>
              <a:spcAft>
                <a:spcPts val="600"/>
              </a:spcAft>
              <a:buFont typeface="Wingdings" panose="05000000000000000000" pitchFamily="2" charset="2"/>
              <a:buChar char="Ø"/>
            </a:pPr>
            <a:endParaRPr lang="en-US" sz="600" dirty="0">
              <a:solidFill>
                <a:srgbClr val="002060"/>
              </a:solidFill>
              <a:latin typeface="Times New Roman" panose="02020603050405020304" pitchFamily="18" charset="0"/>
              <a:ea typeface="Times New Roman" panose="02020603050405020304" pitchFamily="18" charset="0"/>
            </a:endParaRPr>
          </a:p>
          <a:p>
            <a:pPr marL="400050" indent="-400050" algn="just">
              <a:spcBef>
                <a:spcPts val="600"/>
              </a:spcBef>
              <a:spcAft>
                <a:spcPts val="600"/>
              </a:spcAft>
              <a:buFont typeface="Wingdings" panose="05000000000000000000" pitchFamily="2" charset="2"/>
              <a:buChar char="Ø"/>
            </a:pPr>
            <a:r>
              <a:rPr lang="en-US" sz="2400" dirty="0">
                <a:solidFill>
                  <a:srgbClr val="002060"/>
                </a:solidFill>
                <a:latin typeface="Times New Roman" panose="02020603050405020304" pitchFamily="18" charset="0"/>
                <a:ea typeface="Calibri" panose="020F0502020204030204" pitchFamily="34" charset="0"/>
              </a:rPr>
              <a:t> 	Command and control challenge</a:t>
            </a:r>
          </a:p>
          <a:p>
            <a:pPr marL="400050" indent="-400050" algn="just">
              <a:spcBef>
                <a:spcPts val="600"/>
              </a:spcBef>
              <a:spcAft>
                <a:spcPts val="600"/>
              </a:spcAft>
              <a:buFont typeface="Wingdings" panose="05000000000000000000" pitchFamily="2" charset="2"/>
              <a:buChar char="Ø"/>
            </a:pPr>
            <a:endParaRPr lang="en-US" sz="800" dirty="0">
              <a:solidFill>
                <a:srgbClr val="002060"/>
              </a:solidFill>
              <a:latin typeface="Times New Roman" panose="02020603050405020304" pitchFamily="18" charset="0"/>
              <a:ea typeface="Times New Roman" panose="02020603050405020304" pitchFamily="18" charset="0"/>
            </a:endParaRPr>
          </a:p>
          <a:p>
            <a:pPr marL="400050" indent="-400050" algn="just">
              <a:spcBef>
                <a:spcPts val="600"/>
              </a:spcBef>
              <a:spcAft>
                <a:spcPts val="600"/>
              </a:spcAft>
              <a:buFont typeface="Wingdings" panose="05000000000000000000" pitchFamily="2" charset="2"/>
              <a:buChar char="Ø"/>
            </a:pPr>
            <a:r>
              <a:rPr lang="en-US" sz="2400" dirty="0">
                <a:solidFill>
                  <a:srgbClr val="002060"/>
                </a:solidFill>
                <a:latin typeface="Times New Roman" panose="02020603050405020304" pitchFamily="18" charset="0"/>
                <a:ea typeface="Calibri" panose="020F0502020204030204" pitchFamily="34" charset="0"/>
              </a:rPr>
              <a:t> 	Return on investment challenge</a:t>
            </a:r>
          </a:p>
          <a:p>
            <a:pPr marL="400050" indent="-400050" algn="just">
              <a:spcBef>
                <a:spcPts val="600"/>
              </a:spcBef>
              <a:spcAft>
                <a:spcPts val="600"/>
              </a:spcAft>
              <a:buFont typeface="Wingdings" panose="05000000000000000000" pitchFamily="2" charset="2"/>
              <a:buChar char="Ø"/>
            </a:pPr>
            <a:endParaRPr lang="en-US" sz="600" dirty="0">
              <a:solidFill>
                <a:srgbClr val="002060"/>
              </a:solidFill>
              <a:latin typeface="Times New Roman" panose="02020603050405020304" pitchFamily="18" charset="0"/>
              <a:ea typeface="Times New Roman" panose="02020603050405020304" pitchFamily="18" charset="0"/>
            </a:endParaRPr>
          </a:p>
          <a:p>
            <a:pPr marL="400050" indent="-400050" algn="just">
              <a:spcBef>
                <a:spcPts val="600"/>
              </a:spcBef>
              <a:spcAft>
                <a:spcPts val="600"/>
              </a:spcAft>
              <a:buFont typeface="Wingdings" panose="05000000000000000000" pitchFamily="2" charset="2"/>
              <a:buChar char="Ø"/>
            </a:pPr>
            <a:r>
              <a:rPr lang="en-US" sz="2400" dirty="0">
                <a:solidFill>
                  <a:srgbClr val="002060"/>
                </a:solidFill>
                <a:latin typeface="Times New Roman" panose="02020603050405020304" pitchFamily="18" charset="0"/>
                <a:ea typeface="Calibri" panose="020F0502020204030204" pitchFamily="34" charset="0"/>
              </a:rPr>
              <a:t> 	Organisation structure challenge</a:t>
            </a:r>
            <a:endParaRPr lang="en-US" sz="2400" dirty="0">
              <a:solidFill>
                <a:srgbClr val="00206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95161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6016"/>
            <a:ext cx="9144000" cy="6755696"/>
          </a:xfrm>
          <a:prstGeom prst="rect">
            <a:avLst/>
          </a:prstGeom>
        </p:spPr>
        <p:txBody>
          <a:bodyPr wrap="square">
            <a:spAutoFit/>
          </a:bodyPr>
          <a:lstStyle/>
          <a:p>
            <a:pPr algn="ctr">
              <a:spcBef>
                <a:spcPts val="600"/>
              </a:spcBef>
              <a:spcAft>
                <a:spcPts val="600"/>
              </a:spcAft>
            </a:pPr>
            <a:r>
              <a:rPr lang="en-US" sz="2800" b="1" dirty="0">
                <a:solidFill>
                  <a:schemeClr val="accent5">
                    <a:lumMod val="50000"/>
                  </a:schemeClr>
                </a:solidFill>
                <a:latin typeface="Times New Roman" panose="02020603050405020304" pitchFamily="18" charset="0"/>
                <a:ea typeface="Times New Roman" panose="02020603050405020304" pitchFamily="18" charset="0"/>
              </a:rPr>
              <a:t>Empirical Review</a:t>
            </a:r>
            <a:endParaRPr lang="en-US" sz="2800" dirty="0">
              <a:solidFill>
                <a:schemeClr val="accent5">
                  <a:lumMod val="50000"/>
                </a:schemeClr>
              </a:solidFill>
              <a:latin typeface="Times New Roman" panose="02020603050405020304" pitchFamily="18" charset="0"/>
              <a:ea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Ø"/>
            </a:pPr>
            <a:r>
              <a:rPr lang="en-US" sz="2000" dirty="0">
                <a:solidFill>
                  <a:srgbClr val="002060"/>
                </a:solidFill>
                <a:latin typeface="Times New Roman" panose="02020603050405020304" pitchFamily="18" charset="0"/>
                <a:ea typeface="Calibri" panose="020F0502020204030204" pitchFamily="34" charset="0"/>
              </a:rPr>
              <a:t>Majority of studies have tackled the link between knowledge management and organizational performance. </a:t>
            </a:r>
          </a:p>
          <a:p>
            <a:pPr marL="342900" indent="-342900" algn="just">
              <a:spcBef>
                <a:spcPts val="600"/>
              </a:spcBef>
              <a:spcAft>
                <a:spcPts val="600"/>
              </a:spcAft>
              <a:buFont typeface="Wingdings" panose="05000000000000000000" pitchFamily="2" charset="2"/>
              <a:buChar char="Ø"/>
            </a:pPr>
            <a:endParaRPr lang="en-US" sz="1100" dirty="0">
              <a:solidFill>
                <a:srgbClr val="002060"/>
              </a:solidFill>
              <a:latin typeface="Times New Roman" panose="02020603050405020304" pitchFamily="18" charset="0"/>
              <a:ea typeface="Calibri" panose="020F0502020204030204" pitchFamily="34" charset="0"/>
            </a:endParaRPr>
          </a:p>
          <a:p>
            <a:pPr marL="342900" indent="-342900" algn="just">
              <a:spcBef>
                <a:spcPts val="600"/>
              </a:spcBef>
              <a:spcAft>
                <a:spcPts val="600"/>
              </a:spcAft>
              <a:buFont typeface="Wingdings" panose="05000000000000000000" pitchFamily="2" charset="2"/>
              <a:buChar char="Ø"/>
            </a:pPr>
            <a:r>
              <a:rPr lang="en-US" sz="2000" dirty="0">
                <a:solidFill>
                  <a:srgbClr val="002060"/>
                </a:solidFill>
                <a:latin typeface="Times New Roman" panose="02020603050405020304" pitchFamily="18" charset="0"/>
                <a:ea typeface="Calibri" panose="020F0502020204030204" pitchFamily="34" charset="0"/>
              </a:rPr>
              <a:t>One of these studies is </a:t>
            </a:r>
            <a:r>
              <a:rPr lang="en-US" sz="2000" dirty="0" err="1">
                <a:solidFill>
                  <a:srgbClr val="002060"/>
                </a:solidFill>
                <a:latin typeface="Times New Roman" panose="02020603050405020304" pitchFamily="18" charset="0"/>
                <a:ea typeface="Calibri" panose="020F0502020204030204" pitchFamily="34" charset="0"/>
              </a:rPr>
              <a:t>Ohiorenoya</a:t>
            </a:r>
            <a:r>
              <a:rPr lang="en-US" sz="2000" dirty="0">
                <a:solidFill>
                  <a:srgbClr val="002060"/>
                </a:solidFill>
                <a:latin typeface="Times New Roman" panose="02020603050405020304" pitchFamily="18" charset="0"/>
                <a:ea typeface="Calibri" panose="020F0502020204030204" pitchFamily="34" charset="0"/>
              </a:rPr>
              <a:t> and </a:t>
            </a:r>
            <a:r>
              <a:rPr lang="en-US" sz="2000" dirty="0" err="1">
                <a:solidFill>
                  <a:srgbClr val="002060"/>
                </a:solidFill>
                <a:latin typeface="Times New Roman" panose="02020603050405020304" pitchFamily="18" charset="0"/>
                <a:ea typeface="Calibri" panose="020F0502020204030204" pitchFamily="34" charset="0"/>
              </a:rPr>
              <a:t>Eboreim</a:t>
            </a:r>
            <a:r>
              <a:rPr lang="en-US" sz="2000" dirty="0">
                <a:solidFill>
                  <a:srgbClr val="002060"/>
                </a:solidFill>
                <a:latin typeface="Times New Roman" panose="02020603050405020304" pitchFamily="18" charset="0"/>
                <a:ea typeface="Calibri" panose="020F0502020204030204" pitchFamily="34" charset="0"/>
              </a:rPr>
              <a:t> (2014)</a:t>
            </a:r>
            <a:r>
              <a:rPr lang="en-US" sz="2000" i="1" dirty="0">
                <a:solidFill>
                  <a:srgbClr val="002060"/>
                </a:solidFill>
                <a:latin typeface="Times New Roman" panose="02020603050405020304" pitchFamily="18" charset="0"/>
                <a:ea typeface="Calibri" panose="020F0502020204030204" pitchFamily="34" charset="0"/>
              </a:rPr>
              <a:t> </a:t>
            </a:r>
            <a:r>
              <a:rPr lang="en-US" sz="2000" dirty="0">
                <a:solidFill>
                  <a:srgbClr val="002060"/>
                </a:solidFill>
                <a:latin typeface="Times New Roman" panose="02020603050405020304" pitchFamily="18" charset="0"/>
                <a:ea typeface="Calibri" panose="020F0502020204030204" pitchFamily="34" charset="0"/>
              </a:rPr>
              <a:t>looked into the relationship between knowledge management and organizational performance in the Egyptian software firms. This study showed that all dimensions of knowledge management influenced organizational performance. </a:t>
            </a:r>
          </a:p>
          <a:p>
            <a:pPr marL="342900" indent="-342900" algn="just">
              <a:spcBef>
                <a:spcPts val="600"/>
              </a:spcBef>
              <a:spcAft>
                <a:spcPts val="600"/>
              </a:spcAft>
              <a:buFont typeface="Wingdings" panose="05000000000000000000" pitchFamily="2" charset="2"/>
              <a:buChar char="Ø"/>
            </a:pPr>
            <a:endParaRPr lang="en-US" sz="1200" dirty="0">
              <a:solidFill>
                <a:srgbClr val="002060"/>
              </a:solidFill>
              <a:latin typeface="Times New Roman" panose="02020603050405020304" pitchFamily="18" charset="0"/>
              <a:ea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Ø"/>
            </a:pPr>
            <a:r>
              <a:rPr lang="en-US" sz="2000" dirty="0">
                <a:solidFill>
                  <a:srgbClr val="002060"/>
                </a:solidFill>
                <a:latin typeface="Times New Roman" panose="02020603050405020304" pitchFamily="18" charset="0"/>
                <a:ea typeface="Calibri" panose="020F0502020204030204" pitchFamily="34" charset="0"/>
              </a:rPr>
              <a:t>Eugenie </a:t>
            </a:r>
            <a:r>
              <a:rPr lang="en-US" sz="2000" i="1" dirty="0">
                <a:solidFill>
                  <a:srgbClr val="002060"/>
                </a:solidFill>
                <a:latin typeface="Times New Roman" panose="02020603050405020304" pitchFamily="18" charset="0"/>
                <a:ea typeface="Calibri" panose="020F0502020204030204" pitchFamily="34" charset="0"/>
              </a:rPr>
              <a:t>et al</a:t>
            </a:r>
            <a:r>
              <a:rPr lang="en-US" sz="2000" dirty="0">
                <a:solidFill>
                  <a:srgbClr val="002060"/>
                </a:solidFill>
                <a:latin typeface="Times New Roman" panose="02020603050405020304" pitchFamily="18" charset="0"/>
                <a:ea typeface="Calibri" panose="020F0502020204030204" pitchFamily="34" charset="0"/>
              </a:rPr>
              <a:t> (2016) investigated the relationship between knowledge management and organizational performance in the United Arab Emirates among business sectors comprising banking, manufacturing, investment, insurance, and service sectors. The study revealed that knowledge management was significantly related to organizational performance. </a:t>
            </a:r>
          </a:p>
          <a:p>
            <a:pPr marL="342900" indent="-342900" algn="just">
              <a:spcBef>
                <a:spcPts val="600"/>
              </a:spcBef>
              <a:spcAft>
                <a:spcPts val="600"/>
              </a:spcAft>
              <a:buFont typeface="Wingdings" panose="05000000000000000000" pitchFamily="2" charset="2"/>
              <a:buChar char="Ø"/>
            </a:pPr>
            <a:endParaRPr lang="en-US" sz="1200" dirty="0">
              <a:solidFill>
                <a:srgbClr val="002060"/>
              </a:solidFill>
              <a:latin typeface="Times New Roman" panose="02020603050405020304" pitchFamily="18" charset="0"/>
              <a:ea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Ø"/>
            </a:pPr>
            <a:r>
              <a:rPr lang="en-US" sz="2000" dirty="0">
                <a:solidFill>
                  <a:srgbClr val="002060"/>
                </a:solidFill>
                <a:latin typeface="Times New Roman" panose="02020603050405020304" pitchFamily="18" charset="0"/>
                <a:ea typeface="Calibri" panose="020F0502020204030204" pitchFamily="34" charset="0"/>
              </a:rPr>
              <a:t>In the same vein, </a:t>
            </a:r>
            <a:r>
              <a:rPr lang="en-US" sz="2000" dirty="0" err="1">
                <a:solidFill>
                  <a:srgbClr val="002060"/>
                </a:solidFill>
                <a:latin typeface="Times New Roman" panose="02020603050405020304" pitchFamily="18" charset="0"/>
                <a:ea typeface="Times New Roman" panose="02020603050405020304" pitchFamily="18" charset="0"/>
              </a:rPr>
              <a:t>Stemberger</a:t>
            </a:r>
            <a:r>
              <a:rPr lang="en-US" sz="2000" dirty="0">
                <a:solidFill>
                  <a:srgbClr val="002060"/>
                </a:solidFill>
                <a:latin typeface="Times New Roman" panose="02020603050405020304" pitchFamily="18" charset="0"/>
                <a:ea typeface="Times New Roman" panose="02020603050405020304" pitchFamily="18" charset="0"/>
              </a:rPr>
              <a:t>, (2015)</a:t>
            </a:r>
            <a:r>
              <a:rPr lang="en-US" sz="2000" dirty="0">
                <a:solidFill>
                  <a:srgbClr val="002060"/>
                </a:solidFill>
                <a:latin typeface="Times New Roman" panose="02020603050405020304" pitchFamily="18" charset="0"/>
                <a:ea typeface="Calibri" panose="020F0502020204030204" pitchFamily="34" charset="0"/>
              </a:rPr>
              <a:t> examined the impact of knowledge management on organizational performance in Slovenia and Croatia. The study revealed that knowledge management practices have a positive impact on organizational performance. </a:t>
            </a:r>
          </a:p>
        </p:txBody>
      </p:sp>
    </p:spTree>
    <p:extLst>
      <p:ext uri="{BB962C8B-B14F-4D97-AF65-F5344CB8AC3E}">
        <p14:creationId xmlns:p14="http://schemas.microsoft.com/office/powerpoint/2010/main" val="23417634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Horizon</Template>
  <TotalTime>4400</TotalTime>
  <Words>1577</Words>
  <Application>Microsoft Office PowerPoint</Application>
  <PresentationFormat>On-screen Show (4:3)</PresentationFormat>
  <Paragraphs>286</Paragraphs>
  <Slides>20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Constantia</vt:lpstr>
      <vt:lpstr>Times New Roman</vt:lpstr>
      <vt:lpstr>Wingdings</vt:lpstr>
      <vt:lpstr>Wingdings 2</vt: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deji</dc:creator>
  <cp:lastModifiedBy>OER-PC1</cp:lastModifiedBy>
  <cp:revision>459</cp:revision>
  <cp:lastPrinted>2015-07-21T13:44:22Z</cp:lastPrinted>
  <dcterms:created xsi:type="dcterms:W3CDTF">2015-06-04T23:14:42Z</dcterms:created>
  <dcterms:modified xsi:type="dcterms:W3CDTF">2019-02-11T15:03:16Z</dcterms:modified>
</cp:coreProperties>
</file>