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8/11/2021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8/11/2021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8/11/2021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8/11/2021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8/11/2021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8/11/2021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8/11/2021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27FD8-C4B0-4EA6-B9E9-A214FB1F79C3}"/>
              </a:ext>
            </a:extLst>
          </p:cNvPr>
          <p:cNvSpPr>
            <a:spLocks noGrp="1"/>
          </p:cNvSpPr>
          <p:nvPr>
            <p:ph type="ctrTitle"/>
          </p:nvPr>
        </p:nvSpPr>
        <p:spPr/>
        <p:txBody>
          <a:bodyPr>
            <a:normAutofit/>
          </a:bodyPr>
          <a:lstStyle/>
          <a:p>
            <a:r>
              <a:rPr lang="en-GB" sz="4400" dirty="0"/>
              <a:t>FEDERALLY COLLECTED REVENUE AND ECONOMIC GROWTH IN AN EMERGING ECONOMY – 1981-2019</a:t>
            </a:r>
            <a:endParaRPr lang="en-NG" sz="4400" dirty="0"/>
          </a:p>
        </p:txBody>
      </p:sp>
      <p:sp>
        <p:nvSpPr>
          <p:cNvPr id="3" name="Subtitle 2">
            <a:extLst>
              <a:ext uri="{FF2B5EF4-FFF2-40B4-BE49-F238E27FC236}">
                <a16:creationId xmlns:a16="http://schemas.microsoft.com/office/drawing/2014/main" id="{49B28C87-525F-4520-91C4-2F699BE9100C}"/>
              </a:ext>
            </a:extLst>
          </p:cNvPr>
          <p:cNvSpPr>
            <a:spLocks noGrp="1"/>
          </p:cNvSpPr>
          <p:nvPr>
            <p:ph type="subTitle" idx="1"/>
          </p:nvPr>
        </p:nvSpPr>
        <p:spPr/>
        <p:txBody>
          <a:bodyPr/>
          <a:lstStyle/>
          <a:p>
            <a:r>
              <a:rPr lang="en-GB" dirty="0"/>
              <a:t>BY,</a:t>
            </a:r>
          </a:p>
          <a:p>
            <a:r>
              <a:rPr lang="en-GB" dirty="0"/>
              <a:t>JOSHUA, A.A., SOMORIN, T., AKINTOYE, R.I. &amp; AJIBADE, A. </a:t>
            </a:r>
            <a:endParaRPr lang="en-NG" dirty="0"/>
          </a:p>
        </p:txBody>
      </p:sp>
    </p:spTree>
    <p:extLst>
      <p:ext uri="{BB962C8B-B14F-4D97-AF65-F5344CB8AC3E}">
        <p14:creationId xmlns:p14="http://schemas.microsoft.com/office/powerpoint/2010/main" val="2220712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F5078-F6E0-43B8-BC3B-1DBFB3043861}"/>
              </a:ext>
            </a:extLst>
          </p:cNvPr>
          <p:cNvSpPr>
            <a:spLocks noGrp="1"/>
          </p:cNvSpPr>
          <p:nvPr>
            <p:ph type="title"/>
          </p:nvPr>
        </p:nvSpPr>
        <p:spPr/>
        <p:txBody>
          <a:bodyPr/>
          <a:lstStyle/>
          <a:p>
            <a:r>
              <a:rPr lang="en-GB" dirty="0"/>
              <a:t>Value Added Tax (VAT)</a:t>
            </a:r>
            <a:endParaRPr lang="en-NG" dirty="0"/>
          </a:p>
        </p:txBody>
      </p:sp>
      <p:sp>
        <p:nvSpPr>
          <p:cNvPr id="3" name="Content Placeholder 2">
            <a:extLst>
              <a:ext uri="{FF2B5EF4-FFF2-40B4-BE49-F238E27FC236}">
                <a16:creationId xmlns:a16="http://schemas.microsoft.com/office/drawing/2014/main" id="{48B0C82A-C659-4B60-AEDB-1138AC9C71F9}"/>
              </a:ext>
            </a:extLst>
          </p:cNvPr>
          <p:cNvSpPr>
            <a:spLocks noGrp="1"/>
          </p:cNvSpPr>
          <p:nvPr>
            <p:ph idx="1"/>
          </p:nvPr>
        </p:nvSpPr>
        <p:spPr>
          <a:xfrm>
            <a:off x="1294362" y="1970576"/>
            <a:ext cx="9603275" cy="3450613"/>
          </a:xfrm>
        </p:spPr>
        <p:txBody>
          <a:bodyPr>
            <a:normAutofit lnSpcReduction="10000"/>
          </a:bodyPr>
          <a:lstStyle/>
          <a:p>
            <a:pPr marL="0" indent="0">
              <a:buNone/>
            </a:pPr>
            <a:r>
              <a:rPr lang="en-GB" dirty="0"/>
              <a:t>VAT is an indirect tax introduced by Decree 102 in 1993 but fully implemented in early 1994 (</a:t>
            </a:r>
            <a:r>
              <a:rPr lang="en-GB" dirty="0" err="1"/>
              <a:t>Nwala</a:t>
            </a:r>
            <a:r>
              <a:rPr lang="en-GB" dirty="0"/>
              <a:t> and </a:t>
            </a:r>
            <a:r>
              <a:rPr lang="en-GB" dirty="0" err="1"/>
              <a:t>Gimba</a:t>
            </a:r>
            <a:r>
              <a:rPr lang="en-GB" dirty="0"/>
              <a:t>, 2019; </a:t>
            </a:r>
            <a:r>
              <a:rPr lang="en-GB" dirty="0" err="1"/>
              <a:t>Ugwu</a:t>
            </a:r>
            <a:r>
              <a:rPr lang="en-GB" dirty="0"/>
              <a:t>, Peter and </a:t>
            </a:r>
            <a:r>
              <a:rPr lang="en-GB" dirty="0" err="1"/>
              <a:t>Udolu</a:t>
            </a:r>
            <a:r>
              <a:rPr lang="en-GB" dirty="0"/>
              <a:t>, 2019).  VAT could be referred to as a tax levied on the consumption of goods and services which is charged at each level of consumption chain in which the burden is borne by the final consumer. Many developing such as Cote </a:t>
            </a:r>
            <a:r>
              <a:rPr lang="en-GB" dirty="0" err="1"/>
              <a:t>d’Ivore</a:t>
            </a:r>
            <a:r>
              <a:rPr lang="en-GB" dirty="0"/>
              <a:t>, Benin Republic, Senegal, Kenya, Mauritius, Madagascar, Nigeria and Togo as well as over 160 countries of the world have introduced VAT into their tax revenue base and has been a means of consistent means of revenue source to the government of those countries (</a:t>
            </a:r>
            <a:r>
              <a:rPr lang="en-GB" dirty="0" err="1"/>
              <a:t>Agbo</a:t>
            </a:r>
            <a:r>
              <a:rPr lang="en-GB" dirty="0"/>
              <a:t> and </a:t>
            </a:r>
            <a:r>
              <a:rPr lang="en-GB" dirty="0" err="1"/>
              <a:t>Nwadialor</a:t>
            </a:r>
            <a:r>
              <a:rPr lang="en-GB" dirty="0"/>
              <a:t>, 2020; Onwuchekwa &amp; </a:t>
            </a:r>
            <a:r>
              <a:rPr lang="en-GB" dirty="0" err="1"/>
              <a:t>Aruwa</a:t>
            </a:r>
            <a:r>
              <a:rPr lang="en-GB" dirty="0"/>
              <a:t>, 2014). </a:t>
            </a:r>
          </a:p>
          <a:p>
            <a:pPr marL="0" indent="0">
              <a:buNone/>
            </a:pPr>
            <a:r>
              <a:rPr lang="en-GB" i="1" dirty="0"/>
              <a:t>H03: There exist no significant association between the VAT and the RGDP in Nigeria.</a:t>
            </a:r>
            <a:endParaRPr lang="en-NG" i="1" dirty="0"/>
          </a:p>
        </p:txBody>
      </p:sp>
    </p:spTree>
    <p:extLst>
      <p:ext uri="{BB962C8B-B14F-4D97-AF65-F5344CB8AC3E}">
        <p14:creationId xmlns:p14="http://schemas.microsoft.com/office/powerpoint/2010/main" val="1066698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2DC70-1186-4568-A4A4-6AC8DE49F927}"/>
              </a:ext>
            </a:extLst>
          </p:cNvPr>
          <p:cNvSpPr>
            <a:spLocks noGrp="1"/>
          </p:cNvSpPr>
          <p:nvPr>
            <p:ph type="title"/>
          </p:nvPr>
        </p:nvSpPr>
        <p:spPr/>
        <p:txBody>
          <a:bodyPr/>
          <a:lstStyle/>
          <a:p>
            <a:r>
              <a:rPr lang="en-GB" dirty="0"/>
              <a:t>Customs and Excise Duties (CEDs)</a:t>
            </a:r>
            <a:endParaRPr lang="en-NG" dirty="0"/>
          </a:p>
        </p:txBody>
      </p:sp>
      <p:sp>
        <p:nvSpPr>
          <p:cNvPr id="3" name="Content Placeholder 2">
            <a:extLst>
              <a:ext uri="{FF2B5EF4-FFF2-40B4-BE49-F238E27FC236}">
                <a16:creationId xmlns:a16="http://schemas.microsoft.com/office/drawing/2014/main" id="{B49BC5C2-767B-4F51-BB1C-6308D38CFAE5}"/>
              </a:ext>
            </a:extLst>
          </p:cNvPr>
          <p:cNvSpPr>
            <a:spLocks noGrp="1"/>
          </p:cNvSpPr>
          <p:nvPr>
            <p:ph idx="1"/>
          </p:nvPr>
        </p:nvSpPr>
        <p:spPr/>
        <p:txBody>
          <a:bodyPr/>
          <a:lstStyle/>
          <a:p>
            <a:pPr marL="0" indent="0">
              <a:buNone/>
            </a:pPr>
            <a:r>
              <a:rPr lang="en-GB" dirty="0"/>
              <a:t>CEDs are form of taxes being administered by the customs authority in Nigeria. Customs duties can either be import duties and export duties (Laura, 2019). Import duties are taxes on the importation of goods and services from other countries into Nigeria either which can be imposed as an amount fixed or as a percentage of the value of imported goods and services while the export duties can be described as taxes on exportation from Nigeria to other countries (</a:t>
            </a:r>
            <a:r>
              <a:rPr lang="en-GB" dirty="0" err="1"/>
              <a:t>Akhor</a:t>
            </a:r>
            <a:r>
              <a:rPr lang="en-GB" dirty="0"/>
              <a:t> and </a:t>
            </a:r>
            <a:r>
              <a:rPr lang="en-GB" dirty="0" err="1"/>
              <a:t>Ekundayo</a:t>
            </a:r>
            <a:r>
              <a:rPr lang="en-GB" dirty="0"/>
              <a:t>, 2016).</a:t>
            </a:r>
          </a:p>
          <a:p>
            <a:pPr marL="0" indent="0">
              <a:buNone/>
            </a:pPr>
            <a:r>
              <a:rPr lang="en-GB" i="1" dirty="0"/>
              <a:t>H04: There exist no significant association between the VAT and the RGDP in Nigeria</a:t>
            </a:r>
            <a:endParaRPr lang="en-NG" i="1" dirty="0"/>
          </a:p>
        </p:txBody>
      </p:sp>
    </p:spTree>
    <p:extLst>
      <p:ext uri="{BB962C8B-B14F-4D97-AF65-F5344CB8AC3E}">
        <p14:creationId xmlns:p14="http://schemas.microsoft.com/office/powerpoint/2010/main" val="2426551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00EB3-FD52-4F0B-864F-10849388FD51}"/>
              </a:ext>
            </a:extLst>
          </p:cNvPr>
          <p:cNvSpPr>
            <a:spLocks noGrp="1"/>
          </p:cNvSpPr>
          <p:nvPr>
            <p:ph type="title"/>
          </p:nvPr>
        </p:nvSpPr>
        <p:spPr/>
        <p:txBody>
          <a:bodyPr/>
          <a:lstStyle/>
          <a:p>
            <a:r>
              <a:rPr lang="en-GB" dirty="0"/>
              <a:t>THEORETICAL REVIEW</a:t>
            </a:r>
            <a:endParaRPr lang="en-NG" dirty="0"/>
          </a:p>
        </p:txBody>
      </p:sp>
      <p:sp>
        <p:nvSpPr>
          <p:cNvPr id="3" name="Content Placeholder 2">
            <a:extLst>
              <a:ext uri="{FF2B5EF4-FFF2-40B4-BE49-F238E27FC236}">
                <a16:creationId xmlns:a16="http://schemas.microsoft.com/office/drawing/2014/main" id="{9326C466-16E4-4473-8610-E57D531E8A1F}"/>
              </a:ext>
            </a:extLst>
          </p:cNvPr>
          <p:cNvSpPr>
            <a:spLocks noGrp="1"/>
          </p:cNvSpPr>
          <p:nvPr>
            <p:ph idx="1"/>
          </p:nvPr>
        </p:nvSpPr>
        <p:spPr/>
        <p:txBody>
          <a:bodyPr/>
          <a:lstStyle/>
          <a:p>
            <a:pPr marL="0" indent="0">
              <a:buNone/>
            </a:pPr>
            <a:r>
              <a:rPr lang="en-GB" dirty="0"/>
              <a:t>1. </a:t>
            </a:r>
            <a:r>
              <a:rPr lang="en-GB" b="1" dirty="0"/>
              <a:t>The Laffer Curve Theory</a:t>
            </a:r>
            <a:endParaRPr lang="en-NG" dirty="0"/>
          </a:p>
          <a:p>
            <a:pPr marL="0" indent="0">
              <a:buNone/>
            </a:pPr>
            <a:r>
              <a:rPr lang="en-GB" dirty="0"/>
              <a:t>2. </a:t>
            </a:r>
            <a:r>
              <a:rPr lang="en-GB" b="1" dirty="0"/>
              <a:t>The Signalling theory</a:t>
            </a:r>
            <a:endParaRPr lang="en-NG" dirty="0"/>
          </a:p>
          <a:p>
            <a:pPr marL="0" indent="0">
              <a:buNone/>
            </a:pPr>
            <a:r>
              <a:rPr lang="en-GB" dirty="0"/>
              <a:t>3. </a:t>
            </a:r>
            <a:r>
              <a:rPr lang="en-GB" b="1" dirty="0"/>
              <a:t>The Expediency Theory</a:t>
            </a:r>
            <a:endParaRPr lang="en-NG" dirty="0"/>
          </a:p>
          <a:p>
            <a:pPr marL="0" indent="0">
              <a:buNone/>
            </a:pPr>
            <a:r>
              <a:rPr lang="en-GB" dirty="0"/>
              <a:t>4. </a:t>
            </a:r>
            <a:r>
              <a:rPr lang="en-GB" b="1" dirty="0"/>
              <a:t>The Socio-Political theory</a:t>
            </a:r>
            <a:endParaRPr lang="en-NG" dirty="0"/>
          </a:p>
          <a:p>
            <a:pPr marL="0" indent="0">
              <a:buNone/>
            </a:pPr>
            <a:r>
              <a:rPr lang="en-GB" dirty="0"/>
              <a:t>5. </a:t>
            </a:r>
            <a:r>
              <a:rPr lang="en-GB" b="1" dirty="0"/>
              <a:t>Harrod-</a:t>
            </a:r>
            <a:r>
              <a:rPr lang="en-GB" b="1" dirty="0" err="1"/>
              <a:t>Domar</a:t>
            </a:r>
            <a:r>
              <a:rPr lang="en-GB" b="1" dirty="0"/>
              <a:t> Theory of Growth</a:t>
            </a:r>
            <a:endParaRPr lang="en-NG" dirty="0"/>
          </a:p>
        </p:txBody>
      </p:sp>
    </p:spTree>
    <p:extLst>
      <p:ext uri="{BB962C8B-B14F-4D97-AF65-F5344CB8AC3E}">
        <p14:creationId xmlns:p14="http://schemas.microsoft.com/office/powerpoint/2010/main" val="320301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1873C-480A-44A6-ACE4-0A5CA1DB10A7}"/>
              </a:ext>
            </a:extLst>
          </p:cNvPr>
          <p:cNvSpPr>
            <a:spLocks noGrp="1"/>
          </p:cNvSpPr>
          <p:nvPr>
            <p:ph type="title"/>
          </p:nvPr>
        </p:nvSpPr>
        <p:spPr/>
        <p:txBody>
          <a:bodyPr/>
          <a:lstStyle/>
          <a:p>
            <a:r>
              <a:rPr lang="en-GB" dirty="0"/>
              <a:t>Empirical review</a:t>
            </a:r>
            <a:endParaRPr lang="en-NG" dirty="0"/>
          </a:p>
        </p:txBody>
      </p:sp>
      <p:sp>
        <p:nvSpPr>
          <p:cNvPr id="3" name="Content Placeholder 2">
            <a:extLst>
              <a:ext uri="{FF2B5EF4-FFF2-40B4-BE49-F238E27FC236}">
                <a16:creationId xmlns:a16="http://schemas.microsoft.com/office/drawing/2014/main" id="{B7E27B4C-A805-4663-8DDE-C2039E9F8357}"/>
              </a:ext>
            </a:extLst>
          </p:cNvPr>
          <p:cNvSpPr>
            <a:spLocks noGrp="1"/>
          </p:cNvSpPr>
          <p:nvPr>
            <p:ph idx="1"/>
          </p:nvPr>
        </p:nvSpPr>
        <p:spPr/>
        <p:txBody>
          <a:bodyPr>
            <a:normAutofit fontScale="92500" lnSpcReduction="20000"/>
          </a:bodyPr>
          <a:lstStyle/>
          <a:p>
            <a:pPr marL="0" indent="0">
              <a:buNone/>
            </a:pPr>
            <a:r>
              <a:rPr lang="en-GB" dirty="0"/>
              <a:t>The study of </a:t>
            </a:r>
            <a:r>
              <a:rPr lang="en-GB" dirty="0" err="1"/>
              <a:t>Inimino</a:t>
            </a:r>
            <a:r>
              <a:rPr lang="en-GB" dirty="0"/>
              <a:t> et al (2020) investigated the association between the PPT and the Economic growth in the Nigerian context within years 1980-2017. The study adopted Econometrics method of Generalised Methods of Moments (GMM) and Granger Causality test. The outcome indicated that the PPT has a statistically significant and positive association with the Economic growth in Nigeria and that PPT has impacted immensely to the growth of the economy in Nigeria and that the government should make tremendous effort in alleviating tax evasion.</a:t>
            </a:r>
          </a:p>
          <a:p>
            <a:pPr marL="0" indent="0">
              <a:buNone/>
            </a:pPr>
            <a:r>
              <a:rPr lang="en-GB" dirty="0"/>
              <a:t>The study of </a:t>
            </a:r>
            <a:r>
              <a:rPr lang="en-GB" dirty="0" err="1"/>
              <a:t>Ugwu</a:t>
            </a:r>
            <a:r>
              <a:rPr lang="en-GB" dirty="0"/>
              <a:t> et al, (2019) established VAT revenue impact on the revenue total in Nigeria. The data spooled covered the period of 1994-2017 (24 years). The data was analysed using the multiple regression analysis of STATA. The outcome indicated that VAT has a statistically significant effect on the total revenue of the Nigeria government. </a:t>
            </a:r>
          </a:p>
          <a:p>
            <a:pPr marL="0" indent="0">
              <a:buNone/>
            </a:pPr>
            <a:endParaRPr lang="en-NG" dirty="0"/>
          </a:p>
        </p:txBody>
      </p:sp>
    </p:spTree>
    <p:extLst>
      <p:ext uri="{BB962C8B-B14F-4D97-AF65-F5344CB8AC3E}">
        <p14:creationId xmlns:p14="http://schemas.microsoft.com/office/powerpoint/2010/main" val="645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D9030-4BBF-4FF8-9050-A70D0E7C75CF}"/>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AEF1596C-18C5-47CE-9AEC-F9B275E99BD9}"/>
              </a:ext>
            </a:extLst>
          </p:cNvPr>
          <p:cNvSpPr>
            <a:spLocks noGrp="1"/>
          </p:cNvSpPr>
          <p:nvPr>
            <p:ph idx="1"/>
          </p:nvPr>
        </p:nvSpPr>
        <p:spPr/>
        <p:txBody>
          <a:bodyPr>
            <a:normAutofit fontScale="92500" lnSpcReduction="20000"/>
          </a:bodyPr>
          <a:lstStyle/>
          <a:p>
            <a:pPr marL="0" indent="0">
              <a:buNone/>
            </a:pPr>
            <a:r>
              <a:rPr lang="en-GB" dirty="0"/>
              <a:t>Gbegi, Adebisi and </a:t>
            </a:r>
            <a:r>
              <a:rPr lang="en-GB" dirty="0" err="1"/>
              <a:t>Bodunde</a:t>
            </a:r>
            <a:r>
              <a:rPr lang="en-GB" dirty="0"/>
              <a:t> (2017) determined the effect of PPT on performance considering the profitability of the listed Oil and Gas (O&amp;G) companies in Nigeria focusing on ten (10) listed oil and gas companies for years 2011-2015 (5 years). The study adopted panel data and the data was analysed the multiple regression analysis method. The study discovered that the PPT had as statistically effect on the profitability of the (O&amp;G) listed in Nigeria. The study recommended a reduction in the tax for the listed (O&amp;G) companies in Nigeria so as to help them strive in the current condition. </a:t>
            </a:r>
          </a:p>
          <a:p>
            <a:pPr marL="0" indent="0">
              <a:buNone/>
            </a:pPr>
            <a:r>
              <a:rPr lang="en-GB" dirty="0"/>
              <a:t>The study of </a:t>
            </a:r>
            <a:r>
              <a:rPr lang="en-GB" dirty="0" err="1"/>
              <a:t>Inyiama</a:t>
            </a:r>
            <a:r>
              <a:rPr lang="en-GB" dirty="0"/>
              <a:t> and </a:t>
            </a:r>
            <a:r>
              <a:rPr lang="en-GB" dirty="0" err="1"/>
              <a:t>Ubesie</a:t>
            </a:r>
            <a:r>
              <a:rPr lang="en-GB" dirty="0"/>
              <a:t> (2016) determined the impact of CIT and VAT on the economic growth in Nigeria. The study concluded that the CIT and the VAT are some of the major contributors to the economic growth in Nigeria as there is a significant positive association between the CIT, VAT and GDP in Nigeria.</a:t>
            </a:r>
            <a:endParaRPr lang="en-NG" dirty="0"/>
          </a:p>
        </p:txBody>
      </p:sp>
    </p:spTree>
    <p:extLst>
      <p:ext uri="{BB962C8B-B14F-4D97-AF65-F5344CB8AC3E}">
        <p14:creationId xmlns:p14="http://schemas.microsoft.com/office/powerpoint/2010/main" val="477696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03D9A-6919-4FDB-BB6E-AB92A32D03EE}"/>
              </a:ext>
            </a:extLst>
          </p:cNvPr>
          <p:cNvSpPr>
            <a:spLocks noGrp="1"/>
          </p:cNvSpPr>
          <p:nvPr>
            <p:ph type="title"/>
          </p:nvPr>
        </p:nvSpPr>
        <p:spPr/>
        <p:txBody>
          <a:bodyPr/>
          <a:lstStyle/>
          <a:p>
            <a:r>
              <a:rPr lang="en-GB" dirty="0"/>
              <a:t>Methodology</a:t>
            </a:r>
            <a:endParaRPr lang="en-NG" dirty="0"/>
          </a:p>
        </p:txBody>
      </p:sp>
      <p:sp>
        <p:nvSpPr>
          <p:cNvPr id="3" name="Content Placeholder 2">
            <a:extLst>
              <a:ext uri="{FF2B5EF4-FFF2-40B4-BE49-F238E27FC236}">
                <a16:creationId xmlns:a16="http://schemas.microsoft.com/office/drawing/2014/main" id="{9CCF53E2-B98C-4136-94A0-BDCD926CDA88}"/>
              </a:ext>
            </a:extLst>
          </p:cNvPr>
          <p:cNvSpPr>
            <a:spLocks noGrp="1"/>
          </p:cNvSpPr>
          <p:nvPr>
            <p:ph idx="1"/>
          </p:nvPr>
        </p:nvSpPr>
        <p:spPr/>
        <p:txBody>
          <a:bodyPr/>
          <a:lstStyle/>
          <a:p>
            <a:pPr marL="0" indent="0">
              <a:buNone/>
            </a:pPr>
            <a:r>
              <a:rPr lang="en-GB" dirty="0"/>
              <a:t>The study adopted an </a:t>
            </a:r>
            <a:r>
              <a:rPr lang="en-GB" dirty="0" err="1"/>
              <a:t>expost</a:t>
            </a:r>
            <a:r>
              <a:rPr lang="en-GB" dirty="0"/>
              <a:t>-facto research design. The time series data for the study were extracted from the CBN annual statistical bulletin, the annual report of the FIRS and the Organisation for Economic Cooperation and Development Statistics (OECD). The dependent variable is the economic growth proxied by the RGDP and the independent variables comprises the PPT, the CIT, the VAT and the CED. The data coverage is 39 years which is from 1981-2019. The data spooled was analyse using the Multiple Regression Analysis of SPSS 26.0.</a:t>
            </a:r>
          </a:p>
          <a:p>
            <a:pPr marL="0" indent="0">
              <a:buNone/>
            </a:pPr>
            <a:endParaRPr lang="en-GB" dirty="0"/>
          </a:p>
          <a:p>
            <a:pPr marL="0" indent="0">
              <a:buNone/>
            </a:pPr>
            <a:endParaRPr lang="en-NG" dirty="0"/>
          </a:p>
        </p:txBody>
      </p:sp>
    </p:spTree>
    <p:extLst>
      <p:ext uri="{BB962C8B-B14F-4D97-AF65-F5344CB8AC3E}">
        <p14:creationId xmlns:p14="http://schemas.microsoft.com/office/powerpoint/2010/main" val="3675524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4C447-0E24-471B-8E5C-04EA02D87767}"/>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06C4682D-F143-4E85-9BB1-ABF76191BBC1}"/>
              </a:ext>
            </a:extLst>
          </p:cNvPr>
          <p:cNvSpPr>
            <a:spLocks noGrp="1"/>
          </p:cNvSpPr>
          <p:nvPr>
            <p:ph idx="1"/>
          </p:nvPr>
        </p:nvSpPr>
        <p:spPr/>
        <p:txBody>
          <a:bodyPr>
            <a:normAutofit fontScale="92500" lnSpcReduction="20000"/>
          </a:bodyPr>
          <a:lstStyle/>
          <a:p>
            <a:pPr marL="0" indent="0">
              <a:buNone/>
            </a:pPr>
            <a:r>
              <a:rPr lang="en-GB" dirty="0"/>
              <a:t>Model Specification</a:t>
            </a:r>
          </a:p>
          <a:p>
            <a:pPr marL="0" indent="0">
              <a:buNone/>
            </a:pPr>
            <a:r>
              <a:rPr lang="en-GB" dirty="0"/>
              <a:t>Y = f (X1, X2, X3, X4)</a:t>
            </a:r>
          </a:p>
          <a:p>
            <a:pPr marL="0" indent="0">
              <a:buNone/>
            </a:pPr>
            <a:r>
              <a:rPr lang="en-GB" dirty="0"/>
              <a:t>Y = </a:t>
            </a:r>
            <a:r>
              <a:rPr lang="en-GB" dirty="0" err="1"/>
              <a:t>RGDPt</a:t>
            </a:r>
            <a:endParaRPr lang="en-GB" dirty="0"/>
          </a:p>
          <a:p>
            <a:pPr marL="0" indent="0">
              <a:buNone/>
            </a:pPr>
            <a:r>
              <a:rPr lang="en-GB" dirty="0"/>
              <a:t>x1 = </a:t>
            </a:r>
            <a:r>
              <a:rPr lang="en-GB" dirty="0" err="1"/>
              <a:t>PPTt</a:t>
            </a:r>
            <a:endParaRPr lang="en-GB" dirty="0"/>
          </a:p>
          <a:p>
            <a:pPr marL="0" indent="0">
              <a:buNone/>
            </a:pPr>
            <a:r>
              <a:rPr lang="en-GB" dirty="0"/>
              <a:t>x2 = </a:t>
            </a:r>
            <a:r>
              <a:rPr lang="en-GB" dirty="0" err="1"/>
              <a:t>CITt</a:t>
            </a:r>
            <a:endParaRPr lang="en-GB" dirty="0"/>
          </a:p>
          <a:p>
            <a:pPr marL="0" indent="0">
              <a:buNone/>
            </a:pPr>
            <a:r>
              <a:rPr lang="en-GB" dirty="0"/>
              <a:t>x3 = </a:t>
            </a:r>
            <a:r>
              <a:rPr lang="en-GB" dirty="0" err="1"/>
              <a:t>VATt</a:t>
            </a:r>
            <a:endParaRPr lang="en-GB" dirty="0"/>
          </a:p>
          <a:p>
            <a:pPr marL="0" indent="0">
              <a:buNone/>
            </a:pPr>
            <a:r>
              <a:rPr lang="en-GB" dirty="0"/>
              <a:t>x4 = </a:t>
            </a:r>
            <a:r>
              <a:rPr lang="en-GB" dirty="0" err="1"/>
              <a:t>CEDt</a:t>
            </a:r>
            <a:endParaRPr lang="en-GB" dirty="0"/>
          </a:p>
          <a:p>
            <a:pPr marL="0" indent="0">
              <a:buNone/>
            </a:pPr>
            <a:r>
              <a:rPr lang="en-GB" dirty="0" err="1"/>
              <a:t>RGDPt</a:t>
            </a:r>
            <a:r>
              <a:rPr lang="en-GB" dirty="0"/>
              <a:t> = </a:t>
            </a:r>
            <a:r>
              <a:rPr lang="el-GR" dirty="0"/>
              <a:t>α + β1</a:t>
            </a:r>
            <a:r>
              <a:rPr lang="en-GB" dirty="0" err="1"/>
              <a:t>PPTt</a:t>
            </a:r>
            <a:r>
              <a:rPr lang="en-GB" dirty="0"/>
              <a:t> + </a:t>
            </a:r>
            <a:r>
              <a:rPr lang="el-GR" dirty="0"/>
              <a:t>β2</a:t>
            </a:r>
            <a:r>
              <a:rPr lang="en-GB" dirty="0" err="1"/>
              <a:t>CITt</a:t>
            </a:r>
            <a:r>
              <a:rPr lang="en-GB" dirty="0"/>
              <a:t> + </a:t>
            </a:r>
            <a:r>
              <a:rPr lang="el-GR" dirty="0"/>
              <a:t>β3</a:t>
            </a:r>
            <a:r>
              <a:rPr lang="en-GB" dirty="0" err="1"/>
              <a:t>VATt</a:t>
            </a:r>
            <a:r>
              <a:rPr lang="en-GB" dirty="0"/>
              <a:t> + </a:t>
            </a:r>
            <a:r>
              <a:rPr lang="el-GR" dirty="0"/>
              <a:t>β4</a:t>
            </a:r>
            <a:r>
              <a:rPr lang="en-GB" dirty="0" err="1"/>
              <a:t>CEDt</a:t>
            </a:r>
            <a:r>
              <a:rPr lang="en-GB" dirty="0"/>
              <a:t> + </a:t>
            </a:r>
            <a:r>
              <a:rPr lang="el-GR" dirty="0"/>
              <a:t>ε</a:t>
            </a:r>
            <a:r>
              <a:rPr lang="en-GB" dirty="0"/>
              <a:t>t</a:t>
            </a:r>
          </a:p>
          <a:p>
            <a:pPr marL="0" indent="0">
              <a:buNone/>
            </a:pPr>
            <a:endParaRPr lang="en-GB" dirty="0"/>
          </a:p>
          <a:p>
            <a:pPr marL="0" indent="0">
              <a:buNone/>
            </a:pPr>
            <a:endParaRPr lang="en-NG" dirty="0"/>
          </a:p>
        </p:txBody>
      </p:sp>
    </p:spTree>
    <p:extLst>
      <p:ext uri="{BB962C8B-B14F-4D97-AF65-F5344CB8AC3E}">
        <p14:creationId xmlns:p14="http://schemas.microsoft.com/office/powerpoint/2010/main" val="84015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7BCED-901E-42FD-A263-0893AD0D9623}"/>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74198A4C-F91A-4454-8FD1-4949A8792A40}"/>
              </a:ext>
            </a:extLst>
          </p:cNvPr>
          <p:cNvSpPr>
            <a:spLocks noGrp="1"/>
          </p:cNvSpPr>
          <p:nvPr>
            <p:ph idx="1"/>
          </p:nvPr>
        </p:nvSpPr>
        <p:spPr/>
        <p:txBody>
          <a:bodyPr>
            <a:normAutofit fontScale="55000" lnSpcReduction="20000"/>
          </a:bodyPr>
          <a:lstStyle/>
          <a:p>
            <a:pPr marL="0" indent="0">
              <a:buNone/>
            </a:pPr>
            <a:r>
              <a:rPr lang="en-GB" dirty="0"/>
              <a:t>Where:</a:t>
            </a:r>
          </a:p>
          <a:p>
            <a:pPr marL="0" indent="0">
              <a:buNone/>
            </a:pPr>
            <a:r>
              <a:rPr lang="en-GB" dirty="0"/>
              <a:t>Y = is the Real Gross Domestic Product (RGDP)</a:t>
            </a:r>
          </a:p>
          <a:p>
            <a:pPr marL="0" indent="0">
              <a:buNone/>
            </a:pPr>
            <a:r>
              <a:rPr lang="en-GB" dirty="0" err="1"/>
              <a:t>PPTt</a:t>
            </a:r>
            <a:r>
              <a:rPr lang="en-GB" dirty="0"/>
              <a:t> = Petroleum Profit Tax at time t</a:t>
            </a:r>
          </a:p>
          <a:p>
            <a:pPr marL="0" indent="0">
              <a:buNone/>
            </a:pPr>
            <a:r>
              <a:rPr lang="en-GB" dirty="0" err="1"/>
              <a:t>CITt</a:t>
            </a:r>
            <a:r>
              <a:rPr lang="en-GB" dirty="0"/>
              <a:t> = Companies Income Tax at time t</a:t>
            </a:r>
          </a:p>
          <a:p>
            <a:pPr marL="0" indent="0">
              <a:buNone/>
            </a:pPr>
            <a:r>
              <a:rPr lang="en-GB" dirty="0" err="1"/>
              <a:t>VATt</a:t>
            </a:r>
            <a:r>
              <a:rPr lang="en-GB" dirty="0"/>
              <a:t> = Value Added Tax at time t</a:t>
            </a:r>
          </a:p>
          <a:p>
            <a:pPr marL="0" indent="0">
              <a:buNone/>
            </a:pPr>
            <a:r>
              <a:rPr lang="en-GB" dirty="0" err="1"/>
              <a:t>CEDt</a:t>
            </a:r>
            <a:r>
              <a:rPr lang="en-GB" dirty="0"/>
              <a:t> = Customs and Excise Duties</a:t>
            </a:r>
          </a:p>
          <a:p>
            <a:pPr marL="0" indent="0">
              <a:buNone/>
            </a:pPr>
            <a:r>
              <a:rPr lang="en-GB" dirty="0"/>
              <a:t>β = Beta Coefficient</a:t>
            </a:r>
          </a:p>
          <a:p>
            <a:pPr marL="0" indent="0">
              <a:buNone/>
            </a:pPr>
            <a:r>
              <a:rPr lang="en-GB" dirty="0"/>
              <a:t>α = Constant term</a:t>
            </a:r>
          </a:p>
          <a:p>
            <a:pPr marL="0" indent="0">
              <a:buNone/>
            </a:pPr>
            <a:r>
              <a:rPr lang="en-GB" dirty="0"/>
              <a:t>ε = Error term.</a:t>
            </a:r>
          </a:p>
          <a:p>
            <a:pPr marL="0" indent="0">
              <a:buNone/>
            </a:pPr>
            <a:r>
              <a:rPr lang="en-GB" dirty="0"/>
              <a:t>The </a:t>
            </a:r>
            <a:r>
              <a:rPr lang="en-GB" dirty="0" err="1"/>
              <a:t>Apriori</a:t>
            </a:r>
            <a:r>
              <a:rPr lang="en-GB" dirty="0"/>
              <a:t> Expectation </a:t>
            </a:r>
          </a:p>
          <a:p>
            <a:pPr marL="0" indent="0">
              <a:buNone/>
            </a:pPr>
            <a:r>
              <a:rPr lang="en-GB" dirty="0"/>
              <a:t>The </a:t>
            </a:r>
            <a:r>
              <a:rPr lang="en-GB" dirty="0" err="1"/>
              <a:t>Apriori</a:t>
            </a:r>
            <a:r>
              <a:rPr lang="en-GB" dirty="0"/>
              <a:t> expectation is that all the variables of interest should have positive and significant impact on the Real GDP</a:t>
            </a:r>
          </a:p>
          <a:p>
            <a:pPr marL="0" indent="0">
              <a:buNone/>
            </a:pPr>
            <a:endParaRPr lang="en-NG" dirty="0"/>
          </a:p>
        </p:txBody>
      </p:sp>
    </p:spTree>
    <p:extLst>
      <p:ext uri="{BB962C8B-B14F-4D97-AF65-F5344CB8AC3E}">
        <p14:creationId xmlns:p14="http://schemas.microsoft.com/office/powerpoint/2010/main" val="19897757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4F101-64D4-4E02-8905-D2D4A7CAE041}"/>
              </a:ext>
            </a:extLst>
          </p:cNvPr>
          <p:cNvSpPr>
            <a:spLocks noGrp="1"/>
          </p:cNvSpPr>
          <p:nvPr>
            <p:ph type="title"/>
          </p:nvPr>
        </p:nvSpPr>
        <p:spPr/>
        <p:txBody>
          <a:bodyPr/>
          <a:lstStyle/>
          <a:p>
            <a:r>
              <a:rPr lang="en-GB" dirty="0"/>
              <a:t>Data Analysis</a:t>
            </a:r>
            <a:endParaRPr lang="en-NG" dirty="0"/>
          </a:p>
        </p:txBody>
      </p:sp>
      <p:graphicFrame>
        <p:nvGraphicFramePr>
          <p:cNvPr id="4" name="Content Placeholder 3">
            <a:extLst>
              <a:ext uri="{FF2B5EF4-FFF2-40B4-BE49-F238E27FC236}">
                <a16:creationId xmlns:a16="http://schemas.microsoft.com/office/drawing/2014/main" id="{1680E304-119C-44EA-89CF-13DC9BD20BF2}"/>
              </a:ext>
            </a:extLst>
          </p:cNvPr>
          <p:cNvGraphicFramePr>
            <a:graphicFrameLocks noGrp="1"/>
          </p:cNvGraphicFramePr>
          <p:nvPr>
            <p:ph idx="1"/>
            <p:extLst>
              <p:ext uri="{D42A27DB-BD31-4B8C-83A1-F6EECF244321}">
                <p14:modId xmlns:p14="http://schemas.microsoft.com/office/powerpoint/2010/main" val="2562352866"/>
              </p:ext>
            </p:extLst>
          </p:nvPr>
        </p:nvGraphicFramePr>
        <p:xfrm>
          <a:off x="2912533" y="2452846"/>
          <a:ext cx="6400802" cy="2576195"/>
        </p:xfrm>
        <a:graphic>
          <a:graphicData uri="http://schemas.openxmlformats.org/drawingml/2006/table">
            <a:tbl>
              <a:tblPr>
                <a:tableStyleId>{5C22544A-7EE6-4342-B048-85BDC9FD1C3A}</a:tableStyleId>
              </a:tblPr>
              <a:tblGrid>
                <a:gridCol w="760618">
                  <a:extLst>
                    <a:ext uri="{9D8B030D-6E8A-4147-A177-3AD203B41FA5}">
                      <a16:colId xmlns:a16="http://schemas.microsoft.com/office/drawing/2014/main" val="966639807"/>
                    </a:ext>
                  </a:extLst>
                </a:gridCol>
                <a:gridCol w="760618">
                  <a:extLst>
                    <a:ext uri="{9D8B030D-6E8A-4147-A177-3AD203B41FA5}">
                      <a16:colId xmlns:a16="http://schemas.microsoft.com/office/drawing/2014/main" val="1014611753"/>
                    </a:ext>
                  </a:extLst>
                </a:gridCol>
                <a:gridCol w="670180">
                  <a:extLst>
                    <a:ext uri="{9D8B030D-6E8A-4147-A177-3AD203B41FA5}">
                      <a16:colId xmlns:a16="http://schemas.microsoft.com/office/drawing/2014/main" val="792089353"/>
                    </a:ext>
                  </a:extLst>
                </a:gridCol>
                <a:gridCol w="861179">
                  <a:extLst>
                    <a:ext uri="{9D8B030D-6E8A-4147-A177-3AD203B41FA5}">
                      <a16:colId xmlns:a16="http://schemas.microsoft.com/office/drawing/2014/main" val="778263474"/>
                    </a:ext>
                  </a:extLst>
                </a:gridCol>
                <a:gridCol w="861179">
                  <a:extLst>
                    <a:ext uri="{9D8B030D-6E8A-4147-A177-3AD203B41FA5}">
                      <a16:colId xmlns:a16="http://schemas.microsoft.com/office/drawing/2014/main" val="3762977341"/>
                    </a:ext>
                  </a:extLst>
                </a:gridCol>
                <a:gridCol w="574344">
                  <a:extLst>
                    <a:ext uri="{9D8B030D-6E8A-4147-A177-3AD203B41FA5}">
                      <a16:colId xmlns:a16="http://schemas.microsoft.com/office/drawing/2014/main" val="1736168855"/>
                    </a:ext>
                  </a:extLst>
                </a:gridCol>
                <a:gridCol w="669507">
                  <a:extLst>
                    <a:ext uri="{9D8B030D-6E8A-4147-A177-3AD203B41FA5}">
                      <a16:colId xmlns:a16="http://schemas.microsoft.com/office/drawing/2014/main" val="1322780453"/>
                    </a:ext>
                  </a:extLst>
                </a:gridCol>
                <a:gridCol w="669507">
                  <a:extLst>
                    <a:ext uri="{9D8B030D-6E8A-4147-A177-3AD203B41FA5}">
                      <a16:colId xmlns:a16="http://schemas.microsoft.com/office/drawing/2014/main" val="3538253551"/>
                    </a:ext>
                  </a:extLst>
                </a:gridCol>
                <a:gridCol w="573670">
                  <a:extLst>
                    <a:ext uri="{9D8B030D-6E8A-4147-A177-3AD203B41FA5}">
                      <a16:colId xmlns:a16="http://schemas.microsoft.com/office/drawing/2014/main" val="3457432981"/>
                    </a:ext>
                  </a:extLst>
                </a:gridCol>
              </a:tblGrid>
              <a:tr h="224790">
                <a:tc gridSpan="9">
                  <a:txBody>
                    <a:bodyPr/>
                    <a:lstStyle/>
                    <a:p>
                      <a:pPr marL="38100" marR="38100">
                        <a:lnSpc>
                          <a:spcPts val="1600"/>
                        </a:lnSpc>
                        <a:spcAft>
                          <a:spcPts val="0"/>
                        </a:spcAft>
                      </a:pPr>
                      <a:r>
                        <a:rPr lang="en-GB" sz="900">
                          <a:effectLst/>
                        </a:rPr>
                        <a:t>Table 5                                                                      </a:t>
                      </a:r>
                      <a:r>
                        <a:rPr lang="en-NG" sz="900">
                          <a:effectLst/>
                        </a:rPr>
                        <a:t>Coefficients</a:t>
                      </a:r>
                      <a:r>
                        <a:rPr lang="en-NG" sz="900" baseline="30000">
                          <a:effectLst/>
                        </a:rPr>
                        <a:t>a</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2492960352"/>
                  </a:ext>
                </a:extLst>
              </a:tr>
              <a:tr h="459740">
                <a:tc rowSpan="2" gridSpan="2">
                  <a:txBody>
                    <a:bodyPr/>
                    <a:lstStyle/>
                    <a:p>
                      <a:pPr marL="38100" marR="38100">
                        <a:lnSpc>
                          <a:spcPts val="1600"/>
                        </a:lnSpc>
                        <a:spcAft>
                          <a:spcPts val="0"/>
                        </a:spcAft>
                      </a:pPr>
                      <a:r>
                        <a:rPr lang="en-NG" sz="900">
                          <a:effectLst/>
                        </a:rPr>
                        <a:t>Model</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rowSpan="2" hMerge="1">
                  <a:txBody>
                    <a:bodyPr/>
                    <a:lstStyle/>
                    <a:p>
                      <a:endParaRPr lang="en-NG"/>
                    </a:p>
                  </a:txBody>
                  <a:tcPr/>
                </a:tc>
                <a:tc gridSpan="2">
                  <a:txBody>
                    <a:bodyPr/>
                    <a:lstStyle/>
                    <a:p>
                      <a:pPr marL="38100" marR="38100" algn="ctr">
                        <a:lnSpc>
                          <a:spcPts val="1600"/>
                        </a:lnSpc>
                        <a:spcAft>
                          <a:spcPts val="0"/>
                        </a:spcAft>
                      </a:pPr>
                      <a:r>
                        <a:rPr lang="en-NG" sz="900">
                          <a:effectLst/>
                        </a:rPr>
                        <a:t>Unstandardized Coefficients</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NG"/>
                    </a:p>
                  </a:txBody>
                  <a:tcPr/>
                </a:tc>
                <a:tc>
                  <a:txBody>
                    <a:bodyPr/>
                    <a:lstStyle/>
                    <a:p>
                      <a:pPr marL="38100" marR="38100" algn="ctr">
                        <a:lnSpc>
                          <a:spcPts val="1600"/>
                        </a:lnSpc>
                        <a:spcAft>
                          <a:spcPts val="0"/>
                        </a:spcAft>
                      </a:pPr>
                      <a:r>
                        <a:rPr lang="en-NG" sz="900">
                          <a:effectLst/>
                        </a:rPr>
                        <a:t>Standardized Coefficients</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rowSpan="2">
                  <a:txBody>
                    <a:bodyPr/>
                    <a:lstStyle/>
                    <a:p>
                      <a:pPr marL="38100" marR="38100" algn="ctr">
                        <a:lnSpc>
                          <a:spcPts val="1600"/>
                        </a:lnSpc>
                        <a:spcAft>
                          <a:spcPts val="0"/>
                        </a:spcAft>
                      </a:pPr>
                      <a:r>
                        <a:rPr lang="en-NG" sz="900">
                          <a:effectLst/>
                        </a:rPr>
                        <a:t>t</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rowSpan="2">
                  <a:txBody>
                    <a:bodyPr/>
                    <a:lstStyle/>
                    <a:p>
                      <a:pPr marL="38100" marR="38100" algn="ctr">
                        <a:lnSpc>
                          <a:spcPts val="1600"/>
                        </a:lnSpc>
                        <a:spcAft>
                          <a:spcPts val="0"/>
                        </a:spcAft>
                      </a:pPr>
                      <a:r>
                        <a:rPr lang="en-NG" sz="900">
                          <a:effectLst/>
                        </a:rPr>
                        <a:t>Sig.</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gridSpan="2">
                  <a:txBody>
                    <a:bodyPr/>
                    <a:lstStyle/>
                    <a:p>
                      <a:pPr marL="38100" marR="38100" algn="ctr">
                        <a:lnSpc>
                          <a:spcPts val="1600"/>
                        </a:lnSpc>
                        <a:spcAft>
                          <a:spcPts val="0"/>
                        </a:spcAft>
                      </a:pPr>
                      <a:r>
                        <a:rPr lang="en-NG" sz="900">
                          <a:effectLst/>
                        </a:rPr>
                        <a:t>Collinearity Statistics</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NG"/>
                    </a:p>
                  </a:txBody>
                  <a:tcPr/>
                </a:tc>
                <a:extLst>
                  <a:ext uri="{0D108BD9-81ED-4DB2-BD59-A6C34878D82A}">
                    <a16:rowId xmlns:a16="http://schemas.microsoft.com/office/drawing/2014/main" val="2113864781"/>
                  </a:ext>
                </a:extLst>
              </a:tr>
              <a:tr h="224790">
                <a:tc gridSpan="2" vMerge="1">
                  <a:txBody>
                    <a:bodyPr/>
                    <a:lstStyle/>
                    <a:p>
                      <a:endParaRPr lang="en-NG"/>
                    </a:p>
                  </a:txBody>
                  <a:tcPr/>
                </a:tc>
                <a:tc hMerge="1" vMerge="1">
                  <a:txBody>
                    <a:bodyPr/>
                    <a:lstStyle/>
                    <a:p>
                      <a:endParaRPr lang="en-NG"/>
                    </a:p>
                  </a:txBody>
                  <a:tcPr/>
                </a:tc>
                <a:tc>
                  <a:txBody>
                    <a:bodyPr/>
                    <a:lstStyle/>
                    <a:p>
                      <a:pPr marL="38100" marR="38100" algn="ctr">
                        <a:lnSpc>
                          <a:spcPts val="1600"/>
                        </a:lnSpc>
                        <a:spcAft>
                          <a:spcPts val="0"/>
                        </a:spcAft>
                      </a:pPr>
                      <a:r>
                        <a:rPr lang="en-NG" sz="900">
                          <a:effectLst/>
                        </a:rPr>
                        <a:t>B</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marL="38100" marR="38100" algn="ctr">
                        <a:lnSpc>
                          <a:spcPts val="1600"/>
                        </a:lnSpc>
                        <a:spcAft>
                          <a:spcPts val="0"/>
                        </a:spcAft>
                      </a:pPr>
                      <a:r>
                        <a:rPr lang="en-NG" sz="900">
                          <a:effectLst/>
                        </a:rPr>
                        <a:t>Std. Error</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marL="38100" marR="38100" algn="ctr">
                        <a:lnSpc>
                          <a:spcPts val="1600"/>
                        </a:lnSpc>
                        <a:spcAft>
                          <a:spcPts val="0"/>
                        </a:spcAft>
                      </a:pPr>
                      <a:r>
                        <a:rPr lang="en-NG" sz="900">
                          <a:effectLst/>
                        </a:rPr>
                        <a:t>Beta</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vMerge="1">
                  <a:txBody>
                    <a:bodyPr/>
                    <a:lstStyle/>
                    <a:p>
                      <a:endParaRPr lang="en-NG"/>
                    </a:p>
                  </a:txBody>
                  <a:tcPr/>
                </a:tc>
                <a:tc vMerge="1">
                  <a:txBody>
                    <a:bodyPr/>
                    <a:lstStyle/>
                    <a:p>
                      <a:endParaRPr lang="en-NG"/>
                    </a:p>
                  </a:txBody>
                  <a:tcPr/>
                </a:tc>
                <a:tc>
                  <a:txBody>
                    <a:bodyPr/>
                    <a:lstStyle/>
                    <a:p>
                      <a:pPr marL="38100" marR="38100" algn="ctr">
                        <a:lnSpc>
                          <a:spcPts val="1600"/>
                        </a:lnSpc>
                        <a:spcAft>
                          <a:spcPts val="0"/>
                        </a:spcAft>
                      </a:pPr>
                      <a:r>
                        <a:rPr lang="en-NG" sz="900">
                          <a:effectLst/>
                        </a:rPr>
                        <a:t>Tolerance</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marL="38100" marR="38100" algn="ctr">
                        <a:lnSpc>
                          <a:spcPts val="1600"/>
                        </a:lnSpc>
                        <a:spcAft>
                          <a:spcPts val="0"/>
                        </a:spcAft>
                      </a:pPr>
                      <a:r>
                        <a:rPr lang="en-NG" sz="900">
                          <a:effectLst/>
                        </a:rPr>
                        <a:t>VIF</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extLst>
                  <a:ext uri="{0D108BD9-81ED-4DB2-BD59-A6C34878D82A}">
                    <a16:rowId xmlns:a16="http://schemas.microsoft.com/office/drawing/2014/main" val="575623419"/>
                  </a:ext>
                </a:extLst>
              </a:tr>
              <a:tr h="234950">
                <a:tc rowSpan="5">
                  <a:txBody>
                    <a:bodyPr/>
                    <a:lstStyle/>
                    <a:p>
                      <a:pPr marL="38100" marR="38100">
                        <a:lnSpc>
                          <a:spcPts val="1600"/>
                        </a:lnSpc>
                        <a:spcAft>
                          <a:spcPts val="0"/>
                        </a:spcAft>
                      </a:pPr>
                      <a:r>
                        <a:rPr lang="en-NG" sz="900">
                          <a:effectLst/>
                        </a:rPr>
                        <a:t>1</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nSpc>
                          <a:spcPts val="1600"/>
                        </a:lnSpc>
                        <a:spcAft>
                          <a:spcPts val="0"/>
                        </a:spcAft>
                      </a:pPr>
                      <a:r>
                        <a:rPr lang="en-NG" sz="900">
                          <a:effectLst/>
                        </a:rPr>
                        <a:t>(Constant)</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17984.267</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777.378</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0"/>
                        </a:spcAft>
                      </a:pPr>
                      <a:r>
                        <a:rPr lang="en-NG" sz="900">
                          <a:effectLst/>
                        </a:rPr>
                        <a:t> </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38100" marR="38100" algn="r">
                        <a:lnSpc>
                          <a:spcPts val="1600"/>
                        </a:lnSpc>
                        <a:spcAft>
                          <a:spcPts val="0"/>
                        </a:spcAft>
                      </a:pPr>
                      <a:r>
                        <a:rPr lang="en-NG" sz="900">
                          <a:effectLst/>
                        </a:rPr>
                        <a:t>23.135</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.000</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0"/>
                        </a:spcAft>
                      </a:pPr>
                      <a:r>
                        <a:rPr lang="en-NG" sz="900">
                          <a:effectLst/>
                        </a:rPr>
                        <a:t> </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0"/>
                        </a:spcAft>
                      </a:pPr>
                      <a:r>
                        <a:rPr lang="en-NG" sz="900">
                          <a:effectLst/>
                        </a:rPr>
                        <a:t> </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549730725"/>
                  </a:ext>
                </a:extLst>
              </a:tr>
              <a:tr h="245745">
                <a:tc vMerge="1">
                  <a:txBody>
                    <a:bodyPr/>
                    <a:lstStyle/>
                    <a:p>
                      <a:endParaRPr lang="en-NG"/>
                    </a:p>
                  </a:txBody>
                  <a:tcPr/>
                </a:tc>
                <a:tc>
                  <a:txBody>
                    <a:bodyPr/>
                    <a:lstStyle/>
                    <a:p>
                      <a:pPr marR="38100">
                        <a:lnSpc>
                          <a:spcPts val="1600"/>
                        </a:lnSpc>
                        <a:spcAft>
                          <a:spcPts val="0"/>
                        </a:spcAft>
                      </a:pPr>
                      <a:r>
                        <a:rPr lang="en-GB" sz="900">
                          <a:effectLst/>
                        </a:rPr>
                        <a:t>PPT</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.001</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.131</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4.388</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.000</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.855</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1.170</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74819437"/>
                  </a:ext>
                </a:extLst>
              </a:tr>
              <a:tr h="234950">
                <a:tc vMerge="1">
                  <a:txBody>
                    <a:bodyPr/>
                    <a:lstStyle/>
                    <a:p>
                      <a:endParaRPr lang="en-NG"/>
                    </a:p>
                  </a:txBody>
                  <a:tcPr/>
                </a:tc>
                <a:tc>
                  <a:txBody>
                    <a:bodyPr/>
                    <a:lstStyle/>
                    <a:p>
                      <a:pPr marR="38100">
                        <a:lnSpc>
                          <a:spcPts val="1600"/>
                        </a:lnSpc>
                        <a:spcAft>
                          <a:spcPts val="0"/>
                        </a:spcAft>
                      </a:pPr>
                      <a:r>
                        <a:rPr lang="en-GB" sz="900">
                          <a:effectLst/>
                        </a:rPr>
                        <a:t>CIT</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.002</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.033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.862</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.395</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.533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1.876</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2739070363"/>
                  </a:ext>
                </a:extLst>
              </a:tr>
              <a:tr h="245745">
                <a:tc vMerge="1">
                  <a:txBody>
                    <a:bodyPr/>
                    <a:lstStyle/>
                    <a:p>
                      <a:endParaRPr lang="en-NG"/>
                    </a:p>
                  </a:txBody>
                  <a:tcPr/>
                </a:tc>
                <a:tc>
                  <a:txBody>
                    <a:bodyPr/>
                    <a:lstStyle/>
                    <a:p>
                      <a:pPr marR="38100">
                        <a:lnSpc>
                          <a:spcPts val="1600"/>
                        </a:lnSpc>
                        <a:spcAft>
                          <a:spcPts val="0"/>
                        </a:spcAft>
                      </a:pPr>
                      <a:r>
                        <a:rPr lang="en-GB" sz="900">
                          <a:effectLst/>
                        </a:rPr>
                        <a:t>VAT</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.053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.003</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.914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15.274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.000</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.214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4.675</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125799055"/>
                  </a:ext>
                </a:extLst>
              </a:tr>
              <a:tr h="470535">
                <a:tc vMerge="1">
                  <a:txBody>
                    <a:bodyPr/>
                    <a:lstStyle/>
                    <a:p>
                      <a:endParaRPr lang="en-NG"/>
                    </a:p>
                  </a:txBody>
                  <a:tcPr/>
                </a:tc>
                <a:tc>
                  <a:txBody>
                    <a:bodyPr/>
                    <a:lstStyle/>
                    <a:p>
                      <a:pPr marR="38100">
                        <a:lnSpc>
                          <a:spcPts val="1600"/>
                        </a:lnSpc>
                        <a:spcAft>
                          <a:spcPts val="0"/>
                        </a:spcAft>
                      </a:pPr>
                      <a:r>
                        <a:rPr lang="en-NG" sz="900">
                          <a:effectLst/>
                        </a:rPr>
                        <a:t>C</a:t>
                      </a:r>
                      <a:r>
                        <a:rPr lang="en-GB" sz="900">
                          <a:effectLst/>
                        </a:rPr>
                        <a:t>EDS</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.002</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.027</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.471</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.641</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.239</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4.181</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200222644"/>
                  </a:ext>
                </a:extLst>
              </a:tr>
              <a:tr h="234950">
                <a:tc gridSpan="9">
                  <a:txBody>
                    <a:bodyPr/>
                    <a:lstStyle/>
                    <a:p>
                      <a:pPr marL="38100" marR="38100">
                        <a:lnSpc>
                          <a:spcPts val="1600"/>
                        </a:lnSpc>
                        <a:spcAft>
                          <a:spcPts val="0"/>
                        </a:spcAft>
                      </a:pPr>
                      <a:r>
                        <a:rPr lang="en-NG" sz="900" dirty="0">
                          <a:effectLst/>
                        </a:rPr>
                        <a:t>a. Dependent Variable: R</a:t>
                      </a:r>
                      <a:r>
                        <a:rPr lang="en-GB" sz="900" dirty="0">
                          <a:effectLst/>
                        </a:rPr>
                        <a:t>GDP</a:t>
                      </a:r>
                      <a:endParaRPr lang="en-NG"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2107117225"/>
                  </a:ext>
                </a:extLst>
              </a:tr>
            </a:tbl>
          </a:graphicData>
        </a:graphic>
      </p:graphicFrame>
    </p:spTree>
    <p:extLst>
      <p:ext uri="{BB962C8B-B14F-4D97-AF65-F5344CB8AC3E}">
        <p14:creationId xmlns:p14="http://schemas.microsoft.com/office/powerpoint/2010/main" val="486104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00096-2B01-4DF0-BC68-9D3BD5886808}"/>
              </a:ext>
            </a:extLst>
          </p:cNvPr>
          <p:cNvSpPr>
            <a:spLocks noGrp="1"/>
          </p:cNvSpPr>
          <p:nvPr>
            <p:ph type="title"/>
          </p:nvPr>
        </p:nvSpPr>
        <p:spPr/>
        <p:txBody>
          <a:bodyPr/>
          <a:lstStyle/>
          <a:p>
            <a:endParaRPr lang="en-NG"/>
          </a:p>
        </p:txBody>
      </p:sp>
      <p:graphicFrame>
        <p:nvGraphicFramePr>
          <p:cNvPr id="4" name="Content Placeholder 3">
            <a:extLst>
              <a:ext uri="{FF2B5EF4-FFF2-40B4-BE49-F238E27FC236}">
                <a16:creationId xmlns:a16="http://schemas.microsoft.com/office/drawing/2014/main" id="{DF3B5153-2AF8-4C37-AD8E-76A0783C435D}"/>
              </a:ext>
            </a:extLst>
          </p:cNvPr>
          <p:cNvGraphicFramePr>
            <a:graphicFrameLocks noGrp="1"/>
          </p:cNvGraphicFramePr>
          <p:nvPr>
            <p:ph idx="1"/>
            <p:extLst>
              <p:ext uri="{D42A27DB-BD31-4B8C-83A1-F6EECF244321}">
                <p14:modId xmlns:p14="http://schemas.microsoft.com/office/powerpoint/2010/main" val="3247989304"/>
              </p:ext>
            </p:extLst>
          </p:nvPr>
        </p:nvGraphicFramePr>
        <p:xfrm>
          <a:off x="2607733" y="2370667"/>
          <a:ext cx="6762046" cy="2427111"/>
        </p:xfrm>
        <a:graphic>
          <a:graphicData uri="http://schemas.openxmlformats.org/drawingml/2006/table">
            <a:tbl>
              <a:tblPr>
                <a:tableStyleId>{5C22544A-7EE6-4342-B048-85BDC9FD1C3A}</a:tableStyleId>
              </a:tblPr>
              <a:tblGrid>
                <a:gridCol w="866112">
                  <a:extLst>
                    <a:ext uri="{9D8B030D-6E8A-4147-A177-3AD203B41FA5}">
                      <a16:colId xmlns:a16="http://schemas.microsoft.com/office/drawing/2014/main" val="4036450449"/>
                    </a:ext>
                  </a:extLst>
                </a:gridCol>
                <a:gridCol w="1079352">
                  <a:extLst>
                    <a:ext uri="{9D8B030D-6E8A-4147-A177-3AD203B41FA5}">
                      <a16:colId xmlns:a16="http://schemas.microsoft.com/office/drawing/2014/main" val="162415521"/>
                    </a:ext>
                  </a:extLst>
                </a:gridCol>
                <a:gridCol w="1079352">
                  <a:extLst>
                    <a:ext uri="{9D8B030D-6E8A-4147-A177-3AD203B41FA5}">
                      <a16:colId xmlns:a16="http://schemas.microsoft.com/office/drawing/2014/main" val="1188351548"/>
                    </a:ext>
                  </a:extLst>
                </a:gridCol>
                <a:gridCol w="1079352">
                  <a:extLst>
                    <a:ext uri="{9D8B030D-6E8A-4147-A177-3AD203B41FA5}">
                      <a16:colId xmlns:a16="http://schemas.microsoft.com/office/drawing/2014/main" val="3986972613"/>
                    </a:ext>
                  </a:extLst>
                </a:gridCol>
                <a:gridCol w="1079352">
                  <a:extLst>
                    <a:ext uri="{9D8B030D-6E8A-4147-A177-3AD203B41FA5}">
                      <a16:colId xmlns:a16="http://schemas.microsoft.com/office/drawing/2014/main" val="268762202"/>
                    </a:ext>
                  </a:extLst>
                </a:gridCol>
                <a:gridCol w="789263">
                  <a:extLst>
                    <a:ext uri="{9D8B030D-6E8A-4147-A177-3AD203B41FA5}">
                      <a16:colId xmlns:a16="http://schemas.microsoft.com/office/drawing/2014/main" val="1835372663"/>
                    </a:ext>
                  </a:extLst>
                </a:gridCol>
                <a:gridCol w="789263">
                  <a:extLst>
                    <a:ext uri="{9D8B030D-6E8A-4147-A177-3AD203B41FA5}">
                      <a16:colId xmlns:a16="http://schemas.microsoft.com/office/drawing/2014/main" val="1391280959"/>
                    </a:ext>
                  </a:extLst>
                </a:gridCol>
              </a:tblGrid>
              <a:tr h="290428">
                <a:tc gridSpan="7">
                  <a:txBody>
                    <a:bodyPr/>
                    <a:lstStyle/>
                    <a:p>
                      <a:pPr marL="38100" marR="38100">
                        <a:lnSpc>
                          <a:spcPts val="1600"/>
                        </a:lnSpc>
                        <a:spcAft>
                          <a:spcPts val="0"/>
                        </a:spcAft>
                      </a:pPr>
                      <a:r>
                        <a:rPr lang="en-GB" sz="1100">
                          <a:effectLst/>
                        </a:rPr>
                        <a:t>Table 4                                              </a:t>
                      </a:r>
                      <a:r>
                        <a:rPr lang="en-NG" sz="1100">
                          <a:effectLst/>
                        </a:rPr>
                        <a:t>ANOVA</a:t>
                      </a:r>
                      <a:r>
                        <a:rPr lang="en-NG" sz="1100" baseline="30000">
                          <a:effectLst/>
                        </a:rPr>
                        <a:t>a</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3162183637"/>
                  </a:ext>
                </a:extLst>
              </a:tr>
              <a:tr h="280255">
                <a:tc gridSpan="2">
                  <a:txBody>
                    <a:bodyPr/>
                    <a:lstStyle/>
                    <a:p>
                      <a:pPr marL="38100" marR="38100">
                        <a:lnSpc>
                          <a:spcPts val="1600"/>
                        </a:lnSpc>
                        <a:spcAft>
                          <a:spcPts val="0"/>
                        </a:spcAft>
                      </a:pPr>
                      <a:r>
                        <a:rPr lang="en-NG" sz="900">
                          <a:effectLst/>
                        </a:rPr>
                        <a:t>Model</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hMerge="1">
                  <a:txBody>
                    <a:bodyPr/>
                    <a:lstStyle/>
                    <a:p>
                      <a:endParaRPr lang="en-NG"/>
                    </a:p>
                  </a:txBody>
                  <a:tcPr/>
                </a:tc>
                <a:tc>
                  <a:txBody>
                    <a:bodyPr/>
                    <a:lstStyle/>
                    <a:p>
                      <a:pPr marL="38100" marR="38100" algn="ctr">
                        <a:lnSpc>
                          <a:spcPts val="1600"/>
                        </a:lnSpc>
                        <a:spcAft>
                          <a:spcPts val="0"/>
                        </a:spcAft>
                      </a:pPr>
                      <a:r>
                        <a:rPr lang="en-NG" sz="900">
                          <a:effectLst/>
                        </a:rPr>
                        <a:t>Sum of Squares</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marL="38100" marR="38100" algn="ctr">
                        <a:lnSpc>
                          <a:spcPts val="1600"/>
                        </a:lnSpc>
                        <a:spcAft>
                          <a:spcPts val="0"/>
                        </a:spcAft>
                      </a:pPr>
                      <a:r>
                        <a:rPr lang="en-NG" sz="900">
                          <a:effectLst/>
                        </a:rPr>
                        <a:t>df</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marL="38100" marR="38100" algn="ctr">
                        <a:lnSpc>
                          <a:spcPts val="1600"/>
                        </a:lnSpc>
                        <a:spcAft>
                          <a:spcPts val="0"/>
                        </a:spcAft>
                      </a:pPr>
                      <a:r>
                        <a:rPr lang="en-NG" sz="900">
                          <a:effectLst/>
                        </a:rPr>
                        <a:t>Mean Square</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marL="38100" marR="38100" algn="ctr">
                        <a:lnSpc>
                          <a:spcPts val="1600"/>
                        </a:lnSpc>
                        <a:spcAft>
                          <a:spcPts val="0"/>
                        </a:spcAft>
                      </a:pPr>
                      <a:r>
                        <a:rPr lang="en-NG" sz="900">
                          <a:effectLst/>
                        </a:rPr>
                        <a:t>F</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marL="38100" marR="38100" algn="ctr">
                        <a:lnSpc>
                          <a:spcPts val="1600"/>
                        </a:lnSpc>
                        <a:spcAft>
                          <a:spcPts val="0"/>
                        </a:spcAft>
                      </a:pPr>
                      <a:r>
                        <a:rPr lang="en-NG" sz="900">
                          <a:effectLst/>
                        </a:rPr>
                        <a:t>Sig.</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extLst>
                  <a:ext uri="{0D108BD9-81ED-4DB2-BD59-A6C34878D82A}">
                    <a16:rowId xmlns:a16="http://schemas.microsoft.com/office/drawing/2014/main" val="3117525644"/>
                  </a:ext>
                </a:extLst>
              </a:tr>
              <a:tr h="460732">
                <a:tc rowSpan="3">
                  <a:txBody>
                    <a:bodyPr/>
                    <a:lstStyle/>
                    <a:p>
                      <a:pPr marL="38100" marR="38100">
                        <a:lnSpc>
                          <a:spcPts val="1600"/>
                        </a:lnSpc>
                        <a:spcAft>
                          <a:spcPts val="0"/>
                        </a:spcAft>
                      </a:pPr>
                      <a:r>
                        <a:rPr lang="en-NG" sz="900">
                          <a:effectLst/>
                        </a:rPr>
                        <a:t>1</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nSpc>
                          <a:spcPts val="1600"/>
                        </a:lnSpc>
                        <a:spcAft>
                          <a:spcPts val="0"/>
                        </a:spcAft>
                      </a:pPr>
                      <a:r>
                        <a:rPr lang="en-NG" sz="900">
                          <a:effectLst/>
                        </a:rPr>
                        <a:t>Regression</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15168863376.992</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3792215844.248</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317.824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.000</a:t>
                      </a:r>
                      <a:r>
                        <a:rPr lang="en-NG" sz="900" baseline="30000">
                          <a:effectLst/>
                        </a:rPr>
                        <a:t>b</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229089533"/>
                  </a:ext>
                </a:extLst>
              </a:tr>
              <a:tr h="286906">
                <a:tc vMerge="1">
                  <a:txBody>
                    <a:bodyPr/>
                    <a:lstStyle/>
                    <a:p>
                      <a:endParaRPr lang="en-NG"/>
                    </a:p>
                  </a:txBody>
                  <a:tcPr/>
                </a:tc>
                <a:tc>
                  <a:txBody>
                    <a:bodyPr/>
                    <a:lstStyle/>
                    <a:p>
                      <a:pPr marL="38100" marR="38100">
                        <a:lnSpc>
                          <a:spcPts val="1600"/>
                        </a:lnSpc>
                        <a:spcAft>
                          <a:spcPts val="0"/>
                        </a:spcAft>
                      </a:pPr>
                      <a:r>
                        <a:rPr lang="en-NG" sz="900">
                          <a:effectLst/>
                        </a:rPr>
                        <a:t>Residual</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405681692.440</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34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11931814.484</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0"/>
                        </a:spcAft>
                      </a:pPr>
                      <a:r>
                        <a:rPr lang="en-NG" sz="1200">
                          <a:effectLst/>
                        </a:rPr>
                        <a:t> </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0"/>
                        </a:spcAft>
                      </a:pPr>
                      <a:r>
                        <a:rPr lang="en-NG" sz="1200">
                          <a:effectLst/>
                        </a:rPr>
                        <a:t> </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52833574"/>
                  </a:ext>
                </a:extLst>
              </a:tr>
              <a:tr h="483231">
                <a:tc vMerge="1">
                  <a:txBody>
                    <a:bodyPr/>
                    <a:lstStyle/>
                    <a:p>
                      <a:endParaRPr lang="en-NG"/>
                    </a:p>
                  </a:txBody>
                  <a:tcPr/>
                </a:tc>
                <a:tc>
                  <a:txBody>
                    <a:bodyPr/>
                    <a:lstStyle/>
                    <a:p>
                      <a:pPr marL="38100" marR="38100">
                        <a:lnSpc>
                          <a:spcPts val="1600"/>
                        </a:lnSpc>
                        <a:spcAft>
                          <a:spcPts val="0"/>
                        </a:spcAft>
                      </a:pPr>
                      <a:r>
                        <a:rPr lang="en-NG" sz="900">
                          <a:effectLst/>
                        </a:rPr>
                        <a:t>Total</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15574545069.432</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8100" marR="38100" algn="r">
                        <a:lnSpc>
                          <a:spcPts val="1600"/>
                        </a:lnSpc>
                        <a:spcAft>
                          <a:spcPts val="0"/>
                        </a:spcAft>
                      </a:pPr>
                      <a:r>
                        <a:rPr lang="en-NG" sz="900">
                          <a:effectLst/>
                        </a:rPr>
                        <a:t>38</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nSpc>
                          <a:spcPct val="107000"/>
                        </a:lnSpc>
                        <a:spcAft>
                          <a:spcPts val="0"/>
                        </a:spcAft>
                      </a:pPr>
                      <a:r>
                        <a:rPr lang="en-NG" sz="1200">
                          <a:effectLst/>
                        </a:rPr>
                        <a:t> </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0"/>
                        </a:spcAft>
                      </a:pPr>
                      <a:r>
                        <a:rPr lang="en-NG" sz="1200">
                          <a:effectLst/>
                        </a:rPr>
                        <a:t> </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a:lnSpc>
                          <a:spcPct val="107000"/>
                        </a:lnSpc>
                        <a:spcAft>
                          <a:spcPts val="0"/>
                        </a:spcAft>
                      </a:pPr>
                      <a:r>
                        <a:rPr lang="en-NG" sz="1200">
                          <a:effectLst/>
                        </a:rPr>
                        <a:t> </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10437051"/>
                  </a:ext>
                </a:extLst>
              </a:tr>
              <a:tr h="280255">
                <a:tc gridSpan="7">
                  <a:txBody>
                    <a:bodyPr/>
                    <a:lstStyle/>
                    <a:p>
                      <a:pPr marL="38100" marR="38100">
                        <a:lnSpc>
                          <a:spcPts val="1600"/>
                        </a:lnSpc>
                        <a:spcAft>
                          <a:spcPts val="0"/>
                        </a:spcAft>
                      </a:pPr>
                      <a:r>
                        <a:rPr lang="en-NG" sz="900">
                          <a:effectLst/>
                        </a:rPr>
                        <a:t>a. Dependent Variable: R</a:t>
                      </a:r>
                      <a:r>
                        <a:rPr lang="en-GB" sz="900">
                          <a:effectLst/>
                        </a:rPr>
                        <a:t>GDP</a:t>
                      </a:r>
                      <a:endParaRPr lang="en-NG"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611234730"/>
                  </a:ext>
                </a:extLst>
              </a:tr>
              <a:tr h="345304">
                <a:tc gridSpan="7">
                  <a:txBody>
                    <a:bodyPr/>
                    <a:lstStyle/>
                    <a:p>
                      <a:pPr marL="38100" marR="38100">
                        <a:lnSpc>
                          <a:spcPts val="1600"/>
                        </a:lnSpc>
                        <a:spcAft>
                          <a:spcPts val="0"/>
                        </a:spcAft>
                      </a:pPr>
                      <a:r>
                        <a:rPr lang="en-NG" sz="900" dirty="0">
                          <a:effectLst/>
                        </a:rPr>
                        <a:t>b. Predictors: (Constant), C</a:t>
                      </a:r>
                      <a:r>
                        <a:rPr lang="en-GB" sz="900" dirty="0">
                          <a:effectLst/>
                        </a:rPr>
                        <a:t>EDS</a:t>
                      </a:r>
                      <a:r>
                        <a:rPr lang="en-NG" sz="900" dirty="0">
                          <a:effectLst/>
                        </a:rPr>
                        <a:t>, P</a:t>
                      </a:r>
                      <a:r>
                        <a:rPr lang="en-GB" sz="900" dirty="0">
                          <a:effectLst/>
                        </a:rPr>
                        <a:t>PT</a:t>
                      </a:r>
                      <a:r>
                        <a:rPr lang="en-NG" sz="900" dirty="0">
                          <a:effectLst/>
                        </a:rPr>
                        <a:t>, C</a:t>
                      </a:r>
                      <a:r>
                        <a:rPr lang="en-GB" sz="900" dirty="0">
                          <a:effectLst/>
                        </a:rPr>
                        <a:t>IT</a:t>
                      </a:r>
                      <a:r>
                        <a:rPr lang="en-NG" sz="900" dirty="0">
                          <a:effectLst/>
                        </a:rPr>
                        <a:t>, V</a:t>
                      </a:r>
                      <a:r>
                        <a:rPr lang="en-GB" sz="900" dirty="0">
                          <a:effectLst/>
                        </a:rPr>
                        <a:t>AT</a:t>
                      </a:r>
                      <a:endParaRPr lang="en-NG"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3169319618"/>
                  </a:ext>
                </a:extLst>
              </a:tr>
            </a:tbl>
          </a:graphicData>
        </a:graphic>
      </p:graphicFrame>
    </p:spTree>
    <p:extLst>
      <p:ext uri="{BB962C8B-B14F-4D97-AF65-F5344CB8AC3E}">
        <p14:creationId xmlns:p14="http://schemas.microsoft.com/office/powerpoint/2010/main" val="3627087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4F1A4-121A-4B48-875F-2A97B8BEF417}"/>
              </a:ext>
            </a:extLst>
          </p:cNvPr>
          <p:cNvSpPr>
            <a:spLocks noGrp="1"/>
          </p:cNvSpPr>
          <p:nvPr>
            <p:ph type="title"/>
          </p:nvPr>
        </p:nvSpPr>
        <p:spPr/>
        <p:txBody>
          <a:bodyPr/>
          <a:lstStyle/>
          <a:p>
            <a:r>
              <a:rPr lang="en-GB" dirty="0"/>
              <a:t>ABSTRACT</a:t>
            </a:r>
            <a:endParaRPr lang="en-NG" dirty="0"/>
          </a:p>
        </p:txBody>
      </p:sp>
      <p:sp>
        <p:nvSpPr>
          <p:cNvPr id="3" name="Content Placeholder 2">
            <a:extLst>
              <a:ext uri="{FF2B5EF4-FFF2-40B4-BE49-F238E27FC236}">
                <a16:creationId xmlns:a16="http://schemas.microsoft.com/office/drawing/2014/main" id="{E686F6B3-015E-4AA6-814F-F61A0913EB8A}"/>
              </a:ext>
            </a:extLst>
          </p:cNvPr>
          <p:cNvSpPr>
            <a:spLocks noGrp="1"/>
          </p:cNvSpPr>
          <p:nvPr>
            <p:ph idx="1"/>
          </p:nvPr>
        </p:nvSpPr>
        <p:spPr/>
        <p:txBody>
          <a:bodyPr>
            <a:normAutofit fontScale="77500" lnSpcReduction="20000"/>
          </a:bodyPr>
          <a:lstStyle/>
          <a:p>
            <a:pPr marL="0" indent="0">
              <a:buNone/>
            </a:pPr>
            <a:r>
              <a:rPr lang="en-GB" dirty="0"/>
              <a:t>The study aimed at establishing the relationship and the impacts of the Federally collected tax revenue on the growth of the economy in Nigeria. The federally collected tax revenue considered include the Petroleum Profit Tax (PPT), Companies Income Tax (CIT), Value Added Tax (VAT) and the Customs and Excise duties (CED). The economic growth was represented by the Real GDP (RGDP). The time series data adopted was spooled from the CBN statistical bulletin, the FIRS annual report and the OECD statistics covering the years 1981-2019 (39 years). The data were analysed using the multiple regression of SPSS 26.0. The findings revealed that all the federally collected tax revenue considered for the study had a positive, strong and statistically impactful on the RGDP while the outcome from the regression analysis indicated that the PPT and VAT positively and significantly impacted on the RGDP but the CIT and CED has positive but insignificant impact on the RGDP which resulted from possibility of revenue leakages through evasion and incomplete tax returns filed with the FIRS through the e-tax system. The suggestion is that the Federal government should improve on the technological infrastructure that can enhance an effective tax administration electronically. </a:t>
            </a:r>
            <a:endParaRPr lang="en-NG" dirty="0"/>
          </a:p>
        </p:txBody>
      </p:sp>
    </p:spTree>
    <p:extLst>
      <p:ext uri="{BB962C8B-B14F-4D97-AF65-F5344CB8AC3E}">
        <p14:creationId xmlns:p14="http://schemas.microsoft.com/office/powerpoint/2010/main" val="2785395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C076D-7409-43BA-9296-CF2103585696}"/>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0A116D10-F9AE-45C8-97F7-91E59E7CC80A}"/>
              </a:ext>
            </a:extLst>
          </p:cNvPr>
          <p:cNvSpPr>
            <a:spLocks noGrp="1"/>
          </p:cNvSpPr>
          <p:nvPr>
            <p:ph idx="1"/>
          </p:nvPr>
        </p:nvSpPr>
        <p:spPr/>
        <p:txBody>
          <a:bodyPr/>
          <a:lstStyle/>
          <a:p>
            <a:pPr marL="0" indent="0">
              <a:buNone/>
            </a:pPr>
            <a:r>
              <a:rPr lang="en-GB" dirty="0"/>
              <a:t>The Regression analysis table 3 above revealed the value of R2 = 0.974 and the adjusted R2 of 97.1% which indicated that 97.1% variation in the Real Gross Domestic Product is as a result in the variation of federally collected tax revenue in Nigeria which include PPT, CIT, VAT and CED. This can be further explained that 97.1% changes in the real gross domestic product can be predicted from the changes in the variables (The Petroleum Profit Tax, the Companies Income Tax, the Value Added Tax and the Customs and Excise Duties). The model summary indicated p-value = 0.000 &lt; 0.005 indicating that the model is best fit for the study. The Durbin-Watson value indicated 1.331 which reveals absence of autocorrelation. </a:t>
            </a:r>
            <a:endParaRPr lang="en-NG" dirty="0"/>
          </a:p>
        </p:txBody>
      </p:sp>
    </p:spTree>
    <p:extLst>
      <p:ext uri="{BB962C8B-B14F-4D97-AF65-F5344CB8AC3E}">
        <p14:creationId xmlns:p14="http://schemas.microsoft.com/office/powerpoint/2010/main" val="2670927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E8A53-3E64-4671-8E60-D33ED161CF8B}"/>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53D1F3FE-B1A3-47F4-A46C-B5AC652809DD}"/>
              </a:ext>
            </a:extLst>
          </p:cNvPr>
          <p:cNvSpPr>
            <a:spLocks noGrp="1"/>
          </p:cNvSpPr>
          <p:nvPr>
            <p:ph idx="1"/>
          </p:nvPr>
        </p:nvSpPr>
        <p:spPr/>
        <p:txBody>
          <a:bodyPr/>
          <a:lstStyle/>
          <a:p>
            <a:pPr marL="0" indent="0">
              <a:buNone/>
            </a:pPr>
            <a:r>
              <a:rPr lang="en-GB" dirty="0"/>
              <a:t>Testing each hypothesis for the study from the t-statistics and the probability of each variable it could be depicted that the PPT has a positive and significant effect on the RGDP with the t-statistics = 4.388, p-value = 0.000 &lt; 0.05. The result also indicated a positive and statistically insignificant impact of CIT on the RGDP with t-statistics = 0.862, p-value = 0.395 &gt; 0.05. The study revealed that there is a positive and statistically significant impact of VAT on the RGDP at t-statistic = 1.53, p-value = 0.000 &lt; 0.05. Lastly, there is a positive and statistical insignificant impact of CED on the RGDP with t-statistic = 0.471, p-value = 0.641 &gt; 0.05.</a:t>
            </a:r>
            <a:endParaRPr lang="en-NG" dirty="0"/>
          </a:p>
        </p:txBody>
      </p:sp>
    </p:spTree>
    <p:extLst>
      <p:ext uri="{BB962C8B-B14F-4D97-AF65-F5344CB8AC3E}">
        <p14:creationId xmlns:p14="http://schemas.microsoft.com/office/powerpoint/2010/main" val="3689028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50894-A5F7-4CC7-9681-4CB90CB2C019}"/>
              </a:ext>
            </a:extLst>
          </p:cNvPr>
          <p:cNvSpPr>
            <a:spLocks noGrp="1"/>
          </p:cNvSpPr>
          <p:nvPr>
            <p:ph type="title"/>
          </p:nvPr>
        </p:nvSpPr>
        <p:spPr/>
        <p:txBody>
          <a:bodyPr/>
          <a:lstStyle/>
          <a:p>
            <a:r>
              <a:rPr lang="en-GB" dirty="0"/>
              <a:t>Discussions and testing of Hypotheses</a:t>
            </a:r>
            <a:endParaRPr lang="en-NG" dirty="0"/>
          </a:p>
        </p:txBody>
      </p:sp>
      <p:sp>
        <p:nvSpPr>
          <p:cNvPr id="3" name="Content Placeholder 2">
            <a:extLst>
              <a:ext uri="{FF2B5EF4-FFF2-40B4-BE49-F238E27FC236}">
                <a16:creationId xmlns:a16="http://schemas.microsoft.com/office/drawing/2014/main" id="{330A8829-1248-4044-A4F3-59369592484D}"/>
              </a:ext>
            </a:extLst>
          </p:cNvPr>
          <p:cNvSpPr>
            <a:spLocks noGrp="1"/>
          </p:cNvSpPr>
          <p:nvPr>
            <p:ph idx="1"/>
          </p:nvPr>
        </p:nvSpPr>
        <p:spPr/>
        <p:txBody>
          <a:bodyPr>
            <a:normAutofit lnSpcReduction="10000"/>
          </a:bodyPr>
          <a:lstStyle/>
          <a:p>
            <a:pPr marL="0" indent="0">
              <a:buNone/>
            </a:pPr>
            <a:r>
              <a:rPr lang="en-GB" i="1" dirty="0"/>
              <a:t>H</a:t>
            </a:r>
            <a:r>
              <a:rPr lang="en-GB" i="1" baseline="-25000" dirty="0"/>
              <a:t>01</a:t>
            </a:r>
            <a:r>
              <a:rPr lang="en-GB" i="1" dirty="0"/>
              <a:t>: The PPT has no significant relationship between the PPT and the economic growth in Nigeria. </a:t>
            </a:r>
            <a:endParaRPr lang="en-NG" dirty="0"/>
          </a:p>
          <a:p>
            <a:pPr marL="0" indent="0">
              <a:buNone/>
            </a:pPr>
            <a:r>
              <a:rPr lang="en-GB" dirty="0"/>
              <a:t>From the result of correlation analysis table 2 stated above, the study revealed a strong, positive and significant relationship between the PPT and the RGDP. The result is in line with the studies of </a:t>
            </a:r>
            <a:r>
              <a:rPr lang="en-GB" dirty="0" err="1"/>
              <a:t>Ojutawo</a:t>
            </a:r>
            <a:r>
              <a:rPr lang="en-GB" dirty="0"/>
              <a:t>, </a:t>
            </a:r>
            <a:r>
              <a:rPr lang="en-GB" dirty="0" err="1"/>
              <a:t>Adegbie</a:t>
            </a:r>
            <a:r>
              <a:rPr lang="en-GB" dirty="0"/>
              <a:t>, and </a:t>
            </a:r>
            <a:r>
              <a:rPr lang="en-GB" dirty="0" err="1"/>
              <a:t>Salawu</a:t>
            </a:r>
            <a:r>
              <a:rPr lang="en-GB" dirty="0"/>
              <a:t> (2020), </a:t>
            </a:r>
            <a:r>
              <a:rPr lang="en-GB" dirty="0" err="1"/>
              <a:t>Osunkwo</a:t>
            </a:r>
            <a:r>
              <a:rPr lang="en-GB" dirty="0"/>
              <a:t> (2020), Awa (2020), </a:t>
            </a:r>
            <a:r>
              <a:rPr lang="en-GB" dirty="0" err="1"/>
              <a:t>Inimino</a:t>
            </a:r>
            <a:r>
              <a:rPr lang="en-GB" dirty="0"/>
              <a:t> Yahaya and Bakare (2018). The study revealed the significance of revenue emanated from the PPT to the total revenue base of the country as well as in enhancing the growth and the development of the country. Therefore, the study rejects the null hypothesis and conclude that there is a positive and statistically significant relationship between the PPT and the economic growth in Nigeria. </a:t>
            </a:r>
            <a:endParaRPr lang="en-NG" dirty="0"/>
          </a:p>
        </p:txBody>
      </p:sp>
    </p:spTree>
    <p:extLst>
      <p:ext uri="{BB962C8B-B14F-4D97-AF65-F5344CB8AC3E}">
        <p14:creationId xmlns:p14="http://schemas.microsoft.com/office/powerpoint/2010/main" val="4141870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5DD86-D70E-428A-BE34-AE28157388AB}"/>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C428E043-21D9-4DFA-ABE1-EF7BD56E53E1}"/>
              </a:ext>
            </a:extLst>
          </p:cNvPr>
          <p:cNvSpPr>
            <a:spLocks noGrp="1"/>
          </p:cNvSpPr>
          <p:nvPr>
            <p:ph idx="1"/>
          </p:nvPr>
        </p:nvSpPr>
        <p:spPr/>
        <p:txBody>
          <a:bodyPr/>
          <a:lstStyle/>
          <a:p>
            <a:pPr marL="0" lvl="0" indent="0">
              <a:buNone/>
            </a:pPr>
            <a:r>
              <a:rPr lang="en-GB" i="1" dirty="0"/>
              <a:t>H</a:t>
            </a:r>
            <a:r>
              <a:rPr lang="en-GB" i="1" baseline="-25000" dirty="0"/>
              <a:t>02</a:t>
            </a:r>
            <a:r>
              <a:rPr lang="en-GB" i="1" dirty="0"/>
              <a:t>: The CIT has no significant relationship with the economic growth in Nigeria</a:t>
            </a:r>
            <a:endParaRPr lang="en-NG" dirty="0"/>
          </a:p>
          <a:p>
            <a:pPr marL="0" indent="0">
              <a:buNone/>
            </a:pPr>
            <a:r>
              <a:rPr lang="en-GB" dirty="0"/>
              <a:t>The study from the correlation analysis revealed a positive relationship between the CIT and the RGDP which is line with the study of </a:t>
            </a:r>
            <a:r>
              <a:rPr lang="en-GB" dirty="0" err="1"/>
              <a:t>Osunkwo</a:t>
            </a:r>
            <a:r>
              <a:rPr lang="en-GB" dirty="0"/>
              <a:t> (2020), Awa (2020), Yahaya and Bakare (2018). It is an indication that Companies Income Tax (CIT) still contribute immensely to the revenue base in Nigeria if properly administered and collected. Therefore, the study rejects the null hypotheses and conclude that there exists a significant relationship between the CIT and the economic growth in Nigeria.</a:t>
            </a:r>
            <a:endParaRPr lang="en-NG" dirty="0"/>
          </a:p>
        </p:txBody>
      </p:sp>
    </p:spTree>
    <p:extLst>
      <p:ext uri="{BB962C8B-B14F-4D97-AF65-F5344CB8AC3E}">
        <p14:creationId xmlns:p14="http://schemas.microsoft.com/office/powerpoint/2010/main" val="2885954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77BA1-50DF-430A-BDCA-24E2D75299CB}"/>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6D6F4929-6F37-49BD-8259-929731E621CF}"/>
              </a:ext>
            </a:extLst>
          </p:cNvPr>
          <p:cNvSpPr>
            <a:spLocks noGrp="1"/>
          </p:cNvSpPr>
          <p:nvPr>
            <p:ph idx="1"/>
          </p:nvPr>
        </p:nvSpPr>
        <p:spPr/>
        <p:txBody>
          <a:bodyPr/>
          <a:lstStyle/>
          <a:p>
            <a:pPr lvl="0"/>
            <a:r>
              <a:rPr lang="en-GB" dirty="0"/>
              <a:t>H</a:t>
            </a:r>
            <a:r>
              <a:rPr lang="en-GB" i="1" baseline="-25000" dirty="0"/>
              <a:t>03</a:t>
            </a:r>
            <a:r>
              <a:rPr lang="en-GB" dirty="0"/>
              <a:t>: </a:t>
            </a:r>
            <a:r>
              <a:rPr lang="en-GB" i="1" dirty="0"/>
              <a:t>The VAT has no significant relationship with the economic growth in Nigeria.  </a:t>
            </a:r>
            <a:endParaRPr lang="en-NG" dirty="0"/>
          </a:p>
          <a:p>
            <a:r>
              <a:rPr lang="en-GB" dirty="0"/>
              <a:t>The result of correlation analysis indicated positive, strong and significant relationship between the VAT and the RGDP. The result is line with the study of </a:t>
            </a:r>
            <a:r>
              <a:rPr lang="en-GB" dirty="0" err="1"/>
              <a:t>Inyiama</a:t>
            </a:r>
            <a:r>
              <a:rPr lang="en-GB" dirty="0"/>
              <a:t> and </a:t>
            </a:r>
            <a:r>
              <a:rPr lang="en-GB" dirty="0" err="1"/>
              <a:t>Ubesie</a:t>
            </a:r>
            <a:r>
              <a:rPr lang="en-GB" dirty="0"/>
              <a:t> (2016) that revealed the VAT and CED are some of the major contributors to the economic growth in Nigeria. The findings of the study were contrary to that of </a:t>
            </a:r>
            <a:r>
              <a:rPr lang="en-GB" dirty="0" err="1"/>
              <a:t>Olaoye</a:t>
            </a:r>
            <a:r>
              <a:rPr lang="en-GB" dirty="0"/>
              <a:t> and Ayeni (2018) that concluded that VAT and CED has no significant relationship with the economy growth proxied by the (GDP). Therefore, the null hypothesis is rejected</a:t>
            </a:r>
            <a:endParaRPr lang="en-NG" dirty="0"/>
          </a:p>
        </p:txBody>
      </p:sp>
    </p:spTree>
    <p:extLst>
      <p:ext uri="{BB962C8B-B14F-4D97-AF65-F5344CB8AC3E}">
        <p14:creationId xmlns:p14="http://schemas.microsoft.com/office/powerpoint/2010/main" val="3173419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E6264-AA4C-43B6-908A-114DA57A57EF}"/>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1D66CECB-27A3-4590-8E53-230AE7A13533}"/>
              </a:ext>
            </a:extLst>
          </p:cNvPr>
          <p:cNvSpPr>
            <a:spLocks noGrp="1"/>
          </p:cNvSpPr>
          <p:nvPr>
            <p:ph idx="1"/>
          </p:nvPr>
        </p:nvSpPr>
        <p:spPr/>
        <p:txBody>
          <a:bodyPr/>
          <a:lstStyle/>
          <a:p>
            <a:pPr lvl="0"/>
            <a:r>
              <a:rPr lang="en-GB" dirty="0"/>
              <a:t>H</a:t>
            </a:r>
            <a:r>
              <a:rPr lang="en-GB" i="1" baseline="-25000" dirty="0"/>
              <a:t>04</a:t>
            </a:r>
            <a:r>
              <a:rPr lang="en-GB" dirty="0"/>
              <a:t>: </a:t>
            </a:r>
            <a:r>
              <a:rPr lang="en-GB" i="1" dirty="0"/>
              <a:t>The CED has no significant relationship with the economic growth in Nigeria</a:t>
            </a:r>
            <a:endParaRPr lang="en-NG" dirty="0"/>
          </a:p>
          <a:p>
            <a:r>
              <a:rPr lang="en-GB" dirty="0"/>
              <a:t>The outcome of the study from the correlation analysis revealed that a positive, strong and significant relationship exist between the CED and the RGDP. The result of the study supported the study of </a:t>
            </a:r>
            <a:r>
              <a:rPr lang="en-GB" dirty="0" err="1"/>
              <a:t>Ibanichuka</a:t>
            </a:r>
            <a:r>
              <a:rPr lang="en-GB" dirty="0"/>
              <a:t>, Akani and </a:t>
            </a:r>
            <a:r>
              <a:rPr lang="en-GB" dirty="0" err="1"/>
              <a:t>Ikebujo</a:t>
            </a:r>
            <a:r>
              <a:rPr lang="en-GB" dirty="0"/>
              <a:t> (2016) which stated that the CED has a positive relationship with the economic development in Nigeria.</a:t>
            </a:r>
            <a:endParaRPr lang="en-NG" dirty="0"/>
          </a:p>
        </p:txBody>
      </p:sp>
    </p:spTree>
    <p:extLst>
      <p:ext uri="{BB962C8B-B14F-4D97-AF65-F5344CB8AC3E}">
        <p14:creationId xmlns:p14="http://schemas.microsoft.com/office/powerpoint/2010/main" val="3361189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B6C0E-63B4-4181-82C3-A53F261F27C6}"/>
              </a:ext>
            </a:extLst>
          </p:cNvPr>
          <p:cNvSpPr>
            <a:spLocks noGrp="1"/>
          </p:cNvSpPr>
          <p:nvPr>
            <p:ph type="title"/>
          </p:nvPr>
        </p:nvSpPr>
        <p:spPr/>
        <p:txBody>
          <a:bodyPr/>
          <a:lstStyle/>
          <a:p>
            <a:r>
              <a:rPr lang="en-GB"/>
              <a:t>CONCLUSIONS AND RECOMMENDATIONS</a:t>
            </a:r>
            <a:endParaRPr lang="en-NG" dirty="0"/>
          </a:p>
        </p:txBody>
      </p:sp>
      <p:sp>
        <p:nvSpPr>
          <p:cNvPr id="3" name="Content Placeholder 2">
            <a:extLst>
              <a:ext uri="{FF2B5EF4-FFF2-40B4-BE49-F238E27FC236}">
                <a16:creationId xmlns:a16="http://schemas.microsoft.com/office/drawing/2014/main" id="{14AFACA9-4FAA-4C59-8C9D-C9BDD3E9C53D}"/>
              </a:ext>
            </a:extLst>
          </p:cNvPr>
          <p:cNvSpPr>
            <a:spLocks noGrp="1"/>
          </p:cNvSpPr>
          <p:nvPr>
            <p:ph idx="1"/>
          </p:nvPr>
        </p:nvSpPr>
        <p:spPr/>
        <p:txBody>
          <a:bodyPr>
            <a:normAutofit lnSpcReduction="10000"/>
          </a:bodyPr>
          <a:lstStyle/>
          <a:p>
            <a:pPr marL="0" indent="0">
              <a:buNone/>
            </a:pPr>
            <a:r>
              <a:rPr lang="en-GB" dirty="0"/>
              <a:t>The study revealed that all the Federally collected taxes considered in the study (PPT, CIT, VAT &amp; CED) had a positive, strong and significantly related with the economic growth in Nigeria proxied by the RGDP.  Therefore, the study recommended further improvement on the existing tax administration system which include:</a:t>
            </a:r>
            <a:endParaRPr lang="en-NG" dirty="0"/>
          </a:p>
          <a:p>
            <a:pPr marL="0" lvl="0" indent="0">
              <a:buNone/>
            </a:pPr>
            <a:r>
              <a:rPr lang="en-GB" dirty="0"/>
              <a:t>1. The Federal government should imbibe the best practices of tax administration, collection and implementation of the developed countries and faithfully, judiciously and considerably applied it to better and improve the economic and social wellbeing of the populace.</a:t>
            </a:r>
            <a:endParaRPr lang="en-NG" dirty="0"/>
          </a:p>
          <a:p>
            <a:pPr marL="0" lvl="0" indent="0">
              <a:buNone/>
            </a:pPr>
            <a:r>
              <a:rPr lang="en-GB" dirty="0"/>
              <a:t>2. The Federal government should improve on the existing technological infrastructure in Nigeria that will foster smooth implementation of e-tax system in Nigeria.</a:t>
            </a:r>
            <a:endParaRPr lang="en-NG" dirty="0"/>
          </a:p>
          <a:p>
            <a:pPr marL="0" indent="0">
              <a:buNone/>
            </a:pPr>
            <a:endParaRPr lang="en-NG" dirty="0"/>
          </a:p>
        </p:txBody>
      </p:sp>
    </p:spTree>
    <p:extLst>
      <p:ext uri="{BB962C8B-B14F-4D97-AF65-F5344CB8AC3E}">
        <p14:creationId xmlns:p14="http://schemas.microsoft.com/office/powerpoint/2010/main" val="70944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199C8-A072-4AF1-99DD-E6F0A35C6810}"/>
              </a:ext>
            </a:extLst>
          </p:cNvPr>
          <p:cNvSpPr>
            <a:spLocks noGrp="1"/>
          </p:cNvSpPr>
          <p:nvPr>
            <p:ph type="title"/>
          </p:nvPr>
        </p:nvSpPr>
        <p:spPr/>
        <p:txBody>
          <a:bodyPr/>
          <a:lstStyle/>
          <a:p>
            <a:r>
              <a:rPr lang="en-GB" dirty="0"/>
              <a:t>INTRODUCTION</a:t>
            </a:r>
            <a:endParaRPr lang="en-NG" dirty="0"/>
          </a:p>
        </p:txBody>
      </p:sp>
      <p:sp>
        <p:nvSpPr>
          <p:cNvPr id="3" name="Content Placeholder 2">
            <a:extLst>
              <a:ext uri="{FF2B5EF4-FFF2-40B4-BE49-F238E27FC236}">
                <a16:creationId xmlns:a16="http://schemas.microsoft.com/office/drawing/2014/main" id="{A63BA950-3DB0-42D2-A677-1F32F4285AC3}"/>
              </a:ext>
            </a:extLst>
          </p:cNvPr>
          <p:cNvSpPr>
            <a:spLocks noGrp="1"/>
          </p:cNvSpPr>
          <p:nvPr>
            <p:ph idx="1"/>
          </p:nvPr>
        </p:nvSpPr>
        <p:spPr/>
        <p:txBody>
          <a:bodyPr/>
          <a:lstStyle/>
          <a:p>
            <a:pPr marL="0" indent="0">
              <a:buNone/>
            </a:pPr>
            <a:r>
              <a:rPr lang="en-GB" dirty="0"/>
              <a:t>Over reliance on the revenue from oil sources has been a major challenge facing revenue generation in Nigeria and there exist a need to seek how to diversify and empower other sources of revenue (Dada &amp; </a:t>
            </a:r>
            <a:r>
              <a:rPr lang="en-GB" dirty="0" err="1"/>
              <a:t>Audu</a:t>
            </a:r>
            <a:r>
              <a:rPr lang="en-GB" dirty="0"/>
              <a:t>, 2021). Nigeria being monopolistic in nature has been in jeopardy of oil price fluctuation and chronic dwindling economic condition. The overdependence on oil revenue due to oil boom and agriculture of 1960s and 1970s has led to decline in the available fund to cater for the standard of living of the populace.</a:t>
            </a:r>
            <a:endParaRPr lang="en-NG" dirty="0"/>
          </a:p>
        </p:txBody>
      </p:sp>
    </p:spTree>
    <p:extLst>
      <p:ext uri="{BB962C8B-B14F-4D97-AF65-F5344CB8AC3E}">
        <p14:creationId xmlns:p14="http://schemas.microsoft.com/office/powerpoint/2010/main" val="309297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1E150-51F7-4134-898F-0D82D5612118}"/>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1C755DD8-0AE3-4201-9E47-71FB36C08F70}"/>
              </a:ext>
            </a:extLst>
          </p:cNvPr>
          <p:cNvSpPr>
            <a:spLocks noGrp="1"/>
          </p:cNvSpPr>
          <p:nvPr>
            <p:ph idx="1"/>
          </p:nvPr>
        </p:nvSpPr>
        <p:spPr/>
        <p:txBody>
          <a:bodyPr/>
          <a:lstStyle/>
          <a:p>
            <a:pPr marL="0" indent="0">
              <a:buNone/>
            </a:pPr>
            <a:r>
              <a:rPr lang="en-GB" dirty="0"/>
              <a:t>In order to enhance resurgence to the present economic condition in Nigeria, the Federal Government has been making an improvement on the non-oil revenue base most especially taxes (</a:t>
            </a:r>
            <a:r>
              <a:rPr lang="en-GB" dirty="0" err="1"/>
              <a:t>Asaolu</a:t>
            </a:r>
            <a:r>
              <a:rPr lang="en-GB" dirty="0"/>
              <a:t>, Olabisi, </a:t>
            </a:r>
            <a:r>
              <a:rPr lang="en-GB" dirty="0" err="1"/>
              <a:t>Akinbode</a:t>
            </a:r>
            <a:r>
              <a:rPr lang="en-GB" dirty="0"/>
              <a:t> &amp; </a:t>
            </a:r>
            <a:r>
              <a:rPr lang="en-GB" dirty="0" err="1"/>
              <a:t>Alebiosu</a:t>
            </a:r>
            <a:r>
              <a:rPr lang="en-GB" dirty="0"/>
              <a:t>, 2018; </a:t>
            </a:r>
            <a:r>
              <a:rPr lang="en-GB" dirty="0" err="1"/>
              <a:t>Ugwu</a:t>
            </a:r>
            <a:r>
              <a:rPr lang="en-GB" dirty="0"/>
              <a:t>, Peter &amp; </a:t>
            </a:r>
            <a:r>
              <a:rPr lang="en-GB" dirty="0" err="1"/>
              <a:t>Edolu</a:t>
            </a:r>
            <a:r>
              <a:rPr lang="en-GB" dirty="0"/>
              <a:t>, 2019). The government has a responsibility of ensuring social and economic wellbeing of the populace through provision of essential amenities to enhance growth and development which call for an effective and alternative means of generating adequate revenue through tax. </a:t>
            </a:r>
            <a:endParaRPr lang="en-NG" dirty="0"/>
          </a:p>
        </p:txBody>
      </p:sp>
    </p:spTree>
    <p:extLst>
      <p:ext uri="{BB962C8B-B14F-4D97-AF65-F5344CB8AC3E}">
        <p14:creationId xmlns:p14="http://schemas.microsoft.com/office/powerpoint/2010/main" val="3732640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AD6CD-DA0B-47CE-A1EE-4C165141C2D6}"/>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BFC4A78F-26FD-4EE5-82F1-E23883C346F3}"/>
              </a:ext>
            </a:extLst>
          </p:cNvPr>
          <p:cNvSpPr>
            <a:spLocks noGrp="1"/>
          </p:cNvSpPr>
          <p:nvPr>
            <p:ph idx="1"/>
          </p:nvPr>
        </p:nvSpPr>
        <p:spPr/>
        <p:txBody>
          <a:bodyPr/>
          <a:lstStyle/>
          <a:p>
            <a:pPr marL="0" indent="0">
              <a:buNone/>
            </a:pPr>
            <a:r>
              <a:rPr lang="en-GB" dirty="0"/>
              <a:t>In Nigeria, the components of revenue accrued to the Federal Government include oil revenue, non-oil revenue which include the CIT, CED, PPT, VAT, CGT (on companies), Withholding Tax on companies, Tertiary Education Tax, Personal Income Tax of the Nigeria Police Force and Armed Forces, staff of the Ministry of Foreign Affairs and non-resident individuals (Charles, </a:t>
            </a:r>
            <a:r>
              <a:rPr lang="en-GB" dirty="0" err="1"/>
              <a:t>Ekwe</a:t>
            </a:r>
            <a:r>
              <a:rPr lang="en-GB" dirty="0"/>
              <a:t> &amp; </a:t>
            </a:r>
            <a:r>
              <a:rPr lang="en-GB" dirty="0" err="1"/>
              <a:t>Azubike</a:t>
            </a:r>
            <a:r>
              <a:rPr lang="en-GB" dirty="0"/>
              <a:t>, 2018; </a:t>
            </a:r>
            <a:r>
              <a:rPr lang="en-GB" dirty="0" err="1"/>
              <a:t>Owuru</a:t>
            </a:r>
            <a:r>
              <a:rPr lang="en-GB" dirty="0"/>
              <a:t> &amp; Olabisi, 2020). However, with the present economic condition affecting every spheres of life, there is a need for government to develop on existing tax reform system which is presently not yielding the desired result as there exist a persistent and gradually degrading in the prices of oil in Nigeria. </a:t>
            </a:r>
            <a:endParaRPr lang="en-NG" dirty="0"/>
          </a:p>
        </p:txBody>
      </p:sp>
    </p:spTree>
    <p:extLst>
      <p:ext uri="{BB962C8B-B14F-4D97-AF65-F5344CB8AC3E}">
        <p14:creationId xmlns:p14="http://schemas.microsoft.com/office/powerpoint/2010/main" val="2308101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13BA4-4ABB-48D1-9BFF-D587F9562200}"/>
              </a:ext>
            </a:extLst>
          </p:cNvPr>
          <p:cNvSpPr>
            <a:spLocks noGrp="1"/>
          </p:cNvSpPr>
          <p:nvPr>
            <p:ph type="title"/>
          </p:nvPr>
        </p:nvSpPr>
        <p:spPr/>
        <p:txBody>
          <a:bodyPr/>
          <a:lstStyle/>
          <a:p>
            <a:endParaRPr lang="en-NG"/>
          </a:p>
        </p:txBody>
      </p:sp>
      <p:sp>
        <p:nvSpPr>
          <p:cNvPr id="3" name="Content Placeholder 2">
            <a:extLst>
              <a:ext uri="{FF2B5EF4-FFF2-40B4-BE49-F238E27FC236}">
                <a16:creationId xmlns:a16="http://schemas.microsoft.com/office/drawing/2014/main" id="{E4257B2B-79DF-45D3-8BF9-E4E1AD88CCC4}"/>
              </a:ext>
            </a:extLst>
          </p:cNvPr>
          <p:cNvSpPr>
            <a:spLocks noGrp="1"/>
          </p:cNvSpPr>
          <p:nvPr>
            <p:ph idx="1"/>
          </p:nvPr>
        </p:nvSpPr>
        <p:spPr/>
        <p:txBody>
          <a:bodyPr>
            <a:normAutofit fontScale="77500" lnSpcReduction="20000"/>
          </a:bodyPr>
          <a:lstStyle/>
          <a:p>
            <a:pPr marL="0" indent="0">
              <a:buNone/>
            </a:pPr>
            <a:r>
              <a:rPr lang="en-GB" dirty="0"/>
              <a:t>Several studies have tried to establish the link between government tax revenue and economic growth (Joseph &amp; </a:t>
            </a:r>
            <a:r>
              <a:rPr lang="en-GB" dirty="0" err="1"/>
              <a:t>Omodero</a:t>
            </a:r>
            <a:r>
              <a:rPr lang="en-GB" dirty="0"/>
              <a:t>, 2020), (</a:t>
            </a:r>
            <a:r>
              <a:rPr lang="en-GB" dirty="0" err="1"/>
              <a:t>Owuru</a:t>
            </a:r>
            <a:r>
              <a:rPr lang="en-GB" dirty="0"/>
              <a:t> &amp; Olabisi, 2020), (</a:t>
            </a:r>
            <a:r>
              <a:rPr lang="en-GB" dirty="0" err="1"/>
              <a:t>Nwauzor</a:t>
            </a:r>
            <a:r>
              <a:rPr lang="en-GB" dirty="0"/>
              <a:t>, 2020), </a:t>
            </a:r>
            <a:r>
              <a:rPr lang="en-GB" dirty="0" err="1"/>
              <a:t>Egbadju</a:t>
            </a:r>
            <a:r>
              <a:rPr lang="en-GB" dirty="0"/>
              <a:t> and </a:t>
            </a:r>
            <a:r>
              <a:rPr lang="en-GB" dirty="0" err="1"/>
              <a:t>Eremiokhale</a:t>
            </a:r>
            <a:r>
              <a:rPr lang="en-GB" dirty="0"/>
              <a:t> (2020) considered the effect of federally collected revenue on the standard of living of the populace in Nigeria However, this study goes an extra mile in considering the relationship between four of the federally collected tax revenues which include the PPT, CIT, VAT, CED and the RGDP as a proxy for the economic growth. Therefore, the following research questions were addressed by the study:</a:t>
            </a:r>
          </a:p>
          <a:p>
            <a:pPr lvl="0"/>
            <a:r>
              <a:rPr lang="en-GB" dirty="0"/>
              <a:t>To what magnitude is the association between the PPT and the RGDP in Nigeria?</a:t>
            </a:r>
            <a:endParaRPr lang="en-NG" dirty="0"/>
          </a:p>
          <a:p>
            <a:pPr lvl="0"/>
            <a:r>
              <a:rPr lang="en-GB" dirty="0"/>
              <a:t>To what level is the link between the CIT and the RGDP in Nigeria?</a:t>
            </a:r>
            <a:endParaRPr lang="en-NG" dirty="0"/>
          </a:p>
          <a:p>
            <a:pPr lvl="0"/>
            <a:r>
              <a:rPr lang="en-GB" dirty="0"/>
              <a:t>What is the level of association between the VAT and the RGDP in Nigeria?</a:t>
            </a:r>
            <a:endParaRPr lang="en-NG" dirty="0"/>
          </a:p>
          <a:p>
            <a:pPr lvl="0"/>
            <a:r>
              <a:rPr lang="en-GB" dirty="0"/>
              <a:t>What is the magnitude of association between the CED and the RGDP in Nigeria?</a:t>
            </a:r>
            <a:endParaRPr lang="en-NG" dirty="0"/>
          </a:p>
          <a:p>
            <a:pPr lvl="0"/>
            <a:r>
              <a:rPr lang="en-GB" dirty="0"/>
              <a:t>To what extent is the impact of federally collected tax revenue on the RGDP in Nigeria? </a:t>
            </a:r>
            <a:endParaRPr lang="en-NG" dirty="0"/>
          </a:p>
          <a:p>
            <a:pPr marL="0" indent="0">
              <a:buNone/>
            </a:pPr>
            <a:endParaRPr lang="en-NG" dirty="0"/>
          </a:p>
        </p:txBody>
      </p:sp>
    </p:spTree>
    <p:extLst>
      <p:ext uri="{BB962C8B-B14F-4D97-AF65-F5344CB8AC3E}">
        <p14:creationId xmlns:p14="http://schemas.microsoft.com/office/powerpoint/2010/main" val="3741504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504B1-26FF-415E-9ACC-6D5004977785}"/>
              </a:ext>
            </a:extLst>
          </p:cNvPr>
          <p:cNvSpPr>
            <a:spLocks noGrp="1"/>
          </p:cNvSpPr>
          <p:nvPr>
            <p:ph type="title"/>
          </p:nvPr>
        </p:nvSpPr>
        <p:spPr/>
        <p:txBody>
          <a:bodyPr/>
          <a:lstStyle/>
          <a:p>
            <a:r>
              <a:rPr lang="en-GB" dirty="0"/>
              <a:t>Review of relevant literature - Historical Background of Nigerian Tax System</a:t>
            </a:r>
            <a:endParaRPr lang="en-NG" dirty="0"/>
          </a:p>
        </p:txBody>
      </p:sp>
      <p:sp>
        <p:nvSpPr>
          <p:cNvPr id="3" name="Content Placeholder 2">
            <a:extLst>
              <a:ext uri="{FF2B5EF4-FFF2-40B4-BE49-F238E27FC236}">
                <a16:creationId xmlns:a16="http://schemas.microsoft.com/office/drawing/2014/main" id="{290B1009-8AD3-4D65-8FB4-207A5DDE606D}"/>
              </a:ext>
            </a:extLst>
          </p:cNvPr>
          <p:cNvSpPr>
            <a:spLocks noGrp="1"/>
          </p:cNvSpPr>
          <p:nvPr>
            <p:ph idx="1"/>
          </p:nvPr>
        </p:nvSpPr>
        <p:spPr/>
        <p:txBody>
          <a:bodyPr/>
          <a:lstStyle/>
          <a:p>
            <a:pPr marL="0" indent="0">
              <a:buNone/>
            </a:pPr>
            <a:r>
              <a:rPr lang="en-GB" dirty="0"/>
              <a:t>The Nigerian tax system is historical as it dated back to 1904 when the Northern Nigeria introduced the Personal Income tax before the amalgamation. Tax is a compulsory levy and until 1930s, there was no formal tax policy in Nigeria.  Although there are there different tax reforms and tax rates in Nigeria, the rate of tax revenue to the total GDP is very low even when compared with other emerging economies as Nigeria derives bulk of its revenue from oil sector at the rate of 75% between the period of 1981-2018 (</a:t>
            </a:r>
            <a:r>
              <a:rPr lang="en-GB" dirty="0" err="1"/>
              <a:t>Osunkwo</a:t>
            </a:r>
            <a:r>
              <a:rPr lang="en-GB" dirty="0"/>
              <a:t>, 2020). </a:t>
            </a:r>
            <a:endParaRPr lang="en-NG" dirty="0"/>
          </a:p>
        </p:txBody>
      </p:sp>
    </p:spTree>
    <p:extLst>
      <p:ext uri="{BB962C8B-B14F-4D97-AF65-F5344CB8AC3E}">
        <p14:creationId xmlns:p14="http://schemas.microsoft.com/office/powerpoint/2010/main" val="7732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E7E5E-323B-4A8E-A12F-CBDB5A081787}"/>
              </a:ext>
            </a:extLst>
          </p:cNvPr>
          <p:cNvSpPr>
            <a:spLocks noGrp="1"/>
          </p:cNvSpPr>
          <p:nvPr>
            <p:ph type="title"/>
          </p:nvPr>
        </p:nvSpPr>
        <p:spPr/>
        <p:txBody>
          <a:bodyPr/>
          <a:lstStyle/>
          <a:p>
            <a:r>
              <a:rPr lang="en-GB" dirty="0"/>
              <a:t>Petroleum Profit Tax (PPT)</a:t>
            </a:r>
            <a:endParaRPr lang="en-NG" dirty="0"/>
          </a:p>
        </p:txBody>
      </p:sp>
      <p:sp>
        <p:nvSpPr>
          <p:cNvPr id="3" name="Content Placeholder 2">
            <a:extLst>
              <a:ext uri="{FF2B5EF4-FFF2-40B4-BE49-F238E27FC236}">
                <a16:creationId xmlns:a16="http://schemas.microsoft.com/office/drawing/2014/main" id="{CFCFD455-3F0C-4F4A-8710-709210F54CA6}"/>
              </a:ext>
            </a:extLst>
          </p:cNvPr>
          <p:cNvSpPr>
            <a:spLocks noGrp="1"/>
          </p:cNvSpPr>
          <p:nvPr>
            <p:ph idx="1"/>
          </p:nvPr>
        </p:nvSpPr>
        <p:spPr/>
        <p:txBody>
          <a:bodyPr>
            <a:normAutofit lnSpcReduction="10000"/>
          </a:bodyPr>
          <a:lstStyle/>
          <a:p>
            <a:pPr marL="0" indent="0">
              <a:buNone/>
            </a:pPr>
            <a:r>
              <a:rPr lang="en-GB" dirty="0"/>
              <a:t>The PPT is governed and regulated by PPT Act (1959) and it is imposed on the chargeable profit of all oil-producing companies in Nigeria engaging in petroleum operations in Nigeria (</a:t>
            </a:r>
            <a:r>
              <a:rPr lang="en-GB" dirty="0" err="1"/>
              <a:t>Adegbie</a:t>
            </a:r>
            <a:r>
              <a:rPr lang="en-GB" dirty="0"/>
              <a:t> &amp; </a:t>
            </a:r>
            <a:r>
              <a:rPr lang="en-GB" dirty="0" err="1"/>
              <a:t>Fakile</a:t>
            </a:r>
            <a:r>
              <a:rPr lang="en-GB" dirty="0"/>
              <a:t>, 2011). PPT is a lion source of revenue generation in Nigeria as a result of huge money derives from it from time to time. PPT is a tax imposes on incomes derives from the petroleum activities or operations. The PPT Act (1990) stated that companies involve in the extraction of petroleum produce as well as transportation of same should pay tax. PPT is charged on the upstream operations which relates to royalties, rents, oil mining, sale of oil and other related substances (</a:t>
            </a:r>
            <a:r>
              <a:rPr lang="en-GB" dirty="0" err="1"/>
              <a:t>Nwala</a:t>
            </a:r>
            <a:r>
              <a:rPr lang="en-GB" dirty="0"/>
              <a:t> &amp; </a:t>
            </a:r>
            <a:r>
              <a:rPr lang="en-GB" dirty="0" err="1"/>
              <a:t>Gimba</a:t>
            </a:r>
            <a:r>
              <a:rPr lang="en-GB" dirty="0"/>
              <a:t>, 2019; </a:t>
            </a:r>
            <a:r>
              <a:rPr lang="en-GB" dirty="0" err="1"/>
              <a:t>Inimino</a:t>
            </a:r>
            <a:r>
              <a:rPr lang="en-GB" dirty="0"/>
              <a:t> et al, 2020).</a:t>
            </a:r>
          </a:p>
          <a:p>
            <a:pPr marL="0" indent="0">
              <a:buNone/>
            </a:pPr>
            <a:r>
              <a:rPr lang="en-GB" i="1" dirty="0"/>
              <a:t>H01: There exist no significant association between the PPT and the RGDP in Nigeria </a:t>
            </a:r>
            <a:endParaRPr lang="en-NG" i="1" dirty="0"/>
          </a:p>
        </p:txBody>
      </p:sp>
    </p:spTree>
    <p:extLst>
      <p:ext uri="{BB962C8B-B14F-4D97-AF65-F5344CB8AC3E}">
        <p14:creationId xmlns:p14="http://schemas.microsoft.com/office/powerpoint/2010/main" val="4047498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BA6F0-E95F-49D2-8DB3-69DB8451F932}"/>
              </a:ext>
            </a:extLst>
          </p:cNvPr>
          <p:cNvSpPr>
            <a:spLocks noGrp="1"/>
          </p:cNvSpPr>
          <p:nvPr>
            <p:ph type="title"/>
          </p:nvPr>
        </p:nvSpPr>
        <p:spPr/>
        <p:txBody>
          <a:bodyPr/>
          <a:lstStyle/>
          <a:p>
            <a:r>
              <a:rPr lang="en-GB" dirty="0"/>
              <a:t>Companies Income Tax</a:t>
            </a:r>
            <a:endParaRPr lang="en-NG" dirty="0"/>
          </a:p>
        </p:txBody>
      </p:sp>
      <p:sp>
        <p:nvSpPr>
          <p:cNvPr id="3" name="Content Placeholder 2">
            <a:extLst>
              <a:ext uri="{FF2B5EF4-FFF2-40B4-BE49-F238E27FC236}">
                <a16:creationId xmlns:a16="http://schemas.microsoft.com/office/drawing/2014/main" id="{E6F26A96-F008-425B-B363-D3317E1F5374}"/>
              </a:ext>
            </a:extLst>
          </p:cNvPr>
          <p:cNvSpPr>
            <a:spLocks noGrp="1"/>
          </p:cNvSpPr>
          <p:nvPr>
            <p:ph idx="1"/>
          </p:nvPr>
        </p:nvSpPr>
        <p:spPr/>
        <p:txBody>
          <a:bodyPr>
            <a:normAutofit lnSpcReduction="10000"/>
          </a:bodyPr>
          <a:lstStyle/>
          <a:p>
            <a:pPr marL="0" indent="0">
              <a:buNone/>
            </a:pPr>
            <a:r>
              <a:rPr lang="en-GB" dirty="0"/>
              <a:t>The companies income tax is a subset of direct taxes as the companies bear the burden as well as the incidence of taxes. The FIRS is the relevant tax authority that has the responsibility to assess and collect the tax. The CIT is regulated by the Company Income Tax Act CAP 60 L.F.N 1990, Act CAP. C21 L.F.N. 2004 and reviewed last in December, 2007. The CITA is the prime law in charge of governing and regulating the companies’ tax in Nigeria. The tax is imposed on the profit emanated from the operations or the activity of registered companies such as profit of non-residence companies but carrying out business or businesses in Nigeria, the limited and the public limited liability companies in Nigeria.</a:t>
            </a:r>
          </a:p>
          <a:p>
            <a:pPr marL="0" indent="0">
              <a:buNone/>
            </a:pPr>
            <a:r>
              <a:rPr lang="en-GB" i="1" dirty="0"/>
              <a:t>H02: There exist no significant link between the CIT and the RGDP in Nigeria </a:t>
            </a:r>
            <a:endParaRPr lang="en-NG" i="1" dirty="0"/>
          </a:p>
        </p:txBody>
      </p:sp>
    </p:spTree>
    <p:extLst>
      <p:ext uri="{BB962C8B-B14F-4D97-AF65-F5344CB8AC3E}">
        <p14:creationId xmlns:p14="http://schemas.microsoft.com/office/powerpoint/2010/main" val="168424259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75</TotalTime>
  <Words>3003</Words>
  <Application>Microsoft Office PowerPoint</Application>
  <PresentationFormat>Widescreen</PresentationFormat>
  <Paragraphs>159</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Gill Sans MT</vt:lpstr>
      <vt:lpstr>Gallery</vt:lpstr>
      <vt:lpstr>FEDERALLY COLLECTED REVENUE AND ECONOMIC GROWTH IN AN EMERGING ECONOMY – 1981-2019</vt:lpstr>
      <vt:lpstr>ABSTRACT</vt:lpstr>
      <vt:lpstr>INTRODUCTION</vt:lpstr>
      <vt:lpstr>PowerPoint Presentation</vt:lpstr>
      <vt:lpstr>PowerPoint Presentation</vt:lpstr>
      <vt:lpstr>PowerPoint Presentation</vt:lpstr>
      <vt:lpstr>Review of relevant literature - Historical Background of Nigerian Tax System</vt:lpstr>
      <vt:lpstr>Petroleum Profit Tax (PPT)</vt:lpstr>
      <vt:lpstr>Companies Income Tax</vt:lpstr>
      <vt:lpstr>Value Added Tax (VAT)</vt:lpstr>
      <vt:lpstr>Customs and Excise Duties (CEDs)</vt:lpstr>
      <vt:lpstr>THEORETICAL REVIEW</vt:lpstr>
      <vt:lpstr>Empirical review</vt:lpstr>
      <vt:lpstr>PowerPoint Presentation</vt:lpstr>
      <vt:lpstr>Methodology</vt:lpstr>
      <vt:lpstr>PowerPoint Presentation</vt:lpstr>
      <vt:lpstr>PowerPoint Presentation</vt:lpstr>
      <vt:lpstr>Data Analysis</vt:lpstr>
      <vt:lpstr>PowerPoint Presentation</vt:lpstr>
      <vt:lpstr>PowerPoint Presentation</vt:lpstr>
      <vt:lpstr>PowerPoint Presentation</vt:lpstr>
      <vt:lpstr>Discussions and testing of Hypotheses</vt:lpstr>
      <vt:lpstr>PowerPoint Presentation</vt:lpstr>
      <vt:lpstr>PowerPoint Presentation</vt:lpstr>
      <vt:lpstr>PowerPoint Presentation</vt:lpstr>
      <vt:lpstr>CONCLUSIONS AND RECOMMENDATIONS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FEDERALLY COLLECTED REVENUE AND ECONOMIC GROWTH IN AN EMERGING ECONOMY – 1981-2019</dc:title>
  <dc:creator>Abimbola Joshua</dc:creator>
  <cp:lastModifiedBy>Abimbola Joshua</cp:lastModifiedBy>
  <cp:revision>38</cp:revision>
  <dcterms:created xsi:type="dcterms:W3CDTF">2021-08-10T14:58:25Z</dcterms:created>
  <dcterms:modified xsi:type="dcterms:W3CDTF">2021-08-11T14:10:11Z</dcterms:modified>
</cp:coreProperties>
</file>