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7" r:id="rId68"/>
    <p:sldId id="326" r:id="rId69"/>
    <p:sldId id="325"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5" r:id="rId85"/>
    <p:sldId id="346" r:id="rId86"/>
    <p:sldId id="347" r:id="rId87"/>
    <p:sldId id="342" r:id="rId88"/>
    <p:sldId id="343" r:id="rId89"/>
    <p:sldId id="344" r:id="rId90"/>
    <p:sldId id="348" r:id="rId91"/>
    <p:sldId id="349" r:id="rId9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99AEF5-7A15-4114-8527-E59D10143C01}"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478513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99AEF5-7A15-4114-8527-E59D10143C01}"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1129599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99AEF5-7A15-4114-8527-E59D10143C01}"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102963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99AEF5-7A15-4114-8527-E59D10143C01}"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198193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99AEF5-7A15-4114-8527-E59D10143C01}"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337725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99AEF5-7A15-4114-8527-E59D10143C01}"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3400971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99AEF5-7A15-4114-8527-E59D10143C01}" type="datetimeFigureOut">
              <a:rPr lang="en-US" smtClean="0"/>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199421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99AEF5-7A15-4114-8527-E59D10143C01}" type="datetimeFigureOut">
              <a:rPr lang="en-US" smtClean="0"/>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3211490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99AEF5-7A15-4114-8527-E59D10143C01}" type="datetimeFigureOut">
              <a:rPr lang="en-US" smtClean="0"/>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697571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99AEF5-7A15-4114-8527-E59D10143C01}"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82601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99AEF5-7A15-4114-8527-E59D10143C01}"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4B5B4-05DF-47E7-8B1F-07D3509D90B0}" type="slidenum">
              <a:rPr lang="en-US" smtClean="0"/>
              <a:t>‹#›</a:t>
            </a:fld>
            <a:endParaRPr lang="en-US"/>
          </a:p>
        </p:txBody>
      </p:sp>
    </p:spTree>
    <p:extLst>
      <p:ext uri="{BB962C8B-B14F-4D97-AF65-F5344CB8AC3E}">
        <p14:creationId xmlns:p14="http://schemas.microsoft.com/office/powerpoint/2010/main" val="3575039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9AEF5-7A15-4114-8527-E59D10143C01}" type="datetimeFigureOut">
              <a:rPr lang="en-US" smtClean="0"/>
              <a:t>12/3/2018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4B5B4-05DF-47E7-8B1F-07D3509D90B0}" type="slidenum">
              <a:rPr lang="en-US" smtClean="0"/>
              <a:t>‹#›</a:t>
            </a:fld>
            <a:endParaRPr lang="en-US"/>
          </a:p>
        </p:txBody>
      </p:sp>
    </p:spTree>
    <p:extLst>
      <p:ext uri="{BB962C8B-B14F-4D97-AF65-F5344CB8AC3E}">
        <p14:creationId xmlns:p14="http://schemas.microsoft.com/office/powerpoint/2010/main" val="2222321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Financial Accounting &amp; Reporting </a:t>
            </a:r>
            <a:r>
              <a:rPr lang="en-US" b="1" dirty="0" smtClean="0"/>
              <a:t>I</a:t>
            </a:r>
            <a:br>
              <a:rPr lang="en-US" b="1" dirty="0" smtClean="0"/>
            </a:br>
            <a:r>
              <a:rPr lang="en-US" b="1" dirty="0" smtClean="0"/>
              <a:t>Course Code: </a:t>
            </a:r>
            <a:r>
              <a:rPr lang="en-US" b="1" dirty="0"/>
              <a:t>ACC 201</a:t>
            </a:r>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p:txBody>
          <a:bodyPr/>
          <a:lstStyle/>
          <a:p>
            <a:r>
              <a:rPr lang="en-US" b="1" dirty="0"/>
              <a:t>LECTURER(S): </a:t>
            </a:r>
            <a:r>
              <a:rPr lang="en-US" b="1" dirty="0" smtClean="0"/>
              <a:t>TALEATU, </a:t>
            </a:r>
            <a:r>
              <a:rPr lang="en-US" b="1" dirty="0" err="1" smtClean="0"/>
              <a:t>Akinwumi</a:t>
            </a:r>
            <a:r>
              <a:rPr lang="en-US" b="1" dirty="0" smtClean="0"/>
              <a:t> </a:t>
            </a:r>
            <a:r>
              <a:rPr lang="en-US" b="1" dirty="0"/>
              <a:t>&amp; O. J. AKINYOMI (</a:t>
            </a:r>
            <a:r>
              <a:rPr lang="en-US" b="1" dirty="0" err="1"/>
              <a:t>Ph.D</a:t>
            </a:r>
            <a:r>
              <a:rPr lang="en-US" b="1" dirty="0"/>
              <a:t>)</a:t>
            </a:r>
            <a:endParaRPr lang="en-US" dirty="0"/>
          </a:p>
          <a:p>
            <a:endParaRPr lang="en-US" dirty="0"/>
          </a:p>
        </p:txBody>
      </p:sp>
    </p:spTree>
    <p:extLst>
      <p:ext uri="{BB962C8B-B14F-4D97-AF65-F5344CB8AC3E}">
        <p14:creationId xmlns:p14="http://schemas.microsoft.com/office/powerpoint/2010/main" val="2324539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Bookkeeping Entries</a:t>
            </a:r>
            <a:r>
              <a:rPr lang="en-US" dirty="0" smtClean="0"/>
              <a:t> </a:t>
            </a:r>
            <a:r>
              <a:rPr lang="en-US" b="1" dirty="0" smtClean="0"/>
              <a:t>(Contd.)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t>7. Share of Profit: </a:t>
            </a:r>
            <a:endParaRPr lang="en-US" dirty="0"/>
          </a:p>
          <a:p>
            <a:r>
              <a:rPr lang="en-US" b="1" dirty="0"/>
              <a:t>Debit </a:t>
            </a:r>
            <a:r>
              <a:rPr lang="en-US" dirty="0"/>
              <a:t>Appropriation Account </a:t>
            </a:r>
          </a:p>
          <a:p>
            <a:r>
              <a:rPr lang="en-US" b="1" dirty="0"/>
              <a:t>Credit </a:t>
            </a:r>
            <a:r>
              <a:rPr lang="en-US" dirty="0"/>
              <a:t>Partner’s Current Account</a:t>
            </a:r>
          </a:p>
          <a:p>
            <a:pPr marL="0" indent="0">
              <a:buNone/>
            </a:pPr>
            <a:endParaRPr lang="en-US" dirty="0"/>
          </a:p>
          <a:p>
            <a:pPr marL="0" lvl="0" indent="0">
              <a:buNone/>
            </a:pPr>
            <a:r>
              <a:rPr lang="en-US" b="1" dirty="0" smtClean="0"/>
              <a:t>8. Interest </a:t>
            </a:r>
            <a:r>
              <a:rPr lang="en-US" b="1" dirty="0"/>
              <a:t>on loan taken by a partner</a:t>
            </a:r>
            <a:endParaRPr lang="en-US" dirty="0"/>
          </a:p>
          <a:p>
            <a:r>
              <a:rPr lang="en-US" b="1" dirty="0"/>
              <a:t>Debit</a:t>
            </a:r>
            <a:r>
              <a:rPr lang="en-US" dirty="0"/>
              <a:t>	Partner’s Current Account with the amount</a:t>
            </a:r>
          </a:p>
          <a:p>
            <a:r>
              <a:rPr lang="en-US" b="1" dirty="0"/>
              <a:t>Credit</a:t>
            </a:r>
            <a:r>
              <a:rPr lang="en-US" dirty="0"/>
              <a:t>	Profit &amp; Loss Account</a:t>
            </a:r>
          </a:p>
          <a:p>
            <a:endParaRPr lang="en-US" dirty="0"/>
          </a:p>
        </p:txBody>
      </p:sp>
    </p:spTree>
    <p:extLst>
      <p:ext uri="{BB962C8B-B14F-4D97-AF65-F5344CB8AC3E}">
        <p14:creationId xmlns:p14="http://schemas.microsoft.com/office/powerpoint/2010/main" val="1340515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TWO</a:t>
            </a:r>
            <a:endParaRPr lang="en-US" dirty="0"/>
          </a:p>
        </p:txBody>
      </p:sp>
      <p:sp>
        <p:nvSpPr>
          <p:cNvPr id="3" name="Content Placeholder 2"/>
          <p:cNvSpPr>
            <a:spLocks noGrp="1"/>
          </p:cNvSpPr>
          <p:nvPr>
            <p:ph idx="1"/>
          </p:nvPr>
        </p:nvSpPr>
        <p:spPr/>
        <p:txBody>
          <a:bodyPr/>
          <a:lstStyle/>
          <a:p>
            <a:pPr marL="0" indent="0" algn="ctr">
              <a:buNone/>
            </a:pPr>
            <a:r>
              <a:rPr lang="en-US" b="1" dirty="0"/>
              <a:t>CHANGE IN THE STRUCTURE OF PARTNERSHIP – GOODWILL VALUATION </a:t>
            </a:r>
            <a:endParaRPr lang="en-US" dirty="0"/>
          </a:p>
        </p:txBody>
      </p:sp>
    </p:spTree>
    <p:extLst>
      <p:ext uri="{BB962C8B-B14F-4D97-AF65-F5344CB8AC3E}">
        <p14:creationId xmlns:p14="http://schemas.microsoft.com/office/powerpoint/2010/main" val="2800395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200" b="1" dirty="0"/>
              <a:t>Reasons for Changes in the structure of partnership</a:t>
            </a:r>
            <a:r>
              <a:rPr lang="en-US" sz="3200" dirty="0"/>
              <a:t/>
            </a:r>
            <a:br>
              <a:rPr lang="en-US" sz="3200" dirty="0"/>
            </a:br>
            <a:endParaRPr lang="en-US" sz="3200" dirty="0"/>
          </a:p>
        </p:txBody>
      </p:sp>
      <p:sp>
        <p:nvSpPr>
          <p:cNvPr id="3" name="Content Placeholder 2"/>
          <p:cNvSpPr>
            <a:spLocks noGrp="1"/>
          </p:cNvSpPr>
          <p:nvPr>
            <p:ph idx="1"/>
          </p:nvPr>
        </p:nvSpPr>
        <p:spPr/>
        <p:txBody>
          <a:bodyPr/>
          <a:lstStyle/>
          <a:p>
            <a:pPr marL="0" lvl="0" indent="0" algn="just">
              <a:buNone/>
            </a:pPr>
            <a:r>
              <a:rPr lang="en-US" dirty="0" smtClean="0"/>
              <a:t>Reasons for changes in the structure of partnership include:</a:t>
            </a:r>
          </a:p>
          <a:p>
            <a:pPr lvl="0" algn="just"/>
            <a:r>
              <a:rPr lang="en-US" dirty="0" smtClean="0"/>
              <a:t>Admission </a:t>
            </a:r>
            <a:r>
              <a:rPr lang="en-US" dirty="0"/>
              <a:t>of more partners</a:t>
            </a:r>
          </a:p>
          <a:p>
            <a:pPr lvl="0" algn="just"/>
            <a:r>
              <a:rPr lang="en-US" dirty="0"/>
              <a:t>Retirement of a partner </a:t>
            </a:r>
          </a:p>
          <a:p>
            <a:pPr lvl="0" algn="just"/>
            <a:r>
              <a:rPr lang="en-US" dirty="0"/>
              <a:t>Death of a partner</a:t>
            </a:r>
          </a:p>
          <a:p>
            <a:pPr marL="0" indent="0">
              <a:buNone/>
            </a:pPr>
            <a:endParaRPr lang="en-US" dirty="0"/>
          </a:p>
        </p:txBody>
      </p:sp>
    </p:spTree>
    <p:extLst>
      <p:ext uri="{BB962C8B-B14F-4D97-AF65-F5344CB8AC3E}">
        <p14:creationId xmlns:p14="http://schemas.microsoft.com/office/powerpoint/2010/main" val="2206113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Issues on Changes of Structure of Partnership</a:t>
            </a:r>
            <a:endParaRPr lang="en-US" dirty="0"/>
          </a:p>
        </p:txBody>
      </p:sp>
      <p:sp>
        <p:nvSpPr>
          <p:cNvPr id="3" name="Content Placeholder 2"/>
          <p:cNvSpPr>
            <a:spLocks noGrp="1"/>
          </p:cNvSpPr>
          <p:nvPr>
            <p:ph idx="1"/>
          </p:nvPr>
        </p:nvSpPr>
        <p:spPr/>
        <p:txBody>
          <a:bodyPr/>
          <a:lstStyle/>
          <a:p>
            <a:pPr algn="just"/>
            <a:r>
              <a:rPr lang="en-US" dirty="0" smtClean="0"/>
              <a:t>Two </a:t>
            </a:r>
            <a:r>
              <a:rPr lang="en-US" dirty="0"/>
              <a:t>important issues that usually affect changes in structure of </a:t>
            </a:r>
            <a:r>
              <a:rPr lang="en-US" dirty="0" smtClean="0"/>
              <a:t>partnership are:</a:t>
            </a:r>
          </a:p>
          <a:p>
            <a:pPr algn="just"/>
            <a:r>
              <a:rPr lang="en-US" dirty="0" smtClean="0"/>
              <a:t> </a:t>
            </a:r>
            <a:r>
              <a:rPr lang="en-US" dirty="0"/>
              <a:t>Goodwill and </a:t>
            </a:r>
            <a:endParaRPr lang="en-US" dirty="0" smtClean="0"/>
          </a:p>
          <a:p>
            <a:pPr algn="just"/>
            <a:r>
              <a:rPr lang="en-US" dirty="0" smtClean="0"/>
              <a:t>Revaluation </a:t>
            </a:r>
            <a:r>
              <a:rPr lang="en-US" dirty="0"/>
              <a:t>of </a:t>
            </a:r>
            <a:r>
              <a:rPr lang="en-US" dirty="0" smtClean="0"/>
              <a:t>Assets</a:t>
            </a:r>
            <a:endParaRPr lang="en-US" dirty="0"/>
          </a:p>
        </p:txBody>
      </p:sp>
    </p:spTree>
    <p:extLst>
      <p:ext uri="{BB962C8B-B14F-4D97-AF65-F5344CB8AC3E}">
        <p14:creationId xmlns:p14="http://schemas.microsoft.com/office/powerpoint/2010/main" val="274109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Goodwill</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Goodwill is “that which enables business to earn super-normal profit, because of the reputation or special advantages which the business engages with the rest of the world”. </a:t>
            </a:r>
            <a:endParaRPr lang="en-US" dirty="0" smtClean="0"/>
          </a:p>
          <a:p>
            <a:pPr algn="just"/>
            <a:r>
              <a:rPr lang="en-US" dirty="0" smtClean="0"/>
              <a:t>It </a:t>
            </a:r>
            <a:r>
              <a:rPr lang="en-US" dirty="0"/>
              <a:t>is also defined as “the difference between the value of the business as a whole and the aggregate of a fair value of its separable net assets”. </a:t>
            </a:r>
            <a:endParaRPr lang="en-US" dirty="0" smtClean="0"/>
          </a:p>
          <a:p>
            <a:pPr algn="just"/>
            <a:r>
              <a:rPr lang="en-US" dirty="0" smtClean="0"/>
              <a:t>It </a:t>
            </a:r>
            <a:r>
              <a:rPr lang="en-US" dirty="0"/>
              <a:t>can also be described as the value that a business has because it is well established with good reputation.</a:t>
            </a:r>
          </a:p>
        </p:txBody>
      </p:sp>
    </p:spTree>
    <p:extLst>
      <p:ext uri="{BB962C8B-B14F-4D97-AF65-F5344CB8AC3E}">
        <p14:creationId xmlns:p14="http://schemas.microsoft.com/office/powerpoint/2010/main" val="2640052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goodwill</a:t>
            </a:r>
            <a:r>
              <a:rPr lang="en-US" dirty="0"/>
              <a:t/>
            </a:r>
            <a:br>
              <a:rPr lang="en-US" dirty="0"/>
            </a:br>
            <a:endParaRPr lang="en-US" dirty="0"/>
          </a:p>
        </p:txBody>
      </p:sp>
      <p:sp>
        <p:nvSpPr>
          <p:cNvPr id="3" name="Content Placeholder 2"/>
          <p:cNvSpPr>
            <a:spLocks noGrp="1"/>
          </p:cNvSpPr>
          <p:nvPr>
            <p:ph idx="1"/>
          </p:nvPr>
        </p:nvSpPr>
        <p:spPr/>
        <p:txBody>
          <a:bodyPr/>
          <a:lstStyle/>
          <a:p>
            <a:pPr lvl="0" algn="just"/>
            <a:r>
              <a:rPr lang="en-US" dirty="0"/>
              <a:t>Inherent goodwill – A goodwill that is agreed upon internally.</a:t>
            </a:r>
          </a:p>
          <a:p>
            <a:pPr lvl="0" algn="just"/>
            <a:r>
              <a:rPr lang="en-US" dirty="0"/>
              <a:t>Purchased goodwill – This type of goodwill arises as a result of one company acquiring another. The goodwill is derived by deducting the book value of the assets taken over from the purchase price paid.</a:t>
            </a:r>
          </a:p>
          <a:p>
            <a:pPr marL="0" indent="0">
              <a:buNone/>
            </a:pPr>
            <a:endParaRPr lang="en-US" dirty="0"/>
          </a:p>
        </p:txBody>
      </p:sp>
    </p:spTree>
    <p:extLst>
      <p:ext uri="{BB962C8B-B14F-4D97-AF65-F5344CB8AC3E}">
        <p14:creationId xmlns:p14="http://schemas.microsoft.com/office/powerpoint/2010/main" val="2587257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200" b="1" dirty="0"/>
              <a:t>Conditions for introducing goodwill into partnership business</a:t>
            </a:r>
            <a:r>
              <a:rPr lang="en-US" sz="3200" dirty="0"/>
              <a:t/>
            </a:r>
            <a:br>
              <a:rPr lang="en-US" sz="3200" dirty="0"/>
            </a:br>
            <a:endParaRPr lang="en-US" sz="3200" dirty="0"/>
          </a:p>
        </p:txBody>
      </p:sp>
      <p:sp>
        <p:nvSpPr>
          <p:cNvPr id="3" name="Content Placeholder 2"/>
          <p:cNvSpPr>
            <a:spLocks noGrp="1"/>
          </p:cNvSpPr>
          <p:nvPr>
            <p:ph idx="1"/>
          </p:nvPr>
        </p:nvSpPr>
        <p:spPr/>
        <p:txBody>
          <a:bodyPr/>
          <a:lstStyle/>
          <a:p>
            <a:pPr lvl="0" algn="just"/>
            <a:r>
              <a:rPr lang="en-US" dirty="0"/>
              <a:t>Introduction or admission of a </a:t>
            </a:r>
            <a:r>
              <a:rPr lang="en-US" b="1" dirty="0"/>
              <a:t>new partner</a:t>
            </a:r>
            <a:endParaRPr lang="en-US" dirty="0"/>
          </a:p>
          <a:p>
            <a:pPr lvl="0" algn="just"/>
            <a:r>
              <a:rPr lang="en-US" dirty="0"/>
              <a:t>Change in </a:t>
            </a:r>
            <a:r>
              <a:rPr lang="en-US" b="1" dirty="0"/>
              <a:t>profit or loss sharing ratio</a:t>
            </a:r>
            <a:r>
              <a:rPr lang="en-US" dirty="0"/>
              <a:t> between the partners</a:t>
            </a:r>
          </a:p>
          <a:p>
            <a:pPr lvl="0" algn="just"/>
            <a:r>
              <a:rPr lang="en-US" b="1" dirty="0"/>
              <a:t>Retirement </a:t>
            </a:r>
            <a:r>
              <a:rPr lang="en-US" dirty="0"/>
              <a:t>of a partner</a:t>
            </a:r>
          </a:p>
          <a:p>
            <a:pPr lvl="0" algn="just"/>
            <a:r>
              <a:rPr lang="en-US" b="1" dirty="0"/>
              <a:t>Death </a:t>
            </a:r>
            <a:r>
              <a:rPr lang="en-US" dirty="0"/>
              <a:t>of a partner</a:t>
            </a:r>
          </a:p>
          <a:p>
            <a:pPr lvl="0" algn="just"/>
            <a:r>
              <a:rPr lang="en-US" b="1" dirty="0"/>
              <a:t>Purchase</a:t>
            </a:r>
            <a:r>
              <a:rPr lang="en-US" dirty="0"/>
              <a:t> of business</a:t>
            </a:r>
          </a:p>
          <a:p>
            <a:pPr lvl="0" algn="just"/>
            <a:r>
              <a:rPr lang="en-US" b="1" dirty="0"/>
              <a:t>Dissolution</a:t>
            </a:r>
            <a:r>
              <a:rPr lang="en-US" dirty="0"/>
              <a:t> of business</a:t>
            </a:r>
          </a:p>
          <a:p>
            <a:endParaRPr lang="en-US" dirty="0"/>
          </a:p>
        </p:txBody>
      </p:sp>
    </p:spTree>
    <p:extLst>
      <p:ext uri="{BB962C8B-B14F-4D97-AF65-F5344CB8AC3E}">
        <p14:creationId xmlns:p14="http://schemas.microsoft.com/office/powerpoint/2010/main" val="3260278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Valuation of Goodwill</a:t>
            </a:r>
            <a:endParaRPr lang="en-US" dirty="0"/>
          </a:p>
        </p:txBody>
      </p:sp>
      <p:sp>
        <p:nvSpPr>
          <p:cNvPr id="3" name="Content Placeholder 2"/>
          <p:cNvSpPr>
            <a:spLocks noGrp="1"/>
          </p:cNvSpPr>
          <p:nvPr>
            <p:ph idx="1"/>
          </p:nvPr>
        </p:nvSpPr>
        <p:spPr/>
        <p:txBody>
          <a:bodyPr/>
          <a:lstStyle/>
          <a:p>
            <a:pPr lvl="0" algn="just"/>
            <a:r>
              <a:rPr lang="en-US" dirty="0"/>
              <a:t>Purchase of average profit</a:t>
            </a:r>
          </a:p>
          <a:p>
            <a:pPr lvl="0" algn="just"/>
            <a:r>
              <a:rPr lang="en-US" dirty="0"/>
              <a:t>Purchase of average gross fee income</a:t>
            </a:r>
          </a:p>
          <a:p>
            <a:pPr lvl="0" algn="just"/>
            <a:r>
              <a:rPr lang="en-US" dirty="0"/>
              <a:t>Purchase of average super profit</a:t>
            </a:r>
          </a:p>
          <a:p>
            <a:pPr lvl="0" algn="just"/>
            <a:r>
              <a:rPr lang="en-US" dirty="0"/>
              <a:t>Excess of purchase price of a business over value of intangible net assets taken over</a:t>
            </a:r>
          </a:p>
          <a:p>
            <a:pPr marL="0" indent="0">
              <a:buNone/>
            </a:pPr>
            <a:endParaRPr lang="en-US" dirty="0"/>
          </a:p>
        </p:txBody>
      </p:sp>
    </p:spTree>
    <p:extLst>
      <p:ext uri="{BB962C8B-B14F-4D97-AF65-F5344CB8AC3E}">
        <p14:creationId xmlns:p14="http://schemas.microsoft.com/office/powerpoint/2010/main" val="4195770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Accounting for Goodwill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b="1" dirty="0" smtClean="0"/>
              <a:t>If </a:t>
            </a:r>
            <a:r>
              <a:rPr lang="en-US" b="1" dirty="0"/>
              <a:t>the goodwill is to be retained in the books: </a:t>
            </a:r>
            <a:endParaRPr lang="en-US" dirty="0"/>
          </a:p>
          <a:p>
            <a:pPr marL="0" lvl="0" indent="0" algn="just">
              <a:buNone/>
            </a:pPr>
            <a:r>
              <a:rPr lang="en-US" dirty="0"/>
              <a:t>To record the goodwill in the books</a:t>
            </a:r>
          </a:p>
          <a:p>
            <a:pPr algn="just"/>
            <a:r>
              <a:rPr lang="en-US" b="1" dirty="0"/>
              <a:t>Debit </a:t>
            </a:r>
            <a:r>
              <a:rPr lang="en-US" dirty="0"/>
              <a:t>Goodwill Account </a:t>
            </a:r>
          </a:p>
          <a:p>
            <a:pPr algn="just"/>
            <a:r>
              <a:rPr lang="en-US" b="1" dirty="0"/>
              <a:t>Credit </a:t>
            </a:r>
            <a:r>
              <a:rPr lang="en-US" dirty="0"/>
              <a:t>Capital Accounts of partners </a:t>
            </a:r>
          </a:p>
          <a:p>
            <a:pPr algn="just"/>
            <a:r>
              <a:rPr lang="en-US" dirty="0"/>
              <a:t>With the value of goodwill due to the partners in the old firm in the existing/old profit sharing ratios</a:t>
            </a:r>
          </a:p>
          <a:p>
            <a:pPr marL="0" lvl="0" indent="0" algn="just">
              <a:buNone/>
            </a:pPr>
            <a:r>
              <a:rPr lang="en-US" dirty="0"/>
              <a:t>Where incoming partner pays for the goodwill</a:t>
            </a:r>
          </a:p>
          <a:p>
            <a:pPr algn="just"/>
            <a:r>
              <a:rPr lang="en-US" b="1" dirty="0"/>
              <a:t>Debit</a:t>
            </a:r>
            <a:r>
              <a:rPr lang="en-US" dirty="0"/>
              <a:t> Bank/Cash account</a:t>
            </a:r>
          </a:p>
          <a:p>
            <a:pPr algn="just"/>
            <a:r>
              <a:rPr lang="en-US" b="1" dirty="0"/>
              <a:t>Credit</a:t>
            </a:r>
            <a:r>
              <a:rPr lang="en-US" dirty="0"/>
              <a:t> Capital account of the old partners</a:t>
            </a:r>
          </a:p>
          <a:p>
            <a:pPr algn="just"/>
            <a:r>
              <a:rPr lang="en-US" dirty="0"/>
              <a:t>With the amount paid by the new </a:t>
            </a:r>
            <a:r>
              <a:rPr lang="en-US" dirty="0" smtClean="0"/>
              <a:t>partner in </a:t>
            </a:r>
            <a:r>
              <a:rPr lang="en-US" dirty="0"/>
              <a:t>their old profit sharing ratio.</a:t>
            </a:r>
          </a:p>
          <a:p>
            <a:pPr marL="0" indent="0">
              <a:buNone/>
            </a:pPr>
            <a:endParaRPr lang="en-US" dirty="0"/>
          </a:p>
        </p:txBody>
      </p:sp>
    </p:spTree>
    <p:extLst>
      <p:ext uri="{BB962C8B-B14F-4D97-AF65-F5344CB8AC3E}">
        <p14:creationId xmlns:p14="http://schemas.microsoft.com/office/powerpoint/2010/main" val="2296520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Accounting for Goodwill </a:t>
            </a:r>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pPr marL="914400" lvl="2" indent="0">
              <a:buNone/>
            </a:pPr>
            <a:r>
              <a:rPr lang="en-US" sz="3300" b="1" dirty="0"/>
              <a:t>If the goodwill is not to be retained in the </a:t>
            </a:r>
            <a:r>
              <a:rPr lang="en-US" sz="3300" b="1" dirty="0" smtClean="0"/>
              <a:t>books:</a:t>
            </a:r>
            <a:endParaRPr lang="en-US" sz="3300" dirty="0"/>
          </a:p>
          <a:p>
            <a:pPr marL="0" lvl="0" indent="0">
              <a:buNone/>
            </a:pPr>
            <a:r>
              <a:rPr lang="en-US" b="1" dirty="0" smtClean="0"/>
              <a:t>a. Debit </a:t>
            </a:r>
            <a:r>
              <a:rPr lang="en-US" dirty="0"/>
              <a:t>Goodwill Account </a:t>
            </a:r>
          </a:p>
          <a:p>
            <a:r>
              <a:rPr lang="en-US" b="1" dirty="0"/>
              <a:t>Credit </a:t>
            </a:r>
            <a:r>
              <a:rPr lang="en-US" dirty="0"/>
              <a:t>Capital Accounts of </a:t>
            </a:r>
            <a:r>
              <a:rPr lang="en-US" b="1" i="1" dirty="0"/>
              <a:t>partners in the old firm</a:t>
            </a:r>
            <a:r>
              <a:rPr lang="en-US" dirty="0"/>
              <a:t> in the old profit sharing ratios with the value of the goodwill.</a:t>
            </a:r>
          </a:p>
          <a:p>
            <a:r>
              <a:rPr lang="en-US" dirty="0"/>
              <a:t>To open the goodwill account</a:t>
            </a:r>
          </a:p>
          <a:p>
            <a:pPr marL="0" indent="0">
              <a:buNone/>
            </a:pPr>
            <a:endParaRPr lang="en-US" dirty="0"/>
          </a:p>
          <a:p>
            <a:pPr marL="0" lvl="0" indent="0">
              <a:buNone/>
            </a:pPr>
            <a:r>
              <a:rPr lang="en-US" b="1" dirty="0" smtClean="0"/>
              <a:t>b. Debit </a:t>
            </a:r>
            <a:r>
              <a:rPr lang="en-US" dirty="0"/>
              <a:t>Capital Accounts of </a:t>
            </a:r>
            <a:r>
              <a:rPr lang="en-US" b="1" i="1" dirty="0"/>
              <a:t>partners in the new </a:t>
            </a:r>
            <a:r>
              <a:rPr lang="en-US" b="1" i="1" dirty="0" err="1"/>
              <a:t>firm</a:t>
            </a:r>
            <a:r>
              <a:rPr lang="en-US" dirty="0" err="1"/>
              <a:t>in</a:t>
            </a:r>
            <a:r>
              <a:rPr lang="en-US" dirty="0"/>
              <a:t> the new profit sharing ratio </a:t>
            </a:r>
          </a:p>
          <a:p>
            <a:r>
              <a:rPr lang="en-US" b="1" dirty="0"/>
              <a:t>Credit </a:t>
            </a:r>
            <a:r>
              <a:rPr lang="en-US" dirty="0"/>
              <a:t>Goodwill Account with the value of the goodwill.</a:t>
            </a:r>
          </a:p>
          <a:p>
            <a:r>
              <a:rPr lang="en-US" dirty="0"/>
              <a:t>To close the goodwill account</a:t>
            </a:r>
          </a:p>
          <a:p>
            <a:endParaRPr lang="en-US" dirty="0"/>
          </a:p>
        </p:txBody>
      </p:sp>
    </p:spTree>
    <p:extLst>
      <p:ext uri="{BB962C8B-B14F-4D97-AF65-F5344CB8AC3E}">
        <p14:creationId xmlns:p14="http://schemas.microsoft.com/office/powerpoint/2010/main" val="3803922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ONE</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INTRODUCTION TO PARTNERSHIP</a:t>
            </a:r>
            <a:endParaRPr lang="en-US" dirty="0"/>
          </a:p>
        </p:txBody>
      </p:sp>
    </p:spTree>
    <p:extLst>
      <p:ext uri="{BB962C8B-B14F-4D97-AF65-F5344CB8AC3E}">
        <p14:creationId xmlns:p14="http://schemas.microsoft.com/office/powerpoint/2010/main" val="867647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THREE</a:t>
            </a:r>
            <a:endParaRPr lang="en-US" dirty="0"/>
          </a:p>
        </p:txBody>
      </p:sp>
      <p:sp>
        <p:nvSpPr>
          <p:cNvPr id="3" name="Content Placeholder 2"/>
          <p:cNvSpPr>
            <a:spLocks noGrp="1"/>
          </p:cNvSpPr>
          <p:nvPr>
            <p:ph idx="1"/>
          </p:nvPr>
        </p:nvSpPr>
        <p:spPr/>
        <p:txBody>
          <a:bodyPr/>
          <a:lstStyle/>
          <a:p>
            <a:endParaRPr lang="en-US" b="1" dirty="0" smtClean="0"/>
          </a:p>
          <a:p>
            <a:pPr marL="0" indent="0" algn="ctr">
              <a:buNone/>
            </a:pPr>
            <a:r>
              <a:rPr lang="en-US" b="1" dirty="0" smtClean="0"/>
              <a:t>CHANGE </a:t>
            </a:r>
            <a:r>
              <a:rPr lang="en-US" b="1" dirty="0"/>
              <a:t>IN THE STRUCTURE OF PARTNERSHIP – REVALUATION OF ASSETS</a:t>
            </a:r>
            <a:endParaRPr lang="en-US" dirty="0"/>
          </a:p>
          <a:p>
            <a:pPr algn="ctr"/>
            <a:endParaRPr lang="en-US" dirty="0" smtClean="0"/>
          </a:p>
          <a:p>
            <a:endParaRPr lang="en-US" dirty="0"/>
          </a:p>
        </p:txBody>
      </p:sp>
    </p:spTree>
    <p:extLst>
      <p:ext uri="{BB962C8B-B14F-4D97-AF65-F5344CB8AC3E}">
        <p14:creationId xmlns:p14="http://schemas.microsoft.com/office/powerpoint/2010/main" val="4117352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Admission of a new partner</a:t>
            </a:r>
            <a:endParaRPr lang="en-US" dirty="0"/>
          </a:p>
        </p:txBody>
      </p:sp>
      <p:sp>
        <p:nvSpPr>
          <p:cNvPr id="3" name="Content Placeholder 2"/>
          <p:cNvSpPr>
            <a:spLocks noGrp="1"/>
          </p:cNvSpPr>
          <p:nvPr>
            <p:ph idx="1"/>
          </p:nvPr>
        </p:nvSpPr>
        <p:spPr/>
        <p:txBody>
          <a:bodyPr>
            <a:normAutofit lnSpcReduction="10000"/>
          </a:bodyPr>
          <a:lstStyle/>
          <a:p>
            <a:pPr marL="0" indent="0" algn="just">
              <a:buNone/>
            </a:pPr>
            <a:r>
              <a:rPr lang="en-US" dirty="0"/>
              <a:t>A new partner may be invited to join a partnership for various reasons which include:</a:t>
            </a:r>
          </a:p>
          <a:p>
            <a:pPr lvl="0" algn="just"/>
            <a:r>
              <a:rPr lang="en-US" dirty="0"/>
              <a:t>Expansion of operations such that the existing partners feel the need for an additional person with some skills. </a:t>
            </a:r>
          </a:p>
          <a:p>
            <a:pPr lvl="0" algn="just"/>
            <a:r>
              <a:rPr lang="en-US" dirty="0"/>
              <a:t>More capital requirement to take advantage of opportunities to expand the business. </a:t>
            </a:r>
          </a:p>
          <a:p>
            <a:pPr lvl="0" algn="just"/>
            <a:r>
              <a:rPr lang="en-US" dirty="0"/>
              <a:t>Replacement of an outgoing partner, whether due to death or retirement. </a:t>
            </a:r>
          </a:p>
          <a:p>
            <a:pPr marL="0" indent="0">
              <a:buNone/>
            </a:pPr>
            <a:endParaRPr lang="en-US" dirty="0"/>
          </a:p>
        </p:txBody>
      </p:sp>
    </p:spTree>
    <p:extLst>
      <p:ext uri="{BB962C8B-B14F-4D97-AF65-F5344CB8AC3E}">
        <p14:creationId xmlns:p14="http://schemas.microsoft.com/office/powerpoint/2010/main" val="11148292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Issues of importance on admission of a new partner</a:t>
            </a:r>
            <a:endParaRPr lang="en-US" dirty="0"/>
          </a:p>
        </p:txBody>
      </p:sp>
      <p:sp>
        <p:nvSpPr>
          <p:cNvPr id="3" name="Content Placeholder 2"/>
          <p:cNvSpPr>
            <a:spLocks noGrp="1"/>
          </p:cNvSpPr>
          <p:nvPr>
            <p:ph idx="1"/>
          </p:nvPr>
        </p:nvSpPr>
        <p:spPr/>
        <p:txBody>
          <a:bodyPr/>
          <a:lstStyle/>
          <a:p>
            <a:pPr lvl="0" algn="just"/>
            <a:r>
              <a:rPr lang="en-US" dirty="0"/>
              <a:t>Change in terms of the partnership agreement with particular reference to capital contribution and profit and loss sharing ratios.</a:t>
            </a:r>
          </a:p>
          <a:p>
            <a:pPr lvl="0" algn="just"/>
            <a:r>
              <a:rPr lang="en-US" dirty="0"/>
              <a:t>Revaluation of the assets of the firm in order to reflect the true value of the partnership business. </a:t>
            </a:r>
          </a:p>
          <a:p>
            <a:pPr lvl="0" algn="just"/>
            <a:r>
              <a:rPr lang="en-US" dirty="0"/>
              <a:t>Put a value on the goodwill the firm has acquired. </a:t>
            </a:r>
          </a:p>
          <a:p>
            <a:pPr marL="0" indent="0">
              <a:buNone/>
            </a:pPr>
            <a:endParaRPr lang="en-US" dirty="0"/>
          </a:p>
        </p:txBody>
      </p:sp>
    </p:spTree>
    <p:extLst>
      <p:ext uri="{BB962C8B-B14F-4D97-AF65-F5344CB8AC3E}">
        <p14:creationId xmlns:p14="http://schemas.microsoft.com/office/powerpoint/2010/main" val="1407455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3200" b="1" dirty="0" smtClean="0"/>
              <a:t>Revaluation of Partnership Assets</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normAutofit fontScale="77500" lnSpcReduction="20000"/>
          </a:bodyPr>
          <a:lstStyle/>
          <a:p>
            <a:pPr algn="just"/>
            <a:r>
              <a:rPr lang="en-US" dirty="0" smtClean="0"/>
              <a:t>Revaluation </a:t>
            </a:r>
            <a:r>
              <a:rPr lang="en-US" dirty="0"/>
              <a:t>of asset signifies an upward or downward revision of the value of the assets in the accounts of the partnership to reflect their current market value. </a:t>
            </a:r>
            <a:endParaRPr lang="en-US" dirty="0" smtClean="0"/>
          </a:p>
          <a:p>
            <a:pPr algn="just"/>
            <a:r>
              <a:rPr lang="en-US" dirty="0" smtClean="0"/>
              <a:t>It </a:t>
            </a:r>
            <a:r>
              <a:rPr lang="en-US" dirty="0"/>
              <a:t>involves opening of revaluation account to adjust for the increase or decrease in the value of the assets. </a:t>
            </a:r>
            <a:endParaRPr lang="en-US" sz="2800" dirty="0"/>
          </a:p>
          <a:p>
            <a:pPr algn="just"/>
            <a:r>
              <a:rPr lang="en-US" dirty="0" smtClean="0"/>
              <a:t>If </a:t>
            </a:r>
            <a:r>
              <a:rPr lang="en-US" dirty="0"/>
              <a:t>there is increase in the value of the asset, debit the asset account with the increase and credit the revaluation account. </a:t>
            </a:r>
            <a:endParaRPr lang="en-US" dirty="0" smtClean="0"/>
          </a:p>
          <a:p>
            <a:pPr algn="just"/>
            <a:r>
              <a:rPr lang="en-US" dirty="0" smtClean="0"/>
              <a:t>But </a:t>
            </a:r>
            <a:r>
              <a:rPr lang="en-US" dirty="0"/>
              <a:t>if there is a decrease in the value of the asset, credit the asset account and debit the revaluation account. </a:t>
            </a:r>
            <a:endParaRPr lang="en-US" dirty="0" smtClean="0"/>
          </a:p>
          <a:p>
            <a:pPr algn="just"/>
            <a:r>
              <a:rPr lang="en-US" dirty="0" smtClean="0"/>
              <a:t>Revaluation </a:t>
            </a:r>
            <a:r>
              <a:rPr lang="en-US" dirty="0"/>
              <a:t>gain or loss is then shared and transferred to capital account as earlier stated.</a:t>
            </a:r>
            <a:endParaRPr lang="en-US" sz="2800" dirty="0"/>
          </a:p>
          <a:p>
            <a:endParaRPr lang="en-US" dirty="0"/>
          </a:p>
        </p:txBody>
      </p:sp>
    </p:spTree>
    <p:extLst>
      <p:ext uri="{BB962C8B-B14F-4D97-AF65-F5344CB8AC3E}">
        <p14:creationId xmlns:p14="http://schemas.microsoft.com/office/powerpoint/2010/main" val="2274702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FOUR</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dirty="0" smtClean="0"/>
              <a:t>DISSOLUTION OF PARTNERSHIP</a:t>
            </a:r>
            <a:endParaRPr lang="en-US" dirty="0"/>
          </a:p>
        </p:txBody>
      </p:sp>
    </p:spTree>
    <p:extLst>
      <p:ext uri="{BB962C8B-B14F-4D97-AF65-F5344CB8AC3E}">
        <p14:creationId xmlns:p14="http://schemas.microsoft.com/office/powerpoint/2010/main" val="596970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Reasons for Dissolution of Partnership</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Reasons for dissolution of partnership include: </a:t>
            </a:r>
            <a:endParaRPr lang="en-US" dirty="0"/>
          </a:p>
          <a:p>
            <a:pPr lvl="0"/>
            <a:r>
              <a:rPr lang="en-US" dirty="0"/>
              <a:t>The death of a partner </a:t>
            </a:r>
          </a:p>
          <a:p>
            <a:pPr lvl="0"/>
            <a:r>
              <a:rPr lang="en-US" dirty="0"/>
              <a:t>Retirement of partner</a:t>
            </a:r>
          </a:p>
          <a:p>
            <a:pPr lvl="0"/>
            <a:r>
              <a:rPr lang="en-US" dirty="0"/>
              <a:t>The bankruptcy of a partner </a:t>
            </a:r>
          </a:p>
          <a:p>
            <a:pPr lvl="0"/>
            <a:r>
              <a:rPr lang="en-US" dirty="0"/>
              <a:t>The lunacy of a partner</a:t>
            </a:r>
          </a:p>
          <a:p>
            <a:pPr lvl="0"/>
            <a:r>
              <a:rPr lang="en-US" dirty="0"/>
              <a:t>Amalgamation of partnership</a:t>
            </a:r>
          </a:p>
          <a:p>
            <a:pPr lvl="0"/>
            <a:r>
              <a:rPr lang="en-US" dirty="0"/>
              <a:t>Conversion of partnership to Limited Liability Company</a:t>
            </a:r>
          </a:p>
        </p:txBody>
      </p:sp>
    </p:spTree>
    <p:extLst>
      <p:ext uri="{BB962C8B-B14F-4D97-AF65-F5344CB8AC3E}">
        <p14:creationId xmlns:p14="http://schemas.microsoft.com/office/powerpoint/2010/main" val="3311636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Accounting </a:t>
            </a:r>
            <a:r>
              <a:rPr lang="en-US" b="1" dirty="0" smtClean="0"/>
              <a:t>entries </a:t>
            </a:r>
            <a:endParaRPr lang="en-US" dirty="0"/>
          </a:p>
        </p:txBody>
      </p:sp>
      <p:sp>
        <p:nvSpPr>
          <p:cNvPr id="3" name="Content Placeholder 2"/>
          <p:cNvSpPr>
            <a:spLocks noGrp="1"/>
          </p:cNvSpPr>
          <p:nvPr>
            <p:ph idx="1"/>
          </p:nvPr>
        </p:nvSpPr>
        <p:spPr/>
        <p:txBody>
          <a:bodyPr>
            <a:normAutofit fontScale="77500" lnSpcReduction="20000"/>
          </a:bodyPr>
          <a:lstStyle/>
          <a:p>
            <a:pPr marL="0" lvl="0" indent="0">
              <a:buNone/>
            </a:pPr>
            <a:r>
              <a:rPr lang="en-US" dirty="0"/>
              <a:t>Transfer all non-cash assets to the </a:t>
            </a:r>
            <a:r>
              <a:rPr lang="en-US" b="1" dirty="0"/>
              <a:t>Realization Account</a:t>
            </a:r>
            <a:r>
              <a:rPr lang="en-US" dirty="0"/>
              <a:t> by </a:t>
            </a:r>
          </a:p>
          <a:p>
            <a:r>
              <a:rPr lang="en-US" dirty="0"/>
              <a:t>Dr. Realization Account with the book value of the assets</a:t>
            </a:r>
          </a:p>
          <a:p>
            <a:r>
              <a:rPr lang="en-US" dirty="0"/>
              <a:t>Cr. the Assets Accounts with the same. </a:t>
            </a:r>
          </a:p>
          <a:p>
            <a:pPr marL="0" indent="0">
              <a:buNone/>
            </a:pPr>
            <a:r>
              <a:rPr lang="en-US" dirty="0"/>
              <a:t> </a:t>
            </a:r>
          </a:p>
          <a:p>
            <a:pPr marL="0" lvl="0" indent="0">
              <a:buNone/>
            </a:pPr>
            <a:r>
              <a:rPr lang="en-US" dirty="0"/>
              <a:t>Relevant expenses</a:t>
            </a:r>
          </a:p>
          <a:p>
            <a:r>
              <a:rPr lang="en-US" dirty="0"/>
              <a:t>Dr. Realization Account </a:t>
            </a:r>
          </a:p>
          <a:p>
            <a:r>
              <a:rPr lang="en-US" dirty="0"/>
              <a:t>Cr. Cash or Bank Account with all relevant expenses</a:t>
            </a:r>
          </a:p>
          <a:p>
            <a:pPr marL="0" indent="0">
              <a:buNone/>
            </a:pPr>
            <a:endParaRPr lang="en-US" dirty="0"/>
          </a:p>
          <a:p>
            <a:pPr marL="0" lvl="0" indent="0">
              <a:buNone/>
            </a:pPr>
            <a:r>
              <a:rPr lang="en-US" dirty="0"/>
              <a:t>Proceeds of assets</a:t>
            </a:r>
          </a:p>
          <a:p>
            <a:r>
              <a:rPr lang="en-US" dirty="0"/>
              <a:t>Dr. Bank or Cash </a:t>
            </a:r>
          </a:p>
          <a:p>
            <a:r>
              <a:rPr lang="en-US" dirty="0"/>
              <a:t>Cr. Realization Account with proceeds of assets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69555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Accounting Entries (Contd.)</a:t>
            </a:r>
            <a:endParaRPr lang="en-US" dirty="0"/>
          </a:p>
        </p:txBody>
      </p:sp>
      <p:sp>
        <p:nvSpPr>
          <p:cNvPr id="3" name="Content Placeholder 2"/>
          <p:cNvSpPr>
            <a:spLocks noGrp="1"/>
          </p:cNvSpPr>
          <p:nvPr>
            <p:ph idx="1"/>
          </p:nvPr>
        </p:nvSpPr>
        <p:spPr/>
        <p:txBody>
          <a:bodyPr>
            <a:normAutofit fontScale="77500" lnSpcReduction="20000"/>
          </a:bodyPr>
          <a:lstStyle/>
          <a:p>
            <a:pPr marL="0" lvl="0" indent="0">
              <a:buNone/>
            </a:pPr>
            <a:r>
              <a:rPr lang="en-US" dirty="0"/>
              <a:t>Assets taken over by any partners</a:t>
            </a:r>
          </a:p>
          <a:p>
            <a:r>
              <a:rPr lang="en-US" dirty="0"/>
              <a:t>Dr. Partners’ Capital Account</a:t>
            </a:r>
          </a:p>
          <a:p>
            <a:r>
              <a:rPr lang="en-US" dirty="0"/>
              <a:t>Cr. Realization Account with the agreed price. </a:t>
            </a:r>
          </a:p>
          <a:p>
            <a:pPr marL="0" indent="0">
              <a:buNone/>
            </a:pPr>
            <a:endParaRPr lang="en-US" dirty="0"/>
          </a:p>
          <a:p>
            <a:pPr marL="0" lvl="0" indent="0">
              <a:buNone/>
            </a:pPr>
            <a:r>
              <a:rPr lang="en-US" dirty="0"/>
              <a:t>Paying off liabilities:</a:t>
            </a:r>
          </a:p>
          <a:p>
            <a:r>
              <a:rPr lang="en-US" dirty="0"/>
              <a:t>Dr. Liability Account. </a:t>
            </a:r>
          </a:p>
          <a:p>
            <a:r>
              <a:rPr lang="en-US" dirty="0"/>
              <a:t>Cr. Bank or Cash with the value of the liabilities</a:t>
            </a:r>
          </a:p>
          <a:p>
            <a:pPr marL="0" indent="0">
              <a:buNone/>
            </a:pPr>
            <a:endParaRPr lang="en-US" dirty="0"/>
          </a:p>
          <a:p>
            <a:pPr marL="0" lvl="0" indent="0">
              <a:buNone/>
            </a:pPr>
            <a:r>
              <a:rPr lang="en-US" dirty="0"/>
              <a:t>Discount allowed by creditors:</a:t>
            </a:r>
          </a:p>
          <a:p>
            <a:r>
              <a:rPr lang="en-US" dirty="0"/>
              <a:t>Dr. Creditor’s Accounts</a:t>
            </a:r>
          </a:p>
          <a:p>
            <a:r>
              <a:rPr lang="en-US" dirty="0"/>
              <a:t>Cr. Realization Account with the discount allowed</a:t>
            </a:r>
          </a:p>
          <a:p>
            <a:endParaRPr lang="en-US" dirty="0"/>
          </a:p>
        </p:txBody>
      </p:sp>
    </p:spTree>
    <p:extLst>
      <p:ext uri="{BB962C8B-B14F-4D97-AF65-F5344CB8AC3E}">
        <p14:creationId xmlns:p14="http://schemas.microsoft.com/office/powerpoint/2010/main" val="3126320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Accounting Entries (Contd.)</a:t>
            </a:r>
            <a:endParaRPr lang="en-US" dirty="0"/>
          </a:p>
        </p:txBody>
      </p:sp>
      <p:sp>
        <p:nvSpPr>
          <p:cNvPr id="3" name="Content Placeholder 2"/>
          <p:cNvSpPr>
            <a:spLocks noGrp="1"/>
          </p:cNvSpPr>
          <p:nvPr>
            <p:ph idx="1"/>
          </p:nvPr>
        </p:nvSpPr>
        <p:spPr/>
        <p:txBody>
          <a:bodyPr>
            <a:normAutofit fontScale="85000" lnSpcReduction="20000"/>
          </a:bodyPr>
          <a:lstStyle/>
          <a:p>
            <a:pPr marL="0" lvl="0" indent="0">
              <a:buNone/>
            </a:pPr>
            <a:r>
              <a:rPr lang="en-US" dirty="0"/>
              <a:t>Close the Realization Account to the Partner’s Capital Accounts.</a:t>
            </a:r>
          </a:p>
          <a:p>
            <a:pPr marL="0" indent="0">
              <a:buNone/>
            </a:pPr>
            <a:endParaRPr lang="en-US" dirty="0"/>
          </a:p>
          <a:p>
            <a:pPr marL="0" lvl="0" indent="0">
              <a:buNone/>
            </a:pPr>
            <a:r>
              <a:rPr lang="en-US" dirty="0"/>
              <a:t>Paying off the Partner’s current accounts to their capital accounts:</a:t>
            </a:r>
          </a:p>
          <a:p>
            <a:r>
              <a:rPr lang="en-US" dirty="0"/>
              <a:t>Dr. Current Accounts</a:t>
            </a:r>
          </a:p>
          <a:p>
            <a:r>
              <a:rPr lang="en-US" dirty="0"/>
              <a:t>Cr. Partner’s Capital Accounts. </a:t>
            </a:r>
          </a:p>
          <a:p>
            <a:pPr marL="0" indent="0">
              <a:buNone/>
            </a:pPr>
            <a:endParaRPr lang="en-US" dirty="0"/>
          </a:p>
          <a:p>
            <a:pPr marL="0" lvl="0" indent="0">
              <a:buNone/>
            </a:pPr>
            <a:r>
              <a:rPr lang="en-US" dirty="0"/>
              <a:t>Close off the Partner’s Capital Accounts by paying the amount due to them or by receiving the amount due from them. </a:t>
            </a:r>
          </a:p>
          <a:p>
            <a:endParaRPr lang="en-US" dirty="0"/>
          </a:p>
        </p:txBody>
      </p:sp>
    </p:spTree>
    <p:extLst>
      <p:ext uri="{BB962C8B-B14F-4D97-AF65-F5344CB8AC3E}">
        <p14:creationId xmlns:p14="http://schemas.microsoft.com/office/powerpoint/2010/main" val="10076856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D</a:t>
            </a:r>
            <a:r>
              <a:rPr lang="en-US" sz="3600" b="1" dirty="0" smtClean="0"/>
              <a:t>eficiency in a partner’s accounts </a:t>
            </a:r>
            <a:r>
              <a:rPr lang="en-US" sz="3600" b="1" dirty="0"/>
              <a:t>(Rule in Garner V Murray)</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After dissolution, the capital account of a partner may have a debit balance. </a:t>
            </a:r>
            <a:endParaRPr lang="en-US" dirty="0" smtClean="0"/>
          </a:p>
          <a:p>
            <a:pPr algn="just"/>
            <a:r>
              <a:rPr lang="en-US" dirty="0" smtClean="0"/>
              <a:t>The </a:t>
            </a:r>
            <a:r>
              <a:rPr lang="en-US" dirty="0"/>
              <a:t>rule in Garner V Murray (1904) – a case in UK </a:t>
            </a:r>
            <a:r>
              <a:rPr lang="en-US" dirty="0" smtClean="0"/>
              <a:t>- </a:t>
            </a:r>
            <a:r>
              <a:rPr lang="en-US" dirty="0"/>
              <a:t>is that the deficiency (the balance that cannot be paid by the insolvent partner) </a:t>
            </a:r>
            <a:r>
              <a:rPr lang="en-US" dirty="0" smtClean="0"/>
              <a:t>should </a:t>
            </a:r>
            <a:r>
              <a:rPr lang="en-US" dirty="0"/>
              <a:t>be shared by the remaining partners </a:t>
            </a:r>
            <a:r>
              <a:rPr lang="en-US" dirty="0" smtClean="0"/>
              <a:t>in </a:t>
            </a:r>
            <a:r>
              <a:rPr lang="en-US" dirty="0"/>
              <a:t>the ratio or proportion of their last agreed balances in their capital account. </a:t>
            </a:r>
            <a:endParaRPr lang="en-US" dirty="0" smtClean="0"/>
          </a:p>
          <a:p>
            <a:pPr algn="just"/>
            <a:r>
              <a:rPr lang="en-US" dirty="0" smtClean="0"/>
              <a:t>That </a:t>
            </a:r>
            <a:r>
              <a:rPr lang="en-US" dirty="0"/>
              <a:t>is, the credit balances on their capital accounts in the normal balance sheet drawn up at the end of their last accounting period. </a:t>
            </a:r>
          </a:p>
        </p:txBody>
      </p:sp>
    </p:spTree>
    <p:extLst>
      <p:ext uri="{BB962C8B-B14F-4D97-AF65-F5344CB8AC3E}">
        <p14:creationId xmlns:p14="http://schemas.microsoft.com/office/powerpoint/2010/main" val="2387382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Definition of Partnership</a:t>
            </a:r>
            <a:r>
              <a:rPr lang="en-US" dirty="0" smtClean="0"/>
              <a:t> </a:t>
            </a:r>
            <a:br>
              <a:rPr lang="en-US" dirty="0" smtClean="0"/>
            </a:br>
            <a:endParaRPr lang="en-US" dirty="0"/>
          </a:p>
        </p:txBody>
      </p:sp>
      <p:sp>
        <p:nvSpPr>
          <p:cNvPr id="3" name="Content Placeholder 2"/>
          <p:cNvSpPr>
            <a:spLocks noGrp="1"/>
          </p:cNvSpPr>
          <p:nvPr>
            <p:ph idx="1"/>
          </p:nvPr>
        </p:nvSpPr>
        <p:spPr/>
        <p:txBody>
          <a:bodyPr>
            <a:normAutofit/>
          </a:bodyPr>
          <a:lstStyle/>
          <a:p>
            <a:pPr lvl="0" algn="just"/>
            <a:r>
              <a:rPr lang="en-US" dirty="0" smtClean="0"/>
              <a:t>Partnership </a:t>
            </a:r>
            <a:r>
              <a:rPr lang="en-US" dirty="0"/>
              <a:t>is defined in accordance with Partnership ACT 1907 (of UK) as "the relation which subsists between persons carrying on a business in common with a view of profit``. </a:t>
            </a:r>
          </a:p>
          <a:p>
            <a:pPr lvl="0" algn="just"/>
            <a:r>
              <a:rPr lang="en-US" dirty="0"/>
              <a:t>In other words, partnership can be described as a type of business that exists when two or more people agree to carry on a business with the purpose of making profit. </a:t>
            </a:r>
          </a:p>
          <a:p>
            <a:endParaRPr lang="en-US" dirty="0"/>
          </a:p>
        </p:txBody>
      </p:sp>
    </p:spTree>
    <p:extLst>
      <p:ext uri="{BB962C8B-B14F-4D97-AF65-F5344CB8AC3E}">
        <p14:creationId xmlns:p14="http://schemas.microsoft.com/office/powerpoint/2010/main" val="179061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FIVE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dirty="0" smtClean="0"/>
              <a:t>JOINT VENTURE</a:t>
            </a:r>
            <a:endParaRPr lang="en-US" dirty="0"/>
          </a:p>
        </p:txBody>
      </p:sp>
    </p:spTree>
    <p:extLst>
      <p:ext uri="{BB962C8B-B14F-4D97-AF65-F5344CB8AC3E}">
        <p14:creationId xmlns:p14="http://schemas.microsoft.com/office/powerpoint/2010/main" val="129750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pPr algn="just"/>
            <a:r>
              <a:rPr lang="en-US" dirty="0" smtClean="0"/>
              <a:t>A joint venture is simply a venture undertaken jointly by two or more persons with a view to making a profit. </a:t>
            </a:r>
          </a:p>
          <a:p>
            <a:pPr algn="just"/>
            <a:r>
              <a:rPr lang="en-US" dirty="0" smtClean="0"/>
              <a:t>It differs from a partnership in that it is more temporary in nature and has more specific limited objective(s). </a:t>
            </a:r>
          </a:p>
          <a:p>
            <a:pPr algn="just"/>
            <a:r>
              <a:rPr lang="en-US" dirty="0" smtClean="0"/>
              <a:t>A party to a joint venture may be called a co-</a:t>
            </a:r>
            <a:r>
              <a:rPr lang="en-US" dirty="0" err="1" smtClean="0"/>
              <a:t>venturer</a:t>
            </a:r>
            <a:r>
              <a:rPr lang="en-US" dirty="0" smtClean="0"/>
              <a:t> or simply a </a:t>
            </a:r>
            <a:r>
              <a:rPr lang="en-US" dirty="0" err="1" smtClean="0"/>
              <a:t>venturer</a:t>
            </a:r>
            <a:r>
              <a:rPr lang="en-US" dirty="0" smtClean="0"/>
              <a:t>.</a:t>
            </a:r>
          </a:p>
          <a:p>
            <a:endParaRPr lang="en-US" dirty="0"/>
          </a:p>
        </p:txBody>
      </p:sp>
    </p:spTree>
    <p:extLst>
      <p:ext uri="{BB962C8B-B14F-4D97-AF65-F5344CB8AC3E}">
        <p14:creationId xmlns:p14="http://schemas.microsoft.com/office/powerpoint/2010/main" val="34597908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Features of Joint Venture</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smtClean="0"/>
              <a:t>Sharing of Profit or Loss</a:t>
            </a:r>
            <a:r>
              <a:rPr lang="en-US" dirty="0" smtClean="0"/>
              <a:t> - The ratio in which business profits or losses are to be shared must be clearly stated and agreed by the venture. </a:t>
            </a:r>
          </a:p>
          <a:p>
            <a:pPr algn="just"/>
            <a:r>
              <a:rPr lang="en-US" b="1" dirty="0" smtClean="0"/>
              <a:t>The scope of the venture</a:t>
            </a:r>
            <a:r>
              <a:rPr lang="en-US" dirty="0" smtClean="0"/>
              <a:t> – Usually joint venture has limited purpose and limited lifespan.</a:t>
            </a:r>
          </a:p>
          <a:p>
            <a:pPr algn="just"/>
            <a:r>
              <a:rPr lang="en-US" b="1" dirty="0" err="1" smtClean="0"/>
              <a:t>Responsibilityof</a:t>
            </a:r>
            <a:r>
              <a:rPr lang="en-US" b="1" dirty="0" smtClean="0"/>
              <a:t> </a:t>
            </a:r>
            <a:r>
              <a:rPr lang="en-US" b="1" dirty="0" err="1" smtClean="0"/>
              <a:t>venturers</a:t>
            </a:r>
            <a:r>
              <a:rPr lang="en-US" dirty="0" smtClean="0"/>
              <a:t> - The respective responsibilities of each </a:t>
            </a:r>
            <a:r>
              <a:rPr lang="en-US" dirty="0" err="1" smtClean="0"/>
              <a:t>venturer</a:t>
            </a:r>
            <a:r>
              <a:rPr lang="en-US" dirty="0" smtClean="0"/>
              <a:t> must be agreed upon</a:t>
            </a:r>
          </a:p>
          <a:p>
            <a:pPr algn="just"/>
            <a:r>
              <a:rPr lang="en-US" b="1" dirty="0" smtClean="0"/>
              <a:t>Services rendered by each </a:t>
            </a:r>
            <a:r>
              <a:rPr lang="en-US" b="1" dirty="0" err="1" smtClean="0"/>
              <a:t>venturer</a:t>
            </a:r>
            <a:r>
              <a:rPr lang="en-US" dirty="0" smtClean="0"/>
              <a:t> - The parties may agree to pay a </a:t>
            </a:r>
            <a:r>
              <a:rPr lang="en-US" dirty="0" err="1" smtClean="0"/>
              <a:t>venturer</a:t>
            </a:r>
            <a:r>
              <a:rPr lang="en-US" dirty="0" smtClean="0"/>
              <a:t> for services rendered, such payment is deducted from revenue before the profit (or loss) of the venture is ascertained. </a:t>
            </a:r>
          </a:p>
          <a:p>
            <a:endParaRPr lang="en-US" dirty="0"/>
          </a:p>
        </p:txBody>
      </p:sp>
    </p:spTree>
    <p:extLst>
      <p:ext uri="{BB962C8B-B14F-4D97-AF65-F5344CB8AC3E}">
        <p14:creationId xmlns:p14="http://schemas.microsoft.com/office/powerpoint/2010/main" val="9691943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Records</a:t>
            </a:r>
            <a:endParaRPr lang="en-US" dirty="0"/>
          </a:p>
        </p:txBody>
      </p:sp>
      <p:sp>
        <p:nvSpPr>
          <p:cNvPr id="3" name="Content Placeholder 2"/>
          <p:cNvSpPr>
            <a:spLocks noGrp="1"/>
          </p:cNvSpPr>
          <p:nvPr>
            <p:ph idx="1"/>
          </p:nvPr>
        </p:nvSpPr>
        <p:spPr/>
        <p:txBody>
          <a:bodyPr/>
          <a:lstStyle/>
          <a:p>
            <a:pPr lvl="0" algn="just"/>
            <a:r>
              <a:rPr lang="en-US" b="1" dirty="0"/>
              <a:t>Joint venture Account – </a:t>
            </a:r>
            <a:r>
              <a:rPr lang="en-US" dirty="0"/>
              <a:t>The Joint venture account is similar to </a:t>
            </a:r>
            <a:r>
              <a:rPr lang="en-US" b="1" i="1" dirty="0"/>
              <a:t>income and expenses account. </a:t>
            </a:r>
            <a:endParaRPr lang="en-US" dirty="0"/>
          </a:p>
          <a:p>
            <a:pPr lvl="0" algn="just"/>
            <a:r>
              <a:rPr lang="en-US" b="1" dirty="0"/>
              <a:t>Joint venture memorandum account – </a:t>
            </a:r>
            <a:r>
              <a:rPr lang="en-US" dirty="0"/>
              <a:t>The account is prepared by merging the joint venture accounts. It is </a:t>
            </a:r>
            <a:r>
              <a:rPr lang="en-US" b="1" i="1" dirty="0"/>
              <a:t>a replica of Trading, profit and loss account.</a:t>
            </a:r>
            <a:endParaRPr lang="en-US" dirty="0"/>
          </a:p>
          <a:p>
            <a:endParaRPr lang="en-US" dirty="0"/>
          </a:p>
        </p:txBody>
      </p:sp>
    </p:spTree>
    <p:extLst>
      <p:ext uri="{BB962C8B-B14F-4D97-AF65-F5344CB8AC3E}">
        <p14:creationId xmlns:p14="http://schemas.microsoft.com/office/powerpoint/2010/main" val="34680733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 Keeping Entries</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If cash is paid out: </a:t>
            </a:r>
          </a:p>
          <a:p>
            <a:pPr algn="just"/>
            <a:r>
              <a:rPr lang="en-US" b="1" dirty="0"/>
              <a:t>DR </a:t>
            </a:r>
            <a:r>
              <a:rPr lang="en-US" dirty="0"/>
              <a:t>Joint Venture A/C </a:t>
            </a:r>
          </a:p>
          <a:p>
            <a:pPr algn="just"/>
            <a:r>
              <a:rPr lang="en-US" b="1" dirty="0"/>
              <a:t>CR </a:t>
            </a:r>
            <a:r>
              <a:rPr lang="en-US" dirty="0"/>
              <a:t>Cash A/C </a:t>
            </a:r>
          </a:p>
          <a:p>
            <a:pPr algn="just"/>
            <a:r>
              <a:rPr lang="en-US" dirty="0"/>
              <a:t> </a:t>
            </a:r>
          </a:p>
          <a:p>
            <a:pPr algn="just"/>
            <a:r>
              <a:rPr lang="en-US" dirty="0"/>
              <a:t>(ii) If cash is received: (from sales or from co-</a:t>
            </a:r>
            <a:r>
              <a:rPr lang="en-US" dirty="0" err="1"/>
              <a:t>venturer</a:t>
            </a:r>
            <a:r>
              <a:rPr lang="en-US" dirty="0"/>
              <a:t>): </a:t>
            </a:r>
          </a:p>
          <a:p>
            <a:pPr algn="just"/>
            <a:r>
              <a:rPr lang="en-US" b="1" dirty="0"/>
              <a:t>DR </a:t>
            </a:r>
            <a:r>
              <a:rPr lang="en-US" dirty="0"/>
              <a:t>Cash </a:t>
            </a:r>
          </a:p>
          <a:p>
            <a:pPr algn="just"/>
            <a:r>
              <a:rPr lang="en-US" b="1" dirty="0"/>
              <a:t>CR </a:t>
            </a:r>
            <a:r>
              <a:rPr lang="en-US" dirty="0"/>
              <a:t>Joint Venture Account </a:t>
            </a:r>
          </a:p>
          <a:p>
            <a:pPr algn="just"/>
            <a:r>
              <a:rPr lang="en-US" dirty="0"/>
              <a:t> </a:t>
            </a:r>
          </a:p>
          <a:p>
            <a:pPr algn="just"/>
            <a:r>
              <a:rPr lang="en-US" dirty="0"/>
              <a:t>(iii) Any charges agreed upon e.g. Sales Commission: </a:t>
            </a:r>
          </a:p>
          <a:p>
            <a:pPr algn="just"/>
            <a:r>
              <a:rPr lang="en-US" b="1" dirty="0"/>
              <a:t>DR </a:t>
            </a:r>
            <a:r>
              <a:rPr lang="en-US" dirty="0"/>
              <a:t>Joint Venture Account </a:t>
            </a:r>
          </a:p>
          <a:p>
            <a:pPr algn="just"/>
            <a:r>
              <a:rPr lang="en-US" b="1" dirty="0"/>
              <a:t>CR </a:t>
            </a:r>
            <a:r>
              <a:rPr lang="en-US" dirty="0"/>
              <a:t>Commissions Account in the books of the </a:t>
            </a:r>
            <a:r>
              <a:rPr lang="en-US" dirty="0" err="1"/>
              <a:t>venturer</a:t>
            </a:r>
            <a:r>
              <a:rPr lang="en-US" dirty="0"/>
              <a:t> who is to receive the Commission </a:t>
            </a:r>
          </a:p>
          <a:p>
            <a:pPr marL="0" indent="0">
              <a:buNone/>
            </a:pPr>
            <a:endParaRPr lang="en-US" dirty="0"/>
          </a:p>
        </p:txBody>
      </p:sp>
    </p:spTree>
    <p:extLst>
      <p:ext uri="{BB962C8B-B14F-4D97-AF65-F5344CB8AC3E}">
        <p14:creationId xmlns:p14="http://schemas.microsoft.com/office/powerpoint/2010/main" val="754272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 Keeping Entries (Contd.)</a:t>
            </a:r>
            <a:endParaRPr lang="en-US" dirty="0"/>
          </a:p>
        </p:txBody>
      </p:sp>
      <p:sp>
        <p:nvSpPr>
          <p:cNvPr id="3" name="Content Placeholder 2"/>
          <p:cNvSpPr>
            <a:spLocks noGrp="1"/>
          </p:cNvSpPr>
          <p:nvPr>
            <p:ph idx="1"/>
          </p:nvPr>
        </p:nvSpPr>
        <p:spPr/>
        <p:txBody>
          <a:bodyPr>
            <a:normAutofit lnSpcReduction="10000"/>
          </a:bodyPr>
          <a:lstStyle/>
          <a:p>
            <a:pPr marL="0" indent="0" algn="just">
              <a:buNone/>
            </a:pPr>
            <a:r>
              <a:rPr lang="en-US" dirty="0" smtClean="0"/>
              <a:t>When </a:t>
            </a:r>
            <a:r>
              <a:rPr lang="en-US" dirty="0"/>
              <a:t>it is time to ascertain profit (or loss), the Joint Venture Account of each party (venture) are combined together in a Memorandum Joint Venture </a:t>
            </a:r>
            <a:r>
              <a:rPr lang="en-US" dirty="0" smtClean="0"/>
              <a:t>Account to </a:t>
            </a:r>
            <a:r>
              <a:rPr lang="en-US" dirty="0"/>
              <a:t>ascertain profit (or loss) of the venture. </a:t>
            </a:r>
          </a:p>
          <a:p>
            <a:pPr marL="0" indent="0" algn="just">
              <a:buNone/>
            </a:pPr>
            <a:r>
              <a:rPr lang="en-US" dirty="0" smtClean="0"/>
              <a:t>When </a:t>
            </a:r>
            <a:r>
              <a:rPr lang="en-US" dirty="0"/>
              <a:t>profit (or loss) is found, each venture will: </a:t>
            </a:r>
          </a:p>
          <a:p>
            <a:pPr algn="just"/>
            <a:r>
              <a:rPr lang="en-US" b="1" dirty="0"/>
              <a:t>DR </a:t>
            </a:r>
            <a:r>
              <a:rPr lang="en-US" dirty="0"/>
              <a:t>Joint Venture Account with his share </a:t>
            </a:r>
          </a:p>
          <a:p>
            <a:pPr algn="just"/>
            <a:r>
              <a:rPr lang="en-US" b="1" dirty="0"/>
              <a:t>CR </a:t>
            </a:r>
            <a:r>
              <a:rPr lang="en-US" dirty="0"/>
              <a:t>Profit and Loss on Joint Venture Account with the same amount </a:t>
            </a:r>
          </a:p>
          <a:p>
            <a:pPr marL="0" indent="0">
              <a:buNone/>
            </a:pPr>
            <a:endParaRPr lang="en-US" dirty="0"/>
          </a:p>
        </p:txBody>
      </p:sp>
    </p:spTree>
    <p:extLst>
      <p:ext uri="{BB962C8B-B14F-4D97-AF65-F5344CB8AC3E}">
        <p14:creationId xmlns:p14="http://schemas.microsoft.com/office/powerpoint/2010/main" val="4620680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 Keeping Entries (Contd.)</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a:t>In the event of a loss, each </a:t>
            </a:r>
            <a:r>
              <a:rPr lang="en-US" dirty="0" err="1"/>
              <a:t>venturer</a:t>
            </a:r>
            <a:r>
              <a:rPr lang="en-US" dirty="0"/>
              <a:t> must: </a:t>
            </a:r>
          </a:p>
          <a:p>
            <a:pPr algn="just"/>
            <a:r>
              <a:rPr lang="en-US" b="1" dirty="0"/>
              <a:t>DR </a:t>
            </a:r>
            <a:r>
              <a:rPr lang="en-US" dirty="0"/>
              <a:t>Profit and Loss on Joint Venture Account with his share of the loss </a:t>
            </a:r>
          </a:p>
          <a:p>
            <a:pPr algn="just"/>
            <a:r>
              <a:rPr lang="en-US" b="1" dirty="0"/>
              <a:t>CR </a:t>
            </a:r>
            <a:r>
              <a:rPr lang="en-US" dirty="0"/>
              <a:t>Joint Venture Account, with the same amount</a:t>
            </a:r>
          </a:p>
          <a:p>
            <a:pPr marL="0" indent="0" algn="just">
              <a:buNone/>
            </a:pPr>
            <a:r>
              <a:rPr lang="en-US" dirty="0" smtClean="0"/>
              <a:t>When </a:t>
            </a:r>
            <a:r>
              <a:rPr lang="en-US" dirty="0"/>
              <a:t>all these entries have been made correctly, the Joint Venture Account in the books of each </a:t>
            </a:r>
            <a:r>
              <a:rPr lang="en-US" dirty="0" err="1"/>
              <a:t>venturer</a:t>
            </a:r>
            <a:r>
              <a:rPr lang="en-US" dirty="0"/>
              <a:t> will now be found to show the same balance. </a:t>
            </a:r>
            <a:endParaRPr lang="en-US" dirty="0" smtClean="0"/>
          </a:p>
          <a:p>
            <a:pPr marL="0" indent="0" algn="just">
              <a:buNone/>
            </a:pPr>
            <a:r>
              <a:rPr lang="en-US" dirty="0" smtClean="0"/>
              <a:t>The </a:t>
            </a:r>
            <a:r>
              <a:rPr lang="en-US" dirty="0"/>
              <a:t>balances will however appear on the opposite sides in the respective books. </a:t>
            </a:r>
          </a:p>
        </p:txBody>
      </p:sp>
    </p:spTree>
    <p:extLst>
      <p:ext uri="{BB962C8B-B14F-4D97-AF65-F5344CB8AC3E}">
        <p14:creationId xmlns:p14="http://schemas.microsoft.com/office/powerpoint/2010/main" val="41651516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SIX</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sz="4400" dirty="0" smtClean="0"/>
              <a:t>CONSIGNMENT ACCOUNT</a:t>
            </a:r>
            <a:endParaRPr lang="en-US" sz="4400" dirty="0"/>
          </a:p>
        </p:txBody>
      </p:sp>
    </p:spTree>
    <p:extLst>
      <p:ext uri="{BB962C8B-B14F-4D97-AF65-F5344CB8AC3E}">
        <p14:creationId xmlns:p14="http://schemas.microsoft.com/office/powerpoint/2010/main" val="24943266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10000"/>
          </a:bodyPr>
          <a:lstStyle/>
          <a:p>
            <a:pPr lvl="0" algn="just"/>
            <a:r>
              <a:rPr lang="en-US" b="1" dirty="0"/>
              <a:t>Consignment </a:t>
            </a:r>
            <a:r>
              <a:rPr lang="en-US" dirty="0"/>
              <a:t>- Where a trader (the consignor) sends goods to his agent (the consignee) to sell and collect the money from customers for him, the goods are said to be sent on consignment. </a:t>
            </a:r>
            <a:endParaRPr lang="en-US" dirty="0" smtClean="0"/>
          </a:p>
          <a:p>
            <a:pPr lvl="0" algn="just"/>
            <a:r>
              <a:rPr lang="en-US" b="1" dirty="0" smtClean="0"/>
              <a:t>A </a:t>
            </a:r>
            <a:r>
              <a:rPr lang="en-US" b="1" dirty="0"/>
              <a:t>consignor</a:t>
            </a:r>
            <a:r>
              <a:rPr lang="en-US" dirty="0"/>
              <a:t>- A consignor is a trader (the principal) who sends goods to another (the agent) to sell them on his behalf for a reward, that is for commission. </a:t>
            </a:r>
          </a:p>
          <a:p>
            <a:pPr lvl="0" algn="just"/>
            <a:r>
              <a:rPr lang="en-US" b="1" dirty="0"/>
              <a:t>A consignee</a:t>
            </a:r>
            <a:r>
              <a:rPr lang="en-US" dirty="0"/>
              <a:t>- A consignee is the agent to whom goods are sent on consignment. </a:t>
            </a:r>
          </a:p>
        </p:txBody>
      </p:sp>
    </p:spTree>
    <p:extLst>
      <p:ext uri="{BB962C8B-B14F-4D97-AF65-F5344CB8AC3E}">
        <p14:creationId xmlns:p14="http://schemas.microsoft.com/office/powerpoint/2010/main" val="22908150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normAutofit fontScale="77500" lnSpcReduction="20000"/>
          </a:bodyPr>
          <a:lstStyle/>
          <a:p>
            <a:pPr lvl="0" algn="just"/>
            <a:r>
              <a:rPr lang="en-US" b="1" dirty="0"/>
              <a:t>The Agent’s Commission</a:t>
            </a:r>
            <a:r>
              <a:rPr lang="en-US" dirty="0"/>
              <a:t>- The agent’s commission is his reward for work done on behalf of his principal (the consignor) and is calculated on the basis of an agreed percentage on gross sales. </a:t>
            </a:r>
          </a:p>
          <a:p>
            <a:pPr lvl="0" algn="just"/>
            <a:r>
              <a:rPr lang="en-US" b="1" dirty="0"/>
              <a:t>Del </a:t>
            </a:r>
            <a:r>
              <a:rPr lang="en-US" b="1" dirty="0" err="1"/>
              <a:t>Credere</a:t>
            </a:r>
            <a:r>
              <a:rPr lang="en-US" b="1" dirty="0"/>
              <a:t> Commission</a:t>
            </a:r>
            <a:r>
              <a:rPr lang="en-US" dirty="0"/>
              <a:t>- This is an additional commission given to a consignee (agent) who promises to pay bad debts arising from sales made on credit either by him or by his principal to customers introduced to his principal by him. </a:t>
            </a:r>
            <a:endParaRPr lang="en-US" dirty="0" smtClean="0"/>
          </a:p>
          <a:p>
            <a:pPr lvl="0" algn="just"/>
            <a:r>
              <a:rPr lang="en-US" b="1" dirty="0" smtClean="0"/>
              <a:t>Pro </a:t>
            </a:r>
            <a:r>
              <a:rPr lang="en-US" b="1" dirty="0"/>
              <a:t>Forma invoice</a:t>
            </a:r>
            <a:r>
              <a:rPr lang="en-US" dirty="0"/>
              <a:t>- </a:t>
            </a:r>
            <a:r>
              <a:rPr lang="en-US" dirty="0" smtClean="0"/>
              <a:t>A </a:t>
            </a:r>
            <a:r>
              <a:rPr lang="en-US" dirty="0"/>
              <a:t>pro forma invoice is not a charge but only used to provide information on the goods and to indicate the price at which the consignee is expected to sell them. </a:t>
            </a:r>
          </a:p>
          <a:p>
            <a:endParaRPr lang="en-US" dirty="0"/>
          </a:p>
        </p:txBody>
      </p:sp>
    </p:spTree>
    <p:extLst>
      <p:ext uri="{BB962C8B-B14F-4D97-AF65-F5344CB8AC3E}">
        <p14:creationId xmlns:p14="http://schemas.microsoft.com/office/powerpoint/2010/main" val="372604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Common Terminologies n Partnership Account</a:t>
            </a:r>
            <a:endParaRPr lang="en-US" dirty="0"/>
          </a:p>
        </p:txBody>
      </p:sp>
      <p:sp>
        <p:nvSpPr>
          <p:cNvPr id="3" name="Content Placeholder 2"/>
          <p:cNvSpPr>
            <a:spLocks noGrp="1"/>
          </p:cNvSpPr>
          <p:nvPr>
            <p:ph idx="1"/>
          </p:nvPr>
        </p:nvSpPr>
        <p:spPr/>
        <p:txBody>
          <a:bodyPr/>
          <a:lstStyle/>
          <a:p>
            <a:r>
              <a:rPr lang="en-US" dirty="0" smtClean="0"/>
              <a:t>Capital</a:t>
            </a:r>
          </a:p>
          <a:p>
            <a:r>
              <a:rPr lang="en-US" dirty="0" smtClean="0"/>
              <a:t>Interest on Capital</a:t>
            </a:r>
          </a:p>
          <a:p>
            <a:r>
              <a:rPr lang="en-US" dirty="0" smtClean="0"/>
              <a:t>Profit Sharing</a:t>
            </a:r>
          </a:p>
          <a:p>
            <a:r>
              <a:rPr lang="en-US" dirty="0" smtClean="0"/>
              <a:t>Drawings</a:t>
            </a:r>
          </a:p>
          <a:p>
            <a:r>
              <a:rPr lang="en-US" dirty="0" smtClean="0"/>
              <a:t>Interest on Drawings</a:t>
            </a:r>
          </a:p>
          <a:p>
            <a:r>
              <a:rPr lang="en-US" dirty="0" smtClean="0"/>
              <a:t>Partner’s Salary</a:t>
            </a:r>
            <a:endParaRPr lang="en-US" dirty="0"/>
          </a:p>
        </p:txBody>
      </p:sp>
    </p:spTree>
    <p:extLst>
      <p:ext uri="{BB962C8B-B14F-4D97-AF65-F5344CB8AC3E}">
        <p14:creationId xmlns:p14="http://schemas.microsoft.com/office/powerpoint/2010/main" val="14607340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Account Sales</a:t>
            </a:r>
            <a:endParaRPr lang="en-US" dirty="0"/>
          </a:p>
        </p:txBody>
      </p:sp>
      <p:sp>
        <p:nvSpPr>
          <p:cNvPr id="3" name="Content Placeholder 2"/>
          <p:cNvSpPr>
            <a:spLocks noGrp="1"/>
          </p:cNvSpPr>
          <p:nvPr>
            <p:ph idx="1"/>
          </p:nvPr>
        </p:nvSpPr>
        <p:spPr/>
        <p:txBody>
          <a:bodyPr>
            <a:normAutofit lnSpcReduction="10000"/>
          </a:bodyPr>
          <a:lstStyle/>
          <a:p>
            <a:pPr marL="0" lvl="0" indent="0" algn="just">
              <a:buNone/>
            </a:pPr>
            <a:r>
              <a:rPr lang="en-US" dirty="0" smtClean="0"/>
              <a:t>On </a:t>
            </a:r>
            <a:r>
              <a:rPr lang="en-US" dirty="0"/>
              <a:t>completion of consignment, or when requested by the consignor, the agent submits a document called Account Sales which sets out the following information: </a:t>
            </a:r>
          </a:p>
          <a:p>
            <a:pPr algn="just"/>
            <a:r>
              <a:rPr lang="en-US" dirty="0" smtClean="0"/>
              <a:t>Gross </a:t>
            </a:r>
            <a:r>
              <a:rPr lang="en-US" dirty="0"/>
              <a:t>proceeds of </a:t>
            </a:r>
            <a:r>
              <a:rPr lang="en-US" dirty="0" smtClean="0"/>
              <a:t>sales</a:t>
            </a:r>
            <a:endParaRPr lang="en-US" dirty="0"/>
          </a:p>
          <a:p>
            <a:pPr algn="just"/>
            <a:r>
              <a:rPr lang="en-US" dirty="0" smtClean="0"/>
              <a:t>Expenses </a:t>
            </a:r>
            <a:r>
              <a:rPr lang="en-US" dirty="0"/>
              <a:t>incurred by the agent and the agent’s </a:t>
            </a:r>
            <a:r>
              <a:rPr lang="en-US" dirty="0" smtClean="0"/>
              <a:t>commission(s</a:t>
            </a:r>
            <a:r>
              <a:rPr lang="en-US" dirty="0"/>
              <a:t>) shown as a deduction from gross sales; and </a:t>
            </a:r>
          </a:p>
          <a:p>
            <a:pPr algn="just"/>
            <a:r>
              <a:rPr lang="en-US" dirty="0" smtClean="0"/>
              <a:t>Balance </a:t>
            </a:r>
            <a:r>
              <a:rPr lang="en-US" dirty="0"/>
              <a:t>to be settled by the agent</a:t>
            </a:r>
          </a:p>
          <a:p>
            <a:endParaRPr lang="en-US" dirty="0"/>
          </a:p>
        </p:txBody>
      </p:sp>
    </p:spTree>
    <p:extLst>
      <p:ext uri="{BB962C8B-B14F-4D97-AF65-F5344CB8AC3E}">
        <p14:creationId xmlns:p14="http://schemas.microsoft.com/office/powerpoint/2010/main" val="3892961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Accounts and Records</a:t>
            </a:r>
            <a:endParaRPr lang="en-US" dirty="0"/>
          </a:p>
        </p:txBody>
      </p:sp>
      <p:sp>
        <p:nvSpPr>
          <p:cNvPr id="3" name="Content Placeholder 2"/>
          <p:cNvSpPr>
            <a:spLocks noGrp="1"/>
          </p:cNvSpPr>
          <p:nvPr>
            <p:ph idx="1"/>
          </p:nvPr>
        </p:nvSpPr>
        <p:spPr/>
        <p:txBody>
          <a:bodyPr>
            <a:normAutofit fontScale="85000" lnSpcReduction="20000"/>
          </a:bodyPr>
          <a:lstStyle/>
          <a:p>
            <a:pPr lvl="0" algn="just"/>
            <a:r>
              <a:rPr lang="en-US" b="1" dirty="0"/>
              <a:t>Consignment a/c</a:t>
            </a:r>
            <a:r>
              <a:rPr lang="en-US" dirty="0"/>
              <a:t> – It is a replica of </a:t>
            </a:r>
            <a:r>
              <a:rPr lang="en-US" b="1" dirty="0"/>
              <a:t>trading, profit or loss a/c.</a:t>
            </a:r>
            <a:r>
              <a:rPr lang="en-US" dirty="0"/>
              <a:t> Debit it with cost of goods on consignment, expenses paid by the consignor and consignee and consignee’s commission while it is credited with sales proceeds and closing stock.</a:t>
            </a:r>
          </a:p>
          <a:p>
            <a:pPr lvl="0" algn="just"/>
            <a:r>
              <a:rPr lang="en-US" b="1" dirty="0"/>
              <a:t>Goods on consignment a/c</a:t>
            </a:r>
            <a:r>
              <a:rPr lang="en-US" dirty="0"/>
              <a:t> – It is used to transfer the goods sent to the agent to trading a/c by a debit entry. </a:t>
            </a:r>
          </a:p>
          <a:p>
            <a:pPr lvl="0" algn="just"/>
            <a:r>
              <a:rPr lang="en-US" b="1" dirty="0"/>
              <a:t>Consignee’s account</a:t>
            </a:r>
            <a:r>
              <a:rPr lang="en-US" dirty="0"/>
              <a:t>. – It is like a </a:t>
            </a:r>
            <a:r>
              <a:rPr lang="en-US" b="1" dirty="0"/>
              <a:t>receipt and payment account</a:t>
            </a:r>
            <a:r>
              <a:rPr lang="en-US" dirty="0"/>
              <a:t>. It is debited with sales proceeds and credited with all expenses made by the agent including his/her commission while the balance is the amount of money due to the consignor.</a:t>
            </a:r>
          </a:p>
          <a:p>
            <a:endParaRPr lang="en-US" dirty="0"/>
          </a:p>
        </p:txBody>
      </p:sp>
    </p:spTree>
    <p:extLst>
      <p:ext uri="{BB962C8B-B14F-4D97-AF65-F5344CB8AC3E}">
        <p14:creationId xmlns:p14="http://schemas.microsoft.com/office/powerpoint/2010/main" val="12275837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Entries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For the goods sent:</a:t>
            </a:r>
            <a:endParaRPr lang="en-US" dirty="0"/>
          </a:p>
          <a:p>
            <a:r>
              <a:rPr lang="en-US" dirty="0"/>
              <a:t>Debit: </a:t>
            </a:r>
            <a:r>
              <a:rPr lang="en-US" dirty="0" smtClean="0"/>
              <a:t>Consignment Account</a:t>
            </a:r>
            <a:endParaRPr lang="en-US" dirty="0"/>
          </a:p>
          <a:p>
            <a:r>
              <a:rPr lang="en-US" dirty="0"/>
              <a:t>Credit: Goods sent on Consignment Account</a:t>
            </a:r>
          </a:p>
          <a:p>
            <a:r>
              <a:rPr lang="en-US" dirty="0"/>
              <a:t>Note: The cost to the consignor of the goods sent is used.</a:t>
            </a:r>
          </a:p>
          <a:p>
            <a:pPr marL="0" indent="0">
              <a:buNone/>
            </a:pPr>
            <a:r>
              <a:rPr lang="en-US" dirty="0"/>
              <a:t> </a:t>
            </a:r>
          </a:p>
          <a:p>
            <a:r>
              <a:rPr lang="en-US" b="1" dirty="0" smtClean="0"/>
              <a:t>For </a:t>
            </a:r>
            <a:r>
              <a:rPr lang="en-US" b="1" dirty="0"/>
              <a:t>expenses paid by the consignor:</a:t>
            </a:r>
            <a:endParaRPr lang="en-US" dirty="0"/>
          </a:p>
          <a:p>
            <a:r>
              <a:rPr lang="en-US" dirty="0"/>
              <a:t>Debit: Consignment Account</a:t>
            </a:r>
          </a:p>
          <a:p>
            <a:r>
              <a:rPr lang="en-US" dirty="0"/>
              <a:t>Credit: Bank (or Cash, as appropriate) Account</a:t>
            </a:r>
          </a:p>
          <a:p>
            <a:pPr marL="0" indent="0">
              <a:buNone/>
            </a:pPr>
            <a:endParaRPr lang="en-US" dirty="0"/>
          </a:p>
        </p:txBody>
      </p:sp>
    </p:spTree>
    <p:extLst>
      <p:ext uri="{BB962C8B-B14F-4D97-AF65-F5344CB8AC3E}">
        <p14:creationId xmlns:p14="http://schemas.microsoft.com/office/powerpoint/2010/main" val="39624425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Entries (Contd.)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To </a:t>
            </a:r>
            <a:r>
              <a:rPr lang="en-US" b="1" dirty="0"/>
              <a:t>record sales</a:t>
            </a:r>
            <a:endParaRPr lang="en-US" dirty="0"/>
          </a:p>
          <a:p>
            <a:r>
              <a:rPr lang="en-US" dirty="0"/>
              <a:t>Debit: Consignee Account</a:t>
            </a:r>
          </a:p>
          <a:p>
            <a:r>
              <a:rPr lang="en-US" dirty="0"/>
              <a:t>Credit: Consignment Account</a:t>
            </a:r>
          </a:p>
          <a:p>
            <a:r>
              <a:rPr lang="en-US" dirty="0"/>
              <a:t>With the gross proceeds from sales</a:t>
            </a:r>
          </a:p>
          <a:p>
            <a:pPr marL="0" indent="0">
              <a:buNone/>
            </a:pPr>
            <a:endParaRPr lang="en-US" dirty="0" smtClean="0"/>
          </a:p>
          <a:p>
            <a:pPr marL="0" indent="0">
              <a:buNone/>
            </a:pPr>
            <a:r>
              <a:rPr lang="en-US" b="1" dirty="0" smtClean="0"/>
              <a:t>To </a:t>
            </a:r>
            <a:r>
              <a:rPr lang="en-US" b="1" dirty="0"/>
              <a:t>record expenses</a:t>
            </a:r>
            <a:endParaRPr lang="en-US" dirty="0"/>
          </a:p>
          <a:p>
            <a:r>
              <a:rPr lang="en-US" dirty="0"/>
              <a:t>Debit: Consignment Account</a:t>
            </a:r>
          </a:p>
          <a:p>
            <a:r>
              <a:rPr lang="en-US" dirty="0"/>
              <a:t>Credit: Consignee Account</a:t>
            </a:r>
          </a:p>
          <a:p>
            <a:r>
              <a:rPr lang="en-US" dirty="0"/>
              <a:t>With expenses incurred by the Agent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04416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Entries (Contd.)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To record agent’s commission</a:t>
            </a:r>
            <a:endParaRPr lang="en-US" dirty="0" smtClean="0"/>
          </a:p>
          <a:p>
            <a:r>
              <a:rPr lang="en-US" dirty="0" smtClean="0"/>
              <a:t>Debit: Consignment Account</a:t>
            </a:r>
          </a:p>
          <a:p>
            <a:r>
              <a:rPr lang="en-US" dirty="0" smtClean="0"/>
              <a:t>Credit: Consignee Account</a:t>
            </a:r>
          </a:p>
          <a:p>
            <a:r>
              <a:rPr lang="en-US" dirty="0" smtClean="0"/>
              <a:t>With the agent’s commission</a:t>
            </a:r>
          </a:p>
          <a:p>
            <a:pPr marL="0" indent="0">
              <a:buNone/>
            </a:pPr>
            <a:r>
              <a:rPr lang="en-US" b="1" dirty="0" smtClean="0"/>
              <a:t>To </a:t>
            </a:r>
            <a:r>
              <a:rPr lang="en-US" b="1" dirty="0"/>
              <a:t>record cash remittance</a:t>
            </a:r>
            <a:endParaRPr lang="en-US" dirty="0"/>
          </a:p>
          <a:p>
            <a:r>
              <a:rPr lang="en-US" dirty="0"/>
              <a:t>Debit: Bank</a:t>
            </a:r>
          </a:p>
          <a:p>
            <a:r>
              <a:rPr lang="en-US" dirty="0"/>
              <a:t>Credit: Consignee Account</a:t>
            </a:r>
          </a:p>
          <a:p>
            <a:r>
              <a:rPr lang="en-US" dirty="0"/>
              <a:t>With the cash remittance for settlement received from the agent</a:t>
            </a:r>
          </a:p>
          <a:p>
            <a:endParaRPr lang="en-US" dirty="0"/>
          </a:p>
        </p:txBody>
      </p:sp>
    </p:spTree>
    <p:extLst>
      <p:ext uri="{BB962C8B-B14F-4D97-AF65-F5344CB8AC3E}">
        <p14:creationId xmlns:p14="http://schemas.microsoft.com/office/powerpoint/2010/main" val="1856476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SEVEN</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dirty="0" smtClean="0"/>
              <a:t>CONTAINERS ACCOUNT</a:t>
            </a:r>
            <a:endParaRPr lang="en-US" dirty="0"/>
          </a:p>
        </p:txBody>
      </p:sp>
    </p:spTree>
    <p:extLst>
      <p:ext uri="{BB962C8B-B14F-4D97-AF65-F5344CB8AC3E}">
        <p14:creationId xmlns:p14="http://schemas.microsoft.com/office/powerpoint/2010/main" val="31266059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pPr algn="just"/>
            <a:r>
              <a:rPr lang="en-US" dirty="0"/>
              <a:t>A container can be described as any item in which goods are packaged for purpose of selling, preservation or conveyance to an agreed destination. </a:t>
            </a:r>
            <a:endParaRPr lang="en-US" dirty="0" smtClean="0"/>
          </a:p>
          <a:p>
            <a:pPr algn="just"/>
            <a:r>
              <a:rPr lang="en-US" dirty="0" smtClean="0"/>
              <a:t>This </a:t>
            </a:r>
            <a:r>
              <a:rPr lang="en-US" dirty="0"/>
              <a:t>lecture focuses on the accounting treatments for returnable and non-returnable containers.</a:t>
            </a:r>
          </a:p>
          <a:p>
            <a:pPr marL="0" indent="0">
              <a:buNone/>
            </a:pPr>
            <a:endParaRPr lang="en-US" dirty="0"/>
          </a:p>
        </p:txBody>
      </p:sp>
    </p:spTree>
    <p:extLst>
      <p:ext uri="{BB962C8B-B14F-4D97-AF65-F5344CB8AC3E}">
        <p14:creationId xmlns:p14="http://schemas.microsoft.com/office/powerpoint/2010/main" val="32602340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Containers</a:t>
            </a: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US" b="1" dirty="0"/>
              <a:t>Non-returnable Containers: </a:t>
            </a:r>
            <a:r>
              <a:rPr lang="en-US" dirty="0"/>
              <a:t>Some containers cannot be used again for packaging after the contents have been consumed. These kinds of containers are called non-returnable containers. Examples include tins of milk, cans of coke and boxes of matches.</a:t>
            </a:r>
          </a:p>
          <a:p>
            <a:pPr lvl="0" algn="just"/>
            <a:r>
              <a:rPr lang="en-US" b="1" dirty="0"/>
              <a:t>Returnable Containers:</a:t>
            </a:r>
            <a:r>
              <a:rPr lang="en-US" dirty="0"/>
              <a:t> Some containers can be used again for packaging after consuming the contents. These kinds of containers are called returnable containers. Examples include gas cylinder, cartons of beer and crates of soft drinks.</a:t>
            </a:r>
          </a:p>
          <a:p>
            <a:pPr marL="0" indent="0">
              <a:buNone/>
            </a:pPr>
            <a:endParaRPr lang="en-US" dirty="0"/>
          </a:p>
        </p:txBody>
      </p:sp>
    </p:spTree>
    <p:extLst>
      <p:ext uri="{BB962C8B-B14F-4D97-AF65-F5344CB8AC3E}">
        <p14:creationId xmlns:p14="http://schemas.microsoft.com/office/powerpoint/2010/main" val="4288748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for Non-returnable Containers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Debit </a:t>
            </a:r>
            <a:r>
              <a:rPr lang="en-US" b="1" dirty="0"/>
              <a:t>containers stock </a:t>
            </a:r>
            <a:r>
              <a:rPr lang="en-US" b="1" dirty="0" smtClean="0"/>
              <a:t>account </a:t>
            </a:r>
            <a:r>
              <a:rPr lang="en-US" dirty="0" smtClean="0"/>
              <a:t>with </a:t>
            </a:r>
            <a:r>
              <a:rPr lang="en-US" b="1" dirty="0"/>
              <a:t>opening stock</a:t>
            </a:r>
            <a:r>
              <a:rPr lang="en-US" dirty="0"/>
              <a:t> and </a:t>
            </a:r>
            <a:r>
              <a:rPr lang="en-US" b="1" dirty="0"/>
              <a:t>purchases</a:t>
            </a:r>
            <a:r>
              <a:rPr lang="en-US" dirty="0"/>
              <a:t> during the period </a:t>
            </a:r>
          </a:p>
          <a:p>
            <a:pPr algn="just"/>
            <a:r>
              <a:rPr lang="en-US" dirty="0" smtClean="0"/>
              <a:t>Credit </a:t>
            </a:r>
            <a:r>
              <a:rPr lang="en-US" b="1" dirty="0" smtClean="0"/>
              <a:t>containers </a:t>
            </a:r>
            <a:r>
              <a:rPr lang="en-US" b="1" dirty="0"/>
              <a:t>stock account</a:t>
            </a:r>
            <a:r>
              <a:rPr lang="en-US" dirty="0"/>
              <a:t> with unit and value of unused containers (closing stock of containers) as carried down. </a:t>
            </a:r>
          </a:p>
          <a:p>
            <a:pPr algn="just"/>
            <a:r>
              <a:rPr lang="en-US" dirty="0"/>
              <a:t>The difference between both sides of this account represents the containers consumed during the period and would be passed on to manufacturing account or profit or loss account as distribution cost.</a:t>
            </a:r>
          </a:p>
          <a:p>
            <a:pPr marL="0" indent="0">
              <a:buNone/>
            </a:pPr>
            <a:endParaRPr lang="en-US" dirty="0"/>
          </a:p>
        </p:txBody>
      </p:sp>
    </p:spTree>
    <p:extLst>
      <p:ext uri="{BB962C8B-B14F-4D97-AF65-F5344CB8AC3E}">
        <p14:creationId xmlns:p14="http://schemas.microsoft.com/office/powerpoint/2010/main" val="14727857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for Returnable Containers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a:t>C</a:t>
            </a:r>
            <a:r>
              <a:rPr lang="en-US" b="1" dirty="0" smtClean="0"/>
              <a:t>ontainers </a:t>
            </a:r>
            <a:r>
              <a:rPr lang="en-US" b="1" dirty="0"/>
              <a:t>stock account</a:t>
            </a:r>
            <a:r>
              <a:rPr lang="en-US" dirty="0"/>
              <a:t> </a:t>
            </a:r>
            <a:r>
              <a:rPr lang="en-US" dirty="0" smtClean="0"/>
              <a:t>is used to record </a:t>
            </a:r>
            <a:r>
              <a:rPr lang="en-US" dirty="0"/>
              <a:t>stock of containers </a:t>
            </a:r>
            <a:r>
              <a:rPr lang="en-US" b="1" dirty="0"/>
              <a:t>at their book value</a:t>
            </a:r>
            <a:r>
              <a:rPr lang="en-US" dirty="0"/>
              <a:t> </a:t>
            </a:r>
            <a:r>
              <a:rPr lang="en-US" dirty="0" smtClean="0"/>
              <a:t>. </a:t>
            </a:r>
          </a:p>
          <a:p>
            <a:pPr algn="just"/>
            <a:r>
              <a:rPr lang="en-US" dirty="0" smtClean="0"/>
              <a:t>The </a:t>
            </a:r>
            <a:r>
              <a:rPr lang="en-US" dirty="0"/>
              <a:t>account is </a:t>
            </a:r>
            <a:r>
              <a:rPr lang="en-US" b="1" dirty="0"/>
              <a:t>debited</a:t>
            </a:r>
            <a:r>
              <a:rPr lang="en-US" dirty="0"/>
              <a:t> with </a:t>
            </a:r>
            <a:r>
              <a:rPr lang="en-US" b="1" i="1" dirty="0"/>
              <a:t>opening stock</a:t>
            </a:r>
            <a:r>
              <a:rPr lang="en-US" dirty="0"/>
              <a:t> of containers in hand and with customers at book value and with </a:t>
            </a:r>
            <a:r>
              <a:rPr lang="en-US" b="1" i="1" dirty="0"/>
              <a:t>purchases</a:t>
            </a:r>
            <a:r>
              <a:rPr lang="en-US" dirty="0"/>
              <a:t> of container </a:t>
            </a:r>
            <a:r>
              <a:rPr lang="en-US" b="1" dirty="0"/>
              <a:t>at purchase price</a:t>
            </a:r>
            <a:r>
              <a:rPr lang="en-US" dirty="0"/>
              <a:t>. </a:t>
            </a:r>
            <a:endParaRPr lang="en-US" dirty="0" smtClean="0"/>
          </a:p>
          <a:p>
            <a:pPr algn="just"/>
            <a:r>
              <a:rPr lang="en-US" dirty="0" smtClean="0"/>
              <a:t>The </a:t>
            </a:r>
            <a:r>
              <a:rPr lang="en-US" dirty="0"/>
              <a:t>account is </a:t>
            </a:r>
            <a:r>
              <a:rPr lang="en-US" b="1" dirty="0"/>
              <a:t>credited </a:t>
            </a:r>
            <a:r>
              <a:rPr lang="en-US" dirty="0"/>
              <a:t>with depreciation charge, scrap, loss on scrap, containers retained by customers and with closing stock of containers in hand and with customers. </a:t>
            </a:r>
            <a:endParaRPr lang="en-US" dirty="0" smtClean="0"/>
          </a:p>
          <a:p>
            <a:pPr algn="just"/>
            <a:r>
              <a:rPr lang="en-US" dirty="0" smtClean="0"/>
              <a:t>The </a:t>
            </a:r>
            <a:r>
              <a:rPr lang="en-US" dirty="0"/>
              <a:t>balancing figure (if any) is the cost of containers consumed which is transferable to profit or loss account.</a:t>
            </a:r>
          </a:p>
        </p:txBody>
      </p:sp>
    </p:spTree>
    <p:extLst>
      <p:ext uri="{BB962C8B-B14F-4D97-AF65-F5344CB8AC3E}">
        <p14:creationId xmlns:p14="http://schemas.microsoft.com/office/powerpoint/2010/main" val="204139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Formation of Partnership</a:t>
            </a:r>
            <a:endParaRPr lang="en-US" dirty="0"/>
          </a:p>
        </p:txBody>
      </p:sp>
      <p:sp>
        <p:nvSpPr>
          <p:cNvPr id="3" name="Content Placeholder 2"/>
          <p:cNvSpPr>
            <a:spLocks noGrp="1"/>
          </p:cNvSpPr>
          <p:nvPr>
            <p:ph idx="1"/>
          </p:nvPr>
        </p:nvSpPr>
        <p:spPr/>
        <p:txBody>
          <a:bodyPr>
            <a:normAutofit fontScale="92500"/>
          </a:bodyPr>
          <a:lstStyle/>
          <a:p>
            <a:pPr marL="0" indent="0" algn="just">
              <a:buNone/>
            </a:pPr>
            <a:r>
              <a:rPr lang="en-US" dirty="0"/>
              <a:t>Contents of </a:t>
            </a:r>
            <a:r>
              <a:rPr lang="en-US" dirty="0" smtClean="0"/>
              <a:t>partnership registration </a:t>
            </a:r>
            <a:r>
              <a:rPr lang="en-US" dirty="0"/>
              <a:t>f</a:t>
            </a:r>
            <a:r>
              <a:rPr lang="en-US" dirty="0" smtClean="0"/>
              <a:t>orm include: </a:t>
            </a:r>
            <a:endParaRPr lang="en-US" dirty="0"/>
          </a:p>
          <a:p>
            <a:pPr algn="just"/>
            <a:r>
              <a:rPr lang="en-US" dirty="0"/>
              <a:t>N</a:t>
            </a:r>
            <a:r>
              <a:rPr lang="en-US" dirty="0" smtClean="0"/>
              <a:t>ame </a:t>
            </a:r>
            <a:r>
              <a:rPr lang="en-US" dirty="0"/>
              <a:t>of the partnership; </a:t>
            </a:r>
          </a:p>
          <a:p>
            <a:pPr algn="just"/>
            <a:r>
              <a:rPr lang="en-US" dirty="0"/>
              <a:t>G</a:t>
            </a:r>
            <a:r>
              <a:rPr lang="en-US" dirty="0" smtClean="0"/>
              <a:t>eneral </a:t>
            </a:r>
            <a:r>
              <a:rPr lang="en-US" dirty="0"/>
              <a:t>nature of business; </a:t>
            </a:r>
          </a:p>
          <a:p>
            <a:pPr algn="just"/>
            <a:r>
              <a:rPr lang="en-US" dirty="0"/>
              <a:t>P</a:t>
            </a:r>
            <a:r>
              <a:rPr lang="en-US" dirty="0" smtClean="0"/>
              <a:t>rincipal </a:t>
            </a:r>
            <a:r>
              <a:rPr lang="en-US" dirty="0"/>
              <a:t>place of business, and any other places where the business is carried on; </a:t>
            </a:r>
          </a:p>
          <a:p>
            <a:pPr algn="just"/>
            <a:r>
              <a:rPr lang="en-US" dirty="0"/>
              <a:t>A</a:t>
            </a:r>
            <a:r>
              <a:rPr lang="en-US" dirty="0" smtClean="0"/>
              <a:t>ddress </a:t>
            </a:r>
            <a:r>
              <a:rPr lang="en-US" dirty="0"/>
              <a:t>and post office box number; </a:t>
            </a:r>
          </a:p>
          <a:p>
            <a:pPr algn="just"/>
            <a:r>
              <a:rPr lang="en-US" dirty="0"/>
              <a:t>N</a:t>
            </a:r>
            <a:r>
              <a:rPr lang="en-US" dirty="0" smtClean="0"/>
              <a:t>ames </a:t>
            </a:r>
            <a:r>
              <a:rPr lang="en-US" dirty="0"/>
              <a:t>of partners and their residential addresses </a:t>
            </a:r>
          </a:p>
          <a:p>
            <a:pPr algn="just"/>
            <a:r>
              <a:rPr lang="en-US" dirty="0" smtClean="0"/>
              <a:t>Date </a:t>
            </a:r>
            <a:r>
              <a:rPr lang="en-US" dirty="0"/>
              <a:t>of commencement of the partnership </a:t>
            </a:r>
          </a:p>
          <a:p>
            <a:endParaRPr lang="en-US" dirty="0"/>
          </a:p>
        </p:txBody>
      </p:sp>
    </p:spTree>
    <p:extLst>
      <p:ext uri="{BB962C8B-B14F-4D97-AF65-F5344CB8AC3E}">
        <p14:creationId xmlns:p14="http://schemas.microsoft.com/office/powerpoint/2010/main" val="27922715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for Returnable Containers (Contd.)</a:t>
            </a:r>
            <a:endParaRPr lang="en-US" dirty="0"/>
          </a:p>
        </p:txBody>
      </p:sp>
      <p:sp>
        <p:nvSpPr>
          <p:cNvPr id="3" name="Content Placeholder 2"/>
          <p:cNvSpPr>
            <a:spLocks noGrp="1"/>
          </p:cNvSpPr>
          <p:nvPr>
            <p:ph idx="1"/>
          </p:nvPr>
        </p:nvSpPr>
        <p:spPr/>
        <p:txBody>
          <a:bodyPr/>
          <a:lstStyle/>
          <a:p>
            <a:pPr algn="just"/>
            <a:r>
              <a:rPr lang="en-US" b="1" dirty="0"/>
              <a:t>The containers trading account</a:t>
            </a:r>
            <a:r>
              <a:rPr lang="en-US" dirty="0"/>
              <a:t> is used for measuring profit or loss on containers and for monitoring the movement of containers in the hands of customers and recording is made </a:t>
            </a:r>
            <a:r>
              <a:rPr lang="en-US" b="1" dirty="0"/>
              <a:t>at refundable amount/price</a:t>
            </a:r>
            <a:r>
              <a:rPr lang="en-US" dirty="0" smtClean="0"/>
              <a:t>.</a:t>
            </a:r>
          </a:p>
          <a:p>
            <a:endParaRPr lang="en-US" dirty="0" smtClean="0"/>
          </a:p>
          <a:p>
            <a:pPr marL="0" indent="0">
              <a:buNone/>
            </a:pPr>
            <a:endParaRPr lang="en-US" dirty="0"/>
          </a:p>
        </p:txBody>
      </p:sp>
    </p:spTree>
    <p:extLst>
      <p:ext uri="{BB962C8B-B14F-4D97-AF65-F5344CB8AC3E}">
        <p14:creationId xmlns:p14="http://schemas.microsoft.com/office/powerpoint/2010/main" val="38281404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for Returnable Containers (Contd.)</a:t>
            </a:r>
            <a:endParaRPr lang="en-US" dirty="0"/>
          </a:p>
        </p:txBody>
      </p:sp>
      <p:sp>
        <p:nvSpPr>
          <p:cNvPr id="3" name="Content Placeholder 2"/>
          <p:cNvSpPr>
            <a:spLocks noGrp="1"/>
          </p:cNvSpPr>
          <p:nvPr>
            <p:ph idx="1"/>
          </p:nvPr>
        </p:nvSpPr>
        <p:spPr/>
        <p:txBody>
          <a:bodyPr/>
          <a:lstStyle/>
          <a:p>
            <a:pPr algn="just"/>
            <a:r>
              <a:rPr lang="en-US" b="1" dirty="0"/>
              <a:t>Containers suspense account: </a:t>
            </a:r>
            <a:r>
              <a:rPr lang="en-US" dirty="0"/>
              <a:t>This is also used as an alternative approach to monitor the movement of containers in the hands of the customers and recorded </a:t>
            </a:r>
            <a:r>
              <a:rPr lang="en-US" b="1" dirty="0"/>
              <a:t>at refundable amount/price</a:t>
            </a:r>
            <a:r>
              <a:rPr lang="en-US" dirty="0"/>
              <a:t>. It records the refundable deposit, deposit receivable and forfeited (through non-return), sum written off in form of depreciation and repairs and maintenance expenses.</a:t>
            </a:r>
          </a:p>
          <a:p>
            <a:pPr marL="0" indent="0">
              <a:buNone/>
            </a:pPr>
            <a:endParaRPr lang="en-US" dirty="0"/>
          </a:p>
        </p:txBody>
      </p:sp>
    </p:spTree>
    <p:extLst>
      <p:ext uri="{BB962C8B-B14F-4D97-AF65-F5344CB8AC3E}">
        <p14:creationId xmlns:p14="http://schemas.microsoft.com/office/powerpoint/2010/main" val="1572854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EIGHT</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dirty="0" smtClean="0"/>
              <a:t>CONTRACT ACCOUNT</a:t>
            </a:r>
            <a:endParaRPr lang="en-US" dirty="0"/>
          </a:p>
        </p:txBody>
      </p:sp>
    </p:spTree>
    <p:extLst>
      <p:ext uri="{BB962C8B-B14F-4D97-AF65-F5344CB8AC3E}">
        <p14:creationId xmlns:p14="http://schemas.microsoft.com/office/powerpoint/2010/main" val="986754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a:t>Construction contract </a:t>
            </a:r>
            <a:r>
              <a:rPr lang="en-US" dirty="0"/>
              <a:t>is a contract negotiated for the construction of an asset or combination of assets that are closely interrelated or independent in terms of their design technology, function or use. </a:t>
            </a:r>
            <a:endParaRPr lang="en-US" dirty="0" smtClean="0"/>
          </a:p>
          <a:p>
            <a:pPr algn="just"/>
            <a:r>
              <a:rPr lang="en-US" b="1" dirty="0" err="1"/>
              <a:t>Mobilisation</a:t>
            </a:r>
            <a:r>
              <a:rPr lang="en-US" b="1" dirty="0"/>
              <a:t> Fee:-</a:t>
            </a:r>
            <a:r>
              <a:rPr lang="en-US" dirty="0"/>
              <a:t>It is the advance payment </a:t>
            </a:r>
            <a:r>
              <a:rPr lang="en-US" dirty="0" smtClean="0"/>
              <a:t>made </a:t>
            </a:r>
            <a:r>
              <a:rPr lang="en-US" dirty="0"/>
              <a:t>to the contractor to enable the commencement of the </a:t>
            </a:r>
            <a:r>
              <a:rPr lang="en-US" dirty="0" smtClean="0"/>
              <a:t>contract. </a:t>
            </a:r>
            <a:endParaRPr lang="en-US" dirty="0"/>
          </a:p>
          <a:p>
            <a:pPr algn="just"/>
            <a:r>
              <a:rPr lang="en-US" b="1" dirty="0" smtClean="0"/>
              <a:t>Retention </a:t>
            </a:r>
            <a:r>
              <a:rPr lang="en-US" b="1" dirty="0"/>
              <a:t>Fee:-</a:t>
            </a:r>
            <a:r>
              <a:rPr lang="en-US" dirty="0"/>
              <a:t>This is a part of the contract price </a:t>
            </a:r>
            <a:r>
              <a:rPr lang="en-US" dirty="0" smtClean="0"/>
              <a:t>withheld </a:t>
            </a:r>
            <a:r>
              <a:rPr lang="en-US" dirty="0"/>
              <a:t>after the successful execution of </a:t>
            </a:r>
            <a:r>
              <a:rPr lang="en-US" dirty="0" smtClean="0"/>
              <a:t>contract </a:t>
            </a:r>
            <a:r>
              <a:rPr lang="en-US" dirty="0"/>
              <a:t>and released after the expiration of a stated period subject to no adverse event on the contract. </a:t>
            </a:r>
          </a:p>
        </p:txBody>
      </p:sp>
    </p:spTree>
    <p:extLst>
      <p:ext uri="{BB962C8B-B14F-4D97-AF65-F5344CB8AC3E}">
        <p14:creationId xmlns:p14="http://schemas.microsoft.com/office/powerpoint/2010/main" val="12544551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Contract Certification:-</a:t>
            </a:r>
            <a:r>
              <a:rPr lang="en-US" dirty="0"/>
              <a:t>This is the process by which the project Architect/Engineer issues a certificate as evidence of the value of work done on a construction contract as at a particular date. </a:t>
            </a:r>
          </a:p>
          <a:p>
            <a:pPr algn="just"/>
            <a:r>
              <a:rPr lang="en-US" b="1" dirty="0"/>
              <a:t>(v) Deferred Costs:-</a:t>
            </a:r>
            <a:r>
              <a:rPr lang="en-US" dirty="0"/>
              <a:t>These are costs that relate to aspects of a contract which are not immediately certifiable. </a:t>
            </a:r>
          </a:p>
          <a:p>
            <a:pPr algn="just"/>
            <a:r>
              <a:rPr lang="en-US" b="1" dirty="0"/>
              <a:t>(vi) Contract Work-In-Progress:-</a:t>
            </a:r>
            <a:r>
              <a:rPr lang="en-US" dirty="0"/>
              <a:t>These are accumulated certifiable costs relating to a contract that is yet to be completed. </a:t>
            </a:r>
          </a:p>
        </p:txBody>
      </p:sp>
    </p:spTree>
    <p:extLst>
      <p:ext uri="{BB962C8B-B14F-4D97-AF65-F5344CB8AC3E}">
        <p14:creationId xmlns:p14="http://schemas.microsoft.com/office/powerpoint/2010/main" val="20823815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normAutofit fontScale="92500"/>
          </a:bodyPr>
          <a:lstStyle/>
          <a:p>
            <a:pPr algn="just"/>
            <a:r>
              <a:rPr lang="en-US" b="1" dirty="0"/>
              <a:t>Progress Payments:-</a:t>
            </a:r>
            <a:r>
              <a:rPr lang="en-US" dirty="0"/>
              <a:t>These are settlements of fees for work already </a:t>
            </a:r>
            <a:r>
              <a:rPr lang="en-US" dirty="0" smtClean="0"/>
              <a:t>billed. </a:t>
            </a:r>
            <a:endParaRPr lang="en-US" dirty="0"/>
          </a:p>
          <a:p>
            <a:pPr algn="just"/>
            <a:r>
              <a:rPr lang="en-US" b="1" dirty="0"/>
              <a:t>(viii) Under Billing:-</a:t>
            </a:r>
            <a:r>
              <a:rPr lang="en-US" dirty="0"/>
              <a:t>This arises where the rates used for progress billings for payment are lower than those used for revenue recognition. </a:t>
            </a:r>
          </a:p>
          <a:p>
            <a:pPr algn="just"/>
            <a:r>
              <a:rPr lang="en-US" b="1" dirty="0"/>
              <a:t>(ix) Overbilling:-</a:t>
            </a:r>
            <a:r>
              <a:rPr lang="en-US" dirty="0"/>
              <a:t>This arises where the rates used for progress billings for payment are higher than those used for revenue recognition. </a:t>
            </a:r>
          </a:p>
          <a:p>
            <a:pPr marL="0" indent="0">
              <a:buNone/>
            </a:pPr>
            <a:endParaRPr lang="en-US" dirty="0"/>
          </a:p>
        </p:txBody>
      </p:sp>
    </p:spTree>
    <p:extLst>
      <p:ext uri="{BB962C8B-B14F-4D97-AF65-F5344CB8AC3E}">
        <p14:creationId xmlns:p14="http://schemas.microsoft.com/office/powerpoint/2010/main" val="2671482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Construction Contract</a:t>
            </a:r>
            <a:endParaRPr lang="en-US" dirty="0"/>
          </a:p>
        </p:txBody>
      </p:sp>
      <p:sp>
        <p:nvSpPr>
          <p:cNvPr id="3" name="Content Placeholder 2"/>
          <p:cNvSpPr>
            <a:spLocks noGrp="1"/>
          </p:cNvSpPr>
          <p:nvPr>
            <p:ph idx="1"/>
          </p:nvPr>
        </p:nvSpPr>
        <p:spPr/>
        <p:txBody>
          <a:bodyPr/>
          <a:lstStyle/>
          <a:p>
            <a:r>
              <a:rPr lang="en-US" dirty="0" smtClean="0"/>
              <a:t>Fixed sum Contract</a:t>
            </a:r>
          </a:p>
          <a:p>
            <a:r>
              <a:rPr lang="en-US" dirty="0" smtClean="0"/>
              <a:t>Cost plus a fixed rate</a:t>
            </a:r>
          </a:p>
          <a:p>
            <a:r>
              <a:rPr lang="en-US" dirty="0" smtClean="0"/>
              <a:t>Variable Price Contract</a:t>
            </a:r>
          </a:p>
          <a:p>
            <a:r>
              <a:rPr lang="en-US" dirty="0" smtClean="0"/>
              <a:t>Re-measured Contract</a:t>
            </a:r>
            <a:endParaRPr lang="en-US" dirty="0"/>
          </a:p>
        </p:txBody>
      </p:sp>
    </p:spTree>
    <p:extLst>
      <p:ext uri="{BB962C8B-B14F-4D97-AF65-F5344CB8AC3E}">
        <p14:creationId xmlns:p14="http://schemas.microsoft.com/office/powerpoint/2010/main" val="38994429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Revenue</a:t>
            </a:r>
            <a:endParaRPr lang="en-US" dirty="0"/>
          </a:p>
        </p:txBody>
      </p:sp>
      <p:sp>
        <p:nvSpPr>
          <p:cNvPr id="3" name="Content Placeholder 2"/>
          <p:cNvSpPr>
            <a:spLocks noGrp="1"/>
          </p:cNvSpPr>
          <p:nvPr>
            <p:ph idx="1"/>
          </p:nvPr>
        </p:nvSpPr>
        <p:spPr/>
        <p:txBody>
          <a:bodyPr/>
          <a:lstStyle/>
          <a:p>
            <a:pPr algn="just"/>
            <a:r>
              <a:rPr lang="en-US" dirty="0"/>
              <a:t>Contract revenue is the amount of </a:t>
            </a:r>
            <a:r>
              <a:rPr lang="en-US" b="1" dirty="0"/>
              <a:t>revenue initially agreed upon with the customer</a:t>
            </a:r>
            <a:r>
              <a:rPr lang="en-US" dirty="0"/>
              <a:t> and the </a:t>
            </a:r>
            <a:r>
              <a:rPr lang="en-US" b="1" dirty="0"/>
              <a:t>amount on account of variations</a:t>
            </a:r>
            <a:r>
              <a:rPr lang="en-US" dirty="0"/>
              <a:t> from the agreed terms, claims made and the incentives claimed to the extent that is probable that they will result in revenue and they are capable of being reliably measured. </a:t>
            </a:r>
          </a:p>
        </p:txBody>
      </p:sp>
    </p:spTree>
    <p:extLst>
      <p:ext uri="{BB962C8B-B14F-4D97-AF65-F5344CB8AC3E}">
        <p14:creationId xmlns:p14="http://schemas.microsoft.com/office/powerpoint/2010/main" val="31921395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Costs</a:t>
            </a:r>
            <a:endParaRPr lang="en-US" dirty="0"/>
          </a:p>
        </p:txBody>
      </p:sp>
      <p:sp>
        <p:nvSpPr>
          <p:cNvPr id="3" name="Content Placeholder 2"/>
          <p:cNvSpPr>
            <a:spLocks noGrp="1"/>
          </p:cNvSpPr>
          <p:nvPr>
            <p:ph idx="1"/>
          </p:nvPr>
        </p:nvSpPr>
        <p:spPr/>
        <p:txBody>
          <a:bodyPr>
            <a:normAutofit lnSpcReduction="10000"/>
          </a:bodyPr>
          <a:lstStyle/>
          <a:p>
            <a:r>
              <a:rPr lang="en-US" dirty="0" smtClean="0"/>
              <a:t>Material Costs</a:t>
            </a:r>
          </a:p>
          <a:p>
            <a:r>
              <a:rPr lang="en-US" dirty="0" err="1" smtClean="0"/>
              <a:t>Labour</a:t>
            </a:r>
            <a:r>
              <a:rPr lang="en-US" dirty="0" smtClean="0"/>
              <a:t> Costs</a:t>
            </a:r>
          </a:p>
          <a:p>
            <a:r>
              <a:rPr lang="en-US" dirty="0" smtClean="0"/>
              <a:t>Direct Expenses</a:t>
            </a:r>
          </a:p>
          <a:p>
            <a:r>
              <a:rPr lang="en-US" dirty="0" smtClean="0"/>
              <a:t>Depreciation</a:t>
            </a:r>
          </a:p>
          <a:p>
            <a:r>
              <a:rPr lang="en-US" dirty="0" smtClean="0"/>
              <a:t>Hiring Cost</a:t>
            </a:r>
          </a:p>
          <a:p>
            <a:r>
              <a:rPr lang="en-US" dirty="0" smtClean="0"/>
              <a:t>Transportation Cost</a:t>
            </a:r>
          </a:p>
          <a:p>
            <a:r>
              <a:rPr lang="en-US" dirty="0" smtClean="0"/>
              <a:t>Cost of Design</a:t>
            </a:r>
          </a:p>
          <a:p>
            <a:r>
              <a:rPr lang="en-US" dirty="0" smtClean="0"/>
              <a:t>Overhead</a:t>
            </a:r>
            <a:endParaRPr lang="en-US" dirty="0"/>
          </a:p>
        </p:txBody>
      </p:sp>
    </p:spTree>
    <p:extLst>
      <p:ext uri="{BB962C8B-B14F-4D97-AF65-F5344CB8AC3E}">
        <p14:creationId xmlns:p14="http://schemas.microsoft.com/office/powerpoint/2010/main" val="4449888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Methods of Recognizing Revenue and Expenses </a:t>
            </a:r>
            <a:endParaRPr lang="en-US" dirty="0"/>
          </a:p>
        </p:txBody>
      </p:sp>
      <p:sp>
        <p:nvSpPr>
          <p:cNvPr id="3" name="Content Placeholder 2"/>
          <p:cNvSpPr>
            <a:spLocks noGrp="1"/>
          </p:cNvSpPr>
          <p:nvPr>
            <p:ph idx="1"/>
          </p:nvPr>
        </p:nvSpPr>
        <p:spPr/>
        <p:txBody>
          <a:bodyPr/>
          <a:lstStyle/>
          <a:p>
            <a:r>
              <a:rPr lang="en-US" dirty="0" smtClean="0"/>
              <a:t>Percentage of Completion Method</a:t>
            </a:r>
          </a:p>
          <a:p>
            <a:pPr marL="0" indent="0">
              <a:buNone/>
            </a:pPr>
            <a:endParaRPr lang="en-US" dirty="0" smtClean="0"/>
          </a:p>
          <a:p>
            <a:r>
              <a:rPr lang="en-US" dirty="0" smtClean="0"/>
              <a:t>Completed Contract Method</a:t>
            </a:r>
            <a:endParaRPr lang="en-US" dirty="0"/>
          </a:p>
        </p:txBody>
      </p:sp>
    </p:spTree>
    <p:extLst>
      <p:ext uri="{BB962C8B-B14F-4D97-AF65-F5344CB8AC3E}">
        <p14:creationId xmlns:p14="http://schemas.microsoft.com/office/powerpoint/2010/main" val="77753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Partnership Agreement or Partnership Deed</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Contents </a:t>
            </a:r>
            <a:r>
              <a:rPr lang="en-US" dirty="0"/>
              <a:t>of Partnership Agreement or Partnership Deed include:</a:t>
            </a:r>
          </a:p>
          <a:p>
            <a:r>
              <a:rPr lang="en-US" dirty="0" smtClean="0"/>
              <a:t>Name</a:t>
            </a:r>
          </a:p>
          <a:p>
            <a:r>
              <a:rPr lang="en-US" dirty="0" smtClean="0"/>
              <a:t>Capital</a:t>
            </a:r>
          </a:p>
          <a:p>
            <a:r>
              <a:rPr lang="en-US" dirty="0" smtClean="0"/>
              <a:t>Profit Sharing</a:t>
            </a:r>
          </a:p>
          <a:p>
            <a:r>
              <a:rPr lang="en-US" dirty="0" smtClean="0"/>
              <a:t>Interest on Capital</a:t>
            </a:r>
          </a:p>
          <a:p>
            <a:r>
              <a:rPr lang="en-US" dirty="0" smtClean="0"/>
              <a:t>Interest on Drawing</a:t>
            </a:r>
          </a:p>
          <a:p>
            <a:r>
              <a:rPr lang="en-US" dirty="0" smtClean="0"/>
              <a:t>Interest on Loan</a:t>
            </a:r>
          </a:p>
          <a:p>
            <a:r>
              <a:rPr lang="en-US" dirty="0" smtClean="0"/>
              <a:t>Limits to Partners’ Drawings</a:t>
            </a:r>
          </a:p>
          <a:p>
            <a:r>
              <a:rPr lang="en-US" dirty="0" smtClean="0"/>
              <a:t>Books of Accounts</a:t>
            </a:r>
          </a:p>
          <a:p>
            <a:r>
              <a:rPr lang="en-US" dirty="0" smtClean="0"/>
              <a:t>Settlement of Disputes</a:t>
            </a:r>
          </a:p>
          <a:p>
            <a:r>
              <a:rPr lang="en-US" dirty="0" smtClean="0"/>
              <a:t>Entitlement to Remuneration </a:t>
            </a:r>
            <a:r>
              <a:rPr lang="en-US" dirty="0" err="1" smtClean="0"/>
              <a:t>e.t.c</a:t>
            </a:r>
            <a:r>
              <a:rPr lang="en-US" dirty="0" smtClean="0"/>
              <a:t>.</a:t>
            </a:r>
          </a:p>
          <a:p>
            <a:endParaRPr lang="en-US" dirty="0"/>
          </a:p>
        </p:txBody>
      </p:sp>
    </p:spTree>
    <p:extLst>
      <p:ext uri="{BB962C8B-B14F-4D97-AF65-F5344CB8AC3E}">
        <p14:creationId xmlns:p14="http://schemas.microsoft.com/office/powerpoint/2010/main" val="25982400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3200" b="1" dirty="0"/>
              <a:t>Methods of Preparing Contract Accounts</a:t>
            </a:r>
            <a:r>
              <a:rPr lang="en-US" sz="1600" dirty="0"/>
              <a:t/>
            </a:r>
            <a:br>
              <a:rPr lang="en-US" sz="1600" dirty="0"/>
            </a:br>
            <a:endParaRPr lang="en-US" dirty="0"/>
          </a:p>
        </p:txBody>
      </p:sp>
      <p:sp>
        <p:nvSpPr>
          <p:cNvPr id="3" name="Content Placeholder 2"/>
          <p:cNvSpPr>
            <a:spLocks noGrp="1"/>
          </p:cNvSpPr>
          <p:nvPr>
            <p:ph idx="1"/>
          </p:nvPr>
        </p:nvSpPr>
        <p:spPr/>
        <p:txBody>
          <a:bodyPr/>
          <a:lstStyle/>
          <a:p>
            <a:r>
              <a:rPr lang="en-US" dirty="0" smtClean="0"/>
              <a:t>Architect Certificate Method</a:t>
            </a:r>
          </a:p>
          <a:p>
            <a:pPr marL="0" indent="0">
              <a:buNone/>
            </a:pPr>
            <a:endParaRPr lang="en-US" dirty="0" smtClean="0"/>
          </a:p>
          <a:p>
            <a:r>
              <a:rPr lang="en-US" dirty="0" smtClean="0"/>
              <a:t>Work-in-progress Method</a:t>
            </a:r>
            <a:endParaRPr lang="en-US" dirty="0"/>
          </a:p>
        </p:txBody>
      </p:sp>
    </p:spTree>
    <p:extLst>
      <p:ext uri="{BB962C8B-B14F-4D97-AF65-F5344CB8AC3E}">
        <p14:creationId xmlns:p14="http://schemas.microsoft.com/office/powerpoint/2010/main" val="10392983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 Requirements (IAS 11)</a:t>
            </a:r>
            <a:endParaRPr lang="en-US" dirty="0"/>
          </a:p>
        </p:txBody>
      </p:sp>
      <p:sp>
        <p:nvSpPr>
          <p:cNvPr id="3" name="Content Placeholder 2"/>
          <p:cNvSpPr>
            <a:spLocks noGrp="1"/>
          </p:cNvSpPr>
          <p:nvPr>
            <p:ph idx="1"/>
          </p:nvPr>
        </p:nvSpPr>
        <p:spPr/>
        <p:txBody>
          <a:bodyPr>
            <a:normAutofit/>
          </a:bodyPr>
          <a:lstStyle/>
          <a:p>
            <a:pPr algn="just"/>
            <a:r>
              <a:rPr lang="en-US" dirty="0"/>
              <a:t>The amount of contracts revenue recognized in the contract period </a:t>
            </a:r>
          </a:p>
          <a:p>
            <a:pPr algn="just"/>
            <a:r>
              <a:rPr lang="en-US" dirty="0"/>
              <a:t>(ii) The method used to determine the contracts revenue recognized in the period </a:t>
            </a:r>
          </a:p>
          <a:p>
            <a:pPr algn="just"/>
            <a:r>
              <a:rPr lang="en-US" dirty="0"/>
              <a:t>(iii) The methods used to determine the stage of completion of contracts in progress </a:t>
            </a:r>
          </a:p>
          <a:p>
            <a:pPr algn="just"/>
            <a:r>
              <a:rPr lang="en-US" dirty="0"/>
              <a:t>(iv) The total contracts costs incurred and recognized profits up to the reporting date </a:t>
            </a:r>
          </a:p>
          <a:p>
            <a:pPr marL="0" indent="0">
              <a:buNone/>
            </a:pPr>
            <a:endParaRPr lang="en-US" dirty="0"/>
          </a:p>
        </p:txBody>
      </p:sp>
    </p:spTree>
    <p:extLst>
      <p:ext uri="{BB962C8B-B14F-4D97-AF65-F5344CB8AC3E}">
        <p14:creationId xmlns:p14="http://schemas.microsoft.com/office/powerpoint/2010/main" val="28340157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 Requirements (Contd.)</a:t>
            </a:r>
            <a:endParaRPr lang="en-US" dirty="0"/>
          </a:p>
        </p:txBody>
      </p:sp>
      <p:sp>
        <p:nvSpPr>
          <p:cNvPr id="3" name="Content Placeholder 2"/>
          <p:cNvSpPr>
            <a:spLocks noGrp="1"/>
          </p:cNvSpPr>
          <p:nvPr>
            <p:ph idx="1"/>
          </p:nvPr>
        </p:nvSpPr>
        <p:spPr/>
        <p:txBody>
          <a:bodyPr/>
          <a:lstStyle/>
          <a:p>
            <a:pPr algn="just"/>
            <a:r>
              <a:rPr lang="en-US" dirty="0" smtClean="0"/>
              <a:t>Total advances received </a:t>
            </a:r>
          </a:p>
          <a:p>
            <a:pPr algn="just"/>
            <a:r>
              <a:rPr lang="en-US" dirty="0" smtClean="0"/>
              <a:t>The total amount of retentions </a:t>
            </a:r>
          </a:p>
          <a:p>
            <a:pPr algn="just"/>
            <a:r>
              <a:rPr lang="en-US" dirty="0" smtClean="0"/>
              <a:t>Cross amount due from customers for contract work as an asset </a:t>
            </a:r>
          </a:p>
          <a:p>
            <a:pPr algn="just"/>
            <a:r>
              <a:rPr lang="en-US" dirty="0" smtClean="0"/>
              <a:t>Cross amounts due to customers for contract work, as a liability</a:t>
            </a:r>
          </a:p>
          <a:p>
            <a:pPr algn="just"/>
            <a:r>
              <a:rPr lang="en-US" dirty="0" smtClean="0"/>
              <a:t>Contingent liabilities or contingent assets that may arise on warranties claims</a:t>
            </a:r>
          </a:p>
          <a:p>
            <a:pPr marL="0" indent="0">
              <a:buNone/>
            </a:pPr>
            <a:endParaRPr lang="en-US" dirty="0"/>
          </a:p>
        </p:txBody>
      </p:sp>
    </p:spTree>
    <p:extLst>
      <p:ext uri="{BB962C8B-B14F-4D97-AF65-F5344CB8AC3E}">
        <p14:creationId xmlns:p14="http://schemas.microsoft.com/office/powerpoint/2010/main" val="6226552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NINE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dirty="0" smtClean="0"/>
              <a:t>FARMERS ACCOUNTS</a:t>
            </a:r>
            <a:endParaRPr lang="en-US" dirty="0"/>
          </a:p>
        </p:txBody>
      </p:sp>
    </p:spTree>
    <p:extLst>
      <p:ext uri="{BB962C8B-B14F-4D97-AF65-F5344CB8AC3E}">
        <p14:creationId xmlns:p14="http://schemas.microsoft.com/office/powerpoint/2010/main" val="39342925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TERMINOLOGIES</a:t>
            </a:r>
            <a:endParaRPr lang="en-US" dirty="0"/>
          </a:p>
        </p:txBody>
      </p:sp>
      <p:sp>
        <p:nvSpPr>
          <p:cNvPr id="3" name="Content Placeholder 2"/>
          <p:cNvSpPr>
            <a:spLocks noGrp="1"/>
          </p:cNvSpPr>
          <p:nvPr>
            <p:ph idx="1"/>
          </p:nvPr>
        </p:nvSpPr>
        <p:spPr/>
        <p:txBody>
          <a:bodyPr>
            <a:normAutofit fontScale="92500"/>
          </a:bodyPr>
          <a:lstStyle/>
          <a:p>
            <a:pPr algn="just"/>
            <a:r>
              <a:rPr lang="en-US" b="1" i="1" dirty="0"/>
              <a:t>Agricultural Activities:</a:t>
            </a:r>
            <a:r>
              <a:rPr lang="en-US" dirty="0"/>
              <a:t> It is the management by an enterprise of the biological transformation of biological assets for sale into agricultural produce, or into additional biological assets.</a:t>
            </a:r>
          </a:p>
          <a:p>
            <a:pPr algn="just"/>
            <a:r>
              <a:rPr lang="en-US" b="1" i="1" dirty="0"/>
              <a:t>Biological Asset:</a:t>
            </a:r>
            <a:r>
              <a:rPr lang="en-US" dirty="0"/>
              <a:t> It is a living animal or plant.</a:t>
            </a:r>
          </a:p>
          <a:p>
            <a:pPr algn="just"/>
            <a:r>
              <a:rPr lang="en-US" b="1" i="1" dirty="0"/>
              <a:t>Biological transformation:</a:t>
            </a:r>
            <a:r>
              <a:rPr lang="en-US" dirty="0"/>
              <a:t> It comprises the processes of growth, degeneration, production or procreation that causes qualitative or quantitative changes in a biological assets.</a:t>
            </a:r>
          </a:p>
          <a:p>
            <a:endParaRPr lang="en-US" dirty="0"/>
          </a:p>
        </p:txBody>
      </p:sp>
    </p:spTree>
    <p:extLst>
      <p:ext uri="{BB962C8B-B14F-4D97-AF65-F5344CB8AC3E}">
        <p14:creationId xmlns:p14="http://schemas.microsoft.com/office/powerpoint/2010/main" val="20924989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TERMINOLOGIES (CONTD.)</a:t>
            </a:r>
            <a:endParaRPr lang="en-US" dirty="0"/>
          </a:p>
        </p:txBody>
      </p:sp>
      <p:sp>
        <p:nvSpPr>
          <p:cNvPr id="3" name="Content Placeholder 2"/>
          <p:cNvSpPr>
            <a:spLocks noGrp="1"/>
          </p:cNvSpPr>
          <p:nvPr>
            <p:ph idx="1"/>
          </p:nvPr>
        </p:nvSpPr>
        <p:spPr/>
        <p:txBody>
          <a:bodyPr/>
          <a:lstStyle/>
          <a:p>
            <a:pPr algn="just"/>
            <a:r>
              <a:rPr lang="en-US" b="1" i="1" dirty="0" smtClean="0"/>
              <a:t>Agricultural produce:</a:t>
            </a:r>
            <a:r>
              <a:rPr lang="en-US" dirty="0" smtClean="0"/>
              <a:t> It is the harvested products of the enterprise’s biological assets.</a:t>
            </a:r>
          </a:p>
          <a:p>
            <a:pPr algn="just"/>
            <a:r>
              <a:rPr lang="en-US" b="1" i="1" dirty="0" smtClean="0"/>
              <a:t>Agricultural Inputs:</a:t>
            </a:r>
            <a:r>
              <a:rPr lang="en-US" dirty="0" smtClean="0"/>
              <a:t> These include cost of seeds, fertilizer, stems, suckers, seedlings, young animals, veterinary drugs, chemicals among others.</a:t>
            </a:r>
          </a:p>
          <a:p>
            <a:endParaRPr lang="en-US" dirty="0"/>
          </a:p>
        </p:txBody>
      </p:sp>
    </p:spTree>
    <p:extLst>
      <p:ext uri="{BB962C8B-B14F-4D97-AF65-F5344CB8AC3E}">
        <p14:creationId xmlns:p14="http://schemas.microsoft.com/office/powerpoint/2010/main" val="17320438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Farming Activities</a:t>
            </a:r>
            <a:endParaRPr lang="en-US" dirty="0"/>
          </a:p>
        </p:txBody>
      </p:sp>
      <p:sp>
        <p:nvSpPr>
          <p:cNvPr id="3" name="Content Placeholder 2"/>
          <p:cNvSpPr>
            <a:spLocks noGrp="1"/>
          </p:cNvSpPr>
          <p:nvPr>
            <p:ph idx="1"/>
          </p:nvPr>
        </p:nvSpPr>
        <p:spPr/>
        <p:txBody>
          <a:bodyPr/>
          <a:lstStyle/>
          <a:p>
            <a:pPr algn="just"/>
            <a:r>
              <a:rPr lang="en-US" dirty="0"/>
              <a:t>Farmers produce for sale and for their own consumptions. Hence, consumptions should be treated as drawings. </a:t>
            </a:r>
            <a:endParaRPr lang="en-US" dirty="0" smtClean="0"/>
          </a:p>
          <a:p>
            <a:pPr algn="just"/>
            <a:r>
              <a:rPr lang="en-US" dirty="0" smtClean="0"/>
              <a:t>Farmers </a:t>
            </a:r>
            <a:r>
              <a:rPr lang="en-US" dirty="0"/>
              <a:t>may engage in different types of farming </a:t>
            </a:r>
            <a:r>
              <a:rPr lang="en-US" dirty="0" smtClean="0"/>
              <a:t>including:</a:t>
            </a:r>
          </a:p>
          <a:p>
            <a:pPr algn="just"/>
            <a:r>
              <a:rPr lang="en-US" dirty="0" smtClean="0"/>
              <a:t>Livestock</a:t>
            </a:r>
            <a:r>
              <a:rPr lang="en-US" dirty="0"/>
              <a:t>, Crop Farming, Horticulture and </a:t>
            </a:r>
            <a:r>
              <a:rPr lang="en-US" dirty="0" smtClean="0"/>
              <a:t>Plantations</a:t>
            </a:r>
            <a:endParaRPr lang="en-US" dirty="0"/>
          </a:p>
        </p:txBody>
      </p:sp>
    </p:spTree>
    <p:extLst>
      <p:ext uri="{BB962C8B-B14F-4D97-AF65-F5344CB8AC3E}">
        <p14:creationId xmlns:p14="http://schemas.microsoft.com/office/powerpoint/2010/main" val="146014921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Farmer’s Accounts</a:t>
            </a:r>
            <a:endParaRPr lang="en-US" dirty="0"/>
          </a:p>
        </p:txBody>
      </p:sp>
      <p:sp>
        <p:nvSpPr>
          <p:cNvPr id="3" name="Content Placeholder 2"/>
          <p:cNvSpPr>
            <a:spLocks noGrp="1"/>
          </p:cNvSpPr>
          <p:nvPr>
            <p:ph idx="1"/>
          </p:nvPr>
        </p:nvSpPr>
        <p:spPr/>
        <p:txBody>
          <a:bodyPr/>
          <a:lstStyle/>
          <a:p>
            <a:pPr algn="just"/>
            <a:r>
              <a:rPr lang="en-US" dirty="0"/>
              <a:t>Farmer’s account is covered by IAS 41 – Agriculture. </a:t>
            </a:r>
            <a:endParaRPr lang="en-US" dirty="0" smtClean="0"/>
          </a:p>
          <a:p>
            <a:pPr algn="just"/>
            <a:r>
              <a:rPr lang="en-US" dirty="0" smtClean="0"/>
              <a:t>Large </a:t>
            </a:r>
            <a:r>
              <a:rPr lang="en-US" dirty="0"/>
              <a:t>farms prepare all the components of financial statements </a:t>
            </a:r>
            <a:endParaRPr lang="en-US" dirty="0" smtClean="0"/>
          </a:p>
          <a:p>
            <a:pPr algn="just"/>
            <a:r>
              <a:rPr lang="en-US" dirty="0"/>
              <a:t>W</a:t>
            </a:r>
            <a:r>
              <a:rPr lang="en-US" dirty="0" smtClean="0"/>
              <a:t>hile </a:t>
            </a:r>
            <a:r>
              <a:rPr lang="en-US" dirty="0"/>
              <a:t>smaller farms keep incomplete records or at best single entries to record receipts and payments. </a:t>
            </a:r>
          </a:p>
        </p:txBody>
      </p:sp>
    </p:spTree>
    <p:extLst>
      <p:ext uri="{BB962C8B-B14F-4D97-AF65-F5344CB8AC3E}">
        <p14:creationId xmlns:p14="http://schemas.microsoft.com/office/powerpoint/2010/main" val="106301073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Farmer’s Accounts (Contd.)</a:t>
            </a:r>
            <a:endParaRPr lang="en-US" dirty="0"/>
          </a:p>
        </p:txBody>
      </p:sp>
      <p:sp>
        <p:nvSpPr>
          <p:cNvPr id="3" name="Content Placeholder 2"/>
          <p:cNvSpPr>
            <a:spLocks noGrp="1"/>
          </p:cNvSpPr>
          <p:nvPr>
            <p:ph idx="1"/>
          </p:nvPr>
        </p:nvSpPr>
        <p:spPr/>
        <p:txBody>
          <a:bodyPr/>
          <a:lstStyle/>
          <a:p>
            <a:pPr algn="just"/>
            <a:r>
              <a:rPr lang="en-US" dirty="0" smtClean="0"/>
              <a:t>Farmers prepare final accounts just like other enterprise or business</a:t>
            </a:r>
          </a:p>
          <a:p>
            <a:pPr marL="0" indent="0" algn="just">
              <a:buNone/>
            </a:pPr>
            <a:r>
              <a:rPr lang="en-US" dirty="0" smtClean="0"/>
              <a:t>The final accounts include:</a:t>
            </a:r>
          </a:p>
          <a:p>
            <a:pPr algn="just"/>
            <a:r>
              <a:rPr lang="en-US" dirty="0" smtClean="0"/>
              <a:t>Trading, Profit or Loss Accounts</a:t>
            </a:r>
          </a:p>
          <a:p>
            <a:pPr algn="just"/>
            <a:r>
              <a:rPr lang="en-US" dirty="0" smtClean="0"/>
              <a:t>Statement of Financial Position</a:t>
            </a:r>
          </a:p>
          <a:p>
            <a:pPr algn="just"/>
            <a:r>
              <a:rPr lang="en-US" dirty="0" smtClean="0"/>
              <a:t>Statement of Gross Output</a:t>
            </a:r>
          </a:p>
          <a:p>
            <a:pPr algn="just"/>
            <a:r>
              <a:rPr lang="en-US" dirty="0" smtClean="0"/>
              <a:t>Notes to the Accounts</a:t>
            </a:r>
          </a:p>
          <a:p>
            <a:endParaRPr lang="en-US" dirty="0"/>
          </a:p>
        </p:txBody>
      </p:sp>
    </p:spTree>
    <p:extLst>
      <p:ext uri="{BB962C8B-B14F-4D97-AF65-F5344CB8AC3E}">
        <p14:creationId xmlns:p14="http://schemas.microsoft.com/office/powerpoint/2010/main" val="31912285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Peculiarities in Farmer’s Account</a:t>
            </a:r>
            <a:endParaRPr lang="en-US" dirty="0"/>
          </a:p>
        </p:txBody>
      </p:sp>
      <p:sp>
        <p:nvSpPr>
          <p:cNvPr id="3" name="Content Placeholder 2"/>
          <p:cNvSpPr>
            <a:spLocks noGrp="1"/>
          </p:cNvSpPr>
          <p:nvPr>
            <p:ph idx="1"/>
          </p:nvPr>
        </p:nvSpPr>
        <p:spPr/>
        <p:txBody>
          <a:bodyPr>
            <a:normAutofit fontScale="92500" lnSpcReduction="10000"/>
          </a:bodyPr>
          <a:lstStyle/>
          <a:p>
            <a:pPr lvl="0" algn="just"/>
            <a:r>
              <a:rPr lang="en-US" dirty="0"/>
              <a:t>Valuation of inventory of arable crops or livestock (biological assets): </a:t>
            </a:r>
            <a:r>
              <a:rPr lang="en-US" dirty="0" smtClean="0"/>
              <a:t>IAS 41 </a:t>
            </a:r>
            <a:r>
              <a:rPr lang="en-US" dirty="0"/>
              <a:t>provides that biological assets should be measured and included in the financial statements at their fair value less estimated point-of-sale cost. </a:t>
            </a:r>
            <a:endParaRPr lang="en-US" dirty="0" smtClean="0"/>
          </a:p>
          <a:p>
            <a:pPr lvl="0" algn="just"/>
            <a:r>
              <a:rPr lang="en-US" dirty="0" smtClean="0"/>
              <a:t>But </a:t>
            </a:r>
            <a:r>
              <a:rPr lang="en-US" dirty="0"/>
              <a:t>where the fair value cannot be obtained or cannot be measured reliably, the biological assets should be measure at cost.</a:t>
            </a:r>
          </a:p>
          <a:p>
            <a:pPr lvl="0" algn="just"/>
            <a:r>
              <a:rPr lang="en-US" dirty="0"/>
              <a:t>Determination of the appropriate method of depreciation of farm land and other farm assets.</a:t>
            </a:r>
          </a:p>
          <a:p>
            <a:pPr marL="0" indent="0">
              <a:buNone/>
            </a:pPr>
            <a:endParaRPr lang="en-US" dirty="0"/>
          </a:p>
        </p:txBody>
      </p:sp>
    </p:spTree>
    <p:extLst>
      <p:ext uri="{BB962C8B-B14F-4D97-AF65-F5344CB8AC3E}">
        <p14:creationId xmlns:p14="http://schemas.microsoft.com/office/powerpoint/2010/main" val="421948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Rules Applicable in Absence of Partnership Agreement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lvl="0" algn="just"/>
            <a:r>
              <a:rPr lang="en-US" dirty="0"/>
              <a:t>Partners shall share profits or losses equally and shall contribute equally to capital.</a:t>
            </a:r>
          </a:p>
          <a:p>
            <a:pPr lvl="0" algn="just"/>
            <a:r>
              <a:rPr lang="en-US" dirty="0"/>
              <a:t>The firm shall indemnify every partner in respect of payments made and liabilities incurred by him/her in the ordinary and proper conduct of the business of the firm. </a:t>
            </a:r>
          </a:p>
          <a:p>
            <a:pPr lvl="0" algn="just"/>
            <a:r>
              <a:rPr lang="en-US" dirty="0"/>
              <a:t>Any advance or payment in excess of agreed share capital will attract an interest at the rate of 5%. </a:t>
            </a:r>
          </a:p>
          <a:p>
            <a:pPr lvl="0" algn="just"/>
            <a:r>
              <a:rPr lang="en-US" dirty="0"/>
              <a:t>Every partner may take part in the management of the firm. </a:t>
            </a:r>
          </a:p>
          <a:p>
            <a:pPr lvl="0" algn="just"/>
            <a:r>
              <a:rPr lang="en-US" dirty="0"/>
              <a:t>No partner shall be entitled to remuneration for acting in the firm’s business. </a:t>
            </a:r>
          </a:p>
          <a:p>
            <a:pPr marL="0" indent="0">
              <a:buNone/>
            </a:pPr>
            <a:endParaRPr lang="en-US" dirty="0"/>
          </a:p>
        </p:txBody>
      </p:sp>
    </p:spTree>
    <p:extLst>
      <p:ext uri="{BB962C8B-B14F-4D97-AF65-F5344CB8AC3E}">
        <p14:creationId xmlns:p14="http://schemas.microsoft.com/office/powerpoint/2010/main" val="81394373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TEN</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r>
              <a:rPr lang="en-US" dirty="0" smtClean="0"/>
              <a:t>HIRE PURCHASE</a:t>
            </a:r>
            <a:endParaRPr lang="en-US" dirty="0"/>
          </a:p>
        </p:txBody>
      </p:sp>
    </p:spTree>
    <p:extLst>
      <p:ext uri="{BB962C8B-B14F-4D97-AF65-F5344CB8AC3E}">
        <p14:creationId xmlns:p14="http://schemas.microsoft.com/office/powerpoint/2010/main" val="153989237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b="1" dirty="0"/>
              <a:t>Hire purchase transaction</a:t>
            </a:r>
            <a:r>
              <a:rPr lang="en-US" dirty="0"/>
              <a:t>: It involves financing acquisition of assets through credit facilities. The two parties involved in hire purchase transaction are </a:t>
            </a:r>
            <a:r>
              <a:rPr lang="en-US" b="1" i="1" dirty="0"/>
              <a:t>the vendor (seller) and the buyer.</a:t>
            </a:r>
            <a:r>
              <a:rPr lang="en-US" dirty="0"/>
              <a:t>  </a:t>
            </a:r>
            <a:endParaRPr lang="en-US" dirty="0" smtClean="0"/>
          </a:p>
          <a:p>
            <a:pPr marL="0" indent="0" algn="just">
              <a:buNone/>
            </a:pPr>
            <a:endParaRPr lang="en-US" dirty="0"/>
          </a:p>
          <a:p>
            <a:pPr algn="just"/>
            <a:r>
              <a:rPr lang="en-US" b="1" dirty="0"/>
              <a:t>Cost Price</a:t>
            </a:r>
            <a:r>
              <a:rPr lang="en-US" dirty="0"/>
              <a:t>: This is the price at which the vendor acquired the asset.</a:t>
            </a:r>
          </a:p>
          <a:p>
            <a:pPr marL="0" indent="0" algn="just">
              <a:buNone/>
            </a:pPr>
            <a:r>
              <a:rPr lang="en-US" dirty="0"/>
              <a:t> </a:t>
            </a:r>
          </a:p>
          <a:p>
            <a:pPr algn="just"/>
            <a:r>
              <a:rPr lang="en-US" b="1" dirty="0"/>
              <a:t>Cash Price: </a:t>
            </a:r>
            <a:r>
              <a:rPr lang="en-US" dirty="0"/>
              <a:t>This is the price at which the asset could have been purchased from the vendor if not on hire </a:t>
            </a:r>
            <a:r>
              <a:rPr lang="en-US" dirty="0" smtClean="0"/>
              <a:t>purchase.</a:t>
            </a:r>
          </a:p>
          <a:p>
            <a:pPr marL="0" indent="0" algn="just">
              <a:buNone/>
            </a:pPr>
            <a:endParaRPr lang="en-US" dirty="0"/>
          </a:p>
          <a:p>
            <a:pPr algn="just"/>
            <a:r>
              <a:rPr lang="en-US" b="1" dirty="0"/>
              <a:t>Hire Purchase Price: </a:t>
            </a:r>
            <a:r>
              <a:rPr lang="en-US" dirty="0"/>
              <a:t>This is the total amount due from the buyer of the asset for acquiring the asset through hire purchase. Simply put, </a:t>
            </a:r>
            <a:r>
              <a:rPr lang="en-US" dirty="0" smtClean="0"/>
              <a:t>it </a:t>
            </a:r>
            <a:r>
              <a:rPr lang="en-US" dirty="0"/>
              <a:t>is the cash price plus the hire purchase interest. </a:t>
            </a:r>
            <a:endParaRPr lang="en-US" dirty="0" smtClean="0"/>
          </a:p>
        </p:txBody>
      </p:sp>
    </p:spTree>
    <p:extLst>
      <p:ext uri="{BB962C8B-B14F-4D97-AF65-F5344CB8AC3E}">
        <p14:creationId xmlns:p14="http://schemas.microsoft.com/office/powerpoint/2010/main" val="24244641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a:t>Hire Purchase Interest: </a:t>
            </a:r>
            <a:r>
              <a:rPr lang="en-US" dirty="0"/>
              <a:t>This is also known as finance charge. It is the excess of the hire purchase price over the cash price.</a:t>
            </a:r>
          </a:p>
          <a:p>
            <a:pPr marL="0" indent="0" algn="just">
              <a:buNone/>
            </a:pPr>
            <a:endParaRPr lang="en-US" dirty="0"/>
          </a:p>
          <a:p>
            <a:pPr algn="just"/>
            <a:r>
              <a:rPr lang="en-US" b="1" dirty="0"/>
              <a:t>Initial Deposit: </a:t>
            </a:r>
            <a:r>
              <a:rPr lang="en-US" dirty="0"/>
              <a:t>This is the initial amount payable by the buyer at the inception of the hire purchase transaction. </a:t>
            </a:r>
            <a:endParaRPr lang="en-US" dirty="0" smtClean="0"/>
          </a:p>
          <a:p>
            <a:pPr marL="0" indent="0" algn="just">
              <a:buNone/>
            </a:pPr>
            <a:r>
              <a:rPr lang="en-US" dirty="0"/>
              <a:t> </a:t>
            </a:r>
          </a:p>
          <a:p>
            <a:pPr algn="just"/>
            <a:r>
              <a:rPr lang="en-US" b="1" dirty="0"/>
              <a:t>Installment: </a:t>
            </a:r>
            <a:r>
              <a:rPr lang="en-US" dirty="0"/>
              <a:t>This is the sum payable by the buyer at specific intervals to liquidate the balance of the purchase price after the payment of the initial deposit. </a:t>
            </a:r>
          </a:p>
          <a:p>
            <a:pPr marL="0" indent="0" algn="just">
              <a:buNone/>
            </a:pPr>
            <a:r>
              <a:rPr lang="en-US" dirty="0"/>
              <a:t> </a:t>
            </a:r>
          </a:p>
          <a:p>
            <a:pPr algn="just"/>
            <a:r>
              <a:rPr lang="en-US" b="1" dirty="0"/>
              <a:t>Unrealized Profit</a:t>
            </a:r>
            <a:r>
              <a:rPr lang="en-US" dirty="0"/>
              <a:t>: It is the profit element included in the outstanding hire purchase price.</a:t>
            </a:r>
          </a:p>
          <a:p>
            <a:endParaRPr lang="en-US" dirty="0"/>
          </a:p>
        </p:txBody>
      </p:sp>
    </p:spTree>
    <p:extLst>
      <p:ext uri="{BB962C8B-B14F-4D97-AF65-F5344CB8AC3E}">
        <p14:creationId xmlns:p14="http://schemas.microsoft.com/office/powerpoint/2010/main" val="9789541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 of Accounting for Hire Purchase Transaction</a:t>
            </a:r>
            <a:endParaRPr lang="en-US" dirty="0"/>
          </a:p>
        </p:txBody>
      </p:sp>
      <p:sp>
        <p:nvSpPr>
          <p:cNvPr id="3" name="Content Placeholder 2"/>
          <p:cNvSpPr>
            <a:spLocks noGrp="1"/>
          </p:cNvSpPr>
          <p:nvPr>
            <p:ph idx="1"/>
          </p:nvPr>
        </p:nvSpPr>
        <p:spPr/>
        <p:txBody>
          <a:bodyPr/>
          <a:lstStyle/>
          <a:p>
            <a:pPr lvl="0" algn="just"/>
            <a:r>
              <a:rPr lang="en-US" b="1" dirty="0"/>
              <a:t>Hire Purchase Interest Account Method </a:t>
            </a:r>
            <a:endParaRPr lang="en-US" dirty="0"/>
          </a:p>
          <a:p>
            <a:pPr algn="just"/>
            <a:r>
              <a:rPr lang="en-US" dirty="0"/>
              <a:t>Under this method, the hire purchase buyer will </a:t>
            </a:r>
            <a:r>
              <a:rPr lang="en-US" b="1" i="1" dirty="0"/>
              <a:t>debit the asset account</a:t>
            </a:r>
            <a:r>
              <a:rPr lang="en-US" dirty="0"/>
              <a:t> and </a:t>
            </a:r>
            <a:r>
              <a:rPr lang="en-US" b="1" i="1" dirty="0"/>
              <a:t>credit vendor account with the cash price </a:t>
            </a:r>
            <a:r>
              <a:rPr lang="en-US" dirty="0"/>
              <a:t>of the item. The </a:t>
            </a:r>
            <a:r>
              <a:rPr lang="en-US" b="1" i="1" dirty="0"/>
              <a:t>interest element</a:t>
            </a:r>
            <a:r>
              <a:rPr lang="en-US" dirty="0"/>
              <a:t> is only </a:t>
            </a:r>
            <a:r>
              <a:rPr lang="en-US" b="1" i="1" dirty="0"/>
              <a:t>recognized as it falls due.</a:t>
            </a:r>
            <a:endParaRPr lang="en-US" dirty="0"/>
          </a:p>
          <a:p>
            <a:pPr marL="0" lvl="0" indent="0">
              <a:buNone/>
            </a:pPr>
            <a:endParaRPr lang="en-US" dirty="0"/>
          </a:p>
          <a:p>
            <a:endParaRPr lang="en-US" dirty="0"/>
          </a:p>
        </p:txBody>
      </p:sp>
    </p:spTree>
    <p:extLst>
      <p:ext uri="{BB962C8B-B14F-4D97-AF65-F5344CB8AC3E}">
        <p14:creationId xmlns:p14="http://schemas.microsoft.com/office/powerpoint/2010/main" val="19032339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 of Accounting for Hire Purchase Transaction (Contd.)</a:t>
            </a: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US" b="1" dirty="0"/>
              <a:t>Hire Purchase Interest Suspense Method </a:t>
            </a:r>
            <a:endParaRPr lang="en-US" dirty="0"/>
          </a:p>
          <a:p>
            <a:pPr algn="just"/>
            <a:r>
              <a:rPr lang="en-US" dirty="0"/>
              <a:t>This method involves </a:t>
            </a:r>
            <a:r>
              <a:rPr lang="en-US" b="1" i="1" dirty="0"/>
              <a:t>debiting the </a:t>
            </a:r>
            <a:r>
              <a:rPr lang="en-US" b="1" dirty="0"/>
              <a:t>asset account</a:t>
            </a:r>
            <a:r>
              <a:rPr lang="en-US" dirty="0"/>
              <a:t> with </a:t>
            </a:r>
            <a:r>
              <a:rPr lang="en-US" b="1" i="1" dirty="0"/>
              <a:t>‘Cash Price’ </a:t>
            </a:r>
            <a:r>
              <a:rPr lang="en-US" dirty="0"/>
              <a:t>of the item and </a:t>
            </a:r>
            <a:r>
              <a:rPr lang="en-US" b="1" dirty="0"/>
              <a:t>hire purchase interest suspense account</a:t>
            </a:r>
            <a:r>
              <a:rPr lang="en-US" b="1" i="1" dirty="0"/>
              <a:t> is debited with</a:t>
            </a:r>
            <a:r>
              <a:rPr lang="en-US" dirty="0"/>
              <a:t> the </a:t>
            </a:r>
            <a:r>
              <a:rPr lang="en-US" b="1" i="1" dirty="0"/>
              <a:t>Total Hire Purchase Interest or Finance Charges</a:t>
            </a:r>
            <a:r>
              <a:rPr lang="en-US" dirty="0"/>
              <a:t> while </a:t>
            </a:r>
            <a:r>
              <a:rPr lang="en-US" b="1" dirty="0"/>
              <a:t>the vendor </a:t>
            </a:r>
            <a:r>
              <a:rPr lang="en-US" b="1" i="1" dirty="0"/>
              <a:t>is credited</a:t>
            </a:r>
            <a:r>
              <a:rPr lang="en-US" dirty="0"/>
              <a:t> with </a:t>
            </a:r>
            <a:r>
              <a:rPr lang="en-US" b="1" i="1" dirty="0"/>
              <a:t>Total Hire Purchase Price</a:t>
            </a:r>
            <a:r>
              <a:rPr lang="en-US" i="1" dirty="0"/>
              <a:t>.</a:t>
            </a:r>
            <a:r>
              <a:rPr lang="en-US" dirty="0"/>
              <a:t> </a:t>
            </a:r>
            <a:endParaRPr lang="en-US" dirty="0" smtClean="0"/>
          </a:p>
          <a:p>
            <a:pPr algn="just"/>
            <a:r>
              <a:rPr lang="en-US" dirty="0" smtClean="0"/>
              <a:t>When </a:t>
            </a:r>
            <a:r>
              <a:rPr lang="en-US" dirty="0"/>
              <a:t>an installment falls due, the appropriate amount of the </a:t>
            </a:r>
            <a:r>
              <a:rPr lang="en-US" b="1" i="1" dirty="0"/>
              <a:t>hire purchase interest that is due is charged to </a:t>
            </a:r>
            <a:r>
              <a:rPr lang="en-US" b="1" dirty="0"/>
              <a:t>Profit &amp; Loss Account </a:t>
            </a:r>
            <a:r>
              <a:rPr lang="en-US" b="1" i="1" dirty="0"/>
              <a:t>from </a:t>
            </a:r>
            <a:r>
              <a:rPr lang="en-US" b="1" dirty="0"/>
              <a:t>Hire Purchase Interest Suspense Account</a:t>
            </a:r>
            <a:r>
              <a:rPr lang="en-US" dirty="0"/>
              <a:t>. </a:t>
            </a:r>
          </a:p>
          <a:p>
            <a:endParaRPr lang="en-US" dirty="0"/>
          </a:p>
        </p:txBody>
      </p:sp>
    </p:spTree>
    <p:extLst>
      <p:ext uri="{BB962C8B-B14F-4D97-AF65-F5344CB8AC3E}">
        <p14:creationId xmlns:p14="http://schemas.microsoft.com/office/powerpoint/2010/main" val="7203385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Basis of Allocating Hire Purchase Interest over Hire Purchase Period </a:t>
            </a:r>
            <a:endParaRPr lang="en-US" dirty="0"/>
          </a:p>
        </p:txBody>
      </p:sp>
      <p:sp>
        <p:nvSpPr>
          <p:cNvPr id="3" name="Content Placeholder 2"/>
          <p:cNvSpPr>
            <a:spLocks noGrp="1"/>
          </p:cNvSpPr>
          <p:nvPr>
            <p:ph idx="1"/>
          </p:nvPr>
        </p:nvSpPr>
        <p:spPr>
          <a:xfrm>
            <a:off x="152400" y="1905000"/>
            <a:ext cx="8229600" cy="4525963"/>
          </a:xfrm>
        </p:spPr>
        <p:txBody>
          <a:bodyPr/>
          <a:lstStyle/>
          <a:p>
            <a:r>
              <a:rPr lang="en-US" b="1" dirty="0"/>
              <a:t>Straight Line </a:t>
            </a:r>
            <a:r>
              <a:rPr lang="en-US" b="1" dirty="0" smtClean="0"/>
              <a:t>Method</a:t>
            </a:r>
            <a:endParaRPr lang="en-US" b="1" dirty="0"/>
          </a:p>
          <a:p>
            <a:pPr marL="0" indent="0">
              <a:buNone/>
            </a:pPr>
            <a:endParaRPr lang="en-US" b="1" dirty="0" smtClean="0"/>
          </a:p>
          <a:p>
            <a:r>
              <a:rPr lang="en-US" b="1" dirty="0" smtClean="0"/>
              <a:t>Actuarial Method</a:t>
            </a:r>
          </a:p>
          <a:p>
            <a:pPr marL="0" indent="0">
              <a:buNone/>
            </a:pPr>
            <a:endParaRPr lang="en-US" b="1" dirty="0" smtClean="0"/>
          </a:p>
          <a:p>
            <a:r>
              <a:rPr lang="en-US" b="1" dirty="0"/>
              <a:t>Sum-of-the Years-Digit Method</a:t>
            </a:r>
            <a:endParaRPr lang="en-US" dirty="0"/>
          </a:p>
        </p:txBody>
      </p:sp>
    </p:spTree>
    <p:extLst>
      <p:ext uri="{BB962C8B-B14F-4D97-AF65-F5344CB8AC3E}">
        <p14:creationId xmlns:p14="http://schemas.microsoft.com/office/powerpoint/2010/main" val="30780692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Accounting Entries under Hire Purchase Transaction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r>
              <a:rPr lang="en-US" dirty="0" smtClean="0"/>
              <a:t>When </a:t>
            </a:r>
            <a:r>
              <a:rPr lang="en-US" dirty="0"/>
              <a:t>accounting for hire purchase transactions, the accounting entries can be considered from two points of view</a:t>
            </a:r>
            <a:r>
              <a:rPr lang="en-US" dirty="0" smtClean="0"/>
              <a:t>:</a:t>
            </a:r>
          </a:p>
          <a:p>
            <a:pPr marL="0" indent="0">
              <a:buNone/>
            </a:pPr>
            <a:endParaRPr lang="en-US" dirty="0"/>
          </a:p>
          <a:p>
            <a:pPr lvl="0"/>
            <a:r>
              <a:rPr lang="en-US" dirty="0"/>
              <a:t>Buyer’s Point of </a:t>
            </a:r>
            <a:r>
              <a:rPr lang="en-US" dirty="0" smtClean="0"/>
              <a:t>view</a:t>
            </a:r>
          </a:p>
          <a:p>
            <a:pPr marL="0" lvl="0" indent="0">
              <a:buNone/>
            </a:pPr>
            <a:endParaRPr lang="en-US" dirty="0"/>
          </a:p>
          <a:p>
            <a:pPr lvl="0"/>
            <a:r>
              <a:rPr lang="en-US" dirty="0"/>
              <a:t>Vendor’s Point of view </a:t>
            </a:r>
          </a:p>
          <a:p>
            <a:endParaRPr lang="en-US" dirty="0"/>
          </a:p>
        </p:txBody>
      </p:sp>
    </p:spTree>
    <p:extLst>
      <p:ext uri="{BB962C8B-B14F-4D97-AF65-F5344CB8AC3E}">
        <p14:creationId xmlns:p14="http://schemas.microsoft.com/office/powerpoint/2010/main" val="32945003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LECTURE ELEVEN</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b="1" dirty="0" smtClean="0"/>
          </a:p>
          <a:p>
            <a:pPr marL="0" indent="0">
              <a:buNone/>
            </a:pPr>
            <a:endParaRPr lang="en-US" b="1" dirty="0"/>
          </a:p>
          <a:p>
            <a:pPr marL="0" indent="0" algn="ctr">
              <a:buNone/>
            </a:pPr>
            <a:r>
              <a:rPr lang="en-US" b="1" dirty="0" smtClean="0"/>
              <a:t>BRANCH </a:t>
            </a:r>
            <a:r>
              <a:rPr lang="en-US" b="1" dirty="0"/>
              <a:t>ACCOUNT</a:t>
            </a:r>
            <a:endParaRPr lang="en-US" dirty="0"/>
          </a:p>
          <a:p>
            <a:endParaRPr lang="en-US" dirty="0"/>
          </a:p>
        </p:txBody>
      </p:sp>
    </p:spTree>
    <p:extLst>
      <p:ext uri="{BB962C8B-B14F-4D97-AF65-F5344CB8AC3E}">
        <p14:creationId xmlns:p14="http://schemas.microsoft.com/office/powerpoint/2010/main" val="27611544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 Operation</a:t>
            </a:r>
            <a:endParaRPr lang="en-US" dirty="0"/>
          </a:p>
        </p:txBody>
      </p:sp>
      <p:sp>
        <p:nvSpPr>
          <p:cNvPr id="3" name="Content Placeholder 2"/>
          <p:cNvSpPr>
            <a:spLocks noGrp="1"/>
          </p:cNvSpPr>
          <p:nvPr>
            <p:ph idx="1"/>
          </p:nvPr>
        </p:nvSpPr>
        <p:spPr/>
        <p:txBody>
          <a:bodyPr/>
          <a:lstStyle/>
          <a:p>
            <a:pPr algn="just"/>
            <a:r>
              <a:rPr lang="en-US" dirty="0"/>
              <a:t>Many entities, especially those in retailing, find it convenient to operate from various locations. </a:t>
            </a:r>
            <a:endParaRPr lang="en-US" dirty="0" smtClean="0"/>
          </a:p>
          <a:p>
            <a:pPr algn="just"/>
            <a:r>
              <a:rPr lang="en-US" dirty="0" smtClean="0"/>
              <a:t>A </a:t>
            </a:r>
            <a:r>
              <a:rPr lang="en-US" dirty="0"/>
              <a:t>manufacturer may want to sell its products from different spots in order to maximize sales and also attend promptly to its customers. </a:t>
            </a:r>
            <a:endParaRPr lang="en-US" dirty="0" smtClean="0"/>
          </a:p>
          <a:p>
            <a:pPr algn="just"/>
            <a:r>
              <a:rPr lang="en-US" dirty="0" smtClean="0"/>
              <a:t>In </a:t>
            </a:r>
            <a:r>
              <a:rPr lang="en-US" dirty="0"/>
              <a:t>such cases, one option is to carry out its business from various branches.</a:t>
            </a:r>
          </a:p>
        </p:txBody>
      </p:sp>
    </p:spTree>
    <p:extLst>
      <p:ext uri="{BB962C8B-B14F-4D97-AF65-F5344CB8AC3E}">
        <p14:creationId xmlns:p14="http://schemas.microsoft.com/office/powerpoint/2010/main" val="359545889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Branches for Accounting Purposes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lgn="just"/>
            <a:r>
              <a:rPr lang="en-US" dirty="0" smtClean="0"/>
              <a:t>Non-autonomous </a:t>
            </a:r>
            <a:r>
              <a:rPr lang="en-US" dirty="0"/>
              <a:t>branches: These are branches for which all the financial records are kept at the Head Office </a:t>
            </a:r>
          </a:p>
          <a:p>
            <a:pPr algn="just"/>
            <a:r>
              <a:rPr lang="en-US" dirty="0" smtClean="0"/>
              <a:t>Autonomous </a:t>
            </a:r>
            <a:r>
              <a:rPr lang="en-US" dirty="0"/>
              <a:t>branch: These are branches which maintain separate accounting records </a:t>
            </a:r>
          </a:p>
          <a:p>
            <a:pPr algn="just"/>
            <a:r>
              <a:rPr lang="en-US" dirty="0" smtClean="0"/>
              <a:t>Foreign </a:t>
            </a:r>
            <a:r>
              <a:rPr lang="en-US" dirty="0"/>
              <a:t>Branches: These are branches established in another country.</a:t>
            </a:r>
          </a:p>
          <a:p>
            <a:pPr marL="0" indent="0">
              <a:buNone/>
            </a:pPr>
            <a:endParaRPr lang="en-US" dirty="0"/>
          </a:p>
        </p:txBody>
      </p:sp>
    </p:spTree>
    <p:extLst>
      <p:ext uri="{BB962C8B-B14F-4D97-AF65-F5344CB8AC3E}">
        <p14:creationId xmlns:p14="http://schemas.microsoft.com/office/powerpoint/2010/main" val="1301477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Bookkeeping Entries</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1. Drawing of stocks for personal use: </a:t>
            </a:r>
            <a:endParaRPr lang="en-US" dirty="0"/>
          </a:p>
          <a:p>
            <a:r>
              <a:rPr lang="en-US" b="1" dirty="0"/>
              <a:t>Debit </a:t>
            </a:r>
            <a:r>
              <a:rPr lang="en-US" dirty="0"/>
              <a:t>Partner’s Current Account </a:t>
            </a:r>
          </a:p>
          <a:p>
            <a:r>
              <a:rPr lang="en-US" b="1" dirty="0"/>
              <a:t>Credit </a:t>
            </a:r>
            <a:r>
              <a:rPr lang="en-US" dirty="0"/>
              <a:t>Trading Account with the cost of the stocks</a:t>
            </a:r>
          </a:p>
          <a:p>
            <a:pPr marL="0" indent="0">
              <a:buNone/>
            </a:pPr>
            <a:r>
              <a:rPr lang="en-US" b="1" dirty="0"/>
              <a:t> </a:t>
            </a:r>
            <a:endParaRPr lang="en-US" dirty="0" smtClean="0"/>
          </a:p>
          <a:p>
            <a:pPr marL="0" indent="0">
              <a:buNone/>
            </a:pPr>
            <a:r>
              <a:rPr lang="en-US" b="1" dirty="0" smtClean="0"/>
              <a:t>2. Payment of expenses of the Firm from personal resources: </a:t>
            </a:r>
            <a:endParaRPr lang="en-US" dirty="0" smtClean="0"/>
          </a:p>
          <a:p>
            <a:r>
              <a:rPr lang="en-US" b="1" dirty="0" smtClean="0"/>
              <a:t>Debit </a:t>
            </a:r>
            <a:r>
              <a:rPr lang="en-US" dirty="0"/>
              <a:t>Profit &amp; Loss Account </a:t>
            </a:r>
          </a:p>
          <a:p>
            <a:r>
              <a:rPr lang="en-US" b="1" dirty="0"/>
              <a:t>Credit </a:t>
            </a:r>
            <a:r>
              <a:rPr lang="en-US" dirty="0"/>
              <a:t>Current Account with the interest</a:t>
            </a:r>
          </a:p>
          <a:p>
            <a:pPr marL="0" indent="0">
              <a:buNone/>
            </a:pPr>
            <a:r>
              <a:rPr lang="en-US" dirty="0"/>
              <a:t> </a:t>
            </a:r>
          </a:p>
          <a:p>
            <a:pPr marL="0" indent="0">
              <a:buNone/>
            </a:pPr>
            <a:r>
              <a:rPr lang="en-US" dirty="0"/>
              <a:t>3. </a:t>
            </a:r>
            <a:r>
              <a:rPr lang="en-US" b="1" dirty="0"/>
              <a:t>Interest on loan advanced by a partner: </a:t>
            </a:r>
            <a:endParaRPr lang="en-US" dirty="0"/>
          </a:p>
          <a:p>
            <a:r>
              <a:rPr lang="en-US" b="1" dirty="0"/>
              <a:t>Debit </a:t>
            </a:r>
            <a:r>
              <a:rPr lang="en-US" dirty="0"/>
              <a:t>Profit &amp; Loss Account </a:t>
            </a:r>
          </a:p>
          <a:p>
            <a:r>
              <a:rPr lang="en-US" b="1" dirty="0"/>
              <a:t>Credit </a:t>
            </a:r>
            <a:r>
              <a:rPr lang="en-US" dirty="0"/>
              <a:t>Partner’s Current Account with the amount </a:t>
            </a:r>
          </a:p>
          <a:p>
            <a:endParaRPr lang="en-US" dirty="0"/>
          </a:p>
        </p:txBody>
      </p:sp>
    </p:spTree>
    <p:extLst>
      <p:ext uri="{BB962C8B-B14F-4D97-AF65-F5344CB8AC3E}">
        <p14:creationId xmlns:p14="http://schemas.microsoft.com/office/powerpoint/2010/main" val="7227135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Methods of Invoicing Goods to the Branches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dirty="0" smtClean="0"/>
              <a:t>There </a:t>
            </a:r>
            <a:r>
              <a:rPr lang="en-US" dirty="0"/>
              <a:t>are three basic methods of invoicing goods to the branches. These are: </a:t>
            </a:r>
          </a:p>
          <a:p>
            <a:pPr algn="just"/>
            <a:r>
              <a:rPr lang="en-US" dirty="0" smtClean="0"/>
              <a:t>The </a:t>
            </a:r>
            <a:r>
              <a:rPr lang="en-US" dirty="0"/>
              <a:t>Cost Price Method </a:t>
            </a:r>
          </a:p>
          <a:p>
            <a:pPr algn="just"/>
            <a:r>
              <a:rPr lang="en-US" dirty="0" smtClean="0"/>
              <a:t>The </a:t>
            </a:r>
            <a:r>
              <a:rPr lang="en-US" dirty="0"/>
              <a:t>Cost plus a Percentage Method; and </a:t>
            </a:r>
          </a:p>
          <a:p>
            <a:pPr algn="just"/>
            <a:r>
              <a:rPr lang="en-US" dirty="0" smtClean="0"/>
              <a:t>The </a:t>
            </a:r>
            <a:r>
              <a:rPr lang="en-US" dirty="0"/>
              <a:t>Selling Price Method.</a:t>
            </a:r>
          </a:p>
          <a:p>
            <a:endParaRPr lang="en-US" dirty="0"/>
          </a:p>
        </p:txBody>
      </p:sp>
    </p:spTree>
    <p:extLst>
      <p:ext uri="{BB962C8B-B14F-4D97-AF65-F5344CB8AC3E}">
        <p14:creationId xmlns:p14="http://schemas.microsoft.com/office/powerpoint/2010/main" val="4404374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LECTURE TWELVE</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endParaRPr lang="en-US" b="1" dirty="0" smtClean="0"/>
          </a:p>
          <a:p>
            <a:pPr marL="0" indent="0">
              <a:buNone/>
            </a:pPr>
            <a:endParaRPr lang="en-US" b="1" dirty="0"/>
          </a:p>
          <a:p>
            <a:pPr marL="0" indent="0" algn="ctr">
              <a:buNone/>
            </a:pPr>
            <a:r>
              <a:rPr lang="en-US" b="1" dirty="0" smtClean="0"/>
              <a:t>ROYALTY </a:t>
            </a:r>
            <a:r>
              <a:rPr lang="en-US" b="1" dirty="0"/>
              <a:t>ACCOUNT </a:t>
            </a:r>
            <a:endParaRPr lang="en-US" dirty="0"/>
          </a:p>
          <a:p>
            <a:endParaRPr lang="en-US" dirty="0"/>
          </a:p>
        </p:txBody>
      </p:sp>
    </p:spTree>
    <p:extLst>
      <p:ext uri="{BB962C8B-B14F-4D97-AF65-F5344CB8AC3E}">
        <p14:creationId xmlns:p14="http://schemas.microsoft.com/office/powerpoint/2010/main" val="33764616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Royalty:</a:t>
            </a:r>
            <a:r>
              <a:rPr lang="en-US" dirty="0"/>
              <a:t> It is the consideration paid to the owner of a legal right (a lessor) for allowing another party (a lessee) to use a legal right owned by him. </a:t>
            </a:r>
            <a:r>
              <a:rPr lang="en-US" i="1" dirty="0"/>
              <a:t> </a:t>
            </a:r>
            <a:endParaRPr lang="en-US" dirty="0"/>
          </a:p>
          <a:p>
            <a:pPr algn="just"/>
            <a:r>
              <a:rPr lang="en-US" b="1" dirty="0"/>
              <a:t>Minimum Rent</a:t>
            </a:r>
            <a:r>
              <a:rPr lang="en-US" b="1" dirty="0" smtClean="0"/>
              <a:t>: </a:t>
            </a:r>
            <a:r>
              <a:rPr lang="en-US" dirty="0" smtClean="0"/>
              <a:t>It </a:t>
            </a:r>
            <a:r>
              <a:rPr lang="en-US" dirty="0"/>
              <a:t>is a guaranteed minimum payment to the lessor irrespective of the level of output derived by the lessor. It is usual for the royalty arrangement to stipulate a minimum </a:t>
            </a:r>
            <a:r>
              <a:rPr lang="en-US" dirty="0" smtClean="0"/>
              <a:t>rent.</a:t>
            </a:r>
          </a:p>
          <a:p>
            <a:pPr algn="just"/>
            <a:r>
              <a:rPr lang="en-US" b="1" dirty="0" smtClean="0"/>
              <a:t>Short </a:t>
            </a:r>
            <a:r>
              <a:rPr lang="en-US" b="1" dirty="0" err="1"/>
              <a:t>workings:</a:t>
            </a:r>
            <a:r>
              <a:rPr lang="en-US" dirty="0" err="1"/>
              <a:t>It</a:t>
            </a:r>
            <a:r>
              <a:rPr lang="en-US" dirty="0"/>
              <a:t> is the shortfall or the amount needed to make up the minimum rent. </a:t>
            </a:r>
          </a:p>
        </p:txBody>
      </p:sp>
    </p:spTree>
    <p:extLst>
      <p:ext uri="{BB962C8B-B14F-4D97-AF65-F5344CB8AC3E}">
        <p14:creationId xmlns:p14="http://schemas.microsoft.com/office/powerpoint/2010/main" val="23934174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Accounting for Royalties in the Books of the Lessee/Tenant/Grantee</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pPr marL="0" indent="0" algn="just">
              <a:buNone/>
            </a:pPr>
            <a:r>
              <a:rPr lang="en-US" b="1" dirty="0" smtClean="0"/>
              <a:t>Accounts </a:t>
            </a:r>
            <a:r>
              <a:rPr lang="en-US" b="1" dirty="0"/>
              <a:t>to be opened: </a:t>
            </a:r>
            <a:endParaRPr lang="en-US" dirty="0"/>
          </a:p>
          <a:p>
            <a:pPr lvl="0" algn="just"/>
            <a:r>
              <a:rPr lang="en-US" dirty="0"/>
              <a:t>Royalties Payable Account (</a:t>
            </a:r>
            <a:r>
              <a:rPr lang="en-US" i="1" dirty="0"/>
              <a:t>an expense account) </a:t>
            </a:r>
            <a:endParaRPr lang="en-US" dirty="0"/>
          </a:p>
          <a:p>
            <a:pPr lvl="0" algn="just"/>
            <a:r>
              <a:rPr lang="en-US" dirty="0"/>
              <a:t>Land lord’s Account (</a:t>
            </a:r>
            <a:r>
              <a:rPr lang="en-US" i="1" dirty="0"/>
              <a:t>a liability account) </a:t>
            </a:r>
            <a:endParaRPr lang="en-US" dirty="0"/>
          </a:p>
          <a:p>
            <a:pPr lvl="0" algn="just"/>
            <a:r>
              <a:rPr lang="en-US" dirty="0"/>
              <a:t>Bank Account(</a:t>
            </a:r>
            <a:r>
              <a:rPr lang="en-US" i="1" dirty="0"/>
              <a:t>a current asset a/c)</a:t>
            </a:r>
            <a:endParaRPr lang="en-US" dirty="0"/>
          </a:p>
          <a:p>
            <a:pPr lvl="0" algn="just"/>
            <a:r>
              <a:rPr lang="en-US" dirty="0"/>
              <a:t>Short workings Recoverable Account (</a:t>
            </a:r>
            <a:r>
              <a:rPr lang="en-US" i="1" dirty="0"/>
              <a:t>a current asset a/c)</a:t>
            </a:r>
            <a:endParaRPr lang="en-US" dirty="0"/>
          </a:p>
          <a:p>
            <a:pPr lvl="0" algn="just"/>
            <a:r>
              <a:rPr lang="en-US" dirty="0"/>
              <a:t>Short workings Irrecoverable Account (</a:t>
            </a:r>
            <a:r>
              <a:rPr lang="en-US" i="1" dirty="0"/>
              <a:t>an expense account)</a:t>
            </a:r>
            <a:endParaRPr lang="en-US" dirty="0"/>
          </a:p>
          <a:p>
            <a:pPr lvl="0" algn="just"/>
            <a:r>
              <a:rPr lang="en-US" dirty="0"/>
              <a:t>Profit or loss Account (Final a/c)</a:t>
            </a:r>
          </a:p>
          <a:p>
            <a:endParaRPr lang="en-US" dirty="0"/>
          </a:p>
        </p:txBody>
      </p:sp>
    </p:spTree>
    <p:extLst>
      <p:ext uri="{BB962C8B-B14F-4D97-AF65-F5344CB8AC3E}">
        <p14:creationId xmlns:p14="http://schemas.microsoft.com/office/powerpoint/2010/main" val="10110931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in the Books of the Lessee</a:t>
            </a:r>
            <a:endParaRPr lang="en-US"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dirty="0"/>
              <a:t>To record ascertained royalties based on actual production: </a:t>
            </a:r>
          </a:p>
          <a:p>
            <a:r>
              <a:rPr lang="en-US" dirty="0"/>
              <a:t>Debit Royalties Payable A/C </a:t>
            </a:r>
          </a:p>
          <a:p>
            <a:r>
              <a:rPr lang="en-US" dirty="0"/>
              <a:t>Credit Landlord’s A/C with the amount of royalty due.</a:t>
            </a:r>
          </a:p>
          <a:p>
            <a:pPr marL="0" indent="0">
              <a:buNone/>
            </a:pPr>
            <a:endParaRPr lang="en-US" dirty="0"/>
          </a:p>
          <a:p>
            <a:pPr marL="0" lvl="0" indent="0">
              <a:buNone/>
            </a:pPr>
            <a:r>
              <a:rPr lang="en-US" dirty="0"/>
              <a:t>To record ascertained short workings:</a:t>
            </a:r>
          </a:p>
          <a:p>
            <a:r>
              <a:rPr lang="en-US" dirty="0"/>
              <a:t>Debit Short workings Recoverable </a:t>
            </a:r>
          </a:p>
          <a:p>
            <a:r>
              <a:rPr lang="en-US" dirty="0"/>
              <a:t>Credit Landlord’s Account with the amount of short workings.</a:t>
            </a:r>
          </a:p>
          <a:p>
            <a:pPr marL="0" indent="0">
              <a:buNone/>
            </a:pPr>
            <a:endParaRPr lang="en-US" dirty="0"/>
          </a:p>
          <a:p>
            <a:endParaRPr lang="en-US" dirty="0"/>
          </a:p>
        </p:txBody>
      </p:sp>
    </p:spTree>
    <p:extLst>
      <p:ext uri="{BB962C8B-B14F-4D97-AF65-F5344CB8AC3E}">
        <p14:creationId xmlns:p14="http://schemas.microsoft.com/office/powerpoint/2010/main" val="175802131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in the Books of the Lessee (Contd.)</a:t>
            </a:r>
            <a:endParaRPr lang="en-US" dirty="0"/>
          </a:p>
        </p:txBody>
      </p:sp>
      <p:sp>
        <p:nvSpPr>
          <p:cNvPr id="3" name="Content Placeholder 2"/>
          <p:cNvSpPr>
            <a:spLocks noGrp="1"/>
          </p:cNvSpPr>
          <p:nvPr>
            <p:ph idx="1"/>
          </p:nvPr>
        </p:nvSpPr>
        <p:spPr/>
        <p:txBody>
          <a:bodyPr>
            <a:normAutofit fontScale="77500" lnSpcReduction="20000"/>
          </a:bodyPr>
          <a:lstStyle/>
          <a:p>
            <a:pPr marL="0" lvl="0" indent="0">
              <a:buNone/>
            </a:pPr>
            <a:r>
              <a:rPr lang="en-US" dirty="0" smtClean="0"/>
              <a:t>To close off Royalties payable account at the end of the period:</a:t>
            </a:r>
          </a:p>
          <a:p>
            <a:r>
              <a:rPr lang="en-US" dirty="0" smtClean="0"/>
              <a:t>Debit Manufacturing or Profit/Loss Account </a:t>
            </a:r>
          </a:p>
          <a:p>
            <a:r>
              <a:rPr lang="en-US" dirty="0" smtClean="0"/>
              <a:t>Credit Royalties Payable Account amount of royalty due.</a:t>
            </a:r>
          </a:p>
          <a:p>
            <a:pPr marL="0" indent="0">
              <a:buNone/>
            </a:pPr>
            <a:r>
              <a:rPr lang="en-US" dirty="0" smtClean="0"/>
              <a:t> </a:t>
            </a:r>
          </a:p>
          <a:p>
            <a:pPr marL="0" lvl="0" indent="0">
              <a:buNone/>
            </a:pPr>
            <a:r>
              <a:rPr lang="en-US" dirty="0" smtClean="0"/>
              <a:t>When the royalty is paid to the Landlord </a:t>
            </a:r>
          </a:p>
          <a:p>
            <a:r>
              <a:rPr lang="en-US" dirty="0" smtClean="0"/>
              <a:t>Debit Landlord’s Account</a:t>
            </a:r>
          </a:p>
          <a:p>
            <a:r>
              <a:rPr lang="en-US" dirty="0" smtClean="0"/>
              <a:t>Credit Bank Account</a:t>
            </a:r>
          </a:p>
          <a:p>
            <a:pPr marL="0" indent="0">
              <a:buNone/>
            </a:pPr>
            <a:endParaRPr lang="en-US" dirty="0" smtClean="0"/>
          </a:p>
          <a:p>
            <a:pPr marL="0" lvl="0" indent="0">
              <a:buNone/>
            </a:pPr>
            <a:r>
              <a:rPr lang="en-US" dirty="0" smtClean="0"/>
              <a:t>To record recoupment of past short workings: </a:t>
            </a:r>
          </a:p>
          <a:p>
            <a:r>
              <a:rPr lang="en-US" dirty="0" smtClean="0"/>
              <a:t>Debit Landlord’s Account </a:t>
            </a:r>
          </a:p>
          <a:p>
            <a:r>
              <a:rPr lang="en-US" dirty="0" smtClean="0"/>
              <a:t>Credit Short workings Recoverable Account </a:t>
            </a:r>
          </a:p>
          <a:p>
            <a:pPr marL="0" indent="0">
              <a:buNone/>
            </a:pPr>
            <a:endParaRPr lang="en-US" dirty="0" smtClean="0"/>
          </a:p>
        </p:txBody>
      </p:sp>
    </p:spTree>
    <p:extLst>
      <p:ext uri="{BB962C8B-B14F-4D97-AF65-F5344CB8AC3E}">
        <p14:creationId xmlns:p14="http://schemas.microsoft.com/office/powerpoint/2010/main" val="17212402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in the Books of the Lessee (Contd.)</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t>To record lapsed short workings:</a:t>
            </a:r>
          </a:p>
          <a:p>
            <a:r>
              <a:rPr lang="en-US" dirty="0" smtClean="0"/>
              <a:t>Debit Short workings Irrecoverable Account</a:t>
            </a:r>
          </a:p>
          <a:p>
            <a:r>
              <a:rPr lang="en-US" dirty="0" smtClean="0"/>
              <a:t>Credit Short workings recoverable Account with the amount of lapsed short workings.</a:t>
            </a:r>
          </a:p>
          <a:p>
            <a:r>
              <a:rPr lang="en-US" dirty="0" smtClean="0"/>
              <a:t> </a:t>
            </a:r>
          </a:p>
          <a:p>
            <a:pPr lvl="0"/>
            <a:r>
              <a:rPr lang="en-US" dirty="0" smtClean="0"/>
              <a:t>If short workings become irrecoverable: </a:t>
            </a:r>
          </a:p>
          <a:p>
            <a:r>
              <a:rPr lang="en-US" dirty="0" smtClean="0"/>
              <a:t>Debit Profit or loss Account </a:t>
            </a:r>
          </a:p>
          <a:p>
            <a:r>
              <a:rPr lang="en-US" dirty="0" smtClean="0"/>
              <a:t>Credit Short workings Irrecoverable Account with the amount no longer recoverable</a:t>
            </a:r>
          </a:p>
          <a:p>
            <a:endParaRPr lang="en-US" dirty="0" smtClean="0"/>
          </a:p>
          <a:p>
            <a:endParaRPr lang="en-US" dirty="0"/>
          </a:p>
        </p:txBody>
      </p:sp>
    </p:spTree>
    <p:extLst>
      <p:ext uri="{BB962C8B-B14F-4D97-AF65-F5344CB8AC3E}">
        <p14:creationId xmlns:p14="http://schemas.microsoft.com/office/powerpoint/2010/main" val="32556325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Accounting for Royalties in the Books of the Lessor/Landlord/Grantor</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Accounts</a:t>
            </a:r>
            <a:r>
              <a:rPr lang="en-US" b="1" dirty="0"/>
              <a:t>:</a:t>
            </a:r>
            <a:endParaRPr lang="en-US" dirty="0"/>
          </a:p>
          <a:p>
            <a:pPr lvl="0"/>
            <a:r>
              <a:rPr lang="en-US" dirty="0"/>
              <a:t>Royalties Receivable Account (</a:t>
            </a:r>
            <a:r>
              <a:rPr lang="en-US" i="1" dirty="0"/>
              <a:t>an income account) </a:t>
            </a:r>
            <a:endParaRPr lang="en-US" dirty="0"/>
          </a:p>
          <a:p>
            <a:pPr lvl="0"/>
            <a:r>
              <a:rPr lang="en-US" dirty="0"/>
              <a:t>Tenant’s Account (</a:t>
            </a:r>
            <a:r>
              <a:rPr lang="en-US" i="1" dirty="0"/>
              <a:t>a current asset account) </a:t>
            </a:r>
            <a:endParaRPr lang="en-US" dirty="0"/>
          </a:p>
          <a:p>
            <a:pPr lvl="0"/>
            <a:r>
              <a:rPr lang="en-US" dirty="0"/>
              <a:t>Bank Account(</a:t>
            </a:r>
            <a:r>
              <a:rPr lang="en-US" i="1" dirty="0"/>
              <a:t>a current asset a/c)</a:t>
            </a:r>
            <a:endParaRPr lang="en-US" dirty="0"/>
          </a:p>
          <a:p>
            <a:pPr lvl="0"/>
            <a:r>
              <a:rPr lang="en-US" dirty="0"/>
              <a:t>Short workings Allowable Account (</a:t>
            </a:r>
            <a:r>
              <a:rPr lang="en-US" i="1" dirty="0"/>
              <a:t>a liability a/c)</a:t>
            </a:r>
            <a:endParaRPr lang="en-US" dirty="0"/>
          </a:p>
          <a:p>
            <a:pPr lvl="0"/>
            <a:r>
              <a:rPr lang="en-US" dirty="0"/>
              <a:t>Profit or loss Account (Final a/c)</a:t>
            </a:r>
          </a:p>
          <a:p>
            <a:endParaRPr lang="en-US" dirty="0"/>
          </a:p>
        </p:txBody>
      </p:sp>
    </p:spTree>
    <p:extLst>
      <p:ext uri="{BB962C8B-B14F-4D97-AF65-F5344CB8AC3E}">
        <p14:creationId xmlns:p14="http://schemas.microsoft.com/office/powerpoint/2010/main" val="30258062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in the Books of the Lessor</a:t>
            </a:r>
            <a:endParaRPr lang="en-US" dirty="0"/>
          </a:p>
        </p:txBody>
      </p:sp>
      <p:sp>
        <p:nvSpPr>
          <p:cNvPr id="3" name="Content Placeholder 2"/>
          <p:cNvSpPr>
            <a:spLocks noGrp="1"/>
          </p:cNvSpPr>
          <p:nvPr>
            <p:ph idx="1"/>
          </p:nvPr>
        </p:nvSpPr>
        <p:spPr/>
        <p:txBody>
          <a:bodyPr>
            <a:normAutofit fontScale="92500" lnSpcReduction="20000"/>
          </a:bodyPr>
          <a:lstStyle/>
          <a:p>
            <a:pPr marL="0" lvl="0" indent="0" algn="just">
              <a:buNone/>
            </a:pPr>
            <a:r>
              <a:rPr lang="en-US" dirty="0"/>
              <a:t>To record ascertained royalties based on actual production: </a:t>
            </a:r>
          </a:p>
          <a:p>
            <a:pPr algn="just"/>
            <a:r>
              <a:rPr lang="en-US" dirty="0"/>
              <a:t>Debit Tenant’s A/C </a:t>
            </a:r>
          </a:p>
          <a:p>
            <a:pPr algn="just"/>
            <a:r>
              <a:rPr lang="en-US" dirty="0"/>
              <a:t>Credit Royalties Receivable A/C with the amount of royalty due.</a:t>
            </a:r>
          </a:p>
          <a:p>
            <a:pPr marL="0" indent="0" algn="just">
              <a:buNone/>
            </a:pPr>
            <a:r>
              <a:rPr lang="en-US" dirty="0"/>
              <a:t> </a:t>
            </a:r>
          </a:p>
          <a:p>
            <a:pPr marL="0" lvl="0" indent="0" algn="just">
              <a:buNone/>
            </a:pPr>
            <a:r>
              <a:rPr lang="en-US" dirty="0"/>
              <a:t>To record ascertained short workings:</a:t>
            </a:r>
          </a:p>
          <a:p>
            <a:pPr algn="just"/>
            <a:r>
              <a:rPr lang="en-US" dirty="0"/>
              <a:t>Debit Tenant’s A/C</a:t>
            </a:r>
          </a:p>
          <a:p>
            <a:pPr algn="just"/>
            <a:r>
              <a:rPr lang="en-US" dirty="0"/>
              <a:t>Credit Short workings Allowable Account with the amount of short workings.</a:t>
            </a:r>
          </a:p>
          <a:p>
            <a:pPr marL="0" indent="0">
              <a:buNone/>
            </a:pPr>
            <a:endParaRPr lang="en-US" dirty="0"/>
          </a:p>
        </p:txBody>
      </p:sp>
    </p:spTree>
    <p:extLst>
      <p:ext uri="{BB962C8B-B14F-4D97-AF65-F5344CB8AC3E}">
        <p14:creationId xmlns:p14="http://schemas.microsoft.com/office/powerpoint/2010/main" val="422234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in the Books of the Lessor (Contd.)</a:t>
            </a:r>
            <a:endParaRPr lang="en-US" dirty="0"/>
          </a:p>
        </p:txBody>
      </p:sp>
      <p:sp>
        <p:nvSpPr>
          <p:cNvPr id="3" name="Content Placeholder 2"/>
          <p:cNvSpPr>
            <a:spLocks noGrp="1"/>
          </p:cNvSpPr>
          <p:nvPr>
            <p:ph idx="1"/>
          </p:nvPr>
        </p:nvSpPr>
        <p:spPr/>
        <p:txBody>
          <a:bodyPr>
            <a:normAutofit fontScale="92500" lnSpcReduction="10000"/>
          </a:bodyPr>
          <a:lstStyle/>
          <a:p>
            <a:pPr marL="0" lvl="0" indent="0" algn="just">
              <a:buNone/>
            </a:pPr>
            <a:r>
              <a:rPr lang="en-US" dirty="0" smtClean="0"/>
              <a:t>To close off Royalties Receivable account at the end of the period:</a:t>
            </a:r>
          </a:p>
          <a:p>
            <a:pPr algn="just"/>
            <a:r>
              <a:rPr lang="en-US" dirty="0" smtClean="0"/>
              <a:t>Debit Royalties Receivable account </a:t>
            </a:r>
          </a:p>
          <a:p>
            <a:pPr algn="just"/>
            <a:r>
              <a:rPr lang="en-US" dirty="0" smtClean="0"/>
              <a:t>Credit Manufacturing or Profit/Loss Account with the amount of royalty due. </a:t>
            </a:r>
          </a:p>
          <a:p>
            <a:pPr marL="0" lvl="0" indent="0" algn="just">
              <a:buNone/>
            </a:pPr>
            <a:r>
              <a:rPr lang="en-US" dirty="0" smtClean="0"/>
              <a:t>When the royalty is received by the Landlord </a:t>
            </a:r>
          </a:p>
          <a:p>
            <a:pPr algn="just"/>
            <a:r>
              <a:rPr lang="en-US" dirty="0" smtClean="0"/>
              <a:t>Debit Bank’s Account</a:t>
            </a:r>
          </a:p>
          <a:p>
            <a:pPr algn="just"/>
            <a:r>
              <a:rPr lang="en-US" dirty="0" smtClean="0"/>
              <a:t>Credit Tenant’s Account with the amount of royalty paid</a:t>
            </a:r>
          </a:p>
          <a:p>
            <a:pPr marL="0" indent="0">
              <a:buNone/>
            </a:pPr>
            <a:endParaRPr lang="en-US" dirty="0" smtClean="0"/>
          </a:p>
          <a:p>
            <a:endParaRPr lang="en-US" dirty="0"/>
          </a:p>
        </p:txBody>
      </p:sp>
    </p:spTree>
    <p:extLst>
      <p:ext uri="{BB962C8B-B14F-4D97-AF65-F5344CB8AC3E}">
        <p14:creationId xmlns:p14="http://schemas.microsoft.com/office/powerpoint/2010/main" val="4129925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Bookkeeping Entries</a:t>
            </a:r>
            <a:r>
              <a:rPr lang="en-US" dirty="0"/>
              <a:t> </a:t>
            </a:r>
            <a:r>
              <a:rPr lang="en-US" b="1" dirty="0" smtClean="0"/>
              <a:t>(Contd.)</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4. </a:t>
            </a:r>
            <a:r>
              <a:rPr lang="en-US" b="1" dirty="0"/>
              <a:t>Interest on drawings: </a:t>
            </a:r>
            <a:endParaRPr lang="en-US" dirty="0"/>
          </a:p>
          <a:p>
            <a:r>
              <a:rPr lang="en-US" b="1" dirty="0"/>
              <a:t>Debit </a:t>
            </a:r>
            <a:r>
              <a:rPr lang="en-US" dirty="0"/>
              <a:t>Partner’s Current Account </a:t>
            </a:r>
          </a:p>
          <a:p>
            <a:r>
              <a:rPr lang="en-US" b="1" dirty="0"/>
              <a:t>Credit </a:t>
            </a:r>
            <a:r>
              <a:rPr lang="en-US" dirty="0"/>
              <a:t>Appropriation Account with the amount </a:t>
            </a:r>
          </a:p>
          <a:p>
            <a:pPr marL="0" indent="0">
              <a:buNone/>
            </a:pPr>
            <a:r>
              <a:rPr lang="en-US" dirty="0"/>
              <a:t> </a:t>
            </a:r>
          </a:p>
          <a:p>
            <a:pPr marL="0" indent="0">
              <a:buNone/>
            </a:pPr>
            <a:r>
              <a:rPr lang="en-US" dirty="0"/>
              <a:t>5. </a:t>
            </a:r>
            <a:r>
              <a:rPr lang="en-US" b="1" dirty="0"/>
              <a:t>Interest on Capital Account: </a:t>
            </a:r>
            <a:endParaRPr lang="en-US" dirty="0"/>
          </a:p>
          <a:p>
            <a:r>
              <a:rPr lang="en-US" b="1" dirty="0"/>
              <a:t>Debit </a:t>
            </a:r>
            <a:r>
              <a:rPr lang="en-US" dirty="0"/>
              <a:t>Appropriation Account </a:t>
            </a:r>
          </a:p>
          <a:p>
            <a:r>
              <a:rPr lang="en-US" b="1" dirty="0"/>
              <a:t>Credit </a:t>
            </a:r>
            <a:r>
              <a:rPr lang="en-US" dirty="0"/>
              <a:t>Partners Current Account with the amount </a:t>
            </a:r>
          </a:p>
          <a:p>
            <a:pPr marL="0" indent="0">
              <a:buNone/>
            </a:pPr>
            <a:endParaRPr lang="en-US" dirty="0"/>
          </a:p>
          <a:p>
            <a:pPr marL="0" indent="0">
              <a:buNone/>
            </a:pPr>
            <a:r>
              <a:rPr lang="en-US" dirty="0"/>
              <a:t>6. </a:t>
            </a:r>
            <a:r>
              <a:rPr lang="en-US" b="1" dirty="0"/>
              <a:t>Partner’s Salary: </a:t>
            </a:r>
            <a:endParaRPr lang="en-US" dirty="0"/>
          </a:p>
          <a:p>
            <a:r>
              <a:rPr lang="en-US" b="1" dirty="0"/>
              <a:t>Debit </a:t>
            </a:r>
            <a:r>
              <a:rPr lang="en-US" dirty="0"/>
              <a:t>Appropriation Account </a:t>
            </a:r>
          </a:p>
          <a:p>
            <a:r>
              <a:rPr lang="en-US" b="1" dirty="0"/>
              <a:t>Credit </a:t>
            </a:r>
            <a:r>
              <a:rPr lang="en-US" dirty="0"/>
              <a:t>Partner’s Current Account with the amount </a:t>
            </a:r>
          </a:p>
          <a:p>
            <a:endParaRPr lang="en-US" dirty="0"/>
          </a:p>
        </p:txBody>
      </p:sp>
    </p:spTree>
    <p:extLst>
      <p:ext uri="{BB962C8B-B14F-4D97-AF65-F5344CB8AC3E}">
        <p14:creationId xmlns:p14="http://schemas.microsoft.com/office/powerpoint/2010/main" val="38155229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Accounting Entries in the Books of the Lessor (Contd.)</a:t>
            </a:r>
            <a:endParaRPr lang="en-US" dirty="0"/>
          </a:p>
        </p:txBody>
      </p:sp>
      <p:sp>
        <p:nvSpPr>
          <p:cNvPr id="3" name="Content Placeholder 2"/>
          <p:cNvSpPr>
            <a:spLocks noGrp="1"/>
          </p:cNvSpPr>
          <p:nvPr>
            <p:ph idx="1"/>
          </p:nvPr>
        </p:nvSpPr>
        <p:spPr/>
        <p:txBody>
          <a:bodyPr>
            <a:normAutofit fontScale="92500" lnSpcReduction="10000"/>
          </a:bodyPr>
          <a:lstStyle/>
          <a:p>
            <a:pPr marL="0" lvl="0" indent="0" algn="just">
              <a:buNone/>
            </a:pPr>
            <a:r>
              <a:rPr lang="en-US" dirty="0" smtClean="0"/>
              <a:t>To record recoupment of past short workings by tenant: </a:t>
            </a:r>
          </a:p>
          <a:p>
            <a:pPr algn="just"/>
            <a:r>
              <a:rPr lang="en-US" dirty="0" smtClean="0"/>
              <a:t>Debit Short workings Allowable Account </a:t>
            </a:r>
          </a:p>
          <a:p>
            <a:pPr algn="just"/>
            <a:r>
              <a:rPr lang="en-US" dirty="0" smtClean="0"/>
              <a:t>Credit Tenant’s Account </a:t>
            </a:r>
          </a:p>
          <a:p>
            <a:pPr algn="just"/>
            <a:endParaRPr lang="en-US" dirty="0"/>
          </a:p>
          <a:p>
            <a:pPr marL="0" indent="0" algn="just">
              <a:buNone/>
            </a:pPr>
            <a:r>
              <a:rPr lang="en-US" dirty="0" smtClean="0"/>
              <a:t>If short workings lapsed/become irrecoverable: </a:t>
            </a:r>
          </a:p>
          <a:p>
            <a:pPr algn="just"/>
            <a:r>
              <a:rPr lang="en-US" dirty="0" smtClean="0"/>
              <a:t>Debit Short workings Allowable Account</a:t>
            </a:r>
          </a:p>
          <a:p>
            <a:pPr algn="just"/>
            <a:r>
              <a:rPr lang="en-US" dirty="0" smtClean="0"/>
              <a:t>Credit Profit or loss Account with the amount no longer recoverable</a:t>
            </a:r>
          </a:p>
          <a:p>
            <a:endParaRPr lang="en-US" dirty="0" smtClean="0"/>
          </a:p>
          <a:p>
            <a:pPr marL="0" indent="0">
              <a:buNone/>
            </a:pPr>
            <a:endParaRPr lang="en-US" dirty="0"/>
          </a:p>
        </p:txBody>
      </p:sp>
    </p:spTree>
    <p:extLst>
      <p:ext uri="{BB962C8B-B14F-4D97-AF65-F5344CB8AC3E}">
        <p14:creationId xmlns:p14="http://schemas.microsoft.com/office/powerpoint/2010/main" val="319918462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Bibliography</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pPr algn="just"/>
            <a:r>
              <a:rPr lang="en-US" dirty="0" smtClean="0"/>
              <a:t>ABWA </a:t>
            </a:r>
            <a:r>
              <a:rPr lang="en-US" dirty="0"/>
              <a:t>(2009). Principles and practice of financial accounting (Part II), 3 ed., Accounting Technicians Scheme West Africa (ATSWA)Study Pack, Lagos, ABWA Publishers.</a:t>
            </a:r>
          </a:p>
          <a:p>
            <a:pPr algn="just"/>
            <a:r>
              <a:rPr lang="en-US" dirty="0" err="1"/>
              <a:t>Igben</a:t>
            </a:r>
            <a:r>
              <a:rPr lang="en-US" dirty="0"/>
              <a:t>, R. O. (2009). Financial accounting made simple (Vol. 1), 3 ed., Lagos, ROI Publishers.</a:t>
            </a:r>
          </a:p>
          <a:p>
            <a:pPr algn="just"/>
            <a:r>
              <a:rPr lang="en-US" dirty="0" err="1"/>
              <a:t>Oluyombo</a:t>
            </a:r>
            <a:r>
              <a:rPr lang="en-US" dirty="0"/>
              <a:t> O. (2013). Financial accounting with ease, Rev. ed., Lagos, Kings &amp; Queens Associates.</a:t>
            </a:r>
          </a:p>
          <a:p>
            <a:pPr marL="0" indent="0">
              <a:buNone/>
            </a:pPr>
            <a:r>
              <a:rPr lang="en-US" dirty="0"/>
              <a:t> </a:t>
            </a:r>
          </a:p>
          <a:p>
            <a:endParaRPr lang="en-US" dirty="0"/>
          </a:p>
        </p:txBody>
      </p:sp>
    </p:spTree>
    <p:extLst>
      <p:ext uri="{BB962C8B-B14F-4D97-AF65-F5344CB8AC3E}">
        <p14:creationId xmlns:p14="http://schemas.microsoft.com/office/powerpoint/2010/main" val="41738959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4347</Words>
  <Application>Microsoft Office PowerPoint</Application>
  <PresentationFormat>On-screen Show (4:3)</PresentationFormat>
  <Paragraphs>519</Paragraphs>
  <Slides>91</Slides>
  <Notes>0</Notes>
  <HiddenSlides>0</HiddenSlides>
  <MMClips>0</MMClips>
  <ScaleCrop>false</ScaleCrop>
  <HeadingPairs>
    <vt:vector size="4" baseType="variant">
      <vt:variant>
        <vt:lpstr>Theme</vt:lpstr>
      </vt:variant>
      <vt:variant>
        <vt:i4>1</vt:i4>
      </vt:variant>
      <vt:variant>
        <vt:lpstr>Slide Titles</vt:lpstr>
      </vt:variant>
      <vt:variant>
        <vt:i4>91</vt:i4>
      </vt:variant>
    </vt:vector>
  </HeadingPairs>
  <TitlesOfParts>
    <vt:vector size="92" baseType="lpstr">
      <vt:lpstr>Office Theme</vt:lpstr>
      <vt:lpstr>Financial Accounting &amp; Reporting I Course Code: ACC 201  </vt:lpstr>
      <vt:lpstr>LECTURE ONE</vt:lpstr>
      <vt:lpstr>Definition of Partnership  </vt:lpstr>
      <vt:lpstr>Common Terminologies n Partnership Account</vt:lpstr>
      <vt:lpstr>Formation of Partnership</vt:lpstr>
      <vt:lpstr>Partnership Agreement or Partnership Deed</vt:lpstr>
      <vt:lpstr>Rules Applicable in Absence of Partnership Agreement  </vt:lpstr>
      <vt:lpstr>Bookkeeping Entries </vt:lpstr>
      <vt:lpstr>Bookkeeping Entries (Contd.)</vt:lpstr>
      <vt:lpstr>Bookkeeping Entries (Contd.)</vt:lpstr>
      <vt:lpstr>LECTURE TWO</vt:lpstr>
      <vt:lpstr>Reasons for Changes in the structure of partnership </vt:lpstr>
      <vt:lpstr>Issues on Changes of Structure of Partnership</vt:lpstr>
      <vt:lpstr>Goodwill</vt:lpstr>
      <vt:lpstr>Types of goodwill </vt:lpstr>
      <vt:lpstr>Conditions for introducing goodwill into partnership business </vt:lpstr>
      <vt:lpstr>Valuation of Goodwill</vt:lpstr>
      <vt:lpstr>Accounting for Goodwill  </vt:lpstr>
      <vt:lpstr>Accounting for Goodwill (Contd.)</vt:lpstr>
      <vt:lpstr>LECTURE THREE</vt:lpstr>
      <vt:lpstr>Admission of a new partner</vt:lpstr>
      <vt:lpstr>Issues of importance on admission of a new partner</vt:lpstr>
      <vt:lpstr>Revaluation of Partnership Assets </vt:lpstr>
      <vt:lpstr>LECTURE FOUR</vt:lpstr>
      <vt:lpstr>Reasons for Dissolution of Partnership</vt:lpstr>
      <vt:lpstr>Accounting entries </vt:lpstr>
      <vt:lpstr>Accounting Entries (Contd.)</vt:lpstr>
      <vt:lpstr>Accounting Entries (Contd.)</vt:lpstr>
      <vt:lpstr>Deficiency in a partner’s accounts (Rule in Garner V Murray) </vt:lpstr>
      <vt:lpstr>LECTURE FIVE</vt:lpstr>
      <vt:lpstr>Definitions</vt:lpstr>
      <vt:lpstr>Main Features of Joint Venture</vt:lpstr>
      <vt:lpstr>Accounting Records</vt:lpstr>
      <vt:lpstr>Book Keeping Entries</vt:lpstr>
      <vt:lpstr>Book Keeping Entries (Contd.)</vt:lpstr>
      <vt:lpstr>Book Keeping Entries (Contd.)</vt:lpstr>
      <vt:lpstr>LECTURE SIX</vt:lpstr>
      <vt:lpstr>Definitions</vt:lpstr>
      <vt:lpstr>Definitions (Contd.)</vt:lpstr>
      <vt:lpstr>Account Sales</vt:lpstr>
      <vt:lpstr>Accounts and Records</vt:lpstr>
      <vt:lpstr>Accounting Entries</vt:lpstr>
      <vt:lpstr>Accounting Entries (Contd.)</vt:lpstr>
      <vt:lpstr>Accounting Entries (Contd.)</vt:lpstr>
      <vt:lpstr>LECTURE SEVEN</vt:lpstr>
      <vt:lpstr>Definitions</vt:lpstr>
      <vt:lpstr>Types of Containers</vt:lpstr>
      <vt:lpstr>Accounting Entries for Non-returnable Containers</vt:lpstr>
      <vt:lpstr>Accounting Entries for Returnable Containers</vt:lpstr>
      <vt:lpstr>Accounting Entries for Returnable Containers (Contd.)</vt:lpstr>
      <vt:lpstr>Accounting Entries for Returnable Containers (Contd.)</vt:lpstr>
      <vt:lpstr>LECTURE EIGHT</vt:lpstr>
      <vt:lpstr>Definitions</vt:lpstr>
      <vt:lpstr>Definitions (Contd.)</vt:lpstr>
      <vt:lpstr>Definitions (Contd.)</vt:lpstr>
      <vt:lpstr>Types of Construction Contract</vt:lpstr>
      <vt:lpstr>Contract Revenue</vt:lpstr>
      <vt:lpstr>Contract Costs</vt:lpstr>
      <vt:lpstr>Methods of Recognizing Revenue and Expenses </vt:lpstr>
      <vt:lpstr>Methods of Preparing Contract Accounts </vt:lpstr>
      <vt:lpstr>Disclosure Requirements (IAS 11)</vt:lpstr>
      <vt:lpstr>Disclosure Requirements (Contd.)</vt:lpstr>
      <vt:lpstr>LECTURE NINE</vt:lpstr>
      <vt:lpstr>TERMINOLOGIES</vt:lpstr>
      <vt:lpstr>TERMINOLOGIES (CONTD.)</vt:lpstr>
      <vt:lpstr>Farming Activities</vt:lpstr>
      <vt:lpstr>Farmer’s Accounts</vt:lpstr>
      <vt:lpstr>Farmer’s Accounts (Contd.)</vt:lpstr>
      <vt:lpstr>Peculiarities in Farmer’s Account</vt:lpstr>
      <vt:lpstr>LECTURE TEN</vt:lpstr>
      <vt:lpstr>Definitions</vt:lpstr>
      <vt:lpstr>Definitions (Contd.)</vt:lpstr>
      <vt:lpstr>Methods of Accounting for Hire Purchase Transaction</vt:lpstr>
      <vt:lpstr>Methods of Accounting for Hire Purchase Transaction (Contd.)</vt:lpstr>
      <vt:lpstr>Basis of Allocating Hire Purchase Interest over Hire Purchase Period </vt:lpstr>
      <vt:lpstr>Accounting Entries under Hire Purchase Transaction  </vt:lpstr>
      <vt:lpstr>LECTURE ELEVEN</vt:lpstr>
      <vt:lpstr>Branch Operation</vt:lpstr>
      <vt:lpstr>Classification of Branches for Accounting Purposes </vt:lpstr>
      <vt:lpstr>Methods of Invoicing Goods to the Branches </vt:lpstr>
      <vt:lpstr>LECTURE TWELVE </vt:lpstr>
      <vt:lpstr>Definitions</vt:lpstr>
      <vt:lpstr>Accounting for Royalties in the Books of the Lessee/Tenant/Grantee</vt:lpstr>
      <vt:lpstr>Accounting Entries in the Books of the Lessee</vt:lpstr>
      <vt:lpstr>Accounting Entries in the Books of the Lessee (Contd.)</vt:lpstr>
      <vt:lpstr>Accounting Entries in the Books of the Lessee (Contd.)</vt:lpstr>
      <vt:lpstr>Accounting for Royalties in the Books of the Lessor/Landlord/Grantor </vt:lpstr>
      <vt:lpstr>Accounting Entries in the Books of the Lessor</vt:lpstr>
      <vt:lpstr>Accounting Entries in the Books of the Lessor (Contd.)</vt:lpstr>
      <vt:lpstr>Accounting Entries in the Books of the Lessor (Contd.)</vt:lpstr>
      <vt:lpstr>Bibliography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54</cp:revision>
  <dcterms:created xsi:type="dcterms:W3CDTF">2018-11-30T13:55:25Z</dcterms:created>
  <dcterms:modified xsi:type="dcterms:W3CDTF">2018-12-03T08:26:18Z</dcterms:modified>
</cp:coreProperties>
</file>