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76" r:id="rId12"/>
    <p:sldId id="266" r:id="rId13"/>
    <p:sldId id="267" r:id="rId14"/>
    <p:sldId id="273" r:id="rId15"/>
    <p:sldId id="274" r:id="rId16"/>
    <p:sldId id="275" r:id="rId17"/>
    <p:sldId id="268" r:id="rId18"/>
    <p:sldId id="269" r:id="rId19"/>
    <p:sldId id="270" r:id="rId20"/>
    <p:sldId id="271" r:id="rId21"/>
    <p:sldId id="27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7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B8E1719-3B63-4BAB-A473-0E276C5FA001}" type="datetimeFigureOut">
              <a:rPr lang="en-US" smtClean="0"/>
              <a:t>8/14/2021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8779A50-F609-4A36-968A-6C508789388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B8E1719-3B63-4BAB-A473-0E276C5FA001}" type="datetimeFigureOut">
              <a:rPr lang="en-US" smtClean="0"/>
              <a:t>8/14/2021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8779A50-F609-4A36-968A-6C508789388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B8E1719-3B63-4BAB-A473-0E276C5FA001}" type="datetimeFigureOut">
              <a:rPr lang="en-US" smtClean="0"/>
              <a:t>8/14/2021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8779A50-F609-4A36-968A-6C508789388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B8E1719-3B63-4BAB-A473-0E276C5FA001}" type="datetimeFigureOut">
              <a:rPr lang="en-US" smtClean="0"/>
              <a:t>8/14/2021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8779A50-F609-4A36-968A-6C5087893883}"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B8E1719-3B63-4BAB-A473-0E276C5FA001}" type="datetimeFigureOut">
              <a:rPr lang="en-US" smtClean="0"/>
              <a:t>8/14/2021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8779A50-F609-4A36-968A-6C5087893883}"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B8E1719-3B63-4BAB-A473-0E276C5FA001}" type="datetimeFigureOut">
              <a:rPr lang="en-US" smtClean="0"/>
              <a:t>8/14/2021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8779A50-F609-4A36-968A-6C5087893883}"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B8E1719-3B63-4BAB-A473-0E276C5FA001}" type="datetimeFigureOut">
              <a:rPr lang="en-US" smtClean="0"/>
              <a:t>8/14/2021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8779A50-F609-4A36-968A-6C508789388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B8E1719-3B63-4BAB-A473-0E276C5FA001}" type="datetimeFigureOut">
              <a:rPr lang="en-US" smtClean="0"/>
              <a:t>8/14/2021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8779A50-F609-4A36-968A-6C5087893883}"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B8E1719-3B63-4BAB-A473-0E276C5FA001}" type="datetimeFigureOut">
              <a:rPr lang="en-US" smtClean="0"/>
              <a:t>8/14/2021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8779A50-F609-4A36-968A-6C508789388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B8E1719-3B63-4BAB-A473-0E276C5FA001}" type="datetimeFigureOut">
              <a:rPr lang="en-US" smtClean="0"/>
              <a:t>8/14/2021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8779A50-F609-4A36-968A-6C508789388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B8E1719-3B63-4BAB-A473-0E276C5FA001}" type="datetimeFigureOut">
              <a:rPr lang="en-US" smtClean="0"/>
              <a:t>8/14/2021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8779A50-F609-4A36-968A-6C5087893883}"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B8E1719-3B63-4BAB-A473-0E276C5FA001}" type="datetimeFigureOut">
              <a:rPr lang="en-US" smtClean="0"/>
              <a:t>8/14/2021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8779A50-F609-4A36-968A-6C508789388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914400"/>
            <a:ext cx="8991600" cy="1472184"/>
          </a:xfrm>
        </p:spPr>
        <p:txBody>
          <a:bodyPr>
            <a:normAutofit fontScale="90000"/>
          </a:bodyPr>
          <a:lstStyle/>
          <a:p>
            <a:pPr algn="ctr"/>
            <a:r>
              <a:rPr lang="en-US" dirty="0" smtClean="0"/>
              <a:t>FINANCIAL  INCLUSION, </a:t>
            </a:r>
            <a:r>
              <a:rPr lang="en-US" sz="4400" dirty="0" smtClean="0"/>
              <a:t>POVERTY</a:t>
            </a:r>
            <a:r>
              <a:rPr lang="en-US" dirty="0" smtClean="0"/>
              <a:t> AND INCOME INEQUALITY IN NIGERIA </a:t>
            </a:r>
            <a:endParaRPr lang="en-US" dirty="0"/>
          </a:p>
        </p:txBody>
      </p:sp>
      <p:sp>
        <p:nvSpPr>
          <p:cNvPr id="3" name="Subtitle 2"/>
          <p:cNvSpPr>
            <a:spLocks noGrp="1"/>
          </p:cNvSpPr>
          <p:nvPr>
            <p:ph type="subTitle" idx="1"/>
          </p:nvPr>
        </p:nvSpPr>
        <p:spPr>
          <a:xfrm>
            <a:off x="609600" y="2819400"/>
            <a:ext cx="8382000" cy="3962400"/>
          </a:xfrm>
        </p:spPr>
        <p:txBody>
          <a:bodyPr>
            <a:normAutofit fontScale="77500" lnSpcReduction="20000"/>
          </a:bodyPr>
          <a:lstStyle/>
          <a:p>
            <a:pPr algn="ctr"/>
            <a:r>
              <a:rPr lang="en-US" sz="2000" b="1" i="1" dirty="0" smtClean="0"/>
              <a:t>Presented by:</a:t>
            </a:r>
          </a:p>
          <a:p>
            <a:pPr algn="ctr"/>
            <a:r>
              <a:rPr lang="en-US" b="1" dirty="0" smtClean="0"/>
              <a:t>Dr. </a:t>
            </a:r>
            <a:r>
              <a:rPr lang="en-US" b="1" dirty="0" err="1" smtClean="0"/>
              <a:t>Ologundudu</a:t>
            </a:r>
            <a:r>
              <a:rPr lang="en-US" b="1" dirty="0" smtClean="0"/>
              <a:t>, </a:t>
            </a:r>
            <a:r>
              <a:rPr lang="en-US" b="1" dirty="0" err="1" smtClean="0"/>
              <a:t>Mojeed</a:t>
            </a:r>
            <a:r>
              <a:rPr lang="en-US" b="1" dirty="0" smtClean="0"/>
              <a:t> </a:t>
            </a:r>
            <a:r>
              <a:rPr lang="en-US" b="1" dirty="0" err="1" smtClean="0"/>
              <a:t>Muhammed</a:t>
            </a:r>
            <a:endParaRPr lang="en-US" b="1" dirty="0" smtClean="0"/>
          </a:p>
          <a:p>
            <a:pPr algn="ctr"/>
            <a:r>
              <a:rPr lang="en-US" sz="2000" b="1" i="1" dirty="0" smtClean="0"/>
              <a:t>Associate Professor of Economics,</a:t>
            </a:r>
          </a:p>
          <a:p>
            <a:pPr algn="ctr"/>
            <a:r>
              <a:rPr lang="en-US" sz="2000" b="1" dirty="0" smtClean="0"/>
              <a:t>Ag. HOD</a:t>
            </a:r>
            <a:r>
              <a:rPr lang="en-US" sz="2000" b="1" dirty="0" smtClean="0"/>
              <a:t>, Economics </a:t>
            </a:r>
            <a:r>
              <a:rPr lang="en-US" sz="2000" b="1" dirty="0" smtClean="0"/>
              <a:t>Department,</a:t>
            </a:r>
          </a:p>
          <a:p>
            <a:pPr algn="ctr"/>
            <a:r>
              <a:rPr lang="en-US" sz="2000" b="1" dirty="0" smtClean="0"/>
              <a:t>Ag. Director Academic Planning,</a:t>
            </a:r>
            <a:endParaRPr lang="en-US" sz="2000" b="1" dirty="0" smtClean="0"/>
          </a:p>
          <a:p>
            <a:pPr algn="ctr"/>
            <a:r>
              <a:rPr lang="en-US" sz="2000" b="1" dirty="0" smtClean="0"/>
              <a:t>Mountain Top University</a:t>
            </a:r>
          </a:p>
          <a:p>
            <a:pPr algn="ctr"/>
            <a:endParaRPr lang="en-US" sz="2000" b="1" dirty="0"/>
          </a:p>
          <a:p>
            <a:pPr algn="ctr"/>
            <a:r>
              <a:rPr lang="en-US" sz="2300" b="1" dirty="0" smtClean="0"/>
              <a:t>Annual International Conference on Research in Management and Social Sciences</a:t>
            </a:r>
          </a:p>
          <a:p>
            <a:pPr algn="ctr"/>
            <a:endParaRPr lang="en-US" sz="2000" b="1" dirty="0"/>
          </a:p>
          <a:p>
            <a:pPr algn="just"/>
            <a:r>
              <a:rPr lang="en-US" sz="2000" b="1" dirty="0" smtClean="0">
                <a:solidFill>
                  <a:schemeClr val="bg1"/>
                </a:solidFill>
              </a:rPr>
              <a:t>Powered by:</a:t>
            </a:r>
          </a:p>
          <a:p>
            <a:pPr marL="370332" indent="-342900" algn="just">
              <a:buFont typeface="Gill Sans MT" pitchFamily="34" charset="0"/>
              <a:buChar char="—"/>
            </a:pPr>
            <a:r>
              <a:rPr lang="en-US" sz="2000" b="1" dirty="0" smtClean="0">
                <a:solidFill>
                  <a:schemeClr val="bg1"/>
                </a:solidFill>
              </a:rPr>
              <a:t>Christopher University </a:t>
            </a:r>
          </a:p>
          <a:p>
            <a:pPr marL="370332" indent="-342900" algn="just">
              <a:buFont typeface="Gill Sans MT" pitchFamily="34" charset="0"/>
              <a:buChar char="—"/>
            </a:pPr>
            <a:r>
              <a:rPr lang="en-US" sz="2000" b="1" dirty="0" smtClean="0">
                <a:solidFill>
                  <a:schemeClr val="bg1"/>
                </a:solidFill>
              </a:rPr>
              <a:t>Social and Management Scientist Forum </a:t>
            </a:r>
          </a:p>
          <a:p>
            <a:pPr marL="370332" indent="-342900" algn="just">
              <a:buFont typeface="Gill Sans MT" pitchFamily="34" charset="0"/>
              <a:buChar char="—"/>
            </a:pPr>
            <a:endParaRPr lang="en-US" sz="2000" b="1" dirty="0">
              <a:solidFill>
                <a:schemeClr val="bg1"/>
              </a:solidFill>
            </a:endParaRPr>
          </a:p>
          <a:p>
            <a:pPr algn="ctr"/>
            <a:r>
              <a:rPr lang="en-US" sz="2300" b="1" dirty="0" smtClean="0">
                <a:solidFill>
                  <a:schemeClr val="bg1"/>
                </a:solidFill>
              </a:rPr>
              <a:t>August, 2021</a:t>
            </a:r>
            <a:endParaRPr lang="en-US" sz="2300" b="1" dirty="0">
              <a:solidFill>
                <a:schemeClr val="bg1"/>
              </a:solidFill>
            </a:endParaRPr>
          </a:p>
        </p:txBody>
      </p:sp>
    </p:spTree>
    <p:extLst>
      <p:ext uri="{BB962C8B-B14F-4D97-AF65-F5344CB8AC3E}">
        <p14:creationId xmlns:p14="http://schemas.microsoft.com/office/powerpoint/2010/main" val="649124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82296" indent="0" algn="just">
                  <a:buNone/>
                </a:pPr>
                <a:r>
                  <a:rPr lang="en-US" dirty="0" smtClean="0"/>
                  <a:t>Model three: Sensitivity of poverty, income inequality to financial inclusion and good governance.</a:t>
                </a:r>
              </a:p>
              <a:p>
                <a:pPr marL="82296" indent="0" algn="just">
                  <a:buNone/>
                </a:pPr>
                <a:endParaRPr lang="en-US" dirty="0"/>
              </a:p>
              <a:p>
                <a:pPr marL="82296" indent="0" algn="just">
                  <a:buNone/>
                </a:pPr>
                <a14:m>
                  <m:oMathPara xmlns:m="http://schemas.openxmlformats.org/officeDocument/2006/math">
                    <m:oMathParaPr>
                      <m:jc m:val="centerGroup"/>
                    </m:oMathParaPr>
                    <m:oMath xmlns:m="http://schemas.openxmlformats.org/officeDocument/2006/math">
                      <m:r>
                        <m:rPr>
                          <m:sty m:val="p"/>
                        </m:rPr>
                        <a:rPr lang="en-US" sz="2800">
                          <a:latin typeface="Cambria Math"/>
                        </a:rPr>
                        <m:t>In</m:t>
                      </m:r>
                      <m:sSub>
                        <m:sSubPr>
                          <m:ctrlPr>
                            <a:rPr lang="en-US" sz="2800" i="1">
                              <a:latin typeface="Cambria Math"/>
                            </a:rPr>
                          </m:ctrlPr>
                        </m:sSubPr>
                        <m:e>
                          <m:r>
                            <a:rPr lang="en-US" sz="2800" i="1">
                              <a:latin typeface="Cambria Math"/>
                            </a:rPr>
                            <m:t>𝐺𝐼𝑁𝐼</m:t>
                          </m:r>
                        </m:e>
                        <m:sub>
                          <m:r>
                            <a:rPr lang="en-US" sz="2800" i="1">
                              <a:latin typeface="Cambria Math"/>
                            </a:rPr>
                            <m:t>𝑡</m:t>
                          </m:r>
                        </m:sub>
                      </m:sSub>
                      <m:r>
                        <a:rPr lang="en-US" sz="2800" i="1">
                          <a:latin typeface="Cambria Math"/>
                        </a:rPr>
                        <m:t>=</m:t>
                      </m:r>
                      <m:sSub>
                        <m:sSubPr>
                          <m:ctrlPr>
                            <a:rPr lang="en-US" sz="2800" i="1">
                              <a:latin typeface="Cambria Math"/>
                            </a:rPr>
                          </m:ctrlPr>
                        </m:sSubPr>
                        <m:e>
                          <m:r>
                            <a:rPr lang="en-US" sz="2800" i="1">
                              <a:latin typeface="Cambria Math"/>
                            </a:rPr>
                            <m:t>𝛾</m:t>
                          </m:r>
                        </m:e>
                        <m:sub>
                          <m:r>
                            <a:rPr lang="en-US" sz="2800" i="1">
                              <a:latin typeface="Cambria Math"/>
                            </a:rPr>
                            <m:t>0</m:t>
                          </m:r>
                        </m:sub>
                      </m:sSub>
                      <m:r>
                        <a:rPr lang="en-US" sz="2800" i="1">
                          <a:latin typeface="Cambria Math"/>
                        </a:rPr>
                        <m:t>+</m:t>
                      </m:r>
                      <m:sSub>
                        <m:sSubPr>
                          <m:ctrlPr>
                            <a:rPr lang="en-US" sz="2800" i="1">
                              <a:latin typeface="Cambria Math"/>
                            </a:rPr>
                          </m:ctrlPr>
                        </m:sSubPr>
                        <m:e>
                          <m:r>
                            <a:rPr lang="en-US" sz="2800" i="1">
                              <a:latin typeface="Cambria Math"/>
                            </a:rPr>
                            <m:t>𝛾</m:t>
                          </m:r>
                        </m:e>
                        <m:sub>
                          <m:r>
                            <a:rPr lang="en-US" sz="2800" i="1">
                              <a:latin typeface="Cambria Math"/>
                            </a:rPr>
                            <m:t>1</m:t>
                          </m:r>
                        </m:sub>
                      </m:sSub>
                      <m:r>
                        <m:rPr>
                          <m:sty m:val="p"/>
                        </m:rPr>
                        <a:rPr lang="en-US" sz="2800">
                          <a:latin typeface="Cambria Math"/>
                        </a:rPr>
                        <m:t>In</m:t>
                      </m:r>
                      <m:sSub>
                        <m:sSubPr>
                          <m:ctrlPr>
                            <a:rPr lang="en-US" sz="2800" i="1">
                              <a:latin typeface="Cambria Math"/>
                            </a:rPr>
                          </m:ctrlPr>
                        </m:sSubPr>
                        <m:e>
                          <m:r>
                            <a:rPr lang="en-US" sz="2800" i="1">
                              <a:latin typeface="Cambria Math"/>
                            </a:rPr>
                            <m:t>𝐵𝐹</m:t>
                          </m:r>
                        </m:e>
                        <m:sub>
                          <m:r>
                            <a:rPr lang="en-US" sz="2800" i="1">
                              <a:latin typeface="Cambria Math"/>
                            </a:rPr>
                            <m:t>𝑡</m:t>
                          </m:r>
                        </m:sub>
                      </m:sSub>
                      <m:r>
                        <a:rPr lang="en-US" sz="2800" i="1">
                          <a:latin typeface="Cambria Math"/>
                        </a:rPr>
                        <m:t>+</m:t>
                      </m:r>
                      <m:sSub>
                        <m:sSubPr>
                          <m:ctrlPr>
                            <a:rPr lang="en-US" sz="2800" i="1">
                              <a:latin typeface="Cambria Math"/>
                            </a:rPr>
                          </m:ctrlPr>
                        </m:sSubPr>
                        <m:e>
                          <m:r>
                            <a:rPr lang="en-US" sz="2800" i="1">
                              <a:latin typeface="Cambria Math"/>
                            </a:rPr>
                            <m:t>𝛾</m:t>
                          </m:r>
                        </m:e>
                        <m:sub>
                          <m:r>
                            <a:rPr lang="en-US" sz="2800" i="1">
                              <a:latin typeface="Cambria Math"/>
                            </a:rPr>
                            <m:t>2</m:t>
                          </m:r>
                        </m:sub>
                      </m:sSub>
                      <m:r>
                        <m:rPr>
                          <m:sty m:val="p"/>
                        </m:rPr>
                        <a:rPr lang="en-US" sz="2800">
                          <a:latin typeface="Cambria Math"/>
                        </a:rPr>
                        <m:t>In</m:t>
                      </m:r>
                      <m:sSub>
                        <m:sSubPr>
                          <m:ctrlPr>
                            <a:rPr lang="en-US" sz="2800" i="1">
                              <a:latin typeface="Cambria Math"/>
                            </a:rPr>
                          </m:ctrlPr>
                        </m:sSubPr>
                        <m:e>
                          <m:r>
                            <a:rPr lang="en-US" sz="2800" i="1">
                              <a:latin typeface="Cambria Math"/>
                            </a:rPr>
                            <m:t>𝐶𝐵𝐷</m:t>
                          </m:r>
                        </m:e>
                        <m:sub>
                          <m:r>
                            <a:rPr lang="en-US" sz="2800" i="1">
                              <a:latin typeface="Cambria Math"/>
                            </a:rPr>
                            <m:t>𝑡</m:t>
                          </m:r>
                        </m:sub>
                      </m:sSub>
                      <m:r>
                        <a:rPr lang="en-US" sz="2800" i="1">
                          <a:latin typeface="Cambria Math"/>
                        </a:rPr>
                        <m:t>+</m:t>
                      </m:r>
                      <m:sSub>
                        <m:sSubPr>
                          <m:ctrlPr>
                            <a:rPr lang="en-US" sz="2800" i="1">
                              <a:latin typeface="Cambria Math"/>
                            </a:rPr>
                          </m:ctrlPr>
                        </m:sSubPr>
                        <m:e>
                          <m:r>
                            <a:rPr lang="en-US" sz="2800" i="1">
                              <a:latin typeface="Cambria Math"/>
                            </a:rPr>
                            <m:t>𝛾</m:t>
                          </m:r>
                        </m:e>
                        <m:sub>
                          <m:r>
                            <a:rPr lang="en-US" sz="2800" i="1">
                              <a:latin typeface="Cambria Math"/>
                            </a:rPr>
                            <m:t>3</m:t>
                          </m:r>
                        </m:sub>
                      </m:sSub>
                    </m:oMath>
                  </m:oMathPara>
                </a14:m>
                <a:endParaRPr lang="en-US" sz="2800" i="1" dirty="0" smtClean="0"/>
              </a:p>
              <a:p>
                <a:pPr marL="82296" indent="0" algn="just">
                  <a:buNone/>
                </a:pPr>
                <a14:m>
                  <m:oMathPara xmlns:m="http://schemas.openxmlformats.org/officeDocument/2006/math">
                    <m:oMathParaPr>
                      <m:jc m:val="centerGroup"/>
                    </m:oMathParaPr>
                    <m:oMath xmlns:m="http://schemas.openxmlformats.org/officeDocument/2006/math">
                      <m:r>
                        <m:rPr>
                          <m:sty m:val="p"/>
                        </m:rPr>
                        <a:rPr lang="en-US" sz="2800">
                          <a:latin typeface="Cambria Math"/>
                        </a:rPr>
                        <m:t>In</m:t>
                      </m:r>
                      <m:sSub>
                        <m:sSubPr>
                          <m:ctrlPr>
                            <a:rPr lang="en-US" sz="2800" i="1">
                              <a:latin typeface="Cambria Math"/>
                            </a:rPr>
                          </m:ctrlPr>
                        </m:sSubPr>
                        <m:e>
                          <m:r>
                            <a:rPr lang="en-US" sz="2800" i="1">
                              <a:latin typeface="Cambria Math"/>
                            </a:rPr>
                            <m:t>𝐶𝑂𝐶</m:t>
                          </m:r>
                        </m:e>
                        <m:sub>
                          <m:r>
                            <a:rPr lang="en-US" sz="2800" i="1">
                              <a:latin typeface="Cambria Math"/>
                            </a:rPr>
                            <m:t>𝑡</m:t>
                          </m:r>
                        </m:sub>
                      </m:sSub>
                      <m:r>
                        <a:rPr lang="en-US" sz="2800" i="1">
                          <a:latin typeface="Cambria Math"/>
                        </a:rPr>
                        <m:t>+</m:t>
                      </m:r>
                      <m:sSub>
                        <m:sSubPr>
                          <m:ctrlPr>
                            <a:rPr lang="en-US" sz="2800" i="1">
                              <a:latin typeface="Cambria Math"/>
                            </a:rPr>
                          </m:ctrlPr>
                        </m:sSubPr>
                        <m:e>
                          <m:r>
                            <a:rPr lang="en-US" sz="2800" i="1">
                              <a:latin typeface="Cambria Math"/>
                            </a:rPr>
                            <m:t>𝛾</m:t>
                          </m:r>
                        </m:e>
                        <m:sub>
                          <m:r>
                            <a:rPr lang="en-US" sz="2800" i="1">
                              <a:latin typeface="Cambria Math"/>
                            </a:rPr>
                            <m:t>4</m:t>
                          </m:r>
                        </m:sub>
                      </m:sSub>
                      <m:r>
                        <m:rPr>
                          <m:sty m:val="p"/>
                        </m:rPr>
                        <a:rPr lang="en-US" sz="2800">
                          <a:latin typeface="Cambria Math"/>
                        </a:rPr>
                        <m:t>In</m:t>
                      </m:r>
                      <m:sSub>
                        <m:sSubPr>
                          <m:ctrlPr>
                            <a:rPr lang="en-US" sz="2800" i="1">
                              <a:latin typeface="Cambria Math"/>
                            </a:rPr>
                          </m:ctrlPr>
                        </m:sSubPr>
                        <m:e>
                          <m:r>
                            <a:rPr lang="en-US" sz="2800" i="1">
                              <a:latin typeface="Cambria Math"/>
                            </a:rPr>
                            <m:t>𝐿𝑅𝐴</m:t>
                          </m:r>
                        </m:e>
                        <m:sub>
                          <m:r>
                            <a:rPr lang="en-US" sz="2800" i="1">
                              <a:latin typeface="Cambria Math"/>
                            </a:rPr>
                            <m:t>𝑡</m:t>
                          </m:r>
                        </m:sub>
                      </m:sSub>
                      <m:r>
                        <a:rPr lang="en-US" sz="2800" i="1">
                          <a:latin typeface="Cambria Math"/>
                        </a:rPr>
                        <m:t>+</m:t>
                      </m:r>
                      <m:sSub>
                        <m:sSubPr>
                          <m:ctrlPr>
                            <a:rPr lang="en-US" sz="2800" i="1">
                              <a:latin typeface="Cambria Math"/>
                            </a:rPr>
                          </m:ctrlPr>
                        </m:sSubPr>
                        <m:e>
                          <m:r>
                            <a:rPr lang="en-US" sz="2800" i="1">
                              <a:latin typeface="Cambria Math"/>
                            </a:rPr>
                            <m:t>𝛾</m:t>
                          </m:r>
                        </m:e>
                        <m:sub>
                          <m:r>
                            <a:rPr lang="en-US" sz="2800" i="1">
                              <a:latin typeface="Cambria Math"/>
                            </a:rPr>
                            <m:t>5</m:t>
                          </m:r>
                        </m:sub>
                      </m:sSub>
                    </m:oMath>
                  </m:oMathPara>
                </a14:m>
                <a:endParaRPr lang="en-US" sz="2800" i="1" dirty="0" smtClean="0"/>
              </a:p>
              <a:p>
                <a:pPr marL="82296" indent="0" algn="just">
                  <a:buNone/>
                </a:pPr>
                <a14:m>
                  <m:oMathPara xmlns:m="http://schemas.openxmlformats.org/officeDocument/2006/math">
                    <m:oMathParaPr>
                      <m:jc m:val="centerGroup"/>
                    </m:oMathParaPr>
                    <m:oMath xmlns:m="http://schemas.openxmlformats.org/officeDocument/2006/math">
                      <m:r>
                        <m:rPr>
                          <m:sty m:val="p"/>
                        </m:rPr>
                        <a:rPr lang="en-US" sz="2800">
                          <a:latin typeface="Cambria Math"/>
                        </a:rPr>
                        <m:t>In</m:t>
                      </m:r>
                      <m:sSub>
                        <m:sSubPr>
                          <m:ctrlPr>
                            <a:rPr lang="en-US" sz="2800" i="1">
                              <a:latin typeface="Cambria Math"/>
                            </a:rPr>
                          </m:ctrlPr>
                        </m:sSubPr>
                        <m:e>
                          <m:r>
                            <a:rPr lang="en-US" sz="2800" i="1">
                              <a:latin typeface="Cambria Math"/>
                            </a:rPr>
                            <m:t>𝑁𝐵𝐵</m:t>
                          </m:r>
                        </m:e>
                        <m:sub>
                          <m:r>
                            <a:rPr lang="en-US" sz="2800" i="1">
                              <a:latin typeface="Cambria Math"/>
                            </a:rPr>
                            <m:t>𝑡</m:t>
                          </m:r>
                        </m:sub>
                      </m:sSub>
                      <m:r>
                        <a:rPr lang="en-US" sz="2800" i="1">
                          <a:latin typeface="Cambria Math"/>
                        </a:rPr>
                        <m:t>+</m:t>
                      </m:r>
                      <m:sSub>
                        <m:sSubPr>
                          <m:ctrlPr>
                            <a:rPr lang="en-US" sz="2800" i="1">
                              <a:latin typeface="Cambria Math"/>
                            </a:rPr>
                          </m:ctrlPr>
                        </m:sSubPr>
                        <m:e>
                          <m:r>
                            <a:rPr lang="en-US" sz="2800" i="1">
                              <a:latin typeface="Cambria Math"/>
                            </a:rPr>
                            <m:t>𝛾</m:t>
                          </m:r>
                        </m:e>
                        <m:sub>
                          <m:r>
                            <a:rPr lang="en-US" sz="2800" i="1">
                              <a:latin typeface="Cambria Math"/>
                            </a:rPr>
                            <m:t>6</m:t>
                          </m:r>
                        </m:sub>
                      </m:sSub>
                      <m:r>
                        <m:rPr>
                          <m:sty m:val="p"/>
                        </m:rPr>
                        <a:rPr lang="en-US" sz="2800">
                          <a:latin typeface="Cambria Math"/>
                        </a:rPr>
                        <m:t>In</m:t>
                      </m:r>
                      <m:sSub>
                        <m:sSubPr>
                          <m:ctrlPr>
                            <a:rPr lang="en-US" sz="2800" i="1">
                              <a:latin typeface="Cambria Math"/>
                            </a:rPr>
                          </m:ctrlPr>
                        </m:sSubPr>
                        <m:e>
                          <m:r>
                            <a:rPr lang="en-US" sz="2800" i="1">
                              <a:latin typeface="Cambria Math"/>
                            </a:rPr>
                            <m:t>𝑃𝑆𝐴𝑉</m:t>
                          </m:r>
                        </m:e>
                        <m:sub>
                          <m:r>
                            <a:rPr lang="en-US" sz="2800" i="1">
                              <a:latin typeface="Cambria Math"/>
                            </a:rPr>
                            <m:t>𝑡</m:t>
                          </m:r>
                        </m:sub>
                      </m:sSub>
                    </m:oMath>
                  </m:oMathPara>
                </a14:m>
                <a:endParaRPr lang="en-US" sz="2800" i="1" dirty="0" smtClean="0"/>
              </a:p>
              <a:p>
                <a:pPr marL="82296" indent="0" algn="just">
                  <a:buNone/>
                </a:pPr>
                <a:r>
                  <a:rPr lang="en-US" sz="2800" dirty="0" smtClean="0"/>
                  <a:t>		</a:t>
                </a:r>
                <a14:m>
                  <m:oMath xmlns:m="http://schemas.openxmlformats.org/officeDocument/2006/math">
                    <m:r>
                      <a:rPr lang="en-US" sz="2800" i="1">
                        <a:latin typeface="Cambria Math"/>
                      </a:rPr>
                      <m:t>+</m:t>
                    </m:r>
                    <m:sSub>
                      <m:sSubPr>
                        <m:ctrlPr>
                          <a:rPr lang="en-US" sz="2800" i="1">
                            <a:latin typeface="Cambria Math"/>
                          </a:rPr>
                        </m:ctrlPr>
                      </m:sSubPr>
                      <m:e>
                        <m:r>
                          <a:rPr lang="en-US" sz="2800" i="1">
                            <a:latin typeface="Cambria Math"/>
                          </a:rPr>
                          <m:t>𝛾</m:t>
                        </m:r>
                      </m:e>
                      <m:sub>
                        <m:r>
                          <a:rPr lang="en-US" sz="2800" i="1">
                            <a:latin typeface="Cambria Math"/>
                          </a:rPr>
                          <m:t>7</m:t>
                        </m:r>
                      </m:sub>
                    </m:sSub>
                    <m:r>
                      <m:rPr>
                        <m:sty m:val="p"/>
                      </m:rPr>
                      <a:rPr lang="en-US" sz="2800">
                        <a:latin typeface="Cambria Math"/>
                      </a:rPr>
                      <m:t>In</m:t>
                    </m:r>
                    <m:sSub>
                      <m:sSubPr>
                        <m:ctrlPr>
                          <a:rPr lang="en-US" sz="2800" i="1">
                            <a:latin typeface="Cambria Math"/>
                          </a:rPr>
                        </m:ctrlPr>
                      </m:sSubPr>
                      <m:e>
                        <m:r>
                          <a:rPr lang="en-US" sz="2800" i="1">
                            <a:latin typeface="Cambria Math"/>
                          </a:rPr>
                          <m:t>𝐼𝑁𝐹</m:t>
                        </m:r>
                      </m:e>
                      <m:sub>
                        <m:r>
                          <a:rPr lang="en-US" sz="2800" i="1">
                            <a:latin typeface="Cambria Math"/>
                          </a:rPr>
                          <m:t>𝑡</m:t>
                        </m:r>
                        <m:r>
                          <a:rPr lang="en-US" sz="2800" i="1">
                            <a:latin typeface="Cambria Math"/>
                          </a:rPr>
                          <m:t>−1</m:t>
                        </m:r>
                      </m:sub>
                    </m:sSub>
                    <m:r>
                      <a:rPr lang="en-US" sz="2800" i="1">
                        <a:latin typeface="Cambria Math"/>
                      </a:rPr>
                      <m:t>+</m:t>
                    </m:r>
                    <m:sSub>
                      <m:sSubPr>
                        <m:ctrlPr>
                          <a:rPr lang="en-US" sz="2800" i="1">
                            <a:latin typeface="Cambria Math"/>
                          </a:rPr>
                        </m:ctrlPr>
                      </m:sSubPr>
                      <m:e>
                        <m:r>
                          <a:rPr lang="en-US" sz="2800" i="1">
                            <a:latin typeface="Cambria Math"/>
                          </a:rPr>
                          <m:t>𝑡</m:t>
                        </m:r>
                      </m:e>
                      <m:sub>
                        <m:r>
                          <a:rPr lang="en-US" sz="2800" i="1">
                            <a:latin typeface="Cambria Math"/>
                          </a:rPr>
                          <m:t>1</m:t>
                        </m:r>
                      </m:sub>
                    </m:sSub>
                  </m:oMath>
                </a14:m>
                <a:r>
                  <a:rPr lang="en-US" sz="2000" dirty="0" smtClean="0"/>
                  <a:t> 		(4)</a:t>
                </a:r>
              </a:p>
              <a:p>
                <a:pPr marL="82296" indent="0" algn="just">
                  <a:buNone/>
                </a:pPr>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976" t="-1652" r="-3496"/>
                </a:stretch>
              </a:blipFill>
            </p:spPr>
            <p:txBody>
              <a:bodyPr/>
              <a:lstStyle/>
              <a:p>
                <a:r>
                  <a:rPr lang="en-US">
                    <a:noFill/>
                  </a:rPr>
                  <a:t> </a:t>
                </a:r>
              </a:p>
            </p:txBody>
          </p:sp>
        </mc:Fallback>
      </mc:AlternateContent>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16648011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762000" y="152400"/>
                <a:ext cx="8171688" cy="6553200"/>
              </a:xfrm>
            </p:spPr>
            <p:txBody>
              <a:bodyPr>
                <a:noAutofit/>
              </a:bodyPr>
              <a:lstStyle/>
              <a:p>
                <a:pPr marL="82296" indent="0">
                  <a:buNone/>
                </a:pPr>
                <a:r>
                  <a:rPr lang="en-US" sz="2000" dirty="0" smtClean="0"/>
                  <a:t>Where:</a:t>
                </a:r>
              </a:p>
              <a:p>
                <a:pPr marL="82296" indent="0">
                  <a:buNone/>
                </a:pPr>
                <a:r>
                  <a:rPr lang="en-US" sz="2000" dirty="0"/>
                  <a:t> </a:t>
                </a:r>
              </a:p>
              <a:p>
                <a:pPr marL="82296" indent="0">
                  <a:buNone/>
                </a:pPr>
                <a14:m>
                  <m:oMath xmlns:m="http://schemas.openxmlformats.org/officeDocument/2006/math">
                    <m:r>
                      <m:rPr>
                        <m:sty m:val="p"/>
                      </m:rPr>
                      <a:rPr lang="en-US" sz="2000">
                        <a:latin typeface="Cambria Math"/>
                      </a:rPr>
                      <m:t>In</m:t>
                    </m:r>
                    <m:sSub>
                      <m:sSubPr>
                        <m:ctrlPr>
                          <a:rPr lang="en-US" sz="2000" i="1">
                            <a:latin typeface="Cambria Math"/>
                          </a:rPr>
                        </m:ctrlPr>
                      </m:sSubPr>
                      <m:e>
                        <m:r>
                          <a:rPr lang="en-US" sz="2000" i="1">
                            <a:latin typeface="Cambria Math"/>
                          </a:rPr>
                          <m:t>𝐶𝐵𝐷</m:t>
                        </m:r>
                      </m:e>
                      <m:sub>
                        <m:r>
                          <a:rPr lang="en-US" sz="2000" i="1">
                            <a:latin typeface="Cambria Math"/>
                          </a:rPr>
                          <m:t>𝑡</m:t>
                        </m:r>
                      </m:sub>
                    </m:sSub>
                  </m:oMath>
                </a14:m>
                <a:r>
                  <a:rPr lang="en-US" sz="2000" dirty="0"/>
                  <a:t>	</a:t>
                </a:r>
                <a:r>
                  <a:rPr lang="en-US" sz="2000" dirty="0" smtClean="0"/>
                  <a:t> =</a:t>
                </a:r>
                <a:r>
                  <a:rPr lang="en-US" sz="2000" dirty="0"/>
                  <a:t>	log of </a:t>
                </a:r>
                <a:r>
                  <a:rPr lang="en-US" sz="2000" dirty="0">
                    <a:solidFill>
                      <a:srgbClr val="FF0000"/>
                    </a:solidFill>
                  </a:rPr>
                  <a:t>commercial bank deposit (CBD) </a:t>
                </a:r>
                <a:r>
                  <a:rPr lang="en-US" sz="2000" dirty="0"/>
                  <a:t>used as a </a:t>
                </a:r>
                <a:r>
                  <a:rPr lang="en-US" sz="2000" dirty="0" smtClean="0"/>
                  <a:t>		</a:t>
                </a:r>
                <a:r>
                  <a:rPr lang="en-US" sz="2000" dirty="0" smtClean="0"/>
                  <a:t>proxy </a:t>
                </a:r>
                <a:r>
                  <a:rPr lang="en-US" sz="2000" dirty="0"/>
                  <a:t>for </a:t>
                </a:r>
                <a:r>
                  <a:rPr lang="en-US" sz="2000" dirty="0">
                    <a:solidFill>
                      <a:srgbClr val="FF0000"/>
                    </a:solidFill>
                  </a:rPr>
                  <a:t>financial </a:t>
                </a:r>
                <a:r>
                  <a:rPr lang="en-US" sz="2000" dirty="0" smtClean="0">
                    <a:solidFill>
                      <a:srgbClr val="FF0000"/>
                    </a:solidFill>
                  </a:rPr>
                  <a:t>inclusion </a:t>
                </a:r>
                <a:r>
                  <a:rPr lang="en-US" sz="2000" dirty="0"/>
                  <a:t>			</a:t>
                </a:r>
              </a:p>
              <a:p>
                <a:pPr marL="82296" indent="0">
                  <a:buNone/>
                </a:pPr>
                <a14:m>
                  <m:oMath xmlns:m="http://schemas.openxmlformats.org/officeDocument/2006/math">
                    <m:r>
                      <m:rPr>
                        <m:sty m:val="p"/>
                      </m:rPr>
                      <a:rPr lang="en-US" sz="2000" smtClean="0">
                        <a:latin typeface="Cambria Math"/>
                      </a:rPr>
                      <m:t>In</m:t>
                    </m:r>
                    <m:sSub>
                      <m:sSubPr>
                        <m:ctrlPr>
                          <a:rPr lang="en-US" sz="2000" i="1">
                            <a:latin typeface="Cambria Math"/>
                          </a:rPr>
                        </m:ctrlPr>
                      </m:sSubPr>
                      <m:e>
                        <m:r>
                          <a:rPr lang="en-US" sz="2000" i="1">
                            <a:latin typeface="Cambria Math"/>
                          </a:rPr>
                          <m:t>𝐼𝑁𝐹</m:t>
                        </m:r>
                      </m:e>
                      <m:sub>
                        <m:r>
                          <a:rPr lang="en-US" sz="2000" i="1">
                            <a:latin typeface="Cambria Math"/>
                          </a:rPr>
                          <m:t>𝑡</m:t>
                        </m:r>
                      </m:sub>
                    </m:sSub>
                  </m:oMath>
                </a14:m>
                <a:r>
                  <a:rPr lang="en-US" sz="2000" dirty="0"/>
                  <a:t>	</a:t>
                </a:r>
                <a:r>
                  <a:rPr lang="en-US" sz="2000" dirty="0" smtClean="0"/>
                  <a:t> =</a:t>
                </a:r>
                <a:r>
                  <a:rPr lang="en-US" sz="2000" dirty="0"/>
                  <a:t>	log of </a:t>
                </a:r>
                <a:r>
                  <a:rPr lang="en-US" sz="2000" dirty="0">
                    <a:solidFill>
                      <a:srgbClr val="FF0000"/>
                    </a:solidFill>
                  </a:rPr>
                  <a:t>infrastructural investment (INF) </a:t>
                </a:r>
                <a:r>
                  <a:rPr lang="en-US" sz="2000" dirty="0"/>
                  <a:t>used as proxy </a:t>
                </a:r>
                <a:r>
                  <a:rPr lang="en-US" sz="2000" dirty="0" smtClean="0"/>
                  <a:t>		</a:t>
                </a:r>
                <a:r>
                  <a:rPr lang="en-US" sz="2000" dirty="0" smtClean="0"/>
                  <a:t>for </a:t>
                </a:r>
                <a:r>
                  <a:rPr lang="en-US" sz="2000" dirty="0">
                    <a:solidFill>
                      <a:srgbClr val="FF0000"/>
                    </a:solidFill>
                  </a:rPr>
                  <a:t>good </a:t>
                </a:r>
                <a:r>
                  <a:rPr lang="en-US" sz="2000" dirty="0" smtClean="0">
                    <a:solidFill>
                      <a:srgbClr val="FF0000"/>
                    </a:solidFill>
                  </a:rPr>
                  <a:t>governance </a:t>
                </a:r>
                <a:endParaRPr lang="en-US" sz="2000" dirty="0">
                  <a:solidFill>
                    <a:srgbClr val="FF0000"/>
                  </a:solidFill>
                </a:endParaRPr>
              </a:p>
              <a:p>
                <a:pPr marL="82296" indent="0">
                  <a:buNone/>
                </a:pPr>
                <a14:m>
                  <m:oMath xmlns:m="http://schemas.openxmlformats.org/officeDocument/2006/math">
                    <m:r>
                      <m:rPr>
                        <m:sty m:val="p"/>
                      </m:rPr>
                      <a:rPr lang="en-US" sz="2000">
                        <a:latin typeface="Cambria Math"/>
                      </a:rPr>
                      <m:t>In</m:t>
                    </m:r>
                    <m:sSub>
                      <m:sSubPr>
                        <m:ctrlPr>
                          <a:rPr lang="en-US" sz="2000" i="1">
                            <a:latin typeface="Cambria Math"/>
                          </a:rPr>
                        </m:ctrlPr>
                      </m:sSubPr>
                      <m:e>
                        <m:r>
                          <a:rPr lang="en-US" sz="2000" i="1">
                            <a:latin typeface="Cambria Math"/>
                          </a:rPr>
                          <m:t>𝐺𝐷𝑃𝑃</m:t>
                        </m:r>
                      </m:e>
                      <m:sub>
                        <m:r>
                          <a:rPr lang="en-US" sz="2000" i="1">
                            <a:latin typeface="Cambria Math"/>
                          </a:rPr>
                          <m:t>𝑡</m:t>
                        </m:r>
                      </m:sub>
                    </m:sSub>
                  </m:oMath>
                </a14:m>
                <a:r>
                  <a:rPr lang="en-US" sz="2000" dirty="0"/>
                  <a:t>=	log </a:t>
                </a:r>
                <a:r>
                  <a:rPr lang="en-US" sz="2000" dirty="0">
                    <a:solidFill>
                      <a:srgbClr val="FF0000"/>
                    </a:solidFill>
                  </a:rPr>
                  <a:t>of GDP </a:t>
                </a:r>
                <a:r>
                  <a:rPr lang="en-US" sz="2000" dirty="0" smtClean="0">
                    <a:solidFill>
                      <a:srgbClr val="FF0000"/>
                    </a:solidFill>
                  </a:rPr>
                  <a:t>Per Capital (</a:t>
                </a:r>
                <a:r>
                  <a:rPr lang="en-US" sz="2000" dirty="0">
                    <a:solidFill>
                      <a:srgbClr val="FF0000"/>
                    </a:solidFill>
                  </a:rPr>
                  <a:t>GDPP) </a:t>
                </a:r>
                <a:r>
                  <a:rPr lang="en-US" sz="2000" dirty="0"/>
                  <a:t>used as proxy for </a:t>
                </a:r>
                <a:r>
                  <a:rPr lang="en-US" sz="2000" dirty="0" smtClean="0"/>
                  <a:t>		</a:t>
                </a:r>
                <a:r>
                  <a:rPr lang="en-US" sz="2000" dirty="0" smtClean="0">
                    <a:solidFill>
                      <a:srgbClr val="FF0000"/>
                    </a:solidFill>
                  </a:rPr>
                  <a:t>standard </a:t>
                </a:r>
                <a:r>
                  <a:rPr lang="en-US" sz="2000" dirty="0">
                    <a:solidFill>
                      <a:srgbClr val="FF0000"/>
                    </a:solidFill>
                  </a:rPr>
                  <a:t>of living </a:t>
                </a:r>
              </a:p>
              <a:p>
                <a:pPr marL="82296" indent="0">
                  <a:buNone/>
                </a:pPr>
                <a14:m>
                  <m:oMath xmlns:m="http://schemas.openxmlformats.org/officeDocument/2006/math">
                    <m:r>
                      <m:rPr>
                        <m:sty m:val="p"/>
                      </m:rPr>
                      <a:rPr lang="en-US" sz="2000">
                        <a:latin typeface="Cambria Math"/>
                      </a:rPr>
                      <m:t>In</m:t>
                    </m:r>
                    <m:sSub>
                      <m:sSubPr>
                        <m:ctrlPr>
                          <a:rPr lang="en-US" sz="2000" i="1">
                            <a:latin typeface="Cambria Math"/>
                          </a:rPr>
                        </m:ctrlPr>
                      </m:sSubPr>
                      <m:e>
                        <m:r>
                          <a:rPr lang="en-US" sz="2000" i="1">
                            <a:latin typeface="Cambria Math"/>
                          </a:rPr>
                          <m:t>𝑁𝐵𝐵</m:t>
                        </m:r>
                      </m:e>
                      <m:sub>
                        <m:r>
                          <a:rPr lang="en-US" sz="2000" i="1">
                            <a:latin typeface="Cambria Math"/>
                          </a:rPr>
                          <m:t>𝑡</m:t>
                        </m:r>
                      </m:sub>
                    </m:sSub>
                  </m:oMath>
                </a14:m>
                <a:r>
                  <a:rPr lang="en-US" sz="2000" dirty="0"/>
                  <a:t>	</a:t>
                </a:r>
                <a:r>
                  <a:rPr lang="en-US" sz="2000" dirty="0" smtClean="0"/>
                  <a:t> =</a:t>
                </a:r>
                <a:r>
                  <a:rPr lang="en-US" sz="2000" dirty="0"/>
                  <a:t>	log of </a:t>
                </a:r>
                <a:r>
                  <a:rPr lang="en-US" sz="2000" dirty="0">
                    <a:solidFill>
                      <a:srgbClr val="FF0000"/>
                    </a:solidFill>
                  </a:rPr>
                  <a:t>number of commercial bank branches </a:t>
                </a:r>
                <a:r>
                  <a:rPr lang="en-US" sz="2000" dirty="0"/>
                  <a:t>per </a:t>
                </a:r>
                <a:r>
                  <a:rPr lang="en-US" sz="2000" dirty="0" smtClean="0"/>
                  <a:t>		1</a:t>
                </a:r>
                <a:r>
                  <a:rPr lang="en-US" sz="2000" dirty="0"/>
                  <a:t>, </a:t>
                </a:r>
                <a:r>
                  <a:rPr lang="en-US" sz="2000" dirty="0" smtClean="0"/>
                  <a:t>000km</a:t>
                </a:r>
                <a:r>
                  <a:rPr lang="en-US" sz="2000" baseline="30000" dirty="0" smtClean="0"/>
                  <a:t>2</a:t>
                </a:r>
                <a:r>
                  <a:rPr lang="en-US" sz="2000" dirty="0" smtClean="0"/>
                  <a:t> </a:t>
                </a:r>
                <a:r>
                  <a:rPr lang="en-US" sz="2000" dirty="0"/>
                  <a:t>(NBB) </a:t>
                </a:r>
                <a:r>
                  <a:rPr lang="en-US" sz="2000" dirty="0" smtClean="0"/>
                  <a:t>Used </a:t>
                </a:r>
                <a:r>
                  <a:rPr lang="en-US" sz="2000" dirty="0"/>
                  <a:t>as proxy for </a:t>
                </a:r>
                <a:r>
                  <a:rPr lang="en-US" sz="2000" dirty="0">
                    <a:solidFill>
                      <a:srgbClr val="FF0000"/>
                    </a:solidFill>
                  </a:rPr>
                  <a:t>financial </a:t>
                </a:r>
                <a:r>
                  <a:rPr lang="en-US" sz="2000" dirty="0" smtClean="0">
                    <a:solidFill>
                      <a:srgbClr val="FF0000"/>
                    </a:solidFill>
                  </a:rPr>
                  <a:t>			access </a:t>
                </a:r>
                <a:r>
                  <a:rPr lang="en-US" sz="2000" dirty="0" smtClean="0">
                    <a:solidFill>
                      <a:srgbClr val="FF0000"/>
                    </a:solidFill>
                  </a:rPr>
                  <a:t>	</a:t>
                </a:r>
                <a:r>
                  <a:rPr lang="en-US" sz="2000" dirty="0" smtClean="0">
                    <a:solidFill>
                      <a:srgbClr val="FF0000"/>
                    </a:solidFill>
                  </a:rPr>
                  <a:t>indicator</a:t>
                </a:r>
                <a:endParaRPr lang="en-US" sz="2000" dirty="0">
                  <a:solidFill>
                    <a:srgbClr val="FF0000"/>
                  </a:solidFill>
                </a:endParaRPr>
              </a:p>
              <a:p>
                <a:pPr marL="82296" indent="0">
                  <a:buNone/>
                </a:pPr>
                <a14:m>
                  <m:oMath xmlns:m="http://schemas.openxmlformats.org/officeDocument/2006/math">
                    <m:r>
                      <m:rPr>
                        <m:sty m:val="p"/>
                      </m:rPr>
                      <a:rPr lang="en-US" sz="2000">
                        <a:latin typeface="Cambria Math"/>
                      </a:rPr>
                      <m:t>In</m:t>
                    </m:r>
                    <m:sSub>
                      <m:sSubPr>
                        <m:ctrlPr>
                          <a:rPr lang="en-US" sz="2000" i="1">
                            <a:latin typeface="Cambria Math"/>
                          </a:rPr>
                        </m:ctrlPr>
                      </m:sSubPr>
                      <m:e>
                        <m:r>
                          <a:rPr lang="en-US" sz="2000" i="1">
                            <a:latin typeface="Cambria Math"/>
                          </a:rPr>
                          <m:t>𝐺𝐼𝑁𝐼</m:t>
                        </m:r>
                      </m:e>
                      <m:sub>
                        <m:r>
                          <a:rPr lang="en-US" sz="2000" i="1">
                            <a:latin typeface="Cambria Math"/>
                          </a:rPr>
                          <m:t>𝑡</m:t>
                        </m:r>
                      </m:sub>
                    </m:sSub>
                    <m:r>
                      <a:rPr lang="en-US" sz="2000" b="0" i="0" smtClean="0">
                        <a:latin typeface="Cambria Math"/>
                      </a:rPr>
                      <m:t> </m:t>
                    </m:r>
                  </m:oMath>
                </a14:m>
                <a:r>
                  <a:rPr lang="en-US" sz="2000" dirty="0"/>
                  <a:t>=	log of </a:t>
                </a:r>
                <a:r>
                  <a:rPr lang="en-US" sz="2000" dirty="0" err="1">
                    <a:solidFill>
                      <a:srgbClr val="FF0000"/>
                    </a:solidFill>
                  </a:rPr>
                  <a:t>Gini</a:t>
                </a:r>
                <a:r>
                  <a:rPr lang="en-US" sz="2000" dirty="0">
                    <a:solidFill>
                      <a:srgbClr val="FF0000"/>
                    </a:solidFill>
                  </a:rPr>
                  <a:t> </a:t>
                </a:r>
                <a:r>
                  <a:rPr lang="en-US" sz="2000" dirty="0" smtClean="0">
                    <a:solidFill>
                      <a:srgbClr val="FF0000"/>
                    </a:solidFill>
                  </a:rPr>
                  <a:t>Index (</a:t>
                </a:r>
                <a:r>
                  <a:rPr lang="en-US" sz="2000" dirty="0">
                    <a:solidFill>
                      <a:srgbClr val="FF0000"/>
                    </a:solidFill>
                  </a:rPr>
                  <a:t>GINI)</a:t>
                </a:r>
                <a:r>
                  <a:rPr lang="en-US" sz="2000" dirty="0"/>
                  <a:t> used to proxy property </a:t>
                </a:r>
                <a:r>
                  <a:rPr lang="en-US" sz="2000" dirty="0" smtClean="0"/>
                  <a:t>		and </a:t>
                </a:r>
                <a:r>
                  <a:rPr lang="en-US" sz="2000" dirty="0" smtClean="0">
                    <a:solidFill>
                      <a:srgbClr val="FF0000"/>
                    </a:solidFill>
                  </a:rPr>
                  <a:t>income </a:t>
                </a:r>
                <a:r>
                  <a:rPr lang="en-US" sz="2000" dirty="0">
                    <a:solidFill>
                      <a:srgbClr val="FF0000"/>
                    </a:solidFill>
                  </a:rPr>
                  <a:t>equality </a:t>
                </a:r>
              </a:p>
              <a:p>
                <a:pPr marL="82296" indent="0">
                  <a:buNone/>
                </a:pPr>
                <a:r>
                  <a:rPr lang="en-US" sz="2000" dirty="0"/>
                  <a:t> </a:t>
                </a:r>
                <a14:m>
                  <m:oMath xmlns:m="http://schemas.openxmlformats.org/officeDocument/2006/math">
                    <m:r>
                      <m:rPr>
                        <m:sty m:val="p"/>
                      </m:rPr>
                      <a:rPr lang="en-US" sz="2000">
                        <a:latin typeface="Cambria Math"/>
                      </a:rPr>
                      <m:t>In</m:t>
                    </m:r>
                    <m:sSub>
                      <m:sSubPr>
                        <m:ctrlPr>
                          <a:rPr lang="en-US" sz="2000" i="1">
                            <a:latin typeface="Cambria Math"/>
                          </a:rPr>
                        </m:ctrlPr>
                      </m:sSubPr>
                      <m:e>
                        <m:r>
                          <a:rPr lang="en-US" sz="2000" i="1">
                            <a:latin typeface="Cambria Math"/>
                          </a:rPr>
                          <m:t>𝐶𝑂𝐶</m:t>
                        </m:r>
                      </m:e>
                      <m:sub>
                        <m:r>
                          <a:rPr lang="en-US" sz="2000" i="1">
                            <a:latin typeface="Cambria Math"/>
                          </a:rPr>
                          <m:t>𝑡</m:t>
                        </m:r>
                      </m:sub>
                    </m:sSub>
                    <m:r>
                      <a:rPr lang="en-US" sz="2000" b="0" i="0" smtClean="0">
                        <a:latin typeface="Cambria Math"/>
                      </a:rPr>
                      <m:t> </m:t>
                    </m:r>
                  </m:oMath>
                </a14:m>
                <a:r>
                  <a:rPr lang="en-US" sz="2000" dirty="0"/>
                  <a:t>=	</a:t>
                </a:r>
                <a:r>
                  <a:rPr lang="en-US" sz="2000" dirty="0" smtClean="0"/>
                  <a:t>Log of </a:t>
                </a:r>
                <a:r>
                  <a:rPr lang="en-US" sz="2000" dirty="0" smtClean="0">
                    <a:solidFill>
                      <a:srgbClr val="FF0000"/>
                    </a:solidFill>
                  </a:rPr>
                  <a:t>Corruption</a:t>
                </a:r>
                <a:r>
                  <a:rPr lang="en-US" sz="2000" dirty="0" smtClean="0"/>
                  <a:t> (</a:t>
                </a:r>
                <a:r>
                  <a:rPr lang="en-US" sz="2000" dirty="0"/>
                  <a:t>COC) used to proxy </a:t>
                </a:r>
                <a:r>
                  <a:rPr lang="en-US" sz="2000" dirty="0" smtClean="0">
                    <a:solidFill>
                      <a:srgbClr val="FF0000"/>
                    </a:solidFill>
                  </a:rPr>
                  <a:t>world-		wide governance</a:t>
                </a:r>
                <a:r>
                  <a:rPr lang="en-US" sz="2000" dirty="0" smtClean="0"/>
                  <a:t> </a:t>
                </a:r>
                <a:r>
                  <a:rPr lang="en-US" sz="2000" dirty="0" smtClean="0"/>
                  <a:t>indicators    </a:t>
                </a:r>
                <a:endParaRPr lang="en-US" sz="2000" dirty="0"/>
              </a:p>
              <a:p>
                <a:pPr marL="82296" indent="0">
                  <a:buNone/>
                </a:pPr>
                <a:r>
                  <a:rPr lang="en-US" sz="2000" dirty="0"/>
                  <a:t> </a:t>
                </a:r>
                <a14:m>
                  <m:oMath xmlns:m="http://schemas.openxmlformats.org/officeDocument/2006/math">
                    <m:r>
                      <m:rPr>
                        <m:sty m:val="p"/>
                      </m:rPr>
                      <a:rPr lang="en-US" sz="2000">
                        <a:latin typeface="Cambria Math"/>
                      </a:rPr>
                      <m:t>In</m:t>
                    </m:r>
                    <m:sSub>
                      <m:sSubPr>
                        <m:ctrlPr>
                          <a:rPr lang="en-US" sz="2000" i="1">
                            <a:latin typeface="Cambria Math"/>
                          </a:rPr>
                        </m:ctrlPr>
                      </m:sSubPr>
                      <m:e>
                        <m:r>
                          <a:rPr lang="en-US" sz="2000" i="1">
                            <a:latin typeface="Cambria Math"/>
                          </a:rPr>
                          <m:t>𝐵𝐹</m:t>
                        </m:r>
                      </m:e>
                      <m:sub>
                        <m:r>
                          <a:rPr lang="en-US" sz="2000" i="1">
                            <a:latin typeface="Cambria Math"/>
                          </a:rPr>
                          <m:t>𝑡</m:t>
                        </m:r>
                      </m:sub>
                    </m:sSub>
                    <m:r>
                      <a:rPr lang="en-US" sz="2000" i="1">
                        <a:latin typeface="Cambria Math"/>
                      </a:rPr>
                      <m:t> </m:t>
                    </m:r>
                  </m:oMath>
                </a14:m>
                <a:r>
                  <a:rPr lang="en-US" sz="2000" dirty="0"/>
                  <a:t>	 </a:t>
                </a:r>
                <a:r>
                  <a:rPr lang="en-US" sz="2000" dirty="0" smtClean="0"/>
                  <a:t>=</a:t>
                </a:r>
                <a:r>
                  <a:rPr lang="en-US" sz="2000" dirty="0"/>
                  <a:t>	log of </a:t>
                </a:r>
                <a:r>
                  <a:rPr lang="en-US" sz="2000" dirty="0">
                    <a:solidFill>
                      <a:srgbClr val="FF0000"/>
                    </a:solidFill>
                  </a:rPr>
                  <a:t>business freedom (BF)</a:t>
                </a:r>
                <a:r>
                  <a:rPr lang="en-US" sz="2000" dirty="0"/>
                  <a:t> used to proxy </a:t>
                </a:r>
                <a:r>
                  <a:rPr lang="en-US" sz="2000" dirty="0" smtClean="0"/>
                  <a:t>			</a:t>
                </a:r>
                <a:r>
                  <a:rPr lang="en-US" sz="2000" dirty="0" smtClean="0">
                    <a:solidFill>
                      <a:srgbClr val="FF0000"/>
                    </a:solidFill>
                  </a:rPr>
                  <a:t>efficiency of </a:t>
                </a:r>
                <a:r>
                  <a:rPr lang="en-US" sz="2000" dirty="0">
                    <a:solidFill>
                      <a:srgbClr val="FF0000"/>
                    </a:solidFill>
                  </a:rPr>
                  <a:t>government </a:t>
                </a:r>
                <a:r>
                  <a:rPr lang="en-US" sz="2000" dirty="0" smtClean="0">
                    <a:solidFill>
                      <a:srgbClr val="FF0000"/>
                    </a:solidFill>
                  </a:rPr>
                  <a:t>regulation </a:t>
                </a:r>
                <a:r>
                  <a:rPr lang="en-US" sz="2000" dirty="0"/>
                  <a:t>in business</a:t>
                </a:r>
              </a:p>
              <a:p>
                <a:pPr marL="82296" indent="0">
                  <a:buNone/>
                </a:pPr>
                <a:r>
                  <a:rPr lang="en-US" sz="2000" dirty="0"/>
                  <a:t> </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762000" y="152400"/>
                <a:ext cx="8171688" cy="6553200"/>
              </a:xfrm>
              <a:blipFill rotWithShape="1">
                <a:blip r:embed="rId2"/>
                <a:stretch>
                  <a:fillRect t="-465"/>
                </a:stretch>
              </a:blipFill>
            </p:spPr>
            <p:txBody>
              <a:bodyPr/>
              <a:lstStyle/>
              <a:p>
                <a:r>
                  <a:rPr lang="en-US">
                    <a:noFill/>
                  </a:rPr>
                  <a:t> </a:t>
                </a:r>
              </a:p>
            </p:txBody>
          </p:sp>
        </mc:Fallback>
      </mc:AlternateContent>
    </p:spTree>
    <p:extLst>
      <p:ext uri="{BB962C8B-B14F-4D97-AF65-F5344CB8AC3E}">
        <p14:creationId xmlns:p14="http://schemas.microsoft.com/office/powerpoint/2010/main" val="4242005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435608" y="1219200"/>
                <a:ext cx="7498080" cy="4800600"/>
              </a:xfrm>
            </p:spPr>
            <p:txBody>
              <a:bodyPr>
                <a:normAutofit fontScale="85000" lnSpcReduction="10000"/>
              </a:bodyPr>
              <a:lstStyle/>
              <a:p>
                <a:pPr marL="82296" indent="0">
                  <a:buNone/>
                </a:pPr>
                <a14:m>
                  <m:oMath xmlns:m="http://schemas.openxmlformats.org/officeDocument/2006/math">
                    <m:r>
                      <m:rPr>
                        <m:sty m:val="p"/>
                      </m:rPr>
                      <a:rPr lang="en-US">
                        <a:latin typeface="Cambria Math"/>
                      </a:rPr>
                      <m:t>In</m:t>
                    </m:r>
                    <m:sSub>
                      <m:sSubPr>
                        <m:ctrlPr>
                          <a:rPr lang="en-US" i="1">
                            <a:latin typeface="Cambria Math"/>
                          </a:rPr>
                        </m:ctrlPr>
                      </m:sSubPr>
                      <m:e>
                        <m:r>
                          <a:rPr lang="en-US" i="1">
                            <a:latin typeface="Cambria Math"/>
                          </a:rPr>
                          <m:t>𝑃𝑆𝐴𝑉</m:t>
                        </m:r>
                      </m:e>
                      <m:sub>
                        <m:r>
                          <a:rPr lang="en-US" i="1">
                            <a:latin typeface="Cambria Math"/>
                          </a:rPr>
                          <m:t>𝑡</m:t>
                        </m:r>
                      </m:sub>
                    </m:sSub>
                  </m:oMath>
                </a14:m>
                <a:r>
                  <a:rPr lang="en-US" dirty="0"/>
                  <a:t>	=	log of </a:t>
                </a:r>
                <a:r>
                  <a:rPr lang="en-US" dirty="0" smtClean="0">
                    <a:solidFill>
                      <a:srgbClr val="FF0000"/>
                    </a:solidFill>
                  </a:rPr>
                  <a:t>Political Stability </a:t>
                </a:r>
                <a:r>
                  <a:rPr lang="en-US" dirty="0" smtClean="0"/>
                  <a:t>and 				</a:t>
                </a:r>
                <a:r>
                  <a:rPr lang="en-US" dirty="0" smtClean="0">
                    <a:solidFill>
                      <a:srgbClr val="FF0000"/>
                    </a:solidFill>
                  </a:rPr>
                  <a:t>Absence of Violence </a:t>
                </a:r>
                <a:r>
                  <a:rPr lang="en-US" dirty="0" smtClean="0"/>
                  <a:t>(</a:t>
                </a:r>
                <a:r>
                  <a:rPr lang="en-US" dirty="0"/>
                  <a:t>PSAV) </a:t>
                </a:r>
                <a:r>
                  <a:rPr lang="en-US" dirty="0" smtClean="0"/>
                  <a:t>				used to </a:t>
                </a:r>
                <a:r>
                  <a:rPr lang="en-US" dirty="0"/>
                  <a:t>proxy </a:t>
                </a:r>
                <a:r>
                  <a:rPr lang="en-US" dirty="0" smtClean="0"/>
                  <a:t>political </a:t>
                </a:r>
                <a:r>
                  <a:rPr lang="en-US" dirty="0"/>
                  <a:t>stability</a:t>
                </a:r>
              </a:p>
              <a:p>
                <a:pPr marL="82296" indent="0">
                  <a:buNone/>
                </a:pPr>
                <a:r>
                  <a:rPr lang="en-US" dirty="0"/>
                  <a:t> </a:t>
                </a:r>
              </a:p>
              <a:p>
                <a:pPr marL="82296" indent="0">
                  <a:buNone/>
                </a:pPr>
                <a14:m>
                  <m:oMath xmlns:m="http://schemas.openxmlformats.org/officeDocument/2006/math">
                    <m:r>
                      <m:rPr>
                        <m:sty m:val="p"/>
                      </m:rPr>
                      <a:rPr lang="en-US">
                        <a:latin typeface="Cambria Math"/>
                      </a:rPr>
                      <m:t>In</m:t>
                    </m:r>
                    <m:sSub>
                      <m:sSubPr>
                        <m:ctrlPr>
                          <a:rPr lang="en-US" i="1">
                            <a:latin typeface="Cambria Math"/>
                          </a:rPr>
                        </m:ctrlPr>
                      </m:sSubPr>
                      <m:e>
                        <m:r>
                          <a:rPr lang="en-US" i="1">
                            <a:latin typeface="Cambria Math"/>
                          </a:rPr>
                          <m:t>𝐿𝑅𝐴</m:t>
                        </m:r>
                      </m:e>
                      <m:sub>
                        <m:r>
                          <a:rPr lang="en-US" i="1">
                            <a:latin typeface="Cambria Math"/>
                          </a:rPr>
                          <m:t>𝑡</m:t>
                        </m:r>
                      </m:sub>
                    </m:sSub>
                  </m:oMath>
                </a14:m>
                <a:r>
                  <a:rPr lang="en-US" dirty="0"/>
                  <a:t>	=	log of </a:t>
                </a:r>
                <a:r>
                  <a:rPr lang="en-US" dirty="0">
                    <a:solidFill>
                      <a:srgbClr val="FF0000"/>
                    </a:solidFill>
                  </a:rPr>
                  <a:t>loan to rural areas (LRA) </a:t>
                </a:r>
                <a:r>
                  <a:rPr lang="en-US" dirty="0" smtClean="0">
                    <a:solidFill>
                      <a:srgbClr val="FF0000"/>
                    </a:solidFill>
                  </a:rPr>
                  <a:t>	</a:t>
                </a:r>
                <a:r>
                  <a:rPr lang="en-US" dirty="0" smtClean="0"/>
                  <a:t>			used </a:t>
                </a:r>
                <a:r>
                  <a:rPr lang="en-US" dirty="0"/>
                  <a:t>to proxy </a:t>
                </a:r>
                <a:r>
                  <a:rPr lang="en-US" dirty="0" smtClean="0">
                    <a:solidFill>
                      <a:srgbClr val="FF0000"/>
                    </a:solidFill>
                  </a:rPr>
                  <a:t>financial 					inclusion </a:t>
                </a:r>
                <a:r>
                  <a:rPr lang="en-US" dirty="0"/>
                  <a:t>of </a:t>
                </a:r>
                <a:r>
                  <a:rPr lang="en-US" dirty="0" smtClean="0"/>
                  <a:t>the </a:t>
                </a:r>
                <a:r>
                  <a:rPr lang="en-US" dirty="0"/>
                  <a:t>poor citizens in </a:t>
                </a:r>
                <a:r>
                  <a:rPr lang="en-US" dirty="0" smtClean="0"/>
                  <a:t>			the financial sector</a:t>
                </a:r>
                <a:r>
                  <a:rPr lang="en-US" dirty="0" smtClean="0"/>
                  <a:t>.</a:t>
                </a:r>
              </a:p>
              <a:p>
                <a:pPr marL="82296" indent="0">
                  <a:buNone/>
                </a:pPr>
                <a:endParaRPr lang="en-US" dirty="0"/>
              </a:p>
              <a:p>
                <a:pPr algn="just">
                  <a:buFont typeface="Wingdings" pitchFamily="2" charset="2"/>
                  <a:buChar char="v"/>
                </a:pPr>
                <a:r>
                  <a:rPr lang="en-US" dirty="0" smtClean="0"/>
                  <a:t>The single equation linear Generalized Method of Moment (GMM) was used in analyzing the model specified according to Hanson (1982) using lagged first differences as instruments. </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435608" y="1219200"/>
                <a:ext cx="7498080" cy="4800600"/>
              </a:xfrm>
              <a:blipFill rotWithShape="1">
                <a:blip r:embed="rId2"/>
                <a:stretch>
                  <a:fillRect l="-81" t="-1396" r="-2439"/>
                </a:stretch>
              </a:blipFill>
            </p:spPr>
            <p:txBody>
              <a:bodyPr/>
              <a:lstStyle/>
              <a:p>
                <a:r>
                  <a:rPr lang="en-US">
                    <a:noFill/>
                  </a:rPr>
                  <a:t> </a:t>
                </a:r>
              </a:p>
            </p:txBody>
          </p:sp>
        </mc:Fallback>
      </mc:AlternateContent>
    </p:spTree>
    <p:extLst>
      <p:ext uri="{BB962C8B-B14F-4D97-AF65-F5344CB8AC3E}">
        <p14:creationId xmlns:p14="http://schemas.microsoft.com/office/powerpoint/2010/main" val="4956600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447800"/>
            <a:ext cx="7498080" cy="5181600"/>
          </a:xfrm>
        </p:spPr>
        <p:txBody>
          <a:bodyPr>
            <a:normAutofit fontScale="92500" lnSpcReduction="10000"/>
          </a:bodyPr>
          <a:lstStyle/>
          <a:p>
            <a:pPr algn="just">
              <a:buFont typeface="Wingdings" pitchFamily="2" charset="2"/>
              <a:buChar char="v"/>
            </a:pPr>
            <a:r>
              <a:rPr lang="en-US" dirty="0" smtClean="0"/>
              <a:t>Unit root test using KPSS was used to examine the time series properties of the data and to determine the order of integration of the variables used in the model.</a:t>
            </a:r>
          </a:p>
          <a:p>
            <a:pPr algn="just">
              <a:buFont typeface="Wingdings" pitchFamily="2" charset="2"/>
              <a:buChar char="v"/>
            </a:pPr>
            <a:endParaRPr lang="en-US" dirty="0" smtClean="0"/>
          </a:p>
          <a:p>
            <a:pPr algn="just">
              <a:buFont typeface="Wingdings" pitchFamily="2" charset="2"/>
              <a:buChar char="v"/>
            </a:pPr>
            <a:r>
              <a:rPr lang="en-US" dirty="0" err="1" smtClean="0"/>
              <a:t>Cointegration</a:t>
            </a:r>
            <a:r>
              <a:rPr lang="en-US" dirty="0" smtClean="0"/>
              <a:t> test was also conducted o determine non-stationery time series variable to confirm whether the variables being used have long run relationship or not.</a:t>
            </a:r>
          </a:p>
          <a:p>
            <a:pPr algn="just">
              <a:buFont typeface="Wingdings" pitchFamily="2" charset="2"/>
              <a:buChar char="v"/>
            </a:pPr>
            <a:endParaRPr lang="en-US" dirty="0" smtClean="0"/>
          </a:p>
          <a:p>
            <a:pPr algn="just">
              <a:buFont typeface="Wingdings" pitchFamily="2" charset="2"/>
              <a:buChar char="v"/>
            </a:pPr>
            <a:r>
              <a:rPr lang="en-US" dirty="0" smtClean="0"/>
              <a:t>All the variables were stationery at first differences. </a:t>
            </a:r>
            <a:endParaRPr lang="en-US" dirty="0"/>
          </a:p>
        </p:txBody>
      </p:sp>
      <p:sp>
        <p:nvSpPr>
          <p:cNvPr id="2" name="Title 1"/>
          <p:cNvSpPr>
            <a:spLocks noGrp="1"/>
          </p:cNvSpPr>
          <p:nvPr>
            <p:ph type="title"/>
          </p:nvPr>
        </p:nvSpPr>
        <p:spPr/>
        <p:txBody>
          <a:bodyPr/>
          <a:lstStyle/>
          <a:p>
            <a:r>
              <a:rPr lang="en-US" dirty="0" smtClean="0"/>
              <a:t>1.5.	Empirical Findings </a:t>
            </a:r>
            <a:endParaRPr lang="en-US" dirty="0"/>
          </a:p>
        </p:txBody>
      </p:sp>
    </p:spTree>
    <p:extLst>
      <p:ext uri="{BB962C8B-B14F-4D97-AF65-F5344CB8AC3E}">
        <p14:creationId xmlns:p14="http://schemas.microsoft.com/office/powerpoint/2010/main" val="34004845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914400"/>
            <a:ext cx="8022299" cy="5099636"/>
          </a:xfrm>
        </p:spPr>
      </p:pic>
    </p:spTree>
    <p:extLst>
      <p:ext uri="{BB962C8B-B14F-4D97-AF65-F5344CB8AC3E}">
        <p14:creationId xmlns:p14="http://schemas.microsoft.com/office/powerpoint/2010/main" val="24597221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19200" y="990600"/>
            <a:ext cx="7619999" cy="4953000"/>
          </a:xfrm>
        </p:spPr>
      </p:pic>
    </p:spTree>
    <p:extLst>
      <p:ext uri="{BB962C8B-B14F-4D97-AF65-F5344CB8AC3E}">
        <p14:creationId xmlns:p14="http://schemas.microsoft.com/office/powerpoint/2010/main" val="907919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066800"/>
            <a:ext cx="7432675" cy="4953000"/>
          </a:xfrm>
        </p:spPr>
      </p:pic>
    </p:spTree>
    <p:extLst>
      <p:ext uri="{BB962C8B-B14F-4D97-AF65-F5344CB8AC3E}">
        <p14:creationId xmlns:p14="http://schemas.microsoft.com/office/powerpoint/2010/main" val="32800351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447800"/>
            <a:ext cx="7498080" cy="5029200"/>
          </a:xfrm>
        </p:spPr>
        <p:txBody>
          <a:bodyPr>
            <a:normAutofit/>
          </a:bodyPr>
          <a:lstStyle/>
          <a:p>
            <a:pPr>
              <a:buFont typeface="Wingdings" pitchFamily="2" charset="2"/>
              <a:buChar char="v"/>
            </a:pPr>
            <a:r>
              <a:rPr lang="en-US" dirty="0" smtClean="0"/>
              <a:t>GMM estimation results in table 4, 5 and 6 shows that:</a:t>
            </a:r>
          </a:p>
          <a:p>
            <a:pPr marL="1172718" lvl="2" indent="-514350">
              <a:buFont typeface="+mj-lt"/>
              <a:buAutoNum type="romanLcPeriod"/>
            </a:pPr>
            <a:r>
              <a:rPr lang="en-US" dirty="0" smtClean="0"/>
              <a:t>The impact of financial inclusion and governance variable were positively related to investment in infrastructural facilities in the country.</a:t>
            </a:r>
          </a:p>
          <a:p>
            <a:pPr marL="1172718" lvl="2" indent="-514350">
              <a:buFont typeface="+mj-lt"/>
              <a:buAutoNum type="romanLcPeriod"/>
            </a:pPr>
            <a:endParaRPr lang="en-US" dirty="0" smtClean="0"/>
          </a:p>
          <a:p>
            <a:pPr marL="1172718" lvl="2" indent="-514350" algn="just">
              <a:buFont typeface="+mj-lt"/>
              <a:buAutoNum type="romanLcPeriod"/>
            </a:pPr>
            <a:r>
              <a:rPr lang="en-US" dirty="0" smtClean="0"/>
              <a:t>The impact of financial inclusion and governance on GDP per capital income were positively correlated.</a:t>
            </a:r>
          </a:p>
          <a:p>
            <a:pPr marL="1172718" lvl="2" indent="-514350" algn="just">
              <a:buFont typeface="+mj-lt"/>
              <a:buAutoNum type="romanLcPeriod"/>
            </a:pPr>
            <a:endParaRPr lang="en-US" dirty="0" smtClean="0"/>
          </a:p>
          <a:p>
            <a:pPr marL="1172718" lvl="2" indent="-514350" algn="just">
              <a:buFont typeface="+mj-lt"/>
              <a:buAutoNum type="romanLcPeriod"/>
            </a:pPr>
            <a:r>
              <a:rPr lang="en-US" dirty="0" smtClean="0"/>
              <a:t>The impact of financial inclusion and governance on income inequality were negatively correlated.   </a:t>
            </a:r>
            <a:endParaRPr lang="en-US" dirty="0"/>
          </a:p>
        </p:txBody>
      </p:sp>
      <p:sp>
        <p:nvSpPr>
          <p:cNvPr id="2" name="Title 1"/>
          <p:cNvSpPr>
            <a:spLocks noGrp="1"/>
          </p:cNvSpPr>
          <p:nvPr>
            <p:ph type="title"/>
          </p:nvPr>
        </p:nvSpPr>
        <p:spPr/>
        <p:txBody>
          <a:bodyPr/>
          <a:lstStyle/>
          <a:p>
            <a:endParaRPr lang="en-US" dirty="0"/>
          </a:p>
        </p:txBody>
      </p:sp>
    </p:spTree>
    <p:extLst>
      <p:ext uri="{BB962C8B-B14F-4D97-AF65-F5344CB8AC3E}">
        <p14:creationId xmlns:p14="http://schemas.microsoft.com/office/powerpoint/2010/main" val="26258978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a:buFont typeface="Wingdings" pitchFamily="2" charset="2"/>
              <a:buChar char="v"/>
            </a:pPr>
            <a:r>
              <a:rPr lang="en-US" dirty="0" smtClean="0"/>
              <a:t>By intuition when these variables are triggered in Nigeria, they tend to bridge the gap between the rich and the poor and reduce the prevalence of poverty in the economy.</a:t>
            </a:r>
          </a:p>
          <a:p>
            <a:pPr marL="82296" indent="0" algn="just">
              <a:buNone/>
            </a:pPr>
            <a:r>
              <a:rPr lang="en-US" dirty="0" smtClean="0"/>
              <a:t> </a:t>
            </a:r>
          </a:p>
          <a:p>
            <a:pPr marL="82296" indent="0" algn="just">
              <a:buNone/>
            </a:pPr>
            <a:endParaRPr lang="en-US" dirty="0"/>
          </a:p>
          <a:p>
            <a:pPr algn="just">
              <a:buFont typeface="Wingdings" pitchFamily="2" charset="2"/>
              <a:buChar char="v"/>
            </a:pPr>
            <a:r>
              <a:rPr lang="en-US" dirty="0" smtClean="0"/>
              <a:t>It was found that number of bank branches, loan to rural areas, control of corruption, political stability and absence of violence were statistically and positively related to investment in infrastructure in Nigeria. </a:t>
            </a:r>
            <a:endParaRPr lang="en-US" dirty="0"/>
          </a:p>
        </p:txBody>
      </p:sp>
      <p:sp>
        <p:nvSpPr>
          <p:cNvPr id="2" name="Title 1"/>
          <p:cNvSpPr>
            <a:spLocks noGrp="1"/>
          </p:cNvSpPr>
          <p:nvPr>
            <p:ph type="title"/>
          </p:nvPr>
        </p:nvSpPr>
        <p:spPr>
          <a:xfrm>
            <a:off x="381000" y="3276600"/>
            <a:ext cx="7498080" cy="533400"/>
          </a:xfrm>
        </p:spPr>
        <p:txBody>
          <a:bodyPr>
            <a:noAutofit/>
          </a:bodyPr>
          <a:lstStyle/>
          <a:p>
            <a:r>
              <a:rPr lang="en-US" sz="2800" dirty="0" smtClean="0"/>
              <a:t>1.6.	Conclusion and Policy </a:t>
            </a:r>
            <a:r>
              <a:rPr lang="en-US" sz="2800" dirty="0" smtClean="0"/>
              <a:t>Implications  </a:t>
            </a:r>
            <a:endParaRPr lang="en-US" sz="2800" dirty="0"/>
          </a:p>
        </p:txBody>
      </p:sp>
    </p:spTree>
    <p:extLst>
      <p:ext uri="{BB962C8B-B14F-4D97-AF65-F5344CB8AC3E}">
        <p14:creationId xmlns:p14="http://schemas.microsoft.com/office/powerpoint/2010/main" val="35477881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Font typeface="Wingdings" pitchFamily="2" charset="2"/>
              <a:buChar char="v"/>
            </a:pPr>
            <a:r>
              <a:rPr lang="en-US" dirty="0" smtClean="0"/>
              <a:t>By implications, any improvement in these variables will reduce the high incidence of </a:t>
            </a:r>
            <a:r>
              <a:rPr lang="en-US" dirty="0" smtClean="0">
                <a:solidFill>
                  <a:srgbClr val="FF0000"/>
                </a:solidFill>
              </a:rPr>
              <a:t>financial exclusion, reduce income inequality, alleviate poverty</a:t>
            </a:r>
            <a:r>
              <a:rPr lang="en-US" dirty="0" smtClean="0"/>
              <a:t> and increase the welfare of the poor in the country. </a:t>
            </a:r>
          </a:p>
          <a:p>
            <a:pPr algn="just">
              <a:buFont typeface="Wingdings" pitchFamily="2" charset="2"/>
              <a:buChar char="v"/>
            </a:pPr>
            <a:endParaRPr lang="en-US" dirty="0" smtClean="0"/>
          </a:p>
          <a:p>
            <a:pPr algn="just">
              <a:buFont typeface="Wingdings" pitchFamily="2" charset="2"/>
              <a:buChar char="v"/>
            </a:pPr>
            <a:r>
              <a:rPr lang="en-US" dirty="0" smtClean="0"/>
              <a:t>Therefore, the policy implications of the results and its impact on the welfare of the poor is centered on the following:</a:t>
            </a:r>
            <a:endParaRPr lang="en-US" dirty="0"/>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7357858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295400"/>
            <a:ext cx="7498080" cy="5486400"/>
          </a:xfrm>
        </p:spPr>
        <p:txBody>
          <a:bodyPr>
            <a:normAutofit fontScale="92500" lnSpcReduction="20000"/>
          </a:bodyPr>
          <a:lstStyle/>
          <a:p>
            <a:pPr algn="just">
              <a:buFont typeface="Wingdings" pitchFamily="2" charset="2"/>
              <a:buChar char="v"/>
            </a:pPr>
            <a:r>
              <a:rPr lang="en-US" dirty="0" smtClean="0"/>
              <a:t>Economics of poverty and inequality has re-occupied a central position on the academic research agenda in the developing countries.</a:t>
            </a:r>
          </a:p>
          <a:p>
            <a:pPr algn="just">
              <a:buFont typeface="Wingdings" pitchFamily="2" charset="2"/>
              <a:buChar char="v"/>
            </a:pPr>
            <a:endParaRPr lang="en-US" dirty="0" smtClean="0"/>
          </a:p>
          <a:p>
            <a:pPr algn="just">
              <a:buFont typeface="Wingdings" pitchFamily="2" charset="2"/>
              <a:buChar char="v"/>
            </a:pPr>
            <a:r>
              <a:rPr lang="en-US" dirty="0" smtClean="0"/>
              <a:t>Nigeria is a country that has experienced high incidence of poverty and inequality in the last three and half decades.</a:t>
            </a:r>
          </a:p>
          <a:p>
            <a:pPr algn="just">
              <a:buFont typeface="Wingdings" pitchFamily="2" charset="2"/>
              <a:buChar char="v"/>
            </a:pPr>
            <a:endParaRPr lang="en-US" dirty="0" smtClean="0"/>
          </a:p>
          <a:p>
            <a:pPr algn="just">
              <a:buFont typeface="Wingdings" pitchFamily="2" charset="2"/>
              <a:buChar char="v"/>
            </a:pPr>
            <a:r>
              <a:rPr lang="en-US" dirty="0" smtClean="0"/>
              <a:t>Available evidence suggests that the poverty and inequality variables and are on increase (</a:t>
            </a:r>
            <a:r>
              <a:rPr lang="en-US" dirty="0" err="1" smtClean="0"/>
              <a:t>Okojie</a:t>
            </a:r>
            <a:r>
              <a:rPr lang="en-US" dirty="0" smtClean="0"/>
              <a:t>, 2000 </a:t>
            </a:r>
            <a:r>
              <a:rPr lang="en-US" i="1" dirty="0" smtClean="0"/>
              <a:t>et al</a:t>
            </a:r>
            <a:r>
              <a:rPr lang="en-US" dirty="0" smtClean="0"/>
              <a:t>)</a:t>
            </a:r>
          </a:p>
          <a:p>
            <a:pPr algn="just">
              <a:buFont typeface="Wingdings" pitchFamily="2" charset="2"/>
              <a:buChar char="v"/>
            </a:pPr>
            <a:endParaRPr lang="en-US" dirty="0" smtClean="0"/>
          </a:p>
          <a:p>
            <a:pPr lvl="2" algn="just">
              <a:buFont typeface="Gill Sans MT" pitchFamily="34" charset="0"/>
              <a:buChar char="—"/>
            </a:pPr>
            <a:r>
              <a:rPr lang="en-US" dirty="0" smtClean="0"/>
              <a:t>35% in 1985</a:t>
            </a:r>
          </a:p>
          <a:p>
            <a:pPr lvl="2" algn="just">
              <a:buFont typeface="Gill Sans MT" pitchFamily="34" charset="0"/>
              <a:buChar char="—"/>
            </a:pPr>
            <a:r>
              <a:rPr lang="en-US" dirty="0" smtClean="0"/>
              <a:t>46.3% in 1990</a:t>
            </a:r>
          </a:p>
          <a:p>
            <a:pPr lvl="2" algn="just">
              <a:buFont typeface="Gill Sans MT" pitchFamily="34" charset="0"/>
              <a:buChar char="—"/>
            </a:pPr>
            <a:r>
              <a:rPr lang="en-US" dirty="0" smtClean="0"/>
              <a:t>52.8% in 2000</a:t>
            </a:r>
          </a:p>
          <a:p>
            <a:pPr lvl="2" algn="just">
              <a:buFont typeface="Gill Sans MT" pitchFamily="34" charset="0"/>
              <a:buChar char="—"/>
            </a:pPr>
            <a:r>
              <a:rPr lang="en-US" dirty="0" smtClean="0"/>
              <a:t>75.5% in 2019	 </a:t>
            </a:r>
            <a:endParaRPr lang="en-US" dirty="0"/>
          </a:p>
        </p:txBody>
      </p:sp>
      <p:sp>
        <p:nvSpPr>
          <p:cNvPr id="2" name="Title 1"/>
          <p:cNvSpPr>
            <a:spLocks noGrp="1"/>
          </p:cNvSpPr>
          <p:nvPr>
            <p:ph type="title"/>
          </p:nvPr>
        </p:nvSpPr>
        <p:spPr/>
        <p:txBody>
          <a:bodyPr/>
          <a:lstStyle/>
          <a:p>
            <a:r>
              <a:rPr lang="en-US" dirty="0" smtClean="0"/>
              <a:t>1.0.	Introduction	 		</a:t>
            </a:r>
            <a:endParaRPr lang="en-US" dirty="0"/>
          </a:p>
        </p:txBody>
      </p:sp>
    </p:spTree>
    <p:extLst>
      <p:ext uri="{BB962C8B-B14F-4D97-AF65-F5344CB8AC3E}">
        <p14:creationId xmlns:p14="http://schemas.microsoft.com/office/powerpoint/2010/main" val="39445230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447800"/>
            <a:ext cx="7498080" cy="4648200"/>
          </a:xfrm>
        </p:spPr>
        <p:txBody>
          <a:bodyPr>
            <a:normAutofit/>
          </a:bodyPr>
          <a:lstStyle/>
          <a:p>
            <a:pPr marL="1175004" lvl="2" indent="-571500" algn="just">
              <a:buFont typeface="+mj-lt"/>
              <a:buAutoNum type="romanLcPeriod"/>
            </a:pPr>
            <a:r>
              <a:rPr lang="en-US" dirty="0" smtClean="0"/>
              <a:t>Adequate financial and political security need to be put in place to encourage financial inclusion of all the economic agent (</a:t>
            </a:r>
            <a:r>
              <a:rPr lang="en-US" dirty="0" err="1" smtClean="0"/>
              <a:t>Honoham</a:t>
            </a:r>
            <a:r>
              <a:rPr lang="en-US" dirty="0" smtClean="0"/>
              <a:t>, 2008).</a:t>
            </a:r>
          </a:p>
          <a:p>
            <a:pPr marL="1175004" lvl="2" indent="-571500" algn="just">
              <a:buFont typeface="+mj-lt"/>
              <a:buAutoNum type="romanLcPeriod"/>
            </a:pPr>
            <a:endParaRPr lang="en-US" dirty="0" smtClean="0"/>
          </a:p>
          <a:p>
            <a:pPr marL="1175004" lvl="2" indent="-571500" algn="just">
              <a:buFont typeface="+mj-lt"/>
              <a:buAutoNum type="romanLcPeriod"/>
            </a:pPr>
            <a:r>
              <a:rPr lang="en-US" dirty="0" smtClean="0"/>
              <a:t>Inclusive and transparent government should be instituted at all time (</a:t>
            </a:r>
            <a:r>
              <a:rPr lang="en-US" dirty="0" err="1" smtClean="0"/>
              <a:t>Onaolapo</a:t>
            </a:r>
            <a:r>
              <a:rPr lang="en-US" dirty="0" smtClean="0"/>
              <a:t>, 2015).</a:t>
            </a:r>
          </a:p>
          <a:p>
            <a:pPr marL="1175004" lvl="2" indent="-571500" algn="just">
              <a:buFont typeface="+mj-lt"/>
              <a:buAutoNum type="romanLcPeriod"/>
            </a:pPr>
            <a:endParaRPr lang="en-US" dirty="0" smtClean="0"/>
          </a:p>
          <a:p>
            <a:pPr marL="1175004" lvl="2" indent="-571500" algn="just">
              <a:buFont typeface="+mj-lt"/>
              <a:buAutoNum type="romanLcPeriod"/>
            </a:pPr>
            <a:r>
              <a:rPr lang="en-US" dirty="0" smtClean="0"/>
              <a:t>The government should put in place </a:t>
            </a:r>
            <a:r>
              <a:rPr lang="en-US" dirty="0" err="1" smtClean="0"/>
              <a:t>programmes</a:t>
            </a:r>
            <a:r>
              <a:rPr lang="en-US" dirty="0" smtClean="0"/>
              <a:t> that would address growing income inequality and alleviate poverty, as a means of addressing financial exclusion of low-income groups.      </a:t>
            </a:r>
            <a:endParaRPr lang="en-US" dirty="0"/>
          </a:p>
        </p:txBody>
      </p:sp>
      <p:sp>
        <p:nvSpPr>
          <p:cNvPr id="2" name="Title 1"/>
          <p:cNvSpPr>
            <a:spLocks noGrp="1"/>
          </p:cNvSpPr>
          <p:nvPr>
            <p:ph type="title"/>
          </p:nvPr>
        </p:nvSpPr>
        <p:spPr/>
        <p:txBody>
          <a:bodyPr/>
          <a:lstStyle/>
          <a:p>
            <a:endParaRPr lang="en-US" dirty="0"/>
          </a:p>
        </p:txBody>
      </p:sp>
    </p:spTree>
    <p:extLst>
      <p:ext uri="{BB962C8B-B14F-4D97-AF65-F5344CB8AC3E}">
        <p14:creationId xmlns:p14="http://schemas.microsoft.com/office/powerpoint/2010/main" val="29352580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143000"/>
            <a:ext cx="7498080" cy="4800600"/>
          </a:xfrm>
        </p:spPr>
        <p:txBody>
          <a:bodyPr>
            <a:noAutofit/>
          </a:bodyPr>
          <a:lstStyle/>
          <a:p>
            <a:pPr marL="82296" indent="0" algn="ctr">
              <a:buNone/>
            </a:pPr>
            <a:r>
              <a:rPr lang="en-US" sz="9600" dirty="0" smtClean="0">
                <a:solidFill>
                  <a:schemeClr val="accent1">
                    <a:lumMod val="50000"/>
                  </a:schemeClr>
                </a:solidFill>
                <a:effectLst>
                  <a:reflection blurRad="6350" stA="55000" endA="300" endPos="45500" dir="5400000" sy="-100000" algn="bl" rotWithShape="0"/>
                </a:effectLst>
                <a:latin typeface="Britannic Bold" pitchFamily="34" charset="0"/>
              </a:rPr>
              <a:t>THANK YOU FOR LISTENING! </a:t>
            </a:r>
            <a:endParaRPr lang="en-US" sz="9600" dirty="0">
              <a:solidFill>
                <a:schemeClr val="accent1">
                  <a:lumMod val="50000"/>
                </a:schemeClr>
              </a:solidFill>
              <a:effectLst>
                <a:reflection blurRad="6350" stA="55000" endA="300" endPos="45500" dir="5400000" sy="-100000" algn="bl" rotWithShape="0"/>
              </a:effectLst>
              <a:latin typeface="Britannic Bold" pitchFamily="34" charset="0"/>
            </a:endParaRPr>
          </a:p>
        </p:txBody>
      </p:sp>
    </p:spTree>
    <p:extLst>
      <p:ext uri="{BB962C8B-B14F-4D97-AF65-F5344CB8AC3E}">
        <p14:creationId xmlns:p14="http://schemas.microsoft.com/office/powerpoint/2010/main" val="1527561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990600"/>
            <a:ext cx="7498080" cy="5562600"/>
          </a:xfrm>
        </p:spPr>
        <p:txBody>
          <a:bodyPr>
            <a:normAutofit fontScale="85000" lnSpcReduction="10000"/>
          </a:bodyPr>
          <a:lstStyle/>
          <a:p>
            <a:pPr algn="just">
              <a:buFont typeface="Wingdings" pitchFamily="2" charset="2"/>
              <a:buChar char="v"/>
            </a:pPr>
            <a:r>
              <a:rPr lang="en-US" dirty="0" smtClean="0"/>
              <a:t>The spatial difference in the incident of poverty and inequality in Nigeria is more worrisome.</a:t>
            </a:r>
          </a:p>
          <a:p>
            <a:pPr algn="just">
              <a:buFont typeface="Wingdings" pitchFamily="2" charset="2"/>
              <a:buChar char="v"/>
            </a:pPr>
            <a:endParaRPr lang="en-US" dirty="0" smtClean="0"/>
          </a:p>
          <a:p>
            <a:pPr algn="just">
              <a:buFont typeface="Wingdings" pitchFamily="2" charset="2"/>
              <a:buChar char="v"/>
            </a:pPr>
            <a:r>
              <a:rPr lang="en-US" dirty="0" smtClean="0"/>
              <a:t>Statistically, rural poverty and inequality level shows that:</a:t>
            </a:r>
          </a:p>
          <a:p>
            <a:pPr lvl="2" algn="just">
              <a:buFont typeface="Gill Sans MT" pitchFamily="34" charset="0"/>
              <a:buChar char="—"/>
            </a:pPr>
            <a:r>
              <a:rPr lang="en-US" dirty="0" smtClean="0"/>
              <a:t>1985: 	38.4%</a:t>
            </a:r>
          </a:p>
          <a:p>
            <a:pPr lvl="2" algn="just">
              <a:buFont typeface="Gill Sans MT" pitchFamily="34" charset="0"/>
              <a:buChar char="—"/>
            </a:pPr>
            <a:r>
              <a:rPr lang="en-US" dirty="0" smtClean="0"/>
              <a:t>1990:	46.2%</a:t>
            </a:r>
          </a:p>
          <a:p>
            <a:pPr lvl="2" algn="just">
              <a:buFont typeface="Gill Sans MT" pitchFamily="34" charset="0"/>
              <a:buChar char="—"/>
            </a:pPr>
            <a:r>
              <a:rPr lang="en-US" dirty="0" smtClean="0"/>
              <a:t>2000:	79.4%</a:t>
            </a:r>
          </a:p>
          <a:p>
            <a:pPr marL="658368" lvl="2" indent="0" algn="just">
              <a:buNone/>
            </a:pPr>
            <a:endParaRPr lang="en-US" dirty="0" smtClean="0"/>
          </a:p>
          <a:p>
            <a:pPr algn="just">
              <a:buFont typeface="Wingdings" pitchFamily="2" charset="2"/>
              <a:buChar char="v"/>
            </a:pPr>
            <a:r>
              <a:rPr lang="en-US" dirty="0" smtClean="0"/>
              <a:t>Zonal distribution also shows that:</a:t>
            </a:r>
          </a:p>
          <a:p>
            <a:pPr lvl="2" algn="just">
              <a:buFont typeface="Gill Sans MT" pitchFamily="34" charset="0"/>
              <a:buChar char="—"/>
            </a:pPr>
            <a:r>
              <a:rPr lang="en-US" dirty="0" smtClean="0"/>
              <a:t>Northern zone:	85%</a:t>
            </a:r>
          </a:p>
          <a:p>
            <a:pPr lvl="2" algn="just">
              <a:buFont typeface="Gill Sans MT" pitchFamily="34" charset="0"/>
              <a:buChar char="—"/>
            </a:pPr>
            <a:r>
              <a:rPr lang="en-US" dirty="0" smtClean="0"/>
              <a:t>Southern zone: 	65%</a:t>
            </a:r>
          </a:p>
          <a:p>
            <a:pPr lvl="2" algn="just">
              <a:buFont typeface="Gill Sans MT" pitchFamily="34" charset="0"/>
              <a:buChar char="—"/>
            </a:pPr>
            <a:endParaRPr lang="en-US" dirty="0" smtClean="0"/>
          </a:p>
          <a:p>
            <a:pPr marL="594360" indent="-457200" algn="just">
              <a:buFont typeface="Wingdings" pitchFamily="2" charset="2"/>
              <a:buChar char="v"/>
            </a:pPr>
            <a:r>
              <a:rPr lang="en-US" dirty="0" smtClean="0"/>
              <a:t>Worst still, the country lack good governance and responsible leadership which is a major ingredient of financial inclusion.</a:t>
            </a:r>
          </a:p>
          <a:p>
            <a:pPr lvl="1" algn="just">
              <a:buFont typeface="Wingdings" pitchFamily="2" charset="2"/>
              <a:buChar char="v"/>
            </a:pPr>
            <a:endParaRPr lang="en-US" dirty="0"/>
          </a:p>
        </p:txBody>
      </p:sp>
    </p:spTree>
    <p:extLst>
      <p:ext uri="{BB962C8B-B14F-4D97-AF65-F5344CB8AC3E}">
        <p14:creationId xmlns:p14="http://schemas.microsoft.com/office/powerpoint/2010/main" val="3868405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447800"/>
            <a:ext cx="7498080" cy="5029200"/>
          </a:xfrm>
        </p:spPr>
        <p:txBody>
          <a:bodyPr>
            <a:normAutofit fontScale="92500" lnSpcReduction="20000"/>
          </a:bodyPr>
          <a:lstStyle/>
          <a:p>
            <a:pPr algn="just">
              <a:buFont typeface="Wingdings" pitchFamily="2" charset="2"/>
              <a:buChar char="v"/>
            </a:pPr>
            <a:r>
              <a:rPr lang="en-US" dirty="0" smtClean="0"/>
              <a:t>Financial inclusions is now a typical issue on the global policy agenda for most country now.</a:t>
            </a:r>
          </a:p>
          <a:p>
            <a:pPr algn="just">
              <a:buFont typeface="Wingdings" pitchFamily="2" charset="2"/>
              <a:buChar char="v"/>
            </a:pPr>
            <a:endParaRPr lang="en-US" dirty="0" smtClean="0"/>
          </a:p>
          <a:p>
            <a:pPr algn="just">
              <a:buFont typeface="Wingdings" pitchFamily="2" charset="2"/>
              <a:buChar char="v"/>
            </a:pPr>
            <a:r>
              <a:rPr lang="en-US" dirty="0" smtClean="0"/>
              <a:t>Nigeria launched the National Financial Inclusion Strategy (NFIS) in 2012 as a key driver to become on one of the largest economies.  </a:t>
            </a:r>
          </a:p>
          <a:p>
            <a:pPr algn="just">
              <a:buFont typeface="Wingdings" pitchFamily="2" charset="2"/>
              <a:buChar char="v"/>
            </a:pPr>
            <a:endParaRPr lang="en-US" dirty="0" smtClean="0"/>
          </a:p>
          <a:p>
            <a:pPr algn="just">
              <a:buFont typeface="Wingdings" pitchFamily="2" charset="2"/>
              <a:buChar char="v"/>
            </a:pPr>
            <a:r>
              <a:rPr lang="en-US" dirty="0" smtClean="0"/>
              <a:t>NFIS goal aim at reducing the number of Nigerians without access to financial services from 46.3% to 20% by 2020.</a:t>
            </a:r>
          </a:p>
          <a:p>
            <a:pPr algn="just">
              <a:buFont typeface="Wingdings" pitchFamily="2" charset="2"/>
              <a:buChar char="v"/>
            </a:pPr>
            <a:endParaRPr lang="en-US" dirty="0" smtClean="0"/>
          </a:p>
          <a:p>
            <a:pPr algn="just">
              <a:buFont typeface="Wingdings" pitchFamily="2" charset="2"/>
              <a:buChar char="v"/>
            </a:pPr>
            <a:r>
              <a:rPr lang="en-US" dirty="0" smtClean="0"/>
              <a:t>Study on poverty and inequality is not a new area of study in Nigeria. </a:t>
            </a:r>
            <a:endParaRPr lang="en-US" dirty="0"/>
          </a:p>
        </p:txBody>
      </p:sp>
      <p:sp>
        <p:nvSpPr>
          <p:cNvPr id="2" name="Title 1"/>
          <p:cNvSpPr>
            <a:spLocks noGrp="1"/>
          </p:cNvSpPr>
          <p:nvPr>
            <p:ph type="title"/>
          </p:nvPr>
        </p:nvSpPr>
        <p:spPr/>
        <p:txBody>
          <a:bodyPr>
            <a:normAutofit fontScale="90000"/>
          </a:bodyPr>
          <a:lstStyle/>
          <a:p>
            <a:r>
              <a:rPr lang="en-US" dirty="0" smtClean="0"/>
              <a:t>1.1.	Statement of the Problem	</a:t>
            </a:r>
            <a:endParaRPr lang="en-US" dirty="0"/>
          </a:p>
        </p:txBody>
      </p:sp>
    </p:spTree>
    <p:extLst>
      <p:ext uri="{BB962C8B-B14F-4D97-AF65-F5344CB8AC3E}">
        <p14:creationId xmlns:p14="http://schemas.microsoft.com/office/powerpoint/2010/main" val="1559352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447800"/>
            <a:ext cx="7498080" cy="5029200"/>
          </a:xfrm>
        </p:spPr>
        <p:txBody>
          <a:bodyPr>
            <a:normAutofit fontScale="92500" lnSpcReduction="20000"/>
          </a:bodyPr>
          <a:lstStyle/>
          <a:p>
            <a:pPr algn="just">
              <a:buFont typeface="Wingdings" pitchFamily="2" charset="2"/>
              <a:buChar char="v"/>
            </a:pPr>
            <a:r>
              <a:rPr lang="en-US" dirty="0" smtClean="0"/>
              <a:t>But study on financial inclusion, poverty and income inequality nexus governance is still in its infancy especially in developing economies.</a:t>
            </a:r>
          </a:p>
          <a:p>
            <a:pPr algn="just">
              <a:buFont typeface="Wingdings" pitchFamily="2" charset="2"/>
              <a:buChar char="v"/>
            </a:pPr>
            <a:endParaRPr lang="en-US" dirty="0" smtClean="0"/>
          </a:p>
          <a:p>
            <a:pPr algn="just">
              <a:buFont typeface="Wingdings" pitchFamily="2" charset="2"/>
              <a:buChar char="v"/>
            </a:pPr>
            <a:r>
              <a:rPr lang="en-US" dirty="0" smtClean="0"/>
              <a:t>Though, a few studies have examined the interactions of financial inclusion and governance indicators on welfare of the poor (</a:t>
            </a:r>
            <a:r>
              <a:rPr lang="en-US" dirty="0" err="1" smtClean="0"/>
              <a:t>Kanffinan</a:t>
            </a:r>
            <a:r>
              <a:rPr lang="en-US" dirty="0" smtClean="0"/>
              <a:t> </a:t>
            </a:r>
            <a:r>
              <a:rPr lang="en-US" i="1" dirty="0" smtClean="0"/>
              <a:t>et al</a:t>
            </a:r>
            <a:r>
              <a:rPr lang="en-US" dirty="0" smtClean="0"/>
              <a:t>, 2000, </a:t>
            </a:r>
            <a:r>
              <a:rPr lang="en-US" dirty="0" err="1" smtClean="0"/>
              <a:t>Acemoglu</a:t>
            </a:r>
            <a:r>
              <a:rPr lang="en-US" dirty="0" smtClean="0"/>
              <a:t> </a:t>
            </a:r>
            <a:r>
              <a:rPr lang="en-US" i="1" dirty="0" smtClean="0"/>
              <a:t>et al</a:t>
            </a:r>
            <a:r>
              <a:rPr lang="en-US" dirty="0" smtClean="0"/>
              <a:t>, 2005)</a:t>
            </a:r>
          </a:p>
          <a:p>
            <a:pPr algn="just">
              <a:buFont typeface="Wingdings" pitchFamily="2" charset="2"/>
              <a:buChar char="v"/>
            </a:pPr>
            <a:endParaRPr lang="en-US" dirty="0" smtClean="0"/>
          </a:p>
          <a:p>
            <a:pPr algn="just">
              <a:buFont typeface="Wingdings" pitchFamily="2" charset="2"/>
              <a:buChar char="v"/>
            </a:pPr>
            <a:r>
              <a:rPr lang="en-US" dirty="0" smtClean="0"/>
              <a:t>Others have dealt with financial inclusion and institutional structure both in advanced and emerging economies (</a:t>
            </a:r>
            <a:r>
              <a:rPr lang="en-US" dirty="0" err="1" smtClean="0"/>
              <a:t>Kande</a:t>
            </a:r>
            <a:r>
              <a:rPr lang="en-US" dirty="0" smtClean="0"/>
              <a:t> &amp; </a:t>
            </a:r>
            <a:r>
              <a:rPr lang="en-US" dirty="0" err="1" smtClean="0"/>
              <a:t>Tomani</a:t>
            </a:r>
            <a:r>
              <a:rPr lang="en-US" dirty="0" smtClean="0"/>
              <a:t>, 2010).</a:t>
            </a:r>
            <a:endParaRPr lang="en-US" dirty="0"/>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0052946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447800"/>
            <a:ext cx="7498080" cy="5029200"/>
          </a:xfrm>
        </p:spPr>
        <p:txBody>
          <a:bodyPr>
            <a:normAutofit/>
          </a:bodyPr>
          <a:lstStyle/>
          <a:p>
            <a:pPr algn="just">
              <a:buFont typeface="Wingdings" pitchFamily="2" charset="2"/>
              <a:buChar char="v"/>
            </a:pPr>
            <a:r>
              <a:rPr lang="en-US" dirty="0" smtClean="0"/>
              <a:t>The study intend to extend the frontier of knowledge and fill the existing gap by considering and providing:</a:t>
            </a:r>
          </a:p>
          <a:p>
            <a:pPr algn="just">
              <a:buFont typeface="Wingdings" pitchFamily="2" charset="2"/>
              <a:buChar char="v"/>
            </a:pPr>
            <a:endParaRPr lang="en-US" dirty="0" smtClean="0"/>
          </a:p>
          <a:p>
            <a:pPr lvl="1" algn="just">
              <a:buFont typeface="Wingdings" pitchFamily="2" charset="2"/>
              <a:buChar char="v"/>
            </a:pPr>
            <a:r>
              <a:rPr lang="en-US" dirty="0" smtClean="0"/>
              <a:t>Conceptual framework and key policy insights in the transmission mechanism of financial inclusion as a panacea to:</a:t>
            </a:r>
          </a:p>
          <a:p>
            <a:pPr marL="1172718" lvl="2" indent="-514350" algn="just">
              <a:buFont typeface="+mj-lt"/>
              <a:buAutoNum type="romanLcPeriod"/>
            </a:pPr>
            <a:r>
              <a:rPr lang="en-US" dirty="0" smtClean="0"/>
              <a:t> reduce the incidence of poverty in  Nigeria; </a:t>
            </a:r>
          </a:p>
          <a:p>
            <a:pPr marL="1172718" lvl="2" indent="-514350" algn="just">
              <a:buFont typeface="+mj-lt"/>
              <a:buAutoNum type="romanLcPeriod"/>
            </a:pPr>
            <a:endParaRPr lang="en-US" dirty="0" smtClean="0"/>
          </a:p>
          <a:p>
            <a:pPr marL="1172718" lvl="2" indent="-514350" algn="just">
              <a:buFont typeface="+mj-lt"/>
              <a:buAutoNum type="romanLcPeriod"/>
            </a:pPr>
            <a:r>
              <a:rPr lang="en-US" dirty="0" smtClean="0"/>
              <a:t>Bridge the income inequality through good governance and lens of investment in infrastructure and per capital GDP in Nigeria.  </a:t>
            </a:r>
            <a:endParaRPr lang="en-US" dirty="0"/>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35354643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524000"/>
            <a:ext cx="7498080" cy="5257800"/>
          </a:xfrm>
        </p:spPr>
        <p:txBody>
          <a:bodyPr>
            <a:normAutofit fontScale="92500" lnSpcReduction="20000"/>
          </a:bodyPr>
          <a:lstStyle/>
          <a:p>
            <a:pPr algn="just">
              <a:buFont typeface="Wingdings" pitchFamily="2" charset="2"/>
              <a:buChar char="v"/>
            </a:pPr>
            <a:r>
              <a:rPr lang="en-US" dirty="0" smtClean="0"/>
              <a:t>Financial inclusion is the process that guarantees the ease of accessibility, availability and affordability of financial services for every active economic agent in the economy (</a:t>
            </a:r>
            <a:r>
              <a:rPr lang="en-US" dirty="0" err="1" smtClean="0"/>
              <a:t>Sarma</a:t>
            </a:r>
            <a:r>
              <a:rPr lang="en-US" dirty="0" smtClean="0"/>
              <a:t>, 2008, </a:t>
            </a:r>
            <a:r>
              <a:rPr lang="en-US" dirty="0" err="1" smtClean="0"/>
              <a:t>Njideke</a:t>
            </a:r>
            <a:r>
              <a:rPr lang="en-US" dirty="0" smtClean="0"/>
              <a:t>, 2014; </a:t>
            </a:r>
            <a:r>
              <a:rPr lang="en-US" dirty="0" err="1" smtClean="0"/>
              <a:t>Morduch</a:t>
            </a:r>
            <a:r>
              <a:rPr lang="en-US" dirty="0" smtClean="0"/>
              <a:t> &amp; </a:t>
            </a:r>
            <a:r>
              <a:rPr lang="en-US" dirty="0" err="1" smtClean="0"/>
              <a:t>Sincular</a:t>
            </a:r>
            <a:r>
              <a:rPr lang="en-US" dirty="0" smtClean="0"/>
              <a:t>, 2002, </a:t>
            </a:r>
            <a:r>
              <a:rPr lang="en-US" dirty="0" err="1" smtClean="0"/>
              <a:t>Adada</a:t>
            </a:r>
            <a:r>
              <a:rPr lang="en-US" dirty="0" smtClean="0"/>
              <a:t> &amp; Johnson, 2012).</a:t>
            </a:r>
          </a:p>
          <a:p>
            <a:pPr algn="just">
              <a:buFont typeface="Wingdings" pitchFamily="2" charset="2"/>
              <a:buChar char="v"/>
            </a:pPr>
            <a:endParaRPr lang="en-US" dirty="0" smtClean="0"/>
          </a:p>
          <a:p>
            <a:pPr algn="just">
              <a:buFont typeface="Wingdings" pitchFamily="2" charset="2"/>
              <a:buChar char="v"/>
            </a:pPr>
            <a:r>
              <a:rPr lang="en-US" dirty="0" smtClean="0"/>
              <a:t>Extant literature revealed that as at 2000 30% of Nigeria adults are financially excluded (</a:t>
            </a:r>
            <a:r>
              <a:rPr lang="en-US" dirty="0" err="1" smtClean="0"/>
              <a:t>Sarma</a:t>
            </a:r>
            <a:r>
              <a:rPr lang="en-US" dirty="0" smtClean="0"/>
              <a:t> &amp; Pius 2010; </a:t>
            </a:r>
            <a:r>
              <a:rPr lang="en-US" dirty="0" err="1" smtClean="0"/>
              <a:t>Ona</a:t>
            </a:r>
            <a:r>
              <a:rPr lang="en-US" dirty="0" smtClean="0"/>
              <a:t> </a:t>
            </a:r>
            <a:r>
              <a:rPr lang="en-US" dirty="0" err="1" smtClean="0"/>
              <a:t>Olapo</a:t>
            </a:r>
            <a:r>
              <a:rPr lang="en-US" dirty="0" smtClean="0"/>
              <a:t>, 2015; Allen </a:t>
            </a:r>
            <a:r>
              <a:rPr lang="en-US" i="1" dirty="0" smtClean="0"/>
              <a:t>et al</a:t>
            </a:r>
            <a:r>
              <a:rPr lang="en-US" dirty="0" smtClean="0"/>
              <a:t> 2013, </a:t>
            </a:r>
            <a:r>
              <a:rPr lang="en-US" dirty="0" err="1" smtClean="0"/>
              <a:t>Honoham</a:t>
            </a:r>
            <a:r>
              <a:rPr lang="en-US" dirty="0" smtClean="0"/>
              <a:t>, 2008).</a:t>
            </a:r>
          </a:p>
          <a:p>
            <a:pPr algn="just">
              <a:buFont typeface="Wingdings" pitchFamily="2" charset="2"/>
              <a:buChar char="v"/>
            </a:pPr>
            <a:endParaRPr lang="en-US" dirty="0" smtClean="0"/>
          </a:p>
          <a:p>
            <a:pPr algn="just">
              <a:buFont typeface="Wingdings" pitchFamily="2" charset="2"/>
              <a:buChar char="v"/>
            </a:pPr>
            <a:r>
              <a:rPr lang="en-US" dirty="0" smtClean="0"/>
              <a:t>The World Bank (2014) distinguish between voluntary and involuntary financial exclusion.      </a:t>
            </a:r>
            <a:endParaRPr lang="en-US" dirty="0"/>
          </a:p>
        </p:txBody>
      </p:sp>
      <p:sp>
        <p:nvSpPr>
          <p:cNvPr id="2" name="Title 1"/>
          <p:cNvSpPr>
            <a:spLocks noGrp="1"/>
          </p:cNvSpPr>
          <p:nvPr>
            <p:ph type="title"/>
          </p:nvPr>
        </p:nvSpPr>
        <p:spPr/>
        <p:txBody>
          <a:bodyPr>
            <a:normAutofit fontScale="90000"/>
          </a:bodyPr>
          <a:lstStyle/>
          <a:p>
            <a:r>
              <a:rPr lang="en-US" dirty="0" smtClean="0"/>
              <a:t>1.3.	Conceptual Framework and 	Literature Review</a:t>
            </a:r>
            <a:endParaRPr lang="en-US" dirty="0"/>
          </a:p>
        </p:txBody>
      </p:sp>
    </p:spTree>
    <p:extLst>
      <p:ext uri="{BB962C8B-B14F-4D97-AF65-F5344CB8AC3E}">
        <p14:creationId xmlns:p14="http://schemas.microsoft.com/office/powerpoint/2010/main" val="30290046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066800" y="1447800"/>
                <a:ext cx="7924800" cy="4953000"/>
              </a:xfrm>
            </p:spPr>
            <p:txBody>
              <a:bodyPr>
                <a:normAutofit fontScale="85000" lnSpcReduction="10000"/>
              </a:bodyPr>
              <a:lstStyle/>
              <a:p>
                <a:pPr algn="just">
                  <a:buFont typeface="Wingdings" pitchFamily="2" charset="2"/>
                  <a:buChar char="v"/>
                </a:pPr>
                <a:r>
                  <a:rPr lang="en-US" dirty="0" smtClean="0"/>
                  <a:t>The study specified three models to capture the relationship between financial inclusion, and good governance on poverty and inequality in Nigeria</a:t>
                </a:r>
                <a:r>
                  <a:rPr lang="en-US" dirty="0" smtClean="0"/>
                  <a:t>:</a:t>
                </a:r>
              </a:p>
              <a:p>
                <a:pPr algn="just">
                  <a:buFont typeface="Wingdings" pitchFamily="2" charset="2"/>
                  <a:buChar char="v"/>
                </a:pPr>
                <a:endParaRPr lang="en-US" dirty="0" smtClean="0"/>
              </a:p>
              <a:p>
                <a:pPr algn="just">
                  <a:buFont typeface="Wingdings" pitchFamily="2" charset="2"/>
                  <a:buChar char="v"/>
                </a:pPr>
                <a:r>
                  <a:rPr lang="en-US" dirty="0" smtClean="0"/>
                  <a:t>The equation in general term as specified below by (</a:t>
                </a:r>
                <a:r>
                  <a:rPr lang="en-US" dirty="0" err="1" smtClean="0"/>
                  <a:t>Clarida</a:t>
                </a:r>
                <a:r>
                  <a:rPr lang="en-US" dirty="0" smtClean="0"/>
                  <a:t> </a:t>
                </a:r>
                <a:r>
                  <a:rPr lang="en-US" i="1" dirty="0" smtClean="0"/>
                  <a:t>et al</a:t>
                </a:r>
                <a:r>
                  <a:rPr lang="en-US" dirty="0" smtClean="0"/>
                  <a:t>, 2002):</a:t>
                </a:r>
              </a:p>
              <a:p>
                <a:pPr algn="just">
                  <a:buFont typeface="Wingdings" pitchFamily="2" charset="2"/>
                  <a:buChar char="v"/>
                </a:pPr>
                <a:endParaRPr lang="en-US" dirty="0" smtClean="0"/>
              </a:p>
              <a:p>
                <a:pPr marL="82296" indent="0" algn="just">
                  <a:buNone/>
                </a:pPr>
                <a:r>
                  <a:rPr lang="en-US" dirty="0"/>
                  <a:t>	</a:t>
                </a:r>
                <a:r>
                  <a:rPr lang="en-US" sz="2400" i="1" dirty="0" smtClean="0"/>
                  <a:t>CBB </a:t>
                </a:r>
                <a:r>
                  <a:rPr lang="en-US" dirty="0" smtClean="0"/>
                  <a:t>=</a:t>
                </a:r>
                <a14:m>
                  <m:oMath xmlns:m="http://schemas.openxmlformats.org/officeDocument/2006/math">
                    <m:r>
                      <a:rPr lang="en-US" sz="2000" i="1">
                        <a:latin typeface="Cambria Math"/>
                      </a:rPr>
                      <m:t>𝑓</m:t>
                    </m:r>
                    <m:r>
                      <a:rPr lang="en-US" sz="2000" i="1">
                        <a:latin typeface="Cambria Math"/>
                      </a:rPr>
                      <m:t>(</m:t>
                    </m:r>
                    <m:r>
                      <a:rPr lang="en-US" sz="2000" i="1">
                        <a:latin typeface="Cambria Math"/>
                      </a:rPr>
                      <m:t>𝐼𝑁𝐹</m:t>
                    </m:r>
                    <m:r>
                      <a:rPr lang="en-US" sz="2000" i="1">
                        <a:latin typeface="Cambria Math"/>
                      </a:rPr>
                      <m:t>, </m:t>
                    </m:r>
                    <m:r>
                      <a:rPr lang="en-US" sz="2000" i="1">
                        <a:latin typeface="Cambria Math"/>
                      </a:rPr>
                      <m:t>𝐺𝐷𝑃𝑃</m:t>
                    </m:r>
                    <m:r>
                      <a:rPr lang="en-US" sz="2000" i="1">
                        <a:latin typeface="Cambria Math"/>
                      </a:rPr>
                      <m:t>, </m:t>
                    </m:r>
                    <m:r>
                      <a:rPr lang="en-US" sz="2000" i="1">
                        <a:latin typeface="Cambria Math"/>
                      </a:rPr>
                      <m:t>𝑁𝐵𝐵</m:t>
                    </m:r>
                    <m:r>
                      <a:rPr lang="en-US" sz="2000" i="1">
                        <a:latin typeface="Cambria Math"/>
                      </a:rPr>
                      <m:t>, </m:t>
                    </m:r>
                    <m:r>
                      <a:rPr lang="en-US" sz="2000" i="1">
                        <a:latin typeface="Cambria Math"/>
                      </a:rPr>
                      <m:t>𝐺𝐼𝑁𝐼</m:t>
                    </m:r>
                    <m:r>
                      <a:rPr lang="en-US" sz="2000" i="1">
                        <a:latin typeface="Cambria Math"/>
                      </a:rPr>
                      <m:t>, </m:t>
                    </m:r>
                    <m:r>
                      <a:rPr lang="en-US" sz="2000" i="1">
                        <a:latin typeface="Cambria Math"/>
                      </a:rPr>
                      <m:t>𝐶𝑂𝐶</m:t>
                    </m:r>
                    <m:r>
                      <a:rPr lang="en-US" sz="2000" i="1">
                        <a:latin typeface="Cambria Math"/>
                      </a:rPr>
                      <m:t>, </m:t>
                    </m:r>
                    <m:r>
                      <a:rPr lang="en-US" sz="2000" i="1">
                        <a:latin typeface="Cambria Math"/>
                      </a:rPr>
                      <m:t>𝐵𝐹</m:t>
                    </m:r>
                    <m:r>
                      <a:rPr lang="en-US" sz="2000" i="1">
                        <a:latin typeface="Cambria Math"/>
                      </a:rPr>
                      <m:t>,</m:t>
                    </m:r>
                    <m:r>
                      <a:rPr lang="en-US" sz="2000" i="1">
                        <a:latin typeface="Cambria Math"/>
                      </a:rPr>
                      <m:t>𝑃𝑆𝐴𝑉</m:t>
                    </m:r>
                    <m:r>
                      <a:rPr lang="en-US" sz="2000" i="1">
                        <a:latin typeface="Cambria Math"/>
                      </a:rPr>
                      <m:t>, </m:t>
                    </m:r>
                    <m:r>
                      <a:rPr lang="en-US" sz="2000" i="1">
                        <a:latin typeface="Cambria Math"/>
                      </a:rPr>
                      <m:t>𝐿𝑅𝐴</m:t>
                    </m:r>
                    <m:r>
                      <a:rPr lang="en-US" sz="2000" i="1">
                        <a:latin typeface="Cambria Math"/>
                      </a:rPr>
                      <m:t>)</m:t>
                    </m:r>
                  </m:oMath>
                </a14:m>
                <a:r>
                  <a:rPr lang="en-US" dirty="0" smtClean="0"/>
                  <a:t> 	</a:t>
                </a:r>
                <a:r>
                  <a:rPr lang="en-US" sz="2800" dirty="0" smtClean="0"/>
                  <a:t>(1)</a:t>
                </a:r>
              </a:p>
              <a:p>
                <a:pPr marL="82296" indent="0" algn="just">
                  <a:buNone/>
                </a:pPr>
                <a:endParaRPr lang="en-US" dirty="0" smtClean="0"/>
              </a:p>
              <a:p>
                <a:pPr algn="just">
                  <a:buFont typeface="Wingdings" pitchFamily="2" charset="2"/>
                  <a:buChar char="v"/>
                </a:pPr>
                <a:r>
                  <a:rPr lang="en-US" dirty="0" smtClean="0"/>
                  <a:t>To achieve our sole objectives as stated in research questions, equation (1) was further decomposed into three models and all the models were expressed in log form as specified thus: </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066800" y="1447800"/>
                <a:ext cx="7924800" cy="4953000"/>
              </a:xfrm>
              <a:blipFill rotWithShape="1">
                <a:blip r:embed="rId2"/>
                <a:stretch>
                  <a:fillRect t="-1478" r="-2308"/>
                </a:stretch>
              </a:blipFill>
            </p:spPr>
            <p:txBody>
              <a:bodyPr/>
              <a:lstStyle/>
              <a:p>
                <a:r>
                  <a:rPr lang="en-US">
                    <a:noFill/>
                  </a:rPr>
                  <a:t> </a:t>
                </a:r>
              </a:p>
            </p:txBody>
          </p:sp>
        </mc:Fallback>
      </mc:AlternateContent>
      <p:sp>
        <p:nvSpPr>
          <p:cNvPr id="2" name="Title 1"/>
          <p:cNvSpPr>
            <a:spLocks noGrp="1"/>
          </p:cNvSpPr>
          <p:nvPr>
            <p:ph type="title"/>
          </p:nvPr>
        </p:nvSpPr>
        <p:spPr/>
        <p:txBody>
          <a:bodyPr>
            <a:normAutofit fontScale="90000"/>
          </a:bodyPr>
          <a:lstStyle/>
          <a:p>
            <a:r>
              <a:rPr lang="en-US" dirty="0" smtClean="0"/>
              <a:t>1.4.	Estimation Techniques and 	Model Specification</a:t>
            </a:r>
            <a:endParaRPr lang="en-US" dirty="0"/>
          </a:p>
        </p:txBody>
      </p:sp>
    </p:spTree>
    <p:extLst>
      <p:ext uri="{BB962C8B-B14F-4D97-AF65-F5344CB8AC3E}">
        <p14:creationId xmlns:p14="http://schemas.microsoft.com/office/powerpoint/2010/main" val="3921678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435608" y="1447800"/>
                <a:ext cx="7498080" cy="4953000"/>
              </a:xfrm>
            </p:spPr>
            <p:txBody>
              <a:bodyPr>
                <a:normAutofit fontScale="92500"/>
              </a:bodyPr>
              <a:lstStyle/>
              <a:p>
                <a:pPr marL="82296" indent="0" algn="just">
                  <a:buNone/>
                </a:pPr>
                <a:r>
                  <a:rPr lang="en-US" dirty="0" smtClean="0"/>
                  <a:t>Model one: Sensitivity of infrastructural investment to financial inclusion and good governance.</a:t>
                </a:r>
              </a:p>
              <a:p>
                <a:pPr marL="82296" indent="0" algn="just">
                  <a:buNone/>
                </a:pPr>
                <a:endParaRPr lang="en-US" sz="1800" dirty="0" smtClean="0"/>
              </a:p>
              <a:p>
                <a:pPr marL="82296" indent="0" algn="just">
                  <a:buNone/>
                </a:pPr>
                <a:r>
                  <a:rPr lang="en-US" sz="1800" dirty="0" smtClean="0"/>
                  <a:t> </a:t>
                </a:r>
                <a14:m>
                  <m:oMath xmlns:m="http://schemas.openxmlformats.org/officeDocument/2006/math">
                    <m:r>
                      <m:rPr>
                        <m:sty m:val="p"/>
                      </m:rPr>
                      <a:rPr lang="en-US" sz="1800">
                        <a:latin typeface="Cambria Math"/>
                      </a:rPr>
                      <m:t>In</m:t>
                    </m:r>
                    <m:r>
                      <a:rPr lang="en-US" sz="1800" i="1">
                        <a:latin typeface="Cambria Math"/>
                      </a:rPr>
                      <m:t>𝐼𝑁</m:t>
                    </m:r>
                    <m:sSub>
                      <m:sSubPr>
                        <m:ctrlPr>
                          <a:rPr lang="en-US" sz="1800" i="1">
                            <a:latin typeface="Cambria Math"/>
                          </a:rPr>
                        </m:ctrlPr>
                      </m:sSubPr>
                      <m:e>
                        <m:r>
                          <a:rPr lang="en-US" sz="1800" i="1">
                            <a:latin typeface="Cambria Math"/>
                          </a:rPr>
                          <m:t>𝐹</m:t>
                        </m:r>
                      </m:e>
                      <m:sub>
                        <m:r>
                          <a:rPr lang="en-US" sz="1800" i="1">
                            <a:latin typeface="Cambria Math"/>
                          </a:rPr>
                          <m:t>𝑡</m:t>
                        </m:r>
                      </m:sub>
                    </m:sSub>
                    <m:r>
                      <a:rPr lang="en-US" sz="1800" i="1">
                        <a:latin typeface="Cambria Math"/>
                      </a:rPr>
                      <m:t>=</m:t>
                    </m:r>
                    <m:sSub>
                      <m:sSubPr>
                        <m:ctrlPr>
                          <a:rPr lang="en-US" sz="1800" i="1">
                            <a:latin typeface="Cambria Math"/>
                          </a:rPr>
                        </m:ctrlPr>
                      </m:sSubPr>
                      <m:e>
                        <m:r>
                          <a:rPr lang="en-US" sz="1800" i="1">
                            <a:latin typeface="Cambria Math"/>
                          </a:rPr>
                          <m:t>𝛾</m:t>
                        </m:r>
                      </m:e>
                      <m:sub>
                        <m:r>
                          <a:rPr lang="en-US" sz="1800" i="1">
                            <a:latin typeface="Cambria Math"/>
                          </a:rPr>
                          <m:t>0</m:t>
                        </m:r>
                      </m:sub>
                    </m:sSub>
                    <m:r>
                      <a:rPr lang="en-US" sz="1800" i="1">
                        <a:latin typeface="Cambria Math"/>
                      </a:rPr>
                      <m:t>+</m:t>
                    </m:r>
                    <m:sSub>
                      <m:sSubPr>
                        <m:ctrlPr>
                          <a:rPr lang="en-US" sz="1800" i="1">
                            <a:latin typeface="Cambria Math"/>
                          </a:rPr>
                        </m:ctrlPr>
                      </m:sSubPr>
                      <m:e>
                        <m:r>
                          <a:rPr lang="en-US" sz="1800" i="1">
                            <a:latin typeface="Cambria Math"/>
                          </a:rPr>
                          <m:t>𝛾</m:t>
                        </m:r>
                      </m:e>
                      <m:sub>
                        <m:r>
                          <a:rPr lang="en-US" sz="1800" i="1">
                            <a:latin typeface="Cambria Math"/>
                          </a:rPr>
                          <m:t>1</m:t>
                        </m:r>
                      </m:sub>
                    </m:sSub>
                    <m:sSub>
                      <m:sSubPr>
                        <m:ctrlPr>
                          <a:rPr lang="en-US" sz="1800" i="1">
                            <a:latin typeface="Cambria Math"/>
                          </a:rPr>
                        </m:ctrlPr>
                      </m:sSubPr>
                      <m:e>
                        <m:r>
                          <m:rPr>
                            <m:sty m:val="p"/>
                          </m:rPr>
                          <a:rPr lang="en-US" sz="1800">
                            <a:latin typeface="Cambria Math"/>
                          </a:rPr>
                          <m:t>In</m:t>
                        </m:r>
                        <m:r>
                          <a:rPr lang="en-US" sz="1800" i="1">
                            <a:latin typeface="Cambria Math"/>
                          </a:rPr>
                          <m:t>𝐶𝐷𝐵</m:t>
                        </m:r>
                      </m:e>
                      <m:sub>
                        <m:r>
                          <a:rPr lang="en-US" sz="1800" i="1">
                            <a:latin typeface="Cambria Math"/>
                          </a:rPr>
                          <m:t>𝑡</m:t>
                        </m:r>
                      </m:sub>
                    </m:sSub>
                    <m:r>
                      <a:rPr lang="en-US" sz="1800" i="1">
                        <a:latin typeface="Cambria Math"/>
                      </a:rPr>
                      <m:t>+</m:t>
                    </m:r>
                    <m:sSub>
                      <m:sSubPr>
                        <m:ctrlPr>
                          <a:rPr lang="en-US" sz="1800" i="1">
                            <a:latin typeface="Cambria Math"/>
                          </a:rPr>
                        </m:ctrlPr>
                      </m:sSubPr>
                      <m:e>
                        <m:r>
                          <a:rPr lang="en-US" sz="1800" i="1">
                            <a:latin typeface="Cambria Math"/>
                          </a:rPr>
                          <m:t>𝛾</m:t>
                        </m:r>
                      </m:e>
                      <m:sub>
                        <m:r>
                          <a:rPr lang="en-US" sz="1800" i="1">
                            <a:latin typeface="Cambria Math"/>
                          </a:rPr>
                          <m:t>2</m:t>
                        </m:r>
                      </m:sub>
                    </m:sSub>
                    <m:r>
                      <m:rPr>
                        <m:sty m:val="p"/>
                      </m:rPr>
                      <a:rPr lang="en-US" sz="1800">
                        <a:latin typeface="Cambria Math"/>
                      </a:rPr>
                      <m:t>In</m:t>
                    </m:r>
                    <m:sSub>
                      <m:sSubPr>
                        <m:ctrlPr>
                          <a:rPr lang="en-US" sz="1800" i="1">
                            <a:latin typeface="Cambria Math"/>
                          </a:rPr>
                        </m:ctrlPr>
                      </m:sSubPr>
                      <m:e>
                        <m:r>
                          <a:rPr lang="en-US" sz="1800" i="1">
                            <a:latin typeface="Cambria Math"/>
                          </a:rPr>
                          <m:t>𝑁𝐵𝐵</m:t>
                        </m:r>
                      </m:e>
                      <m:sub>
                        <m:r>
                          <a:rPr lang="en-US" sz="1800" i="1">
                            <a:latin typeface="Cambria Math"/>
                          </a:rPr>
                          <m:t>𝑡</m:t>
                        </m:r>
                      </m:sub>
                    </m:sSub>
                    <m:r>
                      <a:rPr lang="en-US" sz="1800" i="1">
                        <a:latin typeface="Cambria Math"/>
                      </a:rPr>
                      <m:t>+</m:t>
                    </m:r>
                    <m:sSub>
                      <m:sSubPr>
                        <m:ctrlPr>
                          <a:rPr lang="en-US" sz="1800" i="1">
                            <a:latin typeface="Cambria Math"/>
                          </a:rPr>
                        </m:ctrlPr>
                      </m:sSubPr>
                      <m:e>
                        <m:r>
                          <a:rPr lang="en-US" sz="1800" i="1">
                            <a:latin typeface="Cambria Math"/>
                          </a:rPr>
                          <m:t>𝛾</m:t>
                        </m:r>
                      </m:e>
                      <m:sub>
                        <m:r>
                          <a:rPr lang="en-US" sz="1800" i="1">
                            <a:latin typeface="Cambria Math"/>
                          </a:rPr>
                          <m:t>3</m:t>
                        </m:r>
                      </m:sub>
                    </m:sSub>
                    <m:r>
                      <m:rPr>
                        <m:sty m:val="p"/>
                      </m:rPr>
                      <a:rPr lang="en-US" sz="1800">
                        <a:latin typeface="Cambria Math"/>
                      </a:rPr>
                      <m:t>In</m:t>
                    </m:r>
                    <m:sSub>
                      <m:sSubPr>
                        <m:ctrlPr>
                          <a:rPr lang="en-US" sz="1800" i="1">
                            <a:latin typeface="Cambria Math"/>
                          </a:rPr>
                        </m:ctrlPr>
                      </m:sSubPr>
                      <m:e>
                        <m:r>
                          <a:rPr lang="en-US" sz="1800" i="1">
                            <a:latin typeface="Cambria Math"/>
                          </a:rPr>
                          <m:t>𝐿𝑅𝐴</m:t>
                        </m:r>
                      </m:e>
                      <m:sub>
                        <m:r>
                          <a:rPr lang="en-US" sz="1800" i="1">
                            <a:latin typeface="Cambria Math"/>
                          </a:rPr>
                          <m:t>𝑡</m:t>
                        </m:r>
                      </m:sub>
                    </m:sSub>
                    <m:r>
                      <a:rPr lang="en-US" sz="1800" i="1">
                        <a:latin typeface="Cambria Math"/>
                      </a:rPr>
                      <m:t>+</m:t>
                    </m:r>
                    <m:sSub>
                      <m:sSubPr>
                        <m:ctrlPr>
                          <a:rPr lang="en-US" sz="1800" i="1">
                            <a:latin typeface="Cambria Math"/>
                          </a:rPr>
                        </m:ctrlPr>
                      </m:sSubPr>
                      <m:e>
                        <m:r>
                          <a:rPr lang="en-US" sz="1800" i="1">
                            <a:latin typeface="Cambria Math"/>
                          </a:rPr>
                          <m:t>𝛾</m:t>
                        </m:r>
                      </m:e>
                      <m:sub>
                        <m:r>
                          <a:rPr lang="en-US" sz="1800" i="1">
                            <a:latin typeface="Cambria Math"/>
                          </a:rPr>
                          <m:t>4</m:t>
                        </m:r>
                      </m:sub>
                    </m:sSub>
                    <m:r>
                      <m:rPr>
                        <m:sty m:val="p"/>
                      </m:rPr>
                      <a:rPr lang="en-US" sz="1800">
                        <a:latin typeface="Cambria Math"/>
                      </a:rPr>
                      <m:t>In</m:t>
                    </m:r>
                    <m:sSub>
                      <m:sSubPr>
                        <m:ctrlPr>
                          <a:rPr lang="en-US" sz="1800" i="1">
                            <a:latin typeface="Cambria Math"/>
                          </a:rPr>
                        </m:ctrlPr>
                      </m:sSubPr>
                      <m:e>
                        <m:r>
                          <a:rPr lang="en-US" sz="1800" i="1">
                            <a:latin typeface="Cambria Math"/>
                          </a:rPr>
                          <m:t>𝐶𝑂𝐶</m:t>
                        </m:r>
                      </m:e>
                      <m:sub>
                        <m:r>
                          <a:rPr lang="en-US" sz="1800" i="1">
                            <a:latin typeface="Cambria Math"/>
                          </a:rPr>
                          <m:t>𝑡</m:t>
                        </m:r>
                      </m:sub>
                    </m:sSub>
                    <m:r>
                      <a:rPr lang="en-US" sz="1800" i="1">
                        <a:latin typeface="Cambria Math"/>
                      </a:rPr>
                      <m:t>+</m:t>
                    </m:r>
                    <m:sSub>
                      <m:sSubPr>
                        <m:ctrlPr>
                          <a:rPr lang="en-US" sz="1800" i="1">
                            <a:latin typeface="Cambria Math"/>
                          </a:rPr>
                        </m:ctrlPr>
                      </m:sSubPr>
                      <m:e>
                        <m:r>
                          <a:rPr lang="en-US" sz="1800" b="0" i="1" smtClean="0">
                            <a:latin typeface="Cambria Math"/>
                          </a:rPr>
                          <m:t> </m:t>
                        </m:r>
                        <m:r>
                          <a:rPr lang="en-US" sz="1800" i="1">
                            <a:latin typeface="Cambria Math"/>
                          </a:rPr>
                          <m:t>𝛾</m:t>
                        </m:r>
                      </m:e>
                      <m:sub>
                        <m:r>
                          <a:rPr lang="en-US" sz="1800" i="1">
                            <a:latin typeface="Cambria Math"/>
                          </a:rPr>
                          <m:t>5</m:t>
                        </m:r>
                      </m:sub>
                    </m:sSub>
                    <m:r>
                      <m:rPr>
                        <m:sty m:val="p"/>
                      </m:rPr>
                      <a:rPr lang="en-US" sz="1800">
                        <a:latin typeface="Cambria Math"/>
                      </a:rPr>
                      <m:t>In</m:t>
                    </m:r>
                    <m:sSub>
                      <m:sSubPr>
                        <m:ctrlPr>
                          <a:rPr lang="en-US" sz="1800" i="1">
                            <a:latin typeface="Cambria Math"/>
                          </a:rPr>
                        </m:ctrlPr>
                      </m:sSubPr>
                      <m:e>
                        <m:r>
                          <a:rPr lang="en-US" sz="1800" i="1">
                            <a:latin typeface="Cambria Math"/>
                          </a:rPr>
                          <m:t>𝑃𝑆𝐴𝑉</m:t>
                        </m:r>
                      </m:e>
                      <m:sub>
                        <m:r>
                          <a:rPr lang="en-US" sz="1800" i="1">
                            <a:latin typeface="Cambria Math"/>
                          </a:rPr>
                          <m:t>𝑡</m:t>
                        </m:r>
                      </m:sub>
                    </m:sSub>
                    <m:r>
                      <a:rPr lang="en-US" sz="1800" i="1">
                        <a:latin typeface="Cambria Math"/>
                      </a:rPr>
                      <m:t>+</m:t>
                    </m:r>
                    <m:sSub>
                      <m:sSubPr>
                        <m:ctrlPr>
                          <a:rPr lang="en-US" sz="1800" i="1">
                            <a:latin typeface="Cambria Math"/>
                          </a:rPr>
                        </m:ctrlPr>
                      </m:sSubPr>
                      <m:e>
                        <m:r>
                          <a:rPr lang="en-US" sz="1800" i="1">
                            <a:latin typeface="Cambria Math"/>
                          </a:rPr>
                          <m:t>𝛾</m:t>
                        </m:r>
                      </m:e>
                      <m:sub>
                        <m:r>
                          <a:rPr lang="en-US" sz="1800" i="1">
                            <a:latin typeface="Cambria Math"/>
                          </a:rPr>
                          <m:t>6</m:t>
                        </m:r>
                      </m:sub>
                    </m:sSub>
                    <m:r>
                      <m:rPr>
                        <m:sty m:val="p"/>
                      </m:rPr>
                      <a:rPr lang="en-US" sz="1800">
                        <a:latin typeface="Cambria Math"/>
                      </a:rPr>
                      <m:t>In</m:t>
                    </m:r>
                    <m:sSub>
                      <m:sSubPr>
                        <m:ctrlPr>
                          <a:rPr lang="en-US" sz="1800" i="1">
                            <a:latin typeface="Cambria Math"/>
                          </a:rPr>
                        </m:ctrlPr>
                      </m:sSubPr>
                      <m:e>
                        <m:r>
                          <a:rPr lang="en-US" sz="1800" i="1">
                            <a:latin typeface="Cambria Math"/>
                          </a:rPr>
                          <m:t>𝐵𝐹</m:t>
                        </m:r>
                      </m:e>
                      <m:sub>
                        <m:r>
                          <a:rPr lang="en-US" sz="1800" i="1">
                            <a:latin typeface="Cambria Math"/>
                          </a:rPr>
                          <m:t>𝑡</m:t>
                        </m:r>
                      </m:sub>
                    </m:sSub>
                    <m:r>
                      <a:rPr lang="en-US" sz="1800" i="1">
                        <a:latin typeface="Cambria Math"/>
                      </a:rPr>
                      <m:t>+</m:t>
                    </m:r>
                    <m:sSub>
                      <m:sSubPr>
                        <m:ctrlPr>
                          <a:rPr lang="en-US" sz="1800" i="1">
                            <a:latin typeface="Cambria Math"/>
                          </a:rPr>
                        </m:ctrlPr>
                      </m:sSubPr>
                      <m:e>
                        <m:r>
                          <a:rPr lang="en-US" sz="1800" i="1">
                            <a:latin typeface="Cambria Math"/>
                          </a:rPr>
                          <m:t>𝛾</m:t>
                        </m:r>
                      </m:e>
                      <m:sub>
                        <m:r>
                          <a:rPr lang="en-US" sz="1800" i="1">
                            <a:latin typeface="Cambria Math"/>
                          </a:rPr>
                          <m:t>7</m:t>
                        </m:r>
                      </m:sub>
                    </m:sSub>
                    <m:r>
                      <m:rPr>
                        <m:sty m:val="p"/>
                      </m:rPr>
                      <a:rPr lang="en-US" sz="1800">
                        <a:latin typeface="Cambria Math"/>
                      </a:rPr>
                      <m:t>In</m:t>
                    </m:r>
                    <m:sSub>
                      <m:sSubPr>
                        <m:ctrlPr>
                          <a:rPr lang="en-US" sz="1800" i="1">
                            <a:latin typeface="Cambria Math"/>
                          </a:rPr>
                        </m:ctrlPr>
                      </m:sSubPr>
                      <m:e>
                        <m:r>
                          <a:rPr lang="en-US" sz="1800" i="1">
                            <a:latin typeface="Cambria Math"/>
                          </a:rPr>
                          <m:t>𝐼𝑁𝐹</m:t>
                        </m:r>
                      </m:e>
                      <m:sub>
                        <m:r>
                          <a:rPr lang="en-US" sz="1800" i="1">
                            <a:latin typeface="Cambria Math"/>
                          </a:rPr>
                          <m:t>𝑡</m:t>
                        </m:r>
                        <m:r>
                          <a:rPr lang="en-US" sz="1800" i="1">
                            <a:latin typeface="Cambria Math"/>
                          </a:rPr>
                          <m:t>−1</m:t>
                        </m:r>
                      </m:sub>
                    </m:sSub>
                    <m:r>
                      <a:rPr lang="en-US" sz="1800" i="1">
                        <a:latin typeface="Cambria Math"/>
                      </a:rPr>
                      <m:t>+</m:t>
                    </m:r>
                    <m:sSub>
                      <m:sSubPr>
                        <m:ctrlPr>
                          <a:rPr lang="en-US" sz="1800" i="1">
                            <a:latin typeface="Cambria Math"/>
                          </a:rPr>
                        </m:ctrlPr>
                      </m:sSubPr>
                      <m:e>
                        <m:r>
                          <a:rPr lang="en-US" sz="1800" i="1">
                            <a:latin typeface="Cambria Math"/>
                          </a:rPr>
                          <m:t>𝑡</m:t>
                        </m:r>
                      </m:e>
                      <m:sub>
                        <m:r>
                          <a:rPr lang="en-US" sz="1800" i="1">
                            <a:latin typeface="Cambria Math"/>
                          </a:rPr>
                          <m:t>1</m:t>
                        </m:r>
                      </m:sub>
                    </m:sSub>
                  </m:oMath>
                </a14:m>
                <a:r>
                  <a:rPr lang="en-US" sz="1800" dirty="0"/>
                  <a:t>	</a:t>
                </a:r>
                <a:r>
                  <a:rPr lang="en-US" sz="1800" dirty="0" smtClean="0"/>
                  <a:t>				(2)</a:t>
                </a:r>
              </a:p>
              <a:p>
                <a:pPr marL="82296" indent="0" algn="just">
                  <a:buNone/>
                </a:pPr>
                <a:endParaRPr lang="en-US" sz="1800" dirty="0" smtClean="0"/>
              </a:p>
              <a:p>
                <a:pPr marL="82296" indent="0" algn="just">
                  <a:buNone/>
                </a:pPr>
                <a:r>
                  <a:rPr lang="en-US" dirty="0" smtClean="0"/>
                  <a:t>Model two: Sensitivity of per capital GDP to financial inclusion and good governance.</a:t>
                </a:r>
              </a:p>
              <a:p>
                <a:pPr marL="82296" indent="0" algn="just">
                  <a:buNone/>
                </a:pPr>
                <a:endParaRPr lang="en-US" dirty="0" smtClean="0"/>
              </a:p>
              <a:p>
                <a:pPr marL="82296" indent="0" algn="just">
                  <a:buNone/>
                </a:pPr>
                <a14:m>
                  <m:oMathPara xmlns:m="http://schemas.openxmlformats.org/officeDocument/2006/math">
                    <m:oMathParaPr>
                      <m:jc m:val="centerGroup"/>
                    </m:oMathParaPr>
                    <m:oMath xmlns:m="http://schemas.openxmlformats.org/officeDocument/2006/math">
                      <m:r>
                        <m:rPr>
                          <m:sty m:val="p"/>
                        </m:rPr>
                        <a:rPr lang="en-US" sz="2100">
                          <a:latin typeface="Cambria Math"/>
                        </a:rPr>
                        <m:t>In</m:t>
                      </m:r>
                      <m:sSub>
                        <m:sSubPr>
                          <m:ctrlPr>
                            <a:rPr lang="en-US" sz="2100" i="1">
                              <a:latin typeface="Cambria Math"/>
                            </a:rPr>
                          </m:ctrlPr>
                        </m:sSubPr>
                        <m:e>
                          <m:r>
                            <a:rPr lang="en-US" sz="2100" i="1">
                              <a:latin typeface="Cambria Math"/>
                            </a:rPr>
                            <m:t>𝐺𝐷𝑃𝑃</m:t>
                          </m:r>
                        </m:e>
                        <m:sub>
                          <m:r>
                            <a:rPr lang="en-US" sz="2100" i="1">
                              <a:latin typeface="Cambria Math"/>
                            </a:rPr>
                            <m:t>𝑡</m:t>
                          </m:r>
                        </m:sub>
                      </m:sSub>
                      <m:r>
                        <a:rPr lang="en-US" sz="2100" i="1">
                          <a:latin typeface="Cambria Math"/>
                        </a:rPr>
                        <m:t>=</m:t>
                      </m:r>
                      <m:sSub>
                        <m:sSubPr>
                          <m:ctrlPr>
                            <a:rPr lang="en-US" sz="2100" i="1">
                              <a:latin typeface="Cambria Math"/>
                            </a:rPr>
                          </m:ctrlPr>
                        </m:sSubPr>
                        <m:e>
                          <m:r>
                            <a:rPr lang="en-US" sz="2100" i="1">
                              <a:latin typeface="Cambria Math"/>
                            </a:rPr>
                            <m:t>𝛾</m:t>
                          </m:r>
                        </m:e>
                        <m:sub>
                          <m:r>
                            <a:rPr lang="en-US" sz="2100" i="1">
                              <a:latin typeface="Cambria Math"/>
                            </a:rPr>
                            <m:t>0</m:t>
                          </m:r>
                        </m:sub>
                      </m:sSub>
                      <m:r>
                        <a:rPr lang="en-US" sz="2100" i="1">
                          <a:latin typeface="Cambria Math"/>
                        </a:rPr>
                        <m:t>+</m:t>
                      </m:r>
                      <m:sSub>
                        <m:sSubPr>
                          <m:ctrlPr>
                            <a:rPr lang="en-US" sz="2100" i="1">
                              <a:latin typeface="Cambria Math"/>
                            </a:rPr>
                          </m:ctrlPr>
                        </m:sSubPr>
                        <m:e>
                          <m:r>
                            <a:rPr lang="en-US" sz="2100" i="1">
                              <a:latin typeface="Cambria Math"/>
                            </a:rPr>
                            <m:t>𝛾</m:t>
                          </m:r>
                        </m:e>
                        <m:sub>
                          <m:r>
                            <a:rPr lang="en-US" sz="2100" i="1">
                              <a:latin typeface="Cambria Math"/>
                            </a:rPr>
                            <m:t>1</m:t>
                          </m:r>
                        </m:sub>
                      </m:sSub>
                      <m:r>
                        <m:rPr>
                          <m:sty m:val="p"/>
                        </m:rPr>
                        <a:rPr lang="en-US" sz="2100">
                          <a:latin typeface="Cambria Math"/>
                        </a:rPr>
                        <m:t>In</m:t>
                      </m:r>
                      <m:sSub>
                        <m:sSubPr>
                          <m:ctrlPr>
                            <a:rPr lang="en-US" sz="2100" i="1">
                              <a:latin typeface="Cambria Math"/>
                            </a:rPr>
                          </m:ctrlPr>
                        </m:sSubPr>
                        <m:e>
                          <m:r>
                            <a:rPr lang="en-US" sz="2100" i="1">
                              <a:latin typeface="Cambria Math"/>
                            </a:rPr>
                            <m:t>𝐵𝐹</m:t>
                          </m:r>
                        </m:e>
                        <m:sub>
                          <m:r>
                            <a:rPr lang="en-US" sz="2100" i="1">
                              <a:latin typeface="Cambria Math"/>
                            </a:rPr>
                            <m:t>𝑡</m:t>
                          </m:r>
                        </m:sub>
                      </m:sSub>
                      <m:r>
                        <a:rPr lang="en-US" sz="2100" i="1">
                          <a:latin typeface="Cambria Math"/>
                        </a:rPr>
                        <m:t>+</m:t>
                      </m:r>
                      <m:sSub>
                        <m:sSubPr>
                          <m:ctrlPr>
                            <a:rPr lang="en-US" sz="2100" i="1">
                              <a:latin typeface="Cambria Math"/>
                            </a:rPr>
                          </m:ctrlPr>
                        </m:sSubPr>
                        <m:e>
                          <m:r>
                            <a:rPr lang="en-US" sz="2100" i="1">
                              <a:latin typeface="Cambria Math"/>
                            </a:rPr>
                            <m:t>𝛾</m:t>
                          </m:r>
                        </m:e>
                        <m:sub>
                          <m:r>
                            <a:rPr lang="en-US" sz="2100" i="1">
                              <a:latin typeface="Cambria Math"/>
                            </a:rPr>
                            <m:t>2</m:t>
                          </m:r>
                        </m:sub>
                      </m:sSub>
                      <m:r>
                        <m:rPr>
                          <m:sty m:val="p"/>
                        </m:rPr>
                        <a:rPr lang="en-US" sz="2100">
                          <a:latin typeface="Cambria Math"/>
                        </a:rPr>
                        <m:t>In</m:t>
                      </m:r>
                      <m:sSub>
                        <m:sSubPr>
                          <m:ctrlPr>
                            <a:rPr lang="en-US" sz="2100" i="1">
                              <a:latin typeface="Cambria Math"/>
                            </a:rPr>
                          </m:ctrlPr>
                        </m:sSubPr>
                        <m:e>
                          <m:r>
                            <a:rPr lang="en-US" sz="2100" i="1">
                              <a:latin typeface="Cambria Math"/>
                            </a:rPr>
                            <m:t>𝐶𝐵𝐷</m:t>
                          </m:r>
                        </m:e>
                        <m:sub>
                          <m:r>
                            <a:rPr lang="en-US" sz="2100" i="1">
                              <a:latin typeface="Cambria Math"/>
                            </a:rPr>
                            <m:t>𝑡</m:t>
                          </m:r>
                        </m:sub>
                      </m:sSub>
                      <m:r>
                        <a:rPr lang="en-US" sz="2100" i="1">
                          <a:latin typeface="Cambria Math"/>
                        </a:rPr>
                        <m:t>+</m:t>
                      </m:r>
                      <m:sSub>
                        <m:sSubPr>
                          <m:ctrlPr>
                            <a:rPr lang="en-US" sz="2100" i="1">
                              <a:latin typeface="Cambria Math"/>
                            </a:rPr>
                          </m:ctrlPr>
                        </m:sSubPr>
                        <m:e>
                          <m:r>
                            <a:rPr lang="en-US" sz="2100" i="1">
                              <a:latin typeface="Cambria Math"/>
                            </a:rPr>
                            <m:t>𝛾</m:t>
                          </m:r>
                        </m:e>
                        <m:sub>
                          <m:r>
                            <a:rPr lang="en-US" sz="2100" i="1">
                              <a:latin typeface="Cambria Math"/>
                            </a:rPr>
                            <m:t>3</m:t>
                          </m:r>
                        </m:sub>
                      </m:sSub>
                      <m:r>
                        <m:rPr>
                          <m:sty m:val="p"/>
                        </m:rPr>
                        <a:rPr lang="en-US" sz="2100">
                          <a:latin typeface="Cambria Math"/>
                        </a:rPr>
                        <m:t>In</m:t>
                      </m:r>
                      <m:sSub>
                        <m:sSubPr>
                          <m:ctrlPr>
                            <a:rPr lang="en-US" sz="2100" i="1">
                              <a:latin typeface="Cambria Math"/>
                            </a:rPr>
                          </m:ctrlPr>
                        </m:sSubPr>
                        <m:e>
                          <m:r>
                            <a:rPr lang="en-US" sz="2100" i="1">
                              <a:latin typeface="Cambria Math"/>
                            </a:rPr>
                            <m:t>𝐶𝑂𝐶</m:t>
                          </m:r>
                        </m:e>
                        <m:sub>
                          <m:r>
                            <a:rPr lang="en-US" sz="2100" i="1">
                              <a:latin typeface="Cambria Math"/>
                            </a:rPr>
                            <m:t>𝑡</m:t>
                          </m:r>
                        </m:sub>
                      </m:sSub>
                      <m:r>
                        <a:rPr lang="en-US" sz="2100" i="1">
                          <a:latin typeface="Cambria Math"/>
                        </a:rPr>
                        <m:t>+</m:t>
                      </m:r>
                      <m:sSub>
                        <m:sSubPr>
                          <m:ctrlPr>
                            <a:rPr lang="en-US" sz="2100" i="1">
                              <a:latin typeface="Cambria Math"/>
                            </a:rPr>
                          </m:ctrlPr>
                        </m:sSubPr>
                        <m:e>
                          <m:r>
                            <a:rPr lang="en-US" sz="2100" i="1">
                              <a:latin typeface="Cambria Math"/>
                            </a:rPr>
                            <m:t>𝛾</m:t>
                          </m:r>
                        </m:e>
                        <m:sub>
                          <m:r>
                            <a:rPr lang="en-US" sz="2100" i="1">
                              <a:latin typeface="Cambria Math"/>
                            </a:rPr>
                            <m:t>4</m:t>
                          </m:r>
                        </m:sub>
                      </m:sSub>
                      <m:r>
                        <m:rPr>
                          <m:sty m:val="p"/>
                        </m:rPr>
                        <a:rPr lang="en-US" sz="2100">
                          <a:latin typeface="Cambria Math"/>
                        </a:rPr>
                        <m:t>In</m:t>
                      </m:r>
                      <m:sSub>
                        <m:sSubPr>
                          <m:ctrlPr>
                            <a:rPr lang="en-US" sz="2100" i="1">
                              <a:latin typeface="Cambria Math"/>
                            </a:rPr>
                          </m:ctrlPr>
                        </m:sSubPr>
                        <m:e>
                          <m:r>
                            <a:rPr lang="en-US" sz="2100" i="1">
                              <a:latin typeface="Cambria Math"/>
                            </a:rPr>
                            <m:t>𝐿𝑅𝐴</m:t>
                          </m:r>
                        </m:e>
                        <m:sub>
                          <m:r>
                            <a:rPr lang="en-US" sz="2100" i="1">
                              <a:latin typeface="Cambria Math"/>
                            </a:rPr>
                            <m:t>𝑡</m:t>
                          </m:r>
                        </m:sub>
                      </m:sSub>
                      <m:r>
                        <a:rPr lang="en-US" sz="2100" i="1">
                          <a:latin typeface="Cambria Math"/>
                        </a:rPr>
                        <m:t>+</m:t>
                      </m:r>
                      <m:sSub>
                        <m:sSubPr>
                          <m:ctrlPr>
                            <a:rPr lang="en-US" sz="2100" i="1">
                              <a:latin typeface="Cambria Math"/>
                            </a:rPr>
                          </m:ctrlPr>
                        </m:sSubPr>
                        <m:e>
                          <m:r>
                            <a:rPr lang="en-US" sz="2100" i="1">
                              <a:latin typeface="Cambria Math"/>
                            </a:rPr>
                            <m:t>𝛾</m:t>
                          </m:r>
                        </m:e>
                        <m:sub>
                          <m:r>
                            <a:rPr lang="en-US" sz="2100" i="1">
                              <a:latin typeface="Cambria Math"/>
                            </a:rPr>
                            <m:t>5</m:t>
                          </m:r>
                        </m:sub>
                      </m:sSub>
                    </m:oMath>
                  </m:oMathPara>
                </a14:m>
                <a:endParaRPr lang="en-US" sz="2100" i="1" dirty="0" smtClean="0"/>
              </a:p>
              <a:p>
                <a:pPr marL="82296" indent="0" algn="just">
                  <a:buNone/>
                </a:pPr>
                <a14:m>
                  <m:oMath xmlns:m="http://schemas.openxmlformats.org/officeDocument/2006/math">
                    <m:r>
                      <m:rPr>
                        <m:sty m:val="p"/>
                      </m:rPr>
                      <a:rPr lang="en-US" sz="2100">
                        <a:latin typeface="Cambria Math"/>
                      </a:rPr>
                      <m:t>In</m:t>
                    </m:r>
                    <m:sSub>
                      <m:sSubPr>
                        <m:ctrlPr>
                          <a:rPr lang="en-US" sz="2100" i="1">
                            <a:latin typeface="Cambria Math"/>
                          </a:rPr>
                        </m:ctrlPr>
                      </m:sSubPr>
                      <m:e>
                        <m:r>
                          <a:rPr lang="en-US" sz="2100" i="1">
                            <a:latin typeface="Cambria Math"/>
                          </a:rPr>
                          <m:t>𝑁𝐵𝐵</m:t>
                        </m:r>
                      </m:e>
                      <m:sub>
                        <m:r>
                          <a:rPr lang="en-US" sz="2100" i="1">
                            <a:latin typeface="Cambria Math"/>
                          </a:rPr>
                          <m:t>𝑡</m:t>
                        </m:r>
                      </m:sub>
                    </m:sSub>
                    <m:r>
                      <a:rPr lang="en-US" sz="2100" i="1">
                        <a:latin typeface="Cambria Math"/>
                      </a:rPr>
                      <m:t>+</m:t>
                    </m:r>
                    <m:sSub>
                      <m:sSubPr>
                        <m:ctrlPr>
                          <a:rPr lang="en-US" sz="2100" i="1">
                            <a:latin typeface="Cambria Math"/>
                          </a:rPr>
                        </m:ctrlPr>
                      </m:sSubPr>
                      <m:e>
                        <m:r>
                          <a:rPr lang="en-US" sz="2100" i="1">
                            <a:latin typeface="Cambria Math"/>
                          </a:rPr>
                          <m:t>𝛾</m:t>
                        </m:r>
                      </m:e>
                      <m:sub>
                        <m:r>
                          <a:rPr lang="en-US" sz="2100" i="1">
                            <a:latin typeface="Cambria Math"/>
                          </a:rPr>
                          <m:t>6</m:t>
                        </m:r>
                      </m:sub>
                    </m:sSub>
                    <m:r>
                      <m:rPr>
                        <m:sty m:val="p"/>
                      </m:rPr>
                      <a:rPr lang="en-US" sz="2100">
                        <a:latin typeface="Cambria Math"/>
                      </a:rPr>
                      <m:t>In</m:t>
                    </m:r>
                    <m:sSub>
                      <m:sSubPr>
                        <m:ctrlPr>
                          <a:rPr lang="en-US" sz="2100" i="1">
                            <a:latin typeface="Cambria Math"/>
                          </a:rPr>
                        </m:ctrlPr>
                      </m:sSubPr>
                      <m:e>
                        <m:r>
                          <a:rPr lang="en-US" sz="2100" i="1">
                            <a:latin typeface="Cambria Math"/>
                          </a:rPr>
                          <m:t>𝑃𝑆𝐴𝑉</m:t>
                        </m:r>
                      </m:e>
                      <m:sub>
                        <m:r>
                          <a:rPr lang="en-US" sz="2100" i="1">
                            <a:latin typeface="Cambria Math"/>
                          </a:rPr>
                          <m:t>𝑡</m:t>
                        </m:r>
                      </m:sub>
                    </m:sSub>
                    <m:r>
                      <a:rPr lang="en-US" sz="2100" i="1">
                        <a:latin typeface="Cambria Math"/>
                      </a:rPr>
                      <m:t>+</m:t>
                    </m:r>
                    <m:sSub>
                      <m:sSubPr>
                        <m:ctrlPr>
                          <a:rPr lang="en-US" sz="2100" i="1">
                            <a:latin typeface="Cambria Math"/>
                          </a:rPr>
                        </m:ctrlPr>
                      </m:sSubPr>
                      <m:e>
                        <m:r>
                          <a:rPr lang="en-US" sz="2100" i="1">
                            <a:latin typeface="Cambria Math"/>
                          </a:rPr>
                          <m:t>𝛾</m:t>
                        </m:r>
                      </m:e>
                      <m:sub>
                        <m:r>
                          <a:rPr lang="en-US" sz="2100" i="1">
                            <a:latin typeface="Cambria Math"/>
                          </a:rPr>
                          <m:t>7</m:t>
                        </m:r>
                      </m:sub>
                    </m:sSub>
                    <m:r>
                      <m:rPr>
                        <m:sty m:val="p"/>
                      </m:rPr>
                      <a:rPr lang="en-US" sz="2100">
                        <a:latin typeface="Cambria Math"/>
                      </a:rPr>
                      <m:t>In</m:t>
                    </m:r>
                    <m:sSub>
                      <m:sSubPr>
                        <m:ctrlPr>
                          <a:rPr lang="en-US" sz="2100" i="1">
                            <a:latin typeface="Cambria Math"/>
                          </a:rPr>
                        </m:ctrlPr>
                      </m:sSubPr>
                      <m:e>
                        <m:r>
                          <a:rPr lang="en-US" sz="2100" i="1">
                            <a:latin typeface="Cambria Math"/>
                          </a:rPr>
                          <m:t>𝐼𝑁𝐹</m:t>
                        </m:r>
                      </m:e>
                      <m:sub>
                        <m:r>
                          <a:rPr lang="en-US" sz="2100" i="1">
                            <a:latin typeface="Cambria Math"/>
                          </a:rPr>
                          <m:t>𝑡</m:t>
                        </m:r>
                        <m:r>
                          <a:rPr lang="en-US" sz="2100" i="1">
                            <a:latin typeface="Cambria Math"/>
                          </a:rPr>
                          <m:t>−1</m:t>
                        </m:r>
                      </m:sub>
                    </m:sSub>
                    <m:r>
                      <a:rPr lang="en-US" sz="2100" i="1">
                        <a:latin typeface="Cambria Math"/>
                      </a:rPr>
                      <m:t>+</m:t>
                    </m:r>
                    <m:sSub>
                      <m:sSubPr>
                        <m:ctrlPr>
                          <a:rPr lang="en-US" sz="2100" i="1">
                            <a:latin typeface="Cambria Math"/>
                          </a:rPr>
                        </m:ctrlPr>
                      </m:sSubPr>
                      <m:e>
                        <m:r>
                          <a:rPr lang="en-US" sz="2100" i="1">
                            <a:latin typeface="Cambria Math"/>
                          </a:rPr>
                          <m:t>𝑡</m:t>
                        </m:r>
                      </m:e>
                      <m:sub>
                        <m:r>
                          <a:rPr lang="en-US" sz="2100" i="1">
                            <a:latin typeface="Cambria Math"/>
                          </a:rPr>
                          <m:t>1</m:t>
                        </m:r>
                      </m:sub>
                    </m:sSub>
                  </m:oMath>
                </a14:m>
                <a:r>
                  <a:rPr lang="en-US" sz="2100" dirty="0" smtClean="0"/>
                  <a:t>			(3)	</a:t>
                </a:r>
                <a:endParaRPr lang="en-US" sz="2100" dirty="0"/>
              </a:p>
              <a:p>
                <a:pPr marL="82296" indent="0" algn="just">
                  <a:buNone/>
                </a:pPr>
                <a:r>
                  <a:rPr lang="en-US" sz="1800" dirty="0"/>
                  <a:t>					</a:t>
                </a:r>
                <a:r>
                  <a:rPr lang="en-US" dirty="0" smtClean="0"/>
                  <a:t> </a:t>
                </a:r>
                <a:r>
                  <a:rPr lang="en-US"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435608" y="1447800"/>
                <a:ext cx="7498080" cy="4953000"/>
              </a:xfrm>
              <a:blipFill rotWithShape="1">
                <a:blip r:embed="rId2"/>
                <a:stretch>
                  <a:fillRect l="-813" t="-3448" r="-3252" b="-1232"/>
                </a:stretch>
              </a:blipFill>
            </p:spPr>
            <p:txBody>
              <a:bodyPr/>
              <a:lstStyle/>
              <a:p>
                <a:r>
                  <a:rPr lang="en-US">
                    <a:noFill/>
                  </a:rPr>
                  <a:t> </a:t>
                </a:r>
              </a:p>
            </p:txBody>
          </p:sp>
        </mc:Fallback>
      </mc:AlternateContent>
      <p:sp>
        <p:nvSpPr>
          <p:cNvPr id="2" name="Title 1"/>
          <p:cNvSpPr>
            <a:spLocks noGrp="1"/>
          </p:cNvSpPr>
          <p:nvPr>
            <p:ph type="title"/>
          </p:nvPr>
        </p:nvSpPr>
        <p:spPr/>
        <p:txBody>
          <a:bodyPr/>
          <a:lstStyle/>
          <a:p>
            <a:endParaRPr lang="en-US" dirty="0"/>
          </a:p>
        </p:txBody>
      </p:sp>
    </p:spTree>
    <p:extLst>
      <p:ext uri="{BB962C8B-B14F-4D97-AF65-F5344CB8AC3E}">
        <p14:creationId xmlns:p14="http://schemas.microsoft.com/office/powerpoint/2010/main" val="31017993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183</TotalTime>
  <Words>1059</Words>
  <Application>Microsoft Office PowerPoint</Application>
  <PresentationFormat>On-screen Show (4:3)</PresentationFormat>
  <Paragraphs>127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FINANCIAL  INCLUSION, POVERTY AND INCOME INEQUALITY IN NIGERIA </vt:lpstr>
      <vt:lpstr>1.0. Introduction    </vt:lpstr>
      <vt:lpstr>PowerPoint Presentation</vt:lpstr>
      <vt:lpstr>1.1. Statement of the Problem </vt:lpstr>
      <vt:lpstr>PowerPoint Presentation</vt:lpstr>
      <vt:lpstr>PowerPoint Presentation</vt:lpstr>
      <vt:lpstr>1.3. Conceptual Framework and  Literature Review</vt:lpstr>
      <vt:lpstr>1.4. Estimation Techniques and  Model Specification</vt:lpstr>
      <vt:lpstr>PowerPoint Presentation</vt:lpstr>
      <vt:lpstr>PowerPoint Presentation</vt:lpstr>
      <vt:lpstr>PowerPoint Presentation</vt:lpstr>
      <vt:lpstr>PowerPoint Presentation</vt:lpstr>
      <vt:lpstr>1.5. Empirical Findings </vt:lpstr>
      <vt:lpstr>PowerPoint Presentation</vt:lpstr>
      <vt:lpstr>PowerPoint Presentation</vt:lpstr>
      <vt:lpstr>PowerPoint Presentation</vt:lpstr>
      <vt:lpstr>PowerPoint Presentation</vt:lpstr>
      <vt:lpstr>1.6. Conclusion and Policy Implications  </vt:lpstr>
      <vt:lpstr>PowerPoint Presentation</vt:lpstr>
      <vt:lpstr>PowerPoint Presentation</vt:lpstr>
      <vt:lpstr>PowerPoint Presentation</vt:lpstr>
    </vt:vector>
  </TitlesOfParts>
  <Company>Uche Pat &amp; Co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INCLUSION, POVERTY AND INCOME INEQUALITY IN NIGERIA</dc:title>
  <dc:creator>Uche Pat</dc:creator>
  <cp:lastModifiedBy>Uche Pat</cp:lastModifiedBy>
  <cp:revision>23</cp:revision>
  <dcterms:created xsi:type="dcterms:W3CDTF">2021-08-14T09:52:49Z</dcterms:created>
  <dcterms:modified xsi:type="dcterms:W3CDTF">2021-08-14T13:02:17Z</dcterms:modified>
</cp:coreProperties>
</file>