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D1442E-0C82-469A-935C-0C3E77EE627F}" type="datetimeFigureOut">
              <a:rPr lang="en-US" smtClean="0"/>
              <a:pPr/>
              <a:t>2/7/2018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448C39E-AFC0-418F-A052-706EF6B3005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29132"/>
            <a:ext cx="9144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9800" b="1" dirty="0" smtClean="0">
                <a:solidFill>
                  <a:srgbClr val="FFFF00"/>
                </a:solidFill>
                <a:latin typeface="Algerian" pitchFamily="82" charset="0"/>
              </a:rPr>
              <a:t>FST 203</a:t>
            </a:r>
            <a:br>
              <a:rPr lang="en-GB" sz="9800" b="1" dirty="0" smtClean="0">
                <a:solidFill>
                  <a:srgbClr val="FFFF00"/>
                </a:solidFill>
                <a:latin typeface="Algerian" pitchFamily="82" charset="0"/>
              </a:rPr>
            </a:br>
            <a:r>
              <a:rPr lang="en-GB" b="1" dirty="0" smtClean="0">
                <a:solidFill>
                  <a:schemeClr val="bg1"/>
                </a:solidFill>
              </a:rPr>
              <a:t/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TOPIC: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6000" b="1" dirty="0" smtClean="0"/>
              <a:t>INTERACTION </a:t>
            </a:r>
            <a:r>
              <a:rPr lang="en-GB" sz="6000" b="1" dirty="0"/>
              <a:t>OF BIOCHEMICAL CONSTITUENTS OF FOOD WITH WATER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</a:rPr>
              <a:t>DR (MRS) M.O. OMOSEBI</a:t>
            </a:r>
            <a:endParaRPr lang="en-GB" sz="44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6072206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LECTURER</a:t>
            </a:r>
            <a:endParaRPr lang="en-GB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GB" sz="6700" b="1" dirty="0" smtClean="0"/>
              <a:t>Effect on Storage Life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600200"/>
            <a:ext cx="8358246" cy="490063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Water activity (a</a:t>
            </a:r>
            <a:r>
              <a:rPr lang="en-GB" baseline="-25000" dirty="0" smtClean="0"/>
              <a:t>w</a:t>
            </a:r>
            <a:r>
              <a:rPr lang="en-GB" dirty="0" smtClean="0"/>
              <a:t>) is a measure of how efficiently the water present can take part in a chemical (physical) reaction.</a:t>
            </a:r>
          </a:p>
          <a:p>
            <a:endParaRPr lang="en-GB" dirty="0" smtClean="0"/>
          </a:p>
          <a:p>
            <a:pPr>
              <a:buNone/>
            </a:pPr>
            <a:r>
              <a:rPr lang="en-GB" sz="4800" b="1" dirty="0" smtClean="0">
                <a:solidFill>
                  <a:srgbClr val="C00000"/>
                </a:solidFill>
              </a:rPr>
              <a:t>a</a:t>
            </a:r>
            <a:r>
              <a:rPr lang="en-GB" sz="4800" b="1" baseline="-25000" dirty="0" smtClean="0">
                <a:solidFill>
                  <a:srgbClr val="C00000"/>
                </a:solidFill>
              </a:rPr>
              <a:t>w</a:t>
            </a:r>
            <a:r>
              <a:rPr lang="en-GB" sz="4800" b="1" dirty="0" smtClean="0">
                <a:solidFill>
                  <a:srgbClr val="C00000"/>
                </a:solidFill>
              </a:rPr>
              <a:t> = P/P0 = ERH/100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P = partial vapour pressure of food moisture at temperature T </a:t>
            </a:r>
          </a:p>
          <a:p>
            <a:pPr>
              <a:buNone/>
            </a:pPr>
            <a:r>
              <a:rPr lang="en-GB" dirty="0" smtClean="0"/>
              <a:t>P</a:t>
            </a:r>
            <a:r>
              <a:rPr lang="en-GB" baseline="-25000" dirty="0" smtClean="0"/>
              <a:t>0</a:t>
            </a:r>
            <a:r>
              <a:rPr lang="en-GB" dirty="0" smtClean="0"/>
              <a:t> = saturation </a:t>
            </a:r>
            <a:r>
              <a:rPr lang="en-GB" dirty="0" err="1" smtClean="0"/>
              <a:t>vapor</a:t>
            </a:r>
            <a:r>
              <a:rPr lang="en-GB" dirty="0" smtClean="0"/>
              <a:t> pressure of pure water at T </a:t>
            </a:r>
          </a:p>
          <a:p>
            <a:pPr>
              <a:buNone/>
            </a:pPr>
            <a:r>
              <a:rPr lang="en-GB" dirty="0" smtClean="0"/>
              <a:t>ERH = equilibrium relative humidity at T.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Importance of Water Activity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929718" cy="52578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 relationship between ERH and aw enables us to predict which foods will gain or lose water, when exposed to air of a particular humidity. </a:t>
            </a:r>
          </a:p>
          <a:p>
            <a:r>
              <a:rPr lang="en-GB" dirty="0" smtClean="0"/>
              <a:t>The relationship between water content and water activity is indicated by the sorption isotherm of a food. </a:t>
            </a:r>
          </a:p>
          <a:p>
            <a:r>
              <a:rPr lang="en-GB" dirty="0" smtClean="0"/>
              <a:t>At a low water content ((</a:t>
            </a:r>
            <a:r>
              <a:rPr lang="en-GB" i="1" dirty="0" smtClean="0"/>
              <a:t>&lt;</a:t>
            </a:r>
            <a:r>
              <a:rPr lang="en-GB" dirty="0" smtClean="0"/>
              <a:t>50%), even minor changes in this parameter lead to major changes in water activity. </a:t>
            </a:r>
          </a:p>
          <a:p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b="1" dirty="0" smtClean="0">
                <a:solidFill>
                  <a:srgbClr val="C00000"/>
                </a:solidFill>
              </a:rPr>
              <a:t>Decreased water activity retards the growth of microorganisms, slows enzyme catalyzed reactions (particularly involving </a:t>
            </a:r>
            <a:r>
              <a:rPr lang="en-GB" b="1" dirty="0" err="1" smtClean="0">
                <a:solidFill>
                  <a:srgbClr val="C00000"/>
                </a:solidFill>
              </a:rPr>
              <a:t>hydrolases</a:t>
            </a:r>
            <a:r>
              <a:rPr lang="en-GB" b="1" dirty="0" smtClean="0">
                <a:solidFill>
                  <a:srgbClr val="C00000"/>
                </a:solidFill>
              </a:rPr>
              <a:t>; and, lastly, retards non-enzymatic browning. In contrast, the rate of lipid </a:t>
            </a:r>
            <a:r>
              <a:rPr lang="en-GB" b="1" dirty="0" err="1" smtClean="0">
                <a:solidFill>
                  <a:srgbClr val="C00000"/>
                </a:solidFill>
              </a:rPr>
              <a:t>autoxidation</a:t>
            </a:r>
            <a:r>
              <a:rPr lang="en-GB" b="1" dirty="0" smtClean="0">
                <a:solidFill>
                  <a:srgbClr val="C00000"/>
                </a:solidFill>
              </a:rPr>
              <a:t> increases in dried food systems.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5043510"/>
          </a:xfrm>
        </p:spPr>
        <p:txBody>
          <a:bodyPr>
            <a:normAutofit/>
          </a:bodyPr>
          <a:lstStyle/>
          <a:p>
            <a:r>
              <a:rPr lang="en-GB" dirty="0" smtClean="0"/>
              <a:t>Foods with a</a:t>
            </a:r>
            <a:r>
              <a:rPr lang="en-GB" baseline="-25000" dirty="0" smtClean="0"/>
              <a:t>w</a:t>
            </a:r>
            <a:r>
              <a:rPr lang="en-GB" dirty="0" smtClean="0"/>
              <a:t> values between 0</a:t>
            </a:r>
            <a:r>
              <a:rPr lang="en-GB" i="1" dirty="0" smtClean="0"/>
              <a:t>.</a:t>
            </a:r>
            <a:r>
              <a:rPr lang="en-GB" dirty="0" smtClean="0"/>
              <a:t>6 and 0</a:t>
            </a:r>
            <a:r>
              <a:rPr lang="en-GB" i="1" dirty="0" smtClean="0"/>
              <a:t>.</a:t>
            </a:r>
            <a:r>
              <a:rPr lang="en-GB" dirty="0" smtClean="0"/>
              <a:t>9 are known as </a:t>
            </a:r>
            <a:r>
              <a:rPr lang="en-GB" b="1" dirty="0" smtClean="0">
                <a:solidFill>
                  <a:srgbClr val="C00000"/>
                </a:solidFill>
              </a:rPr>
              <a:t>“intermediate moisture foods” (IMF). </a:t>
            </a:r>
            <a:endParaRPr lang="en-GB" b="1" dirty="0" smtClean="0">
              <a:solidFill>
                <a:srgbClr val="C0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These </a:t>
            </a:r>
            <a:r>
              <a:rPr lang="en-GB" dirty="0" smtClean="0"/>
              <a:t>foods are largely protected against microbial spoilage.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One </a:t>
            </a:r>
            <a:r>
              <a:rPr lang="en-GB" dirty="0" smtClean="0"/>
              <a:t>of the options for decreasing water activity and thus improving the shelf life of food is to use additives with high water binding capacities (humectants) e.g. common salt, glycerol, </a:t>
            </a:r>
            <a:r>
              <a:rPr lang="en-GB" dirty="0" err="1" smtClean="0"/>
              <a:t>sorbitol</a:t>
            </a:r>
            <a:r>
              <a:rPr lang="en-GB" dirty="0" smtClean="0"/>
              <a:t> and sucrose.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Water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Water transports nutrients and metabolic products throughout the body to balance cell contents and requirements.</a:t>
            </a:r>
          </a:p>
          <a:p>
            <a:endParaRPr lang="en-GB" dirty="0" smtClean="0"/>
          </a:p>
          <a:p>
            <a:r>
              <a:rPr lang="en-GB" dirty="0" smtClean="0"/>
              <a:t>Water maintains biological activities of proteins, nucleotides, and carbohydrates, and participates in hydrolyses, condensations, and chemical reactions that are vital for life.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857232"/>
            <a:ext cx="8531352" cy="719158"/>
          </a:xfrm>
        </p:spPr>
        <p:txBody>
          <a:bodyPr>
            <a:normAutofit fontScale="90000"/>
          </a:bodyPr>
          <a:lstStyle/>
          <a:p>
            <a:r>
              <a:rPr lang="en-GB" u="sng" dirty="0" smtClean="0">
                <a:solidFill>
                  <a:schemeClr val="tx1"/>
                </a:solidFill>
              </a:rPr>
              <a:t>Interaction of foodstuffs with water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Polar</a:t>
            </a:r>
          </a:p>
          <a:p>
            <a:r>
              <a:rPr lang="en-GB" dirty="0" smtClean="0"/>
              <a:t>Hydrogen-bonding</a:t>
            </a:r>
          </a:p>
          <a:p>
            <a:r>
              <a:rPr lang="en-GB" dirty="0" smtClean="0"/>
              <a:t>Hydrophobic interactions.</a:t>
            </a:r>
          </a:p>
          <a:p>
            <a:endParaRPr lang="en-GB" dirty="0" smtClean="0"/>
          </a:p>
          <a:p>
            <a:pPr>
              <a:buNone/>
            </a:pPr>
            <a:r>
              <a:rPr lang="en-GB" sz="4000" u="sng" dirty="0" smtClean="0"/>
              <a:t>Water within food </a:t>
            </a:r>
          </a:p>
          <a:p>
            <a:r>
              <a:rPr lang="en-GB" dirty="0" smtClean="0"/>
              <a:t>Bound water</a:t>
            </a:r>
          </a:p>
          <a:p>
            <a:r>
              <a:rPr lang="en-GB" dirty="0" smtClean="0"/>
              <a:t>Affected water</a:t>
            </a:r>
          </a:p>
          <a:p>
            <a:r>
              <a:rPr lang="en-GB" dirty="0" smtClean="0"/>
              <a:t>Free water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57158" y="2743200"/>
            <a:ext cx="8572560" cy="41148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Water molecules are tightly bound to sugar molecules.</a:t>
            </a:r>
          </a:p>
          <a:p>
            <a:pPr>
              <a:buFont typeface="Wingdings" pitchFamily="2" charset="2"/>
              <a:buChar char="Ø"/>
            </a:pPr>
            <a:endParaRPr lang="en-GB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It has however been suggested that the tendency of glucose to retard ice crystal formation in frozen dessert products is a result of the close fit with liquid water but not with ice.</a:t>
            </a:r>
            <a:endParaRPr lang="en-GB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57290" y="1643050"/>
            <a:ext cx="7786710" cy="928694"/>
          </a:xfrm>
        </p:spPr>
        <p:txBody>
          <a:bodyPr>
            <a:normAutofit/>
          </a:bodyPr>
          <a:lstStyle/>
          <a:p>
            <a:r>
              <a:rPr lang="en-GB" sz="3800" b="1" dirty="0" smtClean="0">
                <a:solidFill>
                  <a:schemeClr val="tx1"/>
                </a:solidFill>
              </a:rPr>
              <a:t>Water interaction with Carbohydrates</a:t>
            </a:r>
            <a:endParaRPr lang="en-GB" sz="3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500034" y="2743200"/>
            <a:ext cx="8358246" cy="3686196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tx1"/>
                </a:solidFill>
              </a:rPr>
              <a:t>Considering the interaction of proteins is very important mostly because of the importance of water to </a:t>
            </a:r>
            <a:r>
              <a:rPr lang="en-GB" sz="3600" b="1" dirty="0" smtClean="0">
                <a:solidFill>
                  <a:srgbClr val="C00000"/>
                </a:solidFill>
              </a:rPr>
              <a:t>the structure and behaviour of proteins</a:t>
            </a:r>
            <a:r>
              <a:rPr lang="en-GB" sz="3600" b="1" dirty="0" smtClean="0">
                <a:solidFill>
                  <a:schemeClr val="tx1"/>
                </a:solidFill>
              </a:rPr>
              <a:t> </a:t>
            </a:r>
            <a:r>
              <a:rPr lang="en-GB" sz="3600" dirty="0" smtClean="0">
                <a:solidFill>
                  <a:schemeClr val="tx1"/>
                </a:solidFill>
              </a:rPr>
              <a:t>(in vitro as well as in vivo) rather than the </a:t>
            </a:r>
            <a:r>
              <a:rPr lang="en-GB" sz="3600" b="1" dirty="0" smtClean="0">
                <a:solidFill>
                  <a:srgbClr val="C00000"/>
                </a:solidFill>
              </a:rPr>
              <a:t>influence of proteins on the behaviour of water.</a:t>
            </a:r>
            <a:endParaRPr lang="en-GB" sz="3600" b="1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tx1"/>
                </a:solidFill>
              </a:rPr>
              <a:t>Water interaction with Protein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929718" cy="862034"/>
          </a:xfrm>
        </p:spPr>
        <p:txBody>
          <a:bodyPr>
            <a:normAutofit fontScale="90000"/>
          </a:bodyPr>
          <a:lstStyle/>
          <a:p>
            <a:r>
              <a:rPr lang="en-GB" sz="3100" b="1" dirty="0" smtClean="0">
                <a:solidFill>
                  <a:schemeClr val="tx1"/>
                </a:solidFill>
                <a:latin typeface="Baskerville Old Face" pitchFamily="18" charset="0"/>
              </a:rPr>
              <a:t>A protein molecule presents three kinds of surface group to its aqueous environment, depending on the nature of the amino acid side chain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43510"/>
          </a:xfrm>
        </p:spPr>
        <p:txBody>
          <a:bodyPr>
            <a:normAutofit/>
          </a:bodyPr>
          <a:lstStyle/>
          <a:p>
            <a:r>
              <a:rPr lang="en-GB" dirty="0" smtClean="0"/>
              <a:t>Polar charged groups such as those of </a:t>
            </a:r>
            <a:r>
              <a:rPr lang="en-GB" dirty="0" err="1" smtClean="0"/>
              <a:t>glutamic</a:t>
            </a:r>
            <a:r>
              <a:rPr lang="en-GB" dirty="0" smtClean="0"/>
              <a:t> acid (-CH</a:t>
            </a:r>
            <a:r>
              <a:rPr lang="en-GB" baseline="-25000" dirty="0" smtClean="0"/>
              <a:t>2</a:t>
            </a:r>
            <a:r>
              <a:rPr lang="en-GB" dirty="0" smtClean="0"/>
              <a:t>CH</a:t>
            </a:r>
            <a:r>
              <a:rPr lang="en-GB" baseline="-25000" dirty="0" smtClean="0"/>
              <a:t>2</a:t>
            </a:r>
            <a:r>
              <a:rPr lang="en-GB" dirty="0" smtClean="0"/>
              <a:t>COO</a:t>
            </a:r>
            <a:r>
              <a:rPr lang="en-GB" baseline="30000" dirty="0" smtClean="0"/>
              <a:t>-</a:t>
            </a:r>
            <a:r>
              <a:rPr lang="en-GB" dirty="0" smtClean="0"/>
              <a:t>) or lysine [-(CH</a:t>
            </a:r>
            <a:r>
              <a:rPr lang="en-GB" baseline="-25000" dirty="0" smtClean="0"/>
              <a:t>2</a:t>
            </a:r>
            <a:r>
              <a:rPr lang="en-GB" dirty="0" smtClean="0"/>
              <a:t>)</a:t>
            </a:r>
            <a:r>
              <a:rPr lang="en-GB" baseline="-25000" dirty="0" smtClean="0"/>
              <a:t>4</a:t>
            </a:r>
            <a:r>
              <a:rPr lang="en-GB" dirty="0" smtClean="0"/>
              <a:t>NH</a:t>
            </a:r>
            <a:r>
              <a:rPr lang="en-GB" baseline="-25000" dirty="0" smtClean="0"/>
              <a:t>3</a:t>
            </a:r>
            <a:r>
              <a:rPr lang="en-GB" baseline="30000" dirty="0" smtClean="0"/>
              <a:t>+</a:t>
            </a:r>
            <a:r>
              <a:rPr lang="en-GB" dirty="0" smtClean="0"/>
              <a:t>]</a:t>
            </a:r>
          </a:p>
          <a:p>
            <a:endParaRPr lang="en-GB" dirty="0" smtClean="0"/>
          </a:p>
          <a:p>
            <a:r>
              <a:rPr lang="en-GB" dirty="0" smtClean="0"/>
              <a:t>Polar neutral groups such as those of serine (-CH</a:t>
            </a:r>
            <a:r>
              <a:rPr lang="en-GB" baseline="-25000" dirty="0" smtClean="0"/>
              <a:t>2</a:t>
            </a:r>
            <a:r>
              <a:rPr lang="en-GB" dirty="0" smtClean="0"/>
              <a:t>OH) or </a:t>
            </a:r>
            <a:r>
              <a:rPr lang="en-GB" dirty="0" err="1" smtClean="0"/>
              <a:t>glutamic</a:t>
            </a:r>
            <a:r>
              <a:rPr lang="en-GB" dirty="0" smtClean="0"/>
              <a:t> acid at low pH (-CH</a:t>
            </a:r>
            <a:r>
              <a:rPr lang="en-GB" baseline="-25000" dirty="0" smtClean="0"/>
              <a:t>2</a:t>
            </a:r>
            <a:r>
              <a:rPr lang="en-GB" dirty="0" smtClean="0"/>
              <a:t>CH</a:t>
            </a:r>
            <a:r>
              <a:rPr lang="en-GB" baseline="-25000" dirty="0" smtClean="0"/>
              <a:t>2</a:t>
            </a:r>
            <a:r>
              <a:rPr lang="en-GB" dirty="0" smtClean="0"/>
              <a:t>COOH) </a:t>
            </a:r>
          </a:p>
          <a:p>
            <a:endParaRPr lang="en-GB" dirty="0" smtClean="0"/>
          </a:p>
          <a:p>
            <a:r>
              <a:rPr lang="en-GB" dirty="0" smtClean="0"/>
              <a:t>Non-polar groups such as those of </a:t>
            </a:r>
            <a:r>
              <a:rPr lang="en-GB" dirty="0" err="1" smtClean="0"/>
              <a:t>valine</a:t>
            </a:r>
            <a:r>
              <a:rPr lang="en-GB" dirty="0" smtClean="0"/>
              <a:t> [-CH(CH</a:t>
            </a:r>
            <a:r>
              <a:rPr lang="en-GB" baseline="-25000" dirty="0" smtClean="0"/>
              <a:t>3</a:t>
            </a:r>
            <a:r>
              <a:rPr lang="en-GB" dirty="0" smtClean="0"/>
              <a:t>)</a:t>
            </a:r>
            <a:r>
              <a:rPr lang="en-GB" baseline="-25000" dirty="0" smtClean="0"/>
              <a:t>2</a:t>
            </a:r>
            <a:r>
              <a:rPr lang="en-GB" dirty="0" smtClean="0"/>
              <a:t>] or </a:t>
            </a:r>
            <a:r>
              <a:rPr lang="en-GB" dirty="0" err="1" smtClean="0"/>
              <a:t>methionine</a:t>
            </a:r>
            <a:r>
              <a:rPr lang="en-GB" dirty="0" smtClean="0"/>
              <a:t> (CH</a:t>
            </a:r>
            <a:r>
              <a:rPr lang="en-GB" baseline="-25000" dirty="0" smtClean="0"/>
              <a:t>2</a:t>
            </a:r>
            <a:r>
              <a:rPr lang="en-GB" dirty="0" smtClean="0"/>
              <a:t>CH</a:t>
            </a:r>
            <a:r>
              <a:rPr lang="en-GB" baseline="-25000" dirty="0" smtClean="0"/>
              <a:t>2</a:t>
            </a:r>
            <a:r>
              <a:rPr lang="en-GB" dirty="0" smtClean="0"/>
              <a:t>SCH</a:t>
            </a:r>
            <a:r>
              <a:rPr lang="en-GB" baseline="-25000" dirty="0" smtClean="0"/>
              <a:t>3</a:t>
            </a:r>
            <a:r>
              <a:rPr lang="en-GB" dirty="0" smtClean="0"/>
              <a:t>).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28600"/>
            <a:ext cx="8408890" cy="9906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Water binding properties of amino acid side chains 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7158" y="1600200"/>
            <a:ext cx="8408890" cy="490063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When ionised, 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The acidic side chains, </a:t>
            </a:r>
            <a:r>
              <a:rPr lang="en-GB" dirty="0" err="1" smtClean="0"/>
              <a:t>aspartate</a:t>
            </a:r>
            <a:r>
              <a:rPr lang="en-GB" dirty="0" smtClean="0"/>
              <a:t> and glutamate, bind about six molecules of water.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On </a:t>
            </a:r>
            <a:r>
              <a:rPr lang="en-GB" dirty="0" err="1" smtClean="0"/>
              <a:t>protonation</a:t>
            </a:r>
            <a:r>
              <a:rPr lang="en-GB" dirty="0" smtClean="0"/>
              <a:t> this figure drops to two, a similar figure to that of the polar but unionised side chains of </a:t>
            </a:r>
            <a:r>
              <a:rPr lang="en-GB" dirty="0" err="1" smtClean="0"/>
              <a:t>aspartagine</a:t>
            </a:r>
            <a:r>
              <a:rPr lang="en-GB" dirty="0" smtClean="0"/>
              <a:t>, serine, etc. </a:t>
            </a:r>
          </a:p>
          <a:p>
            <a:pPr>
              <a:buFont typeface="Wingdings" pitchFamily="2" charset="2"/>
              <a:buChar char="Ø"/>
            </a:pP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The positively charged side chains of lysine and </a:t>
            </a:r>
            <a:r>
              <a:rPr lang="en-GB" dirty="0" err="1" smtClean="0"/>
              <a:t>histidine</a:t>
            </a:r>
            <a:r>
              <a:rPr lang="en-GB" dirty="0" smtClean="0"/>
              <a:t> each bind about four molecules of water. 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31707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EFFECT OF THERMAL DENATURATION ON WATER BINDING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643998" cy="4900634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smtClean="0"/>
              <a:t>Unfolding of the polypeptide chain which cause some extra water binding as the last few polar groups are exposed. </a:t>
            </a:r>
          </a:p>
          <a:p>
            <a:endParaRPr lang="en-GB" b="1" dirty="0" smtClean="0"/>
          </a:p>
          <a:p>
            <a:r>
              <a:rPr lang="en-GB" b="1" dirty="0" smtClean="0"/>
              <a:t>The newly exposed hydrophobic regions of the polypeptide chain also show a limited water-binding capacity, partly due to the hydrophilic nature of the peptide bond regions of the backbone. </a:t>
            </a:r>
          </a:p>
          <a:p>
            <a:endParaRPr lang="en-GB" b="1" dirty="0" smtClean="0"/>
          </a:p>
          <a:p>
            <a:r>
              <a:rPr lang="en-GB" b="1" dirty="0" smtClean="0"/>
              <a:t>Many proteins show a modest increase in water binding on </a:t>
            </a:r>
            <a:r>
              <a:rPr lang="en-GB" b="1" dirty="0" err="1" smtClean="0"/>
              <a:t>denaturation</a:t>
            </a:r>
            <a:r>
              <a:rPr lang="en-GB" b="1" dirty="0" smtClean="0"/>
              <a:t>, from around 30% to around 45% w/w. </a:t>
            </a:r>
          </a:p>
          <a:p>
            <a:endParaRPr lang="en-GB" b="1" dirty="0" smtClean="0"/>
          </a:p>
          <a:p>
            <a:r>
              <a:rPr lang="en-GB" b="1" dirty="0" smtClean="0"/>
              <a:t>When </a:t>
            </a:r>
            <a:r>
              <a:rPr lang="en-GB" b="1" dirty="0" err="1" smtClean="0"/>
              <a:t>denaturation</a:t>
            </a:r>
            <a:r>
              <a:rPr lang="en-GB" b="1" dirty="0" smtClean="0"/>
              <a:t> leads to aggregation, as unfolded polypeptide </a:t>
            </a:r>
            <a:r>
              <a:rPr lang="en-GB" b="1" dirty="0" err="1" smtClean="0"/>
              <a:t>cahins</a:t>
            </a:r>
            <a:r>
              <a:rPr lang="en-GB" b="1" dirty="0" smtClean="0"/>
              <a:t> become entangled around each other, there is sometimes a tendency for protein/water interactions to be usurped by protein/protein interactions that lead to an actual loss of water-binding capacity. </a:t>
            </a:r>
            <a:endParaRPr lang="en-GB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Effect of low-molecular weight 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858280" cy="504351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The behaviour of protein solutions is also markedly affected by the presence of low-molecular weight ions, notably the anions and </a:t>
            </a:r>
            <a:r>
              <a:rPr lang="en-GB" dirty="0" err="1" smtClean="0"/>
              <a:t>cations</a:t>
            </a:r>
            <a:r>
              <a:rPr lang="en-GB" dirty="0" smtClean="0"/>
              <a:t> of inorganic salts. </a:t>
            </a:r>
          </a:p>
          <a:p>
            <a:endParaRPr lang="en-GB" dirty="0" smtClean="0"/>
          </a:p>
          <a:p>
            <a:r>
              <a:rPr lang="en-GB" dirty="0" smtClean="0"/>
              <a:t>Up to 1mol dm</a:t>
            </a:r>
            <a:r>
              <a:rPr lang="en-GB" baseline="30000" dirty="0" smtClean="0"/>
              <a:t>-3</a:t>
            </a:r>
            <a:r>
              <a:rPr lang="en-GB" dirty="0" smtClean="0"/>
              <a:t> many salts, such as sodium or potassium chloride, enhance the solubility of proteins. </a:t>
            </a:r>
          </a:p>
          <a:p>
            <a:endParaRPr lang="en-GB" dirty="0" smtClean="0"/>
          </a:p>
          <a:p>
            <a:r>
              <a:rPr lang="en-GB" dirty="0" smtClean="0"/>
              <a:t>The solubility-enhancing effect of increasing salt concentrations does not continue indefinitely. </a:t>
            </a:r>
          </a:p>
          <a:p>
            <a:endParaRPr lang="en-GB" dirty="0" smtClean="0"/>
          </a:p>
          <a:p>
            <a:r>
              <a:rPr lang="en-GB" dirty="0" smtClean="0"/>
              <a:t>At concentrations above 1-2 mol dm</a:t>
            </a:r>
            <a:r>
              <a:rPr lang="en-GB" baseline="30000" dirty="0" smtClean="0"/>
              <a:t>-3 </a:t>
            </a:r>
            <a:r>
              <a:rPr lang="en-GB" dirty="0" smtClean="0"/>
              <a:t>many salts cause proteins to precipitate out of solution, a phenomenon known as </a:t>
            </a:r>
            <a:r>
              <a:rPr lang="en-GB" b="1" dirty="0" smtClean="0">
                <a:solidFill>
                  <a:srgbClr val="C00000"/>
                </a:solidFill>
              </a:rPr>
              <a:t>‘salting-out’.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</TotalTime>
  <Words>764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FST 203  TOPIC: INTERACTION OF BIOCHEMICAL CONSTITUENTS OF FOOD WITH WATER  </vt:lpstr>
      <vt:lpstr>Water</vt:lpstr>
      <vt:lpstr>Interaction of foodstuffs with water  </vt:lpstr>
      <vt:lpstr>Water interaction with Carbohydrates</vt:lpstr>
      <vt:lpstr>Water interaction with Protein</vt:lpstr>
      <vt:lpstr>A protein molecule presents three kinds of surface group to its aqueous environment, depending on the nature of the amino acid side chain </vt:lpstr>
      <vt:lpstr>Water binding properties of amino acid side chains </vt:lpstr>
      <vt:lpstr>EFFECT OF THERMAL DENATURATION ON WATER BINDING</vt:lpstr>
      <vt:lpstr>Effect of low-molecular weight ions</vt:lpstr>
      <vt:lpstr>Effect on Storage Life  </vt:lpstr>
      <vt:lpstr>Importance of Water Activity</vt:lpstr>
      <vt:lpstr>Slide 12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FST 203  TOPIC: INTERACTION OF BIOCHEMICAL CONSTITUENTS OF FOOD WITH WATER</dc:title>
  <dc:creator>Mary</dc:creator>
  <cp:lastModifiedBy>Mary</cp:lastModifiedBy>
  <cp:revision>9</cp:revision>
  <dcterms:created xsi:type="dcterms:W3CDTF">2018-02-07T08:29:32Z</dcterms:created>
  <dcterms:modified xsi:type="dcterms:W3CDTF">2018-02-07T09:24:12Z</dcterms:modified>
</cp:coreProperties>
</file>