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6D9F83F1-AE01-401D-BECF-9238C1A1D35D}" type="slidenum">
              <a:rPr lang="en-GB" smtClean="0"/>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D9F83F1-AE01-401D-BECF-9238C1A1D35D}" type="slidenum">
              <a:rPr lang="en-GB" smtClean="0"/>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6D9F83F1-AE01-401D-BECF-9238C1A1D35D}" type="slidenum">
              <a:rPr lang="en-GB" smtClean="0"/>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D9F83F1-AE01-401D-BECF-9238C1A1D35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0D37F60-5307-4272-B490-B586B91E6574}" type="datetimeFigureOut">
              <a:rPr lang="en-US" smtClean="0"/>
              <a:t>4/24/2018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D9F83F1-AE01-401D-BECF-9238C1A1D35D}" type="slidenum">
              <a:rPr lang="en-GB" smtClean="0"/>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0D37F60-5307-4272-B490-B586B91E6574}" type="datetimeFigureOut">
              <a:rPr lang="en-US" smtClean="0"/>
              <a:t>4/24/2018</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D9F83F1-AE01-401D-BECF-9238C1A1D35D}" type="slidenum">
              <a:rPr lang="en-GB" smtClean="0"/>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0"/>
            <a:ext cx="7835268" cy="1285860"/>
          </a:xfrm>
        </p:spPr>
        <p:txBody>
          <a:bodyPr/>
          <a:lstStyle/>
          <a:p>
            <a:pPr algn="ctr"/>
            <a:r>
              <a:rPr lang="en-GB" b="1" dirty="0" smtClean="0"/>
              <a:t>FST 208</a:t>
            </a:r>
            <a:endParaRPr lang="en-GB" b="1" dirty="0"/>
          </a:p>
        </p:txBody>
      </p:sp>
      <p:sp>
        <p:nvSpPr>
          <p:cNvPr id="3" name="Subtitle 2"/>
          <p:cNvSpPr>
            <a:spLocks noGrp="1"/>
          </p:cNvSpPr>
          <p:nvPr>
            <p:ph type="subTitle" idx="1"/>
          </p:nvPr>
        </p:nvSpPr>
        <p:spPr>
          <a:xfrm>
            <a:off x="1432560" y="1850064"/>
            <a:ext cx="7406640" cy="4579332"/>
          </a:xfrm>
        </p:spPr>
        <p:txBody>
          <a:bodyPr>
            <a:normAutofit/>
          </a:bodyPr>
          <a:lstStyle/>
          <a:p>
            <a:endParaRPr lang="en-GB" dirty="0" smtClean="0"/>
          </a:p>
          <a:p>
            <a:pPr algn="ctr"/>
            <a:r>
              <a:rPr lang="en-GB" sz="2800" dirty="0" smtClean="0"/>
              <a:t>TOPIC:</a:t>
            </a:r>
            <a:endParaRPr lang="en-GB" sz="3000" dirty="0" smtClean="0"/>
          </a:p>
          <a:p>
            <a:pPr algn="ctr"/>
            <a:r>
              <a:rPr lang="en-GB" sz="5400" b="1" dirty="0" smtClean="0"/>
              <a:t>INTRODUCTION TO FARM ANIMALS</a:t>
            </a:r>
          </a:p>
          <a:p>
            <a:pPr algn="ctr"/>
            <a:endParaRPr lang="en-GB" sz="5400" dirty="0" smtClean="0"/>
          </a:p>
          <a:p>
            <a:endParaRPr lang="en-GB" dirty="0" smtClean="0"/>
          </a:p>
          <a:p>
            <a:pPr algn="ctr"/>
            <a:r>
              <a:rPr lang="en-GB" sz="2800" b="1" dirty="0" smtClean="0">
                <a:solidFill>
                  <a:schemeClr val="accent3">
                    <a:lumMod val="75000"/>
                  </a:schemeClr>
                </a:solidFill>
                <a:latin typeface="Baskerville Old Face" pitchFamily="18" charset="0"/>
              </a:rPr>
              <a:t>LECTURER: DR. (MRS.) M.O. OMOSEBI</a:t>
            </a:r>
            <a:endParaRPr lang="en-GB" sz="2800" b="1" dirty="0">
              <a:solidFill>
                <a:schemeClr val="accent3">
                  <a:lumMod val="75000"/>
                </a:schemeClr>
              </a:solidFill>
              <a:latin typeface="Baskerville Old Fac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4414" y="500042"/>
            <a:ext cx="7719274" cy="6000792"/>
          </a:xfrm>
        </p:spPr>
        <p:txBody>
          <a:bodyPr>
            <a:normAutofit fontScale="92500" lnSpcReduction="10000"/>
          </a:bodyPr>
          <a:lstStyle/>
          <a:p>
            <a:r>
              <a:rPr lang="en-GB" dirty="0" smtClean="0"/>
              <a:t>Cattle, sheep, goats, deer and antelopes are ruminants; they digest food in two steps, chewing and swallowing in the normal way, and then regurgitating the </a:t>
            </a:r>
            <a:r>
              <a:rPr lang="en-GB" dirty="0" smtClean="0"/>
              <a:t>semi-digested </a:t>
            </a:r>
            <a:r>
              <a:rPr lang="en-GB" dirty="0" smtClean="0"/>
              <a:t>cud to chew it again and thus extract the maximum possible food value</a:t>
            </a:r>
            <a:r>
              <a:rPr lang="en-GB" dirty="0" smtClean="0"/>
              <a:t>.</a:t>
            </a:r>
          </a:p>
          <a:p>
            <a:pPr>
              <a:buNone/>
            </a:pPr>
            <a:endParaRPr lang="en-GB" dirty="0" smtClean="0"/>
          </a:p>
          <a:p>
            <a:r>
              <a:rPr lang="en-GB" dirty="0" smtClean="0"/>
              <a:t>The dietary needs of these animals is mostly met by eating grass. </a:t>
            </a:r>
            <a:endParaRPr lang="en-GB" dirty="0" smtClean="0"/>
          </a:p>
          <a:p>
            <a:endParaRPr lang="en-GB" dirty="0" smtClean="0"/>
          </a:p>
          <a:p>
            <a:r>
              <a:rPr lang="en-GB" dirty="0" smtClean="0"/>
              <a:t>Grasses </a:t>
            </a:r>
            <a:r>
              <a:rPr lang="en-GB" dirty="0" smtClean="0"/>
              <a:t>grow from the base of the leaf-blade, enabling it to thrive even when heavily grazed or cut.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00042"/>
            <a:ext cx="7498080" cy="6072230"/>
          </a:xfrm>
        </p:spPr>
        <p:txBody>
          <a:bodyPr>
            <a:normAutofit lnSpcReduction="10000"/>
          </a:bodyPr>
          <a:lstStyle/>
          <a:p>
            <a:r>
              <a:rPr lang="en-GB" dirty="0" smtClean="0"/>
              <a:t>In many climates grass growth is seasonal, for example in the temperate summer or tropical rainy season, so some areas of the crop are set aside to be cut and preserved, either as hay (dried grass), or as silage (fermented grass). </a:t>
            </a:r>
            <a:endParaRPr lang="en-GB" dirty="0" smtClean="0"/>
          </a:p>
          <a:p>
            <a:endParaRPr lang="en-GB" dirty="0" smtClean="0"/>
          </a:p>
          <a:p>
            <a:r>
              <a:rPr lang="en-GB" dirty="0" smtClean="0"/>
              <a:t>Other </a:t>
            </a:r>
            <a:r>
              <a:rPr lang="en-GB" dirty="0" smtClean="0"/>
              <a:t>forage crops are also grown and many of these, as well as crop residues, can be ensiled to fill the gap in the nutritional needs of livestock in the lean season.</a:t>
            </a:r>
            <a:r>
              <a:rPr lang="en-GB" baseline="30000" dirty="0" smtClean="0"/>
              <a:t> </a:t>
            </a: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76" y="428604"/>
            <a:ext cx="7790712" cy="6143668"/>
          </a:xfrm>
        </p:spPr>
        <p:txBody>
          <a:bodyPr>
            <a:normAutofit/>
          </a:bodyPr>
          <a:lstStyle/>
          <a:p>
            <a:r>
              <a:rPr lang="en-GB" dirty="0" smtClean="0"/>
              <a:t>Extensively reared animals may subsist entirely on forage, but more intensively kept livestock will require energy and protein-rich foods in addition. </a:t>
            </a:r>
            <a:endParaRPr lang="en-GB" dirty="0" smtClean="0"/>
          </a:p>
          <a:p>
            <a:endParaRPr lang="en-GB" dirty="0" smtClean="0"/>
          </a:p>
          <a:p>
            <a:r>
              <a:rPr lang="en-GB" dirty="0" smtClean="0"/>
              <a:t>Energy </a:t>
            </a:r>
            <a:r>
              <a:rPr lang="en-GB" dirty="0" smtClean="0"/>
              <a:t>is mainly derived from cereals and cereal by-products, fats and oils and sugar-rich foods, while protein may come from fish or meat meal, </a:t>
            </a:r>
            <a:r>
              <a:rPr lang="en-GB" dirty="0" smtClean="0"/>
              <a:t>milk products</a:t>
            </a:r>
            <a:r>
              <a:rPr lang="en-GB" dirty="0" smtClean="0"/>
              <a:t>, legumes and other plant foods, often the by-products of vegetable oil extraction.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76" y="571480"/>
            <a:ext cx="7790712" cy="6000792"/>
          </a:xfrm>
        </p:spPr>
        <p:txBody>
          <a:bodyPr>
            <a:normAutofit fontScale="85000" lnSpcReduction="20000"/>
          </a:bodyPr>
          <a:lstStyle/>
          <a:p>
            <a:r>
              <a:rPr lang="en-GB" dirty="0" smtClean="0"/>
              <a:t>Pigs and poultry are non-ruminants and unable to digest the cellulose in grass and other forages, so they are fed entirely on cereals and other high-energy foodstuffs. </a:t>
            </a:r>
            <a:endParaRPr lang="en-GB" dirty="0" smtClean="0"/>
          </a:p>
          <a:p>
            <a:endParaRPr lang="en-GB" dirty="0" smtClean="0"/>
          </a:p>
          <a:p>
            <a:r>
              <a:rPr lang="en-GB" dirty="0" smtClean="0"/>
              <a:t>The </a:t>
            </a:r>
            <a:r>
              <a:rPr lang="en-GB" dirty="0" smtClean="0"/>
              <a:t>ingredients for the animals' rations can be grown on the farm or can be bought, in the form of </a:t>
            </a:r>
            <a:r>
              <a:rPr lang="en-GB" dirty="0" err="1" smtClean="0"/>
              <a:t>pelleted</a:t>
            </a:r>
            <a:r>
              <a:rPr lang="en-GB" dirty="0" smtClean="0"/>
              <a:t> or cubed, compound foodstuffs specially formulated for the different classes of livestock, their growth stages and their specific nutritional requirements. </a:t>
            </a:r>
            <a:endParaRPr lang="en-GB" dirty="0" smtClean="0"/>
          </a:p>
          <a:p>
            <a:endParaRPr lang="en-GB" dirty="0" smtClean="0"/>
          </a:p>
          <a:p>
            <a:r>
              <a:rPr lang="en-GB" dirty="0" smtClean="0"/>
              <a:t>Vitamins </a:t>
            </a:r>
            <a:r>
              <a:rPr lang="en-GB" dirty="0" smtClean="0"/>
              <a:t>and minerals are added to balance the diet. </a:t>
            </a:r>
            <a:endParaRPr lang="en-GB" dirty="0" smtClean="0"/>
          </a:p>
          <a:p>
            <a:endParaRPr lang="en-GB" dirty="0" smtClean="0"/>
          </a:p>
          <a:p>
            <a:r>
              <a:rPr lang="en-GB" dirty="0" smtClean="0"/>
              <a:t>Farmed </a:t>
            </a:r>
            <a:r>
              <a:rPr lang="en-GB" dirty="0" smtClean="0"/>
              <a:t>fish are usually  fed </a:t>
            </a:r>
            <a:r>
              <a:rPr lang="en-GB" dirty="0" err="1" smtClean="0"/>
              <a:t>pelleted</a:t>
            </a:r>
            <a:r>
              <a:rPr lang="en-GB" dirty="0" smtClean="0"/>
              <a:t> food.</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Autofit/>
          </a:bodyPr>
          <a:lstStyle/>
          <a:p>
            <a:r>
              <a:rPr lang="en-GB" sz="4000" b="1" dirty="0" smtClean="0">
                <a:solidFill>
                  <a:srgbClr val="FF0000"/>
                </a:solidFill>
              </a:rPr>
              <a:t>THEN</a:t>
            </a:r>
            <a:endParaRPr lang="en-GB" sz="4000" b="1" dirty="0">
              <a:solidFill>
                <a:srgbClr val="FF0000"/>
              </a:solidFill>
            </a:endParaRPr>
          </a:p>
        </p:txBody>
      </p:sp>
      <p:sp>
        <p:nvSpPr>
          <p:cNvPr id="4" name="Text Placeholder 3"/>
          <p:cNvSpPr>
            <a:spLocks noGrp="1"/>
          </p:cNvSpPr>
          <p:nvPr>
            <p:ph type="body" sz="half" idx="3"/>
          </p:nvPr>
        </p:nvSpPr>
        <p:spPr/>
        <p:txBody>
          <a:bodyPr>
            <a:noAutofit/>
          </a:bodyPr>
          <a:lstStyle/>
          <a:p>
            <a:r>
              <a:rPr lang="en-GB" sz="4000" b="1" dirty="0" smtClean="0">
                <a:solidFill>
                  <a:srgbClr val="FF0000"/>
                </a:solidFill>
              </a:rPr>
              <a:t>NOW</a:t>
            </a:r>
            <a:endParaRPr lang="en-GB" sz="4000" b="1" dirty="0">
              <a:solidFill>
                <a:srgbClr val="FF0000"/>
              </a:solidFill>
            </a:endParaRPr>
          </a:p>
        </p:txBody>
      </p:sp>
      <p:sp>
        <p:nvSpPr>
          <p:cNvPr id="5" name="Content Placeholder 4"/>
          <p:cNvSpPr>
            <a:spLocks noGrp="1"/>
          </p:cNvSpPr>
          <p:nvPr>
            <p:ph sz="quarter" idx="2"/>
          </p:nvPr>
        </p:nvSpPr>
        <p:spPr>
          <a:xfrm>
            <a:off x="457200" y="969336"/>
            <a:ext cx="4023360" cy="4388490"/>
          </a:xfrm>
        </p:spPr>
        <p:txBody>
          <a:bodyPr>
            <a:normAutofit/>
          </a:bodyPr>
          <a:lstStyle/>
          <a:p>
            <a:r>
              <a:rPr lang="en-GB" dirty="0" smtClean="0"/>
              <a:t>Half a century ago, family farms were prevalent. Animals grazed on pasture, breathing fresh air, and feeling sunshine on their backs. </a:t>
            </a:r>
            <a:endParaRPr lang="en-GB" dirty="0" smtClean="0"/>
          </a:p>
          <a:p>
            <a:endParaRPr lang="en-GB" dirty="0" smtClean="0"/>
          </a:p>
          <a:p>
            <a:r>
              <a:rPr lang="en-GB" dirty="0" smtClean="0"/>
              <a:t>During </a:t>
            </a:r>
            <a:r>
              <a:rPr lang="en-GB" dirty="0" smtClean="0"/>
              <a:t>inclement weather, they were sheltered in straw-bedded barns</a:t>
            </a:r>
            <a:r>
              <a:rPr lang="en-GB" dirty="0" smtClean="0"/>
              <a:t>.</a:t>
            </a:r>
            <a:endParaRPr lang="en-GB" dirty="0" smtClean="0"/>
          </a:p>
        </p:txBody>
      </p:sp>
      <p:sp>
        <p:nvSpPr>
          <p:cNvPr id="6" name="Content Placeholder 5"/>
          <p:cNvSpPr>
            <a:spLocks noGrp="1"/>
          </p:cNvSpPr>
          <p:nvPr>
            <p:ph sz="quarter" idx="4"/>
          </p:nvPr>
        </p:nvSpPr>
        <p:spPr>
          <a:xfrm>
            <a:off x="4663440" y="969336"/>
            <a:ext cx="4266278" cy="5888664"/>
          </a:xfrm>
        </p:spPr>
        <p:txBody>
          <a:bodyPr>
            <a:normAutofit fontScale="92500" lnSpcReduction="10000"/>
          </a:bodyPr>
          <a:lstStyle/>
          <a:p>
            <a:r>
              <a:rPr lang="en-GB" dirty="0" smtClean="0"/>
              <a:t>T</a:t>
            </a:r>
            <a:r>
              <a:rPr lang="en-GB" dirty="0" smtClean="0"/>
              <a:t>he </a:t>
            </a:r>
            <a:r>
              <a:rPr lang="en-GB" dirty="0" smtClean="0"/>
              <a:t>rearing of farm animals today is dominated by industrialized facilities (commonly referred to as “factory farms”) that maximize profits by treating animals not as sentient creatures, but as production units. </a:t>
            </a:r>
            <a:endParaRPr lang="en-GB" dirty="0" smtClean="0"/>
          </a:p>
          <a:p>
            <a:endParaRPr lang="en-GB" dirty="0" smtClean="0"/>
          </a:p>
          <a:p>
            <a:r>
              <a:rPr lang="en-GB" dirty="0" smtClean="0"/>
              <a:t>Raised </a:t>
            </a:r>
            <a:r>
              <a:rPr lang="en-GB" dirty="0" smtClean="0"/>
              <a:t>by the thousands at a single site, animals are confined in such tight quarters that they can scarcely move, let alone behave normally. Such production creates what appear to be "cheap" meat, eggs, and dairy products. </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4414" y="428604"/>
            <a:ext cx="7715304" cy="1470025"/>
          </a:xfrm>
        </p:spPr>
        <p:txBody>
          <a:bodyPr>
            <a:normAutofit/>
          </a:bodyPr>
          <a:lstStyle/>
          <a:p>
            <a:pPr algn="ctr"/>
            <a:r>
              <a:rPr lang="en-GB" b="1" dirty="0" smtClean="0"/>
              <a:t>WHAT ARE FARM ANIMALS?</a:t>
            </a:r>
            <a:endParaRPr lang="en-GB" b="1" dirty="0"/>
          </a:p>
        </p:txBody>
      </p:sp>
      <p:sp>
        <p:nvSpPr>
          <p:cNvPr id="3" name="Subtitle 2"/>
          <p:cNvSpPr>
            <a:spLocks noGrp="1"/>
          </p:cNvSpPr>
          <p:nvPr>
            <p:ph type="subTitle" idx="1"/>
          </p:nvPr>
        </p:nvSpPr>
        <p:spPr>
          <a:xfrm>
            <a:off x="1142976" y="2500306"/>
            <a:ext cx="7643866" cy="4000528"/>
          </a:xfrm>
        </p:spPr>
        <p:txBody>
          <a:bodyPr>
            <a:normAutofit/>
          </a:bodyPr>
          <a:lstStyle/>
          <a:p>
            <a:pPr algn="just"/>
            <a:r>
              <a:rPr lang="en-GB" sz="3200" dirty="0">
                <a:solidFill>
                  <a:schemeClr val="tx1"/>
                </a:solidFill>
              </a:rPr>
              <a:t>Farm animals are animals that are being raised or reared on the farm. These are animals used for the production of human and animal food and feed, </a:t>
            </a:r>
            <a:r>
              <a:rPr lang="en-GB" sz="3200" dirty="0" err="1">
                <a:solidFill>
                  <a:schemeClr val="tx1"/>
                </a:solidFill>
              </a:rPr>
              <a:t>fiber</a:t>
            </a:r>
            <a:r>
              <a:rPr lang="en-GB" sz="3200" dirty="0">
                <a:solidFill>
                  <a:schemeClr val="tx1"/>
                </a:solidFill>
              </a:rPr>
              <a:t>, skin and hide and to the extent that they are used in farm work, bullocks and horses used in the hauling of freight and for transport.</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3100" b="1" dirty="0" smtClean="0"/>
              <a:t>EXAMPLES OF FARM  ANIMALS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Domestic </a:t>
            </a:r>
            <a:r>
              <a:rPr lang="en-GB" dirty="0" smtClean="0"/>
              <a:t>pig (</a:t>
            </a:r>
            <a:r>
              <a:rPr lang="en-GB" i="1" dirty="0" err="1" smtClean="0"/>
              <a:t>Sus</a:t>
            </a:r>
            <a:r>
              <a:rPr lang="en-GB" i="1" dirty="0" smtClean="0"/>
              <a:t> </a:t>
            </a:r>
            <a:r>
              <a:rPr lang="en-GB" i="1" dirty="0" err="1" smtClean="0"/>
              <a:t>scrofa</a:t>
            </a:r>
            <a:r>
              <a:rPr lang="en-GB" i="1" dirty="0" smtClean="0"/>
              <a:t> </a:t>
            </a:r>
            <a:r>
              <a:rPr lang="en-GB" i="1" dirty="0" err="1" smtClean="0"/>
              <a:t>domesticus</a:t>
            </a:r>
            <a:r>
              <a:rPr lang="en-GB" dirty="0" smtClean="0"/>
              <a:t>)</a:t>
            </a:r>
          </a:p>
          <a:p>
            <a:r>
              <a:rPr lang="en-GB" dirty="0" smtClean="0"/>
              <a:t>Sheep (</a:t>
            </a:r>
            <a:r>
              <a:rPr lang="en-GB" i="1" dirty="0" err="1" smtClean="0"/>
              <a:t>Ovis</a:t>
            </a:r>
            <a:r>
              <a:rPr lang="en-GB" i="1" dirty="0" smtClean="0"/>
              <a:t> </a:t>
            </a:r>
            <a:r>
              <a:rPr lang="en-GB" i="1" dirty="0" err="1" smtClean="0"/>
              <a:t>aries</a:t>
            </a:r>
            <a:r>
              <a:rPr lang="en-GB" dirty="0" smtClean="0"/>
              <a:t>)</a:t>
            </a:r>
          </a:p>
          <a:p>
            <a:r>
              <a:rPr lang="en-GB" dirty="0" smtClean="0"/>
              <a:t>Cattle (</a:t>
            </a:r>
            <a:r>
              <a:rPr lang="en-GB" i="1" dirty="0" err="1" smtClean="0"/>
              <a:t>Bos</a:t>
            </a:r>
            <a:r>
              <a:rPr lang="en-GB" i="1" dirty="0" smtClean="0"/>
              <a:t> </a:t>
            </a:r>
            <a:r>
              <a:rPr lang="en-GB" i="1" dirty="0" err="1" smtClean="0"/>
              <a:t>taurus</a:t>
            </a:r>
            <a:r>
              <a:rPr lang="en-GB" dirty="0" smtClean="0"/>
              <a:t>)</a:t>
            </a:r>
          </a:p>
          <a:p>
            <a:r>
              <a:rPr lang="en-GB" dirty="0" smtClean="0"/>
              <a:t>Chicken </a:t>
            </a:r>
            <a:r>
              <a:rPr lang="en-GB" i="1" dirty="0" smtClean="0"/>
              <a:t>(Gallus </a:t>
            </a:r>
            <a:r>
              <a:rPr lang="en-GB" i="1" dirty="0" err="1" smtClean="0"/>
              <a:t>gallus</a:t>
            </a:r>
            <a:r>
              <a:rPr lang="en-GB" i="1" dirty="0" smtClean="0"/>
              <a:t> </a:t>
            </a:r>
            <a:r>
              <a:rPr lang="en-GB" i="1" dirty="0" err="1" smtClean="0"/>
              <a:t>domesticus</a:t>
            </a:r>
            <a:r>
              <a:rPr lang="en-GB" dirty="0" smtClean="0"/>
              <a:t>)</a:t>
            </a:r>
          </a:p>
          <a:p>
            <a:r>
              <a:rPr lang="en-GB" dirty="0" smtClean="0"/>
              <a:t>Domestic guinea pig (</a:t>
            </a:r>
            <a:r>
              <a:rPr lang="en-GB" i="1" dirty="0" err="1" smtClean="0"/>
              <a:t>Cavia</a:t>
            </a:r>
            <a:r>
              <a:rPr lang="en-GB" i="1" dirty="0" smtClean="0"/>
              <a:t> </a:t>
            </a:r>
            <a:r>
              <a:rPr lang="en-GB" i="1" dirty="0" err="1" smtClean="0"/>
              <a:t>porcellus</a:t>
            </a:r>
            <a:r>
              <a:rPr lang="en-GB" dirty="0" smtClean="0"/>
              <a:t>)</a:t>
            </a:r>
          </a:p>
          <a:p>
            <a:r>
              <a:rPr lang="en-GB" dirty="0" smtClean="0"/>
              <a:t>Donkey (</a:t>
            </a:r>
            <a:r>
              <a:rPr lang="en-GB" i="1" dirty="0" err="1" smtClean="0"/>
              <a:t>Equus</a:t>
            </a:r>
            <a:r>
              <a:rPr lang="en-GB" i="1" dirty="0" smtClean="0"/>
              <a:t> </a:t>
            </a:r>
            <a:r>
              <a:rPr lang="en-GB" i="1" dirty="0" err="1" smtClean="0"/>
              <a:t>africanus</a:t>
            </a:r>
            <a:r>
              <a:rPr lang="en-GB" i="1" dirty="0" smtClean="0"/>
              <a:t> </a:t>
            </a:r>
            <a:r>
              <a:rPr lang="en-GB" i="1" dirty="0" err="1" smtClean="0"/>
              <a:t>asinus</a:t>
            </a:r>
            <a:r>
              <a:rPr lang="en-GB" i="1" dirty="0" smtClean="0"/>
              <a:t>)</a:t>
            </a:r>
            <a:endParaRPr lang="en-GB" dirty="0" smtClean="0"/>
          </a:p>
          <a:p>
            <a:r>
              <a:rPr lang="en-GB" dirty="0" smtClean="0"/>
              <a:t>Domestic Duck (</a:t>
            </a:r>
            <a:r>
              <a:rPr lang="en-GB" i="1" dirty="0" err="1" smtClean="0"/>
              <a:t>Anas</a:t>
            </a:r>
            <a:r>
              <a:rPr lang="en-GB" i="1" dirty="0" smtClean="0"/>
              <a:t> </a:t>
            </a:r>
            <a:r>
              <a:rPr lang="en-GB" i="1" dirty="0" err="1" smtClean="0"/>
              <a:t>platyrhynchos</a:t>
            </a:r>
            <a:r>
              <a:rPr lang="en-GB" i="1" dirty="0" smtClean="0"/>
              <a:t> </a:t>
            </a:r>
            <a:r>
              <a:rPr lang="en-GB" i="1" dirty="0" err="1" smtClean="0"/>
              <a:t>domesticus</a:t>
            </a:r>
            <a:r>
              <a:rPr lang="en-GB" dirty="0" smtClean="0"/>
              <a:t>)</a:t>
            </a:r>
          </a:p>
          <a:p>
            <a:r>
              <a:rPr lang="en-GB" dirty="0" smtClean="0"/>
              <a:t>Horse (</a:t>
            </a:r>
            <a:r>
              <a:rPr lang="en-GB" i="1" dirty="0" err="1" smtClean="0"/>
              <a:t>Equus</a:t>
            </a:r>
            <a:r>
              <a:rPr lang="en-GB" i="1" dirty="0" smtClean="0"/>
              <a:t> </a:t>
            </a:r>
            <a:r>
              <a:rPr lang="en-GB" i="1" dirty="0" err="1" smtClean="0"/>
              <a:t>ferus</a:t>
            </a:r>
            <a:r>
              <a:rPr lang="en-GB" i="1" dirty="0" smtClean="0"/>
              <a:t> </a:t>
            </a:r>
            <a:r>
              <a:rPr lang="en-GB" i="1" dirty="0" err="1" smtClean="0"/>
              <a:t>caballus</a:t>
            </a:r>
            <a:r>
              <a:rPr lang="en-GB" dirty="0" smtClean="0"/>
              <a:t>)</a:t>
            </a:r>
          </a:p>
          <a:p>
            <a:r>
              <a:rPr lang="en-GB" dirty="0" smtClean="0"/>
              <a:t>Domestic pigeon (</a:t>
            </a:r>
            <a:r>
              <a:rPr lang="en-GB" i="1" dirty="0" smtClean="0"/>
              <a:t>Columba </a:t>
            </a:r>
            <a:r>
              <a:rPr lang="en-GB" i="1" dirty="0" err="1" smtClean="0"/>
              <a:t>livia</a:t>
            </a:r>
            <a:r>
              <a:rPr lang="en-GB" i="1" dirty="0" smtClean="0"/>
              <a:t> </a:t>
            </a:r>
            <a:r>
              <a:rPr lang="en-GB" i="1" dirty="0" err="1" smtClean="0"/>
              <a:t>domestica</a:t>
            </a:r>
            <a:r>
              <a:rPr lang="en-GB" dirty="0" smtClean="0"/>
              <a:t>)</a:t>
            </a:r>
          </a:p>
          <a:p>
            <a:r>
              <a:rPr lang="en-GB" dirty="0" smtClean="0"/>
              <a:t>Domestic goose (</a:t>
            </a:r>
            <a:r>
              <a:rPr lang="en-GB" i="1" dirty="0" err="1" smtClean="0"/>
              <a:t>Anser</a:t>
            </a:r>
            <a:r>
              <a:rPr lang="en-GB" i="1" dirty="0" smtClean="0"/>
              <a:t> </a:t>
            </a:r>
            <a:r>
              <a:rPr lang="en-GB" i="1" dirty="0" err="1" smtClean="0"/>
              <a:t>anser</a:t>
            </a:r>
            <a:r>
              <a:rPr lang="en-GB" i="1" dirty="0" smtClean="0"/>
              <a:t> </a:t>
            </a:r>
            <a:r>
              <a:rPr lang="en-GB" i="1" dirty="0" err="1" smtClean="0"/>
              <a:t>domesticus</a:t>
            </a:r>
            <a:r>
              <a:rPr lang="en-GB" dirty="0" smtClean="0"/>
              <a:t> and </a:t>
            </a:r>
            <a:r>
              <a:rPr lang="en-GB" i="1" dirty="0" err="1" smtClean="0"/>
              <a:t>Anser</a:t>
            </a:r>
            <a:r>
              <a:rPr lang="en-GB" i="1" dirty="0" smtClean="0"/>
              <a:t> </a:t>
            </a:r>
            <a:r>
              <a:rPr lang="en-GB" i="1" dirty="0" err="1" smtClean="0"/>
              <a:t>cygnoides</a:t>
            </a:r>
            <a:r>
              <a:rPr lang="en-GB" i="1" dirty="0" smtClean="0"/>
              <a:t> domestics)</a:t>
            </a:r>
            <a:endParaRPr lang="en-GB" dirty="0" smtClean="0"/>
          </a:p>
          <a:p>
            <a:r>
              <a:rPr lang="en-GB" dirty="0" smtClean="0"/>
              <a:t>Domestic guinea fowl (</a:t>
            </a:r>
            <a:r>
              <a:rPr lang="en-GB" i="1" dirty="0" err="1" smtClean="0"/>
              <a:t>Numida</a:t>
            </a:r>
            <a:r>
              <a:rPr lang="en-GB" i="1" dirty="0" smtClean="0"/>
              <a:t> </a:t>
            </a:r>
            <a:r>
              <a:rPr lang="en-GB" i="1" dirty="0" err="1" smtClean="0"/>
              <a:t>meleagris</a:t>
            </a:r>
            <a:r>
              <a:rPr lang="en-GB" i="1" dirty="0" smtClean="0"/>
              <a:t> </a:t>
            </a:r>
            <a:r>
              <a:rPr lang="en-GB" i="1" dirty="0" err="1" smtClean="0"/>
              <a:t>galeatus</a:t>
            </a:r>
            <a:r>
              <a:rPr lang="en-GB" dirty="0" smtClean="0"/>
              <a:t>)</a:t>
            </a:r>
          </a:p>
          <a:p>
            <a:r>
              <a:rPr lang="en-GB" dirty="0" smtClean="0"/>
              <a:t>Domestic turkey (</a:t>
            </a:r>
            <a:r>
              <a:rPr lang="en-GB" i="1" dirty="0" err="1" smtClean="0"/>
              <a:t>Meleagris</a:t>
            </a:r>
            <a:r>
              <a:rPr lang="en-GB" i="1" dirty="0" smtClean="0"/>
              <a:t> </a:t>
            </a:r>
            <a:r>
              <a:rPr lang="en-GB" i="1" dirty="0" err="1" smtClean="0"/>
              <a:t>gallopavo</a:t>
            </a:r>
            <a:r>
              <a:rPr lang="en-GB" dirty="0" smtClean="0"/>
              <a:t>)</a:t>
            </a:r>
          </a:p>
          <a:p>
            <a:r>
              <a:rPr lang="en-GB" dirty="0" smtClean="0"/>
              <a:t>Domestic rabbit (</a:t>
            </a:r>
            <a:r>
              <a:rPr lang="en-GB" i="1" dirty="0" err="1" smtClean="0"/>
              <a:t>Oryctolagus</a:t>
            </a:r>
            <a:r>
              <a:rPr lang="en-GB" i="1" dirty="0" smtClean="0"/>
              <a:t> </a:t>
            </a:r>
            <a:r>
              <a:rPr lang="en-GB" i="1" dirty="0" err="1" smtClean="0"/>
              <a:t>cuniculus</a:t>
            </a:r>
            <a:r>
              <a:rPr lang="en-GB" dirty="0" smtClean="0"/>
              <a:t>)</a:t>
            </a:r>
          </a:p>
          <a:p>
            <a:r>
              <a:rPr lang="en-GB" dirty="0" smtClean="0"/>
              <a:t>Domestic goat (</a:t>
            </a:r>
            <a:r>
              <a:rPr lang="en-GB" i="1" dirty="0" smtClean="0"/>
              <a:t>Capra </a:t>
            </a:r>
            <a:r>
              <a:rPr lang="en-GB" i="1" dirty="0" err="1" smtClean="0"/>
              <a:t>aegagrus</a:t>
            </a:r>
            <a:r>
              <a:rPr lang="en-GB" i="1" dirty="0" smtClean="0"/>
              <a:t> </a:t>
            </a:r>
            <a:r>
              <a:rPr lang="en-GB" i="1" dirty="0" err="1" smtClean="0"/>
              <a:t>hircus</a:t>
            </a:r>
            <a:r>
              <a:rPr lang="en-GB" dirty="0" smtClean="0"/>
              <a:t>)</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274638"/>
            <a:ext cx="7862150" cy="1143000"/>
          </a:xfrm>
        </p:spPr>
        <p:txBody>
          <a:bodyPr>
            <a:noAutofit/>
          </a:bodyPr>
          <a:lstStyle/>
          <a:p>
            <a:r>
              <a:rPr lang="en-GB" sz="3600" b="1" dirty="0" smtClean="0"/>
              <a:t>WHAT IS ANIMAL HUSBANDRY?</a:t>
            </a:r>
            <a:endParaRPr lang="en-GB" sz="3600" b="1" dirty="0"/>
          </a:p>
        </p:txBody>
      </p:sp>
      <p:sp>
        <p:nvSpPr>
          <p:cNvPr id="3" name="Content Placeholder 2"/>
          <p:cNvSpPr>
            <a:spLocks noGrp="1"/>
          </p:cNvSpPr>
          <p:nvPr>
            <p:ph idx="1"/>
          </p:nvPr>
        </p:nvSpPr>
        <p:spPr>
          <a:xfrm>
            <a:off x="1142976" y="1447800"/>
            <a:ext cx="7790712" cy="5410200"/>
          </a:xfrm>
        </p:spPr>
        <p:txBody>
          <a:bodyPr>
            <a:normAutofit fontScale="70000" lnSpcReduction="20000"/>
          </a:bodyPr>
          <a:lstStyle/>
          <a:p>
            <a:r>
              <a:rPr lang="en-GB" dirty="0" smtClean="0"/>
              <a:t>Animal husbandry is the branch of agriculture concerned with animals that are raised for meat, fibre, milk, eggs, or other products. </a:t>
            </a:r>
            <a:endParaRPr lang="en-GB" dirty="0" smtClean="0"/>
          </a:p>
          <a:p>
            <a:pPr>
              <a:buNone/>
            </a:pPr>
            <a:endParaRPr lang="en-GB" dirty="0" smtClean="0"/>
          </a:p>
          <a:p>
            <a:r>
              <a:rPr lang="en-GB" dirty="0" smtClean="0"/>
              <a:t>It </a:t>
            </a:r>
            <a:r>
              <a:rPr lang="en-GB" dirty="0" smtClean="0"/>
              <a:t>includes day-to-day care, selective breeding and the raising of livestock. </a:t>
            </a:r>
            <a:endParaRPr lang="en-GB" dirty="0" smtClean="0"/>
          </a:p>
          <a:p>
            <a:endParaRPr lang="en-GB" dirty="0" smtClean="0"/>
          </a:p>
          <a:p>
            <a:r>
              <a:rPr lang="en-GB" dirty="0" smtClean="0"/>
              <a:t>The </a:t>
            </a:r>
            <a:r>
              <a:rPr lang="en-GB" dirty="0" smtClean="0"/>
              <a:t>life of a farm animal involves breeding, raising, transport, and slaughter. </a:t>
            </a:r>
            <a:endParaRPr lang="en-GB" dirty="0" smtClean="0"/>
          </a:p>
          <a:p>
            <a:endParaRPr lang="en-GB" dirty="0" smtClean="0"/>
          </a:p>
          <a:p>
            <a:r>
              <a:rPr lang="en-GB" dirty="0" smtClean="0"/>
              <a:t>Animal </a:t>
            </a:r>
            <a:r>
              <a:rPr lang="en-GB" dirty="0" smtClean="0"/>
              <a:t>Husbandry includes both the art of breeding, feeding, and caring for live stock, and the fundamental laws of science upon which these practices are based. The ability of a stockman to raise and care for animals in a proper manner rests ultimately upon his knowledge of breeds, feeds, and housing conditions.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Birth of husbandry</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The domestication of livestock was driven by the need to have food on hand when hunting was unproductive. The desirable characteristics of a domestic animal are that it should be useful to man, should be able to thrive in his company, should breed freely and be easy to tend.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Selective breeding</a:t>
            </a:r>
            <a:r>
              <a:rPr lang="en-GB" dirty="0" smtClean="0"/>
              <a:t> </a:t>
            </a:r>
            <a:endParaRPr lang="en-GB" dirty="0"/>
          </a:p>
        </p:txBody>
      </p:sp>
      <p:sp>
        <p:nvSpPr>
          <p:cNvPr id="3" name="Content Placeholder 2"/>
          <p:cNvSpPr>
            <a:spLocks noGrp="1"/>
          </p:cNvSpPr>
          <p:nvPr>
            <p:ph idx="1"/>
          </p:nvPr>
        </p:nvSpPr>
        <p:spPr>
          <a:xfrm>
            <a:off x="1214414" y="1447800"/>
            <a:ext cx="7719274" cy="5053034"/>
          </a:xfrm>
        </p:spPr>
        <p:txBody>
          <a:bodyPr>
            <a:normAutofit lnSpcReduction="10000"/>
          </a:bodyPr>
          <a:lstStyle/>
          <a:p>
            <a:r>
              <a:rPr lang="en-GB" dirty="0" smtClean="0"/>
              <a:t>Established </a:t>
            </a:r>
            <a:r>
              <a:rPr lang="en-GB" dirty="0" smtClean="0"/>
              <a:t>as a scientific practice by Robert </a:t>
            </a:r>
            <a:r>
              <a:rPr lang="en-GB" dirty="0" err="1" smtClean="0"/>
              <a:t>Bakewell</a:t>
            </a:r>
            <a:r>
              <a:rPr lang="en-GB" dirty="0" smtClean="0"/>
              <a:t> during the British Agricultural Revolution in the 18th century</a:t>
            </a:r>
            <a:r>
              <a:rPr lang="en-GB" dirty="0" smtClean="0"/>
              <a:t>.</a:t>
            </a:r>
          </a:p>
          <a:p>
            <a:endParaRPr lang="en-GB" dirty="0" smtClean="0"/>
          </a:p>
          <a:p>
            <a:r>
              <a:rPr lang="en-GB" dirty="0" smtClean="0"/>
              <a:t>Another </a:t>
            </a:r>
            <a:r>
              <a:rPr lang="en-GB" dirty="0" smtClean="0"/>
              <a:t>force that plays an important </a:t>
            </a:r>
            <a:r>
              <a:rPr lang="en-GB" dirty="0" smtClean="0"/>
              <a:t>role in animal breeding </a:t>
            </a:r>
            <a:r>
              <a:rPr lang="en-GB" dirty="0" smtClean="0"/>
              <a:t>is the force of </a:t>
            </a:r>
            <a:r>
              <a:rPr lang="en-GB" b="1" dirty="0" smtClean="0"/>
              <a:t>natural selection.</a:t>
            </a:r>
            <a:r>
              <a:rPr lang="en-GB" dirty="0" smtClean="0"/>
              <a:t> In natural selection it is not us but the environment that determines survival and reproductive success of animals.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Animal Husbandry Systems</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Extensive </a:t>
            </a:r>
            <a:r>
              <a:rPr lang="en-GB" dirty="0" smtClean="0"/>
              <a:t>system </a:t>
            </a:r>
          </a:p>
          <a:p>
            <a:endParaRPr lang="en-GB" dirty="0" smtClean="0"/>
          </a:p>
          <a:p>
            <a:r>
              <a:rPr lang="en-GB" dirty="0" smtClean="0"/>
              <a:t>Intensive system</a:t>
            </a:r>
          </a:p>
          <a:p>
            <a:endParaRPr lang="en-GB" dirty="0" smtClean="0"/>
          </a:p>
          <a:p>
            <a:r>
              <a:rPr lang="en-GB" dirty="0" smtClean="0"/>
              <a:t>S</a:t>
            </a:r>
            <a:r>
              <a:rPr lang="en-GB" dirty="0" smtClean="0"/>
              <a:t>emi-intensive system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Feeding</a:t>
            </a:r>
            <a:endParaRPr lang="en-GB" b="1" dirty="0"/>
          </a:p>
        </p:txBody>
      </p:sp>
      <p:sp>
        <p:nvSpPr>
          <p:cNvPr id="3" name="Content Placeholder 2"/>
          <p:cNvSpPr>
            <a:spLocks noGrp="1"/>
          </p:cNvSpPr>
          <p:nvPr>
            <p:ph idx="1"/>
          </p:nvPr>
        </p:nvSpPr>
        <p:spPr>
          <a:xfrm>
            <a:off x="1142976" y="1447800"/>
            <a:ext cx="7790712" cy="5195910"/>
          </a:xfrm>
        </p:spPr>
        <p:txBody>
          <a:bodyPr>
            <a:normAutofit fontScale="92500" lnSpcReduction="20000"/>
          </a:bodyPr>
          <a:lstStyle/>
          <a:p>
            <a:pPr>
              <a:buNone/>
            </a:pPr>
            <a:endParaRPr lang="en-GB" dirty="0" smtClean="0"/>
          </a:p>
          <a:p>
            <a:r>
              <a:rPr lang="en-GB" dirty="0" smtClean="0"/>
              <a:t>Animals used as livestock are predominantly herbivorous, the main exception being the pig which is an omnivore. </a:t>
            </a:r>
            <a:endParaRPr lang="en-GB" dirty="0" smtClean="0"/>
          </a:p>
          <a:p>
            <a:pPr>
              <a:buNone/>
            </a:pPr>
            <a:endParaRPr lang="en-GB" dirty="0" smtClean="0"/>
          </a:p>
          <a:p>
            <a:r>
              <a:rPr lang="en-GB" dirty="0" smtClean="0"/>
              <a:t>The </a:t>
            </a:r>
            <a:r>
              <a:rPr lang="en-GB" dirty="0" smtClean="0"/>
              <a:t>herbivores can be divided into </a:t>
            </a:r>
            <a:r>
              <a:rPr lang="en-GB" dirty="0" smtClean="0">
                <a:solidFill>
                  <a:srgbClr val="FF0000"/>
                </a:solidFill>
              </a:rPr>
              <a:t>"concentrate selectors" </a:t>
            </a:r>
            <a:r>
              <a:rPr lang="en-GB" dirty="0" smtClean="0"/>
              <a:t>which selectively feed on seeds, fruits and highly nutritious young foliage, "grazers" which mainly feed on grass, and </a:t>
            </a:r>
            <a:r>
              <a:rPr lang="en-GB" dirty="0" smtClean="0">
                <a:solidFill>
                  <a:srgbClr val="FF0000"/>
                </a:solidFill>
              </a:rPr>
              <a:t>"intermediate feeders"</a:t>
            </a:r>
            <a:r>
              <a:rPr lang="en-GB" dirty="0" smtClean="0"/>
              <a:t> which choose their diet from the whole range of available plant material. </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TotalTime>
  <Words>349</Words>
  <Application>Microsoft Office PowerPoint</Application>
  <PresentationFormat>On-screen Show (4:3)</PresentationFormat>
  <Paragraphs>75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FST 208</vt:lpstr>
      <vt:lpstr>Slide 2</vt:lpstr>
      <vt:lpstr>WHAT ARE FARM ANIMALS?</vt:lpstr>
      <vt:lpstr>EXAMPLES OF FARM  ANIMALS </vt:lpstr>
      <vt:lpstr>WHAT IS ANIMAL HUSBANDRY?</vt:lpstr>
      <vt:lpstr>Birth of husbandry </vt:lpstr>
      <vt:lpstr>Selective breeding </vt:lpstr>
      <vt:lpstr>Animal Husbandry Systems </vt:lpstr>
      <vt:lpstr>Feeding</vt:lpstr>
      <vt:lpstr>Slide 10</vt:lpstr>
      <vt:lpstr>Slide 11</vt:lpstr>
      <vt:lpstr>Slide 12</vt:lpstr>
      <vt:lpstr>Slide 13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FST 208</dc:title>
  <dc:creator>Mary</dc:creator>
  <cp:lastModifiedBy>Mary</cp:lastModifiedBy>
  <cp:revision>4</cp:revision>
  <dcterms:created xsi:type="dcterms:W3CDTF">2018-04-24T17:20:44Z</dcterms:created>
  <dcterms:modified xsi:type="dcterms:W3CDTF">2018-04-24T17:53:33Z</dcterms:modified>
</cp:coreProperties>
</file>