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57" r:id="rId4"/>
    <p:sldId id="261" r:id="rId5"/>
    <p:sldId id="262" r:id="rId6"/>
    <p:sldId id="263" r:id="rId7"/>
    <p:sldId id="264" r:id="rId8"/>
    <p:sldId id="258" r:id="rId9"/>
    <p:sldId id="259"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4" d="100"/>
          <a:sy n="64" d="100"/>
        </p:scale>
        <p:origin x="-1470"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2AF0A9F1-2FCA-4508-ADCF-E1B0BA4CA287}" type="datetimeFigureOut">
              <a:rPr lang="en-US" smtClean="0"/>
              <a:t>1/15/2019</a:t>
            </a:fld>
            <a:endParaRPr lang="en-GB"/>
          </a:p>
        </p:txBody>
      </p:sp>
      <p:sp>
        <p:nvSpPr>
          <p:cNvPr id="19" name="Footer Placeholder 18"/>
          <p:cNvSpPr>
            <a:spLocks noGrp="1"/>
          </p:cNvSpPr>
          <p:nvPr>
            <p:ph type="ftr" sz="quarter" idx="11"/>
          </p:nvPr>
        </p:nvSpPr>
        <p:spPr/>
        <p:txBody>
          <a:bodyPr/>
          <a:lstStyle/>
          <a:p>
            <a:endParaRPr lang="en-GB"/>
          </a:p>
        </p:txBody>
      </p:sp>
      <p:sp>
        <p:nvSpPr>
          <p:cNvPr id="27" name="Slide Number Placeholder 26"/>
          <p:cNvSpPr>
            <a:spLocks noGrp="1"/>
          </p:cNvSpPr>
          <p:nvPr>
            <p:ph type="sldNum" sz="quarter" idx="12"/>
          </p:nvPr>
        </p:nvSpPr>
        <p:spPr/>
        <p:txBody>
          <a:bodyPr/>
          <a:lstStyle/>
          <a:p>
            <a:fld id="{DAE54A3B-5E67-4387-88DC-C2CBC00CA3BF}" type="slidenum">
              <a:rPr lang="en-GB" smtClean="0"/>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AF0A9F1-2FCA-4508-ADCF-E1B0BA4CA287}" type="datetimeFigureOut">
              <a:rPr lang="en-US" smtClean="0"/>
              <a:t>1/15/2019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E54A3B-5E67-4387-88DC-C2CBC00CA3BF}"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AF0A9F1-2FCA-4508-ADCF-E1B0BA4CA287}" type="datetimeFigureOut">
              <a:rPr lang="en-US" smtClean="0"/>
              <a:t>1/15/2019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E54A3B-5E67-4387-88DC-C2CBC00CA3BF}"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AF0A9F1-2FCA-4508-ADCF-E1B0BA4CA287}" type="datetimeFigureOut">
              <a:rPr lang="en-US" smtClean="0"/>
              <a:t>1/15/2019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E54A3B-5E67-4387-88DC-C2CBC00CA3BF}"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AF0A9F1-2FCA-4508-ADCF-E1B0BA4CA287}" type="datetimeFigureOut">
              <a:rPr lang="en-US" smtClean="0"/>
              <a:t>1/15/2019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E54A3B-5E67-4387-88DC-C2CBC00CA3BF}" type="slidenum">
              <a:rPr lang="en-GB" smtClean="0"/>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AF0A9F1-2FCA-4508-ADCF-E1B0BA4CA287}" type="datetimeFigureOut">
              <a:rPr lang="en-US" smtClean="0"/>
              <a:t>1/15/2019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AE54A3B-5E67-4387-88DC-C2CBC00CA3BF}"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AF0A9F1-2FCA-4508-ADCF-E1B0BA4CA287}" type="datetimeFigureOut">
              <a:rPr lang="en-US" smtClean="0"/>
              <a:t>1/15/2019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AE54A3B-5E67-4387-88DC-C2CBC00CA3BF}"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AF0A9F1-2FCA-4508-ADCF-E1B0BA4CA287}" type="datetimeFigureOut">
              <a:rPr lang="en-US" smtClean="0"/>
              <a:t>1/15/2019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AE54A3B-5E67-4387-88DC-C2CBC00CA3BF}"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F0A9F1-2FCA-4508-ADCF-E1B0BA4CA287}" type="datetimeFigureOut">
              <a:rPr lang="en-US" smtClean="0"/>
              <a:t>1/15/2019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AE54A3B-5E67-4387-88DC-C2CBC00CA3BF}"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AF0A9F1-2FCA-4508-ADCF-E1B0BA4CA287}" type="datetimeFigureOut">
              <a:rPr lang="en-US" smtClean="0"/>
              <a:t>1/15/2019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AE54A3B-5E67-4387-88DC-C2CBC00CA3BF}"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AF0A9F1-2FCA-4508-ADCF-E1B0BA4CA287}" type="datetimeFigureOut">
              <a:rPr lang="en-US" smtClean="0"/>
              <a:t>1/15/2019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8077200" y="6356350"/>
            <a:ext cx="609600" cy="365125"/>
          </a:xfrm>
        </p:spPr>
        <p:txBody>
          <a:bodyPr/>
          <a:lstStyle/>
          <a:p>
            <a:fld id="{DAE54A3B-5E67-4387-88DC-C2CBC00CA3BF}" type="slidenum">
              <a:rPr lang="en-GB" smtClean="0"/>
              <a:t>‹#›</a:t>
            </a:fld>
            <a:endParaRPr lang="en-GB"/>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AF0A9F1-2FCA-4508-ADCF-E1B0BA4CA287}" type="datetimeFigureOut">
              <a:rPr lang="en-US" smtClean="0"/>
              <a:t>1/15/2019</a:t>
            </a:fld>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AE54A3B-5E67-4387-88DC-C2CBC00CA3BF}" type="slidenum">
              <a:rPr lang="en-GB" smtClean="0"/>
              <a:t>‹#›</a:t>
            </a:fld>
            <a:endParaRPr lang="en-GB"/>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dirty="0" smtClean="0"/>
              <a:t>INFANT AND YOUNG CHILD FEEDING PRACTICES</a:t>
            </a:r>
            <a:endParaRPr lang="en-GB" dirty="0"/>
          </a:p>
        </p:txBody>
      </p:sp>
      <p:sp>
        <p:nvSpPr>
          <p:cNvPr id="3" name="Subtitle 2"/>
          <p:cNvSpPr>
            <a:spLocks noGrp="1"/>
          </p:cNvSpPr>
          <p:nvPr>
            <p:ph type="subTitle" idx="1"/>
          </p:nvPr>
        </p:nvSpPr>
        <p:spPr>
          <a:xfrm>
            <a:off x="533400" y="4214818"/>
            <a:ext cx="7854696" cy="766318"/>
          </a:xfrm>
        </p:spPr>
        <p:txBody>
          <a:bodyPr/>
          <a:lstStyle/>
          <a:p>
            <a:r>
              <a:rPr lang="en-GB" b="1" dirty="0" smtClean="0"/>
              <a:t>Dr. Mrs.) M.O. OMOSEBI</a:t>
            </a:r>
            <a:endParaRPr lang="en-GB"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From the nutritional standpoint…</a:t>
            </a:r>
            <a:endParaRPr lang="en-GB" b="1" dirty="0"/>
          </a:p>
        </p:txBody>
      </p:sp>
      <p:sp>
        <p:nvSpPr>
          <p:cNvPr id="3" name="Content Placeholder 2"/>
          <p:cNvSpPr>
            <a:spLocks noGrp="1"/>
          </p:cNvSpPr>
          <p:nvPr>
            <p:ph idx="1"/>
          </p:nvPr>
        </p:nvSpPr>
        <p:spPr/>
        <p:txBody>
          <a:bodyPr>
            <a:normAutofit fontScale="70000" lnSpcReduction="20000"/>
          </a:bodyPr>
          <a:lstStyle/>
          <a:p>
            <a:r>
              <a:rPr lang="en-US" altLang="zh-CN" dirty="0" smtClean="0"/>
              <a:t>The amount of selected protein sources that could provide the additional amino acid needs from complementary foods show that the requirements for the sulfur containing amino acids (</a:t>
            </a:r>
            <a:r>
              <a:rPr lang="en-US" altLang="zh-CN" dirty="0" err="1" smtClean="0"/>
              <a:t>methionine</a:t>
            </a:r>
            <a:r>
              <a:rPr lang="en-US" altLang="zh-CN" dirty="0" smtClean="0"/>
              <a:t> and </a:t>
            </a:r>
            <a:r>
              <a:rPr lang="en-US" altLang="zh-CN" dirty="0" err="1" smtClean="0"/>
              <a:t>cysteine</a:t>
            </a:r>
            <a:r>
              <a:rPr lang="en-US" altLang="zh-CN" dirty="0" smtClean="0"/>
              <a:t>) could be met, for example, by providing 0.18 – 0.48 g of bovine milk protein or soy protein per kilogram body weight per day or 0.65 and 0.79 g of cereal protein per kilogram body weight per day could provide the needed amount of lysine. </a:t>
            </a:r>
            <a:endParaRPr lang="en-US" altLang="zh-CN" dirty="0" smtClean="0"/>
          </a:p>
          <a:p>
            <a:endParaRPr lang="en-US" altLang="zh-CN" dirty="0" smtClean="0"/>
          </a:p>
          <a:p>
            <a:r>
              <a:rPr lang="en-US" altLang="zh-CN" dirty="0" smtClean="0"/>
              <a:t>The </a:t>
            </a:r>
            <a:r>
              <a:rPr lang="en-US" altLang="zh-CN" dirty="0" smtClean="0"/>
              <a:t>nutrient requirement for healthy children is based on the average weight of 9 kg for a child of 9 months old; the energy requirement in food should be 900 kcal/day. </a:t>
            </a:r>
            <a:endParaRPr lang="en-US" altLang="zh-CN" dirty="0" smtClean="0"/>
          </a:p>
          <a:p>
            <a:endParaRPr lang="en-US" altLang="zh-CN" dirty="0" smtClean="0"/>
          </a:p>
          <a:p>
            <a:r>
              <a:rPr lang="en-US" altLang="zh-CN" dirty="0" smtClean="0"/>
              <a:t>It has been </a:t>
            </a:r>
            <a:r>
              <a:rPr lang="en-US" altLang="zh-CN" dirty="0" smtClean="0"/>
              <a:t>noted that the composition of dietary fat might be an important determinant of growth, infant development and long-term health. The fat content of infant and toddler complementary food diets is often low because of the dependence on cereal sources</a:t>
            </a:r>
            <a:r>
              <a:rPr lang="en-US" altLang="zh-CN" dirty="0" smtClean="0"/>
              <a:t>.</a:t>
            </a:r>
          </a:p>
          <a:p>
            <a:endParaRPr lang="en-US" dirty="0" smtClean="0"/>
          </a:p>
          <a:p>
            <a:r>
              <a:rPr lang="en-US" dirty="0" err="1" smtClean="0"/>
              <a:t>Breastmilk</a:t>
            </a:r>
            <a:r>
              <a:rPr lang="en-US" dirty="0" smtClean="0"/>
              <a:t> is relatively low in several minerals such as iron and zinc. Complementary foods must be formulated to meet these micronutrient needs.</a:t>
            </a:r>
            <a:endParaRPr lang="en-GB" dirty="0" smtClean="0"/>
          </a:p>
          <a:p>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Complementary foods processing methods</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Dry-milling</a:t>
            </a:r>
          </a:p>
          <a:p>
            <a:r>
              <a:rPr lang="en-GB" dirty="0" smtClean="0"/>
              <a:t>Wet-milling</a:t>
            </a:r>
          </a:p>
          <a:p>
            <a:r>
              <a:rPr lang="en-GB" dirty="0" smtClean="0"/>
              <a:t>Fermentation</a:t>
            </a:r>
          </a:p>
          <a:p>
            <a:r>
              <a:rPr lang="en-GB" dirty="0" smtClean="0"/>
              <a:t>Roasting</a:t>
            </a:r>
          </a:p>
          <a:p>
            <a:r>
              <a:rPr lang="en-GB" dirty="0" smtClean="0"/>
              <a:t>Boiling</a:t>
            </a:r>
          </a:p>
          <a:p>
            <a:r>
              <a:rPr lang="en-GB" dirty="0" smtClean="0"/>
              <a:t>Germination</a:t>
            </a:r>
          </a:p>
          <a:p>
            <a:pPr>
              <a:buNone/>
            </a:pPr>
            <a:endParaRPr lang="en-GB" dirty="0" smtClean="0"/>
          </a:p>
          <a:p>
            <a:r>
              <a:rPr lang="en-GB" dirty="0" smtClean="0">
                <a:solidFill>
                  <a:srgbClr val="C00000"/>
                </a:solidFill>
              </a:rPr>
              <a:t>Autoclaving</a:t>
            </a:r>
          </a:p>
          <a:p>
            <a:r>
              <a:rPr lang="en-GB" dirty="0" smtClean="0">
                <a:solidFill>
                  <a:srgbClr val="C00000"/>
                </a:solidFill>
              </a:rPr>
              <a:t>Extrusion</a:t>
            </a:r>
          </a:p>
          <a:p>
            <a:r>
              <a:rPr lang="en-GB" dirty="0" smtClean="0">
                <a:solidFill>
                  <a:srgbClr val="C00000"/>
                </a:solidFill>
              </a:rPr>
              <a:t>Enzyme treatment</a:t>
            </a:r>
          </a:p>
          <a:p>
            <a:endParaRPr lang="en-GB" dirty="0" smtClean="0"/>
          </a:p>
          <a:p>
            <a:pPr>
              <a:buNone/>
            </a:pPr>
            <a:r>
              <a:rPr lang="en-GB" dirty="0" smtClean="0"/>
              <a:t>… Multiple processing methods are usually employed for the production of traditional complementary foods.</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1428736"/>
            <a:ext cx="8229600" cy="3857652"/>
          </a:xfrm>
        </p:spPr>
        <p:txBody>
          <a:bodyPr>
            <a:normAutofit/>
          </a:bodyPr>
          <a:lstStyle/>
          <a:p>
            <a:pPr algn="ctr"/>
            <a:r>
              <a:rPr lang="en-GB" sz="6600" b="1" dirty="0" smtClean="0"/>
              <a:t>BREASTFEEDING AND COMPLEMENTARY FEEDING PRACTICES</a:t>
            </a:r>
            <a:endParaRPr lang="en-GB" sz="6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785794"/>
            <a:ext cx="8715436" cy="5786478"/>
          </a:xfrm>
        </p:spPr>
        <p:txBody>
          <a:bodyPr>
            <a:normAutofit fontScale="47500" lnSpcReduction="20000"/>
          </a:bodyPr>
          <a:lstStyle/>
          <a:p>
            <a:pPr algn="just">
              <a:buNone/>
            </a:pPr>
            <a:r>
              <a:rPr lang="en-GB" sz="4400" b="1" dirty="0" smtClean="0">
                <a:solidFill>
                  <a:srgbClr val="FF0000"/>
                </a:solidFill>
              </a:rPr>
              <a:t>	</a:t>
            </a:r>
            <a:r>
              <a:rPr lang="en-GB" sz="7000" b="1" dirty="0" smtClean="0">
                <a:solidFill>
                  <a:srgbClr val="FF0000"/>
                </a:solidFill>
              </a:rPr>
              <a:t>Breastfeeding practices </a:t>
            </a:r>
            <a:r>
              <a:rPr lang="en-GB" sz="5100" dirty="0" smtClean="0"/>
              <a:t>are </a:t>
            </a:r>
            <a:r>
              <a:rPr lang="en-GB" sz="5100" dirty="0"/>
              <a:t>practices to be followed in breastfeeding a baby. Human milk is the preferred feeding for all infants, including premature and sick newborns, with rare exceptions. When direct breastfeeding is not possible, expressed human milk, fortified when necessary for the premature infant, should be provided. </a:t>
            </a:r>
            <a:endParaRPr lang="en-GB" sz="5100" dirty="0" smtClean="0"/>
          </a:p>
          <a:p>
            <a:pPr algn="just">
              <a:buNone/>
            </a:pPr>
            <a:endParaRPr lang="en-GB" sz="5100" dirty="0" smtClean="0"/>
          </a:p>
          <a:p>
            <a:pPr algn="just">
              <a:buNone/>
            </a:pPr>
            <a:endParaRPr lang="en-GB" sz="5100" dirty="0" smtClean="0"/>
          </a:p>
          <a:p>
            <a:pPr algn="just">
              <a:buNone/>
            </a:pPr>
            <a:r>
              <a:rPr lang="en-US" altLang="zh-CN" sz="5100" dirty="0" smtClean="0"/>
              <a:t>	Breastfeeding </a:t>
            </a:r>
            <a:r>
              <a:rPr lang="en-US" altLang="zh-CN" sz="5100" dirty="0" smtClean="0"/>
              <a:t>is recommended exclusively for the first 6 months after birth, with continued breastfeeding for at least 2 years. Yet prevalence of these recommendations is low globally, although it is an effective and cost-effective way to prevent serious infections and chronic illness. </a:t>
            </a:r>
            <a:endParaRPr lang="en-GB" sz="5100" dirty="0" smtClean="0"/>
          </a:p>
          <a:p>
            <a:pPr>
              <a:buNone/>
            </a:pPr>
            <a:endParaRPr lang="en-GB" dirty="0" smtClean="0"/>
          </a:p>
          <a:p>
            <a:endParaRPr lang="en-GB" dirty="0" smtClean="0"/>
          </a:p>
          <a:p>
            <a:pPr>
              <a:buNone/>
            </a:pPr>
            <a:r>
              <a:rPr lang="en-GB" sz="4400" b="1" dirty="0" smtClean="0"/>
              <a:t>	</a:t>
            </a: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500042"/>
            <a:ext cx="8229600" cy="918418"/>
          </a:xfrm>
        </p:spPr>
        <p:txBody>
          <a:bodyPr>
            <a:normAutofit fontScale="90000"/>
          </a:bodyPr>
          <a:lstStyle/>
          <a:p>
            <a:r>
              <a:rPr lang="en-GB" sz="5400" b="1" dirty="0" smtClean="0"/>
              <a:t>Recommendations</a:t>
            </a:r>
            <a:br>
              <a:rPr lang="en-GB" sz="5400" b="1" dirty="0" smtClean="0"/>
            </a:br>
            <a:endParaRPr lang="en-GB" dirty="0"/>
          </a:p>
        </p:txBody>
      </p:sp>
      <p:sp>
        <p:nvSpPr>
          <p:cNvPr id="3" name="Content Placeholder 2"/>
          <p:cNvSpPr>
            <a:spLocks noGrp="1"/>
          </p:cNvSpPr>
          <p:nvPr>
            <p:ph idx="1"/>
          </p:nvPr>
        </p:nvSpPr>
        <p:spPr>
          <a:xfrm>
            <a:off x="214282" y="1000108"/>
            <a:ext cx="8715436" cy="5857892"/>
          </a:xfrm>
        </p:spPr>
        <p:txBody>
          <a:bodyPr>
            <a:normAutofit fontScale="55000" lnSpcReduction="20000"/>
          </a:bodyPr>
          <a:lstStyle/>
          <a:p>
            <a:r>
              <a:rPr lang="en-GB" sz="2900" dirty="0" smtClean="0"/>
              <a:t>Breastfeeding </a:t>
            </a:r>
            <a:r>
              <a:rPr lang="en-GB" sz="2900" dirty="0" smtClean="0"/>
              <a:t>should begin as soon as possible after birth, usually within the first hour. Except under special circumstances, the newborn infant should remain with the mother throughout the recovery period.</a:t>
            </a:r>
          </a:p>
          <a:p>
            <a:endParaRPr lang="en-GB" sz="2900" dirty="0" smtClean="0"/>
          </a:p>
          <a:p>
            <a:r>
              <a:rPr lang="en-US" altLang="zh-CN" sz="2900" dirty="0" smtClean="0"/>
              <a:t>Breastfeeding on demand </a:t>
            </a:r>
            <a:r>
              <a:rPr lang="en-US" altLang="zh-CN" sz="2900" dirty="0" smtClean="0"/>
              <a:t>: </a:t>
            </a:r>
            <a:r>
              <a:rPr lang="en-GB" sz="2900" dirty="0" smtClean="0"/>
              <a:t>Newborns </a:t>
            </a:r>
            <a:r>
              <a:rPr lang="en-GB" sz="2900" dirty="0" smtClean="0"/>
              <a:t>should be nursed whenever they show signs of hunger, such as increased alertness or activity, mouthing, or rooting. Crying is a late indicator of hunger. Newborns should be nursed approximately 8 to 12 times every 24 hours until they are satisfied, usually 10 to 15 minutes on each breast. In the early weeks after birth, non demanding babies should be aroused to feed if 4 hours have elapsed since the last nursing.</a:t>
            </a:r>
          </a:p>
          <a:p>
            <a:endParaRPr lang="en-GB" sz="2900" dirty="0" smtClean="0"/>
          </a:p>
          <a:p>
            <a:r>
              <a:rPr lang="en-US" altLang="zh-CN" sz="2900" dirty="0" smtClean="0"/>
              <a:t>Exclusive breastfeeding </a:t>
            </a:r>
            <a:r>
              <a:rPr lang="en-US" altLang="zh-CN" sz="2900" dirty="0" smtClean="0"/>
              <a:t>: </a:t>
            </a:r>
            <a:r>
              <a:rPr lang="en-GB" sz="2900" dirty="0" smtClean="0"/>
              <a:t>No </a:t>
            </a:r>
            <a:r>
              <a:rPr lang="en-GB" sz="2900" dirty="0" smtClean="0"/>
              <a:t>supplements (water, glucose water, formula, and so forth) should be given to breastfeeding newborns unless a medical indication exists. With sound breastfeeding knowledge and practices, supplements rarely are needed. Supplements and pacifiers should be avoided whenever possible and, if used at all, only after breastfeeding is well established</a:t>
            </a:r>
            <a:r>
              <a:rPr lang="en-GB" sz="2900" dirty="0" smtClean="0"/>
              <a:t>.</a:t>
            </a:r>
          </a:p>
          <a:p>
            <a:endParaRPr lang="en-GB" sz="2900" dirty="0" smtClean="0"/>
          </a:p>
          <a:p>
            <a:r>
              <a:rPr lang="en-US" altLang="zh-CN" sz="2900" dirty="0" smtClean="0"/>
              <a:t>No use of bottles, teats or </a:t>
            </a:r>
            <a:r>
              <a:rPr lang="en-US" altLang="zh-CN" sz="2900" dirty="0" smtClean="0"/>
              <a:t>pacifiers</a:t>
            </a:r>
            <a:endParaRPr lang="en-GB" sz="2900" dirty="0" smtClean="0"/>
          </a:p>
          <a:p>
            <a:endParaRPr lang="en-GB" sz="2900" dirty="0" smtClean="0"/>
          </a:p>
          <a:p>
            <a:r>
              <a:rPr lang="en-GB" sz="2900" dirty="0" smtClean="0"/>
              <a:t>When a baby is discharged from the hospital less than 48 hours after delivery, all breastfeeding mothers and their newborns should be seen by a </a:t>
            </a:r>
            <a:r>
              <a:rPr lang="en-GB" sz="2900" dirty="0" err="1" smtClean="0"/>
              <a:t>pediatrician</a:t>
            </a:r>
            <a:r>
              <a:rPr lang="en-GB" sz="2900" dirty="0" smtClean="0"/>
              <a:t> or other knowledgeable health care practitioner when the newborn is 2 to 4 days of age. In addition to determination of infant weight and general health assessment, breastfeeding should be observed and evaluated for evidence of successful breastfeeding </a:t>
            </a:r>
            <a:r>
              <a:rPr lang="en-GB" sz="2900" dirty="0" smtClean="0"/>
              <a:t>behaviour</a:t>
            </a:r>
            <a:r>
              <a:rPr lang="en-GB" sz="2900" dirty="0" smtClean="0"/>
              <a:t>. The infant should be assessed for jaundice, adequate hydration, and age-appropriate elimination patterns (at least six urinations per day and three to four stools per day) by 5 to 7 days of age.</a:t>
            </a:r>
          </a:p>
          <a:p>
            <a:endParaRPr lang="en-GB" dirty="0" smtClean="0"/>
          </a:p>
          <a:p>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67524"/>
          </a:xfrm>
        </p:spPr>
        <p:txBody>
          <a:bodyPr/>
          <a:lstStyle/>
          <a:p>
            <a:r>
              <a:rPr lang="en-GB" b="1" dirty="0" smtClean="0"/>
              <a:t>Why breastfeed?</a:t>
            </a:r>
            <a:endParaRPr lang="en-GB" b="1" dirty="0"/>
          </a:p>
        </p:txBody>
      </p:sp>
      <p:sp>
        <p:nvSpPr>
          <p:cNvPr id="3" name="Content Placeholder 2"/>
          <p:cNvSpPr>
            <a:spLocks noGrp="1"/>
          </p:cNvSpPr>
          <p:nvPr>
            <p:ph idx="1"/>
          </p:nvPr>
        </p:nvSpPr>
        <p:spPr>
          <a:xfrm>
            <a:off x="214282" y="1935480"/>
            <a:ext cx="8715436" cy="4708230"/>
          </a:xfrm>
        </p:spPr>
        <p:txBody>
          <a:bodyPr>
            <a:normAutofit fontScale="77500" lnSpcReduction="20000"/>
          </a:bodyPr>
          <a:lstStyle/>
          <a:p>
            <a:r>
              <a:rPr lang="en-US" altLang="zh-CN" dirty="0" smtClean="0"/>
              <a:t>Breast milk is the natural first food for babies, it provides all the energy and nutrients that the infant needs for the first months of life, and it continues to provide up to half or more of a child’s nutritional needs during the second half of the first year, and up to one-third during the second year of life</a:t>
            </a:r>
            <a:r>
              <a:rPr lang="en-US" altLang="zh-CN" dirty="0" smtClean="0"/>
              <a:t>.</a:t>
            </a:r>
          </a:p>
          <a:p>
            <a:endParaRPr lang="en-GB" dirty="0" smtClean="0"/>
          </a:p>
          <a:p>
            <a:r>
              <a:rPr lang="en-US" altLang="zh-CN" dirty="0" smtClean="0"/>
              <a:t>Breast milk promotes sensory and cognitive development, and protects the infant against infectious and chronic diseases. Exclusive breastfeeding reduces infant mortality due to common childhood illnesses such as </a:t>
            </a:r>
            <a:r>
              <a:rPr lang="en-US" altLang="zh-CN" dirty="0" err="1" smtClean="0"/>
              <a:t>diarrhoea</a:t>
            </a:r>
            <a:r>
              <a:rPr lang="en-US" altLang="zh-CN" dirty="0" smtClean="0"/>
              <a:t> or pneumonia, and helps for a quicker recovery during illness</a:t>
            </a:r>
            <a:r>
              <a:rPr lang="en-US" altLang="zh-CN" dirty="0" smtClean="0"/>
              <a:t>.</a:t>
            </a:r>
          </a:p>
          <a:p>
            <a:endParaRPr lang="en-GB" dirty="0" smtClean="0"/>
          </a:p>
          <a:p>
            <a:r>
              <a:rPr lang="en-US" altLang="zh-CN" dirty="0" smtClean="0"/>
              <a:t>Breastfeeding contributes to the health and well-being of mothers; it helps to space children, reduces the risk of ovarian cancer and breast cancer, increases family and national resources, is a secure way of feeding and is safe for the environment</a:t>
            </a:r>
            <a:r>
              <a:rPr lang="en-US" altLang="zh-CN" dirty="0" smtClean="0"/>
              <a:t>.</a:t>
            </a:r>
          </a:p>
          <a:p>
            <a:endParaRPr lang="en-US" dirty="0" smtClean="0"/>
          </a:p>
          <a:p>
            <a:pPr>
              <a:buNone/>
            </a:pPr>
            <a:r>
              <a:rPr lang="en-US" altLang="zh-CN" b="1" dirty="0" smtClean="0">
                <a:solidFill>
                  <a:srgbClr val="FF0000"/>
                </a:solidFill>
              </a:rPr>
              <a:t>Note: </a:t>
            </a:r>
            <a:r>
              <a:rPr lang="en-US" altLang="zh-CN" dirty="0" smtClean="0"/>
              <a:t>While </a:t>
            </a:r>
            <a:r>
              <a:rPr lang="en-US" altLang="zh-CN" dirty="0" smtClean="0"/>
              <a:t>breastfeeding is a natural act, it is also a learned </a:t>
            </a:r>
            <a:r>
              <a:rPr lang="en-US" altLang="zh-CN" dirty="0" err="1" smtClean="0"/>
              <a:t>behaviour</a:t>
            </a:r>
            <a:r>
              <a:rPr lang="en-US" altLang="zh-CN" dirty="0" smtClean="0"/>
              <a:t>.</a:t>
            </a:r>
            <a:endParaRPr lang="en-GB" dirty="0" smtClean="0"/>
          </a:p>
          <a:p>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1142984"/>
            <a:ext cx="8643998" cy="5500726"/>
          </a:xfrm>
        </p:spPr>
        <p:txBody>
          <a:bodyPr>
            <a:normAutofit fontScale="92500"/>
          </a:bodyPr>
          <a:lstStyle/>
          <a:p>
            <a:r>
              <a:rPr lang="en-US" altLang="zh-CN" sz="4300" b="1" dirty="0" smtClean="0"/>
              <a:t>Complementary feeding </a:t>
            </a:r>
            <a:r>
              <a:rPr lang="en-US" altLang="zh-CN" dirty="0" smtClean="0"/>
              <a:t>is defined as the process starting when breast milk alone is no longer sufficient to meet the nutritional requirements of infants, and therefore other foods and liquids are needed, along with breast milk. </a:t>
            </a:r>
            <a:endParaRPr lang="en-US" altLang="zh-CN" dirty="0" smtClean="0"/>
          </a:p>
          <a:p>
            <a:endParaRPr lang="en-US" altLang="zh-CN" dirty="0" smtClean="0"/>
          </a:p>
          <a:p>
            <a:r>
              <a:rPr lang="en-US" altLang="zh-CN" dirty="0" smtClean="0"/>
              <a:t>The </a:t>
            </a:r>
            <a:r>
              <a:rPr lang="en-US" altLang="zh-CN" dirty="0" smtClean="0"/>
              <a:t>transition from exclusive breastfeeding to family foods – referred to as complementary feeding – typically covers the period from 6–24 months of age, even though breastfeeding may continue to two years of age and beyond</a:t>
            </a:r>
            <a:r>
              <a:rPr lang="en-US" altLang="zh-CN" dirty="0" smtClean="0"/>
              <a:t>.</a:t>
            </a:r>
          </a:p>
          <a:p>
            <a:endParaRPr lang="en-US" altLang="zh-CN" dirty="0" smtClean="0"/>
          </a:p>
          <a:p>
            <a:r>
              <a:rPr lang="en-US" altLang="zh-CN" dirty="0" smtClean="0"/>
              <a:t> </a:t>
            </a:r>
            <a:r>
              <a:rPr lang="en-US" altLang="zh-CN" dirty="0" smtClean="0"/>
              <a:t>This is a critical period of growth during which nutrient deficiencies and illnesses contribute globally to higher rates of </a:t>
            </a:r>
            <a:r>
              <a:rPr lang="en-US" altLang="zh-CN" dirty="0" err="1" smtClean="0"/>
              <a:t>undernutrition</a:t>
            </a:r>
            <a:r>
              <a:rPr lang="en-US" altLang="zh-CN" dirty="0" smtClean="0"/>
              <a:t> among children under five years of age.</a:t>
            </a:r>
            <a:endParaRPr lang="en-GB" dirty="0" smtClean="0"/>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tLang="zh-CN" b="1" dirty="0" smtClean="0"/>
              <a:t>WHO recommendations</a:t>
            </a:r>
            <a:r>
              <a:rPr lang="en-GB" dirty="0" smtClean="0"/>
              <a:t/>
            </a:r>
            <a:br>
              <a:rPr lang="en-GB" dirty="0" smtClean="0"/>
            </a:br>
            <a:endParaRPr lang="en-GB" dirty="0"/>
          </a:p>
        </p:txBody>
      </p:sp>
      <p:sp>
        <p:nvSpPr>
          <p:cNvPr id="3" name="Content Placeholder 2"/>
          <p:cNvSpPr>
            <a:spLocks noGrp="1"/>
          </p:cNvSpPr>
          <p:nvPr>
            <p:ph idx="1"/>
          </p:nvPr>
        </p:nvSpPr>
        <p:spPr/>
        <p:txBody>
          <a:bodyPr/>
          <a:lstStyle/>
          <a:p>
            <a:r>
              <a:rPr lang="en-US" altLang="zh-CN" dirty="0" smtClean="0"/>
              <a:t>Infants </a:t>
            </a:r>
            <a:r>
              <a:rPr lang="en-US" altLang="zh-CN" dirty="0" smtClean="0"/>
              <a:t>should be exclusively breastfed for the first six months of life to achieve optimal growth, development and health</a:t>
            </a:r>
            <a:r>
              <a:rPr lang="en-US" altLang="zh-CN" dirty="0" smtClean="0"/>
              <a:t>.</a:t>
            </a:r>
          </a:p>
          <a:p>
            <a:pPr>
              <a:buNone/>
            </a:pPr>
            <a:endParaRPr lang="en-GB" dirty="0" smtClean="0"/>
          </a:p>
          <a:p>
            <a:r>
              <a:rPr lang="en-US" altLang="zh-CN" dirty="0" smtClean="0"/>
              <a:t>Thereafter, to meet their evolving nutritional requirements, infants should receive nutritionally adequate and safe complementary foods, while continuing to breastfeed for up to two years or beyond.</a:t>
            </a:r>
            <a:endParaRPr lang="en-GB" dirty="0" smtClean="0"/>
          </a:p>
          <a:p>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714356"/>
            <a:ext cx="8715436" cy="1143000"/>
          </a:xfrm>
        </p:spPr>
        <p:txBody>
          <a:bodyPr>
            <a:noAutofit/>
          </a:bodyPr>
          <a:lstStyle/>
          <a:p>
            <a:r>
              <a:rPr lang="en-GB" sz="3200" b="1" dirty="0" smtClean="0"/>
              <a:t>NUTRITIONAL QUALITY AND IMPLICATION OF TRADITIONAL  COMPLEMENTARY FOODS</a:t>
            </a:r>
            <a:endParaRPr lang="en-GB" sz="3200" b="1" dirty="0"/>
          </a:p>
        </p:txBody>
      </p:sp>
      <p:sp>
        <p:nvSpPr>
          <p:cNvPr id="3" name="Content Placeholder 2"/>
          <p:cNvSpPr>
            <a:spLocks noGrp="1"/>
          </p:cNvSpPr>
          <p:nvPr>
            <p:ph idx="1"/>
          </p:nvPr>
        </p:nvSpPr>
        <p:spPr>
          <a:xfrm>
            <a:off x="285720" y="2285992"/>
            <a:ext cx="8572560" cy="4389120"/>
          </a:xfrm>
        </p:spPr>
        <p:txBody>
          <a:bodyPr>
            <a:normAutofit fontScale="77500" lnSpcReduction="20000"/>
          </a:bodyPr>
          <a:lstStyle/>
          <a:p>
            <a:r>
              <a:rPr lang="en-US" altLang="zh-CN" dirty="0" smtClean="0"/>
              <a:t>Insufficient quantities and inadequate quality of complementary foods, together with poor feeding practices, pose a threat to children's health and nutrition. Interventions to improve complementary feeding are critical to reduce all forms of malnutrition, and access to data to ascertain the status of complementary feeding practices is essential for efforts to improve feeding </a:t>
            </a:r>
            <a:r>
              <a:rPr lang="en-US" altLang="zh-CN" dirty="0" err="1" smtClean="0"/>
              <a:t>behaviours</a:t>
            </a:r>
            <a:r>
              <a:rPr lang="en-US" altLang="zh-CN" dirty="0" smtClean="0"/>
              <a:t>. </a:t>
            </a:r>
            <a:endParaRPr lang="en-GB" dirty="0" smtClean="0"/>
          </a:p>
          <a:p>
            <a:endParaRPr lang="en-GB" dirty="0" smtClean="0"/>
          </a:p>
          <a:p>
            <a:r>
              <a:rPr lang="en-US" altLang="zh-CN" dirty="0" smtClean="0"/>
              <a:t>Malnutrition in infants during weaning has been attributed to inappropriate complementary feeding practices and it underlies more than one-third of child mortality in Nigeria. Thus, addressing the influence of complementary feeding practice on nutritional status may be an important approach to reducing the burden of child malnutrition. </a:t>
            </a:r>
            <a:endParaRPr lang="en-US" altLang="zh-CN" dirty="0" smtClean="0"/>
          </a:p>
          <a:p>
            <a:endParaRPr lang="en-US" dirty="0" smtClean="0"/>
          </a:p>
          <a:p>
            <a:r>
              <a:rPr lang="en-US" dirty="0" smtClean="0"/>
              <a:t>Traditional  complementary foods are majorly processed from cereal grains and legumes and are usually given to babies as gruels.</a:t>
            </a:r>
            <a:endParaRPr lang="en-GB" dirty="0" smtClean="0"/>
          </a:p>
          <a:p>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357166"/>
            <a:ext cx="8229600" cy="1143000"/>
          </a:xfrm>
        </p:spPr>
        <p:txBody>
          <a:bodyPr/>
          <a:lstStyle/>
          <a:p>
            <a:r>
              <a:rPr lang="en-GB" b="1" dirty="0" smtClean="0"/>
              <a:t>Ideally…</a:t>
            </a:r>
            <a:endParaRPr lang="en-GB" b="1" dirty="0"/>
          </a:p>
        </p:txBody>
      </p:sp>
      <p:sp>
        <p:nvSpPr>
          <p:cNvPr id="3" name="Content Placeholder 2"/>
          <p:cNvSpPr>
            <a:spLocks noGrp="1"/>
          </p:cNvSpPr>
          <p:nvPr>
            <p:ph idx="1"/>
          </p:nvPr>
        </p:nvSpPr>
        <p:spPr>
          <a:xfrm>
            <a:off x="428596" y="2071678"/>
            <a:ext cx="8229600" cy="4389120"/>
          </a:xfrm>
        </p:spPr>
        <p:txBody>
          <a:bodyPr>
            <a:normAutofit fontScale="92500" lnSpcReduction="10000"/>
          </a:bodyPr>
          <a:lstStyle/>
          <a:p>
            <a:r>
              <a:rPr lang="en-GB" dirty="0" smtClean="0"/>
              <a:t>A </a:t>
            </a:r>
            <a:r>
              <a:rPr lang="en-US" altLang="zh-CN" dirty="0" smtClean="0"/>
              <a:t>good and quality complementary food should be nutritionally balanced, acceptable in terms of taste, appeal, </a:t>
            </a:r>
            <a:r>
              <a:rPr lang="en-US" altLang="zh-CN" dirty="0" err="1" smtClean="0"/>
              <a:t>colour</a:t>
            </a:r>
            <a:r>
              <a:rPr lang="en-US" altLang="zh-CN" dirty="0" smtClean="0"/>
              <a:t>, </a:t>
            </a:r>
            <a:r>
              <a:rPr lang="en-US" altLang="zh-CN" dirty="0" err="1" smtClean="0"/>
              <a:t>flavour</a:t>
            </a:r>
            <a:r>
              <a:rPr lang="en-US" altLang="zh-CN" dirty="0" smtClean="0"/>
              <a:t>, and storage stability </a:t>
            </a:r>
            <a:endParaRPr lang="en-US" altLang="zh-CN" dirty="0" smtClean="0"/>
          </a:p>
          <a:p>
            <a:endParaRPr lang="en-US" altLang="zh-CN" dirty="0" smtClean="0"/>
          </a:p>
          <a:p>
            <a:r>
              <a:rPr lang="en-US" altLang="zh-CN" dirty="0" smtClean="0"/>
              <a:t>be </a:t>
            </a:r>
            <a:r>
              <a:rPr lang="en-US" altLang="zh-CN" dirty="0" smtClean="0"/>
              <a:t>convenient and easy to prepare, involving few utensils and requiring short cooking and feeding </a:t>
            </a:r>
            <a:r>
              <a:rPr lang="en-US" altLang="zh-CN" dirty="0" smtClean="0"/>
              <a:t>times. </a:t>
            </a:r>
          </a:p>
          <a:p>
            <a:endParaRPr lang="en-US" altLang="zh-CN" dirty="0" smtClean="0"/>
          </a:p>
          <a:p>
            <a:r>
              <a:rPr lang="en-US" altLang="zh-CN" dirty="0" smtClean="0"/>
              <a:t>Nutrient </a:t>
            </a:r>
            <a:r>
              <a:rPr lang="en-US" altLang="zh-CN" dirty="0" smtClean="0"/>
              <a:t>recommendation for healthy infants must take into consideration several factors such as differential growth rates of infants, which is partly influenced by nutrition and partly by </a:t>
            </a:r>
            <a:r>
              <a:rPr lang="en-US" altLang="zh-CN" dirty="0" smtClean="0"/>
              <a:t>gender and environment.  </a:t>
            </a:r>
          </a:p>
          <a:p>
            <a:endParaRPr lang="en-US" altLang="zh-CN" dirty="0" smtClean="0"/>
          </a:p>
          <a:p>
            <a:endParaRPr lang="en-GB"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2167</TotalTime>
  <Words>1077</Words>
  <Application>Microsoft Office PowerPoint</Application>
  <PresentationFormat>On-screen Show (4:3)</PresentationFormat>
  <Paragraphs>70</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Flow</vt:lpstr>
      <vt:lpstr>INFANT AND YOUNG CHILD FEEDING PRACTICES</vt:lpstr>
      <vt:lpstr>BREASTFEEDING AND COMPLEMENTARY FEEDING PRACTICES</vt:lpstr>
      <vt:lpstr>Slide 3</vt:lpstr>
      <vt:lpstr>Recommendations </vt:lpstr>
      <vt:lpstr>Why breastfeed?</vt:lpstr>
      <vt:lpstr>Slide 6</vt:lpstr>
      <vt:lpstr>WHO recommendations </vt:lpstr>
      <vt:lpstr>NUTRITIONAL QUALITY AND IMPLICATION OF TRADITIONAL  COMPLEMENTARY FOODS</vt:lpstr>
      <vt:lpstr>Ideally…</vt:lpstr>
      <vt:lpstr>From the nutritional standpoint…</vt:lpstr>
      <vt:lpstr>Complementary foods processing methods</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INFANT AND YOUNG CHILD FEEDING PRACTICES</dc:title>
  <dc:creator>Mary</dc:creator>
  <cp:lastModifiedBy>Mary</cp:lastModifiedBy>
  <cp:revision>53</cp:revision>
  <dcterms:created xsi:type="dcterms:W3CDTF">2019-01-15T15:11:23Z</dcterms:created>
  <dcterms:modified xsi:type="dcterms:W3CDTF">2019-01-17T03:19:09Z</dcterms:modified>
</cp:coreProperties>
</file>