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64" r:id="rId5"/>
    <p:sldId id="269" r:id="rId6"/>
    <p:sldId id="265" r:id="rId7"/>
    <p:sldId id="266" r:id="rId8"/>
    <p:sldId id="267" r:id="rId9"/>
    <p:sldId id="268" r:id="rId10"/>
    <p:sldId id="258" r:id="rId11"/>
    <p:sldId id="259" r:id="rId12"/>
    <p:sldId id="260" r:id="rId13"/>
    <p:sldId id="262"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311E9F2F-EDCA-4E3A-9AE8-EA600ED4357C}" type="datetimeFigureOut">
              <a:rPr lang="en-US" smtClean="0"/>
              <a:pPr/>
              <a:t>3/4/2019</a:t>
            </a:fld>
            <a:endParaRPr lang="en-GB"/>
          </a:p>
        </p:txBody>
      </p:sp>
      <p:sp>
        <p:nvSpPr>
          <p:cNvPr id="20" name="Footer Placeholder 19"/>
          <p:cNvSpPr>
            <a:spLocks noGrp="1"/>
          </p:cNvSpPr>
          <p:nvPr>
            <p:ph type="ftr" sz="quarter" idx="11"/>
          </p:nvPr>
        </p:nvSpPr>
        <p:spPr/>
        <p:txBody>
          <a:bodyPr/>
          <a:lstStyle>
            <a:extLst/>
          </a:lstStyle>
          <a:p>
            <a:endParaRPr lang="en-GB"/>
          </a:p>
        </p:txBody>
      </p:sp>
      <p:sp>
        <p:nvSpPr>
          <p:cNvPr id="10" name="Slide Number Placeholder 9"/>
          <p:cNvSpPr>
            <a:spLocks noGrp="1"/>
          </p:cNvSpPr>
          <p:nvPr>
            <p:ph type="sldNum" sz="quarter" idx="12"/>
          </p:nvPr>
        </p:nvSpPr>
        <p:spPr/>
        <p:txBody>
          <a:bodyPr/>
          <a:lstStyle>
            <a:extLst/>
          </a:lstStyle>
          <a:p>
            <a:fld id="{6BDA4A1F-8545-4256-8AD1-C21CE20E81EF}" type="slidenum">
              <a:rPr lang="en-GB" smtClean="0"/>
              <a:pPr/>
              <a:t>‹#›</a:t>
            </a:fld>
            <a:endParaRPr lang="en-GB"/>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11E9F2F-EDCA-4E3A-9AE8-EA600ED4357C}" type="datetimeFigureOut">
              <a:rPr lang="en-US" smtClean="0"/>
              <a:pPr/>
              <a:t>3/4/2019</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6BDA4A1F-8545-4256-8AD1-C21CE20E81E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11E9F2F-EDCA-4E3A-9AE8-EA600ED4357C}" type="datetimeFigureOut">
              <a:rPr lang="en-US" smtClean="0"/>
              <a:pPr/>
              <a:t>3/4/2019</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6BDA4A1F-8545-4256-8AD1-C21CE20E81E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11E9F2F-EDCA-4E3A-9AE8-EA600ED4357C}" type="datetimeFigureOut">
              <a:rPr lang="en-US" smtClean="0"/>
              <a:pPr/>
              <a:t>3/4/2019</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6BDA4A1F-8545-4256-8AD1-C21CE20E81E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11E9F2F-EDCA-4E3A-9AE8-EA600ED4357C}" type="datetimeFigureOut">
              <a:rPr lang="en-US" smtClean="0"/>
              <a:pPr/>
              <a:t>3/4/2019</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6BDA4A1F-8545-4256-8AD1-C21CE20E81EF}" type="slidenum">
              <a:rPr lang="en-GB" smtClean="0"/>
              <a:pPr/>
              <a:t>‹#›</a:t>
            </a:fld>
            <a:endParaRPr lang="en-GB"/>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11E9F2F-EDCA-4E3A-9AE8-EA600ED4357C}" type="datetimeFigureOut">
              <a:rPr lang="en-US" smtClean="0"/>
              <a:pPr/>
              <a:t>3/4/2019</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6BDA4A1F-8545-4256-8AD1-C21CE20E81E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11E9F2F-EDCA-4E3A-9AE8-EA600ED4357C}" type="datetimeFigureOut">
              <a:rPr lang="en-US" smtClean="0"/>
              <a:pPr/>
              <a:t>3/4/2019</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6BDA4A1F-8545-4256-8AD1-C21CE20E81E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11E9F2F-EDCA-4E3A-9AE8-EA600ED4357C}" type="datetimeFigureOut">
              <a:rPr lang="en-US" smtClean="0"/>
              <a:pPr/>
              <a:t>3/4/2019</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6BDA4A1F-8545-4256-8AD1-C21CE20E81E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311E9F2F-EDCA-4E3A-9AE8-EA600ED4357C}" type="datetimeFigureOut">
              <a:rPr lang="en-US" smtClean="0"/>
              <a:pPr/>
              <a:t>3/4/2019</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6BDA4A1F-8545-4256-8AD1-C21CE20E81EF}" type="slidenum">
              <a:rPr lang="en-GB" smtClean="0"/>
              <a:pPr/>
              <a:t>‹#›</a:t>
            </a:fld>
            <a:endParaRPr lang="en-GB"/>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11E9F2F-EDCA-4E3A-9AE8-EA600ED4357C}" type="datetimeFigureOut">
              <a:rPr lang="en-US" smtClean="0"/>
              <a:pPr/>
              <a:t>3/4/2019</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6BDA4A1F-8545-4256-8AD1-C21CE20E81E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311E9F2F-EDCA-4E3A-9AE8-EA600ED4357C}" type="datetimeFigureOut">
              <a:rPr lang="en-US" smtClean="0"/>
              <a:pPr/>
              <a:t>3/4/2019</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6BDA4A1F-8545-4256-8AD1-C21CE20E81EF}" type="slidenum">
              <a:rPr lang="en-GB" smtClean="0"/>
              <a:pPr/>
              <a:t>‹#›</a:t>
            </a:fld>
            <a:endParaRPr lang="en-GB"/>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11E9F2F-EDCA-4E3A-9AE8-EA600ED4357C}" type="datetimeFigureOut">
              <a:rPr lang="en-US" smtClean="0"/>
              <a:pPr/>
              <a:t>3/4/2019</a:t>
            </a:fld>
            <a:endParaRPr lang="en-GB"/>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GB"/>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BDA4A1F-8545-4256-8AD1-C21CE20E81EF}" type="slidenum">
              <a:rPr lang="en-GB" smtClean="0"/>
              <a:pPr/>
              <a:t>‹#›</a:t>
            </a:fld>
            <a:endParaRPr lang="en-GB"/>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7290" y="1071546"/>
            <a:ext cx="7406640" cy="1472184"/>
          </a:xfrm>
        </p:spPr>
        <p:txBody>
          <a:bodyPr>
            <a:normAutofit/>
          </a:bodyPr>
          <a:lstStyle/>
          <a:p>
            <a:pPr algn="ctr"/>
            <a:r>
              <a:rPr lang="en-GB" b="1"/>
              <a:t>Baking </a:t>
            </a:r>
            <a:r>
              <a:rPr lang="en-GB" b="1" smtClean="0"/>
              <a:t>processes</a:t>
            </a:r>
            <a:endParaRPr lang="en-GB" b="1" dirty="0"/>
          </a:p>
        </p:txBody>
      </p:sp>
      <p:sp>
        <p:nvSpPr>
          <p:cNvPr id="3" name="Subtitle 2"/>
          <p:cNvSpPr>
            <a:spLocks noGrp="1"/>
          </p:cNvSpPr>
          <p:nvPr>
            <p:ph type="subTitle" idx="1"/>
          </p:nvPr>
        </p:nvSpPr>
        <p:spPr>
          <a:xfrm>
            <a:off x="1357290" y="3929066"/>
            <a:ext cx="7406640" cy="1752600"/>
          </a:xfrm>
        </p:spPr>
        <p:txBody>
          <a:bodyPr/>
          <a:lstStyle/>
          <a:p>
            <a:pPr algn="ctr"/>
            <a:r>
              <a:rPr lang="en-GB" b="1" dirty="0" smtClean="0"/>
              <a:t>Lecturer: </a:t>
            </a:r>
          </a:p>
          <a:p>
            <a:pPr algn="ctr"/>
            <a:r>
              <a:rPr lang="en-GB" b="1" dirty="0" smtClean="0"/>
              <a:t>Dr. (Mrs.) M. O. Omosebi</a:t>
            </a:r>
            <a:endParaRPr lang="en-GB"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2976" y="571480"/>
            <a:ext cx="7790712" cy="5929354"/>
          </a:xfrm>
        </p:spPr>
        <p:txBody>
          <a:bodyPr>
            <a:normAutofit fontScale="70000" lnSpcReduction="20000"/>
          </a:bodyPr>
          <a:lstStyle/>
          <a:p>
            <a:r>
              <a:rPr lang="en-GB" dirty="0"/>
              <a:t>Baking sets the final structure to baked goods. It involves simultaneous heat and mass transfer phenomena. </a:t>
            </a:r>
            <a:endParaRPr lang="en-GB" dirty="0" smtClean="0"/>
          </a:p>
          <a:p>
            <a:endParaRPr lang="en-GB" dirty="0" smtClean="0"/>
          </a:p>
          <a:p>
            <a:r>
              <a:rPr lang="en-GB" dirty="0" smtClean="0"/>
              <a:t>The </a:t>
            </a:r>
            <a:r>
              <a:rPr lang="en-GB" dirty="0"/>
              <a:t>heat travels from the surrounding air into the interior of the dough while moisture travels/escapes from the core towards the exterior or surrounding air due to evaporation</a:t>
            </a:r>
            <a:r>
              <a:rPr lang="en-GB" dirty="0" smtClean="0"/>
              <a:t>.</a:t>
            </a:r>
          </a:p>
          <a:p>
            <a:pPr>
              <a:buNone/>
            </a:pPr>
            <a:endParaRPr lang="en-GB" dirty="0"/>
          </a:p>
          <a:p>
            <a:r>
              <a:rPr lang="en-GB" dirty="0"/>
              <a:t>Coming out of the final proofer, the bread dough is well aerated with a typical internal temperature close to that of the proof box, around 35°C (95°F). </a:t>
            </a:r>
            <a:endParaRPr lang="en-GB" dirty="0" smtClean="0"/>
          </a:p>
          <a:p>
            <a:endParaRPr lang="en-GB" dirty="0" smtClean="0"/>
          </a:p>
          <a:p>
            <a:r>
              <a:rPr lang="en-GB" dirty="0" smtClean="0"/>
              <a:t>As </a:t>
            </a:r>
            <a:r>
              <a:rPr lang="en-GB" dirty="0"/>
              <a:t>the dough pieces enter the oven, their surface temperature begins to increase and heat transfers slowly towards the core of the product. The oven temperature can be set, according to the type of product being processed, at any point between 200–300°C (390–570°F).</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1538" y="0"/>
            <a:ext cx="7862150" cy="1143000"/>
          </a:xfrm>
        </p:spPr>
        <p:txBody>
          <a:bodyPr>
            <a:normAutofit/>
          </a:bodyPr>
          <a:lstStyle/>
          <a:p>
            <a:pPr algn="ctr"/>
            <a:r>
              <a:rPr lang="en-GB" sz="3600" b="1" dirty="0" smtClean="0"/>
              <a:t>An Overview of the Baking Process</a:t>
            </a:r>
            <a:endParaRPr lang="en-GB" sz="3600" b="1" dirty="0"/>
          </a:p>
        </p:txBody>
      </p:sp>
      <p:sp>
        <p:nvSpPr>
          <p:cNvPr id="3" name="Content Placeholder 2"/>
          <p:cNvSpPr>
            <a:spLocks noGrp="1"/>
          </p:cNvSpPr>
          <p:nvPr>
            <p:ph idx="1"/>
          </p:nvPr>
        </p:nvSpPr>
        <p:spPr>
          <a:xfrm>
            <a:off x="1071538" y="1142984"/>
            <a:ext cx="7862150" cy="5715016"/>
          </a:xfrm>
        </p:spPr>
        <p:txBody>
          <a:bodyPr>
            <a:normAutofit fontScale="62500" lnSpcReduction="20000"/>
          </a:bodyPr>
          <a:lstStyle/>
          <a:p>
            <a:r>
              <a:rPr lang="en-GB" dirty="0"/>
              <a:t>In general, there are three major stages in the baking process: expansion of the dough, drying of the surface, and crust browning. These can be subdivided into the following steps (in order of temperature increase</a:t>
            </a:r>
            <a:r>
              <a:rPr lang="en-GB" dirty="0" smtClean="0"/>
              <a:t>)</a:t>
            </a:r>
          </a:p>
          <a:p>
            <a:pPr>
              <a:buNone/>
            </a:pPr>
            <a:endParaRPr lang="en-GB" dirty="0"/>
          </a:p>
          <a:p>
            <a:pPr>
              <a:buNone/>
            </a:pPr>
            <a:r>
              <a:rPr lang="en-GB" dirty="0"/>
              <a:t>1. Formation and expansion of gases (oven spring). A rapid rise in volume takes place at the beginning of baking at a core temperature of 35–70°C (95–158°F). This rise creates the oven spring. Five things work together to produce the oven spring in the first 5–8 minutes of baking:</a:t>
            </a:r>
          </a:p>
          <a:p>
            <a:pPr lvl="1"/>
            <a:r>
              <a:rPr lang="en-GB" dirty="0"/>
              <a:t>Yeast reaches its maximum fermentation rate and generates more carbon dioxide gas before yeast cells die.</a:t>
            </a:r>
          </a:p>
          <a:p>
            <a:pPr lvl="1"/>
            <a:r>
              <a:rPr lang="en-GB" dirty="0"/>
              <a:t>Release of carbon dioxide gas from the saturated liquid dough phase into the surrounding gas cells.</a:t>
            </a:r>
          </a:p>
          <a:p>
            <a:pPr lvl="1"/>
            <a:r>
              <a:rPr lang="en-GB" dirty="0"/>
              <a:t>Expansion of the existing gasses trapped in cells (air and CO</a:t>
            </a:r>
            <a:r>
              <a:rPr lang="en-GB" baseline="-25000" dirty="0"/>
              <a:t>2</a:t>
            </a:r>
            <a:r>
              <a:rPr lang="en-GB" dirty="0"/>
              <a:t>) generated during mixing, makeup, and proofing. This </a:t>
            </a:r>
            <a:r>
              <a:rPr lang="en-GB" dirty="0" err="1"/>
              <a:t>buildup</a:t>
            </a:r>
            <a:r>
              <a:rPr lang="en-GB" dirty="0"/>
              <a:t> of pressure causes air cells to become larger.</a:t>
            </a:r>
          </a:p>
          <a:p>
            <a:pPr lvl="1"/>
            <a:r>
              <a:rPr lang="en-GB" dirty="0"/>
              <a:t>Vaporization of water/ethanol mixture.</a:t>
            </a:r>
          </a:p>
          <a:p>
            <a:pPr lvl="1"/>
            <a:r>
              <a:rPr lang="en-GB" dirty="0"/>
              <a:t>Carbon dioxide production from chemical </a:t>
            </a:r>
            <a:r>
              <a:rPr lang="en-GB" dirty="0" err="1"/>
              <a:t>leaveners</a:t>
            </a:r>
            <a:r>
              <a:rPr lang="en-GB" dirty="0"/>
              <a:t>.</a:t>
            </a:r>
          </a:p>
          <a:p>
            <a:pPr lvl="1">
              <a:buNone/>
            </a:pPr>
            <a:r>
              <a:rPr lang="en-GB" dirty="0" smtClean="0"/>
              <a:t>****The </a:t>
            </a:r>
            <a:r>
              <a:rPr lang="en-GB" dirty="0"/>
              <a:t>surface of the dough being slightly moist allows the dough to move, flow, and expand due to the air cells increasing in size.</a:t>
            </a:r>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4290"/>
            <a:ext cx="8229600" cy="6357982"/>
          </a:xfrm>
        </p:spPr>
        <p:txBody>
          <a:bodyPr>
            <a:normAutofit fontScale="47500" lnSpcReduction="20000"/>
          </a:bodyPr>
          <a:lstStyle/>
          <a:p>
            <a:r>
              <a:rPr lang="en-GB" dirty="0"/>
              <a:t>2. Killing of yeast and other microorganisms. This usually occurs at an internal temperature of 60–70°C (140–160°F). The yeast cells are killed and no longer contribute to the gas production or increase in volume</a:t>
            </a:r>
            <a:r>
              <a:rPr lang="en-GB" dirty="0" smtClean="0"/>
              <a:t>.</a:t>
            </a:r>
          </a:p>
          <a:p>
            <a:pPr>
              <a:buNone/>
            </a:pPr>
            <a:endParaRPr lang="en-GB" dirty="0"/>
          </a:p>
          <a:p>
            <a:r>
              <a:rPr lang="en-GB" dirty="0"/>
              <a:t>3. Gelatinization of starch. Beginning at 76°C (170°F), starch begins the gelatinization process  as granules become fully swollen with local free water. Thanks to starch gelatinization and protein </a:t>
            </a:r>
            <a:r>
              <a:rPr lang="en-GB" dirty="0" err="1"/>
              <a:t>denaturation</a:t>
            </a:r>
            <a:r>
              <a:rPr lang="en-GB" dirty="0"/>
              <a:t>, the dough is converted into bread and a structure is set</a:t>
            </a:r>
            <a:r>
              <a:rPr lang="en-GB" dirty="0" smtClean="0"/>
              <a:t>.</a:t>
            </a:r>
          </a:p>
          <a:p>
            <a:pPr>
              <a:buNone/>
            </a:pPr>
            <a:endParaRPr lang="en-GB" dirty="0"/>
          </a:p>
          <a:p>
            <a:r>
              <a:rPr lang="en-GB" dirty="0"/>
              <a:t>4. Coagulation/</a:t>
            </a:r>
            <a:r>
              <a:rPr lang="en-GB" dirty="0" err="1"/>
              <a:t>denaturation</a:t>
            </a:r>
            <a:r>
              <a:rPr lang="en-GB" dirty="0"/>
              <a:t> of egg and gluten proteins. From 60 to 70°C (140 to 160°F), the proteins begin denaturing. As a consequence, gluten becomes increasingly tough and stiff as it irreversibly forms a gel. The moisture loss also imparts rigidity in the product being baked</a:t>
            </a:r>
            <a:r>
              <a:rPr lang="en-GB" dirty="0" smtClean="0"/>
              <a:t>.</a:t>
            </a:r>
          </a:p>
          <a:p>
            <a:pPr>
              <a:buNone/>
            </a:pPr>
            <a:endParaRPr lang="en-GB" dirty="0"/>
          </a:p>
          <a:p>
            <a:r>
              <a:rPr lang="en-GB" dirty="0"/>
              <a:t>5. Inactivation of enzymes. Inactivation of naturally-occurring and added enzymes inside the dough at 80–95°C (176–203°F</a:t>
            </a:r>
            <a:r>
              <a:rPr lang="en-GB" dirty="0" smtClean="0"/>
              <a:t>).</a:t>
            </a:r>
          </a:p>
          <a:p>
            <a:pPr>
              <a:buNone/>
            </a:pPr>
            <a:endParaRPr lang="en-GB" dirty="0"/>
          </a:p>
          <a:p>
            <a:r>
              <a:rPr lang="en-GB" dirty="0"/>
              <a:t>6. Crust formation and browning (non-enzymatic reaction and </a:t>
            </a:r>
            <a:r>
              <a:rPr lang="en-GB" dirty="0" err="1"/>
              <a:t>caramelization</a:t>
            </a:r>
            <a:r>
              <a:rPr lang="en-GB" dirty="0"/>
              <a:t>). </a:t>
            </a:r>
            <a:r>
              <a:rPr lang="en-GB" dirty="0" err="1"/>
              <a:t>Maillard</a:t>
            </a:r>
            <a:r>
              <a:rPr lang="en-GB" dirty="0"/>
              <a:t> browning takes place above approximately 105°C (220°F) and requires the presence of a reducing sugar together with an amino acid. Sugars caramelize at 160°C (320°F</a:t>
            </a:r>
            <a:r>
              <a:rPr lang="en-GB" dirty="0" smtClean="0"/>
              <a:t>).</a:t>
            </a:r>
          </a:p>
          <a:p>
            <a:pPr>
              <a:buNone/>
            </a:pPr>
            <a:endParaRPr lang="en-GB" dirty="0"/>
          </a:p>
          <a:p>
            <a:r>
              <a:rPr lang="en-GB" dirty="0"/>
              <a:t>Baking is responsible for major weight loss in the dough, with a 8–12% loss in moisture and volatile organic compounds in the case of pan bread, buns, rolls and other yeast-leavened products.2 This loss in weight is taken into account during dividing</a:t>
            </a:r>
            <a:r>
              <a:rPr lang="en-GB" dirty="0" smtClean="0"/>
              <a:t>.</a:t>
            </a:r>
          </a:p>
          <a:p>
            <a:pPr>
              <a:buNone/>
            </a:pPr>
            <a:endParaRPr lang="en-GB" dirty="0"/>
          </a:p>
          <a:p>
            <a:r>
              <a:rPr lang="en-GB" dirty="0"/>
              <a:t>The main parameters of the baking process are </a:t>
            </a:r>
            <a:r>
              <a:rPr lang="en-GB" b="1" dirty="0">
                <a:solidFill>
                  <a:srgbClr val="FF0000"/>
                </a:solidFill>
              </a:rPr>
              <a:t>time, oven temperature, chamber humidity, air flow (convection heating), and heat flux. </a:t>
            </a:r>
            <a:r>
              <a:rPr lang="en-GB" dirty="0"/>
              <a:t>These process variables are function of the size, unit weight, formulation and type of product, and target characteristics of the finished products. Baking times may range from 2–60 minutes, depending on the type of oven and heating pattern.</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Reading</a:t>
            </a:r>
            <a:endParaRPr lang="en-GB" dirty="0"/>
          </a:p>
        </p:txBody>
      </p:sp>
      <p:sp>
        <p:nvSpPr>
          <p:cNvPr id="3" name="Content Placeholder 2"/>
          <p:cNvSpPr>
            <a:spLocks noGrp="1"/>
          </p:cNvSpPr>
          <p:nvPr>
            <p:ph idx="1"/>
          </p:nvPr>
        </p:nvSpPr>
        <p:spPr/>
        <p:txBody>
          <a:bodyPr>
            <a:normAutofit fontScale="77500" lnSpcReduction="20000"/>
          </a:bodyPr>
          <a:lstStyle/>
          <a:p>
            <a:r>
              <a:rPr lang="en-GB" dirty="0"/>
              <a:t>Walker, C.E., and Eustace, W.D. “Wheat Processing” </a:t>
            </a:r>
            <a:r>
              <a:rPr lang="en-GB" dirty="0" err="1"/>
              <a:t>Encyclopedia</a:t>
            </a:r>
            <a:r>
              <a:rPr lang="en-GB" dirty="0"/>
              <a:t> of Food Grains, vol. 3, Elsevier Ltd., 2016, </a:t>
            </a:r>
          </a:p>
          <a:p>
            <a:r>
              <a:rPr lang="en-GB" dirty="0"/>
              <a:t>Fellows, P.J. “Baking and Roasting.” Food Processing Technology; Principles and Practice, 4th edition, </a:t>
            </a:r>
            <a:r>
              <a:rPr lang="en-GB" dirty="0" err="1"/>
              <a:t>Woodhead</a:t>
            </a:r>
            <a:r>
              <a:rPr lang="en-GB" dirty="0"/>
              <a:t> Publishing, Elsevier Ltd., </a:t>
            </a:r>
            <a:r>
              <a:rPr lang="en-GB" dirty="0" smtClean="0"/>
              <a:t>2017</a:t>
            </a:r>
          </a:p>
          <a:p>
            <a:r>
              <a:rPr lang="en-GB" dirty="0" err="1" smtClean="0"/>
              <a:t>Gisslen</a:t>
            </a:r>
            <a:r>
              <a:rPr lang="en-GB" dirty="0"/>
              <a:t>, W. “Basic Baking Principles” Professional Baking, 7th edition, John Wiley &amp; Sons, Inc., Hoboken, New Jersey, </a:t>
            </a:r>
            <a:r>
              <a:rPr lang="en-GB" dirty="0" smtClean="0"/>
              <a:t>2017</a:t>
            </a:r>
            <a:endParaRPr lang="en-GB" dirty="0"/>
          </a:p>
          <a:p>
            <a:r>
              <a:rPr lang="en-GB" dirty="0" err="1"/>
              <a:t>Figoni</a:t>
            </a:r>
            <a:r>
              <a:rPr lang="en-GB" dirty="0"/>
              <a:t>, P. “Overview of the Baking Process” How Baking Works, 3rd edition, John Wiley &amp; Sons, Inc., </a:t>
            </a:r>
            <a:r>
              <a:rPr lang="en-GB" dirty="0" smtClean="0"/>
              <a:t>2011</a:t>
            </a:r>
          </a:p>
          <a:p>
            <a:r>
              <a:rPr lang="en-GB" dirty="0" smtClean="0"/>
              <a:t>Cereals processing technology Edited by Gavin Owens. </a:t>
            </a:r>
            <a:r>
              <a:rPr lang="en-GB" dirty="0" err="1" smtClean="0"/>
              <a:t>Woodhead</a:t>
            </a:r>
            <a:r>
              <a:rPr lang="en-GB" dirty="0" smtClean="0"/>
              <a:t> </a:t>
            </a:r>
            <a:r>
              <a:rPr lang="en-GB" dirty="0"/>
              <a:t>Publishing </a:t>
            </a:r>
            <a:r>
              <a:rPr lang="en-GB" dirty="0" smtClean="0"/>
              <a:t>Limited., 2001</a:t>
            </a:r>
            <a:endParaRPr lang="en-GB" dirty="0"/>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What is Baking?</a:t>
            </a:r>
            <a:r>
              <a:rPr lang="en-GB" dirty="0" smtClean="0"/>
              <a:t/>
            </a:r>
            <a:br>
              <a:rPr lang="en-GB" dirty="0" smtClean="0"/>
            </a:br>
            <a:endParaRPr lang="en-GB" dirty="0"/>
          </a:p>
        </p:txBody>
      </p:sp>
      <p:sp>
        <p:nvSpPr>
          <p:cNvPr id="3" name="Content Placeholder 2"/>
          <p:cNvSpPr>
            <a:spLocks noGrp="1"/>
          </p:cNvSpPr>
          <p:nvPr>
            <p:ph idx="1"/>
          </p:nvPr>
        </p:nvSpPr>
        <p:spPr>
          <a:xfrm>
            <a:off x="285720" y="1285860"/>
            <a:ext cx="8643998" cy="5143536"/>
          </a:xfrm>
        </p:spPr>
        <p:txBody>
          <a:bodyPr>
            <a:normAutofit fontScale="77500" lnSpcReduction="20000"/>
          </a:bodyPr>
          <a:lstStyle/>
          <a:p>
            <a:r>
              <a:rPr lang="en-US" altLang="zh-CN" dirty="0" smtClean="0"/>
              <a:t>According </a:t>
            </a:r>
            <a:r>
              <a:rPr lang="en-US" altLang="zh-CN" dirty="0"/>
              <a:t>to Britannica, Baking, process of cooking by dry heat, especially in some kind of oven</a:t>
            </a:r>
            <a:r>
              <a:rPr lang="en-US" altLang="zh-CN" dirty="0" smtClean="0"/>
              <a:t>. It is probably the oldest cooking method. </a:t>
            </a:r>
            <a:endParaRPr lang="en-GB" dirty="0"/>
          </a:p>
          <a:p>
            <a:endParaRPr lang="en-GB" dirty="0"/>
          </a:p>
          <a:p>
            <a:r>
              <a:rPr lang="en-GB" dirty="0"/>
              <a:t>Baking is the final step in making products such as breads, cakes, buns, rolls, crackers and biscuits. It’s a thermal process that uses an oven, which transfers heat to the dough pieces via conduction through heated surfaces, convection through hot air, and radiation from heat sources such as flames. </a:t>
            </a:r>
            <a:endParaRPr lang="en-GB" dirty="0" smtClean="0"/>
          </a:p>
          <a:p>
            <a:endParaRPr lang="en-GB" dirty="0"/>
          </a:p>
          <a:p>
            <a:r>
              <a:rPr lang="en-GB" dirty="0" smtClean="0"/>
              <a:t>The </a:t>
            </a:r>
            <a:r>
              <a:rPr lang="en-GB" dirty="0"/>
              <a:t>heat in turn activates a series of physicochemical changes, responsible for transforming the raw dough into a baked good with a firm, dry crust and a soft interior crumb.</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b="1" dirty="0" smtClean="0"/>
              <a:t>Major Baking Ingredients</a:t>
            </a:r>
            <a:r>
              <a:rPr lang="en-GB" dirty="0"/>
              <a:t/>
            </a:r>
            <a:br>
              <a:rPr lang="en-GB" dirty="0"/>
            </a:br>
            <a:endParaRPr lang="en-GB" dirty="0"/>
          </a:p>
        </p:txBody>
      </p:sp>
      <p:sp>
        <p:nvSpPr>
          <p:cNvPr id="3" name="Content Placeholder 2"/>
          <p:cNvSpPr>
            <a:spLocks noGrp="1"/>
          </p:cNvSpPr>
          <p:nvPr>
            <p:ph idx="1"/>
          </p:nvPr>
        </p:nvSpPr>
        <p:spPr>
          <a:xfrm>
            <a:off x="214282" y="1285860"/>
            <a:ext cx="8715436" cy="5572140"/>
          </a:xfrm>
        </p:spPr>
        <p:txBody>
          <a:bodyPr>
            <a:normAutofit fontScale="62500" lnSpcReduction="20000"/>
          </a:bodyPr>
          <a:lstStyle/>
          <a:p>
            <a:r>
              <a:rPr lang="en-US" altLang="zh-CN" sz="4500" b="1" dirty="0"/>
              <a:t>Flour</a:t>
            </a:r>
            <a:endParaRPr lang="en-GB" sz="4500" b="1" dirty="0"/>
          </a:p>
          <a:p>
            <a:r>
              <a:rPr lang="en-US" altLang="zh-CN" dirty="0"/>
              <a:t>Wheat flour is unique among cereal flours in that, when mixed with water in the correct proportions, its protein component forms an elastic network capable of holding gas and developing a firm spongy structure when baked</a:t>
            </a:r>
            <a:r>
              <a:rPr lang="en-US" altLang="zh-CN" dirty="0" smtClean="0"/>
              <a:t>.</a:t>
            </a:r>
          </a:p>
          <a:p>
            <a:endParaRPr lang="en-US" altLang="zh-CN" dirty="0"/>
          </a:p>
          <a:p>
            <a:r>
              <a:rPr lang="en-US" altLang="zh-CN" dirty="0" smtClean="0"/>
              <a:t> </a:t>
            </a:r>
            <a:r>
              <a:rPr lang="en-US" altLang="zh-CN" dirty="0"/>
              <a:t>The </a:t>
            </a:r>
            <a:r>
              <a:rPr lang="en-US" altLang="zh-CN" dirty="0" err="1"/>
              <a:t>proteinaceous</a:t>
            </a:r>
            <a:r>
              <a:rPr lang="en-US" altLang="zh-CN" dirty="0"/>
              <a:t> substances contributing these properties are known collectively as gluten. </a:t>
            </a:r>
            <a:endParaRPr lang="en-US" altLang="zh-CN" dirty="0" smtClean="0"/>
          </a:p>
          <a:p>
            <a:endParaRPr lang="en-US" altLang="zh-CN" dirty="0"/>
          </a:p>
          <a:p>
            <a:r>
              <a:rPr lang="en-US" altLang="zh-CN" dirty="0" smtClean="0"/>
              <a:t>The </a:t>
            </a:r>
            <a:r>
              <a:rPr lang="en-US" altLang="zh-CN" dirty="0"/>
              <a:t>suitability of a flour for a given purpose is determined by the type and amount of its gluten content. Those characteristics are controlled by the genetic constitution and growing conditions of the wheat from which the flour was milled, as well as the milling treatment applied.</a:t>
            </a:r>
            <a:endParaRPr lang="en-GB" dirty="0"/>
          </a:p>
          <a:p>
            <a:r>
              <a:rPr lang="en-GB" dirty="0"/>
              <a:t>Low-protein, soft-wheat flour is appropriate for cakes, pie crusts, cookies (sweet biscuits), and other products not requiring great expansion and elastic structure. </a:t>
            </a:r>
            <a:endParaRPr lang="en-GB" dirty="0" smtClean="0"/>
          </a:p>
          <a:p>
            <a:endParaRPr lang="en-GB" dirty="0" smtClean="0"/>
          </a:p>
          <a:p>
            <a:r>
              <a:rPr lang="en-GB" dirty="0" smtClean="0"/>
              <a:t>High-protein</a:t>
            </a:r>
            <a:r>
              <a:rPr lang="en-GB" dirty="0"/>
              <a:t>, hard-wheat flour is adapted to bread, hard rolls, soda crackers, and Danish pastry, all requiring elastic dough and often expanded to low densities by the leavening action.</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Leavening agents</a:t>
            </a:r>
            <a:br>
              <a:rPr lang="en-GB" dirty="0" smtClean="0"/>
            </a:br>
            <a:endParaRPr lang="en-GB" dirty="0"/>
          </a:p>
        </p:txBody>
      </p:sp>
      <p:sp>
        <p:nvSpPr>
          <p:cNvPr id="3" name="Content Placeholder 2"/>
          <p:cNvSpPr>
            <a:spLocks noGrp="1"/>
          </p:cNvSpPr>
          <p:nvPr>
            <p:ph idx="1"/>
          </p:nvPr>
        </p:nvSpPr>
        <p:spPr>
          <a:xfrm>
            <a:off x="928662" y="1071546"/>
            <a:ext cx="8005026" cy="5786454"/>
          </a:xfrm>
        </p:spPr>
        <p:txBody>
          <a:bodyPr>
            <a:normAutofit/>
          </a:bodyPr>
          <a:lstStyle/>
          <a:p>
            <a:r>
              <a:rPr lang="en-GB" dirty="0" smtClean="0"/>
              <a:t>Most </a:t>
            </a:r>
            <a:r>
              <a:rPr lang="en-GB" dirty="0"/>
              <a:t>bakery products are leavened, or aerated, by gas bubbles developed naturally or folded in. </a:t>
            </a:r>
            <a:endParaRPr lang="en-GB" dirty="0" smtClean="0"/>
          </a:p>
          <a:p>
            <a:pPr>
              <a:buNone/>
            </a:pPr>
            <a:endParaRPr lang="en-GB" dirty="0" smtClean="0"/>
          </a:p>
          <a:p>
            <a:r>
              <a:rPr lang="en-GB" dirty="0" smtClean="0"/>
              <a:t>Leavening </a:t>
            </a:r>
            <a:r>
              <a:rPr lang="en-GB" dirty="0"/>
              <a:t>may result from yeast or bacterial fermentation, from chemical reactions, or from the distribution in the batter of atmospheric or injected gases.</a:t>
            </a:r>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Yeast</a:t>
            </a:r>
            <a:br>
              <a:rPr lang="en-GB" dirty="0" smtClean="0"/>
            </a:br>
            <a:endParaRPr lang="en-GB" dirty="0"/>
          </a:p>
        </p:txBody>
      </p:sp>
      <p:sp>
        <p:nvSpPr>
          <p:cNvPr id="3" name="Content Placeholder 2"/>
          <p:cNvSpPr>
            <a:spLocks noGrp="1"/>
          </p:cNvSpPr>
          <p:nvPr>
            <p:ph idx="1"/>
          </p:nvPr>
        </p:nvSpPr>
        <p:spPr>
          <a:xfrm>
            <a:off x="928662" y="1000108"/>
            <a:ext cx="8005026" cy="5857892"/>
          </a:xfrm>
        </p:spPr>
        <p:txBody>
          <a:bodyPr>
            <a:normAutofit fontScale="40000" lnSpcReduction="20000"/>
          </a:bodyPr>
          <a:lstStyle/>
          <a:p>
            <a:r>
              <a:rPr lang="en-GB" dirty="0" smtClean="0"/>
              <a:t>The yeast-fermentation process leads to the development of desirable flavour and texture, and such products are nutritionally superior to products of the equivalent chemically leavened </a:t>
            </a:r>
            <a:r>
              <a:rPr lang="en-GB" dirty="0" err="1" smtClean="0"/>
              <a:t>doughs</a:t>
            </a:r>
            <a:r>
              <a:rPr lang="en-GB" dirty="0" smtClean="0"/>
              <a:t>, since yeast cells themselves add a wide assortment of vitamins and good quality protein. </a:t>
            </a:r>
          </a:p>
          <a:p>
            <a:endParaRPr lang="en-GB" dirty="0" smtClean="0"/>
          </a:p>
          <a:p>
            <a:r>
              <a:rPr lang="en-GB" dirty="0" smtClean="0"/>
              <a:t>All commercial breads, except salt-rising types and some rye bread, are leavened with bakers’ yeast, composed of living cells of the yeast strain </a:t>
            </a:r>
            <a:r>
              <a:rPr lang="en-GB" b="1" i="1" dirty="0" err="1" smtClean="0"/>
              <a:t>Saccharomyces</a:t>
            </a:r>
            <a:r>
              <a:rPr lang="en-GB" b="1" i="1" dirty="0" smtClean="0"/>
              <a:t> </a:t>
            </a:r>
            <a:r>
              <a:rPr lang="en-GB" b="1" i="1" dirty="0" err="1" smtClean="0"/>
              <a:t>cerevisiae</a:t>
            </a:r>
            <a:r>
              <a:rPr lang="en-GB" b="1" i="1" dirty="0" smtClean="0"/>
              <a:t>.  </a:t>
            </a:r>
          </a:p>
          <a:p>
            <a:endParaRPr lang="en-GB" dirty="0" smtClean="0"/>
          </a:p>
          <a:p>
            <a:r>
              <a:rPr lang="en-GB" dirty="0" smtClean="0"/>
              <a:t>A typical yeast addition level might be 2 percent of the dough weight. Bakeries receive yeast in the form of compressed cakes containing about 70 percent water or as dry granules containing about 8 percent water. </a:t>
            </a:r>
          </a:p>
          <a:p>
            <a:endParaRPr lang="en-GB" dirty="0" smtClean="0"/>
          </a:p>
          <a:p>
            <a:r>
              <a:rPr lang="en-GB" dirty="0" smtClean="0"/>
              <a:t>Dry yeast, more resistant to storage deterioration than compressed yeast, requires rehydration before it is added to the other ingredients. “Cream” yeast, a commercial variety of bakers’ yeast made into a fluid by the addition of extra water, is more convenient to dispense and mix than compressed yeast, but it also has a shorter storage life and requires additional equipment for handling.</a:t>
            </a:r>
          </a:p>
          <a:p>
            <a:r>
              <a:rPr lang="en-GB" dirty="0" smtClean="0"/>
              <a:t>Bakers’ yeast performs its leavening function by fermenting such sugars as glucose, fructose, maltose, and sucrose. It cannot use lactose, the predominant sugar of milk, or certain other carbohydrates. The principal products of fermentation are carbon dioxide, the leavening agent, and ethanol, an important component of the aroma of freshly baked bread. Other yeast activity products also flavour the baked product and change the dough’s physical properties.</a:t>
            </a:r>
          </a:p>
          <a:p>
            <a:r>
              <a:rPr lang="en-GB" dirty="0" smtClean="0"/>
              <a:t>The rate at which gas is evolved by yeast during the various stages of dough preparation is important to the success of bread manufacture. Gas production is partially governed by the rate at which fermentable carbohydrates become available to the yeast. The sugars naturally present in the flour and the initial stock of added sugar are rapidly exhausted. </a:t>
            </a:r>
          </a:p>
          <a:p>
            <a:endParaRPr lang="en-GB" dirty="0" smtClean="0"/>
          </a:p>
          <a:p>
            <a:r>
              <a:rPr lang="en-GB" dirty="0" smtClean="0"/>
              <a:t>A relatively quiescent period follows, during which the yeast cells become adapted to the use of maltose, a sugar constantly being produced in the dough by the action of </a:t>
            </a:r>
            <a:r>
              <a:rPr lang="en-GB" dirty="0" err="1" smtClean="0"/>
              <a:t>diastatic</a:t>
            </a:r>
            <a:r>
              <a:rPr lang="en-GB" dirty="0" smtClean="0"/>
              <a:t> enzymes on starch. The rate of yeast activity is also governed by temperature and osmotic pressure, the latter primarily a function of the water content and salt concentration.</a:t>
            </a:r>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728" y="0"/>
            <a:ext cx="7498080" cy="1143000"/>
          </a:xfrm>
        </p:spPr>
        <p:txBody>
          <a:bodyPr>
            <a:normAutofit fontScale="90000"/>
          </a:bodyPr>
          <a:lstStyle/>
          <a:p>
            <a:r>
              <a:rPr lang="en-GB" b="1" dirty="0" smtClean="0"/>
              <a:t>Baking soda</a:t>
            </a:r>
            <a:r>
              <a:rPr lang="en-GB" dirty="0" smtClean="0"/>
              <a:t/>
            </a:r>
            <a:br>
              <a:rPr lang="en-GB" dirty="0" smtClean="0"/>
            </a:br>
            <a:endParaRPr lang="en-GB" dirty="0"/>
          </a:p>
        </p:txBody>
      </p:sp>
      <p:sp>
        <p:nvSpPr>
          <p:cNvPr id="3" name="Content Placeholder 2"/>
          <p:cNvSpPr>
            <a:spLocks noGrp="1"/>
          </p:cNvSpPr>
          <p:nvPr>
            <p:ph idx="1"/>
          </p:nvPr>
        </p:nvSpPr>
        <p:spPr>
          <a:xfrm>
            <a:off x="1142976" y="714356"/>
            <a:ext cx="7790712" cy="6143644"/>
          </a:xfrm>
        </p:spPr>
        <p:txBody>
          <a:bodyPr>
            <a:normAutofit fontScale="47500" lnSpcReduction="20000"/>
          </a:bodyPr>
          <a:lstStyle/>
          <a:p>
            <a:r>
              <a:rPr lang="en-GB" dirty="0" smtClean="0"/>
              <a:t>Layer </a:t>
            </a:r>
            <a:r>
              <a:rPr lang="en-GB" dirty="0"/>
              <a:t>cakes, cookies (sweet biscuits), biscuits, and many other bakery products are leavened by carbon dioxide from added sodium bicarbonate (baking soda). </a:t>
            </a:r>
            <a:r>
              <a:rPr lang="en-GB" dirty="0" smtClean="0"/>
              <a:t> Added </a:t>
            </a:r>
            <a:r>
              <a:rPr lang="en-GB" dirty="0"/>
              <a:t>without offsetting amounts of an acidic substance, sodium bicarbonate tends to make dough alkaline, causing flavour deterioration and discoloration and slowing carbon dioxide release. Addition of an acid-reacting substance promotes vigorous gas evolution and maintains dough acidity within a favourable range.</a:t>
            </a:r>
          </a:p>
          <a:p>
            <a:r>
              <a:rPr lang="en-GB" dirty="0"/>
              <a:t>Carbon dioxide produced from sodium bicarbonate is initially in dissolved or combined form. The rate of gas release affects the size of the bubbles produced in the dough, consequently influencing the grain, volume, and texture of the finished product. Much research has been devoted to the development of leavening acids capable of maintaining the rate of gas release within the desired range. Acids such as acetic, from vinegar, or lactic, from sour milk, usually act too quickly; satisfactory compounds include cream of tartar (potassium acid </a:t>
            </a:r>
            <a:r>
              <a:rPr lang="en-GB" dirty="0" err="1"/>
              <a:t>tartrate</a:t>
            </a:r>
            <a:r>
              <a:rPr lang="en-GB" dirty="0"/>
              <a:t>), sodium </a:t>
            </a:r>
            <a:r>
              <a:rPr lang="en-GB" dirty="0" err="1"/>
              <a:t>aluminum</a:t>
            </a:r>
            <a:r>
              <a:rPr lang="en-GB" dirty="0"/>
              <a:t> </a:t>
            </a:r>
            <a:r>
              <a:rPr lang="en-GB" dirty="0" err="1"/>
              <a:t>sulfate</a:t>
            </a:r>
            <a:r>
              <a:rPr lang="en-GB" dirty="0"/>
              <a:t> (alum), sodium acid pyrophosphate, and various forms of calcium phosphate.</a:t>
            </a:r>
          </a:p>
          <a:p>
            <a:r>
              <a:rPr lang="en-GB" sz="6700" b="1" dirty="0"/>
              <a:t>Baking powder</a:t>
            </a:r>
          </a:p>
          <a:p>
            <a:r>
              <a:rPr lang="en-GB" dirty="0"/>
              <a:t>Instead of adding soda and leavening acids separately, most commercial bakeries and domestic bakers use baking powder, a mixture of soda and acids in appropriate amounts and with such added diluents as starch, simplifying measuring and improving stability. </a:t>
            </a:r>
            <a:endParaRPr lang="en-GB" dirty="0" smtClean="0"/>
          </a:p>
          <a:p>
            <a:endParaRPr lang="en-GB" dirty="0" smtClean="0"/>
          </a:p>
          <a:p>
            <a:r>
              <a:rPr lang="en-GB" dirty="0" smtClean="0"/>
              <a:t>The </a:t>
            </a:r>
            <a:r>
              <a:rPr lang="en-GB" dirty="0"/>
              <a:t>end products of baking-powder reaction are carbon dioxide and some blandly flavoured harmless salts. All baking powders meeting basic standards have virtually identical amounts of available carbon dioxide, differing only in reaction time. Most commercial baking powders are of the double-acting type, giving off a small amount of available carbon dioxide during the mixing and makeup stages, then remaining relatively inert until baking raises the batter temperature. This type of action eliminates excessive loss of leavening gas, which may occur in batter left in an unbaked condition for long periods.</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Shortening</a:t>
            </a:r>
            <a:br>
              <a:rPr lang="en-GB" dirty="0" smtClean="0"/>
            </a:br>
            <a:endParaRPr lang="en-GB" dirty="0"/>
          </a:p>
        </p:txBody>
      </p:sp>
      <p:sp>
        <p:nvSpPr>
          <p:cNvPr id="3" name="Content Placeholder 2"/>
          <p:cNvSpPr>
            <a:spLocks noGrp="1"/>
          </p:cNvSpPr>
          <p:nvPr>
            <p:ph idx="1"/>
          </p:nvPr>
        </p:nvSpPr>
        <p:spPr>
          <a:xfrm>
            <a:off x="1142976" y="1447800"/>
            <a:ext cx="7790712" cy="5195910"/>
          </a:xfrm>
        </p:spPr>
        <p:txBody>
          <a:bodyPr>
            <a:normAutofit fontScale="47500" lnSpcReduction="20000"/>
          </a:bodyPr>
          <a:lstStyle/>
          <a:p>
            <a:r>
              <a:rPr lang="en-GB" dirty="0" smtClean="0"/>
              <a:t>Fats </a:t>
            </a:r>
            <a:r>
              <a:rPr lang="en-GB" dirty="0"/>
              <a:t>and oils are essential ingredients in nearly all bakery products. Shortenings have a tenderizing effect in the finished product and often aid in the manipulation of </a:t>
            </a:r>
            <a:r>
              <a:rPr lang="en-GB" dirty="0" err="1"/>
              <a:t>doughs</a:t>
            </a:r>
            <a:r>
              <a:rPr lang="en-GB" dirty="0"/>
              <a:t>. In addition to modifying the mouth feel or texture, they often add flavour of their own and tend to round off harsh notes in some of the spice flavours.</a:t>
            </a:r>
          </a:p>
          <a:p>
            <a:pPr>
              <a:buNone/>
            </a:pPr>
            <a:r>
              <a:rPr lang="en-GB" dirty="0"/>
              <a:t> </a:t>
            </a:r>
          </a:p>
          <a:p>
            <a:r>
              <a:rPr lang="en-GB" dirty="0"/>
              <a:t>The common fats used in bakery products are lard, beef fats, and hydrogenated vegetable oils. Butter is used in some premium and specialty products as a </a:t>
            </a:r>
            <a:r>
              <a:rPr lang="en-GB" dirty="0" err="1"/>
              <a:t>texturizer</a:t>
            </a:r>
            <a:r>
              <a:rPr lang="en-GB" dirty="0"/>
              <a:t> and to add flavour, but its high cost precludes extensive use. Cottonseed oil and soybean oil are the most common processed vegetable oils used. Corn, peanut, and coconut oils are used to a limited extent; fats occurring in other ingredients, such as egg yolks, chocolate, and nut butters, can have a shortening effect if the ingredients are present in sufficient quantity.</a:t>
            </a:r>
          </a:p>
          <a:p>
            <a:r>
              <a:rPr lang="en-GB" dirty="0"/>
              <a:t>Breads and rolls often contain only 1 or 2 percent shortening; cakes will have 10 to 20 percent; Danish pastries prepared according to the authentic formula may have about 30 percent; pie crusts may contain even more. High usage levels require those shortenings that melt above room temperature; butter and liquid shortenings, with their lower melting point, tend to leak from the product.</a:t>
            </a:r>
          </a:p>
          <a:p>
            <a:r>
              <a:rPr lang="en-GB" dirty="0"/>
              <a:t>Commercial shortenings may include antioxidants, to retard rancidity, and emulsifiers, to improve the shortening effect. Colours and flavours simulating butter may also be added. Margarines, emulsions of fat, water, milk solids, and salt, are popular bakery ingredients.</a:t>
            </a:r>
          </a:p>
          <a:p>
            <a:r>
              <a:rPr lang="en-GB" dirty="0"/>
              <a:t>Fats of any kind have a destructive effect on meringues and other protein-based foams; small traces of oil left on the mixing utensils can deflate an angel food cake to unacceptably high density.</a:t>
            </a: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82594"/>
          </a:xfrm>
        </p:spPr>
        <p:txBody>
          <a:bodyPr>
            <a:normAutofit fontScale="90000"/>
          </a:bodyPr>
          <a:lstStyle/>
          <a:p>
            <a:pPr algn="ctr"/>
            <a:r>
              <a:rPr lang="en-GB" u="sng" dirty="0" smtClean="0"/>
              <a:t>Liquids</a:t>
            </a:r>
            <a:r>
              <a:rPr lang="en-GB" dirty="0" smtClean="0"/>
              <a:t/>
            </a:r>
            <a:br>
              <a:rPr lang="en-GB" dirty="0" smtClean="0"/>
            </a:br>
            <a:endParaRPr lang="en-GB" dirty="0"/>
          </a:p>
        </p:txBody>
      </p:sp>
      <p:sp>
        <p:nvSpPr>
          <p:cNvPr id="3" name="Content Placeholder 2"/>
          <p:cNvSpPr>
            <a:spLocks noGrp="1"/>
          </p:cNvSpPr>
          <p:nvPr>
            <p:ph idx="1"/>
          </p:nvPr>
        </p:nvSpPr>
        <p:spPr>
          <a:xfrm>
            <a:off x="928662" y="642918"/>
            <a:ext cx="8005026" cy="6215082"/>
          </a:xfrm>
        </p:spPr>
        <p:txBody>
          <a:bodyPr>
            <a:normAutofit fontScale="40000" lnSpcReduction="20000"/>
          </a:bodyPr>
          <a:lstStyle/>
          <a:p>
            <a:pPr>
              <a:buNone/>
            </a:pPr>
            <a:r>
              <a:rPr lang="en-GB" sz="4900" b="1" dirty="0" smtClean="0"/>
              <a:t>Water</a:t>
            </a:r>
          </a:p>
          <a:p>
            <a:r>
              <a:rPr lang="en-GB" dirty="0" smtClean="0"/>
              <a:t>Water </a:t>
            </a:r>
            <a:r>
              <a:rPr lang="en-GB" dirty="0"/>
              <a:t>is the liquid most commonly added to </a:t>
            </a:r>
            <a:r>
              <a:rPr lang="en-GB" dirty="0" err="1"/>
              <a:t>doughs</a:t>
            </a:r>
            <a:r>
              <a:rPr lang="en-GB" dirty="0"/>
              <a:t>. Milk is usually added to commercial preparations in dried form, and any moisture added in the form of eggs and butter is usually minimal. Water is not merely a </a:t>
            </a:r>
            <a:r>
              <a:rPr lang="en-GB" dirty="0" err="1"/>
              <a:t>diluent</a:t>
            </a:r>
            <a:r>
              <a:rPr lang="en-GB" dirty="0"/>
              <a:t> or inert constituent; it affects every aspect of the finished product, and careful adjustment of the amount of liquid is essential to make the dough or batter adaptable to the processing method. If dough is too wet, it will stick to equipment and have poor response to shaping and transfer operations; if too dry, it will not shape or leaven properly.</a:t>
            </a:r>
          </a:p>
          <a:p>
            <a:r>
              <a:rPr lang="en-GB" dirty="0"/>
              <a:t>Water hydrates gluten, permitting it to aggregate in the form of a spongy cellular network, the structural basis of most bakery products. It provides a medium in which yeast can metabolize sugars to form carbon dioxide and flavouring components and allows diffusion of nutrients and metabolites throughout the mass. Water is an indispensable component of the baking-powder reaction, and it allows starch to gelatinize during baking and prevents interior browning of bakery products.</a:t>
            </a:r>
          </a:p>
          <a:p>
            <a:r>
              <a:rPr lang="en-GB" dirty="0"/>
              <a:t>Water impurities affect dough properties. Water preferred for baking is usually of medium hardness (50 to 100 parts per million) with a neutral pH (degree of acidity), or slightly acid (low pH). Water that is too soft can result in sticky </a:t>
            </a:r>
            <a:r>
              <a:rPr lang="en-GB" dirty="0" err="1"/>
              <a:t>doughs</a:t>
            </a:r>
            <a:r>
              <a:rPr lang="en-GB" dirty="0"/>
              <a:t>, while very hard water may retard dough expansion by toughening the gluten (calcium ions, particularly, promote cross-linking of gluten protein molecules). Water sufficiently alkaline to raise the dough pH may have a deleterious effect on fermentation and on flour enzymes. Although strongly flavoured contaminants may affect the acceptability of the finished product, chlorides and fluorides at concentrations usually found in water supplies have little influence on bread </a:t>
            </a:r>
            <a:r>
              <a:rPr lang="en-GB" dirty="0" err="1"/>
              <a:t>doughs</a:t>
            </a:r>
            <a:r>
              <a:rPr lang="en-GB" dirty="0"/>
              <a:t>.</a:t>
            </a:r>
          </a:p>
          <a:p>
            <a:pPr>
              <a:buNone/>
            </a:pPr>
            <a:r>
              <a:rPr lang="en-GB" sz="4900" b="1" dirty="0"/>
              <a:t>Eggs</a:t>
            </a:r>
          </a:p>
          <a:p>
            <a:r>
              <a:rPr lang="en-GB" dirty="0"/>
              <a:t>The differences between yolks and whites must be recognized in considering the effect of eggs on bakery products. Yolks contain about 50 percent solids, of which 60 percent or more is strongly emulsified fat, and are used in bakery foods for their effect on colour, flavour, and texture. Egg whites, containing only about 12 percent solids, primarily protein, and no fat, are important primarily for their </a:t>
            </a:r>
            <a:r>
              <a:rPr lang="en-GB" dirty="0" err="1"/>
              <a:t>texturizing</a:t>
            </a:r>
            <a:r>
              <a:rPr lang="en-GB" dirty="0"/>
              <a:t> function and give foams of low density and good stability when beaten. When present in substantial amounts, they tend to promote small, uniform cell size and relatively large volume. Meringues and angel food cakes are dependent on egg white foams for their basic structure. Although fats and oils greatly diminish its foaming power, the white still contributes to the structure of layer cakes and similar confections containing substantial amounts of both shortening and egg products.</a:t>
            </a:r>
          </a:p>
          <a:p>
            <a:r>
              <a:rPr lang="en-GB" dirty="0"/>
              <a:t>Egg products are available to bakers in frozen or dried form. Few commercial bakers break fresh eggs for ingredients, because of labour costs, unstable market conditions, and sanitary considerations. Many bakers use dried egg products because of their greater convenience and superior storage stability over frozen eggs. Processed and stored correctly, dried egg products are the functional equivalent of the fresh material, although flavour of the baked goods may be affected adversely at very high usage levels.</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Sweeteners</a:t>
            </a:r>
            <a:br>
              <a:rPr lang="en-GB" dirty="0" smtClean="0"/>
            </a:br>
            <a:endParaRPr lang="en-GB" dirty="0"/>
          </a:p>
        </p:txBody>
      </p:sp>
      <p:sp>
        <p:nvSpPr>
          <p:cNvPr id="3" name="Content Placeholder 2"/>
          <p:cNvSpPr>
            <a:spLocks noGrp="1"/>
          </p:cNvSpPr>
          <p:nvPr>
            <p:ph idx="1"/>
          </p:nvPr>
        </p:nvSpPr>
        <p:spPr>
          <a:xfrm>
            <a:off x="1071538" y="1142984"/>
            <a:ext cx="7862150" cy="5500726"/>
          </a:xfrm>
        </p:spPr>
        <p:txBody>
          <a:bodyPr>
            <a:normAutofit fontScale="62500" lnSpcReduction="20000"/>
          </a:bodyPr>
          <a:lstStyle/>
          <a:p>
            <a:r>
              <a:rPr lang="en-GB" dirty="0" smtClean="0"/>
              <a:t>Normal </a:t>
            </a:r>
            <a:r>
              <a:rPr lang="en-GB" dirty="0"/>
              <a:t>wheat flour contains about 1 percent sugars. Most are fermentable compounds, such as sucrose, maltose, glucose, and fructose. Additional maltose is formed during fermentation by the action of </a:t>
            </a:r>
            <a:r>
              <a:rPr lang="en-GB" dirty="0" err="1"/>
              <a:t>amyloytic</a:t>
            </a:r>
            <a:r>
              <a:rPr lang="en-GB" dirty="0"/>
              <a:t> enzymes (from malt and flour) on the starch. Glucose and sucrose are the sugars most frequently added to </a:t>
            </a:r>
            <a:r>
              <a:rPr lang="en-GB" dirty="0" err="1"/>
              <a:t>doughs</a:t>
            </a:r>
            <a:r>
              <a:rPr lang="en-GB" dirty="0"/>
              <a:t> and batters. The action of yeast rapidly converts the sucrose to fructose and glucose (i.e., invert sugar). Invert sugar can also be added</a:t>
            </a:r>
            <a:r>
              <a:rPr lang="en-GB" dirty="0" smtClean="0"/>
              <a:t>.</a:t>
            </a:r>
          </a:p>
          <a:p>
            <a:endParaRPr lang="en-GB" dirty="0"/>
          </a:p>
          <a:p>
            <a:r>
              <a:rPr lang="en-GB" dirty="0"/>
              <a:t>Sweetening power is an important property of added sugars, but sugars also provide </a:t>
            </a:r>
            <a:r>
              <a:rPr lang="en-GB" dirty="0" err="1"/>
              <a:t>fermentables</a:t>
            </a:r>
            <a:r>
              <a:rPr lang="en-GB" dirty="0"/>
              <a:t> for yeast activity. Crust colour development is related to the amount of reducing sugars present, and a dough in which the sugars have been thoroughly depleted by yeast will produce a pale crust</a:t>
            </a:r>
            <a:r>
              <a:rPr lang="en-GB" dirty="0" smtClean="0"/>
              <a:t>.</a:t>
            </a:r>
          </a:p>
          <a:p>
            <a:endParaRPr lang="en-GB" dirty="0"/>
          </a:p>
          <a:p>
            <a:r>
              <a:rPr lang="en-GB" dirty="0" err="1"/>
              <a:t>Doughs</a:t>
            </a:r>
            <a:r>
              <a:rPr lang="en-GB" dirty="0"/>
              <a:t> with high concentrations of dissolved substances retard fermentation because of the effect on yeast of the high osmotic pressure (low water activity) of the aqueous phase. Sugars constitute the bulk of dissolved materials in most </a:t>
            </a:r>
            <a:r>
              <a:rPr lang="en-GB" dirty="0" err="1"/>
              <a:t>doughs</a:t>
            </a:r>
            <a:r>
              <a:rPr lang="en-GB" dirty="0"/>
              <a:t>. For this reason, sweet yeast-leavened goods develop gas and expand more slowly than bread </a:t>
            </a:r>
            <a:r>
              <a:rPr lang="en-GB" dirty="0" err="1"/>
              <a:t>doughs</a:t>
            </a:r>
            <a:r>
              <a:rPr lang="en-GB" dirty="0"/>
              <a:t>.</a:t>
            </a:r>
          </a:p>
          <a:p>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284</TotalTime>
  <Words>2673</Words>
  <Application>Microsoft Office PowerPoint</Application>
  <PresentationFormat>On-screen Show (4:3)</PresentationFormat>
  <Paragraphs>99</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Solstice</vt:lpstr>
      <vt:lpstr>Baking processes</vt:lpstr>
      <vt:lpstr>What is Baking? </vt:lpstr>
      <vt:lpstr>Major Baking Ingredients </vt:lpstr>
      <vt:lpstr>Leavening agents </vt:lpstr>
      <vt:lpstr>Yeast </vt:lpstr>
      <vt:lpstr>Baking soda </vt:lpstr>
      <vt:lpstr>Shortening </vt:lpstr>
      <vt:lpstr>Liquids </vt:lpstr>
      <vt:lpstr>Sweeteners </vt:lpstr>
      <vt:lpstr>Slide 10</vt:lpstr>
      <vt:lpstr>An Overview of the Baking Process</vt:lpstr>
      <vt:lpstr>Slide 12</vt:lpstr>
      <vt:lpstr>Further Reading</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Baking processes, rheological properties of dough and ingredients.</dc:title>
  <dc:creator>Mary</dc:creator>
  <cp:lastModifiedBy>Mary</cp:lastModifiedBy>
  <cp:revision>24</cp:revision>
  <dcterms:created xsi:type="dcterms:W3CDTF">2018-12-04T03:10:35Z</dcterms:created>
  <dcterms:modified xsi:type="dcterms:W3CDTF">2019-03-04T10:27:57Z</dcterms:modified>
</cp:coreProperties>
</file>