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8"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7" r:id="rId20"/>
    <p:sldId id="276"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F2170C0-8170-4AB9-8799-E873443CBEE1}" type="datetimeFigureOut">
              <a:rPr lang="en-US" smtClean="0"/>
              <a:pPr/>
              <a:t>4/9/2021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3654EE-C980-4DA1-A1A0-2ECF2220EF62}"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F2170C0-8170-4AB9-8799-E873443CBEE1}" type="datetimeFigureOut">
              <a:rPr lang="en-US" smtClean="0"/>
              <a:pPr/>
              <a:t>4/9/2021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3654EE-C980-4DA1-A1A0-2ECF2220EF6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F2170C0-8170-4AB9-8799-E873443CBEE1}" type="datetimeFigureOut">
              <a:rPr lang="en-US" smtClean="0"/>
              <a:pPr/>
              <a:t>4/9/2021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3654EE-C980-4DA1-A1A0-2ECF2220EF6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F2170C0-8170-4AB9-8799-E873443CBEE1}" type="datetimeFigureOut">
              <a:rPr lang="en-US" smtClean="0"/>
              <a:pPr/>
              <a:t>4/9/2021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3654EE-C980-4DA1-A1A0-2ECF2220EF6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2170C0-8170-4AB9-8799-E873443CBEE1}" type="datetimeFigureOut">
              <a:rPr lang="en-US" smtClean="0"/>
              <a:pPr/>
              <a:t>4/9/2021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3654EE-C980-4DA1-A1A0-2ECF2220EF62}"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F2170C0-8170-4AB9-8799-E873443CBEE1}" type="datetimeFigureOut">
              <a:rPr lang="en-US" smtClean="0"/>
              <a:pPr/>
              <a:t>4/9/2021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3654EE-C980-4DA1-A1A0-2ECF2220EF62}"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F2170C0-8170-4AB9-8799-E873443CBEE1}" type="datetimeFigureOut">
              <a:rPr lang="en-US" smtClean="0"/>
              <a:pPr/>
              <a:t>4/9/2021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3654EE-C980-4DA1-A1A0-2ECF2220EF62}"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F2170C0-8170-4AB9-8799-E873443CBEE1}" type="datetimeFigureOut">
              <a:rPr lang="en-US" smtClean="0"/>
              <a:pPr/>
              <a:t>4/9/2021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3654EE-C980-4DA1-A1A0-2ECF2220EF62}"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2170C0-8170-4AB9-8799-E873443CBEE1}" type="datetimeFigureOut">
              <a:rPr lang="en-US" smtClean="0"/>
              <a:pPr/>
              <a:t>4/9/2021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3654EE-C980-4DA1-A1A0-2ECF2220EF6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2170C0-8170-4AB9-8799-E873443CBEE1}" type="datetimeFigureOut">
              <a:rPr lang="en-US" smtClean="0"/>
              <a:pPr/>
              <a:t>4/9/2021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3654EE-C980-4DA1-A1A0-2ECF2220EF6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2170C0-8170-4AB9-8799-E873443CBEE1}" type="datetimeFigureOut">
              <a:rPr lang="en-US" smtClean="0"/>
              <a:pPr/>
              <a:t>4/9/2021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3654EE-C980-4DA1-A1A0-2ECF2220EF62}"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170C0-8170-4AB9-8799-E873443CBEE1}" type="datetimeFigureOut">
              <a:rPr lang="en-US" smtClean="0"/>
              <a:pPr/>
              <a:t>4/9/2021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3654EE-C980-4DA1-A1A0-2ECF2220EF62}"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428604"/>
            <a:ext cx="7772400" cy="1470025"/>
          </a:xfrm>
        </p:spPr>
        <p:txBody>
          <a:bodyPr/>
          <a:lstStyle/>
          <a:p>
            <a:r>
              <a:rPr lang="en-GB" b="1" dirty="0" smtClean="0"/>
              <a:t>FST 405</a:t>
            </a:r>
            <a:br>
              <a:rPr lang="en-GB" b="1" dirty="0" smtClean="0"/>
            </a:br>
            <a:r>
              <a:rPr lang="en-GB" b="1" dirty="0" smtClean="0"/>
              <a:t>FOOD FERMENTATION PROCESS</a:t>
            </a:r>
            <a:endParaRPr lang="en-GB" b="1" dirty="0"/>
          </a:p>
        </p:txBody>
      </p:sp>
      <p:sp>
        <p:nvSpPr>
          <p:cNvPr id="3" name="Subtitle 2"/>
          <p:cNvSpPr>
            <a:spLocks noGrp="1"/>
          </p:cNvSpPr>
          <p:nvPr>
            <p:ph type="subTitle" idx="1"/>
          </p:nvPr>
        </p:nvSpPr>
        <p:spPr>
          <a:xfrm>
            <a:off x="357158" y="2857496"/>
            <a:ext cx="8215370" cy="3143272"/>
          </a:xfrm>
        </p:spPr>
        <p:txBody>
          <a:bodyPr>
            <a:normAutofit fontScale="85000" lnSpcReduction="20000"/>
          </a:bodyPr>
          <a:lstStyle/>
          <a:p>
            <a:r>
              <a:rPr lang="en-GB" sz="7100" b="1" dirty="0" smtClean="0">
                <a:solidFill>
                  <a:srgbClr val="C00000"/>
                </a:solidFill>
              </a:rPr>
              <a:t>FERMENTATION</a:t>
            </a:r>
          </a:p>
          <a:p>
            <a:endParaRPr lang="en-GB" sz="5400" b="1" dirty="0" smtClean="0">
              <a:solidFill>
                <a:srgbClr val="C00000"/>
              </a:solidFill>
            </a:endParaRPr>
          </a:p>
          <a:p>
            <a:endParaRPr lang="en-GB" sz="5400" b="1" dirty="0">
              <a:solidFill>
                <a:srgbClr val="C00000"/>
              </a:solidFill>
            </a:endParaRPr>
          </a:p>
          <a:p>
            <a:r>
              <a:rPr lang="en-GB" sz="5400" dirty="0" smtClean="0">
                <a:solidFill>
                  <a:srgbClr val="C00000"/>
                </a:solidFill>
              </a:rPr>
              <a:t>- Dr. (Mrs.) M. O. </a:t>
            </a:r>
            <a:r>
              <a:rPr lang="en-GB" sz="5400" dirty="0" err="1" smtClean="0">
                <a:solidFill>
                  <a:srgbClr val="C00000"/>
                </a:solidFill>
              </a:rPr>
              <a:t>Omosebi</a:t>
            </a:r>
            <a:endParaRPr lang="en-GB" sz="5400" dirty="0" smtClean="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29600" cy="1143000"/>
          </a:xfrm>
        </p:spPr>
        <p:txBody>
          <a:bodyPr>
            <a:normAutofit fontScale="90000"/>
          </a:bodyPr>
          <a:lstStyle/>
          <a:p>
            <a:r>
              <a:rPr lang="en-GB" b="1" dirty="0" smtClean="0"/>
              <a:t>Biological Agents Responsible for Food Fermentation</a:t>
            </a:r>
            <a:br>
              <a:rPr lang="en-GB" b="1" dirty="0" smtClean="0"/>
            </a:br>
            <a:endParaRPr lang="en-GB" dirty="0"/>
          </a:p>
        </p:txBody>
      </p:sp>
      <p:sp>
        <p:nvSpPr>
          <p:cNvPr id="3" name="Content Placeholder 2"/>
          <p:cNvSpPr>
            <a:spLocks noGrp="1"/>
          </p:cNvSpPr>
          <p:nvPr>
            <p:ph idx="1"/>
          </p:nvPr>
        </p:nvSpPr>
        <p:spPr>
          <a:xfrm>
            <a:off x="457200" y="1600200"/>
            <a:ext cx="8229600" cy="4972072"/>
          </a:xfrm>
        </p:spPr>
        <p:txBody>
          <a:bodyPr>
            <a:normAutofit fontScale="77500" lnSpcReduction="20000"/>
          </a:bodyPr>
          <a:lstStyle/>
          <a:p>
            <a:r>
              <a:rPr lang="en-GB" dirty="0" smtClean="0"/>
              <a:t>The most common groups of microorganisms involved in food fermentation are bacteria, yeasts, and </a:t>
            </a:r>
            <a:r>
              <a:rPr lang="en-GB" dirty="0" err="1" smtClean="0"/>
              <a:t>molds</a:t>
            </a:r>
            <a:r>
              <a:rPr lang="en-GB" dirty="0" smtClean="0"/>
              <a:t>. Microbial enzymes also play an important role in food fermentation.</a:t>
            </a:r>
          </a:p>
          <a:p>
            <a:r>
              <a:rPr lang="en-GB" dirty="0" smtClean="0"/>
              <a:t> Some fermentation may require only a single species of microorganism to effect the desired chemical change.</a:t>
            </a:r>
          </a:p>
          <a:p>
            <a:r>
              <a:rPr lang="en-GB" dirty="0" smtClean="0"/>
              <a:t>Most fermentation requires several microbial species, acting simultaneously and/or sequentially, to give a product with the desired properties, appearance, aroma, texture, and taste. </a:t>
            </a:r>
          </a:p>
          <a:p>
            <a:r>
              <a:rPr lang="en-GB" dirty="0" smtClean="0"/>
              <a:t>Vinegar processing is a combined effort of yeast and acetic acid bacteria. </a:t>
            </a:r>
          </a:p>
          <a:p>
            <a:r>
              <a:rPr lang="en-GB" dirty="0" smtClean="0"/>
              <a:t>The yeast convert sugars to alcohol, which is the substrate required by the </a:t>
            </a:r>
            <a:r>
              <a:rPr lang="en-GB" i="1" dirty="0" err="1" smtClean="0"/>
              <a:t>Acetobacter</a:t>
            </a:r>
            <a:r>
              <a:rPr lang="en-GB" i="1" dirty="0" smtClean="0"/>
              <a:t> to produce acetic acid through oxidation</a:t>
            </a:r>
            <a:r>
              <a:rPr lang="en-GB" i="1" dirty="0"/>
              <a:t>.</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500042"/>
            <a:ext cx="8229600" cy="6072230"/>
          </a:xfrm>
        </p:spPr>
        <p:txBody>
          <a:bodyPr>
            <a:normAutofit fontScale="92500" lnSpcReduction="20000"/>
          </a:bodyPr>
          <a:lstStyle/>
          <a:p>
            <a:r>
              <a:rPr lang="en-GB" dirty="0" smtClean="0"/>
              <a:t>Each microorganism has its own preferences for growing conditions, which are set within narrow limits. </a:t>
            </a:r>
          </a:p>
          <a:p>
            <a:r>
              <a:rPr lang="en-GB" dirty="0" smtClean="0"/>
              <a:t>A microorganism that initiates fermentation will grow there until its by-products inhibit further growth and activity</a:t>
            </a:r>
            <a:r>
              <a:rPr lang="en-GB" dirty="0"/>
              <a:t>.</a:t>
            </a:r>
          </a:p>
          <a:p>
            <a:r>
              <a:rPr lang="en-GB" dirty="0" smtClean="0"/>
              <a:t>When microorganisms metabolize and grow, they release specific by-products. </a:t>
            </a:r>
          </a:p>
          <a:p>
            <a:r>
              <a:rPr lang="en-GB" dirty="0" smtClean="0"/>
              <a:t>In food fermentation, microorganisms are classified in accordance with by-products. </a:t>
            </a:r>
          </a:p>
          <a:p>
            <a:r>
              <a:rPr lang="en-GB" dirty="0" smtClean="0"/>
              <a:t>The fermentation of milk to yogurt involves a specific group of bacteria called the lactic acid bacteria. This is a general name attributed to those bacteria that produce lactic acid as they grow</a:t>
            </a:r>
            <a:r>
              <a:rPr lang="en-GB" dirty="0"/>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857916"/>
          </a:xfrm>
        </p:spPr>
        <p:txBody>
          <a:bodyPr>
            <a:normAutofit lnSpcReduction="10000"/>
          </a:bodyPr>
          <a:lstStyle/>
          <a:p>
            <a:r>
              <a:rPr lang="en-GB" dirty="0" smtClean="0"/>
              <a:t>In general, growth is initiated by bacteria, followed by yeasts and then </a:t>
            </a:r>
            <a:r>
              <a:rPr lang="en-GB" dirty="0" err="1" smtClean="0"/>
              <a:t>molds</a:t>
            </a:r>
            <a:r>
              <a:rPr lang="en-GB" dirty="0" smtClean="0"/>
              <a:t>. </a:t>
            </a:r>
          </a:p>
          <a:p>
            <a:r>
              <a:rPr lang="en-GB" dirty="0" smtClean="0"/>
              <a:t>There are definite reasons for this type of sequence.</a:t>
            </a:r>
          </a:p>
          <a:p>
            <a:pPr lvl="1"/>
            <a:r>
              <a:rPr lang="en-GB" dirty="0" smtClean="0"/>
              <a:t>The smaller microorganisms multiply and take up nutrients from the surrounding area most rapidly.</a:t>
            </a:r>
          </a:p>
          <a:p>
            <a:pPr lvl="1"/>
            <a:r>
              <a:rPr lang="en-GB" dirty="0" smtClean="0"/>
              <a:t>Bacteria are the smallest of microorganisms, followed by yeasts and </a:t>
            </a:r>
            <a:r>
              <a:rPr lang="en-GB" dirty="0" err="1" smtClean="0"/>
              <a:t>molds</a:t>
            </a:r>
            <a:r>
              <a:rPr lang="en-GB" dirty="0" smtClean="0"/>
              <a:t>. </a:t>
            </a:r>
          </a:p>
          <a:p>
            <a:pPr lvl="1"/>
            <a:r>
              <a:rPr lang="en-GB" dirty="0" smtClean="0"/>
              <a:t>The smaller bacteria, such as </a:t>
            </a:r>
            <a:r>
              <a:rPr lang="en-GB" i="1" dirty="0" err="1" smtClean="0"/>
              <a:t>Leuconostoc</a:t>
            </a:r>
            <a:r>
              <a:rPr lang="en-GB" i="1" dirty="0" smtClean="0"/>
              <a:t> and Streptococcus, </a:t>
            </a:r>
            <a:r>
              <a:rPr lang="en-GB" dirty="0" smtClean="0"/>
              <a:t>grow and ferment more rapidly than the other closely related </a:t>
            </a:r>
            <a:r>
              <a:rPr lang="en-GB" dirty="0" err="1" smtClean="0"/>
              <a:t>fermenters</a:t>
            </a:r>
            <a:r>
              <a:rPr lang="en-GB" dirty="0" smtClean="0"/>
              <a:t> and are therefore often the first species to colonize in a substrate</a:t>
            </a:r>
            <a:r>
              <a:rPr lang="en-GB"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Benefits of Fermented Foods</a:t>
            </a:r>
            <a:br>
              <a:rPr lang="en-GB" b="1" dirty="0" smtClean="0"/>
            </a:br>
            <a:endParaRPr lang="en-GB" dirty="0"/>
          </a:p>
        </p:txBody>
      </p:sp>
      <p:sp>
        <p:nvSpPr>
          <p:cNvPr id="3" name="Content Placeholder 2"/>
          <p:cNvSpPr>
            <a:spLocks noGrp="1"/>
          </p:cNvSpPr>
          <p:nvPr>
            <p:ph idx="1"/>
          </p:nvPr>
        </p:nvSpPr>
        <p:spPr/>
        <p:txBody>
          <a:bodyPr>
            <a:normAutofit/>
          </a:bodyPr>
          <a:lstStyle/>
          <a:p>
            <a:r>
              <a:rPr lang="en-GB" dirty="0" smtClean="0"/>
              <a:t>Fermented foods can bring many benefits to people in developing countries.</a:t>
            </a:r>
          </a:p>
          <a:p>
            <a:r>
              <a:rPr lang="en-GB" dirty="0" smtClean="0"/>
              <a:t>Fermented foods play an important role in improving food security, increasing income and employment, enhancing livelihoods and improving the nutrition and social well-being of millions of people around the world, and others</a:t>
            </a:r>
            <a:r>
              <a:rPr lang="en-GB"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 Improvement of Food Security</a:t>
            </a:r>
            <a:endParaRPr lang="en-GB" dirty="0"/>
          </a:p>
        </p:txBody>
      </p:sp>
      <p:sp>
        <p:nvSpPr>
          <p:cNvPr id="3" name="Content Placeholder 2"/>
          <p:cNvSpPr>
            <a:spLocks noGrp="1"/>
          </p:cNvSpPr>
          <p:nvPr>
            <p:ph idx="1"/>
          </p:nvPr>
        </p:nvSpPr>
        <p:spPr/>
        <p:txBody>
          <a:bodyPr>
            <a:normAutofit fontScale="85000" lnSpcReduction="20000"/>
          </a:bodyPr>
          <a:lstStyle/>
          <a:p>
            <a:pPr>
              <a:buNone/>
            </a:pPr>
            <a:r>
              <a:rPr lang="en-GB" b="1" dirty="0" smtClean="0"/>
              <a:t>1. Food Preservation</a:t>
            </a:r>
            <a:endParaRPr lang="en-GB" b="1" dirty="0"/>
          </a:p>
          <a:p>
            <a:r>
              <a:rPr lang="en-GB" dirty="0" smtClean="0"/>
              <a:t>Fermentation is a cheap and energy-efficient method of preservation of perishable raw materials. </a:t>
            </a:r>
          </a:p>
          <a:p>
            <a:endParaRPr lang="en-GB" dirty="0" smtClean="0"/>
          </a:p>
          <a:p>
            <a:r>
              <a:rPr lang="en-GB" dirty="0" smtClean="0"/>
              <a:t>Harvested foods, such as fruits and vegetables, undergo rapid deterioration, especially in the humid tropics where the prevailing environmental conditions accelerate the process of decomposition.</a:t>
            </a:r>
          </a:p>
          <a:p>
            <a:endParaRPr lang="en-GB" dirty="0" smtClean="0"/>
          </a:p>
          <a:p>
            <a:r>
              <a:rPr lang="en-GB" dirty="0" smtClean="0"/>
              <a:t>There are several options for  preserving fresh foods, including drying, freezing, canning, and pickling</a:t>
            </a:r>
            <a:r>
              <a:rPr lang="en-GB"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rmAutofit fontScale="92500" lnSpcReduction="20000"/>
          </a:bodyPr>
          <a:lstStyle/>
          <a:p>
            <a:pPr>
              <a:buNone/>
            </a:pPr>
            <a:r>
              <a:rPr lang="en-GB" b="1" dirty="0" smtClean="0"/>
              <a:t>2. Salvaging Waste Foods</a:t>
            </a:r>
          </a:p>
          <a:p>
            <a:pPr>
              <a:buNone/>
            </a:pPr>
            <a:endParaRPr lang="en-GB" b="1" dirty="0" smtClean="0"/>
          </a:p>
          <a:p>
            <a:r>
              <a:rPr lang="en-GB" dirty="0" smtClean="0"/>
              <a:t>Fermentation produces food  without salvaging waste of food by changing the content of the product and making it digestible. </a:t>
            </a:r>
          </a:p>
          <a:p>
            <a:endParaRPr lang="en-GB" dirty="0"/>
          </a:p>
          <a:p>
            <a:r>
              <a:rPr lang="en-GB" dirty="0" smtClean="0"/>
              <a:t>This increases the range of raw materials available as food.</a:t>
            </a:r>
          </a:p>
          <a:p>
            <a:endParaRPr lang="en-GB" dirty="0"/>
          </a:p>
          <a:p>
            <a:r>
              <a:rPr lang="en-GB" dirty="0" smtClean="0"/>
              <a:t> A wide range of wastes is fermented to produce edible food products, such as pineapple peel vinegar from fruits, </a:t>
            </a:r>
            <a:r>
              <a:rPr lang="en-GB" dirty="0" err="1" smtClean="0"/>
              <a:t>tempe</a:t>
            </a:r>
            <a:r>
              <a:rPr lang="en-GB" dirty="0" smtClean="0"/>
              <a:t> from fermenting peanut, and coconut press cake</a:t>
            </a:r>
            <a:r>
              <a:rPr lang="en-GB"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fontScale="85000" lnSpcReduction="20000"/>
          </a:bodyPr>
          <a:lstStyle/>
          <a:p>
            <a:pPr>
              <a:buNone/>
            </a:pPr>
            <a:r>
              <a:rPr lang="en-GB" b="1" dirty="0" smtClean="0"/>
              <a:t>3. Removal of </a:t>
            </a:r>
            <a:r>
              <a:rPr lang="en-GB" b="1" dirty="0" err="1" smtClean="0"/>
              <a:t>Antinutritional</a:t>
            </a:r>
            <a:r>
              <a:rPr lang="en-GB" b="1" dirty="0" smtClean="0"/>
              <a:t> Factors</a:t>
            </a:r>
            <a:endParaRPr lang="en-GB" b="1" dirty="0"/>
          </a:p>
          <a:p>
            <a:r>
              <a:rPr lang="en-GB" dirty="0" smtClean="0"/>
              <a:t>Many foods contain naturally occurring toxins and </a:t>
            </a:r>
            <a:r>
              <a:rPr lang="en-GB" dirty="0" err="1" smtClean="0"/>
              <a:t>antinutritional</a:t>
            </a:r>
            <a:r>
              <a:rPr lang="en-GB" dirty="0" smtClean="0"/>
              <a:t> compounds. </a:t>
            </a:r>
          </a:p>
          <a:p>
            <a:r>
              <a:rPr lang="en-GB" dirty="0" smtClean="0"/>
              <a:t>These can be removed or detoxified by the action of microorganisms during fermentation. </a:t>
            </a:r>
          </a:p>
          <a:p>
            <a:r>
              <a:rPr lang="en-GB" dirty="0" smtClean="0"/>
              <a:t>For instance, the fermentation process on the Sudanese product </a:t>
            </a:r>
            <a:r>
              <a:rPr lang="en-GB" dirty="0" err="1" smtClean="0"/>
              <a:t>Kawal</a:t>
            </a:r>
            <a:r>
              <a:rPr lang="en-GB" dirty="0" smtClean="0"/>
              <a:t> removes the toxins from the leaves of </a:t>
            </a:r>
            <a:r>
              <a:rPr lang="en-GB" i="1" dirty="0" smtClean="0"/>
              <a:t>Cassia </a:t>
            </a:r>
            <a:r>
              <a:rPr lang="en-GB" i="1" dirty="0" err="1" smtClean="0"/>
              <a:t>obtusifolia</a:t>
            </a:r>
            <a:r>
              <a:rPr lang="en-GB" i="1" dirty="0" smtClean="0"/>
              <a:t>.</a:t>
            </a:r>
          </a:p>
          <a:p>
            <a:r>
              <a:rPr lang="en-GB" i="1" dirty="0" smtClean="0"/>
              <a:t>Fermentation is an important step in ensuring that cassava (</a:t>
            </a:r>
            <a:r>
              <a:rPr lang="en-GB" i="1" dirty="0" err="1" smtClean="0"/>
              <a:t>Manihot</a:t>
            </a:r>
            <a:r>
              <a:rPr lang="en-GB" i="1" dirty="0" smtClean="0"/>
              <a:t> </a:t>
            </a:r>
            <a:r>
              <a:rPr lang="en-GB" i="1" dirty="0" err="1" smtClean="0"/>
              <a:t>esculenta</a:t>
            </a:r>
            <a:r>
              <a:rPr lang="en-GB" i="1" dirty="0" smtClean="0"/>
              <a:t>) is  safe to eat. </a:t>
            </a:r>
          </a:p>
          <a:p>
            <a:r>
              <a:rPr lang="en-GB" i="1" dirty="0" smtClean="0"/>
              <a:t>Cassava contains a naturally occurring chemical: </a:t>
            </a:r>
            <a:r>
              <a:rPr lang="en-GB" i="1" dirty="0" err="1" smtClean="0"/>
              <a:t>cyanogenicglucoside</a:t>
            </a:r>
            <a:r>
              <a:rPr lang="en-GB" i="1" dirty="0" smtClean="0"/>
              <a:t>. When eaten raw or improperly processed, this substance releases cyanide into the body, which can be fatal. Correct processing can remove this chemical</a:t>
            </a:r>
            <a:r>
              <a:rPr lang="en-GB" i="1" dirty="0"/>
              <a:t>.</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6072230"/>
          </a:xfrm>
        </p:spPr>
        <p:txBody>
          <a:bodyPr>
            <a:normAutofit fontScale="92500" lnSpcReduction="10000"/>
          </a:bodyPr>
          <a:lstStyle/>
          <a:p>
            <a:pPr>
              <a:buNone/>
            </a:pPr>
            <a:r>
              <a:rPr lang="en-GB" b="1" dirty="0" smtClean="0"/>
              <a:t>4. Antimicrobial Activities</a:t>
            </a:r>
            <a:endParaRPr lang="en-GB" b="1" dirty="0"/>
          </a:p>
          <a:p>
            <a:r>
              <a:rPr lang="en-GB" dirty="0" smtClean="0"/>
              <a:t>Fermentative microorganisms produce different organic compounds and chemicals, and are often inhibitory to other microorganisms. </a:t>
            </a:r>
          </a:p>
          <a:p>
            <a:endParaRPr lang="en-GB" dirty="0" smtClean="0"/>
          </a:p>
          <a:p>
            <a:r>
              <a:rPr lang="en-GB" dirty="0" smtClean="0"/>
              <a:t>This improves the keeping quality and safety of many food products. </a:t>
            </a:r>
          </a:p>
          <a:p>
            <a:endParaRPr lang="en-GB" dirty="0" smtClean="0"/>
          </a:p>
          <a:p>
            <a:r>
              <a:rPr lang="en-GB" dirty="0" smtClean="0"/>
              <a:t>The principal fact provided by fermentative microorganisms is the inhibition of undesirable microorganisms with low pH, organic acids, </a:t>
            </a:r>
            <a:r>
              <a:rPr lang="en-GB" dirty="0" err="1" smtClean="0"/>
              <a:t>bacteriocins</a:t>
            </a:r>
            <a:r>
              <a:rPr lang="en-GB" dirty="0" smtClean="0"/>
              <a:t>, H</a:t>
            </a:r>
            <a:r>
              <a:rPr lang="en-GB" baseline="-25000" dirty="0" smtClean="0"/>
              <a:t>2</a:t>
            </a:r>
            <a:r>
              <a:rPr lang="en-GB" dirty="0" smtClean="0"/>
              <a:t>O</a:t>
            </a:r>
            <a:r>
              <a:rPr lang="en-GB" baseline="-25000" dirty="0" smtClean="0"/>
              <a:t>2</a:t>
            </a:r>
            <a:r>
              <a:rPr lang="en-GB" dirty="0" smtClean="0"/>
              <a:t>, ethanol, </a:t>
            </a:r>
            <a:r>
              <a:rPr lang="en-GB" dirty="0" err="1" smtClean="0"/>
              <a:t>nutrientdepletion</a:t>
            </a:r>
            <a:r>
              <a:rPr lang="en-GB" dirty="0" smtClean="0"/>
              <a:t>, low redo </a:t>
            </a:r>
            <a:r>
              <a:rPr lang="en-GB" dirty="0" err="1" smtClean="0"/>
              <a:t>xpotential</a:t>
            </a:r>
            <a:r>
              <a:rPr lang="en-GB" dirty="0" smtClean="0"/>
              <a:t>, and others</a:t>
            </a:r>
            <a:r>
              <a:rPr lang="en-GB"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GB" b="1" dirty="0" smtClean="0"/>
              <a:t>Organic Acids</a:t>
            </a:r>
            <a:endParaRPr lang="en-GB" b="1" dirty="0"/>
          </a:p>
          <a:p>
            <a:r>
              <a:rPr lang="en-GB" dirty="0" smtClean="0"/>
              <a:t>Lactic acid bacteria produce organic acids, such as </a:t>
            </a:r>
            <a:r>
              <a:rPr lang="en-GB" dirty="0" err="1" smtClean="0"/>
              <a:t>propionic</a:t>
            </a:r>
            <a:r>
              <a:rPr lang="en-GB" dirty="0" smtClean="0"/>
              <a:t>, lactic, formic, and acetic acids, and reduce pH of products. Organic acids can inhibit undesirable microorganisms.</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fontScale="70000" lnSpcReduction="20000"/>
          </a:bodyPr>
          <a:lstStyle/>
          <a:p>
            <a:pPr>
              <a:buNone/>
            </a:pPr>
            <a:r>
              <a:rPr lang="en-GB" b="1" dirty="0" err="1" smtClean="0"/>
              <a:t>Bacteriocins</a:t>
            </a:r>
            <a:endParaRPr lang="en-GB" b="1" dirty="0" smtClean="0"/>
          </a:p>
          <a:p>
            <a:r>
              <a:rPr lang="en-GB" dirty="0" err="1" smtClean="0"/>
              <a:t>Bacteriocins</a:t>
            </a:r>
            <a:r>
              <a:rPr lang="en-GB" dirty="0" smtClean="0"/>
              <a:t> are antimicrobial polypeptides or proteins and heat stable at acid </a:t>
            </a:r>
            <a:r>
              <a:rPr lang="en-GB" dirty="0" err="1" smtClean="0"/>
              <a:t>pH.</a:t>
            </a:r>
            <a:r>
              <a:rPr lang="en-GB" dirty="0" smtClean="0"/>
              <a:t> Many strains of </a:t>
            </a:r>
            <a:r>
              <a:rPr lang="en-GB" i="1" dirty="0" err="1" smtClean="0"/>
              <a:t>Lactococcus</a:t>
            </a:r>
            <a:r>
              <a:rPr lang="en-GB" i="1" dirty="0" smtClean="0"/>
              <a:t>, Streptococcus, </a:t>
            </a:r>
            <a:r>
              <a:rPr lang="en-GB" i="1" dirty="0" err="1" smtClean="0"/>
              <a:t>Leuconostoc</a:t>
            </a:r>
            <a:r>
              <a:rPr lang="en-GB" i="1" dirty="0" smtClean="0"/>
              <a:t>, </a:t>
            </a:r>
            <a:r>
              <a:rPr lang="en-GB" i="1" dirty="0" err="1" smtClean="0"/>
              <a:t>Pediococcus</a:t>
            </a:r>
            <a:r>
              <a:rPr lang="en-GB" i="1" dirty="0" smtClean="0"/>
              <a:t>, </a:t>
            </a:r>
            <a:r>
              <a:rPr lang="en-GB" i="1" dirty="0" err="1" smtClean="0"/>
              <a:t>Bifidobacterium</a:t>
            </a:r>
            <a:r>
              <a:rPr lang="en-GB" i="1" dirty="0" smtClean="0"/>
              <a:t>, and </a:t>
            </a:r>
            <a:r>
              <a:rPr lang="en-GB" i="1" dirty="0" err="1" smtClean="0"/>
              <a:t>Propioni</a:t>
            </a:r>
            <a:r>
              <a:rPr lang="en-GB" i="1" dirty="0" smtClean="0"/>
              <a:t> bacterium produce </a:t>
            </a:r>
            <a:r>
              <a:rPr lang="en-GB" i="1" dirty="0" err="1" smtClean="0"/>
              <a:t>bacteriocins</a:t>
            </a:r>
            <a:r>
              <a:rPr lang="en-GB" i="1" dirty="0" smtClean="0"/>
              <a:t>. </a:t>
            </a:r>
          </a:p>
          <a:p>
            <a:r>
              <a:rPr lang="en-GB" dirty="0" err="1" smtClean="0"/>
              <a:t>Bacteriocinsare</a:t>
            </a:r>
            <a:r>
              <a:rPr lang="en-GB" dirty="0" smtClean="0"/>
              <a:t> bactericidal or </a:t>
            </a:r>
            <a:r>
              <a:rPr lang="en-GB" dirty="0" err="1" smtClean="0"/>
              <a:t>bacteriostatic</a:t>
            </a:r>
            <a:r>
              <a:rPr lang="en-GB" dirty="0" smtClean="0"/>
              <a:t> on relative bacterial strains. </a:t>
            </a:r>
          </a:p>
          <a:p>
            <a:r>
              <a:rPr lang="en-GB" dirty="0" smtClean="0"/>
              <a:t>The bactericidal action of a </a:t>
            </a:r>
            <a:r>
              <a:rPr lang="en-GB" dirty="0" err="1" smtClean="0"/>
              <a:t>bacteriocin</a:t>
            </a:r>
            <a:r>
              <a:rPr lang="en-GB" dirty="0" smtClean="0"/>
              <a:t> against sensitive cell is produced through destabilization of membrane functions as an inhibition of permeability barrier and energy generation. </a:t>
            </a:r>
          </a:p>
          <a:p>
            <a:r>
              <a:rPr lang="en-GB" dirty="0" smtClean="0"/>
              <a:t>Some bacterial cells are also </a:t>
            </a:r>
            <a:r>
              <a:rPr lang="en-GB" dirty="0" err="1" smtClean="0"/>
              <a:t>lysed</a:t>
            </a:r>
            <a:r>
              <a:rPr lang="en-GB" dirty="0" smtClean="0"/>
              <a:t> by </a:t>
            </a:r>
            <a:r>
              <a:rPr lang="en-GB" dirty="0" err="1" smtClean="0"/>
              <a:t>bacteriocins.Nisin</a:t>
            </a:r>
            <a:r>
              <a:rPr lang="en-GB" dirty="0" smtClean="0"/>
              <a:t> is produced by </a:t>
            </a:r>
            <a:r>
              <a:rPr lang="en-GB" i="1" dirty="0" err="1" smtClean="0"/>
              <a:t>Lactococcus</a:t>
            </a:r>
            <a:r>
              <a:rPr lang="en-GB" i="1" dirty="0" smtClean="0"/>
              <a:t> </a:t>
            </a:r>
            <a:r>
              <a:rPr lang="en-GB" i="1" dirty="0" err="1" smtClean="0"/>
              <a:t>lactis</a:t>
            </a:r>
            <a:r>
              <a:rPr lang="en-GB" i="1" dirty="0" smtClean="0"/>
              <a:t> subsp. </a:t>
            </a:r>
            <a:r>
              <a:rPr lang="en-GB" i="1" dirty="0" err="1" smtClean="0"/>
              <a:t>Lactis</a:t>
            </a:r>
            <a:r>
              <a:rPr lang="en-GB" i="1" dirty="0" smtClean="0"/>
              <a:t> and can be used in food preservation such as cheese. It is ineffective on Gram-positive bacteria and inhibitory to Gram-negative bacteria. </a:t>
            </a:r>
          </a:p>
          <a:p>
            <a:r>
              <a:rPr lang="en-GB" dirty="0" smtClean="0"/>
              <a:t>Some strains of </a:t>
            </a:r>
            <a:r>
              <a:rPr lang="en-GB" i="1" dirty="0" smtClean="0"/>
              <a:t>Lactobacillus </a:t>
            </a:r>
            <a:r>
              <a:rPr lang="en-GB" i="1" dirty="0" err="1" smtClean="0"/>
              <a:t>reuteri</a:t>
            </a:r>
            <a:r>
              <a:rPr lang="en-GB" i="1" dirty="0" smtClean="0"/>
              <a:t>, </a:t>
            </a:r>
            <a:r>
              <a:rPr lang="en-GB" dirty="0" smtClean="0"/>
              <a:t>present in the gastrointestinal tract of humans and animals, produce </a:t>
            </a:r>
            <a:r>
              <a:rPr lang="en-GB" dirty="0" err="1" smtClean="0"/>
              <a:t>bacteriocin</a:t>
            </a:r>
            <a:r>
              <a:rPr lang="en-GB" dirty="0" smtClean="0"/>
              <a:t> </a:t>
            </a:r>
            <a:r>
              <a:rPr lang="en-GB" dirty="0" err="1" smtClean="0"/>
              <a:t>reuterine</a:t>
            </a:r>
            <a:r>
              <a:rPr lang="en-GB" dirty="0" smtClean="0"/>
              <a:t>. It is produced only in the presence </a:t>
            </a:r>
            <a:r>
              <a:rPr lang="en-GB" dirty="0" err="1" smtClean="0"/>
              <a:t>ofglycerol</a:t>
            </a:r>
            <a:r>
              <a:rPr lang="en-GB" dirty="0" smtClean="0"/>
              <a:t> in growth environment. It is an </a:t>
            </a:r>
            <a:r>
              <a:rPr lang="en-GB" dirty="0" err="1" smtClean="0"/>
              <a:t>timicrobial</a:t>
            </a:r>
            <a:r>
              <a:rPr lang="en-GB" dirty="0" smtClean="0"/>
              <a:t> against bacteria and fungi by in activating some important enzymes such as </a:t>
            </a:r>
            <a:r>
              <a:rPr lang="en-GB" dirty="0" err="1" smtClean="0"/>
              <a:t>ribonucleotide</a:t>
            </a:r>
            <a:r>
              <a:rPr lang="en-GB" dirty="0" smtClean="0"/>
              <a:t> </a:t>
            </a:r>
            <a:r>
              <a:rPr lang="en-GB" dirty="0" err="1" smtClean="0"/>
              <a:t>reductase</a:t>
            </a:r>
            <a:r>
              <a:rPr lang="en-GB" dirty="0" smtClean="0"/>
              <a:t>.</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64" y="1142984"/>
            <a:ext cx="8715436" cy="4786346"/>
          </a:xfrm>
        </p:spPr>
        <p:txBody>
          <a:bodyPr>
            <a:normAutofit fontScale="92500"/>
          </a:bodyPr>
          <a:lstStyle/>
          <a:p>
            <a:pPr algn="ctr">
              <a:buNone/>
            </a:pPr>
            <a:r>
              <a:rPr lang="en-GB" sz="9600" b="1" dirty="0" smtClean="0"/>
              <a:t>BACKGROUND TO FERMENTATION PROCESS</a:t>
            </a:r>
            <a:endParaRPr lang="en-GB" sz="96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571480"/>
            <a:ext cx="8572560" cy="6072230"/>
          </a:xfrm>
        </p:spPr>
        <p:txBody>
          <a:bodyPr>
            <a:normAutofit fontScale="77500" lnSpcReduction="20000"/>
          </a:bodyPr>
          <a:lstStyle/>
          <a:p>
            <a:pPr>
              <a:buNone/>
            </a:pPr>
            <a:r>
              <a:rPr lang="en-GB" b="1" dirty="0" smtClean="0"/>
              <a:t>Hydrogen Peroxide</a:t>
            </a:r>
            <a:endParaRPr lang="en-GB" b="1" dirty="0"/>
          </a:p>
          <a:p>
            <a:r>
              <a:rPr lang="en-GB" dirty="0" smtClean="0"/>
              <a:t>Some LAB produce hydrogen peroxide in the presence of O</a:t>
            </a:r>
            <a:r>
              <a:rPr lang="en-GB" baseline="-25000" dirty="0" smtClean="0"/>
              <a:t>2</a:t>
            </a:r>
            <a:r>
              <a:rPr lang="en-GB" dirty="0" smtClean="0"/>
              <a:t> at the beginning of fermentation and release into environment. </a:t>
            </a:r>
          </a:p>
          <a:p>
            <a:r>
              <a:rPr lang="en-GB" dirty="0" smtClean="0"/>
              <a:t>H</a:t>
            </a:r>
            <a:r>
              <a:rPr lang="en-GB" baseline="-25000" dirty="0" smtClean="0"/>
              <a:t>2</a:t>
            </a:r>
            <a:r>
              <a:rPr lang="en-GB" dirty="0" smtClean="0"/>
              <a:t>O</a:t>
            </a:r>
            <a:r>
              <a:rPr lang="en-GB" baseline="-25000" dirty="0" smtClean="0"/>
              <a:t>2</a:t>
            </a:r>
            <a:r>
              <a:rPr lang="en-GB" dirty="0" smtClean="0"/>
              <a:t> is </a:t>
            </a:r>
            <a:r>
              <a:rPr lang="en-GB" dirty="0" err="1" smtClean="0"/>
              <a:t>bacteriostatic</a:t>
            </a:r>
            <a:r>
              <a:rPr lang="en-GB" dirty="0" smtClean="0"/>
              <a:t> at low concentration (8</a:t>
            </a:r>
            <a:r>
              <a:rPr lang="el-GR" dirty="0"/>
              <a:t>μ</a:t>
            </a:r>
            <a:r>
              <a:rPr lang="en-GB" dirty="0" smtClean="0"/>
              <a:t>gml</a:t>
            </a:r>
            <a:r>
              <a:rPr lang="en-GB" baseline="30000" dirty="0" smtClean="0"/>
              <a:t>-1</a:t>
            </a:r>
            <a:r>
              <a:rPr lang="en-GB" dirty="0" smtClean="0"/>
              <a:t>) but bactericidal at high concentration (40</a:t>
            </a:r>
            <a:r>
              <a:rPr lang="el-GR" dirty="0"/>
              <a:t>μ</a:t>
            </a:r>
            <a:r>
              <a:rPr lang="en-GB" dirty="0"/>
              <a:t>gml</a:t>
            </a:r>
            <a:r>
              <a:rPr lang="en-GB" baseline="30000" dirty="0"/>
              <a:t>1</a:t>
            </a:r>
            <a:r>
              <a:rPr lang="en-GB" dirty="0" smtClean="0"/>
              <a:t>). </a:t>
            </a:r>
          </a:p>
          <a:p>
            <a:r>
              <a:rPr lang="en-GB" dirty="0" smtClean="0"/>
              <a:t>It is a strong oxidizing agent and shows inhibitory effect against bacteria, fungi, and viruses (</a:t>
            </a:r>
            <a:r>
              <a:rPr lang="en-GB" dirty="0" err="1" smtClean="0"/>
              <a:t>bacteriophages</a:t>
            </a:r>
            <a:r>
              <a:rPr lang="en-GB" dirty="0" smtClean="0"/>
              <a:t>). </a:t>
            </a:r>
          </a:p>
          <a:p>
            <a:r>
              <a:rPr lang="en-GB" dirty="0" smtClean="0"/>
              <a:t>At the beginning of growth, LAB produce H</a:t>
            </a:r>
            <a:r>
              <a:rPr lang="en-GB" baseline="-25000" dirty="0" smtClean="0"/>
              <a:t>2</a:t>
            </a:r>
            <a:r>
              <a:rPr lang="en-GB" dirty="0" smtClean="0"/>
              <a:t>O</a:t>
            </a:r>
            <a:r>
              <a:rPr lang="en-GB" baseline="-25000" dirty="0" smtClean="0"/>
              <a:t>2</a:t>
            </a:r>
            <a:r>
              <a:rPr lang="en-GB" dirty="0" smtClean="0"/>
              <a:t> and provides elective advantages for fermentation. Raw milk contains </a:t>
            </a:r>
            <a:r>
              <a:rPr lang="en-GB" dirty="0" err="1" smtClean="0"/>
              <a:t>lactoperoxidase</a:t>
            </a:r>
            <a:r>
              <a:rPr lang="en-GB" dirty="0" smtClean="0"/>
              <a:t> enzyme and </a:t>
            </a:r>
            <a:r>
              <a:rPr lang="en-GB" dirty="0" err="1" smtClean="0"/>
              <a:t>thiocyanate</a:t>
            </a:r>
            <a:r>
              <a:rPr lang="en-GB" dirty="0" smtClean="0"/>
              <a:t> (SCN) naturally.</a:t>
            </a:r>
          </a:p>
          <a:p>
            <a:r>
              <a:rPr lang="en-GB" dirty="0" smtClean="0"/>
              <a:t>In the presence of H</a:t>
            </a:r>
            <a:r>
              <a:rPr lang="en-GB" baseline="-25000" dirty="0" smtClean="0"/>
              <a:t>2</a:t>
            </a:r>
            <a:r>
              <a:rPr lang="en-GB" dirty="0" smtClean="0"/>
              <a:t>O</a:t>
            </a:r>
            <a:r>
              <a:rPr lang="en-GB" baseline="-25000" dirty="0" smtClean="0"/>
              <a:t>2</a:t>
            </a:r>
            <a:r>
              <a:rPr lang="en-GB" dirty="0" smtClean="0"/>
              <a:t>, </a:t>
            </a:r>
            <a:r>
              <a:rPr lang="en-GB" dirty="0" err="1" smtClean="0"/>
              <a:t>lactoperoxidase</a:t>
            </a:r>
            <a:r>
              <a:rPr lang="en-GB" dirty="0" smtClean="0"/>
              <a:t> catalyze </a:t>
            </a:r>
            <a:r>
              <a:rPr lang="en-GB" dirty="0" err="1" smtClean="0"/>
              <a:t>thiocyanate</a:t>
            </a:r>
            <a:r>
              <a:rPr lang="en-GB" dirty="0" smtClean="0"/>
              <a:t> to produce </a:t>
            </a:r>
            <a:r>
              <a:rPr lang="en-GB" dirty="0" err="1" smtClean="0"/>
              <a:t>hypothiocyanate</a:t>
            </a:r>
            <a:r>
              <a:rPr lang="en-GB" dirty="0" smtClean="0"/>
              <a:t> anion (OSCN) and </a:t>
            </a:r>
            <a:r>
              <a:rPr lang="en-GB" dirty="0" err="1" smtClean="0"/>
              <a:t>hypothiocyanous</a:t>
            </a:r>
            <a:r>
              <a:rPr lang="en-GB" dirty="0" smtClean="0"/>
              <a:t> acids (HOSCN) in equal amounts. </a:t>
            </a:r>
          </a:p>
          <a:p>
            <a:r>
              <a:rPr lang="en-GB" dirty="0" smtClean="0"/>
              <a:t>Both products are strong oxidizing agents and can oxidize the SH group of proteins, such as membrane proteins of Gram-negative bacteria. They kill Gram-negative bacteria and inhibit Gram-positive bacteria. This system is inactivated by pasteurization</a:t>
            </a:r>
            <a:r>
              <a:rPr lang="en-GB"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5768997"/>
          </a:xfrm>
        </p:spPr>
        <p:txBody>
          <a:bodyPr>
            <a:normAutofit fontScale="92500" lnSpcReduction="20000"/>
          </a:bodyPr>
          <a:lstStyle/>
          <a:p>
            <a:pPr>
              <a:buNone/>
            </a:pPr>
            <a:r>
              <a:rPr lang="en-GB" b="1" dirty="0" err="1"/>
              <a:t>Diacetyl</a:t>
            </a:r>
            <a:endParaRPr lang="en-GB" b="1" dirty="0"/>
          </a:p>
          <a:p>
            <a:r>
              <a:rPr lang="en-GB" dirty="0" smtClean="0"/>
              <a:t>It is produced by several species of LAB through the metabolism of citrate. It is antibacterial against many Gram-positive and Gram-negative bacteria at pH5.0 or below at about 0.1–0.25%. </a:t>
            </a:r>
            <a:r>
              <a:rPr lang="en-GB" i="1" dirty="0" smtClean="0"/>
              <a:t>Lac. </a:t>
            </a:r>
            <a:r>
              <a:rPr lang="en-GB" i="1" dirty="0" err="1" smtClean="0"/>
              <a:t>Lactis</a:t>
            </a:r>
            <a:r>
              <a:rPr lang="en-GB" i="1" dirty="0" smtClean="0"/>
              <a:t> subsp. </a:t>
            </a:r>
            <a:r>
              <a:rPr lang="en-GB" i="1" dirty="0" err="1" smtClean="0"/>
              <a:t>lactis</a:t>
            </a:r>
            <a:r>
              <a:rPr lang="en-GB" i="1" dirty="0" smtClean="0"/>
              <a:t> </a:t>
            </a:r>
            <a:r>
              <a:rPr lang="en-GB" dirty="0" err="1" smtClean="0"/>
              <a:t>biovar</a:t>
            </a:r>
            <a:r>
              <a:rPr lang="en-GB" dirty="0" smtClean="0"/>
              <a:t>, </a:t>
            </a:r>
            <a:r>
              <a:rPr lang="en-GB" dirty="0" err="1" smtClean="0"/>
              <a:t>diacetylactis</a:t>
            </a:r>
            <a:r>
              <a:rPr lang="en-GB" dirty="0" smtClean="0"/>
              <a:t> produces </a:t>
            </a:r>
            <a:r>
              <a:rPr lang="en-GB" dirty="0" err="1" smtClean="0"/>
              <a:t>diacetyl</a:t>
            </a:r>
            <a:r>
              <a:rPr lang="en-GB" dirty="0" smtClean="0"/>
              <a:t> from citrate.</a:t>
            </a:r>
          </a:p>
          <a:p>
            <a:pPr>
              <a:buNone/>
            </a:pPr>
            <a:endParaRPr lang="en-GB" i="1" dirty="0"/>
          </a:p>
          <a:p>
            <a:pPr>
              <a:buNone/>
            </a:pPr>
            <a:r>
              <a:rPr lang="en-GB" b="1" dirty="0"/>
              <a:t>Ethanol</a:t>
            </a:r>
          </a:p>
          <a:p>
            <a:r>
              <a:rPr lang="en-GB" dirty="0" smtClean="0"/>
              <a:t>Yeasts and </a:t>
            </a:r>
            <a:r>
              <a:rPr lang="en-GB" dirty="0" err="1" smtClean="0"/>
              <a:t>heterofermentative</a:t>
            </a:r>
            <a:r>
              <a:rPr lang="en-GB" dirty="0" smtClean="0"/>
              <a:t> LAB produce ethanol. It may be inhibitory to other microorganisms. </a:t>
            </a:r>
            <a:r>
              <a:rPr lang="en-GB" i="1" dirty="0" err="1" smtClean="0"/>
              <a:t>S.cerevisiae</a:t>
            </a:r>
            <a:r>
              <a:rPr lang="en-GB" i="1" dirty="0" smtClean="0"/>
              <a:t> is an important ethanol producer in the production of alcoholic beverages</a:t>
            </a:r>
            <a:r>
              <a:rPr lang="en-GB" i="1" dirty="0"/>
              <a:t>.</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 B. Increasing Income and Employment</a:t>
            </a:r>
            <a:endParaRPr lang="en-GB" b="1" dirty="0"/>
          </a:p>
        </p:txBody>
      </p:sp>
      <p:sp>
        <p:nvSpPr>
          <p:cNvPr id="3" name="Content Placeholder 2"/>
          <p:cNvSpPr>
            <a:spLocks noGrp="1"/>
          </p:cNvSpPr>
          <p:nvPr>
            <p:ph idx="1"/>
          </p:nvPr>
        </p:nvSpPr>
        <p:spPr>
          <a:xfrm>
            <a:off x="457200" y="1600200"/>
            <a:ext cx="8229600" cy="4900634"/>
          </a:xfrm>
        </p:spPr>
        <p:txBody>
          <a:bodyPr>
            <a:normAutofit fontScale="70000" lnSpcReduction="20000"/>
          </a:bodyPr>
          <a:lstStyle/>
          <a:p>
            <a:r>
              <a:rPr lang="en-GB" dirty="0" smtClean="0"/>
              <a:t>Fermented foods are popular across the world. The production of fermented food products is important in many countries in providing income and employment to millions of people around the world.</a:t>
            </a:r>
          </a:p>
          <a:p>
            <a:r>
              <a:rPr lang="en-GB" dirty="0" smtClean="0"/>
              <a:t> For instance, in sub-Saharan Africa, more than 60% of the workforce is employed in the small-scale food-processing sector, and between one-third and two-thirds of value-added manufacturing is based on agricultural raw materials</a:t>
            </a:r>
            <a:r>
              <a:rPr lang="en-GB" dirty="0"/>
              <a:t>.</a:t>
            </a:r>
          </a:p>
          <a:p>
            <a:r>
              <a:rPr lang="en-GB" dirty="0" smtClean="0"/>
              <a:t>In Africa, fermented cassava products (such as </a:t>
            </a:r>
            <a:r>
              <a:rPr lang="en-GB" dirty="0" err="1" smtClean="0"/>
              <a:t>Gari</a:t>
            </a:r>
            <a:r>
              <a:rPr lang="en-GB" dirty="0" smtClean="0"/>
              <a:t> and </a:t>
            </a:r>
            <a:r>
              <a:rPr lang="en-GB" dirty="0" err="1" smtClean="0"/>
              <a:t>Fufu</a:t>
            </a:r>
            <a:r>
              <a:rPr lang="en-GB" i="1" dirty="0" smtClean="0"/>
              <a:t>) are a major component of the diet of more than 800 million people and in some parts of Africa, constituting over 50% of the diet. </a:t>
            </a:r>
          </a:p>
          <a:p>
            <a:r>
              <a:rPr lang="en-GB" i="1" dirty="0" smtClean="0"/>
              <a:t>In Asia, the preparation of fermented foods is a common tradition. </a:t>
            </a:r>
            <a:r>
              <a:rPr lang="en-GB" i="1" dirty="0" err="1" smtClean="0"/>
              <a:t>Kimchi</a:t>
            </a:r>
            <a:r>
              <a:rPr lang="en-GB" i="1" dirty="0" smtClean="0"/>
              <a:t> (a fermented cabbage product) is the major food product of Korea. </a:t>
            </a:r>
            <a:r>
              <a:rPr lang="en-GB" i="1" dirty="0" err="1" smtClean="0"/>
              <a:t>Soysauce</a:t>
            </a:r>
            <a:r>
              <a:rPr lang="en-GB" i="1" dirty="0" smtClean="0"/>
              <a:t> (a fermented legume product) is economically important from Indonesia to Japan. In Latin America, fermented cereal products, alcoholic drinks, and fermented milk products are three of the most important sectors of the economy</a:t>
            </a:r>
            <a:r>
              <a:rPr lang="en-GB" i="1" dirty="0"/>
              <a:t>.</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lstStyle/>
          <a:p>
            <a:r>
              <a:rPr lang="en-GB" b="1" dirty="0" smtClean="0"/>
              <a:t>C. Health Benefits</a:t>
            </a:r>
            <a:endParaRPr lang="en-GB" dirty="0"/>
          </a:p>
        </p:txBody>
      </p:sp>
      <p:sp>
        <p:nvSpPr>
          <p:cNvPr id="3" name="Content Placeholder 2"/>
          <p:cNvSpPr>
            <a:spLocks noGrp="1"/>
          </p:cNvSpPr>
          <p:nvPr>
            <p:ph idx="1"/>
          </p:nvPr>
        </p:nvSpPr>
        <p:spPr>
          <a:xfrm>
            <a:off x="457200" y="1357298"/>
            <a:ext cx="8229600" cy="5286412"/>
          </a:xfrm>
        </p:spPr>
        <p:txBody>
          <a:bodyPr>
            <a:normAutofit fontScale="70000" lnSpcReduction="20000"/>
          </a:bodyPr>
          <a:lstStyle/>
          <a:p>
            <a:pPr>
              <a:buNone/>
            </a:pPr>
            <a:r>
              <a:rPr lang="en-GB" b="1" dirty="0" smtClean="0"/>
              <a:t>1. Improving Nutrition</a:t>
            </a:r>
            <a:endParaRPr lang="en-GB" b="1" dirty="0"/>
          </a:p>
          <a:p>
            <a:r>
              <a:rPr lang="en-GB" dirty="0" smtClean="0"/>
              <a:t>The optimum health and nutrition of individuals depend on a regular supply of food and a balanced diet. When diets are suboptimal, the individual’s capacity for work and achievements are greatly reduced. </a:t>
            </a:r>
          </a:p>
          <a:p>
            <a:r>
              <a:rPr lang="en-GB" dirty="0" smtClean="0"/>
              <a:t>The most vulnerable groups are women, children, and infants. Fermented foods have beneficial effects on human health that is not present in ordinary foods. </a:t>
            </a:r>
          </a:p>
          <a:p>
            <a:r>
              <a:rPr lang="en-GB" dirty="0" smtClean="0"/>
              <a:t>Fermentation improves the nutritional value of a food product through increasing vitamin levels and improving digestibility.</a:t>
            </a:r>
          </a:p>
          <a:p>
            <a:r>
              <a:rPr lang="en-GB" dirty="0" smtClean="0"/>
              <a:t>Fermentation of plant products reduces levels of antimicrobial factors such as </a:t>
            </a:r>
            <a:r>
              <a:rPr lang="en-GB" dirty="0" err="1" smtClean="0"/>
              <a:t>cyanogenic</a:t>
            </a:r>
            <a:r>
              <a:rPr lang="en-GB" dirty="0" smtClean="0"/>
              <a:t> glycosides and </a:t>
            </a:r>
            <a:r>
              <a:rPr lang="en-GB" dirty="0" err="1" smtClean="0"/>
              <a:t>phytic</a:t>
            </a:r>
            <a:r>
              <a:rPr lang="en-GB" dirty="0" smtClean="0"/>
              <a:t> acid in plant foods. </a:t>
            </a:r>
          </a:p>
          <a:p>
            <a:r>
              <a:rPr lang="en-GB" dirty="0" smtClean="0"/>
              <a:t>LAB breakdown large molecular sized nutrients to small organic molecules (such as amino acids) and increase digestibility of raw materials. LAB produce aroma and </a:t>
            </a:r>
            <a:r>
              <a:rPr lang="en-GB" dirty="0" err="1" smtClean="0"/>
              <a:t>flavor</a:t>
            </a:r>
            <a:r>
              <a:rPr lang="en-GB" dirty="0" smtClean="0"/>
              <a:t>, remove or alter </a:t>
            </a:r>
            <a:r>
              <a:rPr lang="en-GB" dirty="0" err="1" smtClean="0"/>
              <a:t>flavors</a:t>
            </a:r>
            <a:r>
              <a:rPr lang="en-GB" dirty="0" smtClean="0"/>
              <a:t>, and alter chemical characteristics of the food. In some instances, the vitamin content of the fermented food is increased. LAB reduce toxic metabolites in intestine</a:t>
            </a:r>
            <a:r>
              <a:rPr lang="en-GB"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fontScale="70000" lnSpcReduction="20000"/>
          </a:bodyPr>
          <a:lstStyle/>
          <a:p>
            <a:pPr>
              <a:buNone/>
            </a:pPr>
            <a:r>
              <a:rPr lang="en-GB" b="1" dirty="0" smtClean="0"/>
              <a:t>2. Vitamins</a:t>
            </a:r>
            <a:endParaRPr lang="en-GB" b="1" dirty="0"/>
          </a:p>
          <a:p>
            <a:r>
              <a:rPr lang="en-GB" dirty="0" smtClean="0"/>
              <a:t>Fermentation processes may result in increased levels of vitamins in the final product</a:t>
            </a:r>
            <a:r>
              <a:rPr lang="en-GB" dirty="0"/>
              <a:t>.</a:t>
            </a:r>
          </a:p>
          <a:p>
            <a:r>
              <a:rPr lang="en-GB" i="1" dirty="0" err="1" smtClean="0"/>
              <a:t>S.cerevisiae</a:t>
            </a:r>
            <a:r>
              <a:rPr lang="en-GB" i="1" dirty="0" smtClean="0"/>
              <a:t> </a:t>
            </a:r>
            <a:r>
              <a:rPr lang="en-GB" dirty="0" smtClean="0"/>
              <a:t>is able to concentrate large quantities of </a:t>
            </a:r>
            <a:r>
              <a:rPr lang="en-GB" dirty="0" err="1" smtClean="0"/>
              <a:t>thiamin</a:t>
            </a:r>
            <a:r>
              <a:rPr lang="en-GB" dirty="0" smtClean="0"/>
              <a:t>, nicotinic acid, and biotin, and thus form enriched products</a:t>
            </a:r>
            <a:r>
              <a:rPr lang="en-GB" dirty="0"/>
              <a:t>.</a:t>
            </a:r>
          </a:p>
          <a:p>
            <a:r>
              <a:rPr lang="en-GB" dirty="0" smtClean="0"/>
              <a:t>Sorghum beer in Southern Africa contains relatively high levels of riboflavin and nicotinic acid. Even children benefit from consuming the dregs that contain relatively little alcohol but are rich in vitamins</a:t>
            </a:r>
            <a:r>
              <a:rPr lang="en-GB" dirty="0"/>
              <a:t>.</a:t>
            </a:r>
          </a:p>
          <a:p>
            <a:r>
              <a:rPr lang="en-GB" dirty="0" smtClean="0"/>
              <a:t>Palm wine in West Africa is high in vitamin B12, which is very important for people with low meat intake, and who subsists primarily on a vegetarian diet</a:t>
            </a:r>
            <a:r>
              <a:rPr lang="en-GB" dirty="0"/>
              <a:t>.</a:t>
            </a:r>
          </a:p>
          <a:p>
            <a:r>
              <a:rPr lang="en-GB" dirty="0" err="1"/>
              <a:t>Pulque</a:t>
            </a:r>
            <a:r>
              <a:rPr lang="en-GB" dirty="0" smtClean="0"/>
              <a:t>, fermented plant soap, is an important source of vitamins for the economically deprived in Mexico. For instance, the vitamin content (milligrams of vitamins per 100g of product) of </a:t>
            </a:r>
            <a:r>
              <a:rPr lang="en-GB" dirty="0" err="1" smtClean="0"/>
              <a:t>pulque</a:t>
            </a:r>
            <a:r>
              <a:rPr lang="en-GB" dirty="0" smtClean="0"/>
              <a:t> increases from 5 to 29 mg for thiamine, from 54 to 515 mg for niacin, and from 18 to 33 mg for riboflavin during fermentation</a:t>
            </a:r>
            <a:r>
              <a:rPr lang="en-GB" dirty="0"/>
              <a:t>.</a:t>
            </a:r>
          </a:p>
          <a:p>
            <a:r>
              <a:rPr lang="en-GB" dirty="0" err="1" smtClean="0"/>
              <a:t>Idli</a:t>
            </a:r>
            <a:r>
              <a:rPr lang="en-GB" dirty="0" smtClean="0"/>
              <a:t> is lactic acid bacteria-fermenting product consumed in India, and is high in thiamine and riboflavin content</a:t>
            </a:r>
            <a:r>
              <a:rPr lang="en-GB" dirty="0"/>
              <a:t>.</a:t>
            </a:r>
          </a:p>
          <a:p>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643602"/>
          </a:xfrm>
        </p:spPr>
        <p:txBody>
          <a:bodyPr>
            <a:normAutofit fontScale="92500"/>
          </a:bodyPr>
          <a:lstStyle/>
          <a:p>
            <a:pPr>
              <a:buNone/>
            </a:pPr>
            <a:r>
              <a:rPr lang="en-GB" b="1" dirty="0" smtClean="0"/>
              <a:t>3. Digestibility</a:t>
            </a:r>
            <a:endParaRPr lang="en-GB" b="1" dirty="0"/>
          </a:p>
          <a:p>
            <a:r>
              <a:rPr lang="en-GB" dirty="0" smtClean="0"/>
              <a:t>Fermented foods are often more easily digestible than raw foods. </a:t>
            </a:r>
          </a:p>
          <a:p>
            <a:endParaRPr lang="en-GB" dirty="0" smtClean="0"/>
          </a:p>
          <a:p>
            <a:r>
              <a:rPr lang="en-GB" dirty="0" smtClean="0"/>
              <a:t>Microorganisms produce certain enzymes, such as </a:t>
            </a:r>
            <a:r>
              <a:rPr lang="en-GB" dirty="0" err="1" smtClean="0"/>
              <a:t>cellulases</a:t>
            </a:r>
            <a:r>
              <a:rPr lang="en-GB" dirty="0" smtClean="0"/>
              <a:t>, that are not synthesized by humans. </a:t>
            </a:r>
          </a:p>
          <a:p>
            <a:pPr lvl="1"/>
            <a:r>
              <a:rPr lang="en-GB" dirty="0" smtClean="0"/>
              <a:t>Microbial </a:t>
            </a:r>
            <a:r>
              <a:rPr lang="en-GB" dirty="0" err="1" smtClean="0"/>
              <a:t>cellulases</a:t>
            </a:r>
            <a:r>
              <a:rPr lang="en-GB" dirty="0" smtClean="0"/>
              <a:t> hydrolyze cellulose to simple sugars that are then readily digested by humans. </a:t>
            </a:r>
          </a:p>
          <a:p>
            <a:pPr lvl="1"/>
            <a:r>
              <a:rPr lang="en-GB" dirty="0" smtClean="0"/>
              <a:t>Similarly, </a:t>
            </a:r>
            <a:r>
              <a:rPr lang="en-GB" dirty="0" err="1" smtClean="0"/>
              <a:t>pectinases</a:t>
            </a:r>
            <a:r>
              <a:rPr lang="en-GB" dirty="0" smtClean="0"/>
              <a:t> soften the texture of foods and liberate sugars. Proteins are hydrolyzed by fermentative microorganisms to produce amino acids</a:t>
            </a:r>
            <a:r>
              <a:rPr lang="en-GB" dirty="0"/>
              <a:t>.</a:t>
            </a:r>
            <a:endParaRPr lang="en-GB"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643998" cy="6357982"/>
          </a:xfrm>
        </p:spPr>
        <p:txBody>
          <a:bodyPr>
            <a:normAutofit fontScale="77500" lnSpcReduction="20000"/>
          </a:bodyPr>
          <a:lstStyle/>
          <a:p>
            <a:pPr>
              <a:buNone/>
            </a:pPr>
            <a:r>
              <a:rPr lang="en-GB" b="1" dirty="0" smtClean="0"/>
              <a:t>4. Lactose Intolerance</a:t>
            </a:r>
            <a:endParaRPr lang="en-GB" b="1" dirty="0"/>
          </a:p>
          <a:p>
            <a:r>
              <a:rPr lang="en-GB" dirty="0" smtClean="0"/>
              <a:t>Most adult humans unable to hydrolyze lactose in small intestine due to the absence of lactase (</a:t>
            </a:r>
            <a:r>
              <a:rPr lang="el-GR" dirty="0"/>
              <a:t>β-</a:t>
            </a:r>
            <a:r>
              <a:rPr lang="en-GB" dirty="0" err="1"/>
              <a:t>galactosidase</a:t>
            </a:r>
            <a:r>
              <a:rPr lang="en-GB" dirty="0" smtClean="0"/>
              <a:t>) are called lactose-intolerant individuals. All human infants possess the enzyme lactase, which hydrolyses the milk sugar lactose to glucose and </a:t>
            </a:r>
            <a:r>
              <a:rPr lang="en-GB" dirty="0" err="1" smtClean="0"/>
              <a:t>galactose</a:t>
            </a:r>
            <a:r>
              <a:rPr lang="en-GB" dirty="0" smtClean="0"/>
              <a:t>, and they are absorbed in small intestine. </a:t>
            </a:r>
          </a:p>
          <a:p>
            <a:r>
              <a:rPr lang="en-GB" dirty="0" smtClean="0"/>
              <a:t>Most of the world’s population lose lactase formation characteristic during childhood. Lactose-intolerant individuals are unable to produce lactase due to a genetic disorder. </a:t>
            </a:r>
          </a:p>
          <a:p>
            <a:r>
              <a:rPr lang="en-GB" dirty="0" smtClean="0"/>
              <a:t>When a human consumes milk, lactose is not hydrolyzed in the small intestine and passed to the large intestine. Bacterial </a:t>
            </a:r>
            <a:r>
              <a:rPr lang="el-GR" dirty="0" smtClean="0"/>
              <a:t>β-</a:t>
            </a:r>
            <a:r>
              <a:rPr lang="en-GB" dirty="0" err="1" smtClean="0"/>
              <a:t>galactosidase</a:t>
            </a:r>
            <a:r>
              <a:rPr lang="en-GB" dirty="0" smtClean="0"/>
              <a:t> hydrolyzes lactose to glucose and </a:t>
            </a:r>
            <a:r>
              <a:rPr lang="en-GB" dirty="0" err="1" smtClean="0"/>
              <a:t>galactose</a:t>
            </a:r>
            <a:r>
              <a:rPr lang="en-GB" dirty="0" smtClean="0"/>
              <a:t> in the large intestine and produce acids and gas. </a:t>
            </a:r>
          </a:p>
          <a:p>
            <a:r>
              <a:rPr lang="en-GB" dirty="0" smtClean="0"/>
              <a:t>This can cause fluid accumulation from cells of intestinal mucosa, abdominal </a:t>
            </a:r>
            <a:r>
              <a:rPr lang="en-GB" dirty="0"/>
              <a:t>discomfort</a:t>
            </a:r>
            <a:r>
              <a:rPr lang="en-GB" dirty="0" smtClean="0"/>
              <a:t>, flatulence, and </a:t>
            </a:r>
            <a:r>
              <a:rPr lang="en-GB" dirty="0" err="1" smtClean="0"/>
              <a:t>diarrhea</a:t>
            </a:r>
            <a:r>
              <a:rPr lang="en-GB" dirty="0" smtClean="0"/>
              <a:t>.</a:t>
            </a:r>
          </a:p>
          <a:p>
            <a:r>
              <a:rPr lang="en-GB" dirty="0" smtClean="0"/>
              <a:t>Only people of north European origin and some African and Indian communities maintain high levels of gut </a:t>
            </a:r>
            <a:r>
              <a:rPr lang="el-GR" dirty="0" smtClean="0"/>
              <a:t>β-</a:t>
            </a:r>
            <a:r>
              <a:rPr lang="en-GB" dirty="0" err="1" smtClean="0"/>
              <a:t>galactosidase</a:t>
            </a:r>
            <a:r>
              <a:rPr lang="en-GB" dirty="0" smtClean="0"/>
              <a:t> through life</a:t>
            </a:r>
            <a:r>
              <a:rPr lang="en-GB"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6143668"/>
          </a:xfrm>
        </p:spPr>
        <p:txBody>
          <a:bodyPr>
            <a:normAutofit fontScale="77500" lnSpcReduction="20000"/>
          </a:bodyPr>
          <a:lstStyle/>
          <a:p>
            <a:r>
              <a:rPr lang="en-GB" dirty="0" smtClean="0"/>
              <a:t>Consumption of </a:t>
            </a:r>
            <a:r>
              <a:rPr lang="en-GB" dirty="0" err="1" smtClean="0"/>
              <a:t>probiotic</a:t>
            </a:r>
            <a:r>
              <a:rPr lang="en-GB" dirty="0" smtClean="0"/>
              <a:t> fermented foods, such as yogurt and acidophilus milk, together with live cells of bacteria, especially </a:t>
            </a:r>
            <a:r>
              <a:rPr lang="en-GB" i="1" dirty="0" smtClean="0"/>
              <a:t>Lb. acidophilus, can reduce the symptoms in lactose-intolerant individuals. This provides benefits due to the survival of consumed </a:t>
            </a:r>
            <a:r>
              <a:rPr lang="en-GB" i="1" dirty="0" err="1" smtClean="0"/>
              <a:t>probiotic</a:t>
            </a:r>
            <a:r>
              <a:rPr lang="en-GB" i="1" dirty="0" smtClean="0"/>
              <a:t> bacteria in stomach bile salt and acids and also in bile salt of intestines. </a:t>
            </a:r>
          </a:p>
          <a:p>
            <a:r>
              <a:rPr lang="en-GB" i="1" dirty="0" err="1" smtClean="0"/>
              <a:t>Probiotic</a:t>
            </a:r>
            <a:r>
              <a:rPr lang="en-GB" i="1" dirty="0" smtClean="0"/>
              <a:t> bacteria produce </a:t>
            </a:r>
            <a:r>
              <a:rPr lang="el-GR" i="1" dirty="0" smtClean="0"/>
              <a:t>β-</a:t>
            </a:r>
            <a:r>
              <a:rPr lang="en-GB" i="1" dirty="0" err="1" smtClean="0"/>
              <a:t>galactosidase</a:t>
            </a:r>
            <a:r>
              <a:rPr lang="en-GB" i="1" dirty="0" smtClean="0"/>
              <a:t> in small and large intestines. </a:t>
            </a:r>
          </a:p>
          <a:p>
            <a:r>
              <a:rPr lang="en-GB" i="1" dirty="0" smtClean="0"/>
              <a:t>Another benefit of </a:t>
            </a:r>
            <a:r>
              <a:rPr lang="en-GB" i="1" dirty="0" err="1" smtClean="0"/>
              <a:t>probiotic</a:t>
            </a:r>
            <a:r>
              <a:rPr lang="en-GB" i="1" dirty="0" smtClean="0"/>
              <a:t> food is the consumption of fermented foods with the reduced amount of lactose compared to milk and the supply of </a:t>
            </a:r>
            <a:r>
              <a:rPr lang="el-GR" i="1" dirty="0" smtClean="0"/>
              <a:t>β-</a:t>
            </a:r>
            <a:r>
              <a:rPr lang="en-GB" i="1" dirty="0" err="1" smtClean="0"/>
              <a:t>galactosidase</a:t>
            </a:r>
            <a:r>
              <a:rPr lang="en-GB" i="1" dirty="0" smtClean="0"/>
              <a:t> from fermented foods and </a:t>
            </a:r>
            <a:r>
              <a:rPr lang="en-GB" i="1" dirty="0" err="1" smtClean="0"/>
              <a:t>lysed</a:t>
            </a:r>
            <a:r>
              <a:rPr lang="en-GB" i="1" dirty="0" smtClean="0"/>
              <a:t> cells.</a:t>
            </a:r>
          </a:p>
          <a:p>
            <a:r>
              <a:rPr lang="en-GB" i="1" dirty="0" smtClean="0"/>
              <a:t>The intestinal LAB (</a:t>
            </a:r>
            <a:r>
              <a:rPr lang="en-GB" i="1" dirty="0" err="1" smtClean="0"/>
              <a:t>probiotic</a:t>
            </a:r>
            <a:r>
              <a:rPr lang="en-GB" i="1" dirty="0" smtClean="0"/>
              <a:t>), especially some Lactobacillus and </a:t>
            </a:r>
            <a:r>
              <a:rPr lang="en-GB" i="1" dirty="0" err="1" smtClean="0"/>
              <a:t>Bifidobacterium</a:t>
            </a:r>
            <a:r>
              <a:rPr lang="en-GB" i="1" dirty="0" smtClean="0"/>
              <a:t> spp., can colonize in the intestine, and subsequently produce </a:t>
            </a:r>
            <a:r>
              <a:rPr lang="el-GR" i="1" dirty="0" smtClean="0"/>
              <a:t>β-</a:t>
            </a:r>
            <a:r>
              <a:rPr lang="en-GB" i="1" dirty="0" err="1" smtClean="0"/>
              <a:t>galactosidase</a:t>
            </a:r>
            <a:r>
              <a:rPr lang="en-GB" i="1" dirty="0" smtClean="0"/>
              <a:t> and hydrolyze lactose. </a:t>
            </a:r>
          </a:p>
          <a:p>
            <a:r>
              <a:rPr lang="en-GB" i="1" dirty="0" smtClean="0"/>
              <a:t>Pasteurization of </a:t>
            </a:r>
            <a:r>
              <a:rPr lang="en-GB" i="1" dirty="0" err="1" smtClean="0"/>
              <a:t>probiotic</a:t>
            </a:r>
            <a:r>
              <a:rPr lang="en-GB" i="1" dirty="0" smtClean="0"/>
              <a:t> foods does not show beneficial effect due to inactivation of LAB and enzyme</a:t>
            </a:r>
            <a:r>
              <a:rPr lang="en-GB" i="1" dirty="0"/>
              <a:t>.</a:t>
            </a: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428604"/>
            <a:ext cx="8572560" cy="6286544"/>
          </a:xfrm>
        </p:spPr>
        <p:txBody>
          <a:bodyPr>
            <a:normAutofit fontScale="77500" lnSpcReduction="20000"/>
          </a:bodyPr>
          <a:lstStyle/>
          <a:p>
            <a:pPr>
              <a:buNone/>
            </a:pPr>
            <a:r>
              <a:rPr lang="en-GB" b="1" dirty="0" smtClean="0"/>
              <a:t>5. </a:t>
            </a:r>
            <a:r>
              <a:rPr lang="en-GB" b="1" dirty="0" err="1" smtClean="0"/>
              <a:t>Probiotics</a:t>
            </a:r>
            <a:endParaRPr lang="en-GB" b="1" dirty="0"/>
          </a:p>
          <a:p>
            <a:r>
              <a:rPr lang="en-GB" dirty="0" smtClean="0"/>
              <a:t>It is the consumption of living microbial cells together with fermented foods and survival of these cells in stomach and intestinal tract. </a:t>
            </a:r>
            <a:r>
              <a:rPr lang="en-GB" dirty="0" err="1" smtClean="0"/>
              <a:t>Probiotic</a:t>
            </a:r>
            <a:r>
              <a:rPr lang="en-GB" dirty="0" smtClean="0"/>
              <a:t> microorganisms can contribute protective role in the gut. </a:t>
            </a:r>
          </a:p>
          <a:p>
            <a:r>
              <a:rPr lang="en-GB" dirty="0" err="1" smtClean="0"/>
              <a:t>Probiotic</a:t>
            </a:r>
            <a:r>
              <a:rPr lang="en-GB" dirty="0" smtClean="0"/>
              <a:t> yogurt shows strong inhibitory effect on the growth of </a:t>
            </a:r>
            <a:r>
              <a:rPr lang="en-GB" dirty="0" err="1" smtClean="0"/>
              <a:t>coliform</a:t>
            </a:r>
            <a:r>
              <a:rPr lang="en-GB" dirty="0" smtClean="0"/>
              <a:t> bacteria in the stomach and intestine with production of organic acids and passable </a:t>
            </a:r>
            <a:r>
              <a:rPr lang="en-GB" dirty="0" err="1" smtClean="0"/>
              <a:t>bacteriocin</a:t>
            </a:r>
            <a:r>
              <a:rPr lang="en-GB" dirty="0" smtClean="0"/>
              <a:t> in addition to lactose hydrolysis.</a:t>
            </a:r>
          </a:p>
          <a:p>
            <a:r>
              <a:rPr lang="en-GB" dirty="0" smtClean="0"/>
              <a:t>The usual starter microorganisms in yogurt, </a:t>
            </a:r>
            <a:r>
              <a:rPr lang="en-GB" i="1" dirty="0" smtClean="0"/>
              <a:t>Lb. </a:t>
            </a:r>
            <a:r>
              <a:rPr lang="en-GB" i="1" dirty="0" err="1" smtClean="0"/>
              <a:t>Bulgaricus</a:t>
            </a:r>
            <a:r>
              <a:rPr lang="en-GB" i="1" dirty="0" smtClean="0"/>
              <a:t> and Str. </a:t>
            </a:r>
            <a:r>
              <a:rPr lang="en-GB" i="1" dirty="0" err="1" smtClean="0"/>
              <a:t>thermophilus</a:t>
            </a:r>
            <a:r>
              <a:rPr lang="en-GB" i="1" dirty="0" smtClean="0"/>
              <a:t>, do not survive in acidity of stomach,  and bile of intestine, and do not colonize in the gut. </a:t>
            </a:r>
          </a:p>
          <a:p>
            <a:r>
              <a:rPr lang="en-GB" i="1" dirty="0" smtClean="0"/>
              <a:t>Some </a:t>
            </a:r>
            <a:r>
              <a:rPr lang="en-GB" i="1" dirty="0" err="1" smtClean="0"/>
              <a:t>probiotics</a:t>
            </a:r>
            <a:r>
              <a:rPr lang="en-GB" i="1" dirty="0" smtClean="0"/>
              <a:t>, such as Lb. Acidophilus and </a:t>
            </a:r>
            <a:r>
              <a:rPr lang="en-GB" i="1" dirty="0" err="1" smtClean="0"/>
              <a:t>Bif</a:t>
            </a:r>
            <a:r>
              <a:rPr lang="en-GB" i="1" dirty="0" smtClean="0"/>
              <a:t>. </a:t>
            </a:r>
            <a:r>
              <a:rPr lang="en-GB" i="1" dirty="0" err="1" smtClean="0"/>
              <a:t>longum</a:t>
            </a:r>
            <a:r>
              <a:rPr lang="en-GB" i="1" dirty="0" smtClean="0"/>
              <a:t>, added into fermented milk products can colonize in the gut. </a:t>
            </a:r>
          </a:p>
          <a:p>
            <a:r>
              <a:rPr lang="en-GB" i="1" dirty="0" smtClean="0"/>
              <a:t>Other </a:t>
            </a:r>
            <a:r>
              <a:rPr lang="en-GB" i="1" dirty="0" err="1" smtClean="0"/>
              <a:t>probiotic</a:t>
            </a:r>
            <a:r>
              <a:rPr lang="en-GB" i="1" dirty="0" smtClean="0"/>
              <a:t> bacteria are Lb. </a:t>
            </a:r>
            <a:r>
              <a:rPr lang="en-GB" i="1" dirty="0" err="1" smtClean="0"/>
              <a:t>Casei</a:t>
            </a:r>
            <a:r>
              <a:rPr lang="en-GB" i="1" dirty="0" smtClean="0"/>
              <a:t> subsp. </a:t>
            </a:r>
            <a:r>
              <a:rPr lang="en-GB" i="1" dirty="0" err="1" smtClean="0"/>
              <a:t>rhamnosus</a:t>
            </a:r>
            <a:r>
              <a:rPr lang="en-GB" i="1" dirty="0" smtClean="0"/>
              <a:t>, Lb. </a:t>
            </a:r>
            <a:r>
              <a:rPr lang="en-GB" i="1" dirty="0" err="1" smtClean="0"/>
              <a:t>kefir</a:t>
            </a:r>
            <a:r>
              <a:rPr lang="en-GB" i="1" dirty="0" smtClean="0"/>
              <a:t>, </a:t>
            </a:r>
            <a:r>
              <a:rPr lang="en-GB" i="1" dirty="0" err="1" smtClean="0"/>
              <a:t>Bif</a:t>
            </a:r>
            <a:r>
              <a:rPr lang="en-GB" i="1" dirty="0" smtClean="0"/>
              <a:t>. </a:t>
            </a:r>
            <a:r>
              <a:rPr lang="en-GB" i="1" dirty="0" err="1" smtClean="0"/>
              <a:t>bifidum</a:t>
            </a:r>
            <a:r>
              <a:rPr lang="en-GB" i="1" dirty="0" smtClean="0"/>
              <a:t>, and </a:t>
            </a:r>
            <a:r>
              <a:rPr lang="en-GB" i="1" dirty="0" err="1" smtClean="0"/>
              <a:t>Bif</a:t>
            </a:r>
            <a:r>
              <a:rPr lang="en-GB" i="1" dirty="0" smtClean="0"/>
              <a:t>. </a:t>
            </a:r>
            <a:r>
              <a:rPr lang="en-GB" i="1" dirty="0" err="1" smtClean="0"/>
              <a:t>infantis</a:t>
            </a:r>
            <a:r>
              <a:rPr lang="en-GB" i="1" dirty="0"/>
              <a:t>.</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428604"/>
            <a:ext cx="8572560" cy="6215106"/>
          </a:xfrm>
        </p:spPr>
        <p:txBody>
          <a:bodyPr>
            <a:normAutofit fontScale="70000" lnSpcReduction="20000"/>
          </a:bodyPr>
          <a:lstStyle/>
          <a:p>
            <a:pPr>
              <a:buNone/>
            </a:pPr>
            <a:r>
              <a:rPr lang="en-GB" b="1" dirty="0" smtClean="0"/>
              <a:t>6. Cholesterol</a:t>
            </a:r>
            <a:endParaRPr lang="en-GB" b="1" dirty="0"/>
          </a:p>
          <a:p>
            <a:r>
              <a:rPr lang="en-GB" dirty="0" smtClean="0"/>
              <a:t>Ingesting large amounts of fermented products containing microorganisms has a beneficial effect on serum cholesterol but not all fermenting strains have the effect. </a:t>
            </a:r>
          </a:p>
          <a:p>
            <a:r>
              <a:rPr lang="en-GB" dirty="0" smtClean="0"/>
              <a:t>High levels of serum cholesterol are established with coronary heart disease. </a:t>
            </a:r>
          </a:p>
          <a:p>
            <a:r>
              <a:rPr lang="en-GB" dirty="0" smtClean="0"/>
              <a:t>Consumption of fermented milk products can show a </a:t>
            </a:r>
            <a:r>
              <a:rPr lang="en-GB" dirty="0" err="1" smtClean="0"/>
              <a:t>hypocolestemi</a:t>
            </a:r>
            <a:r>
              <a:rPr lang="en-GB" dirty="0" smtClean="0"/>
              <a:t> action. </a:t>
            </a:r>
          </a:p>
          <a:p>
            <a:r>
              <a:rPr lang="en-GB" dirty="0" smtClean="0"/>
              <a:t>Consumption of fermented dairy products together with high numbers of live cells of beneficial intestinal bacteria (</a:t>
            </a:r>
            <a:r>
              <a:rPr lang="en-GB" dirty="0" err="1" smtClean="0"/>
              <a:t>probiotic</a:t>
            </a:r>
            <a:r>
              <a:rPr lang="en-GB" dirty="0" smtClean="0"/>
              <a:t> bacteria) associates with the lower levels of serum cholesterol in humans.</a:t>
            </a:r>
          </a:p>
          <a:p>
            <a:r>
              <a:rPr lang="en-GB" dirty="0" smtClean="0"/>
              <a:t>This would be due to ability of some intestinal lactobacilli to metabolize dietary cholesterol in the intestine and thus reducing the amounts absorbed in blood.</a:t>
            </a:r>
          </a:p>
          <a:p>
            <a:r>
              <a:rPr lang="en-GB" dirty="0" smtClean="0"/>
              <a:t>Some lactobacilli can also prevent absorption of bile salts in intestinal tract and prevent their </a:t>
            </a:r>
            <a:r>
              <a:rPr lang="en-GB" dirty="0" err="1" smtClean="0"/>
              <a:t>reabsorption</a:t>
            </a:r>
            <a:r>
              <a:rPr lang="en-GB" dirty="0" smtClean="0"/>
              <a:t> in the liver. </a:t>
            </a:r>
          </a:p>
          <a:p>
            <a:r>
              <a:rPr lang="en-GB" dirty="0" smtClean="0"/>
              <a:t>The liver in turn uses more serum cholesterol to synthesize bile salts and indirectly reduce the cholesterol level in serum</a:t>
            </a:r>
            <a:r>
              <a:rPr lang="en-GB"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857916"/>
          </a:xfrm>
        </p:spPr>
        <p:txBody>
          <a:bodyPr>
            <a:normAutofit fontScale="70000" lnSpcReduction="20000"/>
          </a:bodyPr>
          <a:lstStyle/>
          <a:p>
            <a:r>
              <a:rPr lang="en-GB" dirty="0"/>
              <a:t>Food fermentation has a long history since ancient </a:t>
            </a:r>
            <a:r>
              <a:rPr lang="en-GB" dirty="0" smtClean="0"/>
              <a:t>times which </a:t>
            </a:r>
            <a:r>
              <a:rPr lang="en-GB" dirty="0"/>
              <a:t>involves chemical transformation of complex organic compounds into </a:t>
            </a:r>
            <a:r>
              <a:rPr lang="en-GB" dirty="0" smtClean="0"/>
              <a:t>simpler compounds </a:t>
            </a:r>
            <a:r>
              <a:rPr lang="en-GB" dirty="0"/>
              <a:t>by the action of enzymes , organic catalysts produced by </a:t>
            </a:r>
            <a:r>
              <a:rPr lang="en-GB" dirty="0" smtClean="0"/>
              <a:t>microorganisms including </a:t>
            </a:r>
            <a:r>
              <a:rPr lang="en-GB" dirty="0"/>
              <a:t>yeast , moulds and </a:t>
            </a:r>
            <a:r>
              <a:rPr lang="en-GB" dirty="0" smtClean="0"/>
              <a:t>bacteria.</a:t>
            </a:r>
          </a:p>
          <a:p>
            <a:endParaRPr lang="en-GB" dirty="0"/>
          </a:p>
          <a:p>
            <a:r>
              <a:rPr lang="en-GB" dirty="0" smtClean="0"/>
              <a:t>Fermentation is </a:t>
            </a:r>
            <a:r>
              <a:rPr lang="en-GB" dirty="0"/>
              <a:t>a biotechnological process traditionally used as a means of food preservation </a:t>
            </a:r>
            <a:r>
              <a:rPr lang="en-GB" dirty="0" smtClean="0"/>
              <a:t>and evidences </a:t>
            </a:r>
            <a:r>
              <a:rPr lang="en-GB" dirty="0"/>
              <a:t>have shown that rice, honey and fruit beverages were produced using </a:t>
            </a:r>
            <a:r>
              <a:rPr lang="en-GB" dirty="0" smtClean="0"/>
              <a:t>fermentation as </a:t>
            </a:r>
            <a:r>
              <a:rPr lang="en-GB" dirty="0"/>
              <a:t>far back as 7000 BC in </a:t>
            </a:r>
            <a:r>
              <a:rPr lang="en-GB" dirty="0" smtClean="0"/>
              <a:t>China.</a:t>
            </a:r>
          </a:p>
          <a:p>
            <a:endParaRPr lang="en-GB" dirty="0"/>
          </a:p>
          <a:p>
            <a:r>
              <a:rPr lang="en-GB" dirty="0" smtClean="0"/>
              <a:t> </a:t>
            </a:r>
            <a:r>
              <a:rPr lang="en-GB" dirty="0"/>
              <a:t>Fermentation </a:t>
            </a:r>
            <a:r>
              <a:rPr lang="en-GB" dirty="0" smtClean="0"/>
              <a:t>processes have </a:t>
            </a:r>
            <a:r>
              <a:rPr lang="en-GB" dirty="0"/>
              <a:t>been developed for the production of a wide range of products </a:t>
            </a:r>
            <a:r>
              <a:rPr lang="en-GB" dirty="0" smtClean="0"/>
              <a:t>from chemically </a:t>
            </a:r>
            <a:r>
              <a:rPr lang="en-GB" dirty="0"/>
              <a:t>simple compounds, e.g. ethanol to highly complex macromolecules, </a:t>
            </a:r>
            <a:r>
              <a:rPr lang="en-GB" dirty="0" smtClean="0"/>
              <a:t>e.g. polysaccharides. </a:t>
            </a:r>
          </a:p>
          <a:p>
            <a:endParaRPr lang="en-GB" dirty="0"/>
          </a:p>
          <a:p>
            <a:r>
              <a:rPr lang="en-GB" dirty="0" smtClean="0"/>
              <a:t>Recently</a:t>
            </a:r>
            <a:r>
              <a:rPr lang="en-GB" dirty="0"/>
              <a:t>, fermentation technique has been applied to the </a:t>
            </a:r>
            <a:r>
              <a:rPr lang="en-GB" dirty="0" smtClean="0"/>
              <a:t>production and </a:t>
            </a:r>
            <a:r>
              <a:rPr lang="en-GB" dirty="0"/>
              <a:t>extraction of bioactive compounds in the food, chemical and </a:t>
            </a:r>
            <a:r>
              <a:rPr lang="en-GB" dirty="0" smtClean="0"/>
              <a:t>pharmaceutical industries</a:t>
            </a:r>
            <a:r>
              <a:rPr lang="en-GB"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428604"/>
            <a:ext cx="8643998" cy="6143668"/>
          </a:xfrm>
        </p:spPr>
        <p:txBody>
          <a:bodyPr>
            <a:normAutofit fontScale="77500" lnSpcReduction="20000"/>
          </a:bodyPr>
          <a:lstStyle/>
          <a:p>
            <a:pPr>
              <a:buNone/>
            </a:pPr>
            <a:r>
              <a:rPr lang="en-GB" b="1" dirty="0" smtClean="0"/>
              <a:t>7. Anticancer Effects</a:t>
            </a:r>
            <a:endParaRPr lang="en-GB" b="1" dirty="0"/>
          </a:p>
          <a:p>
            <a:r>
              <a:rPr lang="en-GB" dirty="0" smtClean="0"/>
              <a:t>Anticancer effect relates with the desirable bacteria reducing levels of </a:t>
            </a:r>
            <a:r>
              <a:rPr lang="en-GB" dirty="0" err="1" smtClean="0"/>
              <a:t>fecal</a:t>
            </a:r>
            <a:r>
              <a:rPr lang="en-GB" dirty="0" smtClean="0"/>
              <a:t> enzymes (especially in colon) that convert </a:t>
            </a:r>
            <a:r>
              <a:rPr lang="en-GB" dirty="0" err="1" smtClean="0"/>
              <a:t>procarcinogens</a:t>
            </a:r>
            <a:r>
              <a:rPr lang="en-GB" dirty="0" smtClean="0"/>
              <a:t> into active compounds. </a:t>
            </a:r>
          </a:p>
          <a:p>
            <a:r>
              <a:rPr lang="en-GB" dirty="0" smtClean="0"/>
              <a:t>Many of the undesirable bacteria produce enzymes (</a:t>
            </a:r>
            <a:r>
              <a:rPr lang="el-GR" dirty="0"/>
              <a:t>β-</a:t>
            </a:r>
            <a:r>
              <a:rPr lang="en-GB" dirty="0" err="1"/>
              <a:t>glucuronidase</a:t>
            </a:r>
            <a:r>
              <a:rPr lang="en-GB" dirty="0" smtClean="0"/>
              <a:t>, </a:t>
            </a:r>
            <a:r>
              <a:rPr lang="en-GB" dirty="0" err="1" smtClean="0"/>
              <a:t>azoreductase</a:t>
            </a:r>
            <a:r>
              <a:rPr lang="en-GB" dirty="0" smtClean="0"/>
              <a:t>, and </a:t>
            </a:r>
            <a:r>
              <a:rPr lang="en-GB" dirty="0" err="1" smtClean="0"/>
              <a:t>nitroreductase</a:t>
            </a:r>
            <a:r>
              <a:rPr lang="en-GB" dirty="0" smtClean="0"/>
              <a:t>) to activate </a:t>
            </a:r>
            <a:r>
              <a:rPr lang="en-GB" dirty="0" err="1" smtClean="0"/>
              <a:t>procarcinogens</a:t>
            </a:r>
            <a:r>
              <a:rPr lang="en-GB" dirty="0" smtClean="0"/>
              <a:t>. Activation of </a:t>
            </a:r>
            <a:r>
              <a:rPr lang="en-GB" dirty="0" err="1" smtClean="0"/>
              <a:t>procarcinogens</a:t>
            </a:r>
            <a:r>
              <a:rPr lang="en-GB" dirty="0" smtClean="0"/>
              <a:t> causes colon cancer. </a:t>
            </a:r>
          </a:p>
          <a:p>
            <a:r>
              <a:rPr lang="en-GB" dirty="0" smtClean="0"/>
              <a:t>Beneficial intestinal bacteria (such as </a:t>
            </a:r>
            <a:r>
              <a:rPr lang="en-GB" i="1" dirty="0" smtClean="0"/>
              <a:t>Lactobacillus and </a:t>
            </a:r>
            <a:r>
              <a:rPr lang="en-GB" i="1" dirty="0" err="1" smtClean="0"/>
              <a:t>Bifidobacterium</a:t>
            </a:r>
            <a:r>
              <a:rPr lang="en-GB" i="1" dirty="0" smtClean="0"/>
              <a:t> spp.) are able to control growth of undesirable bacteria in intestine and reduce the production of these enzymes.</a:t>
            </a:r>
          </a:p>
          <a:p>
            <a:r>
              <a:rPr lang="en-GB" i="1" dirty="0" smtClean="0"/>
              <a:t>In addition, the beneficial bacteria increase intestinal peristaltic activity and aid in the removal of </a:t>
            </a:r>
            <a:r>
              <a:rPr lang="en-GB" i="1" dirty="0" err="1" smtClean="0"/>
              <a:t>fecal</a:t>
            </a:r>
            <a:r>
              <a:rPr lang="en-GB" i="1" dirty="0" smtClean="0"/>
              <a:t> materials. </a:t>
            </a:r>
          </a:p>
          <a:p>
            <a:r>
              <a:rPr lang="en-GB" i="1" dirty="0" smtClean="0"/>
              <a:t>This in turn lowers the concentrations of enzymes and carcinogens in the large intestine, and reduces the incidence of large intestine cancers</a:t>
            </a:r>
            <a:r>
              <a:rPr lang="en-GB" i="1" dirty="0"/>
              <a:t>.</a:t>
            </a:r>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lnSpcReduction="10000"/>
          </a:bodyPr>
          <a:lstStyle/>
          <a:p>
            <a:pPr>
              <a:buNone/>
            </a:pPr>
            <a:r>
              <a:rPr lang="en-GB" b="1" dirty="0" smtClean="0"/>
              <a:t>8. Stimulation of Immunological System</a:t>
            </a:r>
            <a:endParaRPr lang="en-GB" b="1" dirty="0"/>
          </a:p>
          <a:p>
            <a:r>
              <a:rPr lang="en-GB" dirty="0" smtClean="0"/>
              <a:t>Lactic acid bacteria stimulate the immune system, and are able to activate macrophages and lymphocytes to produce immunoglobulin A and gamma interferon.</a:t>
            </a:r>
          </a:p>
          <a:p>
            <a:endParaRPr lang="en-GB" dirty="0" smtClean="0"/>
          </a:p>
          <a:p>
            <a:r>
              <a:rPr lang="en-GB" dirty="0" smtClean="0"/>
              <a:t>They can contribute a host’s resistance to pathogens.</a:t>
            </a:r>
          </a:p>
          <a:p>
            <a:endParaRPr lang="en-GB" dirty="0" smtClean="0"/>
          </a:p>
          <a:p>
            <a:r>
              <a:rPr lang="en-GB" dirty="0" smtClean="0"/>
              <a:t> LAB induce non specific and antigen-specific </a:t>
            </a:r>
            <a:r>
              <a:rPr lang="en-GB" dirty="0" err="1" smtClean="0"/>
              <a:t>defenses</a:t>
            </a:r>
            <a:r>
              <a:rPr lang="en-GB" dirty="0" smtClean="0"/>
              <a:t> against infections and </a:t>
            </a:r>
            <a:r>
              <a:rPr lang="en-GB" dirty="0" err="1" smtClean="0"/>
              <a:t>tumors</a:t>
            </a:r>
            <a:r>
              <a:rPr lang="en-GB"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071546"/>
            <a:ext cx="8572560" cy="5500726"/>
          </a:xfrm>
        </p:spPr>
        <p:txBody>
          <a:bodyPr>
            <a:normAutofit fontScale="62500" lnSpcReduction="20000"/>
          </a:bodyPr>
          <a:lstStyle/>
          <a:p>
            <a:r>
              <a:rPr lang="en-GB" dirty="0" smtClean="0"/>
              <a:t>Medicinal benefits (</a:t>
            </a:r>
            <a:r>
              <a:rPr lang="en-GB" dirty="0" err="1" smtClean="0"/>
              <a:t>kumiss</a:t>
            </a:r>
            <a:r>
              <a:rPr lang="en-GB" dirty="0" smtClean="0"/>
              <a:t> is a fermented milk product in Russia and has been used to treat tuberculosis</a:t>
            </a:r>
            <a:r>
              <a:rPr lang="en-GB" dirty="0"/>
              <a:t>)</a:t>
            </a:r>
          </a:p>
          <a:p>
            <a:r>
              <a:rPr lang="en-GB" dirty="0" smtClean="0"/>
              <a:t>Reduce </a:t>
            </a:r>
            <a:r>
              <a:rPr lang="en-GB" dirty="0" err="1" smtClean="0"/>
              <a:t>urogenital</a:t>
            </a:r>
            <a:r>
              <a:rPr lang="en-GB" dirty="0" smtClean="0"/>
              <a:t> infections</a:t>
            </a:r>
            <a:endParaRPr lang="en-GB" dirty="0"/>
          </a:p>
          <a:p>
            <a:r>
              <a:rPr lang="en-GB" dirty="0" smtClean="0"/>
              <a:t>Increase calcium absorption from the intestine</a:t>
            </a:r>
            <a:endParaRPr lang="en-GB" dirty="0"/>
          </a:p>
          <a:p>
            <a:r>
              <a:rPr lang="en-GB" dirty="0" smtClean="0"/>
              <a:t>Stimulate endocrine systems</a:t>
            </a:r>
            <a:endParaRPr lang="en-GB" dirty="0"/>
          </a:p>
          <a:p>
            <a:r>
              <a:rPr lang="en-GB" dirty="0" err="1" smtClean="0"/>
              <a:t>Antimutagenic</a:t>
            </a:r>
            <a:r>
              <a:rPr lang="en-GB" dirty="0" smtClean="0"/>
              <a:t> activity</a:t>
            </a:r>
            <a:endParaRPr lang="en-GB" dirty="0"/>
          </a:p>
          <a:p>
            <a:r>
              <a:rPr lang="en-GB" dirty="0" smtClean="0"/>
              <a:t>Antihypertensive effect (bacterial peptidase action on milk proteins produces a </a:t>
            </a:r>
            <a:r>
              <a:rPr lang="en-GB" dirty="0" err="1" smtClean="0"/>
              <a:t>tripeptide</a:t>
            </a:r>
            <a:r>
              <a:rPr lang="en-GB" dirty="0" smtClean="0"/>
              <a:t> that acts as an inhibitor to lower blood pressure in hypertensive people</a:t>
            </a:r>
            <a:r>
              <a:rPr lang="en-GB" dirty="0"/>
              <a:t>)</a:t>
            </a:r>
          </a:p>
          <a:p>
            <a:r>
              <a:rPr lang="en-GB" dirty="0" smtClean="0"/>
              <a:t>Reduce activity of ulcerative effects (production of inhibitors by LAB in fermented milk against </a:t>
            </a:r>
            <a:r>
              <a:rPr lang="en-GB" i="1" dirty="0" smtClean="0"/>
              <a:t>Helicobacter pylori</a:t>
            </a:r>
            <a:r>
              <a:rPr lang="en-GB" i="1" dirty="0"/>
              <a:t>)</a:t>
            </a:r>
          </a:p>
          <a:p>
            <a:r>
              <a:rPr lang="en-GB" dirty="0" smtClean="0"/>
              <a:t>Hepatic encephalopathy (inhibition of </a:t>
            </a:r>
            <a:r>
              <a:rPr lang="en-GB" dirty="0" err="1" smtClean="0"/>
              <a:t>urease</a:t>
            </a:r>
            <a:r>
              <a:rPr lang="en-GB" dirty="0" smtClean="0"/>
              <a:t>-producing gut flora</a:t>
            </a:r>
            <a:r>
              <a:rPr lang="en-GB" dirty="0"/>
              <a:t>)</a:t>
            </a:r>
          </a:p>
          <a:p>
            <a:r>
              <a:rPr lang="en-GB" dirty="0" smtClean="0"/>
              <a:t>Increase resistance to infectious diseases mostly in intestine</a:t>
            </a:r>
            <a:endParaRPr lang="en-GB" dirty="0"/>
          </a:p>
          <a:p>
            <a:r>
              <a:rPr lang="en-GB" dirty="0" smtClean="0"/>
              <a:t>Decrease duration of </a:t>
            </a:r>
            <a:r>
              <a:rPr lang="en-GB" dirty="0" err="1" smtClean="0"/>
              <a:t>diarrhea</a:t>
            </a:r>
            <a:endParaRPr lang="en-GB" dirty="0"/>
          </a:p>
          <a:p>
            <a:r>
              <a:rPr lang="en-GB" dirty="0" smtClean="0"/>
              <a:t>Reduce blood pressures and allergy</a:t>
            </a:r>
            <a:endParaRPr lang="en-GB" dirty="0"/>
          </a:p>
          <a:p>
            <a:r>
              <a:rPr lang="en-GB" dirty="0" smtClean="0"/>
              <a:t>Stimulate </a:t>
            </a:r>
            <a:r>
              <a:rPr lang="en-GB" dirty="0" err="1" smtClean="0"/>
              <a:t>phagocytosis</a:t>
            </a:r>
            <a:r>
              <a:rPr lang="en-GB" dirty="0" smtClean="0"/>
              <a:t> by peripheral blood leucocytes</a:t>
            </a:r>
            <a:endParaRPr lang="en-GB" dirty="0"/>
          </a:p>
          <a:p>
            <a:r>
              <a:rPr lang="en-GB" dirty="0" smtClean="0"/>
              <a:t>Module </a:t>
            </a:r>
            <a:r>
              <a:rPr lang="en-GB" dirty="0" err="1" smtClean="0"/>
              <a:t>cytokinegene</a:t>
            </a:r>
            <a:r>
              <a:rPr lang="en-GB" dirty="0" smtClean="0"/>
              <a:t> expression</a:t>
            </a:r>
            <a:endParaRPr lang="en-GB" dirty="0"/>
          </a:p>
          <a:p>
            <a:r>
              <a:rPr lang="en-GB" dirty="0" smtClean="0"/>
              <a:t>Show adjuvant effects to regress </a:t>
            </a:r>
            <a:r>
              <a:rPr lang="en-GB" dirty="0" err="1" smtClean="0"/>
              <a:t>tumors</a:t>
            </a:r>
            <a:endParaRPr lang="en-GB" dirty="0"/>
          </a:p>
          <a:p>
            <a:endParaRPr lang="en-GB" dirty="0"/>
          </a:p>
        </p:txBody>
      </p:sp>
      <p:sp>
        <p:nvSpPr>
          <p:cNvPr id="4" name="TextBox 3"/>
          <p:cNvSpPr txBox="1"/>
          <p:nvPr/>
        </p:nvSpPr>
        <p:spPr>
          <a:xfrm>
            <a:off x="1285852" y="285728"/>
            <a:ext cx="7572428" cy="923330"/>
          </a:xfrm>
          <a:prstGeom prst="rect">
            <a:avLst/>
          </a:prstGeom>
          <a:noFill/>
        </p:spPr>
        <p:txBody>
          <a:bodyPr wrap="square" rtlCol="0">
            <a:spAutoFit/>
          </a:bodyPr>
          <a:lstStyle/>
          <a:p>
            <a:r>
              <a:rPr lang="en-GB" sz="3600" b="1" dirty="0" smtClean="0"/>
              <a:t>D. Other Benefits of LAB</a:t>
            </a:r>
          </a:p>
          <a:p>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E</a:t>
            </a:r>
            <a:r>
              <a:rPr lang="en-GB" b="1" dirty="0" smtClean="0"/>
              <a:t>. Improvement of Cultural and Social Well-Being</a:t>
            </a:r>
            <a:endParaRPr lang="en-GB" dirty="0"/>
          </a:p>
        </p:txBody>
      </p:sp>
      <p:sp>
        <p:nvSpPr>
          <p:cNvPr id="3" name="Content Placeholder 2"/>
          <p:cNvSpPr>
            <a:spLocks noGrp="1"/>
          </p:cNvSpPr>
          <p:nvPr>
            <p:ph idx="1"/>
          </p:nvPr>
        </p:nvSpPr>
        <p:spPr>
          <a:xfrm>
            <a:off x="285720" y="1600200"/>
            <a:ext cx="8572560" cy="5043510"/>
          </a:xfrm>
        </p:spPr>
        <p:txBody>
          <a:bodyPr>
            <a:normAutofit fontScale="92500" lnSpcReduction="20000"/>
          </a:bodyPr>
          <a:lstStyle/>
          <a:p>
            <a:r>
              <a:rPr lang="en-GB" dirty="0" smtClean="0"/>
              <a:t>Fermentation can improve the flavour and appearance of food.</a:t>
            </a:r>
          </a:p>
          <a:p>
            <a:r>
              <a:rPr lang="en-GB" dirty="0" smtClean="0"/>
              <a:t>One important area is the creation of meat-like </a:t>
            </a:r>
            <a:r>
              <a:rPr lang="en-GB" dirty="0" err="1" smtClean="0"/>
              <a:t>flavor</a:t>
            </a:r>
            <a:r>
              <a:rPr lang="en-GB" dirty="0" smtClean="0"/>
              <a:t>. </a:t>
            </a:r>
          </a:p>
          <a:p>
            <a:r>
              <a:rPr lang="en-GB" dirty="0" smtClean="0"/>
              <a:t>Over the years, Sudanese women have developed products to replace meat in their diets.</a:t>
            </a:r>
          </a:p>
          <a:p>
            <a:r>
              <a:rPr lang="en-GB" dirty="0" smtClean="0"/>
              <a:t>These include “</a:t>
            </a:r>
            <a:r>
              <a:rPr lang="en-GB" dirty="0" err="1" smtClean="0"/>
              <a:t>kawal</a:t>
            </a:r>
            <a:r>
              <a:rPr lang="en-GB" dirty="0" smtClean="0"/>
              <a:t>” </a:t>
            </a:r>
            <a:r>
              <a:rPr lang="en-GB" dirty="0"/>
              <a:t>(</a:t>
            </a:r>
            <a:r>
              <a:rPr lang="en-GB" dirty="0" smtClean="0"/>
              <a:t>fermented wild legume leaves), “</a:t>
            </a:r>
            <a:r>
              <a:rPr lang="en-GB" dirty="0" err="1"/>
              <a:t>sigda</a:t>
            </a:r>
            <a:r>
              <a:rPr lang="en-GB" dirty="0"/>
              <a:t>”(</a:t>
            </a:r>
            <a:r>
              <a:rPr lang="en-GB" dirty="0" smtClean="0"/>
              <a:t>fermented sesame press cake), and “</a:t>
            </a:r>
            <a:r>
              <a:rPr lang="en-GB" dirty="0" err="1" smtClean="0"/>
              <a:t>furundu</a:t>
            </a:r>
            <a:r>
              <a:rPr lang="en-GB" dirty="0"/>
              <a:t>”(</a:t>
            </a:r>
            <a:r>
              <a:rPr lang="en-GB" dirty="0" smtClean="0"/>
              <a:t>fermented red sorrel seeds).</a:t>
            </a:r>
          </a:p>
          <a:p>
            <a:r>
              <a:rPr lang="en-GB" dirty="0" smtClean="0"/>
              <a:t>Fermented vegetables (such as pickles and sauerkraut) are used to enhance the overall </a:t>
            </a:r>
            <a:r>
              <a:rPr lang="en-GB" dirty="0" err="1" smtClean="0"/>
              <a:t>flavor</a:t>
            </a:r>
            <a:r>
              <a:rPr lang="en-GB" dirty="0" smtClean="0"/>
              <a:t> of the meal</a:t>
            </a:r>
            <a:r>
              <a:rPr lang="en-GB" dirty="0"/>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lstStyle/>
          <a:p>
            <a:r>
              <a:rPr lang="en-GB" b="1" dirty="0" smtClean="0"/>
              <a:t>F. </a:t>
            </a:r>
            <a:r>
              <a:rPr lang="en-GB" b="1" dirty="0" err="1" smtClean="0"/>
              <a:t>Malo</a:t>
            </a:r>
            <a:r>
              <a:rPr lang="en-GB" b="1" dirty="0" smtClean="0"/>
              <a:t>-Lactic Fermentation</a:t>
            </a:r>
            <a:endParaRPr lang="en-GB" dirty="0"/>
          </a:p>
        </p:txBody>
      </p:sp>
      <p:sp>
        <p:nvSpPr>
          <p:cNvPr id="3" name="Content Placeholder 2"/>
          <p:cNvSpPr>
            <a:spLocks noGrp="1"/>
          </p:cNvSpPr>
          <p:nvPr>
            <p:ph idx="1"/>
          </p:nvPr>
        </p:nvSpPr>
        <p:spPr>
          <a:xfrm>
            <a:off x="285720" y="1285860"/>
            <a:ext cx="8572560" cy="5286412"/>
          </a:xfrm>
        </p:spPr>
        <p:txBody>
          <a:bodyPr>
            <a:normAutofit fontScale="85000" lnSpcReduction="20000"/>
          </a:bodyPr>
          <a:lstStyle/>
          <a:p>
            <a:r>
              <a:rPr lang="en-GB" dirty="0" smtClean="0"/>
              <a:t>LAB can </a:t>
            </a:r>
            <a:r>
              <a:rPr lang="en-GB" dirty="0" err="1" smtClean="0"/>
              <a:t>decarboxylate</a:t>
            </a:r>
            <a:r>
              <a:rPr lang="en-GB" dirty="0" smtClean="0"/>
              <a:t> L-</a:t>
            </a:r>
            <a:r>
              <a:rPr lang="en-GB" dirty="0" err="1" smtClean="0"/>
              <a:t>malic</a:t>
            </a:r>
            <a:r>
              <a:rPr lang="en-GB" dirty="0" smtClean="0"/>
              <a:t> acid to produce L-lactate in </a:t>
            </a:r>
            <a:r>
              <a:rPr lang="en-GB" dirty="0" err="1" smtClean="0"/>
              <a:t>malo</a:t>
            </a:r>
            <a:r>
              <a:rPr lang="en-GB" dirty="0" smtClean="0"/>
              <a:t>-lactic fermentation. </a:t>
            </a:r>
          </a:p>
          <a:p>
            <a:r>
              <a:rPr lang="en-GB" dirty="0" smtClean="0"/>
              <a:t>This fermentation associates with wines, where </a:t>
            </a:r>
            <a:r>
              <a:rPr lang="en-GB" dirty="0" err="1" smtClean="0"/>
              <a:t>malic</a:t>
            </a:r>
            <a:r>
              <a:rPr lang="en-GB" dirty="0" smtClean="0"/>
              <a:t> acid can form up to half the total acid and its effect is to reduce wine’s acidity.</a:t>
            </a:r>
          </a:p>
          <a:p>
            <a:r>
              <a:rPr lang="en-GB" dirty="0" smtClean="0"/>
              <a:t>This is beneficial in cool retention to reduce acidity of wines, but it is less desirable in wines from warmer regions.</a:t>
            </a:r>
          </a:p>
          <a:p>
            <a:r>
              <a:rPr lang="en-GB" dirty="0" smtClean="0"/>
              <a:t>It promotes to provide bacteriological stability to the bottled product.</a:t>
            </a:r>
          </a:p>
          <a:p>
            <a:r>
              <a:rPr lang="en-GB" dirty="0" smtClean="0"/>
              <a:t>It may also modify and improve the body and </a:t>
            </a:r>
            <a:r>
              <a:rPr lang="en-GB" dirty="0" err="1" smtClean="0"/>
              <a:t>flavor</a:t>
            </a:r>
            <a:r>
              <a:rPr lang="en-GB" dirty="0" smtClean="0"/>
              <a:t> of wine. </a:t>
            </a:r>
            <a:r>
              <a:rPr lang="en-GB" i="1" dirty="0" err="1" smtClean="0"/>
              <a:t>Oenococcusoenos</a:t>
            </a:r>
            <a:r>
              <a:rPr lang="en-GB" i="1" dirty="0" smtClean="0"/>
              <a:t> (syn. </a:t>
            </a:r>
            <a:r>
              <a:rPr lang="en-GB" i="1" dirty="0" err="1" smtClean="0"/>
              <a:t>Leuconostocoenos</a:t>
            </a:r>
            <a:r>
              <a:rPr lang="en-GB" i="1" dirty="0" smtClean="0"/>
              <a:t>) associates with </a:t>
            </a:r>
            <a:r>
              <a:rPr lang="en-GB" i="1" dirty="0" err="1" smtClean="0"/>
              <a:t>malo</a:t>
            </a:r>
            <a:r>
              <a:rPr lang="en-GB" i="1" dirty="0" smtClean="0"/>
              <a:t>-lactic fermentation during wine processing</a:t>
            </a:r>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54692"/>
          </a:xfrm>
        </p:spPr>
        <p:txBody>
          <a:bodyPr>
            <a:normAutofit/>
          </a:bodyPr>
          <a:lstStyle/>
          <a:p>
            <a:r>
              <a:rPr lang="en-GB" sz="5400" b="1" dirty="0" smtClean="0"/>
              <a:t>PRINCIPLES / BIOCHEMISTRY OF FERMENTATION</a:t>
            </a:r>
            <a:endParaRPr lang="en-GB" sz="5400" b="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0"/>
            <a:ext cx="8229600" cy="1143000"/>
          </a:xfrm>
        </p:spPr>
        <p:txBody>
          <a:bodyPr/>
          <a:lstStyle/>
          <a:p>
            <a:r>
              <a:rPr lang="en-GB" b="1" dirty="0" smtClean="0"/>
              <a:t>Major types of fermentation.</a:t>
            </a:r>
            <a:endParaRPr lang="en-GB" b="1" dirty="0"/>
          </a:p>
        </p:txBody>
      </p:sp>
      <p:sp>
        <p:nvSpPr>
          <p:cNvPr id="3" name="Content Placeholder 2"/>
          <p:cNvSpPr>
            <a:spLocks noGrp="1"/>
          </p:cNvSpPr>
          <p:nvPr>
            <p:ph idx="1"/>
          </p:nvPr>
        </p:nvSpPr>
        <p:spPr>
          <a:xfrm>
            <a:off x="214282" y="1357298"/>
            <a:ext cx="8786874" cy="5214974"/>
          </a:xfrm>
        </p:spPr>
        <p:txBody>
          <a:bodyPr>
            <a:normAutofit fontScale="85000" lnSpcReduction="20000"/>
          </a:bodyPr>
          <a:lstStyle/>
          <a:p>
            <a:pPr>
              <a:buNone/>
            </a:pPr>
            <a:r>
              <a:rPr lang="en-GB" sz="2800" dirty="0" smtClean="0"/>
              <a:t>1. Lactic acid homo fermentation</a:t>
            </a:r>
          </a:p>
          <a:p>
            <a:pPr>
              <a:buNone/>
            </a:pPr>
            <a:r>
              <a:rPr lang="en-GB" sz="2800" dirty="0" smtClean="0"/>
              <a:t>C</a:t>
            </a:r>
            <a:r>
              <a:rPr lang="en-GB" sz="2800" baseline="-25000" dirty="0" smtClean="0"/>
              <a:t>6</a:t>
            </a:r>
            <a:r>
              <a:rPr lang="en-GB" sz="2800" dirty="0" smtClean="0"/>
              <a:t>H</a:t>
            </a:r>
            <a:r>
              <a:rPr lang="en-GB" sz="2800" baseline="-25000" dirty="0" smtClean="0"/>
              <a:t>12</a:t>
            </a:r>
            <a:r>
              <a:rPr lang="en-GB" sz="2800" dirty="0" smtClean="0"/>
              <a:t>O</a:t>
            </a:r>
            <a:r>
              <a:rPr lang="en-GB" sz="2800" baseline="-25000" dirty="0" smtClean="0"/>
              <a:t>6</a:t>
            </a:r>
            <a:r>
              <a:rPr lang="en-GB" sz="2800" dirty="0" smtClean="0"/>
              <a:t> 			2CH</a:t>
            </a:r>
            <a:r>
              <a:rPr lang="en-GB" sz="2800" baseline="-25000" dirty="0" smtClean="0"/>
              <a:t>3</a:t>
            </a:r>
            <a:r>
              <a:rPr lang="en-GB" sz="2800" dirty="0" smtClean="0"/>
              <a:t>CHOHCOOH</a:t>
            </a:r>
          </a:p>
          <a:p>
            <a:pPr>
              <a:buNone/>
            </a:pPr>
            <a:r>
              <a:rPr lang="en-GB" sz="2000" dirty="0" smtClean="0"/>
              <a:t>Glucose				Lactic acid</a:t>
            </a:r>
          </a:p>
          <a:p>
            <a:pPr>
              <a:buNone/>
            </a:pPr>
            <a:endParaRPr lang="en-GB" sz="2000" dirty="0" smtClean="0"/>
          </a:p>
          <a:p>
            <a:pPr>
              <a:buNone/>
            </a:pPr>
            <a:r>
              <a:rPr lang="en-GB" sz="2800" dirty="0" smtClean="0"/>
              <a:t>2. Lactic acid hetero fermentation</a:t>
            </a:r>
          </a:p>
          <a:p>
            <a:pPr>
              <a:buNone/>
            </a:pPr>
            <a:r>
              <a:rPr lang="en-GB" sz="2800" dirty="0" smtClean="0"/>
              <a:t>C</a:t>
            </a:r>
            <a:r>
              <a:rPr lang="en-GB" sz="2800" baseline="-25000" dirty="0" smtClean="0"/>
              <a:t>6</a:t>
            </a:r>
            <a:r>
              <a:rPr lang="en-GB" sz="2800" dirty="0" smtClean="0"/>
              <a:t>H</a:t>
            </a:r>
            <a:r>
              <a:rPr lang="en-GB" sz="2800" baseline="-25000" dirty="0" smtClean="0"/>
              <a:t>12</a:t>
            </a:r>
            <a:r>
              <a:rPr lang="en-GB" sz="2800" dirty="0" smtClean="0"/>
              <a:t>O</a:t>
            </a:r>
            <a:r>
              <a:rPr lang="en-GB" sz="2800" baseline="-25000" dirty="0" smtClean="0"/>
              <a:t>6 </a:t>
            </a:r>
            <a:r>
              <a:rPr lang="en-GB" sz="2800" dirty="0" smtClean="0"/>
              <a:t>+ H</a:t>
            </a:r>
            <a:r>
              <a:rPr lang="en-GB" sz="2800" baseline="-25000" dirty="0" smtClean="0"/>
              <a:t>2</a:t>
            </a:r>
            <a:r>
              <a:rPr lang="en-GB" sz="2800" dirty="0" smtClean="0"/>
              <a:t>O	       	2CH</a:t>
            </a:r>
            <a:r>
              <a:rPr lang="en-GB" sz="2800" baseline="-25000" dirty="0" smtClean="0"/>
              <a:t>3</a:t>
            </a:r>
            <a:r>
              <a:rPr lang="en-GB" sz="2800" dirty="0" smtClean="0"/>
              <a:t>CHOHCOOH + CH</a:t>
            </a:r>
            <a:r>
              <a:rPr lang="en-GB" sz="2800" baseline="-25000" dirty="0" smtClean="0"/>
              <a:t>3</a:t>
            </a:r>
            <a:r>
              <a:rPr lang="en-GB" sz="2800" dirty="0" smtClean="0"/>
              <a:t>COOH + </a:t>
            </a:r>
          </a:p>
          <a:p>
            <a:pPr>
              <a:buNone/>
            </a:pPr>
            <a:r>
              <a:rPr lang="en-GB" sz="1800" dirty="0" smtClean="0"/>
              <a:t>Glucose 			Lactic acid 		    Acetic acid </a:t>
            </a:r>
            <a:endParaRPr lang="en-GB" dirty="0" smtClean="0"/>
          </a:p>
          <a:p>
            <a:pPr>
              <a:buNone/>
            </a:pPr>
            <a:r>
              <a:rPr lang="en-GB" dirty="0" smtClean="0"/>
              <a:t>				    	</a:t>
            </a:r>
            <a:r>
              <a:rPr lang="en-GB" sz="2800" dirty="0" smtClean="0"/>
              <a:t>C</a:t>
            </a:r>
            <a:r>
              <a:rPr lang="en-GB" sz="2800" baseline="-25000" dirty="0" smtClean="0"/>
              <a:t>2</a:t>
            </a:r>
            <a:r>
              <a:rPr lang="en-GB" sz="2800" dirty="0" smtClean="0"/>
              <a:t>H</a:t>
            </a:r>
            <a:r>
              <a:rPr lang="en-GB" sz="2800" baseline="-25000" dirty="0" smtClean="0"/>
              <a:t>5</a:t>
            </a:r>
            <a:r>
              <a:rPr lang="en-GB" sz="2800" dirty="0" smtClean="0"/>
              <a:t>OH + 2CO</a:t>
            </a:r>
            <a:r>
              <a:rPr lang="en-GB" sz="2800" baseline="-25000" dirty="0" smtClean="0"/>
              <a:t>2 </a:t>
            </a:r>
            <a:r>
              <a:rPr lang="en-GB" sz="2800" dirty="0" smtClean="0"/>
              <a:t>+ 2H</a:t>
            </a:r>
            <a:r>
              <a:rPr lang="en-GB" sz="2800" baseline="-25000" dirty="0" smtClean="0"/>
              <a:t>2</a:t>
            </a:r>
            <a:endParaRPr lang="en-GB" baseline="-25000" dirty="0" smtClean="0"/>
          </a:p>
          <a:p>
            <a:pPr>
              <a:buNone/>
            </a:pPr>
            <a:r>
              <a:rPr lang="en-GB" dirty="0" smtClean="0"/>
              <a:t>					</a:t>
            </a:r>
            <a:r>
              <a:rPr lang="en-GB" sz="2000" dirty="0" smtClean="0"/>
              <a:t>Ethyl alcohol</a:t>
            </a:r>
          </a:p>
          <a:p>
            <a:pPr>
              <a:buNone/>
            </a:pPr>
            <a:r>
              <a:rPr lang="en-GB" sz="2800" dirty="0" smtClean="0"/>
              <a:t>3</a:t>
            </a:r>
            <a:r>
              <a:rPr lang="en-GB" sz="3300" dirty="0" smtClean="0"/>
              <a:t>. </a:t>
            </a:r>
            <a:r>
              <a:rPr lang="en-GB" sz="3000" dirty="0" err="1" smtClean="0"/>
              <a:t>Propionic</a:t>
            </a:r>
            <a:r>
              <a:rPr lang="en-GB" sz="3000" dirty="0" smtClean="0"/>
              <a:t> acid fermentation   </a:t>
            </a:r>
          </a:p>
          <a:p>
            <a:pPr>
              <a:buNone/>
            </a:pPr>
            <a:r>
              <a:rPr lang="en-GB" sz="3000" dirty="0" smtClean="0"/>
              <a:t>C</a:t>
            </a:r>
            <a:r>
              <a:rPr lang="en-GB" sz="3000" baseline="-25000" dirty="0" smtClean="0"/>
              <a:t>6</a:t>
            </a:r>
            <a:r>
              <a:rPr lang="en-GB" sz="3000" dirty="0" smtClean="0"/>
              <a:t>H</a:t>
            </a:r>
            <a:r>
              <a:rPr lang="en-GB" sz="3000" baseline="-25000" dirty="0" smtClean="0"/>
              <a:t>12</a:t>
            </a:r>
            <a:r>
              <a:rPr lang="en-GB" sz="3000" dirty="0" smtClean="0"/>
              <a:t>O</a:t>
            </a:r>
            <a:r>
              <a:rPr lang="en-GB" sz="3000" baseline="-25000" dirty="0" smtClean="0"/>
              <a:t>6	</a:t>
            </a:r>
            <a:r>
              <a:rPr lang="en-GB" sz="3000" dirty="0" smtClean="0"/>
              <a:t>2CH</a:t>
            </a:r>
            <a:r>
              <a:rPr lang="en-GB" sz="3000" baseline="-25000" dirty="0" smtClean="0"/>
              <a:t>3</a:t>
            </a:r>
            <a:r>
              <a:rPr lang="en-GB" sz="3000" dirty="0" smtClean="0"/>
              <a:t>CHOHCOOH 		2CH</a:t>
            </a:r>
            <a:r>
              <a:rPr lang="en-GB" sz="3000" baseline="-25000" dirty="0" smtClean="0"/>
              <a:t>3</a:t>
            </a:r>
            <a:r>
              <a:rPr lang="en-GB" sz="3000" dirty="0" smtClean="0"/>
              <a:t>CH</a:t>
            </a:r>
            <a:r>
              <a:rPr lang="en-GB" sz="3000" baseline="-25000" dirty="0" smtClean="0"/>
              <a:t>2</a:t>
            </a:r>
            <a:r>
              <a:rPr lang="en-GB" sz="3000" dirty="0" smtClean="0"/>
              <a:t>COOH + 	</a:t>
            </a:r>
            <a:r>
              <a:rPr lang="en-GB" sz="2400" dirty="0" smtClean="0"/>
              <a:t> Glucose	 Lactic acid 			</a:t>
            </a:r>
            <a:r>
              <a:rPr lang="en-GB" sz="2400" dirty="0" err="1" smtClean="0"/>
              <a:t>Propionic</a:t>
            </a:r>
            <a:r>
              <a:rPr lang="en-GB" sz="2400" dirty="0" smtClean="0"/>
              <a:t> acid </a:t>
            </a:r>
            <a:r>
              <a:rPr lang="en-GB" sz="3000" dirty="0" smtClean="0"/>
              <a:t>					</a:t>
            </a:r>
          </a:p>
          <a:p>
            <a:pPr>
              <a:buNone/>
            </a:pPr>
            <a:r>
              <a:rPr lang="en-GB" sz="3000" dirty="0" smtClean="0"/>
              <a:t>							CH</a:t>
            </a:r>
            <a:r>
              <a:rPr lang="en-GB" sz="3000" baseline="-25000" dirty="0" smtClean="0"/>
              <a:t>3</a:t>
            </a:r>
            <a:r>
              <a:rPr lang="en-GB" sz="3000" dirty="0" smtClean="0"/>
              <a:t>COOH + CO</a:t>
            </a:r>
            <a:r>
              <a:rPr lang="en-GB" sz="3000" baseline="-25000" dirty="0" smtClean="0"/>
              <a:t>2</a:t>
            </a:r>
            <a:r>
              <a:rPr lang="en-GB" sz="3000" dirty="0" smtClean="0"/>
              <a:t> + H</a:t>
            </a:r>
            <a:r>
              <a:rPr lang="en-GB" sz="3000" baseline="-25000" dirty="0" smtClean="0"/>
              <a:t>2</a:t>
            </a:r>
            <a:r>
              <a:rPr lang="en-GB" sz="3000" dirty="0" smtClean="0"/>
              <a:t>O</a:t>
            </a:r>
            <a:endParaRPr lang="en-GB" sz="4000" dirty="0" smtClean="0"/>
          </a:p>
          <a:p>
            <a:pPr>
              <a:buNone/>
            </a:pPr>
            <a:r>
              <a:rPr lang="en-GB" sz="2400" dirty="0" smtClean="0"/>
              <a:t>							Acetic acid</a:t>
            </a:r>
            <a:endParaRPr lang="en-GB" sz="2400" dirty="0"/>
          </a:p>
        </p:txBody>
      </p:sp>
      <p:cxnSp>
        <p:nvCxnSpPr>
          <p:cNvPr id="5" name="Straight Arrow Connector 4"/>
          <p:cNvCxnSpPr/>
          <p:nvPr/>
        </p:nvCxnSpPr>
        <p:spPr>
          <a:xfrm>
            <a:off x="2143108" y="1928802"/>
            <a:ext cx="1143008"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2285984" y="3143248"/>
            <a:ext cx="571504"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929190" y="5000636"/>
            <a:ext cx="571504"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1500166" y="5000636"/>
            <a:ext cx="571504"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74638"/>
            <a:ext cx="8786874" cy="1143000"/>
          </a:xfrm>
        </p:spPr>
        <p:txBody>
          <a:bodyPr>
            <a:normAutofit fontScale="90000"/>
          </a:bodyPr>
          <a:lstStyle/>
          <a:p>
            <a:pPr algn="l"/>
            <a:r>
              <a:rPr lang="en-GB" dirty="0" smtClean="0"/>
              <a:t/>
            </a:r>
            <a:br>
              <a:rPr lang="en-GB" dirty="0" smtClean="0"/>
            </a:br>
            <a:r>
              <a:rPr lang="en-GB" sz="3600" dirty="0" smtClean="0"/>
              <a:t>4. </a:t>
            </a:r>
            <a:r>
              <a:rPr lang="en-GB" sz="3600" dirty="0" err="1" smtClean="0"/>
              <a:t>Diacetyl</a:t>
            </a:r>
            <a:r>
              <a:rPr lang="en-GB" sz="3600" dirty="0" smtClean="0"/>
              <a:t> and 2,3-butylene glycol fermentation</a:t>
            </a:r>
            <a:r>
              <a:rPr lang="en-GB" dirty="0" smtClean="0"/>
              <a:t/>
            </a:r>
            <a:br>
              <a:rPr lang="en-GB" dirty="0" smtClean="0"/>
            </a:br>
            <a:endParaRPr lang="en-GB" dirty="0"/>
          </a:p>
        </p:txBody>
      </p:sp>
      <p:pic>
        <p:nvPicPr>
          <p:cNvPr id="1026" name="Picture 2"/>
          <p:cNvPicPr>
            <a:picLocks noGrp="1" noChangeAspect="1" noChangeArrowheads="1"/>
          </p:cNvPicPr>
          <p:nvPr>
            <p:ph idx="1"/>
          </p:nvPr>
        </p:nvPicPr>
        <p:blipFill>
          <a:blip r:embed="rId2"/>
          <a:srcRect/>
          <a:stretch>
            <a:fillRect/>
          </a:stretch>
        </p:blipFill>
        <p:spPr bwMode="auto">
          <a:xfrm>
            <a:off x="457200" y="2000240"/>
            <a:ext cx="8229600" cy="385765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lstStyle/>
          <a:p>
            <a:endParaRPr lang="en-GB" dirty="0" smtClean="0"/>
          </a:p>
          <a:p>
            <a:pPr>
              <a:buNone/>
            </a:pPr>
            <a:r>
              <a:rPr lang="en-GB" dirty="0" smtClean="0"/>
              <a:t>5. Alcoholic fermentation</a:t>
            </a:r>
          </a:p>
          <a:p>
            <a:pPr>
              <a:buNone/>
            </a:pPr>
            <a:r>
              <a:rPr lang="en-GB" dirty="0" smtClean="0"/>
              <a:t>C</a:t>
            </a:r>
            <a:r>
              <a:rPr lang="en-GB" baseline="-25000" dirty="0" smtClean="0"/>
              <a:t>6</a:t>
            </a:r>
            <a:r>
              <a:rPr lang="en-GB" dirty="0" smtClean="0"/>
              <a:t>H</a:t>
            </a:r>
            <a:r>
              <a:rPr lang="en-GB" baseline="-25000" dirty="0" smtClean="0"/>
              <a:t>12</a:t>
            </a:r>
            <a:r>
              <a:rPr lang="en-GB" dirty="0" smtClean="0"/>
              <a:t>O</a:t>
            </a:r>
            <a:r>
              <a:rPr lang="en-GB" baseline="-25000" dirty="0" smtClean="0"/>
              <a:t>6</a:t>
            </a:r>
            <a:r>
              <a:rPr lang="en-GB" dirty="0" smtClean="0"/>
              <a:t>		   2C</a:t>
            </a:r>
            <a:r>
              <a:rPr lang="en-GB" baseline="-25000" dirty="0" smtClean="0"/>
              <a:t>2</a:t>
            </a:r>
            <a:r>
              <a:rPr lang="en-GB" dirty="0" smtClean="0"/>
              <a:t>H</a:t>
            </a:r>
            <a:r>
              <a:rPr lang="en-GB" baseline="-25000" dirty="0" smtClean="0"/>
              <a:t>5</a:t>
            </a:r>
            <a:r>
              <a:rPr lang="en-GB" dirty="0" smtClean="0"/>
              <a:t>OH + 2CO</a:t>
            </a:r>
            <a:r>
              <a:rPr lang="en-GB" baseline="-25000" dirty="0" smtClean="0"/>
              <a:t>2</a:t>
            </a:r>
          </a:p>
          <a:p>
            <a:pPr>
              <a:buNone/>
            </a:pPr>
            <a:r>
              <a:rPr lang="en-GB" sz="2000" dirty="0" smtClean="0"/>
              <a:t>Glucose			      </a:t>
            </a:r>
            <a:r>
              <a:rPr lang="en-GB" sz="2000" dirty="0" err="1" smtClean="0"/>
              <a:t>Ethylalcohol</a:t>
            </a:r>
            <a:endParaRPr lang="en-GB" sz="2000" dirty="0" smtClean="0"/>
          </a:p>
          <a:p>
            <a:pPr>
              <a:buNone/>
            </a:pPr>
            <a:endParaRPr lang="en-GB" sz="2000" dirty="0" smtClean="0"/>
          </a:p>
          <a:p>
            <a:pPr>
              <a:buNone/>
            </a:pPr>
            <a:endParaRPr lang="en-GB" sz="2000" dirty="0" smtClean="0"/>
          </a:p>
          <a:p>
            <a:pPr>
              <a:buNone/>
            </a:pPr>
            <a:r>
              <a:rPr lang="en-GB" sz="2800" dirty="0" smtClean="0"/>
              <a:t>6. Butyric acid fermentation</a:t>
            </a:r>
          </a:p>
          <a:p>
            <a:pPr>
              <a:buNone/>
            </a:pPr>
            <a:r>
              <a:rPr lang="en-GB" sz="2800" dirty="0" smtClean="0"/>
              <a:t>C</a:t>
            </a:r>
            <a:r>
              <a:rPr lang="en-GB" sz="2800" baseline="-25000" dirty="0" smtClean="0"/>
              <a:t>6</a:t>
            </a:r>
            <a:r>
              <a:rPr lang="en-GB" sz="2800" dirty="0" smtClean="0"/>
              <a:t>H</a:t>
            </a:r>
            <a:r>
              <a:rPr lang="en-GB" sz="2800" baseline="-25000" dirty="0" smtClean="0"/>
              <a:t>12</a:t>
            </a:r>
            <a:r>
              <a:rPr lang="en-GB" sz="2800" dirty="0" smtClean="0"/>
              <a:t>O</a:t>
            </a:r>
            <a:r>
              <a:rPr lang="en-GB" sz="2800" baseline="-25000" dirty="0" smtClean="0"/>
              <a:t>6</a:t>
            </a:r>
            <a:r>
              <a:rPr lang="en-GB" sz="2800" dirty="0" smtClean="0"/>
              <a:t>		CH</a:t>
            </a:r>
            <a:r>
              <a:rPr lang="en-GB" sz="2800" baseline="-25000" dirty="0" smtClean="0"/>
              <a:t>3</a:t>
            </a:r>
            <a:r>
              <a:rPr lang="en-GB" sz="2800" dirty="0" smtClean="0"/>
              <a:t>COOH + CH</a:t>
            </a:r>
            <a:r>
              <a:rPr lang="en-GB" sz="2800" baseline="-25000" dirty="0" smtClean="0"/>
              <a:t>3</a:t>
            </a:r>
            <a:r>
              <a:rPr lang="en-GB" sz="2800" dirty="0" smtClean="0"/>
              <a:t>CH</a:t>
            </a:r>
            <a:r>
              <a:rPr lang="en-GB" sz="2800" baseline="-25000" dirty="0" smtClean="0"/>
              <a:t>2</a:t>
            </a:r>
            <a:r>
              <a:rPr lang="en-GB" sz="2800" dirty="0" smtClean="0"/>
              <a:t>CH</a:t>
            </a:r>
            <a:r>
              <a:rPr lang="en-GB" sz="2800" baseline="-25000" dirty="0" smtClean="0"/>
              <a:t>2</a:t>
            </a:r>
            <a:r>
              <a:rPr lang="en-GB" sz="2800" dirty="0" smtClean="0"/>
              <a:t>COOH</a:t>
            </a:r>
          </a:p>
          <a:p>
            <a:pPr>
              <a:buNone/>
            </a:pPr>
            <a:r>
              <a:rPr lang="en-GB" sz="2000" dirty="0" smtClean="0"/>
              <a:t>Glucose 			Acetic acid 	Butyric acid</a:t>
            </a:r>
            <a:endParaRPr lang="en-GB" sz="2000" dirty="0"/>
          </a:p>
        </p:txBody>
      </p:sp>
      <p:cxnSp>
        <p:nvCxnSpPr>
          <p:cNvPr id="4" name="Straight Arrow Connector 3"/>
          <p:cNvCxnSpPr/>
          <p:nvPr/>
        </p:nvCxnSpPr>
        <p:spPr>
          <a:xfrm>
            <a:off x="2143108" y="1928802"/>
            <a:ext cx="1143008"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1928794" y="4143380"/>
            <a:ext cx="1143008"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0"/>
            <a:ext cx="8229600" cy="1143000"/>
          </a:xfrm>
        </p:spPr>
        <p:txBody>
          <a:bodyPr/>
          <a:lstStyle/>
          <a:p>
            <a:r>
              <a:rPr lang="en-GB" b="1" dirty="0" smtClean="0"/>
              <a:t>Lactic Acid Bacteria</a:t>
            </a:r>
            <a:endParaRPr lang="en-GB" dirty="0"/>
          </a:p>
        </p:txBody>
      </p:sp>
      <p:sp>
        <p:nvSpPr>
          <p:cNvPr id="3" name="Content Placeholder 2"/>
          <p:cNvSpPr>
            <a:spLocks noGrp="1"/>
          </p:cNvSpPr>
          <p:nvPr>
            <p:ph idx="1"/>
          </p:nvPr>
        </p:nvSpPr>
        <p:spPr>
          <a:xfrm>
            <a:off x="457200" y="1214422"/>
            <a:ext cx="8229600" cy="5357850"/>
          </a:xfrm>
        </p:spPr>
        <p:txBody>
          <a:bodyPr>
            <a:normAutofit fontScale="70000" lnSpcReduction="20000"/>
          </a:bodyPr>
          <a:lstStyle/>
          <a:p>
            <a:r>
              <a:rPr lang="en-GB" dirty="0" smtClean="0"/>
              <a:t>LAB group is broadly defined as all members of fermenting bacteria that produce lactic acid from </a:t>
            </a:r>
            <a:r>
              <a:rPr lang="en-GB" dirty="0" err="1" smtClean="0"/>
              <a:t>hexoses</a:t>
            </a:r>
            <a:r>
              <a:rPr lang="en-GB" dirty="0" smtClean="0"/>
              <a:t> and lack functional </a:t>
            </a:r>
            <a:r>
              <a:rPr lang="en-GB" dirty="0" err="1" smtClean="0"/>
              <a:t>heme</a:t>
            </a:r>
            <a:r>
              <a:rPr lang="en-GB" dirty="0" smtClean="0"/>
              <a:t>-linked electron transport systems or </a:t>
            </a:r>
            <a:r>
              <a:rPr lang="en-GB" dirty="0" err="1" smtClean="0"/>
              <a:t>cytochromes</a:t>
            </a:r>
            <a:r>
              <a:rPr lang="en-GB" dirty="0" smtClean="0"/>
              <a:t> and have no Krebs cycle.</a:t>
            </a:r>
          </a:p>
          <a:p>
            <a:endParaRPr lang="en-GB" dirty="0" smtClean="0"/>
          </a:p>
          <a:p>
            <a:r>
              <a:rPr lang="en-GB" dirty="0" smtClean="0"/>
              <a:t>LAB carry out their reactions in the conversion of carbohydrate to lactic acid, </a:t>
            </a:r>
            <a:r>
              <a:rPr lang="en-GB" dirty="0" err="1" smtClean="0"/>
              <a:t>carbondioxide</a:t>
            </a:r>
            <a:r>
              <a:rPr lang="en-GB" dirty="0" smtClean="0"/>
              <a:t>, and other organic acids without the need for oxygen. </a:t>
            </a:r>
          </a:p>
          <a:p>
            <a:endParaRPr lang="en-GB" dirty="0" smtClean="0"/>
          </a:p>
          <a:p>
            <a:r>
              <a:rPr lang="en-GB" dirty="0" smtClean="0"/>
              <a:t>The principal genera of LAB are </a:t>
            </a:r>
            <a:r>
              <a:rPr lang="en-GB" i="1" dirty="0" smtClean="0"/>
              <a:t>Lactobacillus, </a:t>
            </a:r>
            <a:r>
              <a:rPr lang="en-GB" i="1" dirty="0" err="1" smtClean="0"/>
              <a:t>Lactococcus</a:t>
            </a:r>
            <a:r>
              <a:rPr lang="en-GB" i="1" dirty="0" smtClean="0"/>
              <a:t>, </a:t>
            </a:r>
            <a:r>
              <a:rPr lang="en-GB" i="1" dirty="0" err="1" smtClean="0"/>
              <a:t>Leuconostoc</a:t>
            </a:r>
            <a:r>
              <a:rPr lang="en-GB" i="1" dirty="0" smtClean="0"/>
              <a:t>, </a:t>
            </a:r>
            <a:r>
              <a:rPr lang="en-GB" i="1" dirty="0" err="1" smtClean="0"/>
              <a:t>Pediococcus</a:t>
            </a:r>
            <a:r>
              <a:rPr lang="en-GB" i="1" dirty="0" smtClean="0"/>
              <a:t>, and Streptococcus.</a:t>
            </a:r>
          </a:p>
          <a:p>
            <a:endParaRPr lang="en-GB" i="1" dirty="0" smtClean="0"/>
          </a:p>
          <a:p>
            <a:r>
              <a:rPr lang="en-GB" i="1" dirty="0" smtClean="0"/>
              <a:t> In addition to these five genera, some other bacteria can also be considered as LAB, but they generally not fit the group: </a:t>
            </a:r>
            <a:r>
              <a:rPr lang="en-GB" i="1" dirty="0" err="1" smtClean="0"/>
              <a:t>Aerococcus</a:t>
            </a:r>
            <a:r>
              <a:rPr lang="en-GB" i="1" dirty="0" smtClean="0"/>
              <a:t>, </a:t>
            </a:r>
            <a:r>
              <a:rPr lang="en-GB" i="1" dirty="0" err="1" smtClean="0"/>
              <a:t>Corynebacterium</a:t>
            </a:r>
            <a:r>
              <a:rPr lang="en-GB" i="1" dirty="0" smtClean="0"/>
              <a:t>, </a:t>
            </a:r>
            <a:r>
              <a:rPr lang="en-GB" i="1" dirty="0" err="1" smtClean="0"/>
              <a:t>Enterococcus</a:t>
            </a:r>
            <a:r>
              <a:rPr lang="en-GB" i="1" dirty="0" smtClean="0"/>
              <a:t>, </a:t>
            </a:r>
            <a:r>
              <a:rPr lang="en-GB" i="1" dirty="0" err="1" smtClean="0"/>
              <a:t>Erysipelothrix</a:t>
            </a:r>
            <a:r>
              <a:rPr lang="en-GB" i="1" dirty="0" smtClean="0"/>
              <a:t>, </a:t>
            </a:r>
            <a:r>
              <a:rPr lang="en-GB" i="1" dirty="0" err="1" smtClean="0"/>
              <a:t>Eubacterium</a:t>
            </a:r>
            <a:r>
              <a:rPr lang="en-GB" i="1" dirty="0" smtClean="0"/>
              <a:t>, Mycobacterium, </a:t>
            </a:r>
            <a:r>
              <a:rPr lang="en-GB" i="1" dirty="0" err="1" smtClean="0"/>
              <a:t>Oenococcus</a:t>
            </a:r>
            <a:r>
              <a:rPr lang="en-GB" i="1" dirty="0" smtClean="0"/>
              <a:t>, </a:t>
            </a:r>
            <a:r>
              <a:rPr lang="en-GB" i="1" dirty="0" err="1" smtClean="0"/>
              <a:t>Peptostreptococcus</a:t>
            </a:r>
            <a:r>
              <a:rPr lang="en-GB" i="1" dirty="0" smtClean="0"/>
              <a:t>, </a:t>
            </a:r>
            <a:r>
              <a:rPr lang="en-GB" i="1" dirty="0" err="1" smtClean="0"/>
              <a:t>Propionibacterium</a:t>
            </a:r>
            <a:r>
              <a:rPr lang="en-GB" i="1" dirty="0" smtClean="0"/>
              <a:t>, </a:t>
            </a:r>
            <a:r>
              <a:rPr lang="en-GB" i="1" dirty="0" err="1" smtClean="0"/>
              <a:t>Tetragenococcus</a:t>
            </a:r>
            <a:r>
              <a:rPr lang="en-GB" i="1" dirty="0" smtClean="0"/>
              <a:t>, </a:t>
            </a:r>
            <a:r>
              <a:rPr lang="en-GB" i="1" dirty="0" err="1" smtClean="0"/>
              <a:t>Vagococcus</a:t>
            </a:r>
            <a:r>
              <a:rPr lang="en-GB" i="1" dirty="0" smtClean="0"/>
              <a:t>, and </a:t>
            </a:r>
            <a:r>
              <a:rPr lang="en-GB" i="1" dirty="0" err="1" smtClean="0"/>
              <a:t>Weissella</a:t>
            </a:r>
            <a:r>
              <a:rPr lang="en-GB" i="1" dirty="0" smtClean="0"/>
              <a:t>.</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DEFINITION</a:t>
            </a:r>
            <a:endParaRPr lang="en-GB" b="1" dirty="0"/>
          </a:p>
        </p:txBody>
      </p:sp>
      <p:sp>
        <p:nvSpPr>
          <p:cNvPr id="3" name="Content Placeholder 2"/>
          <p:cNvSpPr>
            <a:spLocks noGrp="1"/>
          </p:cNvSpPr>
          <p:nvPr>
            <p:ph idx="1"/>
          </p:nvPr>
        </p:nvSpPr>
        <p:spPr>
          <a:xfrm>
            <a:off x="457200" y="1214422"/>
            <a:ext cx="8401080" cy="5357850"/>
          </a:xfrm>
        </p:spPr>
        <p:txBody>
          <a:bodyPr>
            <a:normAutofit fontScale="85000" lnSpcReduction="20000"/>
          </a:bodyPr>
          <a:lstStyle/>
          <a:p>
            <a:r>
              <a:rPr lang="en-GB" dirty="0" smtClean="0"/>
              <a:t>A process in which chemical changes occur in an organic substrate through the action of enzymes produced by microorganisms</a:t>
            </a:r>
            <a:r>
              <a:rPr lang="en-GB" dirty="0"/>
              <a:t>.</a:t>
            </a:r>
          </a:p>
          <a:p>
            <a:r>
              <a:rPr lang="en-GB" dirty="0" smtClean="0"/>
              <a:t>A metabolic process in which carbohydrates and related compounds are partially oxidized with release of energy in the absence of any external electron acceptors</a:t>
            </a:r>
            <a:r>
              <a:rPr lang="en-GB" dirty="0"/>
              <a:t>.</a:t>
            </a:r>
          </a:p>
          <a:p>
            <a:endParaRPr lang="en-GB" dirty="0"/>
          </a:p>
          <a:p>
            <a:pPr>
              <a:buNone/>
            </a:pPr>
            <a:r>
              <a:rPr lang="en-GB" dirty="0" smtClean="0"/>
              <a:t>	Final electron acceptors are organic compounds produced directly from the breakdown of carbohydrates and only a small amount of energy is released.</a:t>
            </a:r>
          </a:p>
          <a:p>
            <a:pPr>
              <a:buNone/>
            </a:pPr>
            <a:endParaRPr lang="en-GB" dirty="0"/>
          </a:p>
          <a:p>
            <a:pPr>
              <a:buNone/>
            </a:pPr>
            <a:r>
              <a:rPr lang="en-GB" dirty="0" smtClean="0"/>
              <a:t>	When growth environment contains free sugars</a:t>
            </a:r>
            <a:r>
              <a:rPr lang="en-GB" dirty="0"/>
              <a:t>,</a:t>
            </a:r>
          </a:p>
          <a:p>
            <a:r>
              <a:rPr lang="en-GB" dirty="0" smtClean="0"/>
              <a:t>Yeasts produce alcohol, and</a:t>
            </a:r>
            <a:endParaRPr lang="en-GB" dirty="0"/>
          </a:p>
          <a:p>
            <a:r>
              <a:rPr lang="en-GB" dirty="0" smtClean="0"/>
              <a:t>Lactic acid bacteria(LAB) produce organic acids</a:t>
            </a:r>
            <a:r>
              <a:rPr lang="en-GB" dirty="0"/>
              <a:t>.</a:t>
            </a:r>
          </a:p>
          <a:p>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6072230"/>
          </a:xfrm>
        </p:spPr>
        <p:txBody>
          <a:bodyPr>
            <a:normAutofit fontScale="62500" lnSpcReduction="20000"/>
          </a:bodyPr>
          <a:lstStyle/>
          <a:p>
            <a:r>
              <a:rPr lang="en-GB" dirty="0" smtClean="0"/>
              <a:t>LAB are a group of Gram-positive, non motile, non respiring, non-spore-forming, </a:t>
            </a:r>
            <a:r>
              <a:rPr lang="en-GB" dirty="0" err="1" smtClean="0"/>
              <a:t>catalase</a:t>
            </a:r>
            <a:r>
              <a:rPr lang="en-GB" dirty="0" smtClean="0"/>
              <a:t>-</a:t>
            </a:r>
            <a:r>
              <a:rPr lang="en-GB" dirty="0" err="1" smtClean="0"/>
              <a:t>andoxidase</a:t>
            </a:r>
            <a:r>
              <a:rPr lang="en-GB" dirty="0" smtClean="0"/>
              <a:t>-negative rods or </a:t>
            </a:r>
            <a:r>
              <a:rPr lang="en-GB" dirty="0" err="1" smtClean="0"/>
              <a:t>cocci</a:t>
            </a:r>
            <a:r>
              <a:rPr lang="en-GB" dirty="0" smtClean="0"/>
              <a:t>; they need carbohydrate as a source of energy and produce lactic acid as the major end product of the fermentation of carbohydrates.</a:t>
            </a:r>
          </a:p>
          <a:p>
            <a:endParaRPr lang="en-GB" dirty="0" smtClean="0"/>
          </a:p>
          <a:p>
            <a:r>
              <a:rPr lang="en-GB" dirty="0" smtClean="0"/>
              <a:t>Most of the lactic acid producers are </a:t>
            </a:r>
            <a:r>
              <a:rPr lang="en-GB" dirty="0" err="1" smtClean="0"/>
              <a:t>aerotolerant</a:t>
            </a:r>
            <a:r>
              <a:rPr lang="en-GB" dirty="0" smtClean="0"/>
              <a:t> anaerobes and they grow in the presence of small amounts of oxygen.</a:t>
            </a:r>
          </a:p>
          <a:p>
            <a:endParaRPr lang="en-GB" dirty="0" smtClean="0"/>
          </a:p>
          <a:p>
            <a:r>
              <a:rPr lang="en-GB" dirty="0" smtClean="0"/>
              <a:t>They present in the order </a:t>
            </a:r>
            <a:r>
              <a:rPr lang="en-GB" dirty="0" err="1" smtClean="0"/>
              <a:t>Lactobacillales</a:t>
            </a:r>
            <a:r>
              <a:rPr lang="en-GB" dirty="0" smtClean="0"/>
              <a:t>.</a:t>
            </a:r>
          </a:p>
          <a:p>
            <a:endParaRPr lang="en-GB" dirty="0" smtClean="0"/>
          </a:p>
          <a:p>
            <a:r>
              <a:rPr lang="en-GB" dirty="0" smtClean="0"/>
              <a:t>Some LAB that take up O</a:t>
            </a:r>
            <a:r>
              <a:rPr lang="en-GB" baseline="-25000" dirty="0" smtClean="0"/>
              <a:t>2</a:t>
            </a:r>
            <a:r>
              <a:rPr lang="en-GB" dirty="0" smtClean="0"/>
              <a:t> through the mediation of </a:t>
            </a:r>
            <a:r>
              <a:rPr lang="en-GB" dirty="0" err="1" smtClean="0"/>
              <a:t>flavoprotein</a:t>
            </a:r>
            <a:r>
              <a:rPr lang="en-GB" dirty="0" smtClean="0"/>
              <a:t> oxidize to produce hydrogen peroxide. LAB require amino acids, B-vitamins, and nucleic acid bases (</a:t>
            </a:r>
            <a:r>
              <a:rPr lang="en-GB" dirty="0" err="1" smtClean="0"/>
              <a:t>purine</a:t>
            </a:r>
            <a:r>
              <a:rPr lang="en-GB" dirty="0" smtClean="0"/>
              <a:t> and </a:t>
            </a:r>
            <a:r>
              <a:rPr lang="en-GB" dirty="0" err="1" smtClean="0"/>
              <a:t>pyrimidine</a:t>
            </a:r>
            <a:r>
              <a:rPr lang="en-GB" dirty="0" smtClean="0"/>
              <a:t>); some grow at high temperatures (as high as 45°C); and some grow at variable pH ranges, but mostly well at 4.0–4.5 (some at as low as 3.2 and some at as high as 9.6).</a:t>
            </a:r>
          </a:p>
          <a:p>
            <a:endParaRPr lang="en-GB" dirty="0" smtClean="0"/>
          </a:p>
          <a:p>
            <a:r>
              <a:rPr lang="en-GB" dirty="0" smtClean="0"/>
              <a:t>Generation time of LAB ranges from 30 to 90min. The lactic acid produced by LAB inhibits the growth of other bacteria that may decompose or spoil the food.</a:t>
            </a:r>
          </a:p>
          <a:p>
            <a:endParaRPr lang="en-GB" dirty="0" smtClean="0"/>
          </a:p>
          <a:p>
            <a:r>
              <a:rPr lang="en-GB" dirty="0" smtClean="0"/>
              <a:t>LAB can be divided into different groups depending on glucose metabolism, growth temperature, and other characteristics.</a:t>
            </a:r>
            <a:endParaRPr lang="en-GB"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74638"/>
            <a:ext cx="8643998" cy="1143000"/>
          </a:xfrm>
        </p:spPr>
        <p:txBody>
          <a:bodyPr>
            <a:normAutofit fontScale="90000"/>
          </a:bodyPr>
          <a:lstStyle/>
          <a:p>
            <a:r>
              <a:rPr lang="en-GB" sz="3100" b="1" i="1" dirty="0" smtClean="0"/>
              <a:t>Groups of LAB Depending on Glucose Metabolism</a:t>
            </a:r>
            <a:r>
              <a:rPr lang="en-GB" b="1" i="1" dirty="0" smtClean="0"/>
              <a:t/>
            </a:r>
            <a:br>
              <a:rPr lang="en-GB" b="1" i="1" dirty="0" smtClean="0"/>
            </a:br>
            <a:endParaRPr lang="en-GB" b="1" dirty="0"/>
          </a:p>
        </p:txBody>
      </p:sp>
      <p:sp>
        <p:nvSpPr>
          <p:cNvPr id="3" name="Content Placeholder 2"/>
          <p:cNvSpPr>
            <a:spLocks noGrp="1"/>
          </p:cNvSpPr>
          <p:nvPr>
            <p:ph idx="1"/>
          </p:nvPr>
        </p:nvSpPr>
        <p:spPr>
          <a:xfrm>
            <a:off x="457200" y="1000108"/>
            <a:ext cx="8229600" cy="5643602"/>
          </a:xfrm>
        </p:spPr>
        <p:txBody>
          <a:bodyPr>
            <a:normAutofit fontScale="55000" lnSpcReduction="20000"/>
          </a:bodyPr>
          <a:lstStyle/>
          <a:p>
            <a:r>
              <a:rPr lang="en-GB" dirty="0" smtClean="0"/>
              <a:t>LAB obtain energy from fermentation  of carbohydrate with production of lactic acid. They use one of two different pathways based on the type of end products of glucose metabolism. Based on this, they are classified as </a:t>
            </a:r>
            <a:r>
              <a:rPr lang="en-GB" dirty="0" err="1" smtClean="0"/>
              <a:t>homofermentative</a:t>
            </a:r>
            <a:r>
              <a:rPr lang="en-GB" dirty="0" smtClean="0"/>
              <a:t> and </a:t>
            </a:r>
            <a:r>
              <a:rPr lang="en-GB" dirty="0" err="1" smtClean="0"/>
              <a:t>heterofermentative</a:t>
            </a:r>
            <a:r>
              <a:rPr lang="en-GB" dirty="0" smtClean="0"/>
              <a:t>.</a:t>
            </a:r>
          </a:p>
          <a:p>
            <a:endParaRPr lang="en-GB" dirty="0" smtClean="0"/>
          </a:p>
          <a:p>
            <a:r>
              <a:rPr lang="en-GB" dirty="0" smtClean="0"/>
              <a:t>The pathways of lactic acid production differ between two groups. </a:t>
            </a:r>
          </a:p>
          <a:p>
            <a:endParaRPr lang="en-GB" dirty="0" smtClean="0"/>
          </a:p>
          <a:p>
            <a:r>
              <a:rPr lang="en-GB" dirty="0" err="1" smtClean="0"/>
              <a:t>Homofermenters</a:t>
            </a:r>
            <a:r>
              <a:rPr lang="en-GB" dirty="0" smtClean="0"/>
              <a:t> produce mainly lactic acid, via the </a:t>
            </a:r>
            <a:r>
              <a:rPr lang="en-GB" dirty="0" err="1" smtClean="0"/>
              <a:t>glycolytic</a:t>
            </a:r>
            <a:r>
              <a:rPr lang="en-GB" dirty="0" smtClean="0"/>
              <a:t> (</a:t>
            </a:r>
            <a:r>
              <a:rPr lang="en-GB" dirty="0" err="1" smtClean="0"/>
              <a:t>Embden</a:t>
            </a:r>
            <a:r>
              <a:rPr lang="en-GB" dirty="0" smtClean="0"/>
              <a:t>–Meyerhof) pathway.</a:t>
            </a:r>
          </a:p>
          <a:p>
            <a:r>
              <a:rPr lang="en-GB" dirty="0" err="1" smtClean="0"/>
              <a:t>Heterofermenters</a:t>
            </a:r>
            <a:r>
              <a:rPr lang="en-GB" dirty="0" smtClean="0"/>
              <a:t> produce lactic acid plus ethanol, acetate, and CO</a:t>
            </a:r>
            <a:r>
              <a:rPr lang="en-GB" baseline="-25000" dirty="0" smtClean="0"/>
              <a:t>2</a:t>
            </a:r>
            <a:r>
              <a:rPr lang="en-GB" dirty="0" smtClean="0"/>
              <a:t>, via the 6-phosphoglucanate / </a:t>
            </a:r>
            <a:r>
              <a:rPr lang="en-GB" dirty="0" err="1" smtClean="0"/>
              <a:t>phosphoketolase</a:t>
            </a:r>
            <a:r>
              <a:rPr lang="en-GB" dirty="0" smtClean="0"/>
              <a:t> pathway.</a:t>
            </a:r>
          </a:p>
          <a:p>
            <a:endParaRPr lang="en-GB" dirty="0" smtClean="0"/>
          </a:p>
          <a:p>
            <a:r>
              <a:rPr lang="en-GB" dirty="0" smtClean="0"/>
              <a:t>This pathway requires excess amount of sugar and limited O</a:t>
            </a:r>
            <a:r>
              <a:rPr lang="en-GB" baseline="-25000" dirty="0" smtClean="0"/>
              <a:t>2</a:t>
            </a:r>
            <a:r>
              <a:rPr lang="en-GB" dirty="0" smtClean="0"/>
              <a:t>. The </a:t>
            </a:r>
            <a:r>
              <a:rPr lang="en-GB" dirty="0" err="1" smtClean="0"/>
              <a:t>homolactics</a:t>
            </a:r>
            <a:r>
              <a:rPr lang="en-GB" dirty="0" smtClean="0"/>
              <a:t> are able to produce twice the energy from glucose than that produced by the </a:t>
            </a:r>
            <a:r>
              <a:rPr lang="en-GB" dirty="0" err="1" smtClean="0"/>
              <a:t>heterolactics</a:t>
            </a:r>
            <a:r>
              <a:rPr lang="en-GB" dirty="0" smtClean="0"/>
              <a:t>.</a:t>
            </a:r>
          </a:p>
          <a:p>
            <a:endParaRPr lang="en-GB" dirty="0" smtClean="0"/>
          </a:p>
          <a:p>
            <a:r>
              <a:rPr lang="en-GB" dirty="0" smtClean="0"/>
              <a:t>All members of the genera </a:t>
            </a:r>
            <a:r>
              <a:rPr lang="en-GB" i="1" dirty="0" err="1" smtClean="0"/>
              <a:t>Lactococcus</a:t>
            </a:r>
            <a:r>
              <a:rPr lang="en-GB" i="1" dirty="0" smtClean="0"/>
              <a:t>, </a:t>
            </a:r>
            <a:r>
              <a:rPr lang="en-GB" i="1" dirty="0" err="1" smtClean="0"/>
              <a:t>Pediococcus</a:t>
            </a:r>
            <a:r>
              <a:rPr lang="en-GB" i="1" dirty="0" smtClean="0"/>
              <a:t>, and Streptococcus and some members of Lactobacillus (group III) are </a:t>
            </a:r>
            <a:r>
              <a:rPr lang="en-GB" i="1" dirty="0" err="1" smtClean="0"/>
              <a:t>homofermenters</a:t>
            </a:r>
            <a:r>
              <a:rPr lang="en-GB" i="1" dirty="0" smtClean="0"/>
              <a:t>, while all members of </a:t>
            </a:r>
            <a:r>
              <a:rPr lang="en-GB" i="1" dirty="0" err="1" smtClean="0"/>
              <a:t>Leuconostoc</a:t>
            </a:r>
            <a:r>
              <a:rPr lang="en-GB" i="1" dirty="0" smtClean="0"/>
              <a:t> and some members of Lactobacillus are </a:t>
            </a:r>
            <a:r>
              <a:rPr lang="en-GB" i="1" dirty="0" err="1" smtClean="0"/>
              <a:t>heterofermenters</a:t>
            </a:r>
            <a:r>
              <a:rPr lang="en-GB" i="1" dirty="0" smtClean="0"/>
              <a:t>. The </a:t>
            </a:r>
            <a:r>
              <a:rPr lang="en-GB" i="1" dirty="0" err="1" smtClean="0"/>
              <a:t>heterolactics</a:t>
            </a:r>
            <a:r>
              <a:rPr lang="en-GB" i="1" dirty="0" smtClean="0"/>
              <a:t> are more important than </a:t>
            </a:r>
            <a:r>
              <a:rPr lang="en-GB" i="1" dirty="0" err="1" smtClean="0"/>
              <a:t>homolactics</a:t>
            </a:r>
            <a:r>
              <a:rPr lang="en-GB" i="1" dirty="0" smtClean="0"/>
              <a:t> in the production of distinctive </a:t>
            </a:r>
            <a:r>
              <a:rPr lang="en-GB" i="1" dirty="0" err="1" smtClean="0"/>
              <a:t>flavor</a:t>
            </a:r>
            <a:r>
              <a:rPr lang="en-GB" i="1" dirty="0" smtClean="0"/>
              <a:t> and aroma compounds, such as acetaldehyde and </a:t>
            </a:r>
            <a:r>
              <a:rPr lang="en-GB" i="1" dirty="0" err="1" smtClean="0"/>
              <a:t>diacetyl</a:t>
            </a:r>
            <a:r>
              <a:rPr lang="en-GB" i="1" dirty="0" smtClean="0"/>
              <a:t>.</a:t>
            </a:r>
            <a:endParaRPr lang="en-GB"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err="1" smtClean="0"/>
              <a:t>Homofermentative</a:t>
            </a:r>
            <a:r>
              <a:rPr lang="en-GB" b="1" dirty="0" smtClean="0"/>
              <a:t> LAB</a:t>
            </a:r>
            <a:br>
              <a:rPr lang="en-GB" b="1" dirty="0" smtClean="0"/>
            </a:br>
            <a:endParaRPr lang="en-GB" dirty="0"/>
          </a:p>
        </p:txBody>
      </p:sp>
      <p:sp>
        <p:nvSpPr>
          <p:cNvPr id="3" name="Content Placeholder 2"/>
          <p:cNvSpPr>
            <a:spLocks noGrp="1"/>
          </p:cNvSpPr>
          <p:nvPr>
            <p:ph idx="1"/>
          </p:nvPr>
        </p:nvSpPr>
        <p:spPr>
          <a:xfrm>
            <a:off x="457200" y="1214422"/>
            <a:ext cx="8229600" cy="5429288"/>
          </a:xfrm>
        </p:spPr>
        <p:txBody>
          <a:bodyPr>
            <a:normAutofit fontScale="70000" lnSpcReduction="20000"/>
          </a:bodyPr>
          <a:lstStyle/>
          <a:p>
            <a:r>
              <a:rPr lang="en-GB" dirty="0" err="1" smtClean="0"/>
              <a:t>Homofermentative</a:t>
            </a:r>
            <a:r>
              <a:rPr lang="en-GB" dirty="0" smtClean="0"/>
              <a:t> LAB produce lactic acid as the major end product (70–90%) of glucose fermentation. </a:t>
            </a:r>
          </a:p>
          <a:p>
            <a:endParaRPr lang="en-GB" dirty="0" smtClean="0"/>
          </a:p>
          <a:p>
            <a:r>
              <a:rPr lang="en-GB" dirty="0" err="1" smtClean="0"/>
              <a:t>Homofermentative</a:t>
            </a:r>
            <a:r>
              <a:rPr lang="en-GB" dirty="0" smtClean="0"/>
              <a:t> LAB use </a:t>
            </a:r>
            <a:r>
              <a:rPr lang="en-GB" dirty="0" err="1" smtClean="0"/>
              <a:t>Embden</a:t>
            </a:r>
            <a:r>
              <a:rPr lang="en-GB" dirty="0" smtClean="0"/>
              <a:t>–Meyerhof–</a:t>
            </a:r>
            <a:r>
              <a:rPr lang="en-GB" dirty="0" err="1" smtClean="0"/>
              <a:t>Parness</a:t>
            </a:r>
            <a:r>
              <a:rPr lang="en-GB" dirty="0" smtClean="0"/>
              <a:t>(EMP) pathway (</a:t>
            </a:r>
            <a:r>
              <a:rPr lang="en-GB" dirty="0" err="1" smtClean="0"/>
              <a:t>glycolysis</a:t>
            </a:r>
            <a:r>
              <a:rPr lang="en-GB" dirty="0" smtClean="0"/>
              <a:t>) to ferment sugar.</a:t>
            </a:r>
          </a:p>
          <a:p>
            <a:endParaRPr lang="en-GB" dirty="0" smtClean="0"/>
          </a:p>
          <a:p>
            <a:r>
              <a:rPr lang="en-GB" dirty="0" smtClean="0"/>
              <a:t>These  LAB have key enzymes </a:t>
            </a:r>
            <a:r>
              <a:rPr lang="en-GB" dirty="0" err="1" smtClean="0"/>
              <a:t>aldolase</a:t>
            </a:r>
            <a:r>
              <a:rPr lang="en-GB" dirty="0" smtClean="0"/>
              <a:t> and </a:t>
            </a:r>
            <a:r>
              <a:rPr lang="en-GB" dirty="0" err="1" smtClean="0"/>
              <a:t>hexose</a:t>
            </a:r>
            <a:r>
              <a:rPr lang="en-GB" dirty="0" smtClean="0"/>
              <a:t> </a:t>
            </a:r>
            <a:r>
              <a:rPr lang="en-GB" dirty="0" err="1" smtClean="0"/>
              <a:t>isomerase</a:t>
            </a:r>
            <a:r>
              <a:rPr lang="en-GB" dirty="0" smtClean="0"/>
              <a:t> but lack </a:t>
            </a:r>
            <a:r>
              <a:rPr lang="en-GB" dirty="0" err="1" smtClean="0"/>
              <a:t>phosphoketolase</a:t>
            </a:r>
            <a:r>
              <a:rPr lang="en-GB" dirty="0" smtClean="0"/>
              <a:t>. In this pathway, six-carbon molecule glucose is </a:t>
            </a:r>
            <a:r>
              <a:rPr lang="en-GB" dirty="0" err="1" smtClean="0"/>
              <a:t>phosphorylated</a:t>
            </a:r>
            <a:r>
              <a:rPr lang="en-GB" dirty="0" smtClean="0"/>
              <a:t> and cleaved by the enzyme </a:t>
            </a:r>
            <a:r>
              <a:rPr lang="en-GB" dirty="0" err="1" smtClean="0"/>
              <a:t>aldolase</a:t>
            </a:r>
            <a:r>
              <a:rPr lang="en-GB" dirty="0" smtClean="0"/>
              <a:t> to glyceraldehyde-3-phosphate. </a:t>
            </a:r>
          </a:p>
          <a:p>
            <a:endParaRPr lang="en-GB" dirty="0" smtClean="0"/>
          </a:p>
          <a:p>
            <a:r>
              <a:rPr lang="en-GB" dirty="0" smtClean="0"/>
              <a:t>Then this is converted to </a:t>
            </a:r>
            <a:r>
              <a:rPr lang="en-GB" dirty="0" err="1" smtClean="0"/>
              <a:t>pyruvate</a:t>
            </a:r>
            <a:r>
              <a:rPr lang="en-GB" dirty="0" smtClean="0"/>
              <a:t> with production of two ATP molecules by substrate-level </a:t>
            </a:r>
            <a:r>
              <a:rPr lang="en-GB" dirty="0" err="1" smtClean="0"/>
              <a:t>phosphorylation</a:t>
            </a:r>
            <a:r>
              <a:rPr lang="en-GB" dirty="0" smtClean="0"/>
              <a:t>.</a:t>
            </a:r>
          </a:p>
          <a:p>
            <a:endParaRPr lang="en-GB" dirty="0" smtClean="0"/>
          </a:p>
          <a:p>
            <a:r>
              <a:rPr lang="en-GB" dirty="0" err="1" smtClean="0"/>
              <a:t>Pyruvate</a:t>
            </a:r>
            <a:r>
              <a:rPr lang="en-GB" dirty="0" smtClean="0"/>
              <a:t> is reduced to lactate with oxidizing NADH to regenerate NAD</a:t>
            </a:r>
            <a:r>
              <a:rPr lang="en-GB" baseline="30000" dirty="0" smtClean="0"/>
              <a:t>+ </a:t>
            </a:r>
            <a:r>
              <a:rPr lang="en-GB" dirty="0" smtClean="0"/>
              <a:t>and maintain oxidation–reduction balance. The fermentation of 1 mol of glucose yields 2 mol of </a:t>
            </a:r>
            <a:r>
              <a:rPr lang="en-GB" dirty="0" err="1" smtClean="0"/>
              <a:t>lacticacid</a:t>
            </a:r>
            <a:r>
              <a:rPr lang="en-GB" dirty="0" smtClean="0"/>
              <a:t>.</a:t>
            </a:r>
            <a:endParaRPr lang="en-GB"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err="1" smtClean="0"/>
              <a:t>Heterofermentative</a:t>
            </a:r>
            <a:r>
              <a:rPr lang="en-GB" b="1" dirty="0" smtClean="0"/>
              <a:t> LAB</a:t>
            </a:r>
            <a:endParaRPr lang="en-GB" dirty="0"/>
          </a:p>
        </p:txBody>
      </p:sp>
      <p:sp>
        <p:nvSpPr>
          <p:cNvPr id="3" name="Content Placeholder 2"/>
          <p:cNvSpPr>
            <a:spLocks noGrp="1"/>
          </p:cNvSpPr>
          <p:nvPr>
            <p:ph idx="1"/>
          </p:nvPr>
        </p:nvSpPr>
        <p:spPr/>
        <p:txBody>
          <a:bodyPr>
            <a:normAutofit fontScale="47500" lnSpcReduction="20000"/>
          </a:bodyPr>
          <a:lstStyle/>
          <a:p>
            <a:r>
              <a:rPr lang="en-GB" dirty="0" err="1" smtClean="0"/>
              <a:t>Heterofermentative</a:t>
            </a:r>
            <a:r>
              <a:rPr lang="en-GB" dirty="0" smtClean="0"/>
              <a:t> LAB produce equal amounts of lactate (50%), ethanol, </a:t>
            </a:r>
            <a:r>
              <a:rPr lang="en-GB" dirty="0" err="1" smtClean="0"/>
              <a:t>aceticacid</a:t>
            </a:r>
            <a:r>
              <a:rPr lang="en-GB" dirty="0" smtClean="0"/>
              <a:t>, CO2, and others from glucose and  other simple sugars. </a:t>
            </a:r>
          </a:p>
          <a:p>
            <a:endParaRPr lang="en-GB" dirty="0" smtClean="0"/>
          </a:p>
          <a:p>
            <a:r>
              <a:rPr lang="en-GB" dirty="0" smtClean="0"/>
              <a:t>They possess </a:t>
            </a:r>
            <a:r>
              <a:rPr lang="en-GB" dirty="0" err="1" smtClean="0"/>
              <a:t>phosphoketolase</a:t>
            </a:r>
            <a:r>
              <a:rPr lang="en-GB" dirty="0" smtClean="0"/>
              <a:t> but lack </a:t>
            </a:r>
            <a:r>
              <a:rPr lang="en-GB" dirty="0" err="1" smtClean="0"/>
              <a:t>aldolase</a:t>
            </a:r>
            <a:r>
              <a:rPr lang="en-GB" dirty="0" smtClean="0"/>
              <a:t> and </a:t>
            </a:r>
            <a:r>
              <a:rPr lang="en-GB" dirty="0" err="1" smtClean="0"/>
              <a:t>hexose</a:t>
            </a:r>
            <a:r>
              <a:rPr lang="en-GB" dirty="0" smtClean="0"/>
              <a:t> </a:t>
            </a:r>
            <a:r>
              <a:rPr lang="en-GB" dirty="0" err="1" smtClean="0"/>
              <a:t>isomerase</a:t>
            </a:r>
            <a:r>
              <a:rPr lang="en-GB" dirty="0" smtClean="0"/>
              <a:t>.</a:t>
            </a:r>
          </a:p>
          <a:p>
            <a:endParaRPr lang="en-GB" dirty="0" smtClean="0"/>
          </a:p>
          <a:p>
            <a:r>
              <a:rPr lang="en-GB" dirty="0" smtClean="0"/>
              <a:t>They use pentose pathway in the conversion of </a:t>
            </a:r>
            <a:r>
              <a:rPr lang="en-GB" dirty="0" err="1" smtClean="0"/>
              <a:t>hexose</a:t>
            </a:r>
            <a:r>
              <a:rPr lang="en-GB" dirty="0" smtClean="0"/>
              <a:t>, glucose, to pentose and ribose by oxidative </a:t>
            </a:r>
            <a:r>
              <a:rPr lang="en-GB" dirty="0" err="1" smtClean="0"/>
              <a:t>decarboxylation</a:t>
            </a:r>
            <a:r>
              <a:rPr lang="en-GB" dirty="0" smtClean="0"/>
              <a:t>.</a:t>
            </a:r>
          </a:p>
          <a:p>
            <a:endParaRPr lang="en-GB" dirty="0" smtClean="0"/>
          </a:p>
          <a:p>
            <a:r>
              <a:rPr lang="en-GB" dirty="0" smtClean="0"/>
              <a:t>The pentose is cleaved into glyceraldehyde-3-phosphate and </a:t>
            </a:r>
            <a:r>
              <a:rPr lang="en-GB" dirty="0" err="1" smtClean="0"/>
              <a:t>acetylphosphate</a:t>
            </a:r>
            <a:r>
              <a:rPr lang="en-GB" dirty="0" smtClean="0"/>
              <a:t> by </a:t>
            </a:r>
            <a:r>
              <a:rPr lang="en-GB" dirty="0" err="1" smtClean="0"/>
              <a:t>phosphoketolase</a:t>
            </a:r>
            <a:r>
              <a:rPr lang="en-GB" dirty="0" smtClean="0"/>
              <a:t>. </a:t>
            </a:r>
          </a:p>
          <a:p>
            <a:endParaRPr lang="en-GB" dirty="0" smtClean="0"/>
          </a:p>
          <a:p>
            <a:r>
              <a:rPr lang="en-GB" dirty="0" smtClean="0"/>
              <a:t>The </a:t>
            </a:r>
            <a:r>
              <a:rPr lang="en-GB" dirty="0" err="1" smtClean="0"/>
              <a:t>triose</a:t>
            </a:r>
            <a:r>
              <a:rPr lang="en-GB" dirty="0" smtClean="0"/>
              <a:t> phosphate is converted into lactate with two ATP molecules and acetyl phosphate is reduced to ethanol. </a:t>
            </a:r>
          </a:p>
          <a:p>
            <a:endParaRPr lang="en-GB" dirty="0" smtClean="0"/>
          </a:p>
          <a:p>
            <a:r>
              <a:rPr lang="en-GB" dirty="0" smtClean="0"/>
              <a:t>The fermentation of 1mol of glucose yields 1mole each of lactic acid and other end products including CO</a:t>
            </a:r>
            <a:r>
              <a:rPr lang="en-GB" baseline="-25000" dirty="0" smtClean="0"/>
              <a:t>2</a:t>
            </a:r>
            <a:r>
              <a:rPr lang="en-GB" dirty="0" smtClean="0"/>
              <a:t>. </a:t>
            </a:r>
          </a:p>
          <a:p>
            <a:endParaRPr lang="en-GB" dirty="0" smtClean="0"/>
          </a:p>
          <a:p>
            <a:r>
              <a:rPr lang="en-GB" dirty="0" smtClean="0"/>
              <a:t>The </a:t>
            </a:r>
            <a:r>
              <a:rPr lang="en-GB" dirty="0" err="1" smtClean="0"/>
              <a:t>heterofermenters</a:t>
            </a:r>
            <a:r>
              <a:rPr lang="en-GB" dirty="0" smtClean="0"/>
              <a:t> and </a:t>
            </a:r>
            <a:r>
              <a:rPr lang="en-GB" dirty="0" err="1" smtClean="0"/>
              <a:t>homofermenters</a:t>
            </a:r>
            <a:r>
              <a:rPr lang="en-GB" dirty="0" smtClean="0"/>
              <a:t> can be easily distinguished in the laboratory by the ability of </a:t>
            </a:r>
            <a:r>
              <a:rPr lang="en-GB" dirty="0" err="1" smtClean="0"/>
              <a:t>heterofermenters</a:t>
            </a:r>
            <a:r>
              <a:rPr lang="en-GB" dirty="0" smtClean="0"/>
              <a:t> to produce CO2 in the media containing glucose.</a:t>
            </a:r>
            <a:endParaRPr lang="en-GB"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Facultative </a:t>
            </a:r>
            <a:r>
              <a:rPr lang="en-GB" b="1" dirty="0" err="1" smtClean="0"/>
              <a:t>Heterofermentative</a:t>
            </a:r>
            <a:r>
              <a:rPr lang="en-GB" b="1" dirty="0" smtClean="0"/>
              <a:t> LAB</a:t>
            </a:r>
            <a:endParaRPr lang="en-GB" dirty="0"/>
          </a:p>
        </p:txBody>
      </p:sp>
      <p:sp>
        <p:nvSpPr>
          <p:cNvPr id="3" name="Content Placeholder 2"/>
          <p:cNvSpPr>
            <a:spLocks noGrp="1"/>
          </p:cNvSpPr>
          <p:nvPr>
            <p:ph idx="1"/>
          </p:nvPr>
        </p:nvSpPr>
        <p:spPr>
          <a:xfrm>
            <a:off x="457200" y="1600200"/>
            <a:ext cx="8229600" cy="4757758"/>
          </a:xfrm>
        </p:spPr>
        <p:txBody>
          <a:bodyPr>
            <a:normAutofit fontScale="85000" lnSpcReduction="20000"/>
          </a:bodyPr>
          <a:lstStyle/>
          <a:p>
            <a:r>
              <a:rPr lang="en-GB" dirty="0" err="1" smtClean="0"/>
              <a:t>Hexoses</a:t>
            </a:r>
            <a:r>
              <a:rPr lang="en-GB" dirty="0" smtClean="0"/>
              <a:t> are almost exclusively fermented by facultative </a:t>
            </a:r>
            <a:r>
              <a:rPr lang="en-GB" dirty="0" err="1" smtClean="0"/>
              <a:t>heterofermentative</a:t>
            </a:r>
            <a:r>
              <a:rPr lang="en-GB" dirty="0" smtClean="0"/>
              <a:t> LAB to lactic acid by the EMP pathway.</a:t>
            </a:r>
          </a:p>
          <a:p>
            <a:endParaRPr lang="en-GB" dirty="0" smtClean="0"/>
          </a:p>
          <a:p>
            <a:r>
              <a:rPr lang="en-GB" dirty="0" smtClean="0"/>
              <a:t>They can additionally ferment </a:t>
            </a:r>
            <a:r>
              <a:rPr lang="en-GB" dirty="0" err="1" smtClean="0"/>
              <a:t>pentoses</a:t>
            </a:r>
            <a:r>
              <a:rPr lang="en-GB" dirty="0" smtClean="0"/>
              <a:t> (such as </a:t>
            </a:r>
            <a:r>
              <a:rPr lang="en-GB" dirty="0" err="1" smtClean="0"/>
              <a:t>gluconate</a:t>
            </a:r>
            <a:r>
              <a:rPr lang="en-GB" dirty="0" smtClean="0"/>
              <a:t>) by an inducible pentose </a:t>
            </a:r>
            <a:r>
              <a:rPr lang="en-GB" dirty="0" err="1" smtClean="0"/>
              <a:t>phosphoketolase</a:t>
            </a:r>
            <a:r>
              <a:rPr lang="en-GB" dirty="0" smtClean="0"/>
              <a:t> and produce acetic acid, formic acid, and ethanol besides lactic acid under glucose limitation.</a:t>
            </a:r>
          </a:p>
          <a:p>
            <a:endParaRPr lang="en-GB" dirty="0" smtClean="0"/>
          </a:p>
          <a:p>
            <a:r>
              <a:rPr lang="en-GB" dirty="0" smtClean="0"/>
              <a:t>The bacteria possess both </a:t>
            </a:r>
            <a:r>
              <a:rPr lang="en-GB" dirty="0" err="1" smtClean="0"/>
              <a:t>aldolase</a:t>
            </a:r>
            <a:r>
              <a:rPr lang="en-GB" dirty="0" smtClean="0"/>
              <a:t> and </a:t>
            </a:r>
            <a:r>
              <a:rPr lang="en-GB" dirty="0" err="1" smtClean="0"/>
              <a:t>phosphoketolase</a:t>
            </a:r>
            <a:r>
              <a:rPr lang="en-GB" dirty="0" smtClean="0"/>
              <a:t>. In the presence of glucose, the enzymes of the pentose pathway are repressed.</a:t>
            </a:r>
            <a:endParaRPr lang="en-GB"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Groups of LAB Depending on Growth Temperature</a:t>
            </a:r>
            <a:endParaRPr lang="en-GB" dirty="0"/>
          </a:p>
        </p:txBody>
      </p:sp>
      <p:sp>
        <p:nvSpPr>
          <p:cNvPr id="3" name="Content Placeholder 2"/>
          <p:cNvSpPr>
            <a:spLocks noGrp="1"/>
          </p:cNvSpPr>
          <p:nvPr>
            <p:ph idx="1"/>
          </p:nvPr>
        </p:nvSpPr>
        <p:spPr>
          <a:xfrm>
            <a:off x="285720" y="1600200"/>
            <a:ext cx="8572560" cy="5257800"/>
          </a:xfrm>
        </p:spPr>
        <p:txBody>
          <a:bodyPr>
            <a:normAutofit fontScale="55000" lnSpcReduction="20000"/>
          </a:bodyPr>
          <a:lstStyle/>
          <a:p>
            <a:r>
              <a:rPr lang="en-GB" b="1" dirty="0" err="1" smtClean="0"/>
              <a:t>Mesophilic</a:t>
            </a:r>
            <a:r>
              <a:rPr lang="en-GB" b="1" dirty="0" smtClean="0"/>
              <a:t> LAB: </a:t>
            </a:r>
            <a:r>
              <a:rPr lang="en-GB" dirty="0" err="1" smtClean="0"/>
              <a:t>Mesophilic</a:t>
            </a:r>
            <a:r>
              <a:rPr lang="en-GB" dirty="0" smtClean="0"/>
              <a:t> LAB are used for the production of fermented milk products, such as fresh cheese, semi hard cheese, butter, and </a:t>
            </a:r>
            <a:r>
              <a:rPr lang="en-GB" dirty="0" err="1" smtClean="0"/>
              <a:t>sucuk</a:t>
            </a:r>
            <a:r>
              <a:rPr lang="en-GB" dirty="0" smtClean="0"/>
              <a:t> (Turkish dry-fermented sausage). </a:t>
            </a:r>
          </a:p>
          <a:p>
            <a:endParaRPr lang="en-GB" dirty="0" smtClean="0"/>
          </a:p>
          <a:p>
            <a:r>
              <a:rPr lang="en-GB" dirty="0" err="1" smtClean="0"/>
              <a:t>Mesophilic</a:t>
            </a:r>
            <a:r>
              <a:rPr lang="en-GB" dirty="0" smtClean="0"/>
              <a:t> LAB optimum growth temperature range from 20 to 30°C. </a:t>
            </a:r>
            <a:r>
              <a:rPr lang="en-GB" i="1" dirty="0" smtClean="0"/>
              <a:t>Lac. </a:t>
            </a:r>
            <a:r>
              <a:rPr lang="en-GB" i="1" dirty="0" err="1" smtClean="0"/>
              <a:t>lactissubsp</a:t>
            </a:r>
            <a:r>
              <a:rPr lang="en-GB" i="1" dirty="0" smtClean="0"/>
              <a:t>. </a:t>
            </a:r>
            <a:r>
              <a:rPr lang="en-GB" i="1" dirty="0" err="1" smtClean="0"/>
              <a:t>Lactis</a:t>
            </a:r>
            <a:r>
              <a:rPr lang="en-GB" i="1" dirty="0" smtClean="0"/>
              <a:t> and Lac. </a:t>
            </a:r>
            <a:r>
              <a:rPr lang="en-GB" i="1" dirty="0" err="1" smtClean="0"/>
              <a:t>Lactis</a:t>
            </a:r>
            <a:r>
              <a:rPr lang="en-GB" i="1" dirty="0" smtClean="0"/>
              <a:t> subsp. </a:t>
            </a:r>
            <a:r>
              <a:rPr lang="en-GB" i="1" dirty="0" err="1" smtClean="0"/>
              <a:t>Cremoris</a:t>
            </a:r>
            <a:r>
              <a:rPr lang="en-GB" i="1" dirty="0" smtClean="0"/>
              <a:t> are </a:t>
            </a:r>
            <a:r>
              <a:rPr lang="en-GB" i="1" dirty="0" err="1" smtClean="0"/>
              <a:t>mesophilic</a:t>
            </a:r>
            <a:r>
              <a:rPr lang="en-GB" i="1" dirty="0" smtClean="0"/>
              <a:t> LAB. </a:t>
            </a:r>
          </a:p>
          <a:p>
            <a:endParaRPr lang="en-GB" i="1" dirty="0" smtClean="0"/>
          </a:p>
          <a:p>
            <a:r>
              <a:rPr lang="en-GB" i="1" dirty="0" smtClean="0"/>
              <a:t>Lac. </a:t>
            </a:r>
            <a:r>
              <a:rPr lang="en-GB" i="1" dirty="0" err="1" smtClean="0"/>
              <a:t>Lactis</a:t>
            </a:r>
            <a:r>
              <a:rPr lang="en-GB" i="1" dirty="0" smtClean="0"/>
              <a:t> subsp. </a:t>
            </a:r>
            <a:r>
              <a:rPr lang="en-GB" i="1" dirty="0" err="1" smtClean="0"/>
              <a:t>Cremoris</a:t>
            </a:r>
            <a:r>
              <a:rPr lang="en-GB" i="1" dirty="0" smtClean="0"/>
              <a:t> is more salt (&lt;4%) and temperature (&lt;40°C) sensitive than Lac. </a:t>
            </a:r>
            <a:r>
              <a:rPr lang="en-GB" i="1" dirty="0" err="1" smtClean="0"/>
              <a:t>Lactis</a:t>
            </a:r>
            <a:r>
              <a:rPr lang="en-GB" i="1" dirty="0" smtClean="0"/>
              <a:t> subsp. </a:t>
            </a:r>
            <a:r>
              <a:rPr lang="en-GB" i="1" dirty="0" err="1" smtClean="0"/>
              <a:t>lactis</a:t>
            </a:r>
            <a:r>
              <a:rPr lang="en-GB" i="1" dirty="0" smtClean="0"/>
              <a:t>. Lac. </a:t>
            </a:r>
            <a:r>
              <a:rPr lang="en-GB" i="1" dirty="0" err="1" smtClean="0"/>
              <a:t>Lactis</a:t>
            </a:r>
            <a:r>
              <a:rPr lang="en-GB" i="1" dirty="0" smtClean="0"/>
              <a:t> subsp. </a:t>
            </a:r>
            <a:r>
              <a:rPr lang="en-GB" i="1" dirty="0" err="1" smtClean="0"/>
              <a:t>Lactis</a:t>
            </a:r>
            <a:r>
              <a:rPr lang="en-GB" i="1" dirty="0" smtClean="0"/>
              <a:t> </a:t>
            </a:r>
            <a:r>
              <a:rPr lang="en-GB" i="1" dirty="0" err="1" smtClean="0"/>
              <a:t>biovar</a:t>
            </a:r>
            <a:r>
              <a:rPr lang="en-GB" i="1" dirty="0" smtClean="0"/>
              <a:t>. </a:t>
            </a:r>
            <a:r>
              <a:rPr lang="en-GB" i="1" dirty="0" err="1" smtClean="0"/>
              <a:t>Diacetylactis</a:t>
            </a:r>
            <a:r>
              <a:rPr lang="en-GB" i="1" dirty="0" smtClean="0"/>
              <a:t> and </a:t>
            </a:r>
            <a:r>
              <a:rPr lang="en-GB" i="1" dirty="0" err="1" smtClean="0"/>
              <a:t>Leu</a:t>
            </a:r>
            <a:r>
              <a:rPr lang="en-GB" i="1" dirty="0" smtClean="0"/>
              <a:t>. </a:t>
            </a:r>
            <a:r>
              <a:rPr lang="en-GB" i="1" dirty="0" err="1" smtClean="0"/>
              <a:t>Mesenteroides</a:t>
            </a:r>
            <a:r>
              <a:rPr lang="en-GB" i="1" dirty="0" smtClean="0"/>
              <a:t> subsp. </a:t>
            </a:r>
            <a:r>
              <a:rPr lang="en-GB" i="1" dirty="0" err="1" smtClean="0"/>
              <a:t>Cremoris</a:t>
            </a:r>
            <a:r>
              <a:rPr lang="en-GB" i="1" dirty="0" smtClean="0"/>
              <a:t> </a:t>
            </a:r>
            <a:r>
              <a:rPr lang="en-GB" dirty="0" smtClean="0"/>
              <a:t>are </a:t>
            </a:r>
            <a:r>
              <a:rPr lang="en-GB" dirty="0" err="1" smtClean="0"/>
              <a:t>mesophilic</a:t>
            </a:r>
            <a:r>
              <a:rPr lang="en-GB" dirty="0" smtClean="0"/>
              <a:t> aroma cultures.</a:t>
            </a:r>
          </a:p>
          <a:p>
            <a:endParaRPr lang="en-GB" i="1" dirty="0" smtClean="0"/>
          </a:p>
          <a:p>
            <a:r>
              <a:rPr lang="en-GB" dirty="0" smtClean="0"/>
              <a:t>Their growth temperature ranges from 5 to 38°C. They produce </a:t>
            </a:r>
            <a:r>
              <a:rPr lang="en-GB" dirty="0" err="1" smtClean="0"/>
              <a:t>diacetyl</a:t>
            </a:r>
            <a:r>
              <a:rPr lang="en-GB" dirty="0" smtClean="0"/>
              <a:t> and CO</a:t>
            </a:r>
            <a:r>
              <a:rPr lang="en-GB" baseline="-25000" dirty="0" smtClean="0"/>
              <a:t>2</a:t>
            </a:r>
            <a:r>
              <a:rPr lang="en-GB" dirty="0" smtClean="0"/>
              <a:t> at growth temperatures ranging from 18 to 25°C</a:t>
            </a:r>
            <a:r>
              <a:rPr lang="en-GB" i="1" dirty="0" smtClean="0"/>
              <a:t>. Lac. </a:t>
            </a:r>
            <a:r>
              <a:rPr lang="en-GB" i="1" dirty="0" err="1" smtClean="0"/>
              <a:t>Lactis</a:t>
            </a:r>
            <a:r>
              <a:rPr lang="en-GB" i="1" dirty="0" smtClean="0"/>
              <a:t> subsp. </a:t>
            </a:r>
            <a:r>
              <a:rPr lang="en-GB" i="1" dirty="0" err="1" smtClean="0"/>
              <a:t>Lactis</a:t>
            </a:r>
            <a:r>
              <a:rPr lang="en-GB" i="1" dirty="0" smtClean="0"/>
              <a:t> </a:t>
            </a:r>
            <a:r>
              <a:rPr lang="en-GB" i="1" dirty="0" err="1" smtClean="0"/>
              <a:t>biovar</a:t>
            </a:r>
            <a:r>
              <a:rPr lang="en-GB" i="1" dirty="0" smtClean="0"/>
              <a:t>. </a:t>
            </a:r>
            <a:r>
              <a:rPr lang="en-GB" i="1" dirty="0" err="1" smtClean="0"/>
              <a:t>Diacetylactis</a:t>
            </a:r>
            <a:r>
              <a:rPr lang="en-GB" i="1" dirty="0" smtClean="0"/>
              <a:t> </a:t>
            </a:r>
            <a:r>
              <a:rPr lang="en-GB" dirty="0" smtClean="0"/>
              <a:t>also produces lactic acid.</a:t>
            </a:r>
          </a:p>
          <a:p>
            <a:endParaRPr lang="en-GB" i="1" dirty="0" smtClean="0"/>
          </a:p>
          <a:p>
            <a:r>
              <a:rPr lang="en-GB" dirty="0" smtClean="0"/>
              <a:t>It is a powerful acidifier and can be used alone as acidifying culture or together with </a:t>
            </a:r>
            <a:r>
              <a:rPr lang="en-GB" i="1" dirty="0" smtClean="0"/>
              <a:t>Lac. </a:t>
            </a:r>
            <a:r>
              <a:rPr lang="en-GB" i="1" dirty="0" err="1" smtClean="0"/>
              <a:t>lactissubsp</a:t>
            </a:r>
            <a:r>
              <a:rPr lang="en-GB" i="1" dirty="0" smtClean="0"/>
              <a:t>. </a:t>
            </a:r>
            <a:r>
              <a:rPr lang="en-GB" i="1" dirty="0" err="1" smtClean="0"/>
              <a:t>Cremorisor</a:t>
            </a:r>
            <a:r>
              <a:rPr lang="en-GB" i="1" dirty="0" smtClean="0"/>
              <a:t> Lac. </a:t>
            </a:r>
            <a:r>
              <a:rPr lang="en-GB" i="1" dirty="0" err="1" smtClean="0"/>
              <a:t>lactissubsp</a:t>
            </a:r>
            <a:r>
              <a:rPr lang="en-GB" i="1" dirty="0" smtClean="0"/>
              <a:t>. </a:t>
            </a:r>
            <a:r>
              <a:rPr lang="en-GB" i="1" dirty="0" err="1" smtClean="0"/>
              <a:t>lactis</a:t>
            </a:r>
            <a:r>
              <a:rPr lang="en-GB" i="1" dirty="0" smtClean="0"/>
              <a:t>. </a:t>
            </a:r>
            <a:r>
              <a:rPr lang="en-GB" i="1" dirty="0" err="1" smtClean="0"/>
              <a:t>Leu</a:t>
            </a:r>
            <a:r>
              <a:rPr lang="en-GB" i="1" dirty="0" smtClean="0"/>
              <a:t>. </a:t>
            </a:r>
            <a:r>
              <a:rPr lang="en-GB" i="1" dirty="0" err="1" smtClean="0"/>
              <a:t>Mesenteroides</a:t>
            </a:r>
            <a:r>
              <a:rPr lang="en-GB" i="1" dirty="0" smtClean="0"/>
              <a:t> subsp. </a:t>
            </a:r>
            <a:r>
              <a:rPr lang="en-GB" i="1" dirty="0" err="1" smtClean="0"/>
              <a:t>Cremorisis</a:t>
            </a:r>
            <a:r>
              <a:rPr lang="en-GB" i="1" dirty="0" smtClean="0"/>
              <a:t> </a:t>
            </a:r>
            <a:r>
              <a:rPr lang="en-GB" dirty="0" smtClean="0"/>
              <a:t>not used as a pure culture, because this strain requires acid producer </a:t>
            </a:r>
            <a:r>
              <a:rPr lang="en-GB" i="1" dirty="0" smtClean="0"/>
              <a:t>Lac. </a:t>
            </a:r>
            <a:r>
              <a:rPr lang="en-GB" i="1" dirty="0" err="1" smtClean="0"/>
              <a:t>Lactis</a:t>
            </a:r>
            <a:r>
              <a:rPr lang="en-GB" i="1" dirty="0" smtClean="0"/>
              <a:t> subsp. </a:t>
            </a:r>
            <a:r>
              <a:rPr lang="en-GB" i="1" dirty="0" err="1" smtClean="0"/>
              <a:t>Lactis</a:t>
            </a:r>
            <a:r>
              <a:rPr lang="en-GB" i="1" dirty="0" smtClean="0"/>
              <a:t> or Lac. </a:t>
            </a:r>
            <a:r>
              <a:rPr lang="en-GB" i="1" dirty="0" err="1" smtClean="0"/>
              <a:t>Lactis</a:t>
            </a:r>
            <a:r>
              <a:rPr lang="en-GB" i="1" dirty="0" smtClean="0"/>
              <a:t> subsp. </a:t>
            </a:r>
            <a:r>
              <a:rPr lang="en-GB" i="1" dirty="0" err="1" smtClean="0"/>
              <a:t>Cremoris</a:t>
            </a:r>
            <a:r>
              <a:rPr lang="en-GB" i="1" dirty="0" smtClean="0"/>
              <a:t> (symbiosis). </a:t>
            </a:r>
            <a:r>
              <a:rPr lang="en-GB" i="1" dirty="0" err="1" smtClean="0"/>
              <a:t>Leu</a:t>
            </a:r>
            <a:r>
              <a:rPr lang="en-GB" i="1" dirty="0" smtClean="0"/>
              <a:t>. </a:t>
            </a:r>
            <a:r>
              <a:rPr lang="en-GB" i="1" dirty="0" err="1" smtClean="0"/>
              <a:t>Mesenteroides</a:t>
            </a:r>
            <a:r>
              <a:rPr lang="en-GB" i="1" dirty="0" smtClean="0"/>
              <a:t> subsp. </a:t>
            </a:r>
            <a:r>
              <a:rPr lang="en-GB" i="1" dirty="0" err="1" smtClean="0"/>
              <a:t>Cremoris</a:t>
            </a:r>
            <a:r>
              <a:rPr lang="en-GB" i="1" dirty="0" smtClean="0"/>
              <a:t> </a:t>
            </a:r>
            <a:r>
              <a:rPr lang="en-GB" dirty="0" smtClean="0"/>
              <a:t>grows very slowly in milk in the absence of acid-producing bacteria and cannot produce aroma substances</a:t>
            </a:r>
            <a:r>
              <a:rPr lang="en-GB" i="1" dirty="0" smtClean="0"/>
              <a:t>.</a:t>
            </a:r>
            <a:endParaRPr lang="en-GB"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572560" cy="6357982"/>
          </a:xfrm>
        </p:spPr>
        <p:txBody>
          <a:bodyPr>
            <a:normAutofit fontScale="92500" lnSpcReduction="10000"/>
          </a:bodyPr>
          <a:lstStyle/>
          <a:p>
            <a:pPr>
              <a:buNone/>
            </a:pPr>
            <a:r>
              <a:rPr lang="en-GB" b="1" dirty="0" err="1" smtClean="0"/>
              <a:t>Thermophilic</a:t>
            </a:r>
            <a:r>
              <a:rPr lang="en-GB" b="1" dirty="0" smtClean="0"/>
              <a:t> LAB</a:t>
            </a:r>
          </a:p>
          <a:p>
            <a:pPr>
              <a:buNone/>
            </a:pPr>
            <a:endParaRPr lang="en-GB" b="1" dirty="0" smtClean="0"/>
          </a:p>
          <a:p>
            <a:r>
              <a:rPr lang="en-GB" dirty="0" err="1" smtClean="0"/>
              <a:t>Thermophilic</a:t>
            </a:r>
            <a:r>
              <a:rPr lang="en-GB" dirty="0" smtClean="0"/>
              <a:t> starter cultures have optimum growth temperature ranging from 40 to 45°C with temperature ranging from 20 to 52°C.</a:t>
            </a:r>
          </a:p>
          <a:p>
            <a:endParaRPr lang="en-GB" dirty="0" smtClean="0"/>
          </a:p>
          <a:p>
            <a:r>
              <a:rPr lang="en-GB" dirty="0" err="1" smtClean="0"/>
              <a:t>Thermophilic</a:t>
            </a:r>
            <a:r>
              <a:rPr lang="en-GB" dirty="0" smtClean="0"/>
              <a:t> starter cultures are mainly used for the processing of yogurt, </a:t>
            </a:r>
            <a:r>
              <a:rPr lang="en-GB" dirty="0" err="1" smtClean="0"/>
              <a:t>hardcheese</a:t>
            </a:r>
            <a:r>
              <a:rPr lang="en-GB" dirty="0" smtClean="0"/>
              <a:t>, and soft cheese.</a:t>
            </a:r>
          </a:p>
          <a:p>
            <a:endParaRPr lang="en-GB" dirty="0" smtClean="0"/>
          </a:p>
          <a:p>
            <a:r>
              <a:rPr lang="en-GB" dirty="0" smtClean="0"/>
              <a:t>Some of the </a:t>
            </a:r>
            <a:r>
              <a:rPr lang="en-GB" dirty="0" err="1" smtClean="0"/>
              <a:t>thermophilic</a:t>
            </a:r>
            <a:r>
              <a:rPr lang="en-GB" dirty="0" smtClean="0"/>
              <a:t> lactic acid cultures are </a:t>
            </a:r>
            <a:r>
              <a:rPr lang="en-GB" i="1" dirty="0" smtClean="0"/>
              <a:t>Str. </a:t>
            </a:r>
            <a:r>
              <a:rPr lang="en-GB" i="1" dirty="0" err="1" smtClean="0"/>
              <a:t>thermophilus</a:t>
            </a:r>
            <a:r>
              <a:rPr lang="en-GB" i="1" dirty="0" smtClean="0"/>
              <a:t>, Lb. </a:t>
            </a:r>
            <a:r>
              <a:rPr lang="en-GB" i="1" dirty="0" err="1" smtClean="0"/>
              <a:t>bulgaricus</a:t>
            </a:r>
            <a:r>
              <a:rPr lang="en-GB" i="1" dirty="0" smtClean="0"/>
              <a:t>, Lb. </a:t>
            </a:r>
            <a:r>
              <a:rPr lang="en-GB" i="1" dirty="0" err="1" smtClean="0"/>
              <a:t>helveticus</a:t>
            </a:r>
            <a:r>
              <a:rPr lang="en-GB" i="1" dirty="0" smtClean="0"/>
              <a:t>, Lb. </a:t>
            </a:r>
            <a:r>
              <a:rPr lang="en-GB" i="1" dirty="0" err="1" smtClean="0"/>
              <a:t>lactis</a:t>
            </a:r>
            <a:r>
              <a:rPr lang="en-GB" i="1" dirty="0" smtClean="0"/>
              <a:t>, Lb. </a:t>
            </a:r>
            <a:r>
              <a:rPr lang="en-GB" i="1" dirty="0" err="1" smtClean="0"/>
              <a:t>Casei</a:t>
            </a:r>
            <a:r>
              <a:rPr lang="en-GB" i="1" dirty="0" smtClean="0"/>
              <a:t> subsp. </a:t>
            </a:r>
            <a:r>
              <a:rPr lang="en-GB" i="1" dirty="0" err="1" smtClean="0"/>
              <a:t>casei</a:t>
            </a:r>
            <a:r>
              <a:rPr lang="en-GB" i="1" dirty="0" smtClean="0"/>
              <a:t>, and Lb. acidophilus.</a:t>
            </a:r>
            <a:endParaRPr lang="en-GB"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i="1" dirty="0" smtClean="0"/>
              <a:t>Other bacteria</a:t>
            </a:r>
            <a:br>
              <a:rPr lang="en-GB" b="1" i="1" dirty="0" smtClean="0"/>
            </a:br>
            <a:endParaRPr lang="en-GB" dirty="0"/>
          </a:p>
        </p:txBody>
      </p:sp>
      <p:sp>
        <p:nvSpPr>
          <p:cNvPr id="3" name="Content Placeholder 2"/>
          <p:cNvSpPr>
            <a:spLocks noGrp="1"/>
          </p:cNvSpPr>
          <p:nvPr>
            <p:ph idx="1"/>
          </p:nvPr>
        </p:nvSpPr>
        <p:spPr/>
        <p:txBody>
          <a:bodyPr>
            <a:normAutofit/>
          </a:bodyPr>
          <a:lstStyle/>
          <a:p>
            <a:r>
              <a:rPr lang="en-GB" i="1" dirty="0" err="1" smtClean="0"/>
              <a:t>Bifidobacterium</a:t>
            </a:r>
            <a:r>
              <a:rPr lang="en-GB" i="1" dirty="0" smtClean="0"/>
              <a:t> </a:t>
            </a:r>
            <a:r>
              <a:rPr lang="en-GB" i="1" dirty="0" err="1" smtClean="0"/>
              <a:t>longum</a:t>
            </a:r>
            <a:r>
              <a:rPr lang="en-GB" i="1" dirty="0" smtClean="0"/>
              <a:t>, </a:t>
            </a:r>
            <a:r>
              <a:rPr lang="en-GB" i="1" dirty="0" err="1" smtClean="0"/>
              <a:t>Bifidobacterium</a:t>
            </a:r>
            <a:r>
              <a:rPr lang="en-GB" i="1" dirty="0" smtClean="0"/>
              <a:t> </a:t>
            </a:r>
            <a:r>
              <a:rPr lang="en-GB" i="1" dirty="0" err="1" smtClean="0"/>
              <a:t>infantis</a:t>
            </a:r>
            <a:r>
              <a:rPr lang="en-GB" i="1" dirty="0" smtClean="0"/>
              <a:t>, and </a:t>
            </a:r>
            <a:r>
              <a:rPr lang="en-GB" i="1" dirty="0" err="1" smtClean="0"/>
              <a:t>Propioni</a:t>
            </a:r>
            <a:r>
              <a:rPr lang="en-GB" i="1" dirty="0" smtClean="0"/>
              <a:t> bacterium </a:t>
            </a:r>
            <a:r>
              <a:rPr lang="en-GB" i="1" dirty="0" err="1" smtClean="0"/>
              <a:t>shermanii</a:t>
            </a:r>
            <a:r>
              <a:rPr lang="en-GB" i="1" dirty="0" smtClean="0"/>
              <a:t> have optimum growth temperature ranging from 37 to 41°C.</a:t>
            </a:r>
          </a:p>
          <a:p>
            <a:endParaRPr lang="en-GB" i="1" dirty="0" smtClean="0"/>
          </a:p>
          <a:p>
            <a:r>
              <a:rPr lang="en-GB" i="1" dirty="0" err="1" smtClean="0"/>
              <a:t>Bifidobacterium</a:t>
            </a:r>
            <a:r>
              <a:rPr lang="en-GB" i="1" dirty="0" smtClean="0"/>
              <a:t> spp. Are used as </a:t>
            </a:r>
            <a:r>
              <a:rPr lang="en-GB" i="1" dirty="0" err="1" smtClean="0"/>
              <a:t>probiotic</a:t>
            </a:r>
            <a:r>
              <a:rPr lang="en-GB" i="1" dirty="0" smtClean="0"/>
              <a:t> cultures and </a:t>
            </a:r>
            <a:r>
              <a:rPr lang="en-GB" i="1" dirty="0" err="1" smtClean="0"/>
              <a:t>Propioni</a:t>
            </a:r>
            <a:r>
              <a:rPr lang="en-GB" i="1" dirty="0" smtClean="0"/>
              <a:t> bacterium in the processing of some type of cheese.</a:t>
            </a:r>
            <a:endParaRPr lang="en-GB"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52"/>
            <a:ext cx="8229600" cy="1143000"/>
          </a:xfrm>
        </p:spPr>
        <p:txBody>
          <a:bodyPr>
            <a:normAutofit fontScale="90000"/>
          </a:bodyPr>
          <a:lstStyle/>
          <a:p>
            <a:r>
              <a:rPr lang="en-GB" b="1" dirty="0" smtClean="0"/>
              <a:t>Types of Commercial LAB</a:t>
            </a:r>
            <a:br>
              <a:rPr lang="en-GB" b="1" dirty="0" smtClean="0"/>
            </a:br>
            <a:endParaRPr lang="en-GB" dirty="0"/>
          </a:p>
        </p:txBody>
      </p:sp>
      <p:sp>
        <p:nvSpPr>
          <p:cNvPr id="3" name="Content Placeholder 2"/>
          <p:cNvSpPr>
            <a:spLocks noGrp="1"/>
          </p:cNvSpPr>
          <p:nvPr>
            <p:ph idx="1"/>
          </p:nvPr>
        </p:nvSpPr>
        <p:spPr>
          <a:xfrm>
            <a:off x="285720" y="1000108"/>
            <a:ext cx="8401080" cy="5643602"/>
          </a:xfrm>
        </p:spPr>
        <p:txBody>
          <a:bodyPr>
            <a:normAutofit fontScale="62500" lnSpcReduction="20000"/>
          </a:bodyPr>
          <a:lstStyle/>
          <a:p>
            <a:r>
              <a:rPr lang="en-GB" dirty="0" smtClean="0"/>
              <a:t>Lactic cultures used in fermentation may include single or mixed strains and always include bacteria that can convert lactose to lactic acid.</a:t>
            </a:r>
          </a:p>
          <a:p>
            <a:endParaRPr lang="en-GB" i="1" dirty="0" smtClean="0"/>
          </a:p>
          <a:p>
            <a:r>
              <a:rPr lang="en-GB" i="1" dirty="0" err="1" smtClean="0"/>
              <a:t>Lactococcus</a:t>
            </a:r>
            <a:r>
              <a:rPr lang="en-GB" i="1" dirty="0" smtClean="0"/>
              <a:t> </a:t>
            </a:r>
            <a:r>
              <a:rPr lang="en-GB" dirty="0" smtClean="0"/>
              <a:t>usually comprise at least 90% of the mixed culture in fermentation.</a:t>
            </a:r>
          </a:p>
          <a:p>
            <a:endParaRPr lang="en-GB" dirty="0" smtClean="0"/>
          </a:p>
          <a:p>
            <a:r>
              <a:rPr lang="en-GB" smtClean="0"/>
              <a:t>When flavour </a:t>
            </a:r>
            <a:r>
              <a:rPr lang="en-GB" dirty="0" smtClean="0"/>
              <a:t>compounds are important, a </a:t>
            </a:r>
            <a:r>
              <a:rPr lang="en-GB" dirty="0" err="1" smtClean="0"/>
              <a:t>heterofermentative</a:t>
            </a:r>
            <a:r>
              <a:rPr lang="en-GB" dirty="0" smtClean="0"/>
              <a:t> LAB will be included during fermentation.</a:t>
            </a:r>
          </a:p>
          <a:p>
            <a:pPr>
              <a:buNone/>
            </a:pPr>
            <a:endParaRPr lang="en-GB" dirty="0" smtClean="0"/>
          </a:p>
          <a:p>
            <a:r>
              <a:rPr lang="en-GB" dirty="0" smtClean="0"/>
              <a:t>Food producers normally buy ready single or mixed cultures from special laboratories. </a:t>
            </a:r>
          </a:p>
          <a:p>
            <a:endParaRPr lang="en-GB" dirty="0" smtClean="0"/>
          </a:p>
          <a:p>
            <a:r>
              <a:rPr lang="en-GB" dirty="0" smtClean="0"/>
              <a:t>These laboratories put much effort into research and development to compose special cultures for a given product, such as butter, cheese, and </a:t>
            </a:r>
            <a:r>
              <a:rPr lang="en-GB" dirty="0" err="1" smtClean="0"/>
              <a:t>sucuk</a:t>
            </a:r>
            <a:r>
              <a:rPr lang="en-GB" dirty="0" smtClean="0"/>
              <a:t>.</a:t>
            </a:r>
          </a:p>
          <a:p>
            <a:endParaRPr lang="en-GB" dirty="0" smtClean="0"/>
          </a:p>
          <a:p>
            <a:r>
              <a:rPr lang="en-GB" dirty="0" smtClean="0"/>
              <a:t>Thus, culture producers can produce cultures with specific product characteristics, such as texture, flavour, acid, and viscosity.</a:t>
            </a:r>
          </a:p>
          <a:p>
            <a:endParaRPr lang="en-GB" dirty="0" smtClean="0"/>
          </a:p>
          <a:p>
            <a:endParaRPr lang="en-GB"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normAutofit fontScale="92500" lnSpcReduction="20000"/>
          </a:bodyPr>
          <a:lstStyle/>
          <a:p>
            <a:pPr>
              <a:buNone/>
            </a:pPr>
            <a:r>
              <a:rPr lang="en-GB" dirty="0" smtClean="0"/>
              <a:t>The food producers can buy the commercial cultures in various forms:</a:t>
            </a:r>
          </a:p>
          <a:p>
            <a:r>
              <a:rPr lang="en-GB" i="1" dirty="0" smtClean="0"/>
              <a:t>Liquid: for propagation of mother culture.</a:t>
            </a:r>
          </a:p>
          <a:p>
            <a:endParaRPr lang="en-GB" i="1" dirty="0" smtClean="0"/>
          </a:p>
          <a:p>
            <a:r>
              <a:rPr lang="en-GB" i="1" dirty="0" smtClean="0"/>
              <a:t>Deep-frozen: for propagation of bulk starter.</a:t>
            </a:r>
          </a:p>
          <a:p>
            <a:endParaRPr lang="en-GB" i="1" dirty="0" smtClean="0"/>
          </a:p>
          <a:p>
            <a:r>
              <a:rPr lang="en-GB" i="1" dirty="0" smtClean="0"/>
              <a:t>Freeze-dried: concentrated cultures in powder form, for propagation of bulk starter.</a:t>
            </a:r>
          </a:p>
          <a:p>
            <a:endParaRPr lang="en-GB" i="1" dirty="0" smtClean="0"/>
          </a:p>
          <a:p>
            <a:r>
              <a:rPr lang="en-GB" i="1" dirty="0" smtClean="0"/>
              <a:t>Deep-</a:t>
            </a:r>
            <a:r>
              <a:rPr lang="en-GB" i="1" dirty="0" err="1" smtClean="0"/>
              <a:t>superfrozen</a:t>
            </a:r>
            <a:r>
              <a:rPr lang="en-GB" i="1" dirty="0" smtClean="0"/>
              <a:t>: super concentrated cultures in readily soluble form, for direct inoculation of the product.</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6000792"/>
          </a:xfrm>
        </p:spPr>
        <p:txBody>
          <a:bodyPr>
            <a:normAutofit fontScale="92500" lnSpcReduction="10000"/>
          </a:bodyPr>
          <a:lstStyle/>
          <a:p>
            <a:r>
              <a:rPr lang="en-GB" dirty="0" smtClean="0"/>
              <a:t>Fermentation is the metabolic process in which carbohydrates and related compounds are oxidized with the release of energy in the absence of any external electron acceptors.</a:t>
            </a:r>
          </a:p>
          <a:p>
            <a:endParaRPr lang="en-GB" dirty="0"/>
          </a:p>
          <a:p>
            <a:r>
              <a:rPr lang="en-GB" dirty="0" smtClean="0"/>
              <a:t> The final electron acceptors are organic compounds produced directly from the breakdown of the carbohydrates. </a:t>
            </a:r>
          </a:p>
          <a:p>
            <a:endParaRPr lang="en-GB" dirty="0"/>
          </a:p>
          <a:p>
            <a:r>
              <a:rPr lang="en-GB" dirty="0" smtClean="0"/>
              <a:t>Some of the foods produced from fermentation of raw materials are pickles, olives, sausages, bread, cheese, cocoa, </a:t>
            </a:r>
            <a:r>
              <a:rPr lang="en-GB" dirty="0" err="1" smtClean="0"/>
              <a:t>soysauce</a:t>
            </a:r>
            <a:r>
              <a:rPr lang="en-GB" dirty="0" smtClean="0"/>
              <a:t>, sauerkraut, pickles, beer, wine, and others.</a:t>
            </a:r>
          </a:p>
          <a:p>
            <a:endParaRPr lang="en-GB"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Assignment</a:t>
            </a:r>
            <a:endParaRPr lang="en-GB" dirty="0"/>
          </a:p>
        </p:txBody>
      </p:sp>
      <p:sp>
        <p:nvSpPr>
          <p:cNvPr id="3" name="Content Placeholder 2"/>
          <p:cNvSpPr>
            <a:spLocks noGrp="1"/>
          </p:cNvSpPr>
          <p:nvPr>
            <p:ph idx="1"/>
          </p:nvPr>
        </p:nvSpPr>
        <p:spPr>
          <a:xfrm>
            <a:off x="457200" y="1285860"/>
            <a:ext cx="8229600" cy="4840303"/>
          </a:xfrm>
        </p:spPr>
        <p:txBody>
          <a:bodyPr>
            <a:normAutofit fontScale="70000" lnSpcReduction="20000"/>
          </a:bodyPr>
          <a:lstStyle/>
          <a:p>
            <a:pPr>
              <a:buNone/>
            </a:pPr>
            <a:r>
              <a:rPr lang="en-GB" dirty="0" smtClean="0"/>
              <a:t>Write detailed notes on the Characteristics of </a:t>
            </a:r>
          </a:p>
          <a:p>
            <a:pPr>
              <a:buNone/>
            </a:pPr>
            <a:r>
              <a:rPr lang="en-GB" dirty="0" smtClean="0"/>
              <a:t>1. Genera of LAB: </a:t>
            </a:r>
          </a:p>
          <a:p>
            <a:pPr lvl="1"/>
            <a:r>
              <a:rPr lang="en-GB" dirty="0" err="1" smtClean="0"/>
              <a:t>Lactococcus</a:t>
            </a:r>
            <a:endParaRPr lang="en-GB" dirty="0" smtClean="0"/>
          </a:p>
          <a:p>
            <a:pPr lvl="1"/>
            <a:r>
              <a:rPr lang="en-GB" dirty="0" smtClean="0"/>
              <a:t>Streptococcus</a:t>
            </a:r>
          </a:p>
          <a:p>
            <a:pPr lvl="1"/>
            <a:r>
              <a:rPr lang="en-GB" dirty="0" err="1" smtClean="0"/>
              <a:t>Leuconostoc</a:t>
            </a:r>
            <a:endParaRPr lang="en-GB" dirty="0" smtClean="0"/>
          </a:p>
          <a:p>
            <a:pPr lvl="1"/>
            <a:r>
              <a:rPr lang="en-GB" dirty="0" err="1" smtClean="0"/>
              <a:t>Pediococcus</a:t>
            </a:r>
            <a:endParaRPr lang="en-GB" dirty="0" smtClean="0"/>
          </a:p>
          <a:p>
            <a:pPr lvl="1"/>
            <a:r>
              <a:rPr lang="en-GB" i="1" dirty="0" smtClean="0"/>
              <a:t>Lactobacillus</a:t>
            </a:r>
          </a:p>
          <a:p>
            <a:pPr lvl="1"/>
            <a:r>
              <a:rPr lang="en-GB" dirty="0" err="1" smtClean="0"/>
              <a:t>Bifidobacterium</a:t>
            </a:r>
            <a:endParaRPr lang="en-GB" dirty="0" smtClean="0"/>
          </a:p>
          <a:p>
            <a:pPr lvl="1"/>
            <a:r>
              <a:rPr lang="en-GB" dirty="0" err="1" smtClean="0"/>
              <a:t>Propionibacterium</a:t>
            </a:r>
            <a:endParaRPr lang="en-GB" dirty="0" smtClean="0"/>
          </a:p>
          <a:p>
            <a:endParaRPr lang="en-GB" dirty="0" smtClean="0"/>
          </a:p>
          <a:p>
            <a:pPr>
              <a:buNone/>
            </a:pPr>
            <a:r>
              <a:rPr lang="en-GB" dirty="0" smtClean="0"/>
              <a:t>2. Acetic Acid Bacteria</a:t>
            </a:r>
          </a:p>
          <a:p>
            <a:endParaRPr lang="en-GB" dirty="0" smtClean="0"/>
          </a:p>
          <a:p>
            <a:pPr>
              <a:buNone/>
            </a:pPr>
            <a:r>
              <a:rPr lang="en-GB" dirty="0" smtClean="0"/>
              <a:t>3. Yeasts</a:t>
            </a:r>
          </a:p>
          <a:p>
            <a:endParaRPr lang="en-GB" dirty="0" smtClean="0"/>
          </a:p>
          <a:p>
            <a:pPr>
              <a:buNone/>
            </a:pPr>
            <a:r>
              <a:rPr lang="en-GB" dirty="0" smtClean="0"/>
              <a:t>4. Moulds</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fontScale="85000" lnSpcReduction="20000"/>
          </a:bodyPr>
          <a:lstStyle/>
          <a:p>
            <a:r>
              <a:rPr lang="en-GB" dirty="0" smtClean="0"/>
              <a:t>Most commercially useful fermentation may be classified as either solid-state or submerged fermentation. </a:t>
            </a:r>
          </a:p>
          <a:p>
            <a:pPr>
              <a:buNone/>
            </a:pPr>
            <a:endParaRPr lang="en-GB" dirty="0" smtClean="0"/>
          </a:p>
          <a:p>
            <a:r>
              <a:rPr lang="en-GB" dirty="0" smtClean="0"/>
              <a:t>In solid-state fermentation, the microorganisms grow on a moist solid food with little or no free water. </a:t>
            </a:r>
          </a:p>
          <a:p>
            <a:pPr lvl="1"/>
            <a:r>
              <a:rPr lang="en-GB" dirty="0" smtClean="0"/>
              <a:t>Examples of this type of fermentation are mushroom cultivation, bread making, and processing of cocoa and </a:t>
            </a:r>
            <a:r>
              <a:rPr lang="en-GB" dirty="0" err="1" smtClean="0"/>
              <a:t>tempeh</a:t>
            </a:r>
            <a:r>
              <a:rPr lang="en-GB" dirty="0" smtClean="0"/>
              <a:t>.</a:t>
            </a:r>
          </a:p>
          <a:p>
            <a:endParaRPr lang="en-GB" dirty="0" smtClean="0"/>
          </a:p>
          <a:p>
            <a:r>
              <a:rPr lang="en-GB" dirty="0" smtClean="0"/>
              <a:t>Submerged fermentation may use dissolved substrate, for example, sugar solution or a solid substrate, suspended in a large amount of water to form slurry. </a:t>
            </a:r>
          </a:p>
          <a:p>
            <a:pPr lvl="1"/>
            <a:r>
              <a:rPr lang="en-GB" dirty="0" smtClean="0"/>
              <a:t>Examples of submerged fermentation are pickling vegetables, yogurt, beer, and wine.</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357166"/>
            <a:ext cx="8572560" cy="6500834"/>
          </a:xfrm>
        </p:spPr>
        <p:txBody>
          <a:bodyPr>
            <a:normAutofit fontScale="70000" lnSpcReduction="20000"/>
          </a:bodyPr>
          <a:lstStyle/>
          <a:p>
            <a:r>
              <a:rPr lang="en-GB" dirty="0" smtClean="0"/>
              <a:t>Solid state and submerged fermentation both may be subdivided into oxygen-introduced aerobic process and anaerobic process. </a:t>
            </a:r>
          </a:p>
          <a:p>
            <a:endParaRPr lang="en-GB" dirty="0" smtClean="0"/>
          </a:p>
          <a:p>
            <a:r>
              <a:rPr lang="en-GB" dirty="0" smtClean="0"/>
              <a:t>Examples of aerobic fermentation include submerged-culture citric acid production by </a:t>
            </a:r>
            <a:r>
              <a:rPr lang="en-GB" i="1" dirty="0" err="1" smtClean="0"/>
              <a:t>Aspergillus</a:t>
            </a:r>
            <a:r>
              <a:rPr lang="en-GB" i="1" dirty="0" smtClean="0"/>
              <a:t> </a:t>
            </a:r>
            <a:r>
              <a:rPr lang="en-GB" i="1" dirty="0" err="1" smtClean="0"/>
              <a:t>niger</a:t>
            </a:r>
            <a:r>
              <a:rPr lang="en-GB" i="1" dirty="0" smtClean="0"/>
              <a:t> and solid-state </a:t>
            </a:r>
            <a:r>
              <a:rPr lang="en-GB" i="1" dirty="0" err="1" smtClean="0"/>
              <a:t>koji</a:t>
            </a:r>
            <a:r>
              <a:rPr lang="en-GB" i="1" dirty="0" smtClean="0"/>
              <a:t> fermentation (used to produce </a:t>
            </a:r>
            <a:r>
              <a:rPr lang="en-GB" i="1" dirty="0" err="1" smtClean="0"/>
              <a:t>soysauce</a:t>
            </a:r>
            <a:r>
              <a:rPr lang="en-GB" i="1" dirty="0" smtClean="0"/>
              <a:t>) by </a:t>
            </a:r>
            <a:r>
              <a:rPr lang="en-GB" i="1" dirty="0" err="1" smtClean="0"/>
              <a:t>Aspergillus</a:t>
            </a:r>
            <a:r>
              <a:rPr lang="en-GB" i="1" dirty="0" smtClean="0"/>
              <a:t> </a:t>
            </a:r>
            <a:r>
              <a:rPr lang="en-GB" i="1" dirty="0" err="1" smtClean="0"/>
              <a:t>oryzae</a:t>
            </a:r>
            <a:r>
              <a:rPr lang="en-GB" i="1" dirty="0" smtClean="0"/>
              <a:t>.</a:t>
            </a:r>
          </a:p>
          <a:p>
            <a:endParaRPr lang="en-GB" i="1" dirty="0" smtClean="0"/>
          </a:p>
          <a:p>
            <a:r>
              <a:rPr lang="en-GB" i="1" dirty="0" smtClean="0"/>
              <a:t>Fermented meat products, such as sausages and salami, are produced by solid-state anaerobic (or </a:t>
            </a:r>
            <a:r>
              <a:rPr lang="en-GB" i="1" dirty="0" err="1" smtClean="0"/>
              <a:t>aerotolerant</a:t>
            </a:r>
            <a:r>
              <a:rPr lang="en-GB" i="1" dirty="0" smtClean="0"/>
              <a:t> anaerobic) fermentation utilizing acid-forming </a:t>
            </a:r>
            <a:r>
              <a:rPr lang="en-GB" dirty="0" smtClean="0"/>
              <a:t>bacteria, </a:t>
            </a:r>
          </a:p>
          <a:p>
            <a:endParaRPr lang="en-GB" dirty="0" smtClean="0"/>
          </a:p>
          <a:p>
            <a:r>
              <a:rPr lang="en-GB" i="1" dirty="0" smtClean="0"/>
              <a:t>Acid-forming </a:t>
            </a:r>
            <a:r>
              <a:rPr lang="en-GB" dirty="0" smtClean="0"/>
              <a:t>bacteria include </a:t>
            </a:r>
            <a:r>
              <a:rPr lang="en-GB" i="1" dirty="0" smtClean="0"/>
              <a:t>Lactobacillus, </a:t>
            </a:r>
            <a:r>
              <a:rPr lang="en-GB" i="1" dirty="0" err="1" smtClean="0"/>
              <a:t>Pediococcus</a:t>
            </a:r>
            <a:r>
              <a:rPr lang="en-GB" i="1" dirty="0" smtClean="0"/>
              <a:t>, Staphylococcus, and Micrococcus spp. </a:t>
            </a:r>
          </a:p>
          <a:p>
            <a:endParaRPr lang="en-GB" i="1" dirty="0" smtClean="0"/>
          </a:p>
          <a:p>
            <a:r>
              <a:rPr lang="en-GB" i="1" dirty="0" smtClean="0"/>
              <a:t>A submerged anaerobic fermentation occurs in yogurt making. </a:t>
            </a:r>
          </a:p>
          <a:p>
            <a:endParaRPr lang="en-GB" i="1" dirty="0" smtClean="0"/>
          </a:p>
          <a:p>
            <a:pPr>
              <a:buNone/>
            </a:pPr>
            <a:r>
              <a:rPr lang="en-GB" i="1" dirty="0" smtClean="0"/>
              <a:t>NOTE: Intrinsic and extrinsic factors are critical to fermentation process.</a:t>
            </a:r>
            <a:endParaRPr lang="en-GB" dirty="0" smtClean="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Factors Influencing Fermentation</a:t>
            </a:r>
            <a:endParaRPr lang="en-GB" dirty="0"/>
          </a:p>
        </p:txBody>
      </p:sp>
      <p:sp>
        <p:nvSpPr>
          <p:cNvPr id="3" name="Content Placeholder 2"/>
          <p:cNvSpPr>
            <a:spLocks noGrp="1"/>
          </p:cNvSpPr>
          <p:nvPr>
            <p:ph idx="1"/>
          </p:nvPr>
        </p:nvSpPr>
        <p:spPr>
          <a:xfrm>
            <a:off x="457200" y="1600200"/>
            <a:ext cx="8229600" cy="4900634"/>
          </a:xfrm>
        </p:spPr>
        <p:txBody>
          <a:bodyPr>
            <a:normAutofit fontScale="85000" lnSpcReduction="20000"/>
          </a:bodyPr>
          <a:lstStyle/>
          <a:p>
            <a:r>
              <a:rPr lang="en-GB" b="1" dirty="0" smtClean="0"/>
              <a:t>Fermentation is influenced by various factors</a:t>
            </a:r>
            <a:r>
              <a:rPr lang="en-GB" dirty="0" smtClean="0"/>
              <a:t>, including temperature, pH, nature, and composition of the medium, dissolved oxygen, dissolved </a:t>
            </a:r>
            <a:r>
              <a:rPr lang="en-GB" dirty="0" err="1" smtClean="0"/>
              <a:t>carbondioxide</a:t>
            </a:r>
            <a:r>
              <a:rPr lang="en-GB" dirty="0" smtClean="0"/>
              <a:t>, operation system (such as batch, fed-batch, continuous), feeding with precursors, and mixing and shear rates in the </a:t>
            </a:r>
            <a:r>
              <a:rPr lang="en-GB" dirty="0" err="1" smtClean="0"/>
              <a:t>fermenter</a:t>
            </a:r>
            <a:r>
              <a:rPr lang="en-GB" dirty="0" smtClean="0"/>
              <a:t>. </a:t>
            </a:r>
          </a:p>
          <a:p>
            <a:endParaRPr lang="en-GB" dirty="0"/>
          </a:p>
          <a:p>
            <a:r>
              <a:rPr lang="en-GB" dirty="0" smtClean="0"/>
              <a:t>These factors </a:t>
            </a:r>
            <a:r>
              <a:rPr lang="en-GB" b="1" dirty="0" smtClean="0"/>
              <a:t>can affect </a:t>
            </a:r>
            <a:r>
              <a:rPr lang="en-GB" dirty="0" smtClean="0"/>
              <a:t>the rate of fermentation, the product spectrum and yield, the </a:t>
            </a:r>
            <a:r>
              <a:rPr lang="en-GB" dirty="0" err="1" smtClean="0"/>
              <a:t>organoleptic</a:t>
            </a:r>
            <a:r>
              <a:rPr lang="en-GB" dirty="0" smtClean="0"/>
              <a:t> properties of the product (such as appearance, taste, smell, and texture), the generation of toxins, nutritional quality, and other physicochemical properties</a:t>
            </a:r>
            <a:r>
              <a:rPr lang="en-GB"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857916"/>
          </a:xfrm>
        </p:spPr>
        <p:txBody>
          <a:bodyPr>
            <a:normAutofit fontScale="85000" lnSpcReduction="10000"/>
          </a:bodyPr>
          <a:lstStyle/>
          <a:p>
            <a:r>
              <a:rPr lang="en-GB" dirty="0" smtClean="0"/>
              <a:t>The formulation of fermentation medium affects the yield, rate, and product profile. </a:t>
            </a:r>
          </a:p>
          <a:p>
            <a:r>
              <a:rPr lang="en-GB" dirty="0" smtClean="0"/>
              <a:t>The medium must provide the necessary amounts of carbon, nitrogen, trace elements, and micronutrients (such as vitamins) to microorganisms.</a:t>
            </a:r>
          </a:p>
          <a:p>
            <a:r>
              <a:rPr lang="en-GB" dirty="0" smtClean="0"/>
              <a:t>Specific types of carbon and nitrogen sources may be required and the </a:t>
            </a:r>
            <a:r>
              <a:rPr lang="en-GB" dirty="0" err="1" smtClean="0"/>
              <a:t>carbon:nitrogen</a:t>
            </a:r>
            <a:r>
              <a:rPr lang="en-GB" dirty="0" smtClean="0"/>
              <a:t> ratio may have to be controlled.</a:t>
            </a:r>
          </a:p>
          <a:p>
            <a:r>
              <a:rPr lang="en-GB" dirty="0" smtClean="0"/>
              <a:t>Some trace elements may have to be avoided; for example, minute amounts of iron reduce yields in citric acid production by </a:t>
            </a:r>
            <a:r>
              <a:rPr lang="en-GB" i="1" dirty="0" err="1" smtClean="0"/>
              <a:t>A.niger</a:t>
            </a:r>
            <a:r>
              <a:rPr lang="en-GB" i="1" dirty="0" smtClean="0"/>
              <a:t>. </a:t>
            </a:r>
          </a:p>
          <a:p>
            <a:r>
              <a:rPr lang="en-GB" i="1" dirty="0" smtClean="0"/>
              <a:t>Additional factors, such as cost, availability, and batch-to-batch variability also affect the choice of medium</a:t>
            </a:r>
            <a:r>
              <a:rPr lang="en-GB" i="1" dirty="0"/>
              <a:t>.</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11835</TotalTime>
  <Words>4882</Words>
  <Application>Microsoft Office PowerPoint</Application>
  <PresentationFormat>On-screen Show (4:3)</PresentationFormat>
  <Paragraphs>350</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Office Theme</vt:lpstr>
      <vt:lpstr>FST 405 FOOD FERMENTATION PROCESS</vt:lpstr>
      <vt:lpstr>Slide 2</vt:lpstr>
      <vt:lpstr>Slide 3</vt:lpstr>
      <vt:lpstr>DEFINITION</vt:lpstr>
      <vt:lpstr>Slide 5</vt:lpstr>
      <vt:lpstr>Slide 6</vt:lpstr>
      <vt:lpstr>Slide 7</vt:lpstr>
      <vt:lpstr>Factors Influencing Fermentation</vt:lpstr>
      <vt:lpstr>Slide 9</vt:lpstr>
      <vt:lpstr>Biological Agents Responsible for Food Fermentation </vt:lpstr>
      <vt:lpstr>Slide 11</vt:lpstr>
      <vt:lpstr>Slide 12</vt:lpstr>
      <vt:lpstr>Benefits of Fermented Foods </vt:lpstr>
      <vt:lpstr>A. Improvement of Food Security</vt:lpstr>
      <vt:lpstr>Slide 15</vt:lpstr>
      <vt:lpstr>Slide 16</vt:lpstr>
      <vt:lpstr>Slide 17</vt:lpstr>
      <vt:lpstr>Slide 18</vt:lpstr>
      <vt:lpstr>Slide 19</vt:lpstr>
      <vt:lpstr>Slide 20</vt:lpstr>
      <vt:lpstr>Slide 21</vt:lpstr>
      <vt:lpstr> B. Increasing Income and Employment</vt:lpstr>
      <vt:lpstr>C. Health Benefits</vt:lpstr>
      <vt:lpstr>Slide 24</vt:lpstr>
      <vt:lpstr>Slide 25</vt:lpstr>
      <vt:lpstr>Slide 26</vt:lpstr>
      <vt:lpstr>Slide 27</vt:lpstr>
      <vt:lpstr>Slide 28</vt:lpstr>
      <vt:lpstr>Slide 29</vt:lpstr>
      <vt:lpstr>Slide 30</vt:lpstr>
      <vt:lpstr>Slide 31</vt:lpstr>
      <vt:lpstr>Slide 32</vt:lpstr>
      <vt:lpstr>E. Improvement of Cultural and Social Well-Being</vt:lpstr>
      <vt:lpstr>F. Malo-Lactic Fermentation</vt:lpstr>
      <vt:lpstr>PRINCIPLES / BIOCHEMISTRY OF FERMENTATION</vt:lpstr>
      <vt:lpstr>Major types of fermentation.</vt:lpstr>
      <vt:lpstr> 4. Diacetyl and 2,3-butylene glycol fermentation </vt:lpstr>
      <vt:lpstr>Slide 38</vt:lpstr>
      <vt:lpstr>Lactic Acid Bacteria</vt:lpstr>
      <vt:lpstr>Slide 40</vt:lpstr>
      <vt:lpstr>Groups of LAB Depending on Glucose Metabolism </vt:lpstr>
      <vt:lpstr>Homofermentative LAB </vt:lpstr>
      <vt:lpstr>Heterofermentative LAB</vt:lpstr>
      <vt:lpstr>Facultative Heterofermentative LAB</vt:lpstr>
      <vt:lpstr>Groups of LAB Depending on Growth Temperature</vt:lpstr>
      <vt:lpstr>Slide 46</vt:lpstr>
      <vt:lpstr>Other bacteria </vt:lpstr>
      <vt:lpstr>Types of Commercial LAB </vt:lpstr>
      <vt:lpstr>Slide 49</vt:lpstr>
      <vt:lpstr>Assignment</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FST 405 FOOD FERMENTATION PROCESS</dc:title>
  <dc:creator>Mary</dc:creator>
  <cp:lastModifiedBy>Microsoft</cp:lastModifiedBy>
  <cp:revision>182</cp:revision>
  <dcterms:created xsi:type="dcterms:W3CDTF">2019-10-14T08:20:37Z</dcterms:created>
  <dcterms:modified xsi:type="dcterms:W3CDTF">2021-04-09T03:53:49Z</dcterms:modified>
</cp:coreProperties>
</file>