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0"/>
  </p:notesMasterIdLst>
  <p:sldIdLst>
    <p:sldId id="256" r:id="rId2"/>
    <p:sldId id="308" r:id="rId3"/>
    <p:sldId id="309" r:id="rId4"/>
    <p:sldId id="310" r:id="rId5"/>
    <p:sldId id="311" r:id="rId6"/>
    <p:sldId id="312" r:id="rId7"/>
    <p:sldId id="314" r:id="rId8"/>
    <p:sldId id="315" r:id="rId9"/>
    <p:sldId id="339" r:id="rId10"/>
    <p:sldId id="340" r:id="rId11"/>
    <p:sldId id="341" r:id="rId12"/>
    <p:sldId id="342" r:id="rId13"/>
    <p:sldId id="313" r:id="rId14"/>
    <p:sldId id="316" r:id="rId15"/>
    <p:sldId id="317" r:id="rId16"/>
    <p:sldId id="318" r:id="rId17"/>
    <p:sldId id="319" r:id="rId18"/>
    <p:sldId id="320" r:id="rId19"/>
    <p:sldId id="327" r:id="rId20"/>
    <p:sldId id="321" r:id="rId21"/>
    <p:sldId id="322" r:id="rId22"/>
    <p:sldId id="257" r:id="rId23"/>
    <p:sldId id="258" r:id="rId24"/>
    <p:sldId id="294" r:id="rId25"/>
    <p:sldId id="295" r:id="rId26"/>
    <p:sldId id="296" r:id="rId27"/>
    <p:sldId id="297" r:id="rId28"/>
    <p:sldId id="298" r:id="rId29"/>
    <p:sldId id="299" r:id="rId30"/>
    <p:sldId id="259" r:id="rId31"/>
    <p:sldId id="300" r:id="rId32"/>
    <p:sldId id="301" r:id="rId33"/>
    <p:sldId id="303" r:id="rId34"/>
    <p:sldId id="304" r:id="rId35"/>
    <p:sldId id="305" r:id="rId36"/>
    <p:sldId id="306" r:id="rId37"/>
    <p:sldId id="307" r:id="rId38"/>
    <p:sldId id="328" r:id="rId39"/>
    <p:sldId id="329" r:id="rId40"/>
    <p:sldId id="330" r:id="rId41"/>
    <p:sldId id="331" r:id="rId42"/>
    <p:sldId id="332" r:id="rId43"/>
    <p:sldId id="337" r:id="rId44"/>
    <p:sldId id="343" r:id="rId45"/>
    <p:sldId id="333" r:id="rId46"/>
    <p:sldId id="334" r:id="rId47"/>
    <p:sldId id="335" r:id="rId48"/>
    <p:sldId id="345"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426" autoAdjust="0"/>
    <p:restoredTop sz="94660"/>
  </p:normalViewPr>
  <p:slideViewPr>
    <p:cSldViewPr snapToGrid="0">
      <p:cViewPr varScale="1">
        <p:scale>
          <a:sx n="76" d="100"/>
          <a:sy n="76" d="100"/>
        </p:scale>
        <p:origin x="19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254D1-F8CA-454E-AC23-88C0966B391B}" type="datetimeFigureOut">
              <a:rPr lang="en-GB" smtClean="0"/>
              <a:t>06/08/2021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BBE6FD-CE88-4BB1-9168-38CFB059B653}" type="slidenum">
              <a:rPr lang="en-GB" smtClean="0"/>
              <a:t>‹#›</a:t>
            </a:fld>
            <a:endParaRPr lang="en-GB"/>
          </a:p>
        </p:txBody>
      </p:sp>
    </p:spTree>
    <p:extLst>
      <p:ext uri="{BB962C8B-B14F-4D97-AF65-F5344CB8AC3E}">
        <p14:creationId xmlns:p14="http://schemas.microsoft.com/office/powerpoint/2010/main" val="2779000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7BBE6FD-CE88-4BB1-9168-38CFB059B653}" type="slidenum">
              <a:rPr lang="en-GB" smtClean="0"/>
              <a:t>30</a:t>
            </a:fld>
            <a:endParaRPr lang="en-GB"/>
          </a:p>
        </p:txBody>
      </p:sp>
    </p:spTree>
    <p:extLst>
      <p:ext uri="{BB962C8B-B14F-4D97-AF65-F5344CB8AC3E}">
        <p14:creationId xmlns:p14="http://schemas.microsoft.com/office/powerpoint/2010/main" val="3313450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6AE8E09-D168-46A4-868E-C46F9CBD6ABB}" type="datetime1">
              <a:rPr lang="en-GB" smtClean="0"/>
              <a:t>06/08/2021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946619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24AE385-71A9-4B62-86CF-AA85DF618153}" type="datetime1">
              <a:rPr lang="en-GB" smtClean="0"/>
              <a:t>06/08/2021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888643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76AF3C9-BE93-4721-965E-CAA1C4D6701A}" type="datetime1">
              <a:rPr lang="en-GB" smtClean="0"/>
              <a:t>06/08/2021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402273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BBE0366-A8A0-493F-BD68-133D27AE4EE2}" type="datetime1">
              <a:rPr lang="en-GB" smtClean="0"/>
              <a:t>06/08/2021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2050543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70889E-86FD-4ABE-B412-6A3498F12A4D}" type="datetime1">
              <a:rPr lang="en-GB" smtClean="0"/>
              <a:t>06/08/2021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749144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2BFA198-2803-4962-AA20-E2BE7482A431}" type="datetime1">
              <a:rPr lang="en-GB" smtClean="0"/>
              <a:t>06/08/2021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75999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8FF2C64-BEA5-40C1-B9E2-B4166AEB4948}" type="datetime1">
              <a:rPr lang="en-GB" smtClean="0"/>
              <a:t>06/08/2021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3871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CE9D61E-EAFE-4C0A-9F6C-F62B703EA26A}" type="datetime1">
              <a:rPr lang="en-GB" smtClean="0"/>
              <a:t>06/08/2021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137965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1CFF5E-8B36-4B26-8B7A-CBF198F88553}" type="datetime1">
              <a:rPr lang="en-GB" smtClean="0"/>
              <a:t>06/08/2021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3586700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782D15-B415-49F8-9907-F11448A771DC}" type="datetime1">
              <a:rPr lang="en-GB" smtClean="0"/>
              <a:t>06/08/2021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422148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32C761-379B-48D8-BBD1-587F8DA667BA}" type="datetime1">
              <a:rPr lang="en-GB" smtClean="0"/>
              <a:t>06/08/2021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FD7FD30-19ED-42E2-8C36-6F848EB43577}" type="slidenum">
              <a:rPr lang="en-GB" smtClean="0"/>
              <a:t>‹#›</a:t>
            </a:fld>
            <a:endParaRPr lang="en-GB"/>
          </a:p>
        </p:txBody>
      </p:sp>
    </p:spTree>
    <p:extLst>
      <p:ext uri="{BB962C8B-B14F-4D97-AF65-F5344CB8AC3E}">
        <p14:creationId xmlns:p14="http://schemas.microsoft.com/office/powerpoint/2010/main" val="2352572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F8D52-B24A-4727-B6D2-1CA36E51B677}" type="datetime1">
              <a:rPr lang="en-GB" smtClean="0"/>
              <a:t>06/08/2021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D7FD30-19ED-42E2-8C36-6F848EB43577}" type="slidenum">
              <a:rPr lang="en-GB" smtClean="0"/>
              <a:t>‹#›</a:t>
            </a:fld>
            <a:endParaRPr lang="en-GB"/>
          </a:p>
        </p:txBody>
      </p:sp>
    </p:spTree>
    <p:extLst>
      <p:ext uri="{BB962C8B-B14F-4D97-AF65-F5344CB8AC3E}">
        <p14:creationId xmlns:p14="http://schemas.microsoft.com/office/powerpoint/2010/main" val="993233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2.docx"/><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_Document3.docx"/><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5.png"/><Relationship Id="rId5" Type="http://schemas.openxmlformats.org/officeDocument/2006/relationships/image" Target="../media/image2.gif"/><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Word_Document4.docx"/><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2.gif"/><Relationship Id="rId4" Type="http://schemas.openxmlformats.org/officeDocument/2006/relationships/image" Target="../media/image6.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gif"/><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4608" y="512121"/>
            <a:ext cx="10158607" cy="2387600"/>
          </a:xfrm>
        </p:spPr>
        <p:style>
          <a:lnRef idx="1">
            <a:schemeClr val="accent2"/>
          </a:lnRef>
          <a:fillRef idx="2">
            <a:schemeClr val="accent2"/>
          </a:fillRef>
          <a:effectRef idx="1">
            <a:schemeClr val="accent2"/>
          </a:effectRef>
          <a:fontRef idx="minor">
            <a:schemeClr val="dk1"/>
          </a:fontRef>
        </p:style>
        <p:txBody>
          <a:bodyPr>
            <a:normAutofit/>
          </a:bodyPr>
          <a:lstStyle/>
          <a:p>
            <a:r>
              <a:rPr lang="en-GB" b="1" dirty="0" smtClean="0"/>
              <a:t>COURSE TITLE: FOOD PRODUCT DEVELOPMENT</a:t>
            </a:r>
            <a:endParaRPr lang="en-GB" b="1" dirty="0"/>
          </a:p>
        </p:txBody>
      </p:sp>
      <p:sp>
        <p:nvSpPr>
          <p:cNvPr id="3" name="Subtitle 2"/>
          <p:cNvSpPr>
            <a:spLocks noGrp="1"/>
          </p:cNvSpPr>
          <p:nvPr>
            <p:ph type="subTitle" idx="1"/>
          </p:nvPr>
        </p:nvSpPr>
        <p:spPr>
          <a:xfrm>
            <a:off x="3720231" y="2899721"/>
            <a:ext cx="4572000" cy="468921"/>
          </a:xfrm>
        </p:spPr>
        <p:style>
          <a:lnRef idx="1">
            <a:schemeClr val="accent2"/>
          </a:lnRef>
          <a:fillRef idx="2">
            <a:schemeClr val="accent2"/>
          </a:fillRef>
          <a:effectRef idx="1">
            <a:schemeClr val="accent2"/>
          </a:effectRef>
          <a:fontRef idx="minor">
            <a:schemeClr val="dk1"/>
          </a:fontRef>
        </p:style>
        <p:txBody>
          <a:bodyPr>
            <a:noAutofit/>
          </a:bodyPr>
          <a:lstStyle/>
          <a:p>
            <a:r>
              <a:rPr lang="en-GB" sz="3200" b="1" dirty="0" smtClean="0"/>
              <a:t>COURSE CODE: FST 502 </a:t>
            </a:r>
            <a:endParaRPr lang="en-GB" sz="3200" b="1" dirty="0"/>
          </a:p>
        </p:txBody>
      </p:sp>
      <p:sp>
        <p:nvSpPr>
          <p:cNvPr id="4" name="Slide Number Placeholder 3"/>
          <p:cNvSpPr>
            <a:spLocks noGrp="1"/>
          </p:cNvSpPr>
          <p:nvPr>
            <p:ph type="sldNum" sz="quarter" idx="12"/>
          </p:nvPr>
        </p:nvSpPr>
        <p:spPr/>
        <p:txBody>
          <a:bodyPr/>
          <a:lstStyle/>
          <a:p>
            <a:fld id="{BFD7FD30-19ED-42E2-8C36-6F848EB43577}" type="slidenum">
              <a:rPr lang="en-GB" smtClean="0"/>
              <a:t>1</a:t>
            </a:fld>
            <a:endParaRPr lang="en-GB"/>
          </a:p>
        </p:txBody>
      </p:sp>
      <p:sp>
        <p:nvSpPr>
          <p:cNvPr id="5" name="TextBox 4"/>
          <p:cNvSpPr txBox="1"/>
          <p:nvPr/>
        </p:nvSpPr>
        <p:spPr>
          <a:xfrm>
            <a:off x="1014608" y="3368813"/>
            <a:ext cx="10158607" cy="317009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endParaRPr lang="en-GB" sz="4000" b="1" dirty="0" smtClean="0">
              <a:latin typeface="Times New Roman" panose="02020603050405020304" pitchFamily="18" charset="0"/>
              <a:cs typeface="Times New Roman" panose="02020603050405020304" pitchFamily="18" charset="0"/>
            </a:endParaRPr>
          </a:p>
          <a:p>
            <a:pPr algn="ctr"/>
            <a:r>
              <a:rPr lang="en-GB" sz="4000" b="1" dirty="0" smtClean="0">
                <a:latin typeface="Times New Roman" panose="02020603050405020304" pitchFamily="18" charset="0"/>
                <a:cs typeface="Times New Roman" panose="02020603050405020304" pitchFamily="18" charset="0"/>
              </a:rPr>
              <a:t>By</a:t>
            </a:r>
          </a:p>
          <a:p>
            <a:pPr algn="ctr"/>
            <a:r>
              <a:rPr lang="en-GB" sz="4000" b="1" dirty="0" err="1" smtClean="0">
                <a:latin typeface="Times New Roman" panose="02020603050405020304" pitchFamily="18" charset="0"/>
                <a:cs typeface="Times New Roman" panose="02020603050405020304" pitchFamily="18" charset="0"/>
              </a:rPr>
              <a:t>Dr.</a:t>
            </a:r>
            <a:r>
              <a:rPr lang="en-GB" sz="4000" b="1" dirty="0" smtClean="0">
                <a:latin typeface="Times New Roman" panose="02020603050405020304" pitchFamily="18" charset="0"/>
                <a:cs typeface="Times New Roman" panose="02020603050405020304" pitchFamily="18" charset="0"/>
              </a:rPr>
              <a:t> Dupe </a:t>
            </a:r>
            <a:r>
              <a:rPr lang="en-GB" sz="4000" b="1" dirty="0" err="1" smtClean="0">
                <a:latin typeface="Times New Roman" panose="02020603050405020304" pitchFamily="18" charset="0"/>
                <a:cs typeface="Times New Roman" panose="02020603050405020304" pitchFamily="18" charset="0"/>
              </a:rPr>
              <a:t>Temilade</a:t>
            </a:r>
            <a:r>
              <a:rPr lang="en-GB" sz="4000" b="1" dirty="0" smtClean="0">
                <a:latin typeface="Times New Roman" panose="02020603050405020304" pitchFamily="18" charset="0"/>
                <a:cs typeface="Times New Roman" panose="02020603050405020304" pitchFamily="18" charset="0"/>
              </a:rPr>
              <a:t> </a:t>
            </a:r>
            <a:r>
              <a:rPr lang="en-GB" sz="4000" b="1" dirty="0" err="1" smtClean="0">
                <a:latin typeface="Times New Roman" panose="02020603050405020304" pitchFamily="18" charset="0"/>
                <a:cs typeface="Times New Roman" panose="02020603050405020304" pitchFamily="18" charset="0"/>
              </a:rPr>
              <a:t>Otolowo</a:t>
            </a:r>
            <a:r>
              <a:rPr lang="en-GB" sz="4000" b="1" dirty="0" smtClean="0">
                <a:latin typeface="Times New Roman" panose="02020603050405020304" pitchFamily="18" charset="0"/>
                <a:cs typeface="Times New Roman" panose="02020603050405020304" pitchFamily="18" charset="0"/>
              </a:rPr>
              <a:t>, </a:t>
            </a:r>
          </a:p>
          <a:p>
            <a:pPr algn="ctr"/>
            <a:r>
              <a:rPr lang="en-GB" sz="4000" b="1" dirty="0" smtClean="0">
                <a:latin typeface="Times New Roman" panose="02020603050405020304" pitchFamily="18" charset="0"/>
                <a:cs typeface="Times New Roman" panose="02020603050405020304" pitchFamily="18" charset="0"/>
              </a:rPr>
              <a:t>Department of Food Science and Technology, </a:t>
            </a:r>
          </a:p>
          <a:p>
            <a:pPr algn="ctr"/>
            <a:r>
              <a:rPr lang="en-GB" sz="4000" b="1" dirty="0" smtClean="0">
                <a:latin typeface="Times New Roman" panose="02020603050405020304" pitchFamily="18" charset="0"/>
                <a:cs typeface="Times New Roman" panose="02020603050405020304" pitchFamily="18" charset="0"/>
              </a:rPr>
              <a:t>Mountain Top University, Nigeria</a:t>
            </a:r>
            <a:endParaRPr lang="en-GB"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9609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10</a:t>
            </a:fld>
            <a:endParaRPr lang="en-GB"/>
          </a:p>
        </p:txBody>
      </p:sp>
      <p:graphicFrame>
        <p:nvGraphicFramePr>
          <p:cNvPr id="3" name="Object 2"/>
          <p:cNvGraphicFramePr>
            <a:graphicFrameLocks noChangeAspect="1"/>
          </p:cNvGraphicFramePr>
          <p:nvPr>
            <p:extLst/>
          </p:nvPr>
        </p:nvGraphicFramePr>
        <p:xfrm>
          <a:off x="1640910" y="127524"/>
          <a:ext cx="8617905" cy="6164316"/>
        </p:xfrm>
        <a:graphic>
          <a:graphicData uri="http://schemas.openxmlformats.org/presentationml/2006/ole">
            <mc:AlternateContent xmlns:mc="http://schemas.openxmlformats.org/markup-compatibility/2006">
              <mc:Choice xmlns:v="urn:schemas-microsoft-com:vml" Requires="v">
                <p:oleObj spid="_x0000_s9232" name="Document" r:id="rId3" imgW="5838833" imgH="5924656" progId="Word.Document.12">
                  <p:embed/>
                </p:oleObj>
              </mc:Choice>
              <mc:Fallback>
                <p:oleObj name="Document" r:id="rId3" imgW="5838833" imgH="5924656" progId="Word.Document.12">
                  <p:embed/>
                  <p:pic>
                    <p:nvPicPr>
                      <p:cNvPr id="0" name=""/>
                      <p:cNvPicPr/>
                      <p:nvPr/>
                    </p:nvPicPr>
                    <p:blipFill>
                      <a:blip r:embed="rId4"/>
                      <a:stretch>
                        <a:fillRect/>
                      </a:stretch>
                    </p:blipFill>
                    <p:spPr>
                      <a:xfrm>
                        <a:off x="1640910" y="127524"/>
                        <a:ext cx="8617905" cy="6164316"/>
                      </a:xfrm>
                      <a:prstGeom prst="rect">
                        <a:avLst/>
                      </a:prstGeom>
                      <a:solidFill>
                        <a:schemeClr val="accent1">
                          <a:lumMod val="40000"/>
                          <a:lumOff val="60000"/>
                        </a:schemeClr>
                      </a:solidFill>
                    </p:spPr>
                  </p:pic>
                </p:oleObj>
              </mc:Fallback>
            </mc:AlternateContent>
          </a:graphicData>
        </a:graphic>
      </p:graphicFrame>
      <p:sp>
        <p:nvSpPr>
          <p:cNvPr id="4" name="Rectangle 3"/>
          <p:cNvSpPr/>
          <p:nvPr/>
        </p:nvSpPr>
        <p:spPr>
          <a:xfrm>
            <a:off x="1503123" y="6347274"/>
            <a:ext cx="8868427" cy="37548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15000"/>
              </a:lnSpc>
              <a:spcAft>
                <a:spcPts val="0"/>
              </a:spcAft>
            </a:pPr>
            <a:r>
              <a:rPr lang="en-US" sz="1600" b="1" dirty="0">
                <a:latin typeface="Cambria" panose="02040503050406030204" pitchFamily="18" charset="0"/>
                <a:ea typeface="Times New Roman" panose="02020603050405020304" pitchFamily="18" charset="0"/>
              </a:rPr>
              <a:t>Figure </a:t>
            </a:r>
            <a:r>
              <a:rPr lang="en-US" sz="1600" b="1" dirty="0" smtClean="0">
                <a:latin typeface="Cambria" panose="02040503050406030204" pitchFamily="18" charset="0"/>
                <a:ea typeface="Times New Roman" panose="02020603050405020304" pitchFamily="18" charset="0"/>
              </a:rPr>
              <a:t>1:</a:t>
            </a:r>
            <a:r>
              <a:rPr lang="en-US" sz="1600" dirty="0" smtClean="0">
                <a:latin typeface="Cambria" panose="02040503050406030204" pitchFamily="18" charset="0"/>
                <a:ea typeface="Times New Roman" panose="02020603050405020304" pitchFamily="18" charset="0"/>
              </a:rPr>
              <a:t> </a:t>
            </a:r>
            <a:r>
              <a:rPr lang="en-US" sz="1600" b="1" dirty="0">
                <a:latin typeface="Cambria" panose="02040503050406030204" pitchFamily="18" charset="0"/>
                <a:ea typeface="Times New Roman" panose="02020603050405020304" pitchFamily="18" charset="0"/>
                <a:cs typeface="Arial" panose="020B0604020202020204" pitchFamily="34" charset="0"/>
              </a:rPr>
              <a:t>Activities and experimental techniques in product design and process development</a:t>
            </a:r>
            <a:endParaRPr lang="en-GB" sz="1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766742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11</a:t>
            </a:fld>
            <a:endParaRPr lang="en-GB"/>
          </a:p>
        </p:txBody>
      </p:sp>
      <p:graphicFrame>
        <p:nvGraphicFramePr>
          <p:cNvPr id="4" name="Object 3"/>
          <p:cNvGraphicFramePr>
            <a:graphicFrameLocks noChangeAspect="1"/>
          </p:cNvGraphicFramePr>
          <p:nvPr>
            <p:extLst/>
          </p:nvPr>
        </p:nvGraphicFramePr>
        <p:xfrm>
          <a:off x="2348206" y="353578"/>
          <a:ext cx="7495587" cy="5811916"/>
        </p:xfrm>
        <a:graphic>
          <a:graphicData uri="http://schemas.openxmlformats.org/presentationml/2006/ole">
            <mc:AlternateContent xmlns:mc="http://schemas.openxmlformats.org/markup-compatibility/2006">
              <mc:Choice xmlns:v="urn:schemas-microsoft-com:vml" Requires="v">
                <p:oleObj spid="_x0000_s10256" name="Document" r:id="rId3" imgW="5838833" imgH="5296747" progId="Word.Document.12">
                  <p:embed/>
                </p:oleObj>
              </mc:Choice>
              <mc:Fallback>
                <p:oleObj name="Document" r:id="rId3" imgW="5838833" imgH="5296747" progId="Word.Document.12">
                  <p:embed/>
                  <p:pic>
                    <p:nvPicPr>
                      <p:cNvPr id="0" name=""/>
                      <p:cNvPicPr/>
                      <p:nvPr/>
                    </p:nvPicPr>
                    <p:blipFill>
                      <a:blip r:embed="rId4"/>
                      <a:stretch>
                        <a:fillRect/>
                      </a:stretch>
                    </p:blipFill>
                    <p:spPr>
                      <a:xfrm>
                        <a:off x="2348206" y="353578"/>
                        <a:ext cx="7495587" cy="5811916"/>
                      </a:xfrm>
                      <a:prstGeom prst="rect">
                        <a:avLst/>
                      </a:prstGeom>
                      <a:solidFill>
                        <a:schemeClr val="accent1">
                          <a:lumMod val="40000"/>
                          <a:lumOff val="60000"/>
                        </a:schemeClr>
                      </a:solidFill>
                    </p:spPr>
                  </p:pic>
                </p:oleObj>
              </mc:Fallback>
            </mc:AlternateContent>
          </a:graphicData>
        </a:graphic>
      </p:graphicFrame>
      <p:pic>
        <p:nvPicPr>
          <p:cNvPr id="8" name="Picture 7" descr="http://www.nzifst.org.nz/creatingnewfoods/images/arrowdown.gif"/>
          <p:cNvPicPr/>
          <p:nvPr/>
        </p:nvPicPr>
        <p:blipFill>
          <a:blip r:embed="rId5" cstate="print"/>
          <a:srcRect/>
          <a:stretch>
            <a:fillRect/>
          </a:stretch>
        </p:blipFill>
        <p:spPr bwMode="auto">
          <a:xfrm>
            <a:off x="6010275" y="6259078"/>
            <a:ext cx="171450" cy="171450"/>
          </a:xfrm>
          <a:prstGeom prst="rect">
            <a:avLst/>
          </a:prstGeom>
          <a:noFill/>
          <a:ln w="9525">
            <a:noFill/>
            <a:miter lim="800000"/>
            <a:headEnd/>
            <a:tailEnd/>
          </a:ln>
        </p:spPr>
      </p:pic>
      <p:pic>
        <p:nvPicPr>
          <p:cNvPr id="5123" name="Picture 1351" descr="http://www.nzifst.org.nz/creatingnewfoods/images/arrowdown.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1352" descr="http://www.nzifst.org.nz/creatingnewfoods/images/arrowdown.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71450" cy="171450"/>
          </a:xfrm>
          <a:prstGeom prst="rect">
            <a:avLst/>
          </a:prstGeom>
          <a:noFill/>
          <a:extLst>
            <a:ext uri="{909E8E84-426E-40DD-AFC4-6F175D3DCCD1}">
              <a14:hiddenFill xmlns:a14="http://schemas.microsoft.com/office/drawing/2010/main">
                <a:solidFill>
                  <a:srgbClr val="FFFFFF"/>
                </a:solidFill>
              </a14:hiddenFill>
            </a:ext>
          </a:extLst>
        </p:spPr>
      </p:pic>
      <p:pic>
        <p:nvPicPr>
          <p:cNvPr id="5121" name="Picture 1353" descr="http://www.nzifst.org.nz/creatingnewfoods/images/arrowdown.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171450" cy="171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31762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12</a:t>
            </a:fld>
            <a:endParaRPr lang="en-GB"/>
          </a:p>
        </p:txBody>
      </p:sp>
      <p:graphicFrame>
        <p:nvGraphicFramePr>
          <p:cNvPr id="3" name="Object 2"/>
          <p:cNvGraphicFramePr>
            <a:graphicFrameLocks noChangeAspect="1"/>
          </p:cNvGraphicFramePr>
          <p:nvPr>
            <p:extLst/>
          </p:nvPr>
        </p:nvGraphicFramePr>
        <p:xfrm>
          <a:off x="1778697" y="688975"/>
          <a:ext cx="8279704" cy="5453605"/>
        </p:xfrm>
        <a:graphic>
          <a:graphicData uri="http://schemas.openxmlformats.org/presentationml/2006/ole">
            <mc:AlternateContent xmlns:mc="http://schemas.openxmlformats.org/markup-compatibility/2006">
              <mc:Choice xmlns:v="urn:schemas-microsoft-com:vml" Requires="v">
                <p:oleObj spid="_x0000_s11280" name="Document" r:id="rId3" imgW="5838833" imgH="5479182" progId="Word.Document.12">
                  <p:embed/>
                </p:oleObj>
              </mc:Choice>
              <mc:Fallback>
                <p:oleObj name="Document" r:id="rId3" imgW="5838833" imgH="5479182" progId="Word.Document.12">
                  <p:embed/>
                  <p:pic>
                    <p:nvPicPr>
                      <p:cNvPr id="0" name=""/>
                      <p:cNvPicPr/>
                      <p:nvPr/>
                    </p:nvPicPr>
                    <p:blipFill>
                      <a:blip r:embed="rId4"/>
                      <a:stretch>
                        <a:fillRect/>
                      </a:stretch>
                    </p:blipFill>
                    <p:spPr>
                      <a:xfrm>
                        <a:off x="1778697" y="688975"/>
                        <a:ext cx="8279704" cy="5453605"/>
                      </a:xfrm>
                      <a:prstGeom prst="rect">
                        <a:avLst/>
                      </a:prstGeom>
                    </p:spPr>
                  </p:pic>
                </p:oleObj>
              </mc:Fallback>
            </mc:AlternateContent>
          </a:graphicData>
        </a:graphic>
      </p:graphicFrame>
      <p:pic>
        <p:nvPicPr>
          <p:cNvPr id="4" name="Picture 3" descr="http://www.nzifst.org.nz/creatingnewfoods/images/arrowdown.gif"/>
          <p:cNvPicPr/>
          <p:nvPr/>
        </p:nvPicPr>
        <p:blipFill>
          <a:blip r:embed="rId5" cstate="print"/>
          <a:srcRect/>
          <a:stretch>
            <a:fillRect/>
          </a:stretch>
        </p:blipFill>
        <p:spPr bwMode="auto">
          <a:xfrm>
            <a:off x="5924550" y="328613"/>
            <a:ext cx="171450" cy="171450"/>
          </a:xfrm>
          <a:prstGeom prst="rect">
            <a:avLst/>
          </a:prstGeom>
          <a:noFill/>
          <a:ln w="9525">
            <a:noFill/>
            <a:miter lim="800000"/>
            <a:headEnd/>
            <a:tailEnd/>
          </a:ln>
        </p:spPr>
      </p:pic>
      <p:sp>
        <p:nvSpPr>
          <p:cNvPr id="5" name="Rectangle 4"/>
          <p:cNvSpPr/>
          <p:nvPr/>
        </p:nvSpPr>
        <p:spPr>
          <a:xfrm>
            <a:off x="1609596" y="5961996"/>
            <a:ext cx="8617906" cy="41088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15000"/>
              </a:lnSpc>
              <a:spcAft>
                <a:spcPts val="1200"/>
              </a:spcAft>
            </a:pP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Figure 2</a:t>
            </a:r>
            <a:r>
              <a:rPr lang="en-US"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Testing activities and techniques in product design and process development</a:t>
            </a:r>
            <a:endParaRPr lang="en-GB"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65486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13</a:t>
            </a:fld>
            <a:endParaRPr lang="en-GB"/>
          </a:p>
        </p:txBody>
      </p:sp>
      <p:sp>
        <p:nvSpPr>
          <p:cNvPr id="3" name="Rectangle 2"/>
          <p:cNvSpPr/>
          <p:nvPr/>
        </p:nvSpPr>
        <p:spPr>
          <a:xfrm>
            <a:off x="851770" y="1408403"/>
            <a:ext cx="10502030" cy="415498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en-GB" sz="2400" b="1" dirty="0">
                <a:latin typeface="Times New Roman" panose="02020603050405020304" pitchFamily="18" charset="0"/>
                <a:cs typeface="Times New Roman" panose="02020603050405020304" pitchFamily="18" charset="0"/>
              </a:rPr>
              <a:t>ACTIVITY </a:t>
            </a:r>
            <a:r>
              <a:rPr lang="en-GB" sz="2400" b="1" dirty="0" smtClean="0">
                <a:latin typeface="Times New Roman" panose="02020603050405020304" pitchFamily="18" charset="0"/>
                <a:cs typeface="Times New Roman" panose="02020603050405020304" pitchFamily="18" charset="0"/>
              </a:rPr>
              <a:t>1</a:t>
            </a:r>
            <a:endParaRPr lang="en-GB" sz="2400" dirty="0">
              <a:latin typeface="Times New Roman" panose="02020603050405020304" pitchFamily="18" charset="0"/>
              <a:cs typeface="Times New Roman" panose="02020603050405020304" pitchFamily="18" charset="0"/>
            </a:endParaRPr>
          </a:p>
          <a:p>
            <a:endParaRPr lang="en-GB" sz="2400" dirty="0">
              <a:latin typeface="Times New Roman" panose="02020603050405020304" pitchFamily="18" charset="0"/>
              <a:cs typeface="Times New Roman" panose="02020603050405020304" pitchFamily="18" charset="0"/>
            </a:endParaRPr>
          </a:p>
          <a:p>
            <a:pPr>
              <a:lnSpc>
                <a:spcPct val="150000"/>
              </a:lnSpc>
            </a:pPr>
            <a:r>
              <a:rPr lang="en-GB" sz="2400" dirty="0">
                <a:latin typeface="Times New Roman" panose="02020603050405020304" pitchFamily="18" charset="0"/>
                <a:cs typeface="Times New Roman" panose="02020603050405020304" pitchFamily="18" charset="0"/>
              </a:rPr>
              <a:t>Discuss the advantages and disadvantages of consumers testing the prototypes in 'Getting the feel', 'Screening' and 'Ball-park' experimentation.</a:t>
            </a:r>
          </a:p>
          <a:p>
            <a:pPr>
              <a:lnSpc>
                <a:spcPct val="150000"/>
              </a:lnSpc>
            </a:pPr>
            <a:endParaRPr lang="en-GB" sz="2400" dirty="0">
              <a:latin typeface="Times New Roman" panose="02020603050405020304" pitchFamily="18" charset="0"/>
              <a:cs typeface="Times New Roman" panose="02020603050405020304" pitchFamily="18" charset="0"/>
            </a:endParaRPr>
          </a:p>
          <a:p>
            <a:pPr>
              <a:lnSpc>
                <a:spcPct val="150000"/>
              </a:lnSpc>
            </a:pPr>
            <a:r>
              <a:rPr lang="en-GB" sz="2400" dirty="0">
                <a:latin typeface="Times New Roman" panose="02020603050405020304" pitchFamily="18" charset="0"/>
                <a:cs typeface="Times New Roman" panose="02020603050405020304" pitchFamily="18" charset="0"/>
              </a:rPr>
              <a:t>For what types of products – packaging change, product improvement, product line extension, product innovation – would you use consumer testing and at what stages in the product and process development?</a:t>
            </a:r>
          </a:p>
        </p:txBody>
      </p:sp>
    </p:spTree>
    <p:extLst>
      <p:ext uri="{BB962C8B-B14F-4D97-AF65-F5344CB8AC3E}">
        <p14:creationId xmlns:p14="http://schemas.microsoft.com/office/powerpoint/2010/main" val="20022056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14</a:t>
            </a:fld>
            <a:endParaRPr lang="en-GB"/>
          </a:p>
        </p:txBody>
      </p:sp>
      <p:sp>
        <p:nvSpPr>
          <p:cNvPr id="3" name="Rectangle 2"/>
          <p:cNvSpPr/>
          <p:nvPr/>
        </p:nvSpPr>
        <p:spPr>
          <a:xfrm>
            <a:off x="1043835" y="1004815"/>
            <a:ext cx="10141907" cy="541686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just">
              <a:lnSpc>
                <a:spcPct val="150000"/>
              </a:lnSpc>
              <a:spcAft>
                <a:spcPts val="120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B. PRODUCT TESTING</a:t>
            </a:r>
          </a:p>
          <a:p>
            <a:pPr lvl="0" algn="just">
              <a:lnSpc>
                <a:spcPct val="150000"/>
              </a:lnSpc>
              <a:spcAft>
                <a:spcPts val="1200"/>
              </a:spcAft>
            </a:pP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Product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testing is an integral part of the product design and process development. To achieve the final product prototype, it is very important that the product is tested at all stages during its design for </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technical compliance</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acceptability to the consumer, and compliance with cost constraints.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Physical tests, chemical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tests</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microbiological tests, sensory tests and profile characteristics such as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colour</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texture,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taste,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etc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are amongst tests carried </a:t>
            </a:r>
            <a:r>
              <a:rPr lang="en-US" sz="2800" dirty="0" smtClean="0">
                <a:latin typeface="Times New Roman" panose="02020603050405020304" pitchFamily="18" charset="0"/>
                <a:ea typeface="Times New Roman" panose="02020603050405020304" pitchFamily="18" charset="0"/>
                <a:cs typeface="Times New Roman" panose="02020603050405020304" pitchFamily="18" charset="0"/>
              </a:rPr>
              <a:t>out in technical testing.</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1043835" y="481595"/>
            <a:ext cx="2480154"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800" b="1" dirty="0" smtClean="0">
                <a:latin typeface="Times New Roman" panose="02020603050405020304" pitchFamily="18" charset="0"/>
                <a:cs typeface="Times New Roman" panose="02020603050405020304" pitchFamily="18" charset="0"/>
              </a:rPr>
              <a:t>LECTURE 2</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79666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15</a:t>
            </a:fld>
            <a:endParaRPr lang="en-GB"/>
          </a:p>
        </p:txBody>
      </p:sp>
      <p:sp>
        <p:nvSpPr>
          <p:cNvPr id="3" name="Rectangle 2"/>
          <p:cNvSpPr/>
          <p:nvPr/>
        </p:nvSpPr>
        <p:spPr>
          <a:xfrm>
            <a:off x="1106464" y="658268"/>
            <a:ext cx="9878861" cy="526297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800" b="1" dirty="0">
                <a:latin typeface="Times New Roman" panose="02020603050405020304" pitchFamily="18" charset="0"/>
                <a:cs typeface="Times New Roman" panose="02020603050405020304" pitchFamily="18" charset="0"/>
              </a:rPr>
              <a:t>1. Technical testing</a:t>
            </a:r>
          </a:p>
          <a:p>
            <a:pPr algn="just">
              <a:lnSpc>
                <a:spcPct val="150000"/>
              </a:lnSpc>
            </a:pPr>
            <a:r>
              <a:rPr lang="en-GB" sz="2800" dirty="0">
                <a:latin typeface="Times New Roman" panose="02020603050405020304" pitchFamily="18" charset="0"/>
                <a:cs typeface="Times New Roman" panose="02020603050405020304" pitchFamily="18" charset="0"/>
              </a:rPr>
              <a:t>Technical testing varies a great deal depending on the type of product, the testing facilities available, safety needs, processing needs and legal regulations. The tests can be </a:t>
            </a:r>
            <a:r>
              <a:rPr lang="en-GB" sz="2800" dirty="0" smtClean="0">
                <a:latin typeface="Times New Roman" panose="02020603050405020304" pitchFamily="18" charset="0"/>
                <a:cs typeface="Times New Roman" panose="02020603050405020304" pitchFamily="18" charset="0"/>
              </a:rPr>
              <a:t>physical, chemical</a:t>
            </a:r>
            <a:r>
              <a:rPr lang="en-GB" sz="2800" dirty="0">
                <a:latin typeface="Times New Roman" panose="02020603050405020304" pitchFamily="18" charset="0"/>
                <a:cs typeface="Times New Roman" panose="02020603050405020304" pitchFamily="18" charset="0"/>
              </a:rPr>
              <a:t>, </a:t>
            </a:r>
            <a:r>
              <a:rPr lang="en-GB" sz="2800" dirty="0" smtClean="0">
                <a:latin typeface="Times New Roman" panose="02020603050405020304" pitchFamily="18" charset="0"/>
                <a:cs typeface="Times New Roman" panose="02020603050405020304" pitchFamily="18" charset="0"/>
              </a:rPr>
              <a:t>or/and </a:t>
            </a:r>
            <a:r>
              <a:rPr lang="en-GB" sz="2800" dirty="0">
                <a:latin typeface="Times New Roman" panose="02020603050405020304" pitchFamily="18" charset="0"/>
                <a:cs typeface="Times New Roman" panose="02020603050405020304" pitchFamily="18" charset="0"/>
              </a:rPr>
              <a:t>microbiological. The technical testing for consumer acceptance is built up from the consumers' product profile, and suitable technical test methods are sought which relate to the product characteristics identified as important to the consumer. </a:t>
            </a:r>
          </a:p>
        </p:txBody>
      </p:sp>
    </p:spTree>
    <p:extLst>
      <p:ext uri="{BB962C8B-B14F-4D97-AF65-F5344CB8AC3E}">
        <p14:creationId xmlns:p14="http://schemas.microsoft.com/office/powerpoint/2010/main" val="16510464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16</a:t>
            </a:fld>
            <a:endParaRPr lang="en-GB"/>
          </a:p>
        </p:txBody>
      </p:sp>
      <p:sp>
        <p:nvSpPr>
          <p:cNvPr id="3" name="Rectangle 2"/>
          <p:cNvSpPr/>
          <p:nvPr/>
        </p:nvSpPr>
        <p:spPr>
          <a:xfrm>
            <a:off x="663878" y="278208"/>
            <a:ext cx="10809963" cy="618630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400" b="1" dirty="0">
                <a:latin typeface="Times New Roman" panose="02020603050405020304" pitchFamily="18" charset="0"/>
                <a:cs typeface="Times New Roman" panose="02020603050405020304" pitchFamily="18" charset="0"/>
              </a:rPr>
              <a:t>2.  Shelf life testing</a:t>
            </a:r>
          </a:p>
          <a:p>
            <a:pPr algn="just">
              <a:lnSpc>
                <a:spcPct val="150000"/>
              </a:lnSpc>
            </a:pPr>
            <a:r>
              <a:rPr lang="en-GB" sz="2400" dirty="0">
                <a:latin typeface="Times New Roman" panose="02020603050405020304" pitchFamily="18" charset="0"/>
                <a:cs typeface="Times New Roman" panose="02020603050405020304" pitchFamily="18" charset="0"/>
              </a:rPr>
              <a:t>Testing shelf life is important in food design because there is usually a target shelf life to be achieved for transport and storage in the distribution chain as well for storage of the product by the consumer after buying. </a:t>
            </a:r>
          </a:p>
          <a:p>
            <a:pPr algn="just">
              <a:lnSpc>
                <a:spcPct val="150000"/>
              </a:lnSpc>
            </a:pPr>
            <a:r>
              <a:rPr lang="en-GB" sz="2400" dirty="0">
                <a:latin typeface="Times New Roman" panose="02020603050405020304" pitchFamily="18" charset="0"/>
                <a:cs typeface="Times New Roman" panose="02020603050405020304" pitchFamily="18" charset="0"/>
              </a:rPr>
              <a:t>From previous knowledge, some predictions can be made early in the design on the possible shelf life; foods can be divided into short-life products (up to 10-14 days), medium-life products (up to eight weeks) and longer-life products (up to 1-2 years). The possible deterioration reactions in the food are identified, for example chemical reactions like browning and loss of colour, and microbial growth of food spoilage organisms, moulds and yeasts. It may be necessary to carry out accelerated tests under severe conditions to identify exactly what the deteriorative reactions are.</a:t>
            </a:r>
          </a:p>
        </p:txBody>
      </p:sp>
    </p:spTree>
    <p:extLst>
      <p:ext uri="{BB962C8B-B14F-4D97-AF65-F5344CB8AC3E}">
        <p14:creationId xmlns:p14="http://schemas.microsoft.com/office/powerpoint/2010/main" val="28957950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17</a:t>
            </a:fld>
            <a:endParaRPr lang="en-GB"/>
          </a:p>
        </p:txBody>
      </p:sp>
      <p:sp>
        <p:nvSpPr>
          <p:cNvPr id="3" name="Rectangle 2"/>
          <p:cNvSpPr/>
          <p:nvPr/>
        </p:nvSpPr>
        <p:spPr>
          <a:xfrm>
            <a:off x="981204" y="583112"/>
            <a:ext cx="10079277" cy="549381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600" b="1" dirty="0">
                <a:latin typeface="Times New Roman" panose="02020603050405020304" pitchFamily="18" charset="0"/>
                <a:cs typeface="Times New Roman" panose="02020603050405020304" pitchFamily="18" charset="0"/>
              </a:rPr>
              <a:t>3.  Sensory </a:t>
            </a:r>
            <a:r>
              <a:rPr lang="en-GB" sz="2600" b="1" dirty="0" smtClean="0">
                <a:latin typeface="Times New Roman" panose="02020603050405020304" pitchFamily="18" charset="0"/>
                <a:cs typeface="Times New Roman" panose="02020603050405020304" pitchFamily="18" charset="0"/>
              </a:rPr>
              <a:t>evaluation</a:t>
            </a:r>
            <a:endParaRPr lang="en-GB" sz="2600" b="1" dirty="0">
              <a:latin typeface="Times New Roman" panose="02020603050405020304" pitchFamily="18" charset="0"/>
              <a:cs typeface="Times New Roman" panose="02020603050405020304" pitchFamily="18" charset="0"/>
            </a:endParaRPr>
          </a:p>
          <a:p>
            <a:pPr algn="just">
              <a:lnSpc>
                <a:spcPct val="150000"/>
              </a:lnSpc>
            </a:pPr>
            <a:r>
              <a:rPr lang="en-GB" sz="2600" dirty="0">
                <a:latin typeface="Times New Roman" panose="02020603050405020304" pitchFamily="18" charset="0"/>
                <a:cs typeface="Times New Roman" panose="02020603050405020304" pitchFamily="18" charset="0"/>
              </a:rPr>
              <a:t>Sensory evaluation can be carried out by expert sensory panels or by consumers. Traditionally in product design, the expert sensory panel determines the differences between prototypes and the direction of the differences, while consumer panels evaluate the acceptance of products or preferences between products. </a:t>
            </a:r>
            <a:r>
              <a:rPr lang="en-GB" sz="2600" b="1" dirty="0">
                <a:solidFill>
                  <a:schemeClr val="tx1"/>
                </a:solidFill>
                <a:latin typeface="Times New Roman" panose="02020603050405020304" pitchFamily="18" charset="0"/>
                <a:cs typeface="Times New Roman" panose="02020603050405020304" pitchFamily="18" charset="0"/>
              </a:rPr>
              <a:t>This implies that consumer input does not take place until the final stages of prototype development. </a:t>
            </a:r>
            <a:r>
              <a:rPr lang="en-GB" sz="2600" dirty="0">
                <a:latin typeface="Times New Roman" panose="02020603050405020304" pitchFamily="18" charset="0"/>
                <a:cs typeface="Times New Roman" panose="02020603050405020304" pitchFamily="18" charset="0"/>
              </a:rPr>
              <a:t>Care needs to be taken when choosing the “consumers” – are they the people who buy the product, who prepare the meal, who eat it? </a:t>
            </a:r>
          </a:p>
        </p:txBody>
      </p:sp>
    </p:spTree>
    <p:extLst>
      <p:ext uri="{BB962C8B-B14F-4D97-AF65-F5344CB8AC3E}">
        <p14:creationId xmlns:p14="http://schemas.microsoft.com/office/powerpoint/2010/main" val="1151927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18</a:t>
            </a:fld>
            <a:endParaRPr lang="en-GB"/>
          </a:p>
        </p:txBody>
      </p:sp>
      <p:sp>
        <p:nvSpPr>
          <p:cNvPr id="3" name="Rectangle 2"/>
          <p:cNvSpPr/>
          <p:nvPr/>
        </p:nvSpPr>
        <p:spPr>
          <a:xfrm>
            <a:off x="1127342" y="699100"/>
            <a:ext cx="9857984" cy="507831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50000"/>
              </a:lnSpc>
            </a:pPr>
            <a:r>
              <a:rPr lang="en-GB" sz="2400" b="1" dirty="0">
                <a:latin typeface="Times New Roman" panose="02020603050405020304" pitchFamily="18" charset="0"/>
                <a:cs typeface="Times New Roman" panose="02020603050405020304" pitchFamily="18" charset="0"/>
              </a:rPr>
              <a:t>D</a:t>
            </a:r>
            <a:r>
              <a:rPr lang="en-GB" sz="2400" b="1" dirty="0" smtClean="0">
                <a:latin typeface="Times New Roman" panose="02020603050405020304" pitchFamily="18" charset="0"/>
                <a:cs typeface="Times New Roman" panose="02020603050405020304" pitchFamily="18" charset="0"/>
              </a:rPr>
              <a:t>ifferences </a:t>
            </a:r>
            <a:r>
              <a:rPr lang="en-GB" sz="2400" b="1" dirty="0">
                <a:latin typeface="Times New Roman" panose="02020603050405020304" pitchFamily="18" charset="0"/>
                <a:cs typeface="Times New Roman" panose="02020603050405020304" pitchFamily="18" charset="0"/>
              </a:rPr>
              <a:t>between sensory panel and consumer </a:t>
            </a:r>
            <a:r>
              <a:rPr lang="en-GB" sz="2400" b="1" dirty="0" smtClean="0">
                <a:latin typeface="Times New Roman" panose="02020603050405020304" pitchFamily="18" charset="0"/>
                <a:cs typeface="Times New Roman" panose="02020603050405020304" pitchFamily="18" charset="0"/>
              </a:rPr>
              <a:t>panel</a:t>
            </a:r>
            <a:endParaRPr lang="en-GB" sz="2400" dirty="0" smtClean="0">
              <a:latin typeface="Times New Roman" panose="02020603050405020304" pitchFamily="18" charset="0"/>
              <a:cs typeface="Times New Roman" panose="02020603050405020304" pitchFamily="18" charset="0"/>
            </a:endParaRPr>
          </a:p>
          <a:p>
            <a:pPr algn="just">
              <a:lnSpc>
                <a:spcPct val="150000"/>
              </a:lnSpc>
            </a:pPr>
            <a:r>
              <a:rPr lang="en-GB" sz="2400" dirty="0" smtClean="0">
                <a:latin typeface="Times New Roman" panose="02020603050405020304" pitchFamily="18" charset="0"/>
                <a:cs typeface="Times New Roman" panose="02020603050405020304" pitchFamily="18" charset="0"/>
              </a:rPr>
              <a:t>A </a:t>
            </a:r>
            <a:r>
              <a:rPr lang="en-GB" sz="2400" dirty="0">
                <a:latin typeface="Times New Roman" panose="02020603050405020304" pitchFamily="18" charset="0"/>
                <a:cs typeface="Times New Roman" panose="02020603050405020304" pitchFamily="18" charset="0"/>
              </a:rPr>
              <a:t>trained </a:t>
            </a:r>
            <a:r>
              <a:rPr lang="en-GB" sz="2400" dirty="0" smtClean="0">
                <a:latin typeface="Times New Roman" panose="02020603050405020304" pitchFamily="18" charset="0"/>
                <a:cs typeface="Times New Roman" panose="02020603050405020304" pitchFamily="18" charset="0"/>
              </a:rPr>
              <a:t>sensory panel </a:t>
            </a:r>
            <a:r>
              <a:rPr lang="en-GB" sz="2400" dirty="0">
                <a:latin typeface="Times New Roman" panose="02020603050405020304" pitchFamily="18" charset="0"/>
                <a:cs typeface="Times New Roman" panose="02020603050405020304" pitchFamily="18" charset="0"/>
              </a:rPr>
              <a:t>may consist of between four and ten people, but consumer panels are larger, comprising at least thirty people depending on the type of testing. The members of a trained panel after a month or longer training are able to score the product qualities reliably and accurately. Consumer panels are not trained, but are representative of the users of the product. The consumer panel gives opinions on all product characteristics, not just sensory qualities but others such as safety, nutrition, size, ease of use, transport, storing and convenience. They can also be involved in the design of the package. </a:t>
            </a:r>
          </a:p>
        </p:txBody>
      </p:sp>
    </p:spTree>
    <p:extLst>
      <p:ext uri="{BB962C8B-B14F-4D97-AF65-F5344CB8AC3E}">
        <p14:creationId xmlns:p14="http://schemas.microsoft.com/office/powerpoint/2010/main" val="33274179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19</a:t>
            </a:fld>
            <a:endParaRPr lang="en-GB"/>
          </a:p>
        </p:txBody>
      </p:sp>
      <p:graphicFrame>
        <p:nvGraphicFramePr>
          <p:cNvPr id="3" name="Table 2"/>
          <p:cNvGraphicFramePr>
            <a:graphicFrameLocks noGrp="1"/>
          </p:cNvGraphicFramePr>
          <p:nvPr>
            <p:extLst>
              <p:ext uri="{D42A27DB-BD31-4B8C-83A1-F6EECF244321}">
                <p14:modId xmlns:p14="http://schemas.microsoft.com/office/powerpoint/2010/main" val="2381231135"/>
              </p:ext>
            </p:extLst>
          </p:nvPr>
        </p:nvGraphicFramePr>
        <p:xfrm>
          <a:off x="488515" y="936696"/>
          <a:ext cx="10865285" cy="5547360"/>
        </p:xfrm>
        <a:graphic>
          <a:graphicData uri="http://schemas.openxmlformats.org/drawingml/2006/table">
            <a:tbl>
              <a:tblPr firstRow="1" bandRow="1">
                <a:tableStyleId>{5C22544A-7EE6-4342-B048-85BDC9FD1C3A}</a:tableStyleId>
              </a:tblPr>
              <a:tblGrid>
                <a:gridCol w="4121063"/>
                <a:gridCol w="6744222"/>
              </a:tblGrid>
              <a:tr h="369178">
                <a:tc>
                  <a:txBody>
                    <a:bodyPr/>
                    <a:lstStyle/>
                    <a:p>
                      <a:r>
                        <a:rPr lang="en-GB" sz="2400" dirty="0" smtClean="0">
                          <a:solidFill>
                            <a:schemeClr val="tx1"/>
                          </a:solidFill>
                          <a:latin typeface="Times New Roman" panose="02020603050405020304" pitchFamily="18" charset="0"/>
                          <a:cs typeface="Times New Roman" panose="02020603050405020304" pitchFamily="18" charset="0"/>
                        </a:rPr>
                        <a:t>	Trained sensory panel </a:t>
                      </a:r>
                      <a:endParaRPr lang="en-GB" sz="2400" dirty="0">
                        <a:solidFill>
                          <a:schemeClr val="tx1"/>
                        </a:solidFill>
                      </a:endParaRPr>
                    </a:p>
                  </a:txBody>
                  <a:tcPr>
                    <a:lnL w="12700" cap="flat" cmpd="sng" algn="ctr">
                      <a:solidFill>
                        <a:schemeClr val="tx1"/>
                      </a:solidFill>
                      <a:prstDash val="solid"/>
                      <a:round/>
                      <a:headEnd type="none" w="med" len="med"/>
                      <a:tailEnd type="none" w="med" len="med"/>
                    </a:lnL>
                  </a:tcPr>
                </a:tc>
                <a:tc>
                  <a:txBody>
                    <a:bodyPr/>
                    <a:lstStyle/>
                    <a:p>
                      <a:r>
                        <a:rPr lang="en-GB" sz="2400" b="1" dirty="0" smtClean="0">
                          <a:solidFill>
                            <a:schemeClr val="tx1"/>
                          </a:solidFill>
                          <a:latin typeface="Times New Roman" panose="02020603050405020304" pitchFamily="18" charset="0"/>
                          <a:cs typeface="Times New Roman" panose="02020603050405020304" pitchFamily="18" charset="0"/>
                        </a:rPr>
                        <a:t>Consumer panel</a:t>
                      </a:r>
                      <a:endParaRPr lang="en-GB" sz="2400" dirty="0">
                        <a:solidFill>
                          <a:schemeClr val="tx1"/>
                        </a:solidFill>
                      </a:endParaRPr>
                    </a:p>
                  </a:txBody>
                  <a:tcPr/>
                </a:tc>
              </a:tr>
              <a:tr h="369178">
                <a:tc>
                  <a:txBody>
                    <a:bodyPr/>
                    <a:lstStyle/>
                    <a:p>
                      <a:r>
                        <a:rPr lang="en-GB" sz="2000" dirty="0" smtClean="0">
                          <a:latin typeface="Times New Roman" panose="02020603050405020304" pitchFamily="18" charset="0"/>
                          <a:cs typeface="Times New Roman" panose="02020603050405020304" pitchFamily="18" charset="0"/>
                        </a:rPr>
                        <a:t>1. Consist of between four and ten people</a:t>
                      </a:r>
                      <a:endParaRPr lang="en-GB"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c>
                  <a:txBody>
                    <a:bodyPr/>
                    <a:lstStyle/>
                    <a:p>
                      <a:r>
                        <a:rPr lang="en-GB" sz="2000" dirty="0" smtClean="0">
                          <a:latin typeface="Times New Roman" panose="02020603050405020304" pitchFamily="18" charset="0"/>
                          <a:cs typeface="Times New Roman" panose="02020603050405020304" pitchFamily="18" charset="0"/>
                        </a:rPr>
                        <a:t>Larger panel, comprising at least thirty people</a:t>
                      </a:r>
                      <a:endParaRPr lang="en-GB" sz="2000" dirty="0">
                        <a:latin typeface="Times New Roman" panose="02020603050405020304" pitchFamily="18" charset="0"/>
                        <a:cs typeface="Times New Roman" panose="02020603050405020304" pitchFamily="18" charset="0"/>
                      </a:endParaRPr>
                    </a:p>
                  </a:txBody>
                  <a:tcPr/>
                </a:tc>
              </a:tr>
              <a:tr h="640080">
                <a:tc>
                  <a:txBody>
                    <a:bodyPr/>
                    <a:lstStyle/>
                    <a:p>
                      <a:r>
                        <a:rPr lang="en-GB" sz="2000" dirty="0" smtClean="0">
                          <a:latin typeface="Times New Roman" panose="02020603050405020304" pitchFamily="18" charset="0"/>
                          <a:cs typeface="Times New Roman" panose="02020603050405020304" pitchFamily="18" charset="0"/>
                        </a:rPr>
                        <a:t>2.</a:t>
                      </a:r>
                      <a:r>
                        <a:rPr lang="en-GB" sz="2000" baseline="0" dirty="0" smtClean="0">
                          <a:latin typeface="Times New Roman" panose="02020603050405020304" pitchFamily="18" charset="0"/>
                          <a:cs typeface="Times New Roman" panose="02020603050405020304" pitchFamily="18" charset="0"/>
                        </a:rPr>
                        <a:t> </a:t>
                      </a:r>
                      <a:r>
                        <a:rPr lang="en-GB" sz="2000" dirty="0" smtClean="0">
                          <a:latin typeface="Times New Roman" panose="02020603050405020304" pitchFamily="18" charset="0"/>
                          <a:cs typeface="Times New Roman" panose="02020603050405020304" pitchFamily="18" charset="0"/>
                        </a:rPr>
                        <a:t>Gives reliably and accurately score</a:t>
                      </a:r>
                      <a:endParaRPr lang="en-GB"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c>
                  <a:txBody>
                    <a:bodyPr/>
                    <a:lstStyle/>
                    <a:p>
                      <a:r>
                        <a:rPr lang="en-GB" sz="2000" dirty="0" smtClean="0">
                          <a:latin typeface="Times New Roman" panose="02020603050405020304" pitchFamily="18" charset="0"/>
                          <a:cs typeface="Times New Roman" panose="02020603050405020304" pitchFamily="18" charset="0"/>
                        </a:rPr>
                        <a:t>The scores may not be accurate because they are not trained.</a:t>
                      </a:r>
                      <a:endParaRPr lang="en-GB" sz="2000" dirty="0">
                        <a:latin typeface="Times New Roman" panose="02020603050405020304" pitchFamily="18" charset="0"/>
                        <a:cs typeface="Times New Roman" panose="02020603050405020304" pitchFamily="18" charset="0"/>
                      </a:endParaRPr>
                    </a:p>
                  </a:txBody>
                  <a:tcPr/>
                </a:tc>
              </a:tr>
              <a:tr h="914400">
                <a:tc>
                  <a:txBody>
                    <a:bodyPr/>
                    <a:lstStyle/>
                    <a:p>
                      <a:r>
                        <a:rPr lang="en-GB" sz="2000" dirty="0" smtClean="0">
                          <a:latin typeface="Times New Roman" panose="02020603050405020304" pitchFamily="18" charset="0"/>
                          <a:cs typeface="Times New Roman" panose="02020603050405020304" pitchFamily="18" charset="0"/>
                        </a:rPr>
                        <a:t>3. The scoring is limited to sensory acceptability</a:t>
                      </a:r>
                      <a:endParaRPr lang="en-GB"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c>
                  <a:txBody>
                    <a:bodyPr/>
                    <a:lstStyle/>
                    <a:p>
                      <a:r>
                        <a:rPr lang="en-GB" sz="2000" dirty="0" smtClean="0">
                          <a:latin typeface="Times New Roman" panose="02020603050405020304" pitchFamily="18" charset="0"/>
                          <a:cs typeface="Times New Roman" panose="02020603050405020304" pitchFamily="18" charset="0"/>
                        </a:rPr>
                        <a:t>Sensory qualities and</a:t>
                      </a:r>
                      <a:r>
                        <a:rPr lang="en-GB" sz="2000" baseline="0" dirty="0" smtClean="0">
                          <a:latin typeface="Times New Roman" panose="02020603050405020304" pitchFamily="18" charset="0"/>
                          <a:cs typeface="Times New Roman" panose="02020603050405020304" pitchFamily="18" charset="0"/>
                        </a:rPr>
                        <a:t> </a:t>
                      </a:r>
                      <a:r>
                        <a:rPr lang="en-GB" sz="2000" dirty="0" smtClean="0">
                          <a:latin typeface="Times New Roman" panose="02020603050405020304" pitchFamily="18" charset="0"/>
                          <a:cs typeface="Times New Roman" panose="02020603050405020304" pitchFamily="18" charset="0"/>
                        </a:rPr>
                        <a:t>others parameters such as safety, nutrition, size, ease of use, transport, storing and convenience are tested.</a:t>
                      </a:r>
                      <a:endParaRPr lang="en-GB" sz="2000" dirty="0">
                        <a:latin typeface="Times New Roman" panose="02020603050405020304" pitchFamily="18" charset="0"/>
                        <a:cs typeface="Times New Roman" panose="02020603050405020304" pitchFamily="18" charset="0"/>
                      </a:endParaRPr>
                    </a:p>
                  </a:txBody>
                  <a:tcPr/>
                </a:tc>
              </a:tr>
              <a:tr h="914400">
                <a:tc>
                  <a:txBody>
                    <a:bodyPr/>
                    <a:lstStyle/>
                    <a:p>
                      <a:r>
                        <a:rPr lang="en-GB" sz="2000" dirty="0" smtClean="0">
                          <a:latin typeface="Times New Roman" panose="02020603050405020304" pitchFamily="18" charset="0"/>
                          <a:cs typeface="Times New Roman" panose="02020603050405020304" pitchFamily="18" charset="0"/>
                        </a:rPr>
                        <a:t>4. Tests the product at the factory level</a:t>
                      </a:r>
                    </a:p>
                    <a:p>
                      <a:endParaRPr lang="en-GB" sz="2000" dirty="0" smtClean="0">
                        <a:latin typeface="Times New Roman" panose="02020603050405020304" pitchFamily="18" charset="0"/>
                        <a:cs typeface="Times New Roman" panose="02020603050405020304" pitchFamily="18" charset="0"/>
                      </a:endParaRPr>
                    </a:p>
                    <a:p>
                      <a:endParaRPr lang="en-GB" sz="2000" dirty="0" smtClean="0">
                        <a:latin typeface="Times New Roman" panose="02020603050405020304" pitchFamily="18" charset="0"/>
                        <a:cs typeface="Times New Roman" panose="02020603050405020304" pitchFamily="18" charset="0"/>
                      </a:endParaRPr>
                    </a:p>
                    <a:p>
                      <a:r>
                        <a:rPr lang="en-GB" sz="2000" dirty="0" smtClean="0">
                          <a:latin typeface="Times New Roman" panose="02020603050405020304" pitchFamily="18" charset="0"/>
                          <a:cs typeface="Times New Roman" panose="02020603050405020304" pitchFamily="18" charset="0"/>
                        </a:rPr>
                        <a:t>5. Have the interest of both the  manufacturer and consumers</a:t>
                      </a:r>
                      <a:r>
                        <a:rPr lang="en-GB" sz="2000" baseline="0" dirty="0" smtClean="0">
                          <a:latin typeface="Times New Roman" panose="02020603050405020304" pitchFamily="18" charset="0"/>
                          <a:cs typeface="Times New Roman" panose="02020603050405020304" pitchFamily="18" charset="0"/>
                        </a:rPr>
                        <a:t> at heart</a:t>
                      </a:r>
                      <a:endParaRPr lang="en-GB"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tc>
                  <a:txBody>
                    <a:bodyPr/>
                    <a:lstStyle/>
                    <a:p>
                      <a:r>
                        <a:rPr lang="en-GB" sz="2000" dirty="0" smtClean="0">
                          <a:latin typeface="Times New Roman" panose="02020603050405020304" pitchFamily="18" charset="0"/>
                          <a:cs typeface="Times New Roman" panose="02020603050405020304" pitchFamily="18" charset="0"/>
                        </a:rPr>
                        <a:t>Test the final packaged product under the conditions in which they would use it</a:t>
                      </a:r>
                      <a:r>
                        <a:rPr lang="en-GB" sz="2000" baseline="0" dirty="0" smtClean="0">
                          <a:latin typeface="Times New Roman" panose="02020603050405020304" pitchFamily="18" charset="0"/>
                          <a:cs typeface="Times New Roman" panose="02020603050405020304" pitchFamily="18" charset="0"/>
                        </a:rPr>
                        <a:t> even at home level.</a:t>
                      </a:r>
                      <a:r>
                        <a:rPr lang="en-GB" sz="2000" dirty="0" smtClean="0">
                          <a:latin typeface="Times New Roman" panose="02020603050405020304" pitchFamily="18" charset="0"/>
                          <a:cs typeface="Times New Roman" panose="02020603050405020304" pitchFamily="18" charset="0"/>
                        </a:rPr>
                        <a:t> </a:t>
                      </a:r>
                    </a:p>
                    <a:p>
                      <a:endParaRPr lang="en-GB" sz="2000" dirty="0" smtClean="0">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latin typeface="Times New Roman" panose="02020603050405020304" pitchFamily="18" charset="0"/>
                          <a:cs typeface="Times New Roman" panose="02020603050405020304" pitchFamily="18" charset="0"/>
                        </a:rPr>
                        <a:t>Concern majorly for the consumers’</a:t>
                      </a:r>
                      <a:r>
                        <a:rPr lang="en-GB" sz="2000" baseline="0" dirty="0" smtClean="0">
                          <a:latin typeface="Times New Roman" panose="02020603050405020304" pitchFamily="18" charset="0"/>
                          <a:cs typeface="Times New Roman" panose="02020603050405020304" pitchFamily="18" charset="0"/>
                        </a:rPr>
                        <a:t> acceptability</a:t>
                      </a:r>
                      <a:r>
                        <a:rPr lang="en-GB" sz="2000" dirty="0" smtClean="0">
                          <a:latin typeface="Times New Roman" panose="02020603050405020304" pitchFamily="18" charset="0"/>
                          <a:cs typeface="Times New Roman" panose="02020603050405020304" pitchFamily="18" charset="0"/>
                        </a:rPr>
                        <a:t> e.g. Is the pack ergonomically suitable (efficient)? Does it fit their hands? Can they open it? Is the product suitable for their equipment and their abilities? Can they prepare and cook the product? Do the other people in the house like it? Is it acceptable to younger/older or people of different sexes? </a:t>
                      </a:r>
                    </a:p>
                  </a:txBody>
                  <a:tcPr/>
                </a:tc>
              </a:tr>
            </a:tbl>
          </a:graphicData>
        </a:graphic>
      </p:graphicFrame>
      <p:sp>
        <p:nvSpPr>
          <p:cNvPr id="10" name="Rectangle 9"/>
          <p:cNvSpPr/>
          <p:nvPr/>
        </p:nvSpPr>
        <p:spPr>
          <a:xfrm>
            <a:off x="488516" y="356729"/>
            <a:ext cx="10772384"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lnSpc>
                <a:spcPct val="150000"/>
              </a:lnSpc>
            </a:pPr>
            <a:r>
              <a:rPr lang="en-GB" sz="2400" b="1" dirty="0" smtClean="0">
                <a:latin typeface="Times New Roman" panose="02020603050405020304" pitchFamily="18" charset="0"/>
                <a:cs typeface="Times New Roman" panose="02020603050405020304" pitchFamily="18" charset="0"/>
              </a:rPr>
              <a:t>Table 1: Differences </a:t>
            </a:r>
            <a:r>
              <a:rPr lang="en-GB" sz="2400" b="1" dirty="0">
                <a:latin typeface="Times New Roman" panose="02020603050405020304" pitchFamily="18" charset="0"/>
                <a:cs typeface="Times New Roman" panose="02020603050405020304" pitchFamily="18" charset="0"/>
              </a:rPr>
              <a:t>between sensory panel and consumer panel</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523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a:t>
            </a:fld>
            <a:endParaRPr lang="en-GB"/>
          </a:p>
        </p:txBody>
      </p:sp>
      <p:sp>
        <p:nvSpPr>
          <p:cNvPr id="3" name="Rectangle 2"/>
          <p:cNvSpPr/>
          <p:nvPr/>
        </p:nvSpPr>
        <p:spPr>
          <a:xfrm>
            <a:off x="744254" y="559470"/>
            <a:ext cx="10609546" cy="607397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US" sz="2600" b="1" dirty="0" smtClean="0">
                <a:latin typeface="Times New Roman" panose="02020603050405020304" pitchFamily="18" charset="0"/>
                <a:ea typeface="Times New Roman" panose="02020603050405020304" pitchFamily="18" charset="0"/>
              </a:rPr>
              <a:t>DESIGN OF PRODUCT AND </a:t>
            </a:r>
            <a:r>
              <a:rPr lang="en-US" sz="2600" b="1" dirty="0">
                <a:latin typeface="Times New Roman" panose="02020603050405020304" pitchFamily="18" charset="0"/>
                <a:ea typeface="Times New Roman" panose="02020603050405020304" pitchFamily="18" charset="0"/>
              </a:rPr>
              <a:t>PROCESS </a:t>
            </a:r>
            <a:r>
              <a:rPr lang="en-US" sz="2600" b="1" dirty="0" smtClean="0">
                <a:latin typeface="Times New Roman" panose="02020603050405020304" pitchFamily="18" charset="0"/>
                <a:ea typeface="Times New Roman" panose="02020603050405020304" pitchFamily="18" charset="0"/>
              </a:rPr>
              <a:t>DEVELOPMENT</a:t>
            </a:r>
            <a:r>
              <a:rPr lang="en-US" sz="2600" dirty="0">
                <a:latin typeface="Times New Roman" panose="02020603050405020304" pitchFamily="18" charset="0"/>
                <a:ea typeface="Times New Roman" panose="02020603050405020304" pitchFamily="18" charset="0"/>
              </a:rPr>
              <a:t/>
            </a:r>
            <a:br>
              <a:rPr lang="en-US" sz="2600" dirty="0">
                <a:latin typeface="Times New Roman" panose="02020603050405020304" pitchFamily="18" charset="0"/>
                <a:ea typeface="Times New Roman" panose="02020603050405020304" pitchFamily="18" charset="0"/>
              </a:rPr>
            </a:br>
            <a:r>
              <a:rPr lang="en-US" sz="2600" dirty="0">
                <a:latin typeface="Times New Roman" panose="02020603050405020304" pitchFamily="18" charset="0"/>
                <a:ea typeface="Times New Roman" panose="02020603050405020304" pitchFamily="18" charset="0"/>
              </a:rPr>
              <a:t>Product design takes a </a:t>
            </a:r>
            <a:r>
              <a:rPr lang="en-US" sz="2600" dirty="0" smtClean="0">
                <a:latin typeface="Times New Roman" panose="02020603050405020304" pitchFamily="18" charset="0"/>
                <a:ea typeface="Times New Roman" panose="02020603050405020304" pitchFamily="18" charset="0"/>
              </a:rPr>
              <a:t>long time </a:t>
            </a:r>
            <a:r>
              <a:rPr lang="en-US" sz="2600" dirty="0">
                <a:latin typeface="Times New Roman" panose="02020603050405020304" pitchFamily="18" charset="0"/>
                <a:ea typeface="Times New Roman" panose="02020603050405020304" pitchFamily="18" charset="0"/>
              </a:rPr>
              <a:t>and a great deal of effort. It is important to target the design </a:t>
            </a:r>
            <a:r>
              <a:rPr lang="en-US" sz="2600" dirty="0" err="1">
                <a:latin typeface="Times New Roman" panose="02020603050405020304" pitchFamily="18" charset="0"/>
                <a:ea typeface="Times New Roman" panose="02020603050405020304" pitchFamily="18" charset="0"/>
              </a:rPr>
              <a:t>programme</a:t>
            </a:r>
            <a:r>
              <a:rPr lang="en-US" sz="2600" dirty="0">
                <a:latin typeface="Times New Roman" panose="02020603050405020304" pitchFamily="18" charset="0"/>
                <a:ea typeface="Times New Roman" panose="02020603050405020304" pitchFamily="18" charset="0"/>
              </a:rPr>
              <a:t> to </a:t>
            </a:r>
            <a:r>
              <a:rPr lang="en-US" sz="2600" dirty="0" err="1">
                <a:latin typeface="Times New Roman" panose="02020603050405020304" pitchFamily="18" charset="0"/>
                <a:ea typeface="Times New Roman" panose="02020603050405020304" pitchFamily="18" charset="0"/>
              </a:rPr>
              <a:t>minimise</a:t>
            </a:r>
            <a:r>
              <a:rPr lang="en-US" sz="2600" dirty="0">
                <a:latin typeface="Times New Roman" panose="02020603050405020304" pitchFamily="18" charset="0"/>
                <a:ea typeface="Times New Roman" panose="02020603050405020304" pitchFamily="18" charset="0"/>
              </a:rPr>
              <a:t> time and costs; and to achieve success within the allocated time and resources. Time is as very much important as with optimal development. Design the product specifications i.e. the product characteristics as defined by the consumer, the structure and composition, safety factors, convenience and aesthetics, and also indicates the manufacturing, processing and storage variables and their effects on the product qualities. </a:t>
            </a:r>
            <a:endParaRPr lang="en-GB" sz="2600" dirty="0">
              <a:latin typeface="Times New Roman" panose="02020603050405020304" pitchFamily="18" charset="0"/>
              <a:ea typeface="Calibri" panose="020F0502020204030204" pitchFamily="34" charset="0"/>
            </a:endParaRPr>
          </a:p>
          <a:p>
            <a:pPr algn="just">
              <a:lnSpc>
                <a:spcPct val="115000"/>
              </a:lnSpc>
              <a:spcAft>
                <a:spcPts val="1000"/>
              </a:spcAft>
            </a:pPr>
            <a:r>
              <a:rPr lang="en-US" sz="2600" dirty="0">
                <a:latin typeface="Times New Roman" panose="02020603050405020304" pitchFamily="18" charset="0"/>
                <a:ea typeface="Times New Roman" panose="02020603050405020304" pitchFamily="18" charset="0"/>
              </a:rPr>
              <a:t/>
            </a:r>
            <a:br>
              <a:rPr lang="en-US" sz="2600" dirty="0">
                <a:latin typeface="Times New Roman" panose="02020603050405020304" pitchFamily="18" charset="0"/>
                <a:ea typeface="Times New Roman" panose="02020603050405020304" pitchFamily="18" charset="0"/>
              </a:rPr>
            </a:br>
            <a:r>
              <a:rPr lang="en-US" sz="2600" dirty="0">
                <a:latin typeface="Times New Roman" panose="02020603050405020304" pitchFamily="18" charset="0"/>
                <a:ea typeface="Times New Roman" panose="02020603050405020304" pitchFamily="18" charset="0"/>
              </a:rPr>
              <a:t>In the design process, the product and process development are integrated so that at the end of the design stage there is a product with the optimum qualities, and </a:t>
            </a:r>
            <a:r>
              <a:rPr lang="en-US" sz="2600" dirty="0" smtClean="0">
                <a:latin typeface="Times New Roman" panose="02020603050405020304" pitchFamily="18" charset="0"/>
                <a:ea typeface="Times New Roman" panose="02020603050405020304" pitchFamily="18" charset="0"/>
              </a:rPr>
              <a:t>an effective processing operations </a:t>
            </a:r>
            <a:r>
              <a:rPr lang="en-US" sz="2600" dirty="0">
                <a:latin typeface="Times New Roman" panose="02020603050405020304" pitchFamily="18" charset="0"/>
                <a:ea typeface="Times New Roman" panose="02020603050405020304" pitchFamily="18" charset="0"/>
              </a:rPr>
              <a:t>to produce it.</a:t>
            </a:r>
            <a:endParaRPr lang="en-GB" sz="2600" dirty="0">
              <a:effectLst/>
              <a:latin typeface="Times New Roman" panose="02020603050405020304" pitchFamily="18" charset="0"/>
              <a:ea typeface="Calibri" panose="020F0502020204030204" pitchFamily="34" charset="0"/>
            </a:endParaRPr>
          </a:p>
        </p:txBody>
      </p:sp>
      <p:sp>
        <p:nvSpPr>
          <p:cNvPr id="4" name="Rectangle 3"/>
          <p:cNvSpPr/>
          <p:nvPr/>
        </p:nvSpPr>
        <p:spPr>
          <a:xfrm>
            <a:off x="744254" y="36250"/>
            <a:ext cx="2662825" cy="52322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800" b="1" dirty="0">
                <a:latin typeface="Times New Roman" panose="02020603050405020304" pitchFamily="18" charset="0"/>
                <a:cs typeface="Times New Roman" panose="02020603050405020304" pitchFamily="18" charset="0"/>
              </a:rPr>
              <a:t>LECTURE </a:t>
            </a:r>
            <a:r>
              <a:rPr lang="en-GB" sz="2800" b="1" dirty="0" smtClean="0">
                <a:latin typeface="Times New Roman" panose="02020603050405020304" pitchFamily="18" charset="0"/>
                <a:cs typeface="Times New Roman" panose="02020603050405020304" pitchFamily="18" charset="0"/>
              </a:rPr>
              <a:t>1</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56415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20</a:t>
            </a:fld>
            <a:endParaRPr lang="en-GB"/>
          </a:p>
        </p:txBody>
      </p:sp>
      <p:sp>
        <p:nvSpPr>
          <p:cNvPr id="3" name="Rectangle 2"/>
          <p:cNvSpPr/>
          <p:nvPr/>
        </p:nvSpPr>
        <p:spPr>
          <a:xfrm>
            <a:off x="718159" y="264921"/>
            <a:ext cx="10460277" cy="618630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50000"/>
              </a:lnSpc>
            </a:pPr>
            <a:r>
              <a:rPr lang="en-GB" sz="2400" b="1" dirty="0">
                <a:latin typeface="Times New Roman" panose="02020603050405020304" pitchFamily="18" charset="0"/>
                <a:cs typeface="Times New Roman" panose="02020603050405020304" pitchFamily="18" charset="0"/>
              </a:rPr>
              <a:t>4. Costs</a:t>
            </a:r>
          </a:p>
          <a:p>
            <a:pPr algn="just">
              <a:lnSpc>
                <a:spcPct val="150000"/>
              </a:lnSpc>
            </a:pPr>
            <a:r>
              <a:rPr lang="en-GB" sz="2000" dirty="0">
                <a:latin typeface="Times New Roman" panose="02020603050405020304" pitchFamily="18" charset="0"/>
                <a:cs typeface="Times New Roman" panose="02020603050405020304" pitchFamily="18" charset="0"/>
              </a:rPr>
              <a:t>Costs provide a basic criterion for controlling the design; they need to be monitored throughout the development stages to ensure they are within the target range. At the beginning of the design, the company's cost structure and the target range of costs for the new product need to be agreed by all involved. </a:t>
            </a:r>
            <a:r>
              <a:rPr lang="en-GB" sz="2000" dirty="0" smtClean="0">
                <a:latin typeface="Times New Roman" panose="02020603050405020304" pitchFamily="18" charset="0"/>
                <a:cs typeface="Times New Roman" panose="02020603050405020304" pitchFamily="18" charset="0"/>
              </a:rPr>
              <a:t>The basic costs for producing and distributing the product and their simple subdivisions is presented in the next slide. </a:t>
            </a:r>
            <a:endParaRPr lang="en-GB" sz="2000" dirty="0">
              <a:latin typeface="Times New Roman" panose="02020603050405020304" pitchFamily="18" charset="0"/>
              <a:cs typeface="Times New Roman" panose="02020603050405020304" pitchFamily="18" charset="0"/>
            </a:endParaRPr>
          </a:p>
          <a:p>
            <a:pPr algn="just">
              <a:lnSpc>
                <a:spcPct val="150000"/>
              </a:lnSpc>
            </a:pPr>
            <a:r>
              <a:rPr lang="en-GB" sz="2000" dirty="0">
                <a:latin typeface="Times New Roman" panose="02020603050405020304" pitchFamily="18" charset="0"/>
                <a:cs typeface="Times New Roman" panose="02020603050405020304" pitchFamily="18" charset="0"/>
              </a:rPr>
              <a:t>Some of the manufacturing costs comprise raw materials, packaging, labour, depreciation of equipment, electricity, steam, gas, water, waste disposal and plant overheads. In many companies, during the product design and process development, the raw materials and direct processing costs are continuously determined and are part of the design. Standard percentages or ratios on these materials and processing costs are used to predict the company costs. At the end of the product design and process development stage, there should be reasonably accurate forecasts of production and distribution costs and some indication of the probable marketing costs.</a:t>
            </a:r>
          </a:p>
        </p:txBody>
      </p:sp>
    </p:spTree>
    <p:extLst>
      <p:ext uri="{BB962C8B-B14F-4D97-AF65-F5344CB8AC3E}">
        <p14:creationId xmlns:p14="http://schemas.microsoft.com/office/powerpoint/2010/main" val="15963613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21</a:t>
            </a:fld>
            <a:endParaRPr lang="en-GB"/>
          </a:p>
        </p:txBody>
      </p:sp>
      <p:sp>
        <p:nvSpPr>
          <p:cNvPr id="7" name="Rectangle 6"/>
          <p:cNvSpPr/>
          <p:nvPr/>
        </p:nvSpPr>
        <p:spPr>
          <a:xfrm>
            <a:off x="1164921" y="724039"/>
            <a:ext cx="9845457"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GB" sz="2400" b="1" dirty="0" smtClean="0">
                <a:latin typeface="Times New Roman" panose="02020603050405020304" pitchFamily="18" charset="0"/>
                <a:cs typeface="Times New Roman" panose="02020603050405020304" pitchFamily="18" charset="0"/>
              </a:rPr>
              <a:t>Basic </a:t>
            </a:r>
            <a:r>
              <a:rPr lang="en-GB" sz="2400" b="1" dirty="0">
                <a:latin typeface="Times New Roman" panose="02020603050405020304" pitchFamily="18" charset="0"/>
                <a:cs typeface="Times New Roman" panose="02020603050405020304" pitchFamily="18" charset="0"/>
              </a:rPr>
              <a:t>costs for producing and distributing a </a:t>
            </a:r>
            <a:r>
              <a:rPr lang="en-GB" sz="2400" b="1" dirty="0" smtClean="0">
                <a:latin typeface="Times New Roman" panose="02020603050405020304" pitchFamily="18" charset="0"/>
                <a:cs typeface="Times New Roman" panose="02020603050405020304" pitchFamily="18" charset="0"/>
              </a:rPr>
              <a:t>product</a:t>
            </a:r>
          </a:p>
          <a:p>
            <a:r>
              <a:rPr lang="en-GB" sz="2400" dirty="0" smtClean="0">
                <a:latin typeface="Times New Roman" panose="02020603050405020304" pitchFamily="18" charset="0"/>
                <a:cs typeface="Times New Roman" panose="02020603050405020304" pitchFamily="18" charset="0"/>
              </a:rPr>
              <a:t> </a:t>
            </a:r>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Manufacturing costs	</a:t>
            </a:r>
            <a:r>
              <a:rPr lang="en-GB" sz="2400" dirty="0" smtClean="0">
                <a:latin typeface="Times New Roman" panose="02020603050405020304" pitchFamily="18" charset="0"/>
                <a:cs typeface="Times New Roman" panose="02020603050405020304" pitchFamily="18" charset="0"/>
              </a:rPr>
              <a:t>		Raw / packaging materials </a:t>
            </a:r>
            <a:r>
              <a:rPr lang="en-GB" sz="2400" dirty="0">
                <a:latin typeface="Times New Roman" panose="02020603050405020304" pitchFamily="18" charset="0"/>
                <a:cs typeface="Times New Roman" panose="02020603050405020304" pitchFamily="18" charset="0"/>
              </a:rPr>
              <a:t>cost</a:t>
            </a:r>
          </a:p>
          <a:p>
            <a:r>
              <a:rPr lang="en-GB" sz="2400" dirty="0" smtClean="0">
                <a:latin typeface="Times New Roman" panose="02020603050405020304" pitchFamily="18" charset="0"/>
                <a:cs typeface="Times New Roman" panose="02020603050405020304" pitchFamily="18" charset="0"/>
              </a:rPr>
              <a:t>					Direct </a:t>
            </a:r>
            <a:r>
              <a:rPr lang="en-GB" sz="2400" dirty="0">
                <a:latin typeface="Times New Roman" panose="02020603050405020304" pitchFamily="18" charset="0"/>
                <a:cs typeface="Times New Roman" panose="02020603050405020304" pitchFamily="18" charset="0"/>
              </a:rPr>
              <a:t>processing costs</a:t>
            </a:r>
          </a:p>
          <a:p>
            <a:r>
              <a:rPr lang="en-GB" sz="2400" dirty="0" smtClean="0">
                <a:latin typeface="Times New Roman" panose="02020603050405020304" pitchFamily="18" charset="0"/>
                <a:cs typeface="Times New Roman" panose="02020603050405020304" pitchFamily="18" charset="0"/>
              </a:rPr>
              <a:t>					Fixed </a:t>
            </a:r>
            <a:r>
              <a:rPr lang="en-GB" sz="2400" dirty="0">
                <a:latin typeface="Times New Roman" panose="02020603050405020304" pitchFamily="18" charset="0"/>
                <a:cs typeface="Times New Roman" panose="02020603050405020304" pitchFamily="18" charset="0"/>
              </a:rPr>
              <a:t>costs</a:t>
            </a:r>
          </a:p>
          <a:p>
            <a:r>
              <a:rPr lang="en-GB" sz="2400" dirty="0" smtClean="0">
                <a:latin typeface="Times New Roman" panose="02020603050405020304" pitchFamily="18" charset="0"/>
                <a:cs typeface="Times New Roman" panose="02020603050405020304" pitchFamily="18" charset="0"/>
              </a:rPr>
              <a:t>					Plant </a:t>
            </a:r>
            <a:r>
              <a:rPr lang="en-GB" sz="2400" dirty="0">
                <a:latin typeface="Times New Roman" panose="02020603050405020304" pitchFamily="18" charset="0"/>
                <a:cs typeface="Times New Roman" panose="02020603050405020304" pitchFamily="18" charset="0"/>
              </a:rPr>
              <a:t>overhead </a:t>
            </a:r>
            <a:r>
              <a:rPr lang="en-GB" sz="2400" dirty="0" smtClean="0">
                <a:latin typeface="Times New Roman" panose="02020603050405020304" pitchFamily="18" charset="0"/>
                <a:cs typeface="Times New Roman" panose="02020603050405020304" pitchFamily="18" charset="0"/>
              </a:rPr>
              <a:t>costs</a:t>
            </a:r>
          </a:p>
          <a:p>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Distribution and marketing costs	Physical distribution costs</a:t>
            </a:r>
          </a:p>
          <a:p>
            <a:r>
              <a:rPr lang="en-GB" sz="2400" dirty="0" smtClean="0">
                <a:latin typeface="Times New Roman" panose="02020603050405020304" pitchFamily="18" charset="0"/>
                <a:cs typeface="Times New Roman" panose="02020603050405020304" pitchFamily="18" charset="0"/>
              </a:rPr>
              <a:t>					Market </a:t>
            </a:r>
            <a:r>
              <a:rPr lang="en-GB" sz="2400" dirty="0">
                <a:latin typeface="Times New Roman" panose="02020603050405020304" pitchFamily="18" charset="0"/>
                <a:cs typeface="Times New Roman" panose="02020603050405020304" pitchFamily="18" charset="0"/>
              </a:rPr>
              <a:t>channel costs</a:t>
            </a:r>
          </a:p>
          <a:p>
            <a:r>
              <a:rPr lang="en-GB" sz="2400" dirty="0" smtClean="0">
                <a:latin typeface="Times New Roman" panose="02020603050405020304" pitchFamily="18" charset="0"/>
                <a:cs typeface="Times New Roman" panose="02020603050405020304" pitchFamily="18" charset="0"/>
              </a:rPr>
              <a:t>					Promotion </a:t>
            </a:r>
            <a:r>
              <a:rPr lang="en-GB" sz="2400" dirty="0">
                <a:latin typeface="Times New Roman" panose="02020603050405020304" pitchFamily="18" charset="0"/>
                <a:cs typeface="Times New Roman" panose="02020603050405020304" pitchFamily="18" charset="0"/>
              </a:rPr>
              <a:t>costs</a:t>
            </a:r>
          </a:p>
          <a:p>
            <a:r>
              <a:rPr lang="en-GB" sz="2400" dirty="0" smtClean="0">
                <a:latin typeface="Times New Roman" panose="02020603050405020304" pitchFamily="18" charset="0"/>
                <a:cs typeface="Times New Roman" panose="02020603050405020304" pitchFamily="18" charset="0"/>
              </a:rPr>
              <a:t>					Sales </a:t>
            </a:r>
            <a:r>
              <a:rPr lang="en-GB" sz="2400" dirty="0">
                <a:latin typeface="Times New Roman" panose="02020603050405020304" pitchFamily="18" charset="0"/>
                <a:cs typeface="Times New Roman" panose="02020603050405020304" pitchFamily="18" charset="0"/>
              </a:rPr>
              <a:t>and selling </a:t>
            </a:r>
            <a:r>
              <a:rPr lang="en-GB" sz="2400" dirty="0" smtClean="0">
                <a:latin typeface="Times New Roman" panose="02020603050405020304" pitchFamily="18" charset="0"/>
                <a:cs typeface="Times New Roman" panose="02020603050405020304" pitchFamily="18" charset="0"/>
              </a:rPr>
              <a:t>costs</a:t>
            </a:r>
            <a:endParaRPr lang="en-GB" sz="2400" dirty="0">
              <a:latin typeface="Times New Roman" panose="02020603050405020304" pitchFamily="18" charset="0"/>
              <a:cs typeface="Times New Roman" panose="02020603050405020304" pitchFamily="18" charset="0"/>
            </a:endParaRPr>
          </a:p>
          <a:p>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General </a:t>
            </a:r>
            <a:r>
              <a:rPr lang="en-GB" sz="2400" dirty="0">
                <a:latin typeface="Times New Roman" panose="02020603050405020304" pitchFamily="18" charset="0"/>
                <a:cs typeface="Times New Roman" panose="02020603050405020304" pitchFamily="18" charset="0"/>
              </a:rPr>
              <a:t>company costs	</a:t>
            </a:r>
            <a:r>
              <a:rPr lang="en-GB" sz="2400" dirty="0" smtClean="0">
                <a:latin typeface="Times New Roman" panose="02020603050405020304" pitchFamily="18" charset="0"/>
                <a:cs typeface="Times New Roman" panose="02020603050405020304" pitchFamily="18" charset="0"/>
              </a:rPr>
              <a:t>	Administration </a:t>
            </a:r>
            <a:r>
              <a:rPr lang="en-GB" sz="2400" dirty="0">
                <a:latin typeface="Times New Roman" panose="02020603050405020304" pitchFamily="18" charset="0"/>
                <a:cs typeface="Times New Roman" panose="02020603050405020304" pitchFamily="18" charset="0"/>
              </a:rPr>
              <a:t>costs</a:t>
            </a:r>
          </a:p>
          <a:p>
            <a:r>
              <a:rPr lang="en-GB" sz="2400" dirty="0" smtClean="0">
                <a:latin typeface="Times New Roman" panose="02020603050405020304" pitchFamily="18" charset="0"/>
                <a:cs typeface="Times New Roman" panose="02020603050405020304" pitchFamily="18" charset="0"/>
              </a:rPr>
              <a:t>					Development </a:t>
            </a:r>
            <a:r>
              <a:rPr lang="en-GB" sz="2400" dirty="0">
                <a:latin typeface="Times New Roman" panose="02020603050405020304" pitchFamily="18" charset="0"/>
                <a:cs typeface="Times New Roman" panose="02020603050405020304" pitchFamily="18" charset="0"/>
              </a:rPr>
              <a:t>costs</a:t>
            </a:r>
          </a:p>
          <a:p>
            <a:r>
              <a:rPr lang="en-GB" sz="2400" dirty="0" smtClean="0">
                <a:latin typeface="Times New Roman" panose="02020603050405020304" pitchFamily="18" charset="0"/>
                <a:cs typeface="Times New Roman" panose="02020603050405020304" pitchFamily="18" charset="0"/>
              </a:rPr>
              <a:t>					Financing costs</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4449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66170" y="450936"/>
            <a:ext cx="6726477" cy="369332"/>
          </a:xfrm>
          <a:prstGeom prst="rect">
            <a:avLst/>
          </a:prstGeom>
          <a:noFill/>
        </p:spPr>
        <p:txBody>
          <a:bodyPr wrap="square" rtlCol="0">
            <a:spAutoFit/>
          </a:bodyPr>
          <a:lstStyle/>
          <a:p>
            <a:endParaRPr lang="en-GB" dirty="0"/>
          </a:p>
        </p:txBody>
      </p:sp>
      <p:sp>
        <p:nvSpPr>
          <p:cNvPr id="3" name="Rectangle 2"/>
          <p:cNvSpPr/>
          <p:nvPr/>
        </p:nvSpPr>
        <p:spPr>
          <a:xfrm>
            <a:off x="574766" y="1223251"/>
            <a:ext cx="10763974" cy="483209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800" dirty="0">
                <a:latin typeface="Times New Roman" panose="02020603050405020304" pitchFamily="18" charset="0"/>
                <a:cs typeface="Times New Roman" panose="02020603050405020304" pitchFamily="18" charset="0"/>
              </a:rPr>
              <a:t>After launching the new product, management wants the product to enjoy a long and happy </a:t>
            </a:r>
            <a:r>
              <a:rPr lang="en-GB" sz="2800" dirty="0" smtClean="0">
                <a:latin typeface="Times New Roman" panose="02020603050405020304" pitchFamily="18" charset="0"/>
                <a:cs typeface="Times New Roman" panose="02020603050405020304" pitchFamily="18" charset="0"/>
              </a:rPr>
              <a:t>life to </a:t>
            </a:r>
            <a:r>
              <a:rPr lang="en-GB" sz="2800" dirty="0">
                <a:latin typeface="Times New Roman" panose="02020603050405020304" pitchFamily="18" charset="0"/>
                <a:cs typeface="Times New Roman" panose="02020603050405020304" pitchFamily="18" charset="0"/>
              </a:rPr>
              <a:t>earn a decent profit to cover all the effort and risk that went into launching it</a:t>
            </a:r>
            <a:r>
              <a:rPr lang="en-GB" sz="2800" dirty="0" smtClean="0">
                <a:latin typeface="Times New Roman" panose="02020603050405020304" pitchFamily="18" charset="0"/>
                <a:cs typeface="Times New Roman" panose="02020603050405020304" pitchFamily="18" charset="0"/>
              </a:rPr>
              <a:t>.</a:t>
            </a:r>
          </a:p>
          <a:p>
            <a:endParaRPr lang="en-GB" sz="2800" dirty="0">
              <a:latin typeface="Times New Roman" panose="02020603050405020304" pitchFamily="18" charset="0"/>
              <a:cs typeface="Times New Roman" panose="02020603050405020304" pitchFamily="18" charset="0"/>
            </a:endParaRPr>
          </a:p>
          <a:p>
            <a:r>
              <a:rPr lang="en-GB" sz="2800" b="1" dirty="0">
                <a:latin typeface="Times New Roman" panose="02020603050405020304" pitchFamily="18" charset="0"/>
                <a:cs typeface="Times New Roman" panose="02020603050405020304" pitchFamily="18" charset="0"/>
              </a:rPr>
              <a:t>Product Life Cycle (PLC) </a:t>
            </a:r>
            <a:r>
              <a:rPr lang="en-GB" sz="2800" dirty="0">
                <a:latin typeface="Times New Roman" panose="02020603050405020304" pitchFamily="18" charset="0"/>
                <a:cs typeface="Times New Roman" panose="02020603050405020304" pitchFamily="18" charset="0"/>
              </a:rPr>
              <a:t>is the course of a products sales and profits over its lifetime. It involves five distinct </a:t>
            </a:r>
            <a:r>
              <a:rPr lang="en-GB" sz="2800" dirty="0" smtClean="0">
                <a:latin typeface="Times New Roman" panose="02020603050405020304" pitchFamily="18" charset="0"/>
                <a:cs typeface="Times New Roman" panose="02020603050405020304" pitchFamily="18" charset="0"/>
              </a:rPr>
              <a:t>stages:</a:t>
            </a:r>
          </a:p>
          <a:p>
            <a:pPr marL="457200" indent="-457200">
              <a:buFont typeface="Arial" panose="020B0604020202020204" pitchFamily="34" charset="0"/>
              <a:buChar char="•"/>
            </a:pPr>
            <a:r>
              <a:rPr lang="en-GB" sz="2800" dirty="0">
                <a:latin typeface="Times New Roman" panose="02020603050405020304" pitchFamily="18" charset="0"/>
                <a:cs typeface="Times New Roman" panose="02020603050405020304" pitchFamily="18" charset="0"/>
              </a:rPr>
              <a:t>product development, </a:t>
            </a:r>
            <a:endParaRPr lang="en-GB"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800" dirty="0" smtClean="0">
                <a:latin typeface="Times New Roman" panose="02020603050405020304" pitchFamily="18" charset="0"/>
                <a:cs typeface="Times New Roman" panose="02020603050405020304" pitchFamily="18" charset="0"/>
              </a:rPr>
              <a:t>introduction</a:t>
            </a:r>
            <a:r>
              <a:rPr lang="en-GB" sz="2800" dirty="0">
                <a:latin typeface="Times New Roman" panose="02020603050405020304" pitchFamily="18" charset="0"/>
                <a:cs typeface="Times New Roman" panose="02020603050405020304" pitchFamily="18" charset="0"/>
              </a:rPr>
              <a:t>, </a:t>
            </a:r>
            <a:endParaRPr lang="en-GB"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800" dirty="0" smtClean="0">
                <a:latin typeface="Times New Roman" panose="02020603050405020304" pitchFamily="18" charset="0"/>
                <a:cs typeface="Times New Roman" panose="02020603050405020304" pitchFamily="18" charset="0"/>
              </a:rPr>
              <a:t>growth</a:t>
            </a:r>
            <a:r>
              <a:rPr lang="en-GB" sz="2800" dirty="0">
                <a:latin typeface="Times New Roman" panose="02020603050405020304" pitchFamily="18" charset="0"/>
                <a:cs typeface="Times New Roman" panose="02020603050405020304" pitchFamily="18" charset="0"/>
              </a:rPr>
              <a:t>, </a:t>
            </a:r>
            <a:endParaRPr lang="en-GB"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800" dirty="0">
                <a:latin typeface="Times New Roman" panose="02020603050405020304" pitchFamily="18" charset="0"/>
                <a:cs typeface="Times New Roman" panose="02020603050405020304" pitchFamily="18" charset="0"/>
              </a:rPr>
              <a:t>m</a:t>
            </a:r>
            <a:r>
              <a:rPr lang="en-GB" sz="2800" dirty="0" smtClean="0">
                <a:latin typeface="Times New Roman" panose="02020603050405020304" pitchFamily="18" charset="0"/>
                <a:cs typeface="Times New Roman" panose="02020603050405020304" pitchFamily="18" charset="0"/>
              </a:rPr>
              <a:t>aturity, </a:t>
            </a:r>
            <a:r>
              <a:rPr lang="en-GB" sz="2800" dirty="0">
                <a:latin typeface="Times New Roman" panose="02020603050405020304" pitchFamily="18" charset="0"/>
                <a:cs typeface="Times New Roman" panose="02020603050405020304" pitchFamily="18" charset="0"/>
              </a:rPr>
              <a:t>and </a:t>
            </a:r>
            <a:endParaRPr lang="en-GB"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GB" sz="2800" dirty="0" smtClean="0">
                <a:latin typeface="Times New Roman" panose="02020603050405020304" pitchFamily="18" charset="0"/>
                <a:cs typeface="Times New Roman" panose="02020603050405020304" pitchFamily="18" charset="0"/>
              </a:rPr>
              <a:t>decline</a:t>
            </a:r>
            <a:r>
              <a:rPr lang="en-GB" sz="2800" dirty="0">
                <a:latin typeface="Times New Roman" panose="02020603050405020304" pitchFamily="18" charset="0"/>
                <a:cs typeface="Times New Roman" panose="02020603050405020304" pitchFamily="18" charset="0"/>
              </a:rPr>
              <a:t>. </a:t>
            </a:r>
          </a:p>
        </p:txBody>
      </p:sp>
      <p:sp>
        <p:nvSpPr>
          <p:cNvPr id="5" name="TextBox 4"/>
          <p:cNvSpPr txBox="1"/>
          <p:nvPr/>
        </p:nvSpPr>
        <p:spPr>
          <a:xfrm>
            <a:off x="574766" y="689870"/>
            <a:ext cx="10763974"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GB" sz="2800" b="1" dirty="0">
                <a:latin typeface="Times New Roman" panose="02020603050405020304" pitchFamily="18" charset="0"/>
                <a:cs typeface="Times New Roman" panose="02020603050405020304" pitchFamily="18" charset="0"/>
              </a:rPr>
              <a:t>THE PRODUCT LIFE CYCLE (PLC</a:t>
            </a:r>
            <a:r>
              <a:rPr lang="en-GB" sz="2800" b="1" dirty="0" smtClean="0">
                <a:latin typeface="Times New Roman" panose="02020603050405020304" pitchFamily="18" charset="0"/>
                <a:cs typeface="Times New Roman" panose="02020603050405020304" pitchFamily="18" charset="0"/>
              </a:rPr>
              <a:t>)</a:t>
            </a:r>
            <a:endParaRPr lang="en-GB" sz="28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574766" y="228205"/>
            <a:ext cx="195549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400" b="1" dirty="0" smtClean="0">
                <a:latin typeface="Times New Roman" panose="02020603050405020304" pitchFamily="18" charset="0"/>
                <a:cs typeface="Times New Roman" panose="02020603050405020304" pitchFamily="18" charset="0"/>
              </a:rPr>
              <a:t>LECTURE 3</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6431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D7FD30-19ED-42E2-8C36-6F848EB43577}" type="slidenum">
              <a:rPr lang="en-GB" smtClean="0"/>
              <a:t>23</a:t>
            </a:fld>
            <a:endParaRPr lang="en-GB"/>
          </a:p>
        </p:txBody>
      </p:sp>
      <p:pic>
        <p:nvPicPr>
          <p:cNvPr id="7" name="Picture 6" descr="F8-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399" y="739479"/>
            <a:ext cx="7462381" cy="4784592"/>
          </a:xfrm>
          <a:prstGeom prst="rect">
            <a:avLst/>
          </a:prstGeom>
        </p:spPr>
        <p:style>
          <a:lnRef idx="2">
            <a:schemeClr val="accent2"/>
          </a:lnRef>
          <a:fillRef idx="1">
            <a:schemeClr val="lt1"/>
          </a:fillRef>
          <a:effectRef idx="0">
            <a:schemeClr val="accent2"/>
          </a:effectRef>
          <a:fontRef idx="minor">
            <a:schemeClr val="dk1"/>
          </a:fontRef>
        </p:style>
      </p:pic>
      <p:sp>
        <p:nvSpPr>
          <p:cNvPr id="8" name="Rectangle 7"/>
          <p:cNvSpPr/>
          <p:nvPr/>
        </p:nvSpPr>
        <p:spPr>
          <a:xfrm>
            <a:off x="2057400" y="5524071"/>
            <a:ext cx="6655348" cy="523220"/>
          </a:xfrm>
          <a:prstGeom prst="rect">
            <a:avLst/>
          </a:prstGeom>
        </p:spPr>
        <p:txBody>
          <a:bodyPr wrap="none">
            <a:spAutoFit/>
          </a:bodyPr>
          <a:lstStyle/>
          <a:p>
            <a:r>
              <a:rPr lang="en-GB" sz="2800" b="1" dirty="0" smtClean="0">
                <a:latin typeface="Times New Roman" panose="02020603050405020304" pitchFamily="18" charset="0"/>
                <a:ea typeface="Calibri" panose="020F0502020204030204" pitchFamily="34" charset="0"/>
                <a:cs typeface="Times New Roman" panose="02020603050405020304" pitchFamily="18" charset="0"/>
              </a:rPr>
              <a:t>Figure 3: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A </a:t>
            </a:r>
            <a:r>
              <a:rPr lang="en-GB" sz="2800" dirty="0">
                <a:latin typeface="Times New Roman" panose="02020603050405020304" pitchFamily="18" charset="0"/>
                <a:ea typeface="Calibri" panose="020F0502020204030204" pitchFamily="34" charset="0"/>
                <a:cs typeface="Times New Roman" panose="02020603050405020304" pitchFamily="18" charset="0"/>
              </a:rPr>
              <a:t>typical product life cycle (PLC) </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0320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24</a:t>
            </a:fld>
            <a:endParaRPr lang="en-GB"/>
          </a:p>
        </p:txBody>
      </p:sp>
      <p:sp>
        <p:nvSpPr>
          <p:cNvPr id="3" name="Rectangle 2"/>
          <p:cNvSpPr/>
          <p:nvPr/>
        </p:nvSpPr>
        <p:spPr>
          <a:xfrm>
            <a:off x="592898" y="865238"/>
            <a:ext cx="10455058" cy="414498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800" b="1" dirty="0">
                <a:latin typeface="Times New Roman" panose="02020603050405020304" pitchFamily="18" charset="0"/>
                <a:ea typeface="Calibri" panose="020F0502020204030204" pitchFamily="34" charset="0"/>
                <a:cs typeface="Times New Roman" panose="02020603050405020304" pitchFamily="18" charset="0"/>
              </a:rPr>
              <a:t>Introduction Stage of PLC</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The introduction stage starts when the new product is first launched. Introduction takes time, and sales growth is apt to be slow.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In </a:t>
            </a:r>
            <a:r>
              <a:rPr lang="en-GB" sz="2800" dirty="0">
                <a:latin typeface="Times New Roman" panose="02020603050405020304" pitchFamily="18" charset="0"/>
                <a:ea typeface="Calibri" panose="020F0502020204030204" pitchFamily="34" charset="0"/>
                <a:cs typeface="Times New Roman" panose="02020603050405020304" pitchFamily="18" charset="0"/>
              </a:rPr>
              <a:t>this stage, as compared to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other stages</a:t>
            </a:r>
            <a:r>
              <a:rPr lang="en-GB" sz="2800" dirty="0">
                <a:latin typeface="Times New Roman" panose="02020603050405020304" pitchFamily="18" charset="0"/>
                <a:ea typeface="Calibri" panose="020F0502020204030204" pitchFamily="34" charset="0"/>
                <a:cs typeface="Times New Roman" panose="02020603050405020304" pitchFamily="18" charset="0"/>
              </a:rPr>
              <a:t>, profits are negative or low because of the low sales and high distribution and promotion expenses. Much money is needed to attract distributors and build their own inventories. Promotion spending is relatively high to inform consumers of the new product and get them to try it. </a:t>
            </a:r>
            <a:endParaRPr lang="en-GB" sz="2800" dirty="0" smtClean="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876966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25</a:t>
            </a:fld>
            <a:endParaRPr lang="en-GB"/>
          </a:p>
        </p:txBody>
      </p:sp>
      <p:sp>
        <p:nvSpPr>
          <p:cNvPr id="3" name="Rectangle 2"/>
          <p:cNvSpPr/>
          <p:nvPr/>
        </p:nvSpPr>
        <p:spPr>
          <a:xfrm>
            <a:off x="626300" y="546929"/>
            <a:ext cx="10727499" cy="583627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Growth Stage of PLC</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GB" sz="2400" dirty="0">
                <a:latin typeface="Times New Roman" panose="02020603050405020304" pitchFamily="18" charset="0"/>
                <a:ea typeface="Calibri" panose="020F0502020204030204" pitchFamily="34" charset="0"/>
                <a:cs typeface="Times New Roman" panose="02020603050405020304" pitchFamily="18" charset="0"/>
              </a:rPr>
              <a:t>If the new product satisfies the market, it will enter a new growth stage in which sales will start climbing quickly. The early adopters will continue to buy and later buyers will start following their lead, especially if they hear favourable words of mouth. Attracted by the opportunities for profit, new competitors will enter the market. They will introduce new product features, and the market will expand. The increase in competitors will lead to increase in the number of distribution outlets, sales jump just to build reseller inventories. </a:t>
            </a:r>
          </a:p>
          <a:p>
            <a:pPr algn="just">
              <a:lnSpc>
                <a:spcPct val="115000"/>
              </a:lnSpc>
              <a:spcAft>
                <a:spcPts val="1000"/>
              </a:spcAft>
            </a:pPr>
            <a:r>
              <a:rPr lang="en-GB" sz="2400" dirty="0">
                <a:latin typeface="Times New Roman" panose="02020603050405020304" pitchFamily="18" charset="0"/>
                <a:ea typeface="Calibri" panose="020F0502020204030204" pitchFamily="34" charset="0"/>
                <a:cs typeface="Times New Roman" panose="02020603050405020304" pitchFamily="18" charset="0"/>
              </a:rPr>
              <a:t>Prices remain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the same </a:t>
            </a:r>
            <a:r>
              <a:rPr lang="en-GB" sz="2400" dirty="0">
                <a:latin typeface="Times New Roman" panose="02020603050405020304" pitchFamily="18" charset="0"/>
                <a:ea typeface="Calibri" panose="020F0502020204030204" pitchFamily="34" charset="0"/>
                <a:cs typeface="Times New Roman" panose="02020603050405020304" pitchFamily="18" charset="0"/>
              </a:rPr>
              <a:t>or fall only slightly. Companies keep their promotion spending at the same or a slightly higher level. Profits increase during the growth stage, as promotion expenses are spread over a large volume and as unit manufacturing costs fall. The firm uses several strategies to sustain rapid market growth rate as long as possible.</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28780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26</a:t>
            </a:fld>
            <a:endParaRPr lang="en-GB"/>
          </a:p>
        </p:txBody>
      </p:sp>
      <p:sp>
        <p:nvSpPr>
          <p:cNvPr id="3" name="Rectangle 2"/>
          <p:cNvSpPr/>
          <p:nvPr/>
        </p:nvSpPr>
        <p:spPr>
          <a:xfrm>
            <a:off x="1043834" y="572085"/>
            <a:ext cx="9966543" cy="480849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800" b="1" dirty="0">
                <a:latin typeface="Times New Roman" panose="02020603050405020304" pitchFamily="18" charset="0"/>
                <a:ea typeface="Calibri" panose="020F0502020204030204" pitchFamily="34" charset="0"/>
                <a:cs typeface="Times New Roman" panose="02020603050405020304" pitchFamily="18" charset="0"/>
              </a:rPr>
              <a:t>Maturity Stage of PLC</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At this stage, product sales growth will slow down. The maturity stage normally lasts longer than the previous stages and poses strong challenges to marketing management. In any market, most products are in the maturity stages of the life cycle. Therefore, most of the marketing management deals with mature product. </a:t>
            </a:r>
          </a:p>
          <a:p>
            <a:pPr algn="just">
              <a:lnSpc>
                <a:spcPct val="115000"/>
              </a:lnSpc>
              <a:spcAft>
                <a:spcPts val="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This stage is characterised by the challenge of:</a:t>
            </a:r>
          </a:p>
          <a:p>
            <a:pPr algn="just">
              <a:lnSpc>
                <a:spcPct val="115000"/>
              </a:lnSpc>
              <a:spcAft>
                <a:spcPts val="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-Competitors’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invasion: </a:t>
            </a:r>
            <a:r>
              <a:rPr lang="en-GB" sz="2800" dirty="0">
                <a:latin typeface="Times New Roman" panose="02020603050405020304" pitchFamily="18" charset="0"/>
                <a:ea typeface="Calibri" panose="020F0502020204030204" pitchFamily="34" charset="0"/>
                <a:cs typeface="Times New Roman" panose="02020603050405020304" pitchFamily="18" charset="0"/>
              </a:rPr>
              <a:t>find better versions of the product </a:t>
            </a:r>
          </a:p>
          <a:p>
            <a:pPr algn="just">
              <a:lnSpc>
                <a:spcPct val="115000"/>
              </a:lnSpc>
              <a:spcAft>
                <a:spcPts val="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-drop in profit</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15948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27</a:t>
            </a:fld>
            <a:endParaRPr lang="en-GB"/>
          </a:p>
        </p:txBody>
      </p:sp>
      <p:sp>
        <p:nvSpPr>
          <p:cNvPr id="3" name="Rectangle 2"/>
          <p:cNvSpPr/>
          <p:nvPr/>
        </p:nvSpPr>
        <p:spPr>
          <a:xfrm>
            <a:off x="626301" y="218207"/>
            <a:ext cx="10947747" cy="632070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Bef>
                <a:spcPts val="1200"/>
              </a:spcBef>
              <a:spcAft>
                <a:spcPts val="0"/>
              </a:spcAft>
            </a:pPr>
            <a:r>
              <a:rPr lang="en-GB" sz="2600" b="1" dirty="0">
                <a:latin typeface="Times New Roman" panose="02020603050405020304" pitchFamily="18" charset="0"/>
                <a:ea typeface="Calibri" panose="020F0502020204030204" pitchFamily="34" charset="0"/>
                <a:cs typeface="Times New Roman" panose="02020603050405020304" pitchFamily="18" charset="0"/>
              </a:rPr>
              <a:t>To solve the challenge faced by the maturity </a:t>
            </a:r>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stage:</a:t>
            </a:r>
          </a:p>
          <a:p>
            <a:pPr algn="just">
              <a:lnSpc>
                <a:spcPct val="115000"/>
              </a:lnSpc>
              <a:spcBef>
                <a:spcPts val="1200"/>
              </a:spcBef>
              <a:spcAft>
                <a:spcPts val="0"/>
              </a:spcAft>
            </a:pPr>
            <a:r>
              <a:rPr lang="en-GB" sz="2400" dirty="0" smtClean="0">
                <a:latin typeface="Cambria" panose="02040503050406030204" pitchFamily="18" charset="0"/>
                <a:ea typeface="Calibri" panose="020F0502020204030204" pitchFamily="34" charset="0"/>
                <a:cs typeface="Tahoma" panose="020B0604030504040204" pitchFamily="34" charset="0"/>
              </a:rPr>
              <a:t>The </a:t>
            </a:r>
            <a:r>
              <a:rPr lang="en-GB" sz="2400" dirty="0">
                <a:latin typeface="Cambria" panose="02040503050406030204" pitchFamily="18" charset="0"/>
                <a:ea typeface="Calibri" panose="020F0502020204030204" pitchFamily="34" charset="0"/>
                <a:cs typeface="Tahoma" panose="020B0604030504040204" pitchFamily="34" charset="0"/>
              </a:rPr>
              <a:t>company might;</a:t>
            </a:r>
            <a:endParaRPr lang="en-GB" sz="2400" dirty="0">
              <a:latin typeface="Times New Roman" panose="02020603050405020304" pitchFamily="18" charset="0"/>
              <a:ea typeface="Calibri" panose="020F0502020204030204" pitchFamily="34" charset="0"/>
            </a:endParaRPr>
          </a:p>
          <a:p>
            <a:pPr algn="just">
              <a:lnSpc>
                <a:spcPct val="115000"/>
              </a:lnSpc>
              <a:spcAft>
                <a:spcPts val="10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try </a:t>
            </a:r>
            <a:r>
              <a:rPr lang="en-GB" sz="2400" b="1" i="1" dirty="0">
                <a:latin typeface="Times New Roman" panose="02020603050405020304" pitchFamily="18" charset="0"/>
                <a:ea typeface="Calibri" panose="020F0502020204030204" pitchFamily="34" charset="0"/>
                <a:cs typeface="Times New Roman" panose="02020603050405020304" pitchFamily="18" charset="0"/>
              </a:rPr>
              <a:t>modifying the product</a:t>
            </a:r>
            <a:r>
              <a:rPr lang="en-GB" sz="2400" dirty="0">
                <a:latin typeface="Times New Roman" panose="02020603050405020304" pitchFamily="18" charset="0"/>
                <a:ea typeface="Calibri" panose="020F0502020204030204" pitchFamily="34" charset="0"/>
                <a:cs typeface="Times New Roman" panose="02020603050405020304" pitchFamily="18" charset="0"/>
              </a:rPr>
              <a:t>— to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revitalise </a:t>
            </a:r>
            <a:r>
              <a:rPr lang="en-GB" sz="2400" dirty="0">
                <a:latin typeface="Times New Roman" panose="02020603050405020304" pitchFamily="18" charset="0"/>
                <a:ea typeface="Calibri" panose="020F0502020204030204" pitchFamily="34" charset="0"/>
                <a:cs typeface="Times New Roman" panose="02020603050405020304" pitchFamily="18" charset="0"/>
              </a:rPr>
              <a:t>consumer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buying, change </a:t>
            </a:r>
            <a:r>
              <a:rPr lang="en-GB" sz="2400" dirty="0">
                <a:latin typeface="Times New Roman" panose="02020603050405020304" pitchFamily="18" charset="0"/>
                <a:ea typeface="Calibri" panose="020F0502020204030204" pitchFamily="34" charset="0"/>
                <a:cs typeface="Times New Roman" panose="02020603050405020304" pitchFamily="18" charset="0"/>
              </a:rPr>
              <a:t>characteristics such as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flavours</a:t>
            </a:r>
            <a:r>
              <a:rPr lang="en-GB" sz="2400" dirty="0">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colours</a:t>
            </a:r>
            <a:r>
              <a:rPr lang="en-GB" sz="2400" dirty="0">
                <a:latin typeface="Times New Roman" panose="02020603050405020304" pitchFamily="18" charset="0"/>
                <a:ea typeface="Calibri" panose="020F0502020204030204" pitchFamily="34" charset="0"/>
                <a:cs typeface="Times New Roman" panose="02020603050405020304" pitchFamily="18" charset="0"/>
              </a:rPr>
              <a:t>, scents, ingredients, or packages to enhance quality and performance. For example, TABASCO pepper sauce may have been around for more than 140 years, but to keep the brand young, the company has added a full line of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flavours </a:t>
            </a:r>
            <a:r>
              <a:rPr lang="en-GB" sz="2400" dirty="0">
                <a:latin typeface="Times New Roman" panose="02020603050405020304" pitchFamily="18" charset="0"/>
                <a:ea typeface="Calibri" panose="020F0502020204030204" pitchFamily="34" charset="0"/>
                <a:cs typeface="Times New Roman" panose="02020603050405020304" pitchFamily="18" charset="0"/>
              </a:rPr>
              <a:t>(such as Garlic, Sweet &amp; Spicy, and Chipotle) and a kitchen cabinet full of new products under the TABASCO name (such as steak sauces, spicy beans, a chili mix, salsas, jalapeno nacho slices, and even spicy chocolate and a TABASCO lollipop).</a:t>
            </a:r>
          </a:p>
          <a:p>
            <a:pPr algn="just">
              <a:lnSpc>
                <a:spcPct val="115000"/>
              </a:lnSpc>
              <a:spcAft>
                <a:spcPts val="10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try </a:t>
            </a:r>
            <a:r>
              <a:rPr lang="en-GB" sz="2400" b="1" i="1" dirty="0">
                <a:latin typeface="Times New Roman" panose="02020603050405020304" pitchFamily="18" charset="0"/>
                <a:ea typeface="Calibri" panose="020F0502020204030204" pitchFamily="34" charset="0"/>
                <a:cs typeface="Times New Roman" panose="02020603050405020304" pitchFamily="18" charset="0"/>
              </a:rPr>
              <a:t>modifying the marketing mix</a:t>
            </a:r>
            <a:r>
              <a:rPr lang="en-GB" sz="2400" dirty="0">
                <a:latin typeface="Times New Roman" panose="02020603050405020304" pitchFamily="18" charset="0"/>
                <a:ea typeface="Calibri" panose="020F0502020204030204" pitchFamily="34" charset="0"/>
                <a:cs typeface="Times New Roman" panose="02020603050405020304" pitchFamily="18" charset="0"/>
              </a:rPr>
              <a:t>—improving sales by changing buyers. It can cut prices to attract new users and competitors’ customers. It can launch a better advertising campaign or use aggressive sales promotions—trade deals, cents-off, premiums, and contests. In addition to pricing and promotion, the company can also move into new marketing channels to help serve new users.</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97130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28</a:t>
            </a:fld>
            <a:endParaRPr lang="en-GB"/>
          </a:p>
        </p:txBody>
      </p:sp>
      <p:sp>
        <p:nvSpPr>
          <p:cNvPr id="3" name="Rectangle 2"/>
          <p:cNvSpPr/>
          <p:nvPr/>
        </p:nvSpPr>
        <p:spPr>
          <a:xfrm>
            <a:off x="601250" y="226286"/>
            <a:ext cx="11010378" cy="631262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200" b="1" dirty="0">
                <a:latin typeface="Times New Roman" panose="02020603050405020304" pitchFamily="18" charset="0"/>
                <a:ea typeface="Calibri" panose="020F0502020204030204" pitchFamily="34" charset="0"/>
                <a:cs typeface="Times New Roman" panose="02020603050405020304" pitchFamily="18" charset="0"/>
              </a:rPr>
              <a:t>Decline Stage of PLC</a:t>
            </a:r>
            <a:endParaRPr lang="en-GB"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100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The sales of most product falls and brands eventually fall. The decline may be slow or rapid depending on the products. Sales may plunge to zero or they may drop to a level where they continue for many years. </a:t>
            </a:r>
          </a:p>
          <a:p>
            <a:pPr algn="just">
              <a:spcAft>
                <a:spcPts val="100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Reasons for sales </a:t>
            </a:r>
            <a:r>
              <a:rPr lang="en-GB" sz="2200" dirty="0" smtClean="0">
                <a:latin typeface="Times New Roman" panose="02020603050405020304" pitchFamily="18" charset="0"/>
                <a:ea typeface="Calibri" panose="020F0502020204030204" pitchFamily="34" charset="0"/>
                <a:cs typeface="Times New Roman" panose="02020603050405020304" pitchFamily="18" charset="0"/>
              </a:rPr>
              <a:t>decline may </a:t>
            </a:r>
            <a:r>
              <a:rPr lang="en-GB" sz="2200" dirty="0">
                <a:latin typeface="Times New Roman" panose="02020603050405020304" pitchFamily="18" charset="0"/>
                <a:ea typeface="Calibri" panose="020F0502020204030204" pitchFamily="34" charset="0"/>
                <a:cs typeface="Times New Roman" panose="02020603050405020304" pitchFamily="18" charset="0"/>
              </a:rPr>
              <a:t>include; </a:t>
            </a:r>
          </a:p>
          <a:p>
            <a:pPr algn="just">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-technological advances, </a:t>
            </a:r>
          </a:p>
          <a:p>
            <a:pPr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-shifts in consumer tastes, and </a:t>
            </a:r>
          </a:p>
          <a:p>
            <a:pPr algn="just">
              <a:lnSpc>
                <a:spcPct val="115000"/>
              </a:lnSpc>
              <a:spcAft>
                <a:spcPts val="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-increased competition. </a:t>
            </a:r>
          </a:p>
          <a:p>
            <a:pPr algn="just">
              <a:lnSpc>
                <a:spcPct val="115000"/>
              </a:lnSpc>
              <a:spcAft>
                <a:spcPts val="100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As sales and profits decline, some firms withdraw from the market. Those remaining may prune their product offerings. They may drop smaller market segments and marginal trade channels, or they may cut the promotion budget and reduce their prices further.</a:t>
            </a:r>
          </a:p>
          <a:p>
            <a:pPr algn="just">
              <a:lnSpc>
                <a:spcPct val="115000"/>
              </a:lnSpc>
              <a:spcAft>
                <a:spcPts val="1000"/>
              </a:spcAft>
            </a:pPr>
            <a:r>
              <a:rPr lang="en-GB" sz="2200" dirty="0">
                <a:latin typeface="Times New Roman" panose="02020603050405020304" pitchFamily="18" charset="0"/>
                <a:ea typeface="Calibri" panose="020F0502020204030204" pitchFamily="34" charset="0"/>
                <a:cs typeface="Times New Roman" panose="02020603050405020304" pitchFamily="18" charset="0"/>
              </a:rPr>
              <a:t>Carrying a weak product can be very costly to the firm, and not just in profit </a:t>
            </a:r>
            <a:r>
              <a:rPr lang="en-GB" sz="2200" dirty="0" smtClean="0">
                <a:latin typeface="Times New Roman" panose="02020603050405020304" pitchFamily="18" charset="0"/>
                <a:ea typeface="Calibri" panose="020F0502020204030204" pitchFamily="34" charset="0"/>
                <a:cs typeface="Times New Roman" panose="02020603050405020304" pitchFamily="18" charset="0"/>
              </a:rPr>
              <a:t>terms; a </a:t>
            </a:r>
            <a:r>
              <a:rPr lang="en-GB" sz="2200" dirty="0">
                <a:latin typeface="Times New Roman" panose="02020603050405020304" pitchFamily="18" charset="0"/>
                <a:ea typeface="Calibri" panose="020F0502020204030204" pitchFamily="34" charset="0"/>
                <a:cs typeface="Times New Roman" panose="02020603050405020304" pitchFamily="18" charset="0"/>
              </a:rPr>
              <a:t>weak product often requires frequent price and inventory adjustments. For these reasons, companies need to pay more attention to their aging products. The firm’s first task is to identify those products in the decline stage by regularly reviewing sales, market shares, costs and profit trends.</a:t>
            </a:r>
            <a:endParaRPr lang="en-GB" sz="2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60741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29</a:t>
            </a:fld>
            <a:endParaRPr lang="en-GB"/>
          </a:p>
        </p:txBody>
      </p:sp>
      <p:sp>
        <p:nvSpPr>
          <p:cNvPr id="3" name="Rectangle 2"/>
          <p:cNvSpPr/>
          <p:nvPr/>
        </p:nvSpPr>
        <p:spPr>
          <a:xfrm>
            <a:off x="1194148" y="807662"/>
            <a:ext cx="9741074" cy="554305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GB" sz="2800" b="1" dirty="0">
                <a:latin typeface="Times New Roman" panose="02020603050405020304" pitchFamily="18" charset="0"/>
                <a:ea typeface="Calibri" panose="020F0502020204030204" pitchFamily="34" charset="0"/>
                <a:cs typeface="Times New Roman" panose="02020603050405020304" pitchFamily="18" charset="0"/>
              </a:rPr>
              <a:t>NOTE:</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Not all products follow all five stages of the PLC. Some products are introduced and die quickly; others stay in the mature stage for a long, long time. Some enter the decline stage and are then cycled back into the growth stage through strong promotion or repositioning. It seems that a well-managed brand could live indefinitely.</a:t>
            </a:r>
          </a:p>
          <a:p>
            <a:pPr algn="just">
              <a:lnSpc>
                <a:spcPct val="115000"/>
              </a:lnSpc>
              <a:spcAft>
                <a:spcPts val="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Brands like Coca-Cola, Maggi cube, TABASCO sauce, Guinness, Gillette, Budweiser, American Express, Wells Fargo, and Kikkoman for instance, are still going strong after more than 100 years. Guinness beer recently celebrated its 250th anniversary.</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367024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a:t>
            </a:fld>
            <a:endParaRPr lang="en-GB"/>
          </a:p>
        </p:txBody>
      </p:sp>
      <p:sp>
        <p:nvSpPr>
          <p:cNvPr id="18" name="Rectangle 17"/>
          <p:cNvSpPr/>
          <p:nvPr/>
        </p:nvSpPr>
        <p:spPr>
          <a:xfrm>
            <a:off x="951978" y="313647"/>
            <a:ext cx="10221238" cy="600164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400" b="1" dirty="0" smtClean="0">
                <a:latin typeface="Times New Roman" panose="02020603050405020304" pitchFamily="18" charset="0"/>
                <a:cs typeface="Times New Roman" panose="02020603050405020304" pitchFamily="18" charset="0"/>
              </a:rPr>
              <a:t>A.</a:t>
            </a:r>
            <a:r>
              <a:rPr lang="en-GB" sz="2400" dirty="0" smtClean="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THE </a:t>
            </a:r>
            <a:r>
              <a:rPr lang="en-US" sz="2400" b="1" dirty="0" smtClean="0">
                <a:latin typeface="Times New Roman" panose="02020603050405020304" pitchFamily="18" charset="0"/>
                <a:cs typeface="Times New Roman" panose="02020603050405020304" pitchFamily="18" charset="0"/>
              </a:rPr>
              <a:t>DESIGN</a:t>
            </a:r>
            <a:r>
              <a:rPr lang="en-GB" sz="2400"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PROCESS</a:t>
            </a:r>
            <a:endParaRPr lang="en-GB" sz="2400" dirty="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The </a:t>
            </a:r>
            <a:r>
              <a:rPr lang="en-GB" sz="2400" dirty="0">
                <a:latin typeface="Times New Roman" panose="02020603050405020304" pitchFamily="18" charset="0"/>
                <a:cs typeface="Times New Roman" panose="02020603050405020304" pitchFamily="18" charset="0"/>
              </a:rPr>
              <a:t>activities and some of the experimental techniques in the various stages of product design and process development are: </a:t>
            </a:r>
            <a:r>
              <a:rPr lang="en-GB" sz="2400" dirty="0" smtClean="0">
                <a:latin typeface="Times New Roman" panose="02020603050405020304" pitchFamily="18" charset="0"/>
                <a:cs typeface="Times New Roman" panose="02020603050405020304" pitchFamily="18" charset="0"/>
              </a:rPr>
              <a:t>	</a:t>
            </a:r>
          </a:p>
          <a:p>
            <a:r>
              <a:rPr lang="en-GB" sz="2400" dirty="0">
                <a:latin typeface="Times New Roman" panose="02020603050405020304" pitchFamily="18" charset="0"/>
                <a:cs typeface="Times New Roman" panose="02020603050405020304" pitchFamily="18" charset="0"/>
              </a:rPr>
              <a:t>	</a:t>
            </a:r>
            <a:r>
              <a:rPr lang="en-GB" sz="2400" dirty="0" smtClean="0">
                <a:latin typeface="Times New Roman" panose="02020603050405020304" pitchFamily="18" charset="0"/>
                <a:cs typeface="Times New Roman" panose="02020603050405020304" pitchFamily="18" charset="0"/>
              </a:rPr>
              <a:t>	1. ‘Getting </a:t>
            </a:r>
            <a:r>
              <a:rPr lang="en-GB" sz="2400" dirty="0">
                <a:latin typeface="Times New Roman" panose="02020603050405020304" pitchFamily="18" charset="0"/>
                <a:cs typeface="Times New Roman" panose="02020603050405020304" pitchFamily="18" charset="0"/>
              </a:rPr>
              <a:t>the feel’, </a:t>
            </a:r>
            <a:r>
              <a:rPr lang="en-GB" sz="2400" dirty="0" smtClean="0">
                <a:latin typeface="Times New Roman" panose="02020603050405020304" pitchFamily="18" charset="0"/>
                <a:cs typeface="Times New Roman" panose="02020603050405020304" pitchFamily="18" charset="0"/>
              </a:rPr>
              <a:t> 		2. Screening</a:t>
            </a:r>
            <a:r>
              <a:rPr lang="en-GB" sz="2400" dirty="0">
                <a:latin typeface="Times New Roman" panose="02020603050405020304" pitchFamily="18" charset="0"/>
                <a:cs typeface="Times New Roman" panose="02020603050405020304" pitchFamily="18" charset="0"/>
              </a:rPr>
              <a:t>, </a:t>
            </a:r>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		3. Ball-park </a:t>
            </a:r>
            <a:r>
              <a:rPr lang="en-GB" sz="2400" dirty="0">
                <a:latin typeface="Times New Roman" panose="02020603050405020304" pitchFamily="18" charset="0"/>
                <a:cs typeface="Times New Roman" panose="02020603050405020304" pitchFamily="18" charset="0"/>
              </a:rPr>
              <a:t>studies, </a:t>
            </a:r>
            <a:r>
              <a:rPr lang="en-GB" sz="2400" dirty="0" smtClean="0">
                <a:latin typeface="Times New Roman" panose="02020603050405020304" pitchFamily="18" charset="0"/>
                <a:cs typeface="Times New Roman" panose="02020603050405020304" pitchFamily="18" charset="0"/>
              </a:rPr>
              <a:t>		4. Optimisation</a:t>
            </a:r>
            <a:r>
              <a:rPr lang="en-GB" sz="2400" dirty="0">
                <a:latin typeface="Times New Roman" panose="02020603050405020304" pitchFamily="18" charset="0"/>
                <a:cs typeface="Times New Roman" panose="02020603050405020304" pitchFamily="18" charset="0"/>
              </a:rPr>
              <a:t>, </a:t>
            </a:r>
            <a:endParaRPr lang="en-GB" sz="2400" dirty="0" smtClean="0">
              <a:latin typeface="Times New Roman" panose="02020603050405020304" pitchFamily="18" charset="0"/>
              <a:cs typeface="Times New Roman" panose="02020603050405020304" pitchFamily="18" charset="0"/>
            </a:endParaRPr>
          </a:p>
          <a:p>
            <a:r>
              <a:rPr lang="en-GB" sz="2400" dirty="0" smtClean="0">
                <a:latin typeface="Times New Roman" panose="02020603050405020304" pitchFamily="18" charset="0"/>
                <a:cs typeface="Times New Roman" panose="02020603050405020304" pitchFamily="18" charset="0"/>
              </a:rPr>
              <a:t>		5. Scale-up (</a:t>
            </a:r>
            <a:r>
              <a:rPr lang="en-GB" sz="2400" dirty="0">
                <a:latin typeface="Times New Roman" panose="02020603050405020304" pitchFamily="18" charset="0"/>
                <a:cs typeface="Times New Roman" panose="02020603050405020304" pitchFamily="18" charset="0"/>
              </a:rPr>
              <a:t>production) and scale-up (marketing).</a:t>
            </a:r>
          </a:p>
          <a:p>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In the design, both the input variables to the process and the output variables of the product qualities are identified early in the developments.</a:t>
            </a:r>
          </a:p>
          <a:p>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The input variables are</a:t>
            </a:r>
            <a:r>
              <a:rPr lang="en-GB" sz="2400" dirty="0" smtClean="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       raw materials: type, quality, </a:t>
            </a:r>
            <a:r>
              <a:rPr lang="en-GB" sz="2400" dirty="0" smtClean="0">
                <a:latin typeface="Times New Roman" panose="02020603050405020304" pitchFamily="18" charset="0"/>
                <a:cs typeface="Times New Roman" panose="02020603050405020304" pitchFamily="18" charset="0"/>
              </a:rPr>
              <a:t>and quantity (formulation)</a:t>
            </a:r>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       processing variables: types of processing, processing conditions.</a:t>
            </a:r>
          </a:p>
          <a:p>
            <a:r>
              <a:rPr lang="en-GB" sz="2400" dirty="0">
                <a:latin typeface="Times New Roman" panose="02020603050405020304" pitchFamily="18" charset="0"/>
                <a:cs typeface="Times New Roman" panose="02020603050405020304" pitchFamily="18" charset="0"/>
              </a:rPr>
              <a:t>The output variables are</a:t>
            </a:r>
            <a:r>
              <a:rPr lang="en-GB" sz="2400" dirty="0" smtClean="0">
                <a:latin typeface="Times New Roman" panose="02020603050405020304" pitchFamily="18" charset="0"/>
                <a:cs typeface="Times New Roman" panose="02020603050405020304" pitchFamily="18" charset="0"/>
              </a:rPr>
              <a:t>:</a:t>
            </a:r>
            <a:endParaRPr lang="en-GB" sz="2400" dirty="0">
              <a:latin typeface="Times New Roman" panose="02020603050405020304" pitchFamily="18" charset="0"/>
              <a:cs typeface="Times New Roman" panose="02020603050405020304" pitchFamily="18" charset="0"/>
            </a:endParaRPr>
          </a:p>
          <a:p>
            <a:r>
              <a:rPr lang="en-GB" sz="2400" dirty="0">
                <a:latin typeface="Times New Roman" panose="02020603050405020304" pitchFamily="18" charset="0"/>
                <a:cs typeface="Times New Roman" panose="02020603050405020304" pitchFamily="18" charset="0"/>
              </a:rPr>
              <a:t>       product qualities;</a:t>
            </a:r>
          </a:p>
          <a:p>
            <a:r>
              <a:rPr lang="en-GB" sz="2400" dirty="0">
                <a:latin typeface="Times New Roman" panose="02020603050405020304" pitchFamily="18" charset="0"/>
                <a:cs typeface="Times New Roman" panose="02020603050405020304" pitchFamily="18" charset="0"/>
              </a:rPr>
              <a:t>       product yield</a:t>
            </a:r>
          </a:p>
        </p:txBody>
      </p:sp>
    </p:spTree>
    <p:extLst>
      <p:ext uri="{BB962C8B-B14F-4D97-AF65-F5344CB8AC3E}">
        <p14:creationId xmlns:p14="http://schemas.microsoft.com/office/powerpoint/2010/main" val="20498975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D7FD30-19ED-42E2-8C36-6F848EB43577}" type="slidenum">
              <a:rPr lang="en-GB" smtClean="0"/>
              <a:t>30</a:t>
            </a:fld>
            <a:endParaRPr lang="en-GB"/>
          </a:p>
        </p:txBody>
      </p:sp>
      <p:sp>
        <p:nvSpPr>
          <p:cNvPr id="12" name="Rectangle 11"/>
          <p:cNvSpPr/>
          <p:nvPr/>
        </p:nvSpPr>
        <p:spPr>
          <a:xfrm>
            <a:off x="951977" y="797554"/>
            <a:ext cx="10308921" cy="475104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GB" sz="3200" b="1" dirty="0">
                <a:latin typeface="Times New Roman" panose="02020603050405020304" pitchFamily="18" charset="0"/>
                <a:ea typeface="Calibri" panose="020F0502020204030204" pitchFamily="34" charset="0"/>
                <a:cs typeface="Times New Roman" panose="02020603050405020304" pitchFamily="18" charset="0"/>
              </a:rPr>
              <a:t>Practical Problems of </a:t>
            </a:r>
            <a:r>
              <a:rPr lang="en-GB" sz="3200" b="1" dirty="0" smtClean="0">
                <a:latin typeface="Times New Roman" panose="02020603050405020304" pitchFamily="18" charset="0"/>
                <a:ea typeface="Calibri" panose="020F0502020204030204" pitchFamily="34" charset="0"/>
                <a:cs typeface="Times New Roman" panose="02020603050405020304" pitchFamily="18" charset="0"/>
              </a:rPr>
              <a:t>PLC</a:t>
            </a:r>
            <a:endParaRPr lang="en-GB" sz="32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Wingdings" panose="05000000000000000000" pitchFamily="2" charset="2"/>
              <a:buChar char=""/>
              <a:tabLst>
                <a:tab pos="457200" algn="l"/>
              </a:tabLst>
            </a:pPr>
            <a:r>
              <a:rPr lang="en-GB" sz="3200" dirty="0">
                <a:latin typeface="Times New Roman" panose="02020603050405020304" pitchFamily="18" charset="0"/>
                <a:ea typeface="Calibri" panose="020F0502020204030204" pitchFamily="34" charset="0"/>
                <a:cs typeface="Times New Roman" panose="02020603050405020304" pitchFamily="18" charset="0"/>
              </a:rPr>
              <a:t>Hard to identify which stage of the PLC the product is in.</a:t>
            </a:r>
          </a:p>
          <a:p>
            <a:pPr marL="342900" lvl="0" indent="-342900" algn="just">
              <a:lnSpc>
                <a:spcPct val="115000"/>
              </a:lnSpc>
              <a:spcAft>
                <a:spcPts val="0"/>
              </a:spcAft>
              <a:buFont typeface="Wingdings" panose="05000000000000000000" pitchFamily="2" charset="2"/>
              <a:buChar char=""/>
              <a:tabLst>
                <a:tab pos="457200" algn="l"/>
              </a:tabLst>
            </a:pPr>
            <a:r>
              <a:rPr lang="en-GB" sz="3200" dirty="0">
                <a:latin typeface="Times New Roman" panose="02020603050405020304" pitchFamily="18" charset="0"/>
                <a:ea typeface="Calibri" panose="020F0502020204030204" pitchFamily="34" charset="0"/>
                <a:cs typeface="Times New Roman" panose="02020603050405020304" pitchFamily="18" charset="0"/>
              </a:rPr>
              <a:t>Hard to pinpoint when the product moves to the next stage.</a:t>
            </a:r>
          </a:p>
          <a:p>
            <a:pPr marL="342900" lvl="0" indent="-342900" algn="just">
              <a:lnSpc>
                <a:spcPct val="115000"/>
              </a:lnSpc>
              <a:spcAft>
                <a:spcPts val="0"/>
              </a:spcAft>
              <a:buFont typeface="Wingdings" panose="05000000000000000000" pitchFamily="2" charset="2"/>
              <a:buChar char=""/>
              <a:tabLst>
                <a:tab pos="457200" algn="l"/>
              </a:tabLst>
            </a:pPr>
            <a:r>
              <a:rPr lang="en-GB" sz="3200" dirty="0">
                <a:latin typeface="Times New Roman" panose="02020603050405020304" pitchFamily="18" charset="0"/>
                <a:ea typeface="Calibri" panose="020F0502020204030204" pitchFamily="34" charset="0"/>
                <a:cs typeface="Times New Roman" panose="02020603050405020304" pitchFamily="18" charset="0"/>
              </a:rPr>
              <a:t>Hard to identify factors that affect product’s movement through stages.</a:t>
            </a:r>
          </a:p>
          <a:p>
            <a:pPr marL="342900" lvl="0" indent="-342900" algn="just">
              <a:lnSpc>
                <a:spcPct val="115000"/>
              </a:lnSpc>
              <a:spcAft>
                <a:spcPts val="0"/>
              </a:spcAft>
              <a:buFont typeface="Wingdings" panose="05000000000000000000" pitchFamily="2" charset="2"/>
              <a:buChar char=""/>
              <a:tabLst>
                <a:tab pos="457200" algn="l"/>
              </a:tabLst>
            </a:pPr>
            <a:r>
              <a:rPr lang="en-GB" sz="3200" dirty="0">
                <a:latin typeface="Times New Roman" panose="02020603050405020304" pitchFamily="18" charset="0"/>
                <a:ea typeface="Calibri" panose="020F0502020204030204" pitchFamily="34" charset="0"/>
                <a:cs typeface="Times New Roman" panose="02020603050405020304" pitchFamily="18" charset="0"/>
              </a:rPr>
              <a:t>Hard to forecast sales level, length of each stage, and shape of PLC.</a:t>
            </a:r>
          </a:p>
          <a:p>
            <a:pPr marL="342900" lvl="0" indent="-342900" algn="just">
              <a:lnSpc>
                <a:spcPct val="115000"/>
              </a:lnSpc>
              <a:spcAft>
                <a:spcPts val="0"/>
              </a:spcAft>
              <a:buFont typeface="Wingdings" panose="05000000000000000000" pitchFamily="2" charset="2"/>
              <a:buChar char=""/>
              <a:tabLst>
                <a:tab pos="457200" algn="l"/>
              </a:tabLst>
            </a:pPr>
            <a:r>
              <a:rPr lang="en-GB" sz="3200" dirty="0">
                <a:latin typeface="Times New Roman" panose="02020603050405020304" pitchFamily="18" charset="0"/>
                <a:ea typeface="Calibri" panose="020F0502020204030204" pitchFamily="34" charset="0"/>
                <a:cs typeface="Times New Roman" panose="02020603050405020304" pitchFamily="18" charset="0"/>
              </a:rPr>
              <a:t>Strategy is both a cause and result of the PLC.</a:t>
            </a:r>
            <a:endParaRPr lang="en-GB"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77815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31</a:t>
            </a:fld>
            <a:endParaRPr lang="en-GB"/>
          </a:p>
        </p:txBody>
      </p:sp>
      <p:sp>
        <p:nvSpPr>
          <p:cNvPr id="3" name="Rectangle 2"/>
          <p:cNvSpPr/>
          <p:nvPr/>
        </p:nvSpPr>
        <p:spPr>
          <a:xfrm>
            <a:off x="681625" y="262052"/>
            <a:ext cx="10672175" cy="616681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Styles, fashions, and fads concept of Product life </a:t>
            </a:r>
            <a:r>
              <a:rPr lang="en-GB" sz="2400" b="1" dirty="0" smtClean="0">
                <a:latin typeface="Times New Roman" panose="02020603050405020304" pitchFamily="18" charset="0"/>
                <a:ea typeface="Calibri" panose="020F0502020204030204" pitchFamily="34" charset="0"/>
                <a:cs typeface="Times New Roman" panose="02020603050405020304" pitchFamily="18" charset="0"/>
              </a:rPr>
              <a:t>cycle (PLC)</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400" dirty="0">
                <a:latin typeface="Times New Roman" panose="02020603050405020304" pitchFamily="18" charset="0"/>
                <a:ea typeface="Calibri" panose="020F0502020204030204" pitchFamily="34" charset="0"/>
                <a:cs typeface="Times New Roman" panose="02020603050405020304" pitchFamily="18" charset="0"/>
              </a:rPr>
              <a:t>The PLC concept also can be applied to what are known as styles, fashions, and fads. </a:t>
            </a:r>
          </a:p>
          <a:p>
            <a:pPr algn="just">
              <a:lnSpc>
                <a:spcPct val="115000"/>
              </a:lnSpc>
              <a:spcAft>
                <a:spcPts val="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A style </a:t>
            </a:r>
            <a:r>
              <a:rPr lang="en-GB" sz="2400" dirty="0">
                <a:latin typeface="Times New Roman" panose="02020603050405020304" pitchFamily="18" charset="0"/>
                <a:ea typeface="Calibri" panose="020F0502020204030204" pitchFamily="34" charset="0"/>
                <a:cs typeface="Times New Roman" panose="02020603050405020304" pitchFamily="18" charset="0"/>
              </a:rPr>
              <a:t>is a basic and distinctive mode of expression. For example, styles appear in homes (colonial, ranch, transitional), clothing (formal, casual), and art (realist, surrealist, abstract). Once a style is invented, it may last for generations, passing in and out of vogue. A style has a cycle showing several periods of renewed interest.</a:t>
            </a:r>
          </a:p>
          <a:p>
            <a:pPr algn="just">
              <a:lnSpc>
                <a:spcPct val="115000"/>
              </a:lnSpc>
              <a:spcAft>
                <a:spcPts val="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A fashion </a:t>
            </a:r>
            <a:r>
              <a:rPr lang="en-GB" sz="2400" dirty="0">
                <a:latin typeface="Times New Roman" panose="02020603050405020304" pitchFamily="18" charset="0"/>
                <a:ea typeface="Calibri" panose="020F0502020204030204" pitchFamily="34" charset="0"/>
                <a:cs typeface="Times New Roman" panose="02020603050405020304" pitchFamily="18" charset="0"/>
              </a:rPr>
              <a:t>is a currently accepted or popular style in a given field. For example, the more formal “business attire” look of corporate dress of the 1980s and 1990s gave way to the “business casual” look of the 2000s. Fashions tend to grow slowly, remain popular for a while, and then decline slowly.</a:t>
            </a:r>
          </a:p>
          <a:p>
            <a:pPr algn="just">
              <a:lnSpc>
                <a:spcPct val="115000"/>
              </a:lnSpc>
              <a:spcAft>
                <a:spcPts val="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Fads </a:t>
            </a:r>
            <a:r>
              <a:rPr lang="en-GB" sz="2400" dirty="0">
                <a:latin typeface="Times New Roman" panose="02020603050405020304" pitchFamily="18" charset="0"/>
                <a:ea typeface="Calibri" panose="020F0502020204030204" pitchFamily="34" charset="0"/>
                <a:cs typeface="Times New Roman" panose="02020603050405020304" pitchFamily="18" charset="0"/>
              </a:rPr>
              <a:t>are temporary periods of unusually high sales driven by consumer enthusiasm and immediate product or brand popularity. A fad may be part of an otherwise normal life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cycle or may </a:t>
            </a:r>
            <a:r>
              <a:rPr lang="en-GB" sz="2400" dirty="0">
                <a:latin typeface="Times New Roman" panose="02020603050405020304" pitchFamily="18" charset="0"/>
                <a:ea typeface="Calibri" panose="020F0502020204030204" pitchFamily="34" charset="0"/>
                <a:cs typeface="Times New Roman" panose="02020603050405020304" pitchFamily="18" charset="0"/>
              </a:rPr>
              <a:t>comprise a brand’s or products entire life cycle. Examples of fads include low-carb diets.</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38605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32</a:t>
            </a:fld>
            <a:endParaRPr lang="en-GB"/>
          </a:p>
        </p:txBody>
      </p:sp>
      <p:pic>
        <p:nvPicPr>
          <p:cNvPr id="3" name="Picture 2"/>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88491" y="1350449"/>
            <a:ext cx="9070950" cy="4010691"/>
          </a:xfrm>
          <a:prstGeom prst="rect">
            <a:avLst/>
          </a:prstGeom>
          <a:noFill/>
          <a:ln>
            <a:noFill/>
          </a:ln>
        </p:spPr>
      </p:pic>
      <p:sp>
        <p:nvSpPr>
          <p:cNvPr id="4" name="Rectangle 3"/>
          <p:cNvSpPr/>
          <p:nvPr/>
        </p:nvSpPr>
        <p:spPr>
          <a:xfrm>
            <a:off x="1327759" y="4905611"/>
            <a:ext cx="9795352" cy="5170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15000"/>
              </a:lnSpc>
              <a:spcAft>
                <a:spcPts val="10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Figure </a:t>
            </a:r>
            <a:r>
              <a:rPr lang="en-GB" sz="2400" b="1" dirty="0" smtClean="0">
                <a:latin typeface="Times New Roman" panose="02020603050405020304" pitchFamily="18" charset="0"/>
                <a:ea typeface="Calibri" panose="020F0502020204030204" pitchFamily="34" charset="0"/>
                <a:cs typeface="Times New Roman" panose="02020603050405020304" pitchFamily="18" charset="0"/>
              </a:rPr>
              <a:t>3: </a:t>
            </a:r>
            <a:r>
              <a:rPr lang="en-GB" sz="2400" dirty="0">
                <a:latin typeface="Times New Roman" panose="02020603050405020304" pitchFamily="18" charset="0"/>
                <a:ea typeface="Calibri" panose="020F0502020204030204" pitchFamily="34" charset="0"/>
                <a:cs typeface="Times New Roman" panose="02020603050405020304" pitchFamily="18" charset="0"/>
              </a:rPr>
              <a:t>The special product life cycles in terms of styles, fashions, and fads</a:t>
            </a:r>
            <a:endParaRPr lang="en-GB"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73940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33</a:t>
            </a:fld>
            <a:endParaRPr lang="en-GB"/>
          </a:p>
        </p:txBody>
      </p:sp>
      <p:sp>
        <p:nvSpPr>
          <p:cNvPr id="4" name="Rectangle 3"/>
          <p:cNvSpPr/>
          <p:nvPr/>
        </p:nvSpPr>
        <p:spPr>
          <a:xfrm>
            <a:off x="1382037" y="949117"/>
            <a:ext cx="9327715" cy="455201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GB" sz="3600" b="1" dirty="0">
                <a:latin typeface="Times New Roman" panose="02020603050405020304" pitchFamily="18" charset="0"/>
                <a:ea typeface="Calibri" panose="020F0502020204030204" pitchFamily="34" charset="0"/>
                <a:cs typeface="Times New Roman" panose="02020603050405020304" pitchFamily="18" charset="0"/>
              </a:rPr>
              <a:t>Packaging and </a:t>
            </a:r>
            <a:r>
              <a:rPr lang="en-GB" sz="3600" b="1" dirty="0" smtClean="0">
                <a:latin typeface="Times New Roman" panose="02020603050405020304" pitchFamily="18" charset="0"/>
                <a:ea typeface="Calibri" panose="020F0502020204030204" pitchFamily="34" charset="0"/>
                <a:cs typeface="Times New Roman" panose="02020603050405020304" pitchFamily="18" charset="0"/>
              </a:rPr>
              <a:t>Labelling</a:t>
            </a:r>
            <a:endParaRPr lang="en-GB" sz="3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en-GB" sz="3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3600" dirty="0">
                <a:latin typeface="Times New Roman" panose="02020603050405020304" pitchFamily="18" charset="0"/>
                <a:ea typeface="Calibri" panose="020F0502020204030204" pitchFamily="34" charset="0"/>
                <a:cs typeface="Times New Roman" panose="02020603050405020304" pitchFamily="18" charset="0"/>
              </a:rPr>
              <a:t>Packaging includes the activities of designing and producing the container or wrapper for a product. Labelling is also part of packaging and consists of printed information appearing on or with the package.</a:t>
            </a:r>
            <a:endParaRPr lang="en-GB"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1382038" y="425897"/>
            <a:ext cx="2188420" cy="52322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lgn="ctr"/>
            <a:r>
              <a:rPr lang="en-GB" sz="2800" b="1" dirty="0">
                <a:latin typeface="Times New Roman" panose="02020603050405020304" pitchFamily="18" charset="0"/>
                <a:cs typeface="Times New Roman" panose="02020603050405020304" pitchFamily="18" charset="0"/>
              </a:rPr>
              <a:t>LECTURE </a:t>
            </a:r>
            <a:r>
              <a:rPr lang="en-GB" sz="2800" b="1" dirty="0" smtClean="0">
                <a:latin typeface="Times New Roman" panose="02020603050405020304" pitchFamily="18" charset="0"/>
                <a:cs typeface="Times New Roman" panose="02020603050405020304" pitchFamily="18" charset="0"/>
              </a:rPr>
              <a:t>4</a:t>
            </a:r>
            <a:endParaRPr lang="en-GB"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13982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34</a:t>
            </a:fld>
            <a:endParaRPr lang="en-GB"/>
          </a:p>
        </p:txBody>
      </p:sp>
      <p:sp>
        <p:nvSpPr>
          <p:cNvPr id="3" name="Rectangle 2"/>
          <p:cNvSpPr/>
          <p:nvPr/>
        </p:nvSpPr>
        <p:spPr>
          <a:xfrm>
            <a:off x="789140" y="597851"/>
            <a:ext cx="10271342" cy="575849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GB" sz="2800" b="1" dirty="0">
                <a:latin typeface="Times New Roman" panose="02020603050405020304" pitchFamily="18" charset="0"/>
                <a:ea typeface="Calibri" panose="020F0502020204030204" pitchFamily="34" charset="0"/>
                <a:cs typeface="Times New Roman" panose="02020603050405020304" pitchFamily="18" charset="0"/>
              </a:rPr>
              <a:t>Packaging</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algn="just"/>
            <a:r>
              <a:rPr lang="en-GB" sz="2800" dirty="0">
                <a:latin typeface="Times New Roman" panose="02020603050405020304" pitchFamily="18" charset="0"/>
                <a:ea typeface="Calibri" panose="020F0502020204030204" pitchFamily="34" charset="0"/>
                <a:cs typeface="Times New Roman" panose="02020603050405020304" pitchFamily="18" charset="0"/>
              </a:rPr>
              <a:t>The 1° function of the package was to contain and protect the product. In recent times, however, numerous factors have made packaging an important marketing tool. Packages must now attract attention and described the product. Good packaging creates instant consumer recognition of the company or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brand and a tool for decision to purchase.</a:t>
            </a:r>
          </a:p>
          <a:p>
            <a:pPr algn="just"/>
            <a:endParaRPr lang="en-GB" sz="2800" dirty="0">
              <a:latin typeface="Times New Roman" panose="02020603050405020304" pitchFamily="18" charset="0"/>
              <a:cs typeface="Times New Roman" panose="02020603050405020304" pitchFamily="18" charset="0"/>
            </a:endParaRPr>
          </a:p>
          <a:p>
            <a:pPr algn="just"/>
            <a:r>
              <a:rPr lang="en-GB" sz="2800" dirty="0">
                <a:latin typeface="Times New Roman" panose="02020603050405020304" pitchFamily="18" charset="0"/>
                <a:cs typeface="Times New Roman" panose="02020603050405020304" pitchFamily="18" charset="0"/>
              </a:rPr>
              <a:t>The package may include the </a:t>
            </a:r>
            <a:r>
              <a:rPr lang="en-GB" sz="2800" dirty="0" smtClean="0">
                <a:latin typeface="Times New Roman" panose="02020603050405020304" pitchFamily="18" charset="0"/>
                <a:cs typeface="Times New Roman" panose="02020603050405020304" pitchFamily="18" charset="0"/>
              </a:rPr>
              <a:t>product’s </a:t>
            </a:r>
            <a:r>
              <a:rPr lang="en-GB" sz="2800" dirty="0">
                <a:latin typeface="Times New Roman" panose="02020603050405020304" pitchFamily="18" charset="0"/>
                <a:cs typeface="Times New Roman" panose="02020603050405020304" pitchFamily="18" charset="0"/>
              </a:rPr>
              <a:t>1° container (</a:t>
            </a:r>
            <a:r>
              <a:rPr lang="en-GB" sz="2800" dirty="0" err="1">
                <a:latin typeface="Times New Roman" panose="02020603050405020304" pitchFamily="18" charset="0"/>
                <a:cs typeface="Times New Roman" panose="02020603050405020304" pitchFamily="18" charset="0"/>
              </a:rPr>
              <a:t>e.g</a:t>
            </a:r>
            <a:r>
              <a:rPr lang="en-GB" sz="2800" dirty="0">
                <a:latin typeface="Times New Roman" panose="02020603050405020304" pitchFamily="18" charset="0"/>
                <a:cs typeface="Times New Roman" panose="02020603050405020304" pitchFamily="18" charset="0"/>
              </a:rPr>
              <a:t> the tube holding Colgate </a:t>
            </a:r>
            <a:r>
              <a:rPr lang="en-GB" sz="2800" dirty="0" smtClean="0">
                <a:latin typeface="Times New Roman" panose="02020603050405020304" pitchFamily="18" charset="0"/>
                <a:cs typeface="Times New Roman" panose="02020603050405020304" pitchFamily="18" charset="0"/>
              </a:rPr>
              <a:t>tooth paste</a:t>
            </a:r>
            <a:r>
              <a:rPr lang="en-GB" sz="2800" dirty="0">
                <a:latin typeface="Times New Roman" panose="02020603050405020304" pitchFamily="18" charset="0"/>
                <a:cs typeface="Times New Roman" panose="02020603050405020304" pitchFamily="18" charset="0"/>
              </a:rPr>
              <a:t>), a 2° package that is thrown away when the product is about to be used (e. g the cardboard box containing tooth paste tube) and the shipping package necessary to store, identify and ship the product</a:t>
            </a:r>
            <a:r>
              <a:rPr lang="en-GB" sz="2800" dirty="0" smtClean="0">
                <a:latin typeface="Times New Roman" panose="02020603050405020304" pitchFamily="18" charset="0"/>
                <a:cs typeface="Times New Roman" panose="02020603050405020304" pitchFamily="18" charset="0"/>
              </a:rPr>
              <a:t>.</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94941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35</a:t>
            </a:fld>
            <a:endParaRPr lang="en-GB"/>
          </a:p>
        </p:txBody>
      </p:sp>
      <p:sp>
        <p:nvSpPr>
          <p:cNvPr id="3" name="Rectangle 2"/>
          <p:cNvSpPr/>
          <p:nvPr/>
        </p:nvSpPr>
        <p:spPr>
          <a:xfrm>
            <a:off x="776614" y="165834"/>
            <a:ext cx="10577186" cy="655564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spcAft>
                <a:spcPts val="1000"/>
              </a:spcAft>
            </a:pPr>
            <a:r>
              <a:rPr lang="en-GB" sz="2400" b="1" dirty="0">
                <a:latin typeface="Times New Roman" panose="02020603050405020304" pitchFamily="18" charset="0"/>
                <a:ea typeface="Calibri" panose="020F0502020204030204" pitchFamily="34" charset="0"/>
                <a:cs typeface="Times New Roman" panose="02020603050405020304" pitchFamily="18" charset="0"/>
              </a:rPr>
              <a:t>Developing a </a:t>
            </a:r>
            <a:r>
              <a:rPr lang="en-GB" sz="2400" b="1" dirty="0" smtClean="0">
                <a:latin typeface="Times New Roman" panose="02020603050405020304" pitchFamily="18" charset="0"/>
                <a:ea typeface="Calibri" panose="020F0502020204030204" pitchFamily="34" charset="0"/>
                <a:cs typeface="Times New Roman" panose="02020603050405020304" pitchFamily="18" charset="0"/>
              </a:rPr>
              <a:t>Good Package </a:t>
            </a:r>
          </a:p>
          <a:p>
            <a:pPr algn="just">
              <a:spcAft>
                <a:spcPts val="1000"/>
              </a:spcAft>
            </a:pPr>
            <a:r>
              <a:rPr lang="en-GB" sz="2300" dirty="0" smtClean="0">
                <a:latin typeface="Times New Roman" panose="02020603050405020304" pitchFamily="18" charset="0"/>
                <a:ea typeface="Calibri" panose="020F0502020204030204" pitchFamily="34" charset="0"/>
                <a:cs typeface="Times New Roman" panose="02020603050405020304" pitchFamily="18" charset="0"/>
              </a:rPr>
              <a:t>Developing </a:t>
            </a:r>
            <a:r>
              <a:rPr lang="en-GB" sz="2300" dirty="0">
                <a:latin typeface="Times New Roman" panose="02020603050405020304" pitchFamily="18" charset="0"/>
                <a:ea typeface="Calibri" panose="020F0502020204030204" pitchFamily="34" charset="0"/>
                <a:cs typeface="Times New Roman" panose="02020603050405020304" pitchFamily="18" charset="0"/>
              </a:rPr>
              <a:t>a good package for a new product requires making many decisions. </a:t>
            </a:r>
            <a:endParaRPr lang="en-GB" sz="23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GB" sz="2300" b="1" dirty="0">
                <a:latin typeface="Times New Roman" panose="02020603050405020304" pitchFamily="18" charset="0"/>
                <a:ea typeface="Calibri" panose="020F0502020204030204" pitchFamily="34" charset="0"/>
                <a:cs typeface="Times New Roman" panose="02020603050405020304" pitchFamily="18" charset="0"/>
              </a:rPr>
              <a:t>The </a:t>
            </a:r>
            <a:r>
              <a:rPr lang="en-GB" sz="2300" b="1" dirty="0" smtClean="0">
                <a:latin typeface="Times New Roman" panose="02020603050405020304" pitchFamily="18" charset="0"/>
                <a:ea typeface="Calibri" panose="020F0502020204030204" pitchFamily="34" charset="0"/>
                <a:cs typeface="Times New Roman" panose="02020603050405020304" pitchFamily="18" charset="0"/>
              </a:rPr>
              <a:t>1st </a:t>
            </a:r>
            <a:r>
              <a:rPr lang="en-GB" sz="2300" b="1" dirty="0">
                <a:latin typeface="Times New Roman" panose="02020603050405020304" pitchFamily="18" charset="0"/>
                <a:ea typeface="Calibri" panose="020F0502020204030204" pitchFamily="34" charset="0"/>
                <a:cs typeface="Times New Roman" panose="02020603050405020304" pitchFamily="18" charset="0"/>
              </a:rPr>
              <a:t>task is </a:t>
            </a:r>
            <a:r>
              <a:rPr lang="en-GB" sz="2300" b="1" dirty="0" smtClean="0">
                <a:latin typeface="Times New Roman" panose="02020603050405020304" pitchFamily="18" charset="0"/>
                <a:ea typeface="Calibri" panose="020F0502020204030204" pitchFamily="34" charset="0"/>
                <a:cs typeface="Times New Roman" panose="02020603050405020304" pitchFamily="18" charset="0"/>
              </a:rPr>
              <a:t>to: </a:t>
            </a:r>
          </a:p>
          <a:p>
            <a:pPr marL="285750" indent="-285750" algn="just">
              <a:spcAft>
                <a:spcPts val="1000"/>
              </a:spcAft>
              <a:buFont typeface="Arial" panose="020B0604020202020204" pitchFamily="34" charset="0"/>
              <a:buChar char="•"/>
            </a:pPr>
            <a:r>
              <a:rPr lang="en-GB" sz="2300" dirty="0" smtClean="0">
                <a:latin typeface="Times New Roman" panose="02020603050405020304" pitchFamily="18" charset="0"/>
                <a:ea typeface="Calibri" panose="020F0502020204030204" pitchFamily="34" charset="0"/>
                <a:cs typeface="Times New Roman" panose="02020603050405020304" pitchFamily="18" charset="0"/>
              </a:rPr>
              <a:t>establish </a:t>
            </a:r>
            <a:r>
              <a:rPr lang="en-GB" sz="2300" dirty="0">
                <a:latin typeface="Times New Roman" panose="02020603050405020304" pitchFamily="18" charset="0"/>
                <a:ea typeface="Calibri" panose="020F0502020204030204" pitchFamily="34" charset="0"/>
                <a:cs typeface="Times New Roman" panose="02020603050405020304" pitchFamily="18" charset="0"/>
              </a:rPr>
              <a:t>the packaging </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concept- states </a:t>
            </a:r>
            <a:r>
              <a:rPr lang="en-GB" sz="2300" dirty="0">
                <a:latin typeface="Times New Roman" panose="02020603050405020304" pitchFamily="18" charset="0"/>
                <a:ea typeface="Calibri" panose="020F0502020204030204" pitchFamily="34" charset="0"/>
                <a:cs typeface="Times New Roman" panose="02020603050405020304" pitchFamily="18" charset="0"/>
              </a:rPr>
              <a:t>what the package should be or do for the product. </a:t>
            </a:r>
            <a:endParaRPr lang="en-GB" sz="23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GB" sz="2300" dirty="0">
                <a:latin typeface="Times New Roman" panose="02020603050405020304" pitchFamily="18" charset="0"/>
                <a:ea typeface="Calibri" panose="020F0502020204030204" pitchFamily="34" charset="0"/>
                <a:cs typeface="Times New Roman" panose="02020603050405020304" pitchFamily="18" charset="0"/>
              </a:rPr>
              <a:t>-</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offer </a:t>
            </a:r>
            <a:r>
              <a:rPr lang="en-GB" sz="2300" dirty="0">
                <a:latin typeface="Times New Roman" panose="02020603050405020304" pitchFamily="18" charset="0"/>
                <a:ea typeface="Calibri" panose="020F0502020204030204" pitchFamily="34" charset="0"/>
                <a:cs typeface="Times New Roman" panose="02020603050405020304" pitchFamily="18" charset="0"/>
              </a:rPr>
              <a:t>product protection, </a:t>
            </a:r>
            <a:endParaRPr lang="en-GB" sz="23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GB" sz="2300" dirty="0">
                <a:latin typeface="Times New Roman" panose="02020603050405020304" pitchFamily="18" charset="0"/>
                <a:ea typeface="Calibri" panose="020F0502020204030204" pitchFamily="34" charset="0"/>
                <a:cs typeface="Times New Roman" panose="02020603050405020304" pitchFamily="18" charset="0"/>
              </a:rPr>
              <a:t>-</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introduce </a:t>
            </a:r>
            <a:r>
              <a:rPr lang="en-GB" sz="2300" dirty="0">
                <a:latin typeface="Times New Roman" panose="02020603050405020304" pitchFamily="18" charset="0"/>
                <a:ea typeface="Calibri" panose="020F0502020204030204" pitchFamily="34" charset="0"/>
                <a:cs typeface="Times New Roman" panose="02020603050405020304" pitchFamily="18" charset="0"/>
              </a:rPr>
              <a:t>a new dispensing method, and </a:t>
            </a:r>
            <a:endParaRPr lang="en-GB" sz="23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GB" sz="2300" dirty="0">
                <a:latin typeface="Times New Roman" panose="02020603050405020304" pitchFamily="18" charset="0"/>
                <a:ea typeface="Calibri" panose="020F0502020204030204" pitchFamily="34" charset="0"/>
                <a:cs typeface="Times New Roman" panose="02020603050405020304" pitchFamily="18" charset="0"/>
              </a:rPr>
              <a:t>-</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suggest </a:t>
            </a:r>
            <a:r>
              <a:rPr lang="en-GB" sz="2300" dirty="0">
                <a:latin typeface="Times New Roman" panose="02020603050405020304" pitchFamily="18" charset="0"/>
                <a:ea typeface="Calibri" panose="020F0502020204030204" pitchFamily="34" charset="0"/>
                <a:cs typeface="Times New Roman" panose="02020603050405020304" pitchFamily="18" charset="0"/>
              </a:rPr>
              <a:t>certain qualities about the product or the company</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spcAft>
                <a:spcPts val="1000"/>
              </a:spcAft>
            </a:pPr>
            <a:r>
              <a:rPr lang="en-GB" sz="2300" b="1" dirty="0" smtClean="0">
                <a:latin typeface="Times New Roman" panose="02020603050405020304" pitchFamily="18" charset="0"/>
                <a:ea typeface="Calibri" panose="020F0502020204030204" pitchFamily="34" charset="0"/>
                <a:cs typeface="Times New Roman" panose="02020603050405020304" pitchFamily="18" charset="0"/>
              </a:rPr>
              <a:t>The 2nd </a:t>
            </a:r>
            <a:r>
              <a:rPr lang="en-GB" sz="2300" b="1" dirty="0">
                <a:latin typeface="Times New Roman" panose="02020603050405020304" pitchFamily="18" charset="0"/>
                <a:ea typeface="Calibri" panose="020F0502020204030204" pitchFamily="34" charset="0"/>
                <a:cs typeface="Times New Roman" panose="02020603050405020304" pitchFamily="18" charset="0"/>
              </a:rPr>
              <a:t>task is to: </a:t>
            </a:r>
            <a:endParaRPr lang="en-GB" sz="2300" b="1"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spcAft>
                <a:spcPts val="1000"/>
              </a:spcAft>
              <a:buFont typeface="Arial" panose="020B0604020202020204" pitchFamily="34" charset="0"/>
              <a:buChar char="•"/>
            </a:pPr>
            <a:r>
              <a:rPr lang="en-GB" sz="2300" dirty="0" smtClean="0">
                <a:latin typeface="Times New Roman" panose="02020603050405020304" pitchFamily="18" charset="0"/>
                <a:ea typeface="Calibri" panose="020F0502020204030204" pitchFamily="34" charset="0"/>
                <a:cs typeface="Times New Roman" panose="02020603050405020304" pitchFamily="18" charset="0"/>
              </a:rPr>
              <a:t>decide on </a:t>
            </a:r>
            <a:r>
              <a:rPr lang="en-GB" sz="2300" dirty="0">
                <a:latin typeface="Times New Roman" panose="02020603050405020304" pitchFamily="18" charset="0"/>
                <a:ea typeface="Calibri" panose="020F0502020204030204" pitchFamily="34" charset="0"/>
                <a:cs typeface="Times New Roman" panose="02020603050405020304" pitchFamily="18" charset="0"/>
              </a:rPr>
              <a:t>specific elements of the package such </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as: </a:t>
            </a:r>
            <a:r>
              <a:rPr lang="en-GB" sz="2300" dirty="0">
                <a:latin typeface="Times New Roman" panose="02020603050405020304" pitchFamily="18" charset="0"/>
                <a:ea typeface="Calibri" panose="020F0502020204030204" pitchFamily="34" charset="0"/>
                <a:cs typeface="Times New Roman" panose="02020603050405020304" pitchFamily="18" charset="0"/>
              </a:rPr>
              <a:t>size, shape, materials, colour, texture and brand mark. </a:t>
            </a:r>
            <a:endParaRPr lang="en-GB" sz="23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1000"/>
              </a:spcAft>
            </a:pPr>
            <a:r>
              <a:rPr lang="en-GB" sz="2300" dirty="0" smtClean="0">
                <a:latin typeface="Times New Roman" panose="02020603050405020304" pitchFamily="18" charset="0"/>
                <a:ea typeface="Calibri" panose="020F0502020204030204" pitchFamily="34" charset="0"/>
                <a:cs typeface="Times New Roman" panose="02020603050405020304" pitchFamily="18" charset="0"/>
              </a:rPr>
              <a:t>These </a:t>
            </a:r>
            <a:r>
              <a:rPr lang="en-GB" sz="2300" dirty="0">
                <a:latin typeface="Times New Roman" panose="02020603050405020304" pitchFamily="18" charset="0"/>
                <a:ea typeface="Calibri" panose="020F0502020204030204" pitchFamily="34" charset="0"/>
                <a:cs typeface="Times New Roman" panose="02020603050405020304" pitchFamily="18" charset="0"/>
              </a:rPr>
              <a:t>various elements must work together to support the products position and marketing strategy. For product safety, many companies use tamper-resistant packages. </a:t>
            </a:r>
            <a:r>
              <a:rPr lang="en-GB" sz="2300" dirty="0" smtClean="0">
                <a:latin typeface="Times New Roman" panose="02020603050405020304" pitchFamily="18" charset="0"/>
                <a:ea typeface="Calibri" panose="020F0502020204030204" pitchFamily="34" charset="0"/>
                <a:cs typeface="Times New Roman" panose="02020603050405020304" pitchFamily="18" charset="0"/>
              </a:rPr>
              <a:t>The decisions made must </a:t>
            </a:r>
            <a:r>
              <a:rPr lang="en-GB" sz="2300" dirty="0">
                <a:latin typeface="Times New Roman" panose="02020603050405020304" pitchFamily="18" charset="0"/>
                <a:ea typeface="Calibri" panose="020F0502020204030204" pitchFamily="34" charset="0"/>
                <a:cs typeface="Times New Roman" panose="02020603050405020304" pitchFamily="18" charset="0"/>
              </a:rPr>
              <a:t>serve society’s interests as well as immediate customer and company objectives.</a:t>
            </a:r>
            <a:endParaRPr lang="en-GB" sz="23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954661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36</a:t>
            </a:fld>
            <a:endParaRPr lang="en-GB"/>
          </a:p>
        </p:txBody>
      </p:sp>
      <p:sp>
        <p:nvSpPr>
          <p:cNvPr id="3" name="Rectangle 2"/>
          <p:cNvSpPr/>
          <p:nvPr/>
        </p:nvSpPr>
        <p:spPr>
          <a:xfrm>
            <a:off x="864297" y="317774"/>
            <a:ext cx="10359024" cy="603710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0"/>
              </a:spcAft>
            </a:pPr>
            <a:r>
              <a:rPr lang="en-GB" sz="2600" b="1" dirty="0">
                <a:latin typeface="Times New Roman" panose="02020603050405020304" pitchFamily="18" charset="0"/>
                <a:ea typeface="Calibri" panose="020F0502020204030204" pitchFamily="34" charset="0"/>
                <a:cs typeface="Times New Roman" panose="02020603050405020304" pitchFamily="18" charset="0"/>
              </a:rPr>
              <a:t>Labelling</a:t>
            </a:r>
            <a:endParaRPr lang="en-GB" sz="26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en-GB" sz="2600" dirty="0">
                <a:latin typeface="Times New Roman" panose="02020603050405020304" pitchFamily="18" charset="0"/>
                <a:cs typeface="Times New Roman" panose="02020603050405020304" pitchFamily="18" charset="0"/>
              </a:rPr>
              <a:t>Labelling is also part of packaging and consists of printed information appearing on or with the package. </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Labels </a:t>
            </a:r>
            <a:r>
              <a:rPr lang="en-GB" sz="2600" dirty="0">
                <a:latin typeface="Times New Roman" panose="02020603050405020304" pitchFamily="18" charset="0"/>
                <a:ea typeface="Calibri" panose="020F0502020204030204" pitchFamily="34" charset="0"/>
                <a:cs typeface="Times New Roman" panose="02020603050405020304" pitchFamily="18" charset="0"/>
              </a:rPr>
              <a:t>may range from simple tags attached to products to complex graphics that are part of the package. They perform several functions and the seller has to decide with ones to use. The label identifies the product or brand. It might also grade the product or describe several things about the </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product: </a:t>
            </a:r>
            <a:endParaRPr lang="en-GB" sz="2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ambria" panose="02040503050406030204" pitchFamily="18" charset="0"/>
              <a:buChar char="-"/>
            </a:pPr>
            <a:r>
              <a:rPr lang="en-GB" sz="2600" dirty="0">
                <a:latin typeface="Times New Roman" panose="02020603050405020304" pitchFamily="18" charset="0"/>
                <a:ea typeface="Calibri" panose="020F0502020204030204" pitchFamily="34" charset="0"/>
                <a:cs typeface="Times New Roman" panose="02020603050405020304" pitchFamily="18" charset="0"/>
              </a:rPr>
              <a:t>who made it, </a:t>
            </a:r>
          </a:p>
          <a:p>
            <a:pPr marL="342900" lvl="0" indent="-342900" algn="just">
              <a:lnSpc>
                <a:spcPct val="115000"/>
              </a:lnSpc>
              <a:spcAft>
                <a:spcPts val="0"/>
              </a:spcAft>
              <a:buFont typeface="Cambria" panose="02040503050406030204" pitchFamily="18" charset="0"/>
              <a:buChar char="-"/>
            </a:pPr>
            <a:r>
              <a:rPr lang="en-GB" sz="2600" dirty="0">
                <a:latin typeface="Times New Roman" panose="02020603050405020304" pitchFamily="18" charset="0"/>
                <a:ea typeface="Calibri" panose="020F0502020204030204" pitchFamily="34" charset="0"/>
                <a:cs typeface="Times New Roman" panose="02020603050405020304" pitchFamily="18" charset="0"/>
              </a:rPr>
              <a:t>where it was made, </a:t>
            </a:r>
          </a:p>
          <a:p>
            <a:pPr marL="342900" lvl="0" indent="-342900" algn="just">
              <a:lnSpc>
                <a:spcPct val="115000"/>
              </a:lnSpc>
              <a:spcAft>
                <a:spcPts val="0"/>
              </a:spcAft>
              <a:buFont typeface="Cambria" panose="02040503050406030204" pitchFamily="18" charset="0"/>
              <a:buChar char="-"/>
            </a:pPr>
            <a:r>
              <a:rPr lang="en-GB" sz="2600" dirty="0">
                <a:latin typeface="Times New Roman" panose="02020603050405020304" pitchFamily="18" charset="0"/>
                <a:ea typeface="Calibri" panose="020F0502020204030204" pitchFamily="34" charset="0"/>
                <a:cs typeface="Times New Roman" panose="02020603050405020304" pitchFamily="18" charset="0"/>
              </a:rPr>
              <a:t>when it was </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made, </a:t>
            </a:r>
          </a:p>
          <a:p>
            <a:pPr marL="342900" lvl="0" indent="-342900" algn="just">
              <a:lnSpc>
                <a:spcPct val="115000"/>
              </a:lnSpc>
              <a:spcAft>
                <a:spcPts val="0"/>
              </a:spcAft>
              <a:buFont typeface="Cambria" panose="02040503050406030204" pitchFamily="18" charset="0"/>
              <a:buChar char="-"/>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its </a:t>
            </a:r>
            <a:r>
              <a:rPr lang="en-GB" sz="2600" dirty="0">
                <a:latin typeface="Times New Roman" panose="02020603050405020304" pitchFamily="18" charset="0"/>
                <a:ea typeface="Calibri" panose="020F0502020204030204" pitchFamily="34" charset="0"/>
                <a:cs typeface="Times New Roman" panose="02020603050405020304" pitchFamily="18" charset="0"/>
              </a:rPr>
              <a:t>contents, </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and</a:t>
            </a:r>
            <a:endParaRPr lang="en-GB" sz="26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Cambria" panose="02040503050406030204" pitchFamily="18" charset="0"/>
              <a:buChar char="-"/>
            </a:pPr>
            <a:r>
              <a:rPr lang="en-GB" sz="2600" dirty="0">
                <a:latin typeface="Times New Roman" panose="02020603050405020304" pitchFamily="18" charset="0"/>
                <a:ea typeface="Calibri" panose="020F0502020204030204" pitchFamily="34" charset="0"/>
                <a:cs typeface="Times New Roman" panose="02020603050405020304" pitchFamily="18" charset="0"/>
              </a:rPr>
              <a:t>how it is to be used safely </a:t>
            </a:r>
          </a:p>
          <a:p>
            <a:pPr algn="just">
              <a:lnSpc>
                <a:spcPct val="115000"/>
              </a:lnSpc>
              <a:spcAft>
                <a:spcPts val="1000"/>
              </a:spcAft>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Labelling </a:t>
            </a:r>
            <a:r>
              <a:rPr lang="en-GB" sz="2600" dirty="0">
                <a:latin typeface="Times New Roman" panose="02020603050405020304" pitchFamily="18" charset="0"/>
                <a:ea typeface="Calibri" panose="020F0502020204030204" pitchFamily="34" charset="0"/>
                <a:cs typeface="Times New Roman" panose="02020603050405020304" pitchFamily="18" charset="0"/>
              </a:rPr>
              <a:t>might promote the product </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through </a:t>
            </a:r>
            <a:r>
              <a:rPr lang="en-GB" sz="2600" dirty="0">
                <a:latin typeface="Times New Roman" panose="02020603050405020304" pitchFamily="18" charset="0"/>
                <a:ea typeface="Calibri" panose="020F0502020204030204" pitchFamily="34" charset="0"/>
                <a:cs typeface="Times New Roman" panose="02020603050405020304" pitchFamily="18" charset="0"/>
              </a:rPr>
              <a:t>attractive graphics.</a:t>
            </a:r>
            <a:endParaRPr lang="en-GB" sz="2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31198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37</a:t>
            </a:fld>
            <a:endParaRPr lang="en-GB"/>
          </a:p>
        </p:txBody>
      </p:sp>
      <p:sp>
        <p:nvSpPr>
          <p:cNvPr id="3" name="Rectangle 2"/>
          <p:cNvSpPr/>
          <p:nvPr/>
        </p:nvSpPr>
        <p:spPr>
          <a:xfrm>
            <a:off x="801666" y="444936"/>
            <a:ext cx="10552134" cy="609397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Misleading effect of labels</a:t>
            </a:r>
          </a:p>
          <a:p>
            <a:endParaRPr lang="en-GB" sz="2600" dirty="0">
              <a:latin typeface="Times New Roman" panose="02020603050405020304" pitchFamily="18" charset="0"/>
              <a:ea typeface="Calibri" panose="020F0502020204030204" pitchFamily="34" charset="0"/>
              <a:cs typeface="Times New Roman" panose="02020603050405020304" pitchFamily="18" charset="0"/>
            </a:endParaRPr>
          </a:p>
          <a:p>
            <a:r>
              <a:rPr lang="en-GB" sz="2600" dirty="0" smtClean="0">
                <a:latin typeface="Times New Roman" panose="02020603050405020304" pitchFamily="18" charset="0"/>
                <a:ea typeface="Calibri" panose="020F0502020204030204" pitchFamily="34" charset="0"/>
                <a:cs typeface="Times New Roman" panose="02020603050405020304" pitchFamily="18" charset="0"/>
              </a:rPr>
              <a:t>Labels </a:t>
            </a:r>
            <a:r>
              <a:rPr lang="en-GB" sz="2600" dirty="0">
                <a:latin typeface="Times New Roman" panose="02020603050405020304" pitchFamily="18" charset="0"/>
                <a:ea typeface="Calibri" panose="020F0502020204030204" pitchFamily="34" charset="0"/>
                <a:cs typeface="Times New Roman" panose="02020603050405020304" pitchFamily="18" charset="0"/>
              </a:rPr>
              <a:t>can however mislead customers, fail to describe important ingredients, or fail to include important safety warnings. As a result, several federal and state laws regulate labelling. </a:t>
            </a:r>
            <a:endParaRPr lang="en-GB" sz="26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Fair </a:t>
            </a:r>
            <a:r>
              <a:rPr lang="en-GB" sz="2600" b="1" dirty="0">
                <a:latin typeface="Times New Roman" panose="02020603050405020304" pitchFamily="18" charset="0"/>
                <a:ea typeface="Calibri" panose="020F0502020204030204" pitchFamily="34" charset="0"/>
                <a:cs typeface="Times New Roman" panose="02020603050405020304" pitchFamily="18" charset="0"/>
              </a:rPr>
              <a:t>packaging and labelling Act of </a:t>
            </a:r>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1966:</a:t>
            </a:r>
          </a:p>
          <a:p>
            <a:pPr marL="285750" indent="-285750">
              <a:buFontTx/>
              <a:buChar char="-"/>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set </a:t>
            </a:r>
            <a:r>
              <a:rPr lang="en-GB" sz="2600" dirty="0">
                <a:latin typeface="Times New Roman" panose="02020603050405020304" pitchFamily="18" charset="0"/>
                <a:ea typeface="Calibri" panose="020F0502020204030204" pitchFamily="34" charset="0"/>
                <a:cs typeface="Times New Roman" panose="02020603050405020304" pitchFamily="18" charset="0"/>
              </a:rPr>
              <a:t>mandatory labelling requirements, </a:t>
            </a:r>
            <a:endParaRPr lang="en-GB" sz="26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encouraged </a:t>
            </a:r>
            <a:r>
              <a:rPr lang="en-GB" sz="2600" dirty="0">
                <a:latin typeface="Times New Roman" panose="02020603050405020304" pitchFamily="18" charset="0"/>
                <a:ea typeface="Calibri" panose="020F0502020204030204" pitchFamily="34" charset="0"/>
                <a:cs typeface="Times New Roman" panose="02020603050405020304" pitchFamily="18" charset="0"/>
              </a:rPr>
              <a:t>voluntary industry packaging standards, and</a:t>
            </a:r>
            <a:endParaRPr lang="en-GB" sz="2600" dirty="0" smtClean="0">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en-GB" sz="2600" dirty="0" smtClean="0">
                <a:latin typeface="Times New Roman" panose="02020603050405020304" pitchFamily="18" charset="0"/>
                <a:ea typeface="Calibri" panose="020F0502020204030204" pitchFamily="34" charset="0"/>
                <a:cs typeface="Times New Roman" panose="02020603050405020304" pitchFamily="18" charset="0"/>
              </a:rPr>
              <a:t>allow </a:t>
            </a:r>
            <a:r>
              <a:rPr lang="en-GB" sz="2600" dirty="0">
                <a:latin typeface="Times New Roman" panose="02020603050405020304" pitchFamily="18" charset="0"/>
                <a:ea typeface="Calibri" panose="020F0502020204030204" pitchFamily="34" charset="0"/>
                <a:cs typeface="Times New Roman" panose="02020603050405020304" pitchFamily="18" charset="0"/>
              </a:rPr>
              <a:t>federal agencies to set packaging regulations in specific industries</a:t>
            </a:r>
            <a:r>
              <a:rPr lang="en-GB" sz="2600" dirty="0" smtClean="0">
                <a:latin typeface="Times New Roman" panose="02020603050405020304" pitchFamily="18" charset="0"/>
                <a:ea typeface="Calibri" panose="020F0502020204030204" pitchFamily="34" charset="0"/>
                <a:cs typeface="Times New Roman" panose="02020603050405020304" pitchFamily="18" charset="0"/>
              </a:rPr>
              <a:t>.</a:t>
            </a:r>
          </a:p>
          <a:p>
            <a:r>
              <a:rPr lang="en-GB" sz="2600" b="1" dirty="0">
                <a:latin typeface="Times New Roman" panose="02020603050405020304" pitchFamily="18" charset="0"/>
                <a:cs typeface="Times New Roman" panose="02020603050405020304" pitchFamily="18" charset="0"/>
              </a:rPr>
              <a:t>Now labelling </a:t>
            </a:r>
            <a:r>
              <a:rPr lang="en-GB" sz="2600" b="1" dirty="0" smtClean="0">
                <a:latin typeface="Times New Roman" panose="02020603050405020304" pitchFamily="18" charset="0"/>
                <a:cs typeface="Times New Roman" panose="02020603050405020304" pitchFamily="18" charset="0"/>
              </a:rPr>
              <a:t>carries</a:t>
            </a:r>
            <a:r>
              <a:rPr lang="en-GB" sz="2600" b="1" dirty="0">
                <a:latin typeface="Times New Roman" panose="02020603050405020304" pitchFamily="18" charset="0"/>
                <a:cs typeface="Times New Roman" panose="02020603050405020304" pitchFamily="18" charset="0"/>
              </a:rPr>
              <a:t>:</a:t>
            </a:r>
          </a:p>
          <a:p>
            <a:pPr lvl="0"/>
            <a:r>
              <a:rPr lang="en-GB" sz="2600" dirty="0">
                <a:latin typeface="Times New Roman" panose="02020603050405020304" pitchFamily="18" charset="0"/>
                <a:cs typeface="Times New Roman" panose="02020603050405020304" pitchFamily="18" charset="0"/>
              </a:rPr>
              <a:t>Unit pricing – stating the price per unit of standard measure,</a:t>
            </a:r>
          </a:p>
          <a:p>
            <a:pPr lvl="0"/>
            <a:r>
              <a:rPr lang="en-GB" sz="2600" dirty="0">
                <a:latin typeface="Times New Roman" panose="02020603050405020304" pitchFamily="18" charset="0"/>
                <a:cs typeface="Times New Roman" panose="02020603050405020304" pitchFamily="18" charset="0"/>
              </a:rPr>
              <a:t>Open dating – stating the expected shelf-life of the </a:t>
            </a:r>
            <a:r>
              <a:rPr lang="en-GB" sz="2600" dirty="0" smtClean="0">
                <a:latin typeface="Times New Roman" panose="02020603050405020304" pitchFamily="18" charset="0"/>
                <a:cs typeface="Times New Roman" panose="02020603050405020304" pitchFamily="18" charset="0"/>
              </a:rPr>
              <a:t>product, </a:t>
            </a:r>
            <a:r>
              <a:rPr lang="en-GB" sz="2600" dirty="0">
                <a:latin typeface="Times New Roman" panose="02020603050405020304" pitchFamily="18" charset="0"/>
                <a:cs typeface="Times New Roman" panose="02020603050405020304" pitchFamily="18" charset="0"/>
              </a:rPr>
              <a:t>and</a:t>
            </a:r>
          </a:p>
          <a:p>
            <a:pPr lvl="0"/>
            <a:r>
              <a:rPr lang="en-GB" sz="2600" dirty="0">
                <a:latin typeface="Times New Roman" panose="02020603050405020304" pitchFamily="18" charset="0"/>
                <a:cs typeface="Times New Roman" panose="02020603050405020304" pitchFamily="18" charset="0"/>
              </a:rPr>
              <a:t>Nutritional labelling – stating the nutritional values in the </a:t>
            </a:r>
            <a:r>
              <a:rPr lang="en-GB" sz="2600" dirty="0" smtClean="0">
                <a:latin typeface="Times New Roman" panose="02020603050405020304" pitchFamily="18" charset="0"/>
                <a:cs typeface="Times New Roman" panose="02020603050405020304" pitchFamily="18" charset="0"/>
              </a:rPr>
              <a:t>product.</a:t>
            </a:r>
            <a:r>
              <a:rPr lang="en-GB" sz="2600" dirty="0">
                <a:latin typeface="Times New Roman" panose="02020603050405020304" pitchFamily="18" charset="0"/>
                <a:cs typeface="Times New Roman" panose="02020603050405020304" pitchFamily="18" charset="0"/>
              </a:rPr>
              <a:t> </a:t>
            </a:r>
            <a:r>
              <a:rPr lang="en-GB" sz="2600" dirty="0" smtClean="0">
                <a:latin typeface="Times New Roman" panose="02020603050405020304" pitchFamily="18" charset="0"/>
                <a:cs typeface="Times New Roman" panose="02020603050405020304" pitchFamily="18" charset="0"/>
              </a:rPr>
              <a:t>The </a:t>
            </a:r>
            <a:r>
              <a:rPr lang="en-GB" sz="2600" dirty="0">
                <a:latin typeface="Times New Roman" panose="02020603050405020304" pitchFamily="18" charset="0"/>
                <a:cs typeface="Times New Roman" panose="02020603050405020304" pitchFamily="18" charset="0"/>
              </a:rPr>
              <a:t>Nutritional </a:t>
            </a:r>
            <a:r>
              <a:rPr lang="en-GB" sz="2600" dirty="0" smtClean="0">
                <a:latin typeface="Times New Roman" panose="02020603050405020304" pitchFamily="18" charset="0"/>
                <a:cs typeface="Times New Roman" panose="02020603050405020304" pitchFamily="18" charset="0"/>
              </a:rPr>
              <a:t>Labelling </a:t>
            </a:r>
            <a:r>
              <a:rPr lang="en-GB" sz="2600" dirty="0">
                <a:latin typeface="Times New Roman" panose="02020603050405020304" pitchFamily="18" charset="0"/>
                <a:cs typeface="Times New Roman" panose="02020603050405020304" pitchFamily="18" charset="0"/>
              </a:rPr>
              <a:t>and Educational Act of 1990 requires sellers to provide detailed nutritional information on food products.</a:t>
            </a:r>
          </a:p>
        </p:txBody>
      </p:sp>
    </p:spTree>
    <p:extLst>
      <p:ext uri="{BB962C8B-B14F-4D97-AF65-F5344CB8AC3E}">
        <p14:creationId xmlns:p14="http://schemas.microsoft.com/office/powerpoint/2010/main" val="169972166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38</a:t>
            </a:fld>
            <a:endParaRPr lang="en-GB"/>
          </a:p>
        </p:txBody>
      </p:sp>
      <p:sp>
        <p:nvSpPr>
          <p:cNvPr id="3" name="Rectangle 2"/>
          <p:cNvSpPr/>
          <p:nvPr/>
        </p:nvSpPr>
        <p:spPr>
          <a:xfrm>
            <a:off x="1455733" y="1559633"/>
            <a:ext cx="8856617" cy="58785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GB" sz="2800" b="1" dirty="0" smtClean="0">
                <a:latin typeface="Times New Roman" panose="02020603050405020304" pitchFamily="18" charset="0"/>
                <a:ea typeface="Calibri" panose="020F0502020204030204" pitchFamily="34" charset="0"/>
              </a:rPr>
              <a:t>COST CONCEPTS</a:t>
            </a:r>
            <a:endParaRPr lang="en-GB" sz="2800" dirty="0">
              <a:effectLst/>
              <a:latin typeface="Times New Roman" panose="02020603050405020304" pitchFamily="18" charset="0"/>
              <a:ea typeface="Calibri" panose="020F0502020204030204" pitchFamily="34" charset="0"/>
            </a:endParaRPr>
          </a:p>
        </p:txBody>
      </p:sp>
      <p:sp>
        <p:nvSpPr>
          <p:cNvPr id="4" name="Rectangle 3"/>
          <p:cNvSpPr/>
          <p:nvPr/>
        </p:nvSpPr>
        <p:spPr>
          <a:xfrm>
            <a:off x="1450514" y="2147486"/>
            <a:ext cx="8856617" cy="368921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800" dirty="0">
                <a:latin typeface="Times New Roman" panose="02020603050405020304" pitchFamily="18" charset="0"/>
                <a:ea typeface="Calibri" panose="020F0502020204030204" pitchFamily="34" charset="0"/>
                <a:cs typeface="Times New Roman" panose="02020603050405020304" pitchFamily="18" charset="0"/>
              </a:rPr>
              <a:t>Cost is the amount of money or other consideration exchanged for property or services</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 These include;</a:t>
            </a:r>
            <a:endParaRPr lang="en-GB" sz="28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lphaLcParenR"/>
            </a:pPr>
            <a:r>
              <a:rPr lang="en-GB" sz="2800" dirty="0">
                <a:latin typeface="Times New Roman" panose="02020603050405020304" pitchFamily="18" charset="0"/>
                <a:ea typeface="Calibri" panose="020F0502020204030204" pitchFamily="34" charset="0"/>
                <a:cs typeface="Times New Roman" panose="02020603050405020304" pitchFamily="18" charset="0"/>
              </a:rPr>
              <a:t>Unit Costs </a:t>
            </a:r>
            <a:endParaRPr lang="en-GB" sz="2800" dirty="0" smtClean="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lphaLcParenR"/>
            </a:pPr>
            <a:r>
              <a:rPr lang="en-GB" sz="2800" dirty="0" smtClean="0">
                <a:latin typeface="Times New Roman" panose="02020603050405020304" pitchFamily="18" charset="0"/>
                <a:ea typeface="Calibri" panose="020F0502020204030204" pitchFamily="34" charset="0"/>
                <a:cs typeface="Times New Roman" panose="02020603050405020304" pitchFamily="18" charset="0"/>
              </a:rPr>
              <a:t>Total </a:t>
            </a:r>
            <a:r>
              <a:rPr lang="en-GB" sz="2800" dirty="0">
                <a:latin typeface="Times New Roman" panose="02020603050405020304" pitchFamily="18" charset="0"/>
                <a:ea typeface="Calibri" panose="020F0502020204030204" pitchFamily="34" charset="0"/>
                <a:cs typeface="Times New Roman" panose="02020603050405020304" pitchFamily="18" charset="0"/>
              </a:rPr>
              <a:t>Costs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 (</a:t>
            </a:r>
            <a:r>
              <a:rPr lang="en-GB" sz="2800" dirty="0" err="1" smtClean="0">
                <a:latin typeface="Times New Roman" panose="02020603050405020304" pitchFamily="18" charset="0"/>
                <a:ea typeface="Calibri" panose="020F0502020204030204" pitchFamily="34" charset="0"/>
                <a:cs typeface="Times New Roman" panose="02020603050405020304" pitchFamily="18" charset="0"/>
              </a:rPr>
              <a:t>i</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 Fixed cost (ii) Variable costs </a:t>
            </a:r>
          </a:p>
          <a:p>
            <a:pPr marL="342900" lvl="0" indent="-342900" algn="just">
              <a:lnSpc>
                <a:spcPct val="115000"/>
              </a:lnSpc>
              <a:spcAft>
                <a:spcPts val="0"/>
              </a:spcAft>
              <a:buFont typeface="+mj-lt"/>
              <a:buAutoNum type="alphaLcParenR"/>
            </a:pPr>
            <a:r>
              <a:rPr lang="en-GB" sz="2800" dirty="0" smtClean="0">
                <a:latin typeface="Times New Roman" panose="02020603050405020304" pitchFamily="18" charset="0"/>
                <a:ea typeface="Calibri" panose="020F0502020204030204" pitchFamily="34" charset="0"/>
                <a:cs typeface="Times New Roman" panose="02020603050405020304" pitchFamily="18" charset="0"/>
              </a:rPr>
              <a:t>Direct Costs </a:t>
            </a:r>
          </a:p>
          <a:p>
            <a:pPr marL="342900" lvl="0" indent="-342900" algn="just">
              <a:lnSpc>
                <a:spcPct val="115000"/>
              </a:lnSpc>
              <a:spcAft>
                <a:spcPts val="0"/>
              </a:spcAft>
              <a:buFont typeface="+mj-lt"/>
              <a:buAutoNum type="alphaLcParenR"/>
            </a:pPr>
            <a:r>
              <a:rPr lang="en-GB" sz="2800" dirty="0" smtClean="0">
                <a:latin typeface="Times New Roman" panose="02020603050405020304" pitchFamily="18" charset="0"/>
                <a:ea typeface="Calibri" panose="020F0502020204030204" pitchFamily="34" charset="0"/>
                <a:cs typeface="Times New Roman" panose="02020603050405020304" pitchFamily="18" charset="0"/>
              </a:rPr>
              <a:t>Indirect Cost </a:t>
            </a:r>
          </a:p>
          <a:p>
            <a:pPr marL="342900" lvl="0" indent="-342900" algn="just">
              <a:lnSpc>
                <a:spcPct val="115000"/>
              </a:lnSpc>
              <a:spcAft>
                <a:spcPts val="0"/>
              </a:spcAft>
              <a:buFont typeface="+mj-lt"/>
              <a:buAutoNum type="alphaLcParenR"/>
            </a:pPr>
            <a:r>
              <a:rPr lang="en-GB" sz="2800" dirty="0" smtClean="0">
                <a:latin typeface="Times New Roman" panose="02020603050405020304" pitchFamily="18" charset="0"/>
                <a:ea typeface="Calibri" panose="020F0502020204030204" pitchFamily="34" charset="0"/>
                <a:cs typeface="Times New Roman" panose="02020603050405020304" pitchFamily="18" charset="0"/>
              </a:rPr>
              <a:t>Sunk Cost</a:t>
            </a:r>
            <a:endParaRPr lang="en-GB"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p:cNvSpPr txBox="1"/>
          <p:nvPr/>
        </p:nvSpPr>
        <p:spPr>
          <a:xfrm>
            <a:off x="1450514" y="1097968"/>
            <a:ext cx="2104372" cy="46166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GB" sz="2400" b="1" dirty="0" smtClean="0">
                <a:latin typeface="Times New Roman" panose="02020603050405020304" pitchFamily="18" charset="0"/>
                <a:cs typeface="Times New Roman" panose="02020603050405020304" pitchFamily="18" charset="0"/>
              </a:rPr>
              <a:t>LECTURE 5</a:t>
            </a: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700704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39</a:t>
            </a:fld>
            <a:endParaRPr lang="en-GB"/>
          </a:p>
        </p:txBody>
      </p:sp>
      <p:sp>
        <p:nvSpPr>
          <p:cNvPr id="3" name="Rectangle 2"/>
          <p:cNvSpPr/>
          <p:nvPr/>
        </p:nvSpPr>
        <p:spPr>
          <a:xfrm>
            <a:off x="1606733" y="1208750"/>
            <a:ext cx="8948056" cy="306545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342900" lvl="0" indent="-342900" algn="just">
              <a:lnSpc>
                <a:spcPct val="115000"/>
              </a:lnSpc>
              <a:spcAft>
                <a:spcPts val="0"/>
              </a:spcAft>
              <a:buFont typeface="+mj-lt"/>
              <a:buAutoNum type="alphaLcParenR"/>
            </a:pPr>
            <a:r>
              <a:rPr lang="en-GB" sz="2800" b="1" dirty="0" smtClean="0">
                <a:latin typeface="Times New Roman" panose="02020603050405020304" pitchFamily="18" charset="0"/>
                <a:ea typeface="Calibri" panose="020F0502020204030204" pitchFamily="34" charset="0"/>
                <a:cs typeface="Times New Roman" panose="02020603050405020304" pitchFamily="18" charset="0"/>
              </a:rPr>
              <a:t>Unit </a:t>
            </a:r>
            <a:r>
              <a:rPr lang="en-GB" sz="2800" b="1" dirty="0">
                <a:latin typeface="Times New Roman" panose="02020603050405020304" pitchFamily="18" charset="0"/>
                <a:ea typeface="Calibri" panose="020F0502020204030204" pitchFamily="34" charset="0"/>
                <a:cs typeface="Times New Roman" panose="02020603050405020304" pitchFamily="18" charset="0"/>
              </a:rPr>
              <a:t>Costs </a:t>
            </a:r>
            <a:r>
              <a:rPr lang="en-GB" sz="2800" dirty="0">
                <a:latin typeface="Times New Roman" panose="02020603050405020304" pitchFamily="18" charset="0"/>
                <a:ea typeface="Calibri" panose="020F0502020204030204" pitchFamily="34" charset="0"/>
                <a:cs typeface="Times New Roman" panose="02020603050405020304" pitchFamily="18" charset="0"/>
              </a:rPr>
              <a:t>– </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This </a:t>
            </a:r>
            <a:r>
              <a:rPr lang="en-GB" sz="2800" dirty="0">
                <a:latin typeface="Times New Roman" panose="02020603050405020304" pitchFamily="18" charset="0"/>
                <a:ea typeface="Calibri" panose="020F0502020204030204" pitchFamily="34" charset="0"/>
                <a:cs typeface="Times New Roman" panose="02020603050405020304" pitchFamily="18" charset="0"/>
              </a:rPr>
              <a:t>is the cost of production of one unit of a given product or service. Unit costs are a valuable management tool because they relate input to output, relate expenditures to their purposes and they provide an early indication of problematic situations such as an unexplained increase for an item over time</a:t>
            </a:r>
            <a:r>
              <a:rPr lang="en-GB"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GB"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556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a:t>
            </a:fld>
            <a:endParaRPr lang="en-GB"/>
          </a:p>
        </p:txBody>
      </p:sp>
      <p:sp>
        <p:nvSpPr>
          <p:cNvPr id="3" name="Rectangle 2"/>
          <p:cNvSpPr/>
          <p:nvPr/>
        </p:nvSpPr>
        <p:spPr>
          <a:xfrm>
            <a:off x="818367" y="516814"/>
            <a:ext cx="10404954" cy="602209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en-GB" sz="2400" b="1" dirty="0">
                <a:latin typeface="Times New Roman" panose="02020603050405020304" pitchFamily="18" charset="0"/>
                <a:cs typeface="Times New Roman" panose="02020603050405020304" pitchFamily="18" charset="0"/>
              </a:rPr>
              <a:t>1</a:t>
            </a:r>
            <a:r>
              <a:rPr lang="en-GB" sz="2600" b="1" dirty="0">
                <a:latin typeface="Times New Roman" panose="02020603050405020304" pitchFamily="18" charset="0"/>
                <a:cs typeface="Times New Roman" panose="02020603050405020304" pitchFamily="18" charset="0"/>
              </a:rPr>
              <a:t>.	'Getting the feel</a:t>
            </a:r>
            <a:r>
              <a:rPr lang="en-GB" sz="2600" b="1" dirty="0" smtClean="0">
                <a:latin typeface="Times New Roman" panose="02020603050405020304" pitchFamily="18" charset="0"/>
                <a:cs typeface="Times New Roman" panose="02020603050405020304" pitchFamily="18" charset="0"/>
              </a:rPr>
              <a:t>'</a:t>
            </a:r>
            <a:endParaRPr lang="en-GB" sz="2600" dirty="0">
              <a:latin typeface="Times New Roman" panose="02020603050405020304" pitchFamily="18" charset="0"/>
              <a:cs typeface="Times New Roman" panose="02020603050405020304" pitchFamily="18" charset="0"/>
            </a:endParaRPr>
          </a:p>
          <a:p>
            <a:pPr>
              <a:lnSpc>
                <a:spcPct val="150000"/>
              </a:lnSpc>
            </a:pPr>
            <a:r>
              <a:rPr lang="en-GB" sz="2600" dirty="0">
                <a:latin typeface="Times New Roman" panose="02020603050405020304" pitchFamily="18" charset="0"/>
                <a:cs typeface="Times New Roman" panose="02020603050405020304" pitchFamily="18" charset="0"/>
              </a:rPr>
              <a:t>This is the process of using the processing methods and conditions outlined in the product design specifications to make the early product prototypes, and the reliability and accuracy of the product characteristics are tested. Depending on previous findings, the consumer may be involved at this stage or not. The choice of no consumer testing depends on the level of consumer knowledge held by the designer. The basic costing used in the company is also identified so that a simple method of determining costs can be used in the next stages of the product design. The consumers are selected to represent already identified target market(s).</a:t>
            </a:r>
          </a:p>
        </p:txBody>
      </p:sp>
    </p:spTree>
    <p:extLst>
      <p:ext uri="{BB962C8B-B14F-4D97-AF65-F5344CB8AC3E}">
        <p14:creationId xmlns:p14="http://schemas.microsoft.com/office/powerpoint/2010/main" val="35322442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40</a:t>
            </a:fld>
            <a:endParaRPr lang="en-GB"/>
          </a:p>
        </p:txBody>
      </p:sp>
      <p:sp>
        <p:nvSpPr>
          <p:cNvPr id="3" name="Rectangle 2"/>
          <p:cNvSpPr/>
          <p:nvPr/>
        </p:nvSpPr>
        <p:spPr>
          <a:xfrm>
            <a:off x="1002082" y="351821"/>
            <a:ext cx="10146082" cy="60045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just">
              <a:lnSpc>
                <a:spcPct val="115000"/>
              </a:lnSpc>
              <a:spcAft>
                <a:spcPts val="0"/>
              </a:spcAft>
            </a:pPr>
            <a:r>
              <a:rPr lang="en-GB" sz="2400" b="1" dirty="0" smtClean="0">
                <a:latin typeface="Times New Roman" panose="02020603050405020304" pitchFamily="18" charset="0"/>
                <a:ea typeface="Calibri" panose="020F0502020204030204" pitchFamily="34" charset="0"/>
                <a:cs typeface="Times New Roman" panose="02020603050405020304" pitchFamily="18" charset="0"/>
              </a:rPr>
              <a:t>b) Total </a:t>
            </a:r>
            <a:r>
              <a:rPr lang="en-GB" sz="2400" b="1" dirty="0">
                <a:latin typeface="Times New Roman" panose="02020603050405020304" pitchFamily="18" charset="0"/>
                <a:ea typeface="Calibri" panose="020F0502020204030204" pitchFamily="34" charset="0"/>
                <a:cs typeface="Times New Roman" panose="02020603050405020304" pitchFamily="18" charset="0"/>
              </a:rPr>
              <a:t>Costs </a:t>
            </a:r>
            <a:r>
              <a:rPr lang="en-GB" sz="2400" dirty="0">
                <a:latin typeface="Times New Roman" panose="02020603050405020304" pitchFamily="18" charset="0"/>
                <a:ea typeface="Calibri" panose="020F0502020204030204" pitchFamily="34" charset="0"/>
                <a:cs typeface="Times New Roman" panose="02020603050405020304" pitchFamily="18" charset="0"/>
              </a:rPr>
              <a:t>–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This </a:t>
            </a:r>
            <a:r>
              <a:rPr lang="en-GB" sz="2400" dirty="0">
                <a:latin typeface="Times New Roman" panose="02020603050405020304" pitchFamily="18" charset="0"/>
                <a:ea typeface="Calibri" panose="020F0502020204030204" pitchFamily="34" charset="0"/>
                <a:cs typeface="Times New Roman" panose="02020603050405020304" pitchFamily="18" charset="0"/>
              </a:rPr>
              <a:t>is what it costs to operate at some particular rate of output. It is the sum of all costs both direct and indirect. Total cost can either be fixed cost or variable cost.</a:t>
            </a:r>
          </a:p>
          <a:p>
            <a:pPr marL="342900" lvl="0" indent="-342900" algn="just">
              <a:lnSpc>
                <a:spcPct val="115000"/>
              </a:lnSpc>
              <a:spcAft>
                <a:spcPts val="0"/>
              </a:spcAft>
              <a:buFont typeface="+mj-lt"/>
              <a:buAutoNum type="romanLcParenR"/>
            </a:pPr>
            <a:r>
              <a:rPr lang="en-GB" sz="2400" i="1" dirty="0">
                <a:latin typeface="Times New Roman" panose="02020603050405020304" pitchFamily="18" charset="0"/>
                <a:ea typeface="Calibri" panose="020F0502020204030204" pitchFamily="34" charset="0"/>
                <a:cs typeface="Times New Roman" panose="02020603050405020304" pitchFamily="18" charset="0"/>
              </a:rPr>
              <a:t>Fixed cost: </a:t>
            </a:r>
            <a:r>
              <a:rPr lang="en-GB" sz="2400" dirty="0">
                <a:latin typeface="Times New Roman" panose="02020603050405020304" pitchFamily="18" charset="0"/>
                <a:ea typeface="Calibri" panose="020F0502020204030204" pitchFamily="34" charset="0"/>
                <a:cs typeface="Times New Roman" panose="02020603050405020304" pitchFamily="18" charset="0"/>
              </a:rPr>
              <a:t>this is the part of the budget that stays the same regardless of whether production increases or decreases or its even at zero that is they are unaffected by changes in activity level over a feasible range of operations for the capacity or capability available. Examples include overhead, rent on buildings, depreciation etc. because they do not change over time, they are more difficult to reduce in the short run than variable costs that can be altered fairly quickly.</a:t>
            </a:r>
          </a:p>
          <a:p>
            <a:pPr marL="342900" lvl="0" indent="-342900" algn="just">
              <a:lnSpc>
                <a:spcPct val="115000"/>
              </a:lnSpc>
              <a:spcAft>
                <a:spcPts val="0"/>
              </a:spcAft>
              <a:buFont typeface="+mj-lt"/>
              <a:buAutoNum type="romanLcParenR"/>
            </a:pPr>
            <a:r>
              <a:rPr lang="en-GB" sz="2400" i="1" dirty="0">
                <a:latin typeface="Times New Roman" panose="02020603050405020304" pitchFamily="18" charset="0"/>
                <a:ea typeface="Calibri" panose="020F0502020204030204" pitchFamily="34" charset="0"/>
                <a:cs typeface="Times New Roman" panose="02020603050405020304" pitchFamily="18" charset="0"/>
              </a:rPr>
              <a:t>Variable costs: </a:t>
            </a:r>
            <a:r>
              <a:rPr lang="en-GB" sz="2400" dirty="0">
                <a:latin typeface="Times New Roman" panose="02020603050405020304" pitchFamily="18" charset="0"/>
                <a:ea typeface="Calibri" panose="020F0502020204030204" pitchFamily="34" charset="0"/>
                <a:cs typeface="Times New Roman" panose="02020603050405020304" pitchFamily="18" charset="0"/>
              </a:rPr>
              <a:t>these are associated with operations that vary in relation to changes in the quantity of output or other measures of activity level. Production increases variable cost. E.g. personnel expenses, cost of supplies, cost of material, labour costs etc</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GB"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36981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41</a:t>
            </a:fld>
            <a:endParaRPr lang="en-GB"/>
          </a:p>
        </p:txBody>
      </p:sp>
      <p:sp>
        <p:nvSpPr>
          <p:cNvPr id="3" name="Rectangle 2"/>
          <p:cNvSpPr/>
          <p:nvPr/>
        </p:nvSpPr>
        <p:spPr>
          <a:xfrm>
            <a:off x="1227909" y="672187"/>
            <a:ext cx="9548948" cy="511685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lvl="0" algn="just">
              <a:lnSpc>
                <a:spcPct val="115000"/>
              </a:lnSpc>
              <a:spcAft>
                <a:spcPts val="0"/>
              </a:spcAft>
            </a:pPr>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c) Direct </a:t>
            </a:r>
            <a:r>
              <a:rPr lang="en-GB" sz="2600" b="1" dirty="0">
                <a:latin typeface="Times New Roman" panose="02020603050405020304" pitchFamily="18" charset="0"/>
                <a:ea typeface="Calibri" panose="020F0502020204030204" pitchFamily="34" charset="0"/>
                <a:cs typeface="Times New Roman" panose="02020603050405020304" pitchFamily="18" charset="0"/>
              </a:rPr>
              <a:t>Costs: </a:t>
            </a:r>
            <a:r>
              <a:rPr lang="en-GB" sz="2600" dirty="0">
                <a:latin typeface="Times New Roman" panose="02020603050405020304" pitchFamily="18" charset="0"/>
                <a:ea typeface="Calibri" panose="020F0502020204030204" pitchFamily="34" charset="0"/>
                <a:cs typeface="Times New Roman" panose="02020603050405020304" pitchFamily="18" charset="0"/>
              </a:rPr>
              <a:t>these are costs that can be reasonably measured and allocated to a specific output or work activity. The labour and material costs directly associated with a product or service are regarded as direct cost.</a:t>
            </a:r>
          </a:p>
          <a:p>
            <a:pPr lvl="0" algn="just">
              <a:lnSpc>
                <a:spcPct val="115000"/>
              </a:lnSpc>
              <a:spcAft>
                <a:spcPts val="0"/>
              </a:spcAft>
            </a:pPr>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d) Indirect </a:t>
            </a:r>
            <a:r>
              <a:rPr lang="en-GB" sz="2600" b="1" dirty="0">
                <a:latin typeface="Times New Roman" panose="02020603050405020304" pitchFamily="18" charset="0"/>
                <a:ea typeface="Calibri" panose="020F0502020204030204" pitchFamily="34" charset="0"/>
                <a:cs typeface="Times New Roman" panose="02020603050405020304" pitchFamily="18" charset="0"/>
              </a:rPr>
              <a:t>Cost: </a:t>
            </a:r>
            <a:r>
              <a:rPr lang="en-GB" sz="2600" dirty="0">
                <a:latin typeface="Times New Roman" panose="02020603050405020304" pitchFamily="18" charset="0"/>
                <a:ea typeface="Calibri" panose="020F0502020204030204" pitchFamily="34" charset="0"/>
                <a:cs typeface="Times New Roman" panose="02020603050405020304" pitchFamily="18" charset="0"/>
              </a:rPr>
              <a:t>they are commonly called overhead costs and are necessary for the function of the organisation but not uniquely or easily assignable to a specific output or work activity </a:t>
            </a:r>
            <a:r>
              <a:rPr lang="en-GB" sz="2600" dirty="0" err="1">
                <a:latin typeface="Times New Roman" panose="02020603050405020304" pitchFamily="18" charset="0"/>
                <a:ea typeface="Calibri" panose="020F0502020204030204" pitchFamily="34" charset="0"/>
                <a:cs typeface="Times New Roman" panose="02020603050405020304" pitchFamily="18" charset="0"/>
              </a:rPr>
              <a:t>e.g</a:t>
            </a:r>
            <a:r>
              <a:rPr lang="en-GB" sz="2600" dirty="0">
                <a:latin typeface="Times New Roman" panose="02020603050405020304" pitchFamily="18" charset="0"/>
                <a:ea typeface="Calibri" panose="020F0502020204030204" pitchFamily="34" charset="0"/>
                <a:cs typeface="Times New Roman" panose="02020603050405020304" pitchFamily="18" charset="0"/>
              </a:rPr>
              <a:t> costs of departmental leadership or budget administration.</a:t>
            </a:r>
          </a:p>
          <a:p>
            <a:pPr lvl="0" algn="just">
              <a:lnSpc>
                <a:spcPct val="115000"/>
              </a:lnSpc>
              <a:spcAft>
                <a:spcPts val="1000"/>
              </a:spcAft>
            </a:pPr>
            <a:r>
              <a:rPr lang="en-GB" sz="2600" b="1" dirty="0" smtClean="0">
                <a:latin typeface="Times New Roman" panose="02020603050405020304" pitchFamily="18" charset="0"/>
                <a:ea typeface="Calibri" panose="020F0502020204030204" pitchFamily="34" charset="0"/>
                <a:cs typeface="Times New Roman" panose="02020603050405020304" pitchFamily="18" charset="0"/>
              </a:rPr>
              <a:t>e) Sunk </a:t>
            </a:r>
            <a:r>
              <a:rPr lang="en-GB" sz="2600" b="1" dirty="0">
                <a:latin typeface="Times New Roman" panose="02020603050405020304" pitchFamily="18" charset="0"/>
                <a:ea typeface="Calibri" panose="020F0502020204030204" pitchFamily="34" charset="0"/>
                <a:cs typeface="Times New Roman" panose="02020603050405020304" pitchFamily="18" charset="0"/>
              </a:rPr>
              <a:t>Cost: </a:t>
            </a:r>
            <a:r>
              <a:rPr lang="en-GB" sz="2600" dirty="0">
                <a:latin typeface="Times New Roman" panose="02020603050405020304" pitchFamily="18" charset="0"/>
                <a:ea typeface="Calibri" panose="020F0502020204030204" pitchFamily="34" charset="0"/>
                <a:cs typeface="Times New Roman" panose="02020603050405020304" pitchFamily="18" charset="0"/>
              </a:rPr>
              <a:t>is the portion of fixed costs that is not recoverable and is incurred only once. E.g. costs of equipment that has been paid for and expenditures for personnel time already worked.</a:t>
            </a:r>
          </a:p>
        </p:txBody>
      </p:sp>
    </p:spTree>
    <p:extLst>
      <p:ext uri="{BB962C8B-B14F-4D97-AF65-F5344CB8AC3E}">
        <p14:creationId xmlns:p14="http://schemas.microsoft.com/office/powerpoint/2010/main" val="39907005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42</a:t>
            </a:fld>
            <a:endParaRPr lang="en-GB"/>
          </a:p>
        </p:txBody>
      </p:sp>
      <p:sp>
        <p:nvSpPr>
          <p:cNvPr id="3" name="Rectangle 2"/>
          <p:cNvSpPr/>
          <p:nvPr/>
        </p:nvSpPr>
        <p:spPr>
          <a:xfrm>
            <a:off x="535577" y="112857"/>
            <a:ext cx="11090366" cy="51559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GB" sz="2600" b="1" dirty="0" smtClean="0">
                <a:latin typeface="Times New Roman" panose="02020603050405020304" pitchFamily="18" charset="0"/>
                <a:ea typeface="Calibri" panose="020F0502020204030204" pitchFamily="34" charset="0"/>
              </a:rPr>
              <a:t>Cash Flow Concepts</a:t>
            </a:r>
            <a:endParaRPr lang="en-GB" sz="2600" b="1" dirty="0">
              <a:effectLst/>
              <a:latin typeface="Times New Roman" panose="02020603050405020304" pitchFamily="18" charset="0"/>
              <a:ea typeface="Calibri" panose="020F0502020204030204" pitchFamily="34" charset="0"/>
            </a:endParaRPr>
          </a:p>
        </p:txBody>
      </p:sp>
      <p:sp>
        <p:nvSpPr>
          <p:cNvPr id="4" name="Rectangle 3"/>
          <p:cNvSpPr/>
          <p:nvPr/>
        </p:nvSpPr>
        <p:spPr>
          <a:xfrm>
            <a:off x="535577" y="628447"/>
            <a:ext cx="11090366" cy="610423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000" dirty="0">
                <a:latin typeface="Times New Roman" panose="02020603050405020304" pitchFamily="18" charset="0"/>
                <a:ea typeface="Calibri" panose="020F0502020204030204" pitchFamily="34" charset="0"/>
              </a:rPr>
              <a:t>When a company makes a number of different products, it will want to know the profit on each one, hence:</a:t>
            </a: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Profit = Total Income – Total Costs</a:t>
            </a: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For a product that sells at a fixed price per unit, </a:t>
            </a: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Income = price per unit (UP) x number of units </a:t>
            </a:r>
            <a:r>
              <a:rPr lang="en-GB" sz="2000" dirty="0" smtClean="0">
                <a:latin typeface="Times New Roman" panose="02020603050405020304" pitchFamily="18" charset="0"/>
                <a:ea typeface="Calibri" panose="020F0502020204030204" pitchFamily="34" charset="0"/>
              </a:rPr>
              <a:t>sold (N)</a:t>
            </a:r>
            <a:endParaRPr lang="en-GB" sz="2000" dirty="0">
              <a:latin typeface="Times New Roman" panose="02020603050405020304" pitchFamily="18" charset="0"/>
              <a:ea typeface="Calibri" panose="020F0502020204030204" pitchFamily="34" charset="0"/>
            </a:endParaRP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Thus,</a:t>
            </a: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Total Cost (TC) = Fixed Cost (FC) + Variable Cost (VC)</a:t>
            </a:r>
          </a:p>
          <a:p>
            <a:pPr marL="914400" algn="just">
              <a:lnSpc>
                <a:spcPct val="115000"/>
              </a:lnSpc>
              <a:spcAft>
                <a:spcPts val="1000"/>
              </a:spcAft>
            </a:pPr>
            <a:r>
              <a:rPr lang="en-GB" sz="2000" dirty="0">
                <a:latin typeface="Times New Roman" panose="02020603050405020304" pitchFamily="18" charset="0"/>
                <a:ea typeface="Calibri" panose="020F0502020204030204" pitchFamily="34" charset="0"/>
              </a:rPr>
              <a:t>TC = FC + VC</a:t>
            </a:r>
          </a:p>
          <a:p>
            <a:pPr algn="just">
              <a:lnSpc>
                <a:spcPct val="115000"/>
              </a:lnSpc>
              <a:spcAft>
                <a:spcPts val="1000"/>
              </a:spcAft>
            </a:pPr>
            <a:r>
              <a:rPr lang="en-GB" sz="2000" b="1" dirty="0" smtClean="0">
                <a:latin typeface="Times New Roman" panose="02020603050405020304" pitchFamily="18" charset="0"/>
                <a:ea typeface="Calibri" panose="020F0502020204030204" pitchFamily="34" charset="0"/>
              </a:rPr>
              <a:t>Breakeven Point </a:t>
            </a:r>
            <a:r>
              <a:rPr lang="en-GB" sz="2000" dirty="0" smtClean="0">
                <a:latin typeface="Times New Roman" panose="02020603050405020304" pitchFamily="18" charset="0"/>
                <a:ea typeface="Calibri" panose="020F0502020204030204" pitchFamily="34" charset="0"/>
              </a:rPr>
              <a:t>is </a:t>
            </a:r>
            <a:r>
              <a:rPr lang="en-GB" sz="2000" dirty="0">
                <a:latin typeface="Times New Roman" panose="02020603050405020304" pitchFamily="18" charset="0"/>
                <a:ea typeface="Calibri" panose="020F0502020204030204" pitchFamily="34" charset="0"/>
              </a:rPr>
              <a:t>the number of units </a:t>
            </a:r>
            <a:r>
              <a:rPr lang="en-GB" sz="2000" dirty="0" smtClean="0">
                <a:latin typeface="Times New Roman" panose="02020603050405020304" pitchFamily="18" charset="0"/>
                <a:ea typeface="Calibri" panose="020F0502020204030204" pitchFamily="34" charset="0"/>
              </a:rPr>
              <a:t>‘N’ </a:t>
            </a:r>
            <a:r>
              <a:rPr lang="en-GB" sz="2000" dirty="0">
                <a:latin typeface="Times New Roman" panose="02020603050405020304" pitchFamily="18" charset="0"/>
                <a:ea typeface="Calibri" panose="020F0502020204030204" pitchFamily="34" charset="0"/>
              </a:rPr>
              <a:t>the company must sell before it starts to make a profit. </a:t>
            </a:r>
            <a:r>
              <a:rPr lang="en-GB" sz="2000" dirty="0" err="1">
                <a:latin typeface="Times New Roman" panose="02020603050405020304" pitchFamily="18" charset="0"/>
                <a:ea typeface="Calibri" panose="020F0502020204030204" pitchFamily="34" charset="0"/>
              </a:rPr>
              <a:t>i.e</a:t>
            </a:r>
            <a:r>
              <a:rPr lang="en-GB" sz="2000" dirty="0">
                <a:latin typeface="Times New Roman" panose="02020603050405020304" pitchFamily="18" charset="0"/>
                <a:ea typeface="Calibri" panose="020F0502020204030204" pitchFamily="34" charset="0"/>
              </a:rPr>
              <a:t> when income = total cost</a:t>
            </a: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Income = FC + </a:t>
            </a:r>
            <a:r>
              <a:rPr lang="en-GB" sz="2000" dirty="0" err="1">
                <a:latin typeface="Times New Roman" panose="02020603050405020304" pitchFamily="18" charset="0"/>
                <a:ea typeface="Calibri" panose="020F0502020204030204" pitchFamily="34" charset="0"/>
              </a:rPr>
              <a:t>VCxN</a:t>
            </a:r>
            <a:endParaRPr lang="en-GB" sz="2000" dirty="0">
              <a:latin typeface="Times New Roman" panose="02020603050405020304" pitchFamily="18" charset="0"/>
              <a:ea typeface="Calibri" panose="020F0502020204030204" pitchFamily="34" charset="0"/>
            </a:endParaRP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UP x N = FC + </a:t>
            </a:r>
            <a:r>
              <a:rPr lang="en-GB" sz="2000" dirty="0" err="1">
                <a:latin typeface="Times New Roman" panose="02020603050405020304" pitchFamily="18" charset="0"/>
                <a:ea typeface="Calibri" panose="020F0502020204030204" pitchFamily="34" charset="0"/>
              </a:rPr>
              <a:t>VCxN</a:t>
            </a:r>
            <a:endParaRPr lang="en-GB" sz="2000" dirty="0">
              <a:latin typeface="Times New Roman" panose="02020603050405020304" pitchFamily="18" charset="0"/>
              <a:ea typeface="Calibri" panose="020F0502020204030204" pitchFamily="34" charset="0"/>
            </a:endParaRP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Breakeven Point = N = FC/(UP-VC)</a:t>
            </a:r>
          </a:p>
          <a:p>
            <a:pPr algn="just">
              <a:lnSpc>
                <a:spcPct val="115000"/>
              </a:lnSpc>
              <a:spcAft>
                <a:spcPts val="1000"/>
              </a:spcAft>
            </a:pPr>
            <a:r>
              <a:rPr lang="en-GB" sz="2000" dirty="0">
                <a:latin typeface="Times New Roman" panose="02020603050405020304" pitchFamily="18" charset="0"/>
                <a:ea typeface="Calibri" panose="020F0502020204030204" pitchFamily="34" charset="0"/>
              </a:rPr>
              <a:t>Average Cost = Total cost/Number of Units</a:t>
            </a:r>
            <a:endParaRPr lang="en-GB"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181012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43</a:t>
            </a:fld>
            <a:endParaRPr lang="en-GB"/>
          </a:p>
        </p:txBody>
      </p:sp>
      <p:sp>
        <p:nvSpPr>
          <p:cNvPr id="3" name="Rectangle 2"/>
          <p:cNvSpPr/>
          <p:nvPr/>
        </p:nvSpPr>
        <p:spPr>
          <a:xfrm>
            <a:off x="1188719" y="892929"/>
            <a:ext cx="9535885" cy="529048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dirty="0">
                <a:latin typeface="Times New Roman" panose="02020603050405020304" pitchFamily="18" charset="0"/>
                <a:ea typeface="Calibri" panose="020F0502020204030204" pitchFamily="34" charset="0"/>
              </a:rPr>
              <a:t>Examples:</a:t>
            </a:r>
          </a:p>
          <a:p>
            <a:pPr marL="342900" lvl="0" indent="-342900" algn="just">
              <a:lnSpc>
                <a:spcPct val="115000"/>
              </a:lnSpc>
              <a:spcAft>
                <a:spcPts val="0"/>
              </a:spcAft>
              <a:buFont typeface="+mj-lt"/>
              <a:buAutoNum type="arabicPeriod"/>
            </a:pPr>
            <a:r>
              <a:rPr lang="en-GB" sz="2400" dirty="0">
                <a:latin typeface="Times New Roman" panose="02020603050405020304" pitchFamily="18" charset="0"/>
                <a:ea typeface="Calibri" panose="020F0502020204030204" pitchFamily="34" charset="0"/>
                <a:cs typeface="Times New Roman" panose="02020603050405020304" pitchFamily="18" charset="0"/>
              </a:rPr>
              <a:t>Altos Car parts sell an exhaust system for $130 a unit. The FC for buildings, machines and employees are $6,000 a week while raw material and other Variable costs are $50 a unit. (a) What is the break even point for the system? (b) What is the profit if the Altos sell 100units a week? (c) What is the profit if the UP is lowered to $80 and sales rise to 250 units in a week?</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eriod"/>
            </a:pPr>
            <a:r>
              <a:rPr lang="en-GB" sz="2400" dirty="0">
                <a:latin typeface="Times New Roman" panose="02020603050405020304" pitchFamily="18" charset="0"/>
                <a:ea typeface="Calibri" panose="020F0502020204030204" pitchFamily="34" charset="0"/>
                <a:cs typeface="Times New Roman" panose="02020603050405020304" pitchFamily="18" charset="0"/>
              </a:rPr>
              <a:t>The fourth </a:t>
            </a:r>
            <a:r>
              <a:rPr lang="en-GB" sz="2400" dirty="0" err="1">
                <a:latin typeface="Times New Roman" panose="02020603050405020304" pitchFamily="18" charset="0"/>
                <a:ea typeface="Calibri" panose="020F0502020204030204" pitchFamily="34" charset="0"/>
                <a:cs typeface="Times New Roman" panose="02020603050405020304" pitchFamily="18" charset="0"/>
              </a:rPr>
              <a:t>Bana</a:t>
            </a:r>
            <a:r>
              <a:rPr lang="en-GB" sz="2400" dirty="0">
                <a:latin typeface="Times New Roman" panose="02020603050405020304" pitchFamily="18" charset="0"/>
                <a:ea typeface="Calibri" panose="020F0502020204030204" pitchFamily="34" charset="0"/>
                <a:cs typeface="Times New Roman" panose="02020603050405020304" pitchFamily="18" charset="0"/>
              </a:rPr>
              <a:t> serves 200 meals a day at an average price of $20. The VC of each meal is $10 and the FC of running the restaurant is $1750 a day. (a) how much profit does the restaurant make (b) what is the average cost of a meal (c) How much does the average cost of a meal fall to if the number of meals serves rises to 250?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614416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44</a:t>
            </a:fld>
            <a:endParaRPr lang="en-GB"/>
          </a:p>
        </p:txBody>
      </p:sp>
      <p:sp>
        <p:nvSpPr>
          <p:cNvPr id="3" name="Rectangle 2"/>
          <p:cNvSpPr/>
          <p:nvPr/>
        </p:nvSpPr>
        <p:spPr>
          <a:xfrm>
            <a:off x="1189973" y="1121468"/>
            <a:ext cx="9306838" cy="487466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ctr">
              <a:lnSpc>
                <a:spcPct val="115000"/>
              </a:lnSpc>
              <a:spcAft>
                <a:spcPts val="1000"/>
              </a:spcAft>
            </a:pPr>
            <a:r>
              <a:rPr lang="en-GB" b="1" dirty="0">
                <a:latin typeface="Times New Roman" panose="02020603050405020304" pitchFamily="18" charset="0"/>
                <a:cs typeface="Times New Roman" panose="02020603050405020304" pitchFamily="18" charset="0"/>
              </a:rPr>
              <a:t>SECOND TEST ON FOOD PRODUCT DEVELOPMENT</a:t>
            </a:r>
          </a:p>
          <a:p>
            <a:pPr marL="342900" indent="-342900" algn="just">
              <a:lnSpc>
                <a:spcPct val="115000"/>
              </a:lnSpc>
              <a:spcAft>
                <a:spcPts val="1000"/>
              </a:spcAft>
              <a:buFontTx/>
              <a:buAutoNum type="arabicPeriod"/>
            </a:pPr>
            <a:r>
              <a:rPr lang="en-GB" sz="2400" dirty="0">
                <a:latin typeface="Times New Roman" panose="02020603050405020304" pitchFamily="18" charset="0"/>
                <a:cs typeface="Times New Roman" panose="02020603050405020304" pitchFamily="18" charset="0"/>
              </a:rPr>
              <a:t>At what stage(s) in the design of product and process development would you use consumer testing and why? </a:t>
            </a:r>
            <a:r>
              <a:rPr lang="en-GB" sz="2400" b="1" dirty="0">
                <a:latin typeface="Times New Roman" panose="02020603050405020304" pitchFamily="18" charset="0"/>
                <a:cs typeface="Times New Roman" panose="02020603050405020304" pitchFamily="18" charset="0"/>
              </a:rPr>
              <a:t>5 marks</a:t>
            </a:r>
          </a:p>
          <a:p>
            <a:pPr marL="342900" indent="-342900" algn="just">
              <a:lnSpc>
                <a:spcPct val="115000"/>
              </a:lnSpc>
              <a:spcAft>
                <a:spcPts val="1000"/>
              </a:spcAft>
              <a:buFontTx/>
              <a:buAutoNum type="arabicPeriod"/>
            </a:pPr>
            <a:r>
              <a:rPr lang="en-GB" sz="2400" dirty="0" smtClean="0">
                <a:latin typeface="Times New Roman" panose="02020603050405020304" pitchFamily="18" charset="0"/>
                <a:cs typeface="Times New Roman" panose="02020603050405020304" pitchFamily="18" charset="0"/>
              </a:rPr>
              <a:t>In </a:t>
            </a:r>
            <a:r>
              <a:rPr lang="en-GB" sz="2400" dirty="0">
                <a:latin typeface="Times New Roman" panose="02020603050405020304" pitchFamily="18" charset="0"/>
                <a:cs typeface="Times New Roman" panose="02020603050405020304" pitchFamily="18" charset="0"/>
              </a:rPr>
              <a:t>tabular format, distinguish between trained sensory panel and consumer panel. </a:t>
            </a:r>
            <a:r>
              <a:rPr lang="en-GB" sz="2400" b="1" dirty="0">
                <a:latin typeface="Times New Roman" panose="02020603050405020304" pitchFamily="18" charset="0"/>
                <a:cs typeface="Times New Roman" panose="02020603050405020304" pitchFamily="18" charset="0"/>
              </a:rPr>
              <a:t>5 </a:t>
            </a:r>
            <a:r>
              <a:rPr lang="en-GB" sz="2400" b="1" dirty="0" smtClean="0">
                <a:latin typeface="Times New Roman" panose="02020603050405020304" pitchFamily="18" charset="0"/>
                <a:cs typeface="Times New Roman" panose="02020603050405020304" pitchFamily="18" charset="0"/>
              </a:rPr>
              <a:t>marks</a:t>
            </a:r>
          </a:p>
          <a:p>
            <a:pPr marL="342900" indent="-342900" algn="just">
              <a:lnSpc>
                <a:spcPct val="115000"/>
              </a:lnSpc>
              <a:spcAft>
                <a:spcPts val="1000"/>
              </a:spcAft>
              <a:buFontTx/>
              <a:buAutoNum type="arabicPeriod"/>
            </a:pPr>
            <a:r>
              <a:rPr lang="en-GB" sz="2400" dirty="0" smtClean="0">
                <a:latin typeface="Times New Roman" panose="02020603050405020304" pitchFamily="18" charset="0"/>
                <a:cs typeface="Times New Roman" panose="02020603050405020304" pitchFamily="18" charset="0"/>
              </a:rPr>
              <a:t>Make </a:t>
            </a:r>
            <a:r>
              <a:rPr lang="en-GB" sz="2400" dirty="0">
                <a:latin typeface="Times New Roman" panose="02020603050405020304" pitchFamily="18" charset="0"/>
                <a:cs typeface="Times New Roman" panose="02020603050405020304" pitchFamily="18" charset="0"/>
              </a:rPr>
              <a:t>a well descriptive sketched graph to explain the stages involved in a product’s life cycle.  </a:t>
            </a:r>
            <a:r>
              <a:rPr lang="en-GB" sz="2400" b="1" dirty="0">
                <a:latin typeface="Times New Roman" panose="02020603050405020304" pitchFamily="18" charset="0"/>
                <a:cs typeface="Times New Roman" panose="02020603050405020304" pitchFamily="18" charset="0"/>
              </a:rPr>
              <a:t>5 </a:t>
            </a:r>
            <a:r>
              <a:rPr lang="en-GB" sz="2400" b="1" dirty="0" smtClean="0">
                <a:latin typeface="Times New Roman" panose="02020603050405020304" pitchFamily="18" charset="0"/>
                <a:cs typeface="Times New Roman" panose="02020603050405020304" pitchFamily="18" charset="0"/>
              </a:rPr>
              <a:t>marks</a:t>
            </a:r>
          </a:p>
          <a:p>
            <a:pPr marL="342900" indent="-342900" algn="just">
              <a:lnSpc>
                <a:spcPct val="115000"/>
              </a:lnSpc>
              <a:spcAft>
                <a:spcPts val="1000"/>
              </a:spcAft>
              <a:buFontTx/>
              <a:buAutoNum type="arabicPeriod"/>
            </a:pPr>
            <a:r>
              <a:rPr lang="en-GB" sz="2400" dirty="0" smtClean="0">
                <a:latin typeface="Times New Roman" panose="02020603050405020304" pitchFamily="18" charset="0"/>
                <a:ea typeface="Calibri" panose="020F0502020204030204" pitchFamily="34" charset="0"/>
                <a:cs typeface="Times New Roman" panose="02020603050405020304" pitchFamily="18" charset="0"/>
              </a:rPr>
              <a:t>Mention </a:t>
            </a:r>
            <a:r>
              <a:rPr lang="en-GB" sz="2400" dirty="0">
                <a:latin typeface="Times New Roman" panose="02020603050405020304" pitchFamily="18" charset="0"/>
                <a:ea typeface="Calibri" panose="020F0502020204030204" pitchFamily="34" charset="0"/>
                <a:cs typeface="Times New Roman" panose="02020603050405020304" pitchFamily="18" charset="0"/>
              </a:rPr>
              <a:t>the basic costs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(with their </a:t>
            </a:r>
            <a:r>
              <a:rPr lang="en-GB" sz="2400" dirty="0">
                <a:latin typeface="Times New Roman" panose="02020603050405020304" pitchFamily="18" charset="0"/>
                <a:ea typeface="Calibri" panose="020F0502020204030204" pitchFamily="34" charset="0"/>
                <a:cs typeface="Times New Roman" panose="02020603050405020304" pitchFamily="18" charset="0"/>
              </a:rPr>
              <a:t>simple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subdivisions) for </a:t>
            </a:r>
            <a:r>
              <a:rPr lang="en-GB" sz="2400" dirty="0">
                <a:latin typeface="Times New Roman" panose="02020603050405020304" pitchFamily="18" charset="0"/>
                <a:ea typeface="Calibri" panose="020F0502020204030204" pitchFamily="34" charset="0"/>
                <a:cs typeface="Times New Roman" panose="02020603050405020304" pitchFamily="18" charset="0"/>
              </a:rPr>
              <a:t>producing and distributing a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product. </a:t>
            </a:r>
            <a:r>
              <a:rPr lang="en-GB" sz="2400" b="1" dirty="0">
                <a:latin typeface="Times New Roman" panose="02020603050405020304" pitchFamily="18" charset="0"/>
                <a:ea typeface="Calibri" panose="020F0502020204030204" pitchFamily="34" charset="0"/>
                <a:cs typeface="Times New Roman" panose="02020603050405020304" pitchFamily="18" charset="0"/>
              </a:rPr>
              <a:t>5 marks</a:t>
            </a:r>
          </a:p>
          <a:p>
            <a:pPr marL="342900" indent="-342900" algn="just">
              <a:lnSpc>
                <a:spcPct val="115000"/>
              </a:lnSpc>
              <a:spcAft>
                <a:spcPts val="1000"/>
              </a:spcAft>
              <a:buFontTx/>
              <a:buAutoNum type="arabicPeriod"/>
            </a:pPr>
            <a:endParaRPr lang="en-GB"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9768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45</a:t>
            </a:fld>
            <a:endParaRPr lang="en-GB"/>
          </a:p>
        </p:txBody>
      </p:sp>
      <p:sp>
        <p:nvSpPr>
          <p:cNvPr id="3" name="Rectangle 2"/>
          <p:cNvSpPr/>
          <p:nvPr/>
        </p:nvSpPr>
        <p:spPr>
          <a:xfrm>
            <a:off x="1293222" y="303721"/>
            <a:ext cx="9575075" cy="48301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lnSpc>
                <a:spcPct val="115000"/>
              </a:lnSpc>
              <a:spcAft>
                <a:spcPts val="1000"/>
              </a:spcAft>
            </a:pPr>
            <a:r>
              <a:rPr lang="en-GB" sz="2400" b="1" dirty="0" smtClean="0">
                <a:latin typeface="Times New Roman" panose="02020603050405020304" pitchFamily="18" charset="0"/>
                <a:ea typeface="Calibri" panose="020F0502020204030204" pitchFamily="34" charset="0"/>
              </a:rPr>
              <a:t>Time Value of Money</a:t>
            </a:r>
            <a:endParaRPr lang="en-GB" sz="2400" dirty="0">
              <a:effectLst/>
              <a:latin typeface="Times New Roman" panose="02020603050405020304" pitchFamily="18" charset="0"/>
              <a:ea typeface="Calibri" panose="020F0502020204030204" pitchFamily="34" charset="0"/>
            </a:endParaRPr>
          </a:p>
        </p:txBody>
      </p:sp>
      <p:sp>
        <p:nvSpPr>
          <p:cNvPr id="4" name="Rectangle 3"/>
          <p:cNvSpPr/>
          <p:nvPr/>
        </p:nvSpPr>
        <p:spPr>
          <a:xfrm>
            <a:off x="1293222" y="786738"/>
            <a:ext cx="9575075" cy="566802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dirty="0">
                <a:latin typeface="Times New Roman" panose="02020603050405020304" pitchFamily="18" charset="0"/>
                <a:ea typeface="Calibri" panose="020F0502020204030204" pitchFamily="34" charset="0"/>
              </a:rPr>
              <a:t>Money borrowed over time must be paid back with interest inferring that the value of money today will increase tomorrow. The amount borrowed is called </a:t>
            </a:r>
            <a:r>
              <a:rPr lang="en-GB" sz="2400" b="1" dirty="0">
                <a:latin typeface="Times New Roman" panose="02020603050405020304" pitchFamily="18" charset="0"/>
                <a:ea typeface="Calibri" panose="020F0502020204030204" pitchFamily="34" charset="0"/>
              </a:rPr>
              <a:t>principal </a:t>
            </a:r>
            <a:r>
              <a:rPr lang="en-GB" sz="2400" dirty="0">
                <a:latin typeface="Times New Roman" panose="02020603050405020304" pitchFamily="18" charset="0"/>
                <a:ea typeface="Calibri" panose="020F0502020204030204" pitchFamily="34" charset="0"/>
              </a:rPr>
              <a:t>and the increase over the original amount is </a:t>
            </a:r>
            <a:r>
              <a:rPr lang="en-GB" sz="2400" b="1" dirty="0">
                <a:latin typeface="Times New Roman" panose="02020603050405020304" pitchFamily="18" charset="0"/>
                <a:ea typeface="Calibri" panose="020F0502020204030204" pitchFamily="34" charset="0"/>
              </a:rPr>
              <a:t>interest.</a:t>
            </a:r>
            <a:r>
              <a:rPr lang="en-GB" sz="2400" dirty="0">
                <a:latin typeface="Times New Roman" panose="02020603050405020304" pitchFamily="18" charset="0"/>
                <a:ea typeface="Calibri" panose="020F0502020204030204" pitchFamily="34" charset="0"/>
              </a:rPr>
              <a:t> </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For example, if Mr Alex puts an amount of money (AP) into a bank account and leaves it untouched for a year earning interest at an annual rate </a:t>
            </a:r>
            <a:r>
              <a:rPr lang="en-GB" sz="2400" dirty="0" err="1">
                <a:latin typeface="Times New Roman" panose="02020603050405020304" pitchFamily="18" charset="0"/>
                <a:ea typeface="Calibri" panose="020F0502020204030204" pitchFamily="34" charset="0"/>
              </a:rPr>
              <a:t>i</a:t>
            </a:r>
            <a:r>
              <a:rPr lang="en-GB" sz="2400" dirty="0">
                <a:latin typeface="Times New Roman" panose="02020603050405020304" pitchFamily="18" charset="0"/>
                <a:ea typeface="Calibri" panose="020F0502020204030204" pitchFamily="34" charset="0"/>
              </a:rPr>
              <a:t>, at the end of the year he will have AP x (1+i)</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With compound interest, if he leaves the money for a 2</a:t>
            </a:r>
            <a:r>
              <a:rPr lang="en-GB" sz="2400" baseline="30000" dirty="0">
                <a:latin typeface="Times New Roman" panose="02020603050405020304" pitchFamily="18" charset="0"/>
                <a:ea typeface="Calibri" panose="020F0502020204030204" pitchFamily="34" charset="0"/>
              </a:rPr>
              <a:t>nd</a:t>
            </a:r>
            <a:r>
              <a:rPr lang="en-GB" sz="2400" dirty="0">
                <a:latin typeface="Times New Roman" panose="02020603050405020304" pitchFamily="18" charset="0"/>
                <a:ea typeface="Calibri" panose="020F0502020204030204" pitchFamily="34" charset="0"/>
              </a:rPr>
              <a:t> year, he will earn interest not only on the initial deposit but on the interest earned in the 1</a:t>
            </a:r>
            <a:r>
              <a:rPr lang="en-GB" sz="2400" baseline="30000" dirty="0">
                <a:latin typeface="Times New Roman" panose="02020603050405020304" pitchFamily="18" charset="0"/>
                <a:ea typeface="Calibri" panose="020F0502020204030204" pitchFamily="34" charset="0"/>
              </a:rPr>
              <a:t>st</a:t>
            </a:r>
            <a:r>
              <a:rPr lang="en-GB" sz="2400" dirty="0">
                <a:latin typeface="Times New Roman" panose="02020603050405020304" pitchFamily="18" charset="0"/>
                <a:ea typeface="Calibri" panose="020F0502020204030204" pitchFamily="34" charset="0"/>
              </a:rPr>
              <a:t> year i.e. he will have AP x (1+i)(1+i) = AP x (1+i)</a:t>
            </a:r>
            <a:r>
              <a:rPr lang="en-GB" sz="2400" baseline="30000" dirty="0">
                <a:latin typeface="Times New Roman" panose="02020603050405020304" pitchFamily="18" charset="0"/>
                <a:ea typeface="Calibri" panose="020F0502020204030204" pitchFamily="34" charset="0"/>
              </a:rPr>
              <a:t>2</a:t>
            </a:r>
            <a:r>
              <a:rPr lang="en-GB" sz="2400" dirty="0">
                <a:latin typeface="Times New Roman" panose="02020603050405020304" pitchFamily="18" charset="0"/>
                <a:ea typeface="Calibri" panose="020F0502020204030204" pitchFamily="34" charset="0"/>
              </a:rPr>
              <a:t> </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Then, at N years, the Future amount (AF) that will be in his account will be AF = AP x (1+i)</a:t>
            </a:r>
            <a:r>
              <a:rPr lang="en-GB" sz="2400" baseline="30000" dirty="0">
                <a:latin typeface="Times New Roman" panose="02020603050405020304" pitchFamily="18" charset="0"/>
                <a:ea typeface="Calibri" panose="020F0502020204030204" pitchFamily="34" charset="0"/>
              </a:rPr>
              <a:t>N</a:t>
            </a:r>
            <a:r>
              <a:rPr lang="en-GB" sz="2400" dirty="0">
                <a:latin typeface="Times New Roman" panose="02020603050405020304" pitchFamily="18" charset="0"/>
                <a:ea typeface="Calibri" panose="020F0502020204030204" pitchFamily="34" charset="0"/>
              </a:rPr>
              <a:t>.</a:t>
            </a:r>
          </a:p>
          <a:p>
            <a:pPr algn="just">
              <a:lnSpc>
                <a:spcPct val="115000"/>
              </a:lnSpc>
              <a:spcAft>
                <a:spcPts val="1000"/>
              </a:spcAft>
            </a:pPr>
            <a:r>
              <a:rPr lang="en-GB" sz="2400" b="1" dirty="0">
                <a:latin typeface="Times New Roman" panose="02020603050405020304" pitchFamily="18" charset="0"/>
                <a:ea typeface="Calibri" panose="020F0502020204030204" pitchFamily="34" charset="0"/>
              </a:rPr>
              <a:t>Present Value</a:t>
            </a:r>
            <a:r>
              <a:rPr lang="en-GB" sz="2400" dirty="0">
                <a:latin typeface="Times New Roman" panose="02020603050405020304" pitchFamily="18" charset="0"/>
                <a:ea typeface="Calibri" panose="020F0502020204030204" pitchFamily="34" charset="0"/>
              </a:rPr>
              <a:t> of Money can then be calculated as AP = AF/(1+i)</a:t>
            </a:r>
            <a:r>
              <a:rPr lang="en-GB" sz="2400" baseline="30000" dirty="0">
                <a:latin typeface="Times New Roman" panose="02020603050405020304" pitchFamily="18" charset="0"/>
                <a:ea typeface="Calibri" panose="020F0502020204030204" pitchFamily="34" charset="0"/>
              </a:rPr>
              <a:t>N</a:t>
            </a:r>
            <a:r>
              <a:rPr lang="en-GB" sz="2400" dirty="0">
                <a:latin typeface="Times New Roman" panose="02020603050405020304" pitchFamily="18" charset="0"/>
                <a:ea typeface="Calibri" panose="020F0502020204030204" pitchFamily="34" charset="0"/>
              </a:rPr>
              <a:t>.</a:t>
            </a:r>
            <a:endParaRPr lang="en-GB"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013029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46</a:t>
            </a:fld>
            <a:endParaRPr lang="en-GB"/>
          </a:p>
        </p:txBody>
      </p:sp>
      <p:sp>
        <p:nvSpPr>
          <p:cNvPr id="3" name="Rectangle 2"/>
          <p:cNvSpPr/>
          <p:nvPr/>
        </p:nvSpPr>
        <p:spPr>
          <a:xfrm>
            <a:off x="1254033" y="471854"/>
            <a:ext cx="9614263" cy="588449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dirty="0">
                <a:latin typeface="Times New Roman" panose="02020603050405020304" pitchFamily="18" charset="0"/>
                <a:ea typeface="Calibri" panose="020F0502020204030204" pitchFamily="34" charset="0"/>
              </a:rPr>
              <a:t>In Engineering Calculation, the following symbols are used:</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P = value or some of money at a time denoted as present</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F = value or sum of money at some future time</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A = a series of periodic, equal amounts of money</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n = number of interest periods</a:t>
            </a:r>
          </a:p>
          <a:p>
            <a:pPr algn="just">
              <a:lnSpc>
                <a:spcPct val="115000"/>
              </a:lnSpc>
              <a:spcAft>
                <a:spcPts val="1000"/>
              </a:spcAft>
            </a:pPr>
            <a:r>
              <a:rPr lang="en-GB" sz="2400" dirty="0" err="1">
                <a:latin typeface="Times New Roman" panose="02020603050405020304" pitchFamily="18" charset="0"/>
                <a:ea typeface="Calibri" panose="020F0502020204030204" pitchFamily="34" charset="0"/>
              </a:rPr>
              <a:t>i</a:t>
            </a:r>
            <a:r>
              <a:rPr lang="en-GB" sz="2400" dirty="0">
                <a:latin typeface="Times New Roman" panose="02020603050405020304" pitchFamily="18" charset="0"/>
                <a:ea typeface="Calibri" panose="020F0502020204030204" pitchFamily="34" charset="0"/>
              </a:rPr>
              <a:t> = interest rate per interest period</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The standard notation which represents the various factors is given in the general form: (x/y, </a:t>
            </a:r>
            <a:r>
              <a:rPr lang="en-GB" sz="2400" dirty="0" err="1">
                <a:latin typeface="Times New Roman" panose="02020603050405020304" pitchFamily="18" charset="0"/>
                <a:ea typeface="Calibri" panose="020F0502020204030204" pitchFamily="34" charset="0"/>
              </a:rPr>
              <a:t>i</a:t>
            </a:r>
            <a:r>
              <a:rPr lang="en-GB" sz="2400" dirty="0">
                <a:latin typeface="Times New Roman" panose="02020603050405020304" pitchFamily="18" charset="0"/>
                <a:ea typeface="Calibri" panose="020F0502020204030204" pitchFamily="34" charset="0"/>
              </a:rPr>
              <a:t>%, n) where x = what you want to find</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y = what is given</a:t>
            </a:r>
          </a:p>
          <a:p>
            <a:pPr algn="just">
              <a:lnSpc>
                <a:spcPct val="115000"/>
              </a:lnSpc>
              <a:spcAft>
                <a:spcPts val="1000"/>
              </a:spcAft>
            </a:pPr>
            <a:r>
              <a:rPr lang="en-GB" sz="2400" dirty="0" err="1">
                <a:latin typeface="Times New Roman" panose="02020603050405020304" pitchFamily="18" charset="0"/>
                <a:ea typeface="Calibri" panose="020F0502020204030204" pitchFamily="34" charset="0"/>
              </a:rPr>
              <a:t>i</a:t>
            </a:r>
            <a:r>
              <a:rPr lang="en-GB" sz="2400" dirty="0">
                <a:latin typeface="Times New Roman" panose="02020603050405020304" pitchFamily="18" charset="0"/>
                <a:ea typeface="Calibri" panose="020F0502020204030204" pitchFamily="34" charset="0"/>
              </a:rPr>
              <a:t> = interest rate in percent</a:t>
            </a: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n = number of years involved</a:t>
            </a:r>
            <a:endParaRPr lang="en-GB"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177620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47</a:t>
            </a:fld>
            <a:endParaRPr lang="en-GB"/>
          </a:p>
        </p:txBody>
      </p:sp>
      <p:sp>
        <p:nvSpPr>
          <p:cNvPr id="3" name="Rectangle 2"/>
          <p:cNvSpPr/>
          <p:nvPr/>
        </p:nvSpPr>
        <p:spPr>
          <a:xfrm>
            <a:off x="1271391" y="620356"/>
            <a:ext cx="9366070" cy="5445593"/>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dirty="0">
                <a:latin typeface="Times New Roman" panose="02020603050405020304" pitchFamily="18" charset="0"/>
                <a:ea typeface="Calibri" panose="020F0502020204030204" pitchFamily="34" charset="0"/>
              </a:rPr>
              <a:t>The following examples illustrate the use of these symbols:</a:t>
            </a:r>
          </a:p>
          <a:p>
            <a:pPr marL="342900" lvl="0" indent="-342900" algn="just">
              <a:lnSpc>
                <a:spcPct val="115000"/>
              </a:lnSpc>
              <a:spcAft>
                <a:spcPts val="0"/>
              </a:spcAft>
              <a:buFont typeface="+mj-lt"/>
              <a:buAutoNum type="arabicPeriod"/>
            </a:pPr>
            <a:r>
              <a:rPr lang="en-GB" sz="2400" dirty="0">
                <a:latin typeface="Times New Roman" panose="02020603050405020304" pitchFamily="18" charset="0"/>
                <a:ea typeface="Calibri" panose="020F0502020204030204" pitchFamily="34" charset="0"/>
                <a:cs typeface="Times New Roman" panose="02020603050405020304" pitchFamily="18" charset="0"/>
              </a:rPr>
              <a:t>If a man borrows N2,000 and must repay the loan plus interest at a rate of 7% per year in 5 years, what is the total amount he must pay? PFIN (b) If he must repay the loan in equal yearly payments, what will he be required to pay</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 PAIN</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mj-lt"/>
              <a:buAutoNum type="arabicPeriod"/>
            </a:pPr>
            <a:r>
              <a:rPr lang="en-GB" sz="2400" dirty="0">
                <a:latin typeface="Times New Roman" panose="02020603050405020304" pitchFamily="18" charset="0"/>
                <a:ea typeface="Calibri" panose="020F0502020204030204" pitchFamily="34" charset="0"/>
                <a:cs typeface="Times New Roman" panose="02020603050405020304" pitchFamily="18" charset="0"/>
              </a:rPr>
              <a:t>If a woman deposits N600 now, N300 two years from now and N400 five years from now, how much will she have in her account ten </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years from </a:t>
            </a:r>
            <a:r>
              <a:rPr lang="en-GB" sz="2400" dirty="0">
                <a:latin typeface="Times New Roman" panose="02020603050405020304" pitchFamily="18" charset="0"/>
                <a:ea typeface="Calibri" panose="020F0502020204030204" pitchFamily="34" charset="0"/>
                <a:cs typeface="Times New Roman" panose="02020603050405020304" pitchFamily="18" charset="0"/>
              </a:rPr>
              <a:t>now if the interest rate is 5</a:t>
            </a:r>
            <a:r>
              <a:rPr lang="en-GB"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GB" sz="24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sz="2400" dirty="0" smtClean="0">
                <a:latin typeface="Times New Roman" panose="02020603050405020304" pitchFamily="18" charset="0"/>
                <a:ea typeface="Times New Roman" panose="02020603050405020304" pitchFamily="18" charset="0"/>
              </a:rPr>
              <a:t>PFIN = Present Worth, Future Worth, Interest, Number of years	</a:t>
            </a:r>
            <a:br>
              <a:rPr lang="en-GB" sz="2400" dirty="0" smtClean="0">
                <a:latin typeface="Times New Roman" panose="02020603050405020304" pitchFamily="18" charset="0"/>
                <a:ea typeface="Times New Roman" panose="02020603050405020304" pitchFamily="18" charset="0"/>
              </a:rPr>
            </a:br>
            <a:r>
              <a:rPr lang="en-GB" sz="2400" dirty="0" smtClean="0">
                <a:latin typeface="Times New Roman" panose="02020603050405020304" pitchFamily="18" charset="0"/>
                <a:ea typeface="Times New Roman" panose="02020603050405020304" pitchFamily="18" charset="0"/>
              </a:rPr>
              <a:t>PAIN = Present Worth, Annuity, Interest, Number of years.</a:t>
            </a:r>
          </a:p>
          <a:p>
            <a:pPr>
              <a:lnSpc>
                <a:spcPct val="115000"/>
              </a:lnSpc>
              <a:spcAft>
                <a:spcPts val="0"/>
              </a:spcAft>
            </a:pPr>
            <a:endParaRPr lang="en-GB" sz="2400" dirty="0">
              <a:effectLst/>
              <a:latin typeface="Times New Roman" panose="02020603050405020304" pitchFamily="18" charset="0"/>
              <a:ea typeface="Calibri" panose="020F0502020204030204" pitchFamily="34" charset="0"/>
            </a:endParaRPr>
          </a:p>
          <a:p>
            <a:pPr>
              <a:lnSpc>
                <a:spcPct val="115000"/>
              </a:lnSpc>
              <a:spcAft>
                <a:spcPts val="0"/>
              </a:spcAft>
            </a:pPr>
            <a:r>
              <a:rPr lang="en-GB" sz="2400" b="1" dirty="0" smtClean="0">
                <a:latin typeface="Times New Roman" panose="02020603050405020304" pitchFamily="18" charset="0"/>
                <a:ea typeface="Calibri" panose="020F0502020204030204" pitchFamily="34" charset="0"/>
              </a:rPr>
              <a:t>NB: Make use of the compound interest table</a:t>
            </a:r>
            <a:endParaRPr lang="en-GB" sz="2400" b="1"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080882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48</a:t>
            </a:fld>
            <a:endParaRPr lang="en-GB"/>
          </a:p>
        </p:txBody>
      </p:sp>
      <p:sp>
        <p:nvSpPr>
          <p:cNvPr id="9" name="Rectangle 8"/>
          <p:cNvSpPr/>
          <p:nvPr/>
        </p:nvSpPr>
        <p:spPr>
          <a:xfrm>
            <a:off x="1175657" y="539770"/>
            <a:ext cx="9927772" cy="319369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lnSpc>
                <a:spcPct val="115000"/>
              </a:lnSpc>
              <a:spcAft>
                <a:spcPts val="1000"/>
              </a:spcAft>
            </a:pPr>
            <a:r>
              <a:rPr lang="en-GB" sz="2400" b="1" dirty="0">
                <a:latin typeface="Times New Roman" panose="02020603050405020304" pitchFamily="18" charset="0"/>
                <a:ea typeface="Calibri" panose="020F0502020204030204" pitchFamily="34" charset="0"/>
              </a:rPr>
              <a:t>Net Present Value </a:t>
            </a:r>
            <a:r>
              <a:rPr lang="en-GB" sz="2400" b="1" dirty="0" smtClean="0">
                <a:latin typeface="Times New Roman" panose="02020603050405020304" pitchFamily="18" charset="0"/>
                <a:ea typeface="Calibri" panose="020F0502020204030204" pitchFamily="34" charset="0"/>
              </a:rPr>
              <a:t>(NPV) and </a:t>
            </a:r>
            <a:r>
              <a:rPr lang="en-GB" sz="2400" b="1" dirty="0">
                <a:latin typeface="Times New Roman" panose="02020603050405020304" pitchFamily="18" charset="0"/>
                <a:ea typeface="Calibri" panose="020F0502020204030204" pitchFamily="34" charset="0"/>
              </a:rPr>
              <a:t>Internal Rate of </a:t>
            </a:r>
            <a:r>
              <a:rPr lang="en-GB" sz="2400" b="1" dirty="0" smtClean="0">
                <a:latin typeface="Times New Roman" panose="02020603050405020304" pitchFamily="18" charset="0"/>
                <a:ea typeface="Calibri" panose="020F0502020204030204" pitchFamily="34" charset="0"/>
              </a:rPr>
              <a:t>Return (IRR)</a:t>
            </a:r>
            <a:endParaRPr lang="en-GB" sz="2400" dirty="0">
              <a:latin typeface="Times New Roman" panose="02020603050405020304" pitchFamily="18" charset="0"/>
              <a:ea typeface="Calibri" panose="020F0502020204030204" pitchFamily="34" charset="0"/>
            </a:endParaRPr>
          </a:p>
          <a:p>
            <a:pPr algn="just">
              <a:lnSpc>
                <a:spcPct val="115000"/>
              </a:lnSpc>
              <a:spcAft>
                <a:spcPts val="1000"/>
              </a:spcAft>
            </a:pPr>
            <a:r>
              <a:rPr lang="en-GB" sz="2400" dirty="0">
                <a:latin typeface="Times New Roman" panose="02020603050405020304" pitchFamily="18" charset="0"/>
                <a:ea typeface="Calibri" panose="020F0502020204030204" pitchFamily="34" charset="0"/>
              </a:rPr>
              <a:t>NPV is the sum of the present values of the individual cash flows of the same entity. It can also be regarded as sum of discounted revenues minus the sum of discounted costs. A project is regarded as best amongst others if it has the highest NPV. If NPV is greater than 0, it means the project may be accepted, if less than 0 the project should be rejected and if equal to 0, it means the project will add no monetary value to the firm.</a:t>
            </a:r>
            <a:endParaRPr lang="en-GB" sz="2400" dirty="0">
              <a:effectLst/>
              <a:latin typeface="Times New Roman" panose="02020603050405020304" pitchFamily="18" charset="0"/>
              <a:ea typeface="Calibri" panose="020F0502020204030204" pitchFamily="34" charset="0"/>
            </a:endParaRPr>
          </a:p>
        </p:txBody>
      </p:sp>
      <p:sp>
        <p:nvSpPr>
          <p:cNvPr id="10" name="Rectangle 8"/>
          <p:cNvSpPr>
            <a:spLocks noChangeArrowheads="1"/>
          </p:cNvSpPr>
          <p:nvPr/>
        </p:nvSpPr>
        <p:spPr bwMode="auto">
          <a:xfrm>
            <a:off x="1337023" y="4153045"/>
            <a:ext cx="2345630" cy="276999"/>
          </a:xfrm>
          <a:prstGeom prst="rect">
            <a:avLst/>
          </a:prstGeom>
          <a:ln/>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NPV = </a:t>
            </a:r>
            <a:endParaRPr kumimoji="0" lang="en-GB"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11" name="Object 10"/>
          <p:cNvGraphicFramePr>
            <a:graphicFrameLocks noChangeAspect="1"/>
          </p:cNvGraphicFramePr>
          <p:nvPr>
            <p:extLst/>
          </p:nvPr>
        </p:nvGraphicFramePr>
        <p:xfrm>
          <a:off x="2292263" y="4136349"/>
          <a:ext cx="1390389" cy="401310"/>
        </p:xfrm>
        <a:graphic>
          <a:graphicData uri="http://schemas.openxmlformats.org/presentationml/2006/ole">
            <mc:AlternateContent xmlns:mc="http://schemas.openxmlformats.org/markup-compatibility/2006">
              <mc:Choice xmlns:v="urn:schemas-microsoft-com:vml" Requires="v">
                <p:oleObj spid="_x0000_s12293" name="Equation" r:id="rId3" imgW="647419" imgH="444307" progId="Equation.3">
                  <p:embed/>
                </p:oleObj>
              </mc:Choice>
              <mc:Fallback>
                <p:oleObj name="Equation" r:id="rId3" imgW="647419" imgH="444307"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2263" y="4136349"/>
                        <a:ext cx="1390389" cy="401310"/>
                      </a:xfrm>
                      <a:prstGeom prst="rect">
                        <a:avLst/>
                      </a:prstGeom>
                      <a:solidFill>
                        <a:schemeClr val="accent2">
                          <a:lumMod val="60000"/>
                          <a:lumOff val="40000"/>
                        </a:schemeClr>
                      </a:solidFill>
                    </p:spPr>
                  </p:pic>
                </p:oleObj>
              </mc:Fallback>
            </mc:AlternateContent>
          </a:graphicData>
        </a:graphic>
      </p:graphicFrame>
      <p:sp>
        <p:nvSpPr>
          <p:cNvPr id="12" name="Rectangle 9"/>
          <p:cNvSpPr>
            <a:spLocks noChangeArrowheads="1"/>
          </p:cNvSpPr>
          <p:nvPr/>
        </p:nvSpPr>
        <p:spPr bwMode="auto">
          <a:xfrm>
            <a:off x="1337023" y="4664958"/>
            <a:ext cx="8508436" cy="369332"/>
          </a:xfrm>
          <a:prstGeom prst="rect">
            <a:avLst/>
          </a:prstGeom>
          <a:ln/>
          <a:extLst/>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where P is the cash flow, </a:t>
            </a:r>
            <a:r>
              <a:rPr kumimoji="0" lang="en-GB"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a:t>
            </a:r>
            <a:r>
              <a:rPr kumimoji="0" lang="en-GB"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 interest rate, y = number of year, N = total number of periods</a:t>
            </a:r>
            <a:endParaRPr kumimoji="0" lang="en-GB"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67136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5</a:t>
            </a:fld>
            <a:endParaRPr lang="en-GB"/>
          </a:p>
        </p:txBody>
      </p:sp>
      <p:sp>
        <p:nvSpPr>
          <p:cNvPr id="3" name="Rectangle 2"/>
          <p:cNvSpPr/>
          <p:nvPr/>
        </p:nvSpPr>
        <p:spPr>
          <a:xfrm>
            <a:off x="1043834" y="516814"/>
            <a:ext cx="10116855" cy="609397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en-US" sz="2600" b="1" i="1" dirty="0" smtClean="0">
                <a:latin typeface="Times New Roman" panose="02020603050405020304" pitchFamily="18" charset="0"/>
                <a:ea typeface="Times New Roman" panose="02020603050405020304" pitchFamily="18" charset="0"/>
                <a:cs typeface="Times New Roman" panose="02020603050405020304" pitchFamily="18" charset="0"/>
              </a:rPr>
              <a:t>2. Screening</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r>
            <a:br>
              <a:rPr lang="en-US" sz="2600" dirty="0">
                <a:latin typeface="Times New Roman" panose="02020603050405020304" pitchFamily="18" charset="0"/>
                <a:ea typeface="Times New Roman" panose="02020603050405020304" pitchFamily="18" charset="0"/>
                <a:cs typeface="Times New Roman" panose="02020603050405020304" pitchFamily="18" charset="0"/>
              </a:rPr>
            </a:br>
            <a:r>
              <a:rPr lang="en-US" sz="2600" dirty="0">
                <a:latin typeface="Times New Roman" panose="02020603050405020304" pitchFamily="18" charset="0"/>
                <a:ea typeface="Times New Roman" panose="02020603050405020304" pitchFamily="18" charset="0"/>
                <a:cs typeface="Times New Roman" panose="02020603050405020304" pitchFamily="18" charset="0"/>
              </a:rPr>
              <a:t>Screening reduces the wide range of raw material and processing variables to the input variables affecting important product qualities. Many experimental designs are used to screen the variables but the most common are partial factorial designs, or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Plackett</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2600" dirty="0" err="1">
                <a:latin typeface="Times New Roman" panose="02020603050405020304" pitchFamily="18" charset="0"/>
                <a:ea typeface="Times New Roman" panose="02020603050405020304" pitchFamily="18" charset="0"/>
                <a:cs typeface="Times New Roman" panose="02020603050405020304" pitchFamily="18" charset="0"/>
              </a:rPr>
              <a:t>Burman</a:t>
            </a:r>
            <a:r>
              <a:rPr lang="en-US" sz="2600" dirty="0">
                <a:latin typeface="Times New Roman" panose="02020603050405020304" pitchFamily="18" charset="0"/>
                <a:ea typeface="Times New Roman" panose="02020603050405020304" pitchFamily="18" charset="0"/>
                <a:cs typeface="Times New Roman" panose="02020603050405020304" pitchFamily="18" charset="0"/>
              </a:rPr>
              <a:t> designs. </a:t>
            </a:r>
            <a:endParaRPr lang="en-US" sz="2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600" dirty="0">
                <a:latin typeface="Times New Roman" panose="02020603050405020304" pitchFamily="18" charset="0"/>
                <a:cs typeface="Times New Roman" panose="02020603050405020304" pitchFamily="18" charset="0"/>
              </a:rPr>
              <a:t>Some food designers have the consumers test many samples in these designs, sometimes for </a:t>
            </a:r>
            <a:r>
              <a:rPr lang="en-US" sz="2600" dirty="0" smtClean="0">
                <a:latin typeface="Times New Roman" panose="02020603050405020304" pitchFamily="18" charset="0"/>
                <a:cs typeface="Times New Roman" panose="02020603050405020304" pitchFamily="18" charset="0"/>
              </a:rPr>
              <a:t>acceptability</a:t>
            </a:r>
            <a:r>
              <a:rPr lang="en-US" sz="2600" dirty="0">
                <a:latin typeface="Times New Roman" panose="02020603050405020304" pitchFamily="18" charset="0"/>
                <a:cs typeface="Times New Roman" panose="02020603050405020304" pitchFamily="18" charset="0"/>
              </a:rPr>
              <a:t>, but more usefully in product profile tests. Other designers use trained sensory </a:t>
            </a:r>
            <a:r>
              <a:rPr lang="en-US" sz="2600" dirty="0" smtClean="0">
                <a:latin typeface="Times New Roman" panose="02020603050405020304" pitchFamily="18" charset="0"/>
                <a:cs typeface="Times New Roman" panose="02020603050405020304" pitchFamily="18" charset="0"/>
              </a:rPr>
              <a:t>panels</a:t>
            </a:r>
            <a:r>
              <a:rPr lang="en-US" sz="2600" dirty="0">
                <a:latin typeface="Times New Roman" panose="02020603050405020304" pitchFamily="18" charset="0"/>
                <a:cs typeface="Times New Roman" panose="02020603050405020304" pitchFamily="18" charset="0"/>
              </a:rPr>
              <a:t>. </a:t>
            </a:r>
            <a:br>
              <a:rPr lang="en-US" sz="2600" dirty="0">
                <a:latin typeface="Times New Roman" panose="02020603050405020304" pitchFamily="18" charset="0"/>
                <a:cs typeface="Times New Roman" panose="02020603050405020304" pitchFamily="18" charset="0"/>
              </a:rPr>
            </a:br>
            <a:r>
              <a:rPr lang="en-US" sz="2600" dirty="0" smtClean="0">
                <a:latin typeface="Times New Roman" panose="02020603050405020304" pitchFamily="18" charset="0"/>
                <a:cs typeface="Times New Roman" panose="02020603050405020304" pitchFamily="18" charset="0"/>
              </a:rPr>
              <a:t>At </a:t>
            </a:r>
            <a:r>
              <a:rPr lang="en-US" sz="2600" dirty="0">
                <a:latin typeface="Times New Roman" panose="02020603050405020304" pitchFamily="18" charset="0"/>
                <a:cs typeface="Times New Roman" panose="02020603050405020304" pitchFamily="18" charset="0"/>
              </a:rPr>
              <a:t>this stage, the raw materials are selected, and screened based on quality, availability and </a:t>
            </a:r>
            <a:r>
              <a:rPr lang="en-US" sz="2600" dirty="0" smtClean="0">
                <a:latin typeface="Times New Roman" panose="02020603050405020304" pitchFamily="18" charset="0"/>
                <a:cs typeface="Times New Roman" panose="02020603050405020304" pitchFamily="18" charset="0"/>
              </a:rPr>
              <a:t>costs.</a:t>
            </a:r>
            <a:endParaRPr lang="en-GB"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4291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6</a:t>
            </a:fld>
            <a:endParaRPr lang="en-GB"/>
          </a:p>
        </p:txBody>
      </p:sp>
      <p:sp>
        <p:nvSpPr>
          <p:cNvPr id="4" name="Rectangle 3"/>
          <p:cNvSpPr/>
          <p:nvPr/>
        </p:nvSpPr>
        <p:spPr>
          <a:xfrm>
            <a:off x="551145" y="352603"/>
            <a:ext cx="10947748" cy="618630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en-GB" sz="2200" b="1" i="1" dirty="0">
                <a:latin typeface="Times New Roman" panose="02020603050405020304" pitchFamily="18" charset="0"/>
                <a:cs typeface="Times New Roman" panose="02020603050405020304" pitchFamily="18" charset="0"/>
              </a:rPr>
              <a:t>3. Ball-park studies</a:t>
            </a:r>
          </a:p>
          <a:p>
            <a:pPr algn="just"/>
            <a:endParaRPr lang="en-GB" sz="2200" dirty="0">
              <a:latin typeface="Times New Roman" panose="02020603050405020304" pitchFamily="18" charset="0"/>
              <a:cs typeface="Times New Roman" panose="02020603050405020304" pitchFamily="18" charset="0"/>
            </a:endParaRPr>
          </a:p>
          <a:p>
            <a:pPr algn="just"/>
            <a:r>
              <a:rPr lang="en-GB" sz="2200" dirty="0">
                <a:latin typeface="Times New Roman" panose="02020603050405020304" pitchFamily="18" charset="0"/>
                <a:cs typeface="Times New Roman" panose="02020603050405020304" pitchFamily="18" charset="0"/>
              </a:rPr>
              <a:t>In ball-park studies, the aim is to set the limits of the raw materials and the processing variables which give acceptable product qualities as judged by the consumer. By this stage, the variables are reduced in number and their outside limits are set. They are examined in factorial designs, and for raw materials in mixture designs. </a:t>
            </a:r>
          </a:p>
          <a:p>
            <a:pPr algn="just"/>
            <a:r>
              <a:rPr lang="en-GB" sz="2200" dirty="0">
                <a:latin typeface="Times New Roman" panose="02020603050405020304" pitchFamily="18" charset="0"/>
                <a:cs typeface="Times New Roman" panose="02020603050405020304" pitchFamily="18" charset="0"/>
              </a:rPr>
              <a:t>In food formulations, mixture designs are often used because it is impossible to vary one ingredient while holding all the others constant; in mixture designs, the sum of all the ingredients in the formulation must add to 100%. </a:t>
            </a:r>
          </a:p>
          <a:p>
            <a:pPr algn="just"/>
            <a:endParaRPr lang="en-GB" sz="2200" dirty="0" smtClean="0">
              <a:latin typeface="Times New Roman" panose="02020603050405020304" pitchFamily="18" charset="0"/>
              <a:cs typeface="Times New Roman" panose="02020603050405020304" pitchFamily="18" charset="0"/>
            </a:endParaRPr>
          </a:p>
          <a:p>
            <a:pPr algn="just"/>
            <a:r>
              <a:rPr lang="en-GB" sz="2200" dirty="0" smtClean="0">
                <a:latin typeface="Times New Roman" panose="02020603050405020304" pitchFamily="18" charset="0"/>
                <a:cs typeface="Times New Roman" panose="02020603050405020304" pitchFamily="18" charset="0"/>
              </a:rPr>
              <a:t>Both </a:t>
            </a:r>
            <a:r>
              <a:rPr lang="en-GB" sz="2200" dirty="0">
                <a:latin typeface="Times New Roman" panose="02020603050405020304" pitchFamily="18" charset="0"/>
                <a:cs typeface="Times New Roman" panose="02020603050405020304" pitchFamily="18" charset="0"/>
              </a:rPr>
              <a:t>technical testing and consumer </a:t>
            </a:r>
            <a:r>
              <a:rPr lang="en-GB" sz="2200" dirty="0" smtClean="0">
                <a:latin typeface="Times New Roman" panose="02020603050405020304" pitchFamily="18" charset="0"/>
                <a:cs typeface="Times New Roman" panose="02020603050405020304" pitchFamily="18" charset="0"/>
              </a:rPr>
              <a:t>testing </a:t>
            </a:r>
            <a:r>
              <a:rPr lang="en-US" sz="2200" dirty="0">
                <a:latin typeface="Times New Roman" panose="02020603050405020304" pitchFamily="18" charset="0"/>
                <a:cs typeface="Times New Roman" panose="02020603050405020304" pitchFamily="18" charset="0"/>
              </a:rPr>
              <a:t>of these product prototypes are carried out. The consumers are testing for acceptability and the technical </a:t>
            </a:r>
            <a:r>
              <a:rPr lang="en-US" sz="2200" dirty="0" smtClean="0">
                <a:latin typeface="Times New Roman" panose="02020603050405020304" pitchFamily="18" charset="0"/>
                <a:cs typeface="Times New Roman" panose="02020603050405020304" pitchFamily="18" charset="0"/>
              </a:rPr>
              <a:t>tests examines </a:t>
            </a:r>
            <a:r>
              <a:rPr lang="en-US" sz="2200" dirty="0">
                <a:latin typeface="Times New Roman" panose="02020603050405020304" pitchFamily="18" charset="0"/>
                <a:cs typeface="Times New Roman" panose="02020603050405020304" pitchFamily="18" charset="0"/>
              </a:rPr>
              <a:t>the chemical, microbiological, physical and sometimes the sensory properties of the products. Accuracy and reliability are important considerations in this testing, both for studying the effects of the input variables on the product qualities and for developing the quality assurance </a:t>
            </a:r>
            <a:r>
              <a:rPr lang="en-US" sz="2200" dirty="0" err="1">
                <a:latin typeface="Times New Roman" panose="02020603050405020304" pitchFamily="18" charset="0"/>
                <a:cs typeface="Times New Roman" panose="02020603050405020304" pitchFamily="18" charset="0"/>
              </a:rPr>
              <a:t>programme</a:t>
            </a:r>
            <a:r>
              <a:rPr lang="en-US" sz="2200" dirty="0">
                <a:latin typeface="Times New Roman" panose="02020603050405020304" pitchFamily="18" charset="0"/>
                <a:cs typeface="Times New Roman" panose="02020603050405020304" pitchFamily="18" charset="0"/>
              </a:rPr>
              <a:t>. </a:t>
            </a:r>
            <a:endParaRPr lang="en-US" sz="2200" dirty="0" smtClean="0">
              <a:latin typeface="Times New Roman" panose="02020603050405020304" pitchFamily="18" charset="0"/>
              <a:cs typeface="Times New Roman" panose="02020603050405020304" pitchFamily="18" charset="0"/>
            </a:endParaRPr>
          </a:p>
          <a:p>
            <a:pPr algn="just"/>
            <a:endParaRPr lang="en-US" sz="2200" dirty="0">
              <a:latin typeface="Times New Roman" panose="02020603050405020304" pitchFamily="18" charset="0"/>
              <a:cs typeface="Times New Roman" panose="02020603050405020304" pitchFamily="18" charset="0"/>
            </a:endParaRPr>
          </a:p>
          <a:p>
            <a:pPr algn="just"/>
            <a:r>
              <a:rPr lang="en-GB" sz="2200" dirty="0" smtClean="0">
                <a:latin typeface="Times New Roman" panose="02020603050405020304" pitchFamily="18" charset="0"/>
                <a:cs typeface="Times New Roman" panose="02020603050405020304" pitchFamily="18" charset="0"/>
              </a:rPr>
              <a:t>The </a:t>
            </a:r>
            <a:r>
              <a:rPr lang="en-GB" sz="2200" dirty="0">
                <a:latin typeface="Times New Roman" panose="02020603050405020304" pitchFamily="18" charset="0"/>
                <a:cs typeface="Times New Roman" panose="02020603050405020304" pitchFamily="18" charset="0"/>
              </a:rPr>
              <a:t>total processing costs of these product prototypes are compared to identify the effects of the input variables on the costs, and to check that the costs are within the target cost range</a:t>
            </a:r>
            <a:r>
              <a:rPr lang="en-GB" sz="22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37883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7</a:t>
            </a:fld>
            <a:endParaRPr lang="en-GB"/>
          </a:p>
        </p:txBody>
      </p:sp>
      <p:sp>
        <p:nvSpPr>
          <p:cNvPr id="4" name="Rectangle 3"/>
          <p:cNvSpPr/>
          <p:nvPr/>
        </p:nvSpPr>
        <p:spPr>
          <a:xfrm>
            <a:off x="893523" y="99213"/>
            <a:ext cx="10217064" cy="662226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en-GB" sz="2600" b="1" dirty="0">
                <a:latin typeface="Times New Roman" panose="02020603050405020304" pitchFamily="18" charset="0"/>
                <a:cs typeface="Times New Roman" panose="02020603050405020304" pitchFamily="18" charset="0"/>
              </a:rPr>
              <a:t>4.	</a:t>
            </a:r>
            <a:r>
              <a:rPr lang="en-GB" sz="2600" b="1" dirty="0" smtClean="0">
                <a:latin typeface="Times New Roman" panose="02020603050405020304" pitchFamily="18" charset="0"/>
                <a:cs typeface="Times New Roman" panose="02020603050405020304" pitchFamily="18" charset="0"/>
              </a:rPr>
              <a:t>Optimisation</a:t>
            </a:r>
            <a:endParaRPr lang="en-GB" sz="2600" b="1" dirty="0">
              <a:latin typeface="Times New Roman" panose="02020603050405020304" pitchFamily="18" charset="0"/>
              <a:cs typeface="Times New Roman" panose="02020603050405020304" pitchFamily="18" charset="0"/>
            </a:endParaRPr>
          </a:p>
          <a:p>
            <a:pPr>
              <a:lnSpc>
                <a:spcPct val="150000"/>
              </a:lnSpc>
            </a:pPr>
            <a:r>
              <a:rPr lang="en-GB" sz="2600" dirty="0">
                <a:latin typeface="Times New Roman" panose="02020603050405020304" pitchFamily="18" charset="0"/>
                <a:cs typeface="Times New Roman" panose="02020603050405020304" pitchFamily="18" charset="0"/>
              </a:rPr>
              <a:t>This is the process of determining the levels of the input variables which will give the best possible product quality. While optimising one product quality, another product quality is less than optimum thus the relative importance of each quality must be set. The limits that are acceptable across all the product qualities need to be known so that during the optimising experiments none of the other product qualities become unacceptable. </a:t>
            </a:r>
          </a:p>
          <a:p>
            <a:pPr>
              <a:lnSpc>
                <a:spcPct val="150000"/>
              </a:lnSpc>
            </a:pPr>
            <a:r>
              <a:rPr lang="en-GB" sz="2600" dirty="0">
                <a:latin typeface="Times New Roman" panose="02020603050405020304" pitchFamily="18" charset="0"/>
                <a:cs typeface="Times New Roman" panose="02020603050405020304" pitchFamily="18" charset="0"/>
              </a:rPr>
              <a:t>For raw material formulations, linear programming can be used to optimise a number of product qualities and costs with the amounts of raw materials in the formulation held between upper and lower levels.</a:t>
            </a:r>
          </a:p>
        </p:txBody>
      </p:sp>
    </p:spTree>
    <p:extLst>
      <p:ext uri="{BB962C8B-B14F-4D97-AF65-F5344CB8AC3E}">
        <p14:creationId xmlns:p14="http://schemas.microsoft.com/office/powerpoint/2010/main" val="39781776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8</a:t>
            </a:fld>
            <a:endParaRPr lang="en-GB"/>
          </a:p>
        </p:txBody>
      </p:sp>
      <p:sp>
        <p:nvSpPr>
          <p:cNvPr id="4" name="Rectangle 3"/>
          <p:cNvSpPr/>
          <p:nvPr/>
        </p:nvSpPr>
        <p:spPr>
          <a:xfrm>
            <a:off x="588723" y="318132"/>
            <a:ext cx="10765077" cy="609397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en-GB" sz="2600" b="1" dirty="0">
                <a:latin typeface="Times New Roman" panose="02020603050405020304" pitchFamily="18" charset="0"/>
                <a:cs typeface="Times New Roman" panose="02020603050405020304" pitchFamily="18" charset="0"/>
              </a:rPr>
              <a:t>5.  </a:t>
            </a:r>
            <a:r>
              <a:rPr lang="en-GB" sz="2600" b="1" dirty="0" smtClean="0">
                <a:latin typeface="Times New Roman" panose="02020603050405020304" pitchFamily="18" charset="0"/>
                <a:cs typeface="Times New Roman" panose="02020603050405020304" pitchFamily="18" charset="0"/>
              </a:rPr>
              <a:t>Scale-up</a:t>
            </a:r>
            <a:endParaRPr lang="en-GB" sz="2600" b="1" dirty="0">
              <a:latin typeface="Times New Roman" panose="02020603050405020304" pitchFamily="18" charset="0"/>
              <a:cs typeface="Times New Roman" panose="02020603050405020304" pitchFamily="18" charset="0"/>
            </a:endParaRPr>
          </a:p>
          <a:p>
            <a:pPr>
              <a:lnSpc>
                <a:spcPct val="150000"/>
              </a:lnSpc>
            </a:pPr>
            <a:r>
              <a:rPr lang="en-GB" sz="2600" dirty="0">
                <a:latin typeface="Times New Roman" panose="02020603050405020304" pitchFamily="18" charset="0"/>
                <a:cs typeface="Times New Roman" panose="02020603050405020304" pitchFamily="18" charset="0"/>
              </a:rPr>
              <a:t>Scale-up (or ramp-up) of both the production and the marketing is the last stage of the product design and process development. The production scale-up is the in-plant test to verify that the product can be made at the quality and quantity required, and the marketing scale-up is a large consumer test to verify that the target consumers will buy the product and what marketing strategy will encourage this buying</a:t>
            </a:r>
            <a:r>
              <a:rPr lang="en-GB" sz="2600" dirty="0" smtClean="0">
                <a:latin typeface="Times New Roman" panose="02020603050405020304" pitchFamily="18" charset="0"/>
                <a:cs typeface="Times New Roman" panose="02020603050405020304" pitchFamily="18" charset="0"/>
              </a:rPr>
              <a:t>.</a:t>
            </a:r>
            <a:endParaRPr lang="en-GB" sz="2600" dirty="0">
              <a:latin typeface="Times New Roman" panose="02020603050405020304" pitchFamily="18" charset="0"/>
              <a:cs typeface="Times New Roman" panose="02020603050405020304" pitchFamily="18" charset="0"/>
            </a:endParaRPr>
          </a:p>
          <a:p>
            <a:pPr>
              <a:lnSpc>
                <a:spcPct val="150000"/>
              </a:lnSpc>
            </a:pPr>
            <a:r>
              <a:rPr lang="en-GB" sz="2600" dirty="0">
                <a:latin typeface="Times New Roman" panose="02020603050405020304" pitchFamily="18" charset="0"/>
                <a:cs typeface="Times New Roman" panose="02020603050405020304" pitchFamily="18" charset="0"/>
              </a:rPr>
              <a:t>The aim of the processing scale-up is to determine the optimum production process for product quality, product yield, process control and costs. The scale-up can </a:t>
            </a:r>
            <a:r>
              <a:rPr lang="en-GB" sz="2600" dirty="0" smtClean="0">
                <a:latin typeface="Times New Roman" panose="02020603050405020304" pitchFamily="18" charset="0"/>
                <a:cs typeface="Times New Roman" panose="02020603050405020304" pitchFamily="18" charset="0"/>
              </a:rPr>
              <a:t>either be </a:t>
            </a:r>
            <a:r>
              <a:rPr lang="en-GB" sz="2600" dirty="0">
                <a:latin typeface="Times New Roman" panose="02020603050405020304" pitchFamily="18" charset="0"/>
                <a:cs typeface="Times New Roman" panose="02020603050405020304" pitchFamily="18" charset="0"/>
              </a:rPr>
              <a:t>on a pilot plant or short production runs on the main plant. </a:t>
            </a:r>
          </a:p>
        </p:txBody>
      </p:sp>
    </p:spTree>
    <p:extLst>
      <p:ext uri="{BB962C8B-B14F-4D97-AF65-F5344CB8AC3E}">
        <p14:creationId xmlns:p14="http://schemas.microsoft.com/office/powerpoint/2010/main" val="3483052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FD7FD30-19ED-42E2-8C36-6F848EB43577}" type="slidenum">
              <a:rPr lang="en-GB" smtClean="0"/>
              <a:t>9</a:t>
            </a:fld>
            <a:endParaRPr lang="en-GB"/>
          </a:p>
        </p:txBody>
      </p:sp>
      <p:graphicFrame>
        <p:nvGraphicFramePr>
          <p:cNvPr id="4" name="Object 3"/>
          <p:cNvGraphicFramePr>
            <a:graphicFrameLocks noChangeAspect="1"/>
          </p:cNvGraphicFramePr>
          <p:nvPr>
            <p:extLst/>
          </p:nvPr>
        </p:nvGraphicFramePr>
        <p:xfrm>
          <a:off x="1989420" y="304290"/>
          <a:ext cx="8041710" cy="5770474"/>
        </p:xfrm>
        <a:graphic>
          <a:graphicData uri="http://schemas.openxmlformats.org/presentationml/2006/ole">
            <mc:AlternateContent xmlns:mc="http://schemas.openxmlformats.org/markup-compatibility/2006">
              <mc:Choice xmlns:v="urn:schemas-microsoft-com:vml" Requires="v">
                <p:oleObj spid="_x0000_s8208" name="Document" r:id="rId3" imgW="5838833" imgH="4438184" progId="Word.Document.12">
                  <p:embed/>
                </p:oleObj>
              </mc:Choice>
              <mc:Fallback>
                <p:oleObj name="Document" r:id="rId3" imgW="5838833" imgH="4438184" progId="Word.Document.12">
                  <p:embed/>
                  <p:pic>
                    <p:nvPicPr>
                      <p:cNvPr id="0" name=""/>
                      <p:cNvPicPr/>
                      <p:nvPr/>
                    </p:nvPicPr>
                    <p:blipFill>
                      <a:blip r:embed="rId4"/>
                      <a:stretch>
                        <a:fillRect/>
                      </a:stretch>
                    </p:blipFill>
                    <p:spPr>
                      <a:xfrm>
                        <a:off x="1989420" y="304290"/>
                        <a:ext cx="8041710" cy="5770474"/>
                      </a:xfrm>
                      <a:prstGeom prst="rect">
                        <a:avLst/>
                      </a:prstGeom>
                      <a:solidFill>
                        <a:schemeClr val="accent1">
                          <a:lumMod val="40000"/>
                          <a:lumOff val="60000"/>
                        </a:schemeClr>
                      </a:solidFill>
                    </p:spPr>
                  </p:pic>
                </p:oleObj>
              </mc:Fallback>
            </mc:AlternateContent>
          </a:graphicData>
        </a:graphic>
      </p:graphicFrame>
      <p:pic>
        <p:nvPicPr>
          <p:cNvPr id="5" name="Picture 4" descr="http://www.nzifst.org.nz/creatingnewfoods/images/arrowdown.gif"/>
          <p:cNvPicPr/>
          <p:nvPr/>
        </p:nvPicPr>
        <p:blipFill>
          <a:blip r:embed="rId5" cstate="print"/>
          <a:srcRect/>
          <a:stretch>
            <a:fillRect/>
          </a:stretch>
        </p:blipFill>
        <p:spPr bwMode="auto">
          <a:xfrm>
            <a:off x="5924550" y="6184900"/>
            <a:ext cx="171450" cy="171450"/>
          </a:xfrm>
          <a:prstGeom prst="rect">
            <a:avLst/>
          </a:prstGeom>
          <a:noFill/>
          <a:ln w="9525">
            <a:noFill/>
            <a:miter lim="800000"/>
            <a:headEnd/>
            <a:tailEnd/>
          </a:ln>
        </p:spPr>
      </p:pic>
    </p:spTree>
    <p:extLst>
      <p:ext uri="{BB962C8B-B14F-4D97-AF65-F5344CB8AC3E}">
        <p14:creationId xmlns:p14="http://schemas.microsoft.com/office/powerpoint/2010/main" val="2671792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5137</TotalTime>
  <Words>4543</Words>
  <Application>Microsoft Office PowerPoint</Application>
  <PresentationFormat>Widescreen</PresentationFormat>
  <Paragraphs>290</Paragraphs>
  <Slides>48</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48</vt:i4>
      </vt:variant>
    </vt:vector>
  </HeadingPairs>
  <TitlesOfParts>
    <vt:vector size="58" baseType="lpstr">
      <vt:lpstr>Arial</vt:lpstr>
      <vt:lpstr>Calibri</vt:lpstr>
      <vt:lpstr>Calibri Light</vt:lpstr>
      <vt:lpstr>Cambria</vt:lpstr>
      <vt:lpstr>Tahoma</vt:lpstr>
      <vt:lpstr>Times New Roman</vt:lpstr>
      <vt:lpstr>Wingdings</vt:lpstr>
      <vt:lpstr>Office Theme</vt:lpstr>
      <vt:lpstr>Equation</vt:lpstr>
      <vt:lpstr>Document</vt:lpstr>
      <vt:lpstr>COURSE TITLE: FOOD PRODUCT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DUPE</dc:creator>
  <cp:lastModifiedBy>DUPE</cp:lastModifiedBy>
  <cp:revision>267</cp:revision>
  <dcterms:created xsi:type="dcterms:W3CDTF">2020-10-24T08:23:28Z</dcterms:created>
  <dcterms:modified xsi:type="dcterms:W3CDTF">2021-08-06T11:41:05Z</dcterms:modified>
</cp:coreProperties>
</file>