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8" r:id="rId4"/>
    <p:sldId id="259" r:id="rId5"/>
    <p:sldId id="260" r:id="rId6"/>
    <p:sldId id="280" r:id="rId7"/>
    <p:sldId id="271" r:id="rId8"/>
    <p:sldId id="273" r:id="rId9"/>
    <p:sldId id="270" r:id="rId10"/>
    <p:sldId id="274" r:id="rId11"/>
    <p:sldId id="275" r:id="rId12"/>
    <p:sldId id="276" r:id="rId13"/>
    <p:sldId id="277" r:id="rId14"/>
    <p:sldId id="272" r:id="rId15"/>
    <p:sldId id="278" r:id="rId16"/>
    <p:sldId id="282" r:id="rId17"/>
    <p:sldId id="281" r:id="rId18"/>
    <p:sldId id="261" r:id="rId19"/>
    <p:sldId id="293" r:id="rId20"/>
    <p:sldId id="283" r:id="rId21"/>
    <p:sldId id="284" r:id="rId22"/>
    <p:sldId id="285" r:id="rId23"/>
    <p:sldId id="286" r:id="rId24"/>
    <p:sldId id="287" r:id="rId25"/>
    <p:sldId id="288" r:id="rId26"/>
    <p:sldId id="289" r:id="rId27"/>
    <p:sldId id="290" r:id="rId28"/>
    <p:sldId id="291" r:id="rId29"/>
    <p:sldId id="295"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426" autoAdjust="0"/>
    <p:restoredTop sz="94660"/>
  </p:normalViewPr>
  <p:slideViewPr>
    <p:cSldViewPr snapToGrid="0">
      <p:cViewPr varScale="1">
        <p:scale>
          <a:sx n="76" d="100"/>
          <a:sy n="76" d="100"/>
        </p:scale>
        <p:origin x="19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4254D1-F8CA-454E-AC23-88C0966B391B}" type="datetimeFigureOut">
              <a:rPr lang="en-GB" smtClean="0"/>
              <a:t>07/08/2021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BBE6FD-CE88-4BB1-9168-38CFB059B653}" type="slidenum">
              <a:rPr lang="en-GB" smtClean="0"/>
              <a:t>‹#›</a:t>
            </a:fld>
            <a:endParaRPr lang="en-GB"/>
          </a:p>
        </p:txBody>
      </p:sp>
    </p:spTree>
    <p:extLst>
      <p:ext uri="{BB962C8B-B14F-4D97-AF65-F5344CB8AC3E}">
        <p14:creationId xmlns:p14="http://schemas.microsoft.com/office/powerpoint/2010/main" val="2779000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7BBE6FD-CE88-4BB1-9168-38CFB059B653}" type="slidenum">
              <a:rPr lang="en-GB" smtClean="0"/>
              <a:t>4</a:t>
            </a:fld>
            <a:endParaRPr lang="en-GB"/>
          </a:p>
        </p:txBody>
      </p:sp>
    </p:spTree>
    <p:extLst>
      <p:ext uri="{BB962C8B-B14F-4D97-AF65-F5344CB8AC3E}">
        <p14:creationId xmlns:p14="http://schemas.microsoft.com/office/powerpoint/2010/main" val="3313450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6AE8E09-D168-46A4-868E-C46F9CBD6ABB}" type="datetime1">
              <a:rPr lang="en-GB" smtClean="0"/>
              <a:t>07/08/2021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946619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24AE385-71A9-4B62-86CF-AA85DF618153}" type="datetime1">
              <a:rPr lang="en-GB" smtClean="0"/>
              <a:t>07/08/2021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3888643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6AF3C9-BE93-4721-965E-CAA1C4D6701A}" type="datetime1">
              <a:rPr lang="en-GB" smtClean="0"/>
              <a:t>07/08/2021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1402273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BBE0366-A8A0-493F-BD68-133D27AE4EE2}" type="datetime1">
              <a:rPr lang="en-GB" smtClean="0"/>
              <a:t>07/08/2021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2050543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70889E-86FD-4ABE-B412-6A3498F12A4D}" type="datetime1">
              <a:rPr lang="en-GB" smtClean="0"/>
              <a:t>07/08/2021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1749144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2BFA198-2803-4962-AA20-E2BE7482A431}" type="datetime1">
              <a:rPr lang="en-GB" smtClean="0"/>
              <a:t>07/08/2021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3759998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8FF2C64-BEA5-40C1-B9E2-B4166AEB4948}" type="datetime1">
              <a:rPr lang="en-GB" smtClean="0"/>
              <a:t>07/08/2021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138711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CE9D61E-EAFE-4C0A-9F6C-F62B703EA26A}" type="datetime1">
              <a:rPr lang="en-GB" smtClean="0"/>
              <a:t>07/08/2021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1379651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1CFF5E-8B36-4B26-8B7A-CBF198F88553}" type="datetime1">
              <a:rPr lang="en-GB" smtClean="0"/>
              <a:t>07/08/2021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3586700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82D15-B415-49F8-9907-F11448A771DC}" type="datetime1">
              <a:rPr lang="en-GB" smtClean="0"/>
              <a:t>07/08/2021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4221481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32C761-379B-48D8-BBD1-587F8DA667BA}" type="datetime1">
              <a:rPr lang="en-GB" smtClean="0"/>
              <a:t>07/08/2021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2352572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EF8D52-B24A-4727-B6D2-1CA36E51B677}" type="datetime1">
              <a:rPr lang="en-GB" smtClean="0"/>
              <a:t>07/08/2021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D7FD30-19ED-42E2-8C36-6F848EB43577}" type="slidenum">
              <a:rPr lang="en-GB" smtClean="0"/>
              <a:t>‹#›</a:t>
            </a:fld>
            <a:endParaRPr lang="en-GB"/>
          </a:p>
        </p:txBody>
      </p:sp>
    </p:spTree>
    <p:extLst>
      <p:ext uri="{BB962C8B-B14F-4D97-AF65-F5344CB8AC3E}">
        <p14:creationId xmlns:p14="http://schemas.microsoft.com/office/powerpoint/2010/main" val="993233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39868" y="436965"/>
            <a:ext cx="10058399" cy="2387600"/>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GB" b="1" dirty="0" smtClean="0"/>
              <a:t>COURSE TITLE: </a:t>
            </a:r>
            <a:r>
              <a:rPr lang="en-GB" b="1" dirty="0"/>
              <a:t/>
            </a:r>
            <a:br>
              <a:rPr lang="en-GB" b="1" dirty="0"/>
            </a:br>
            <a:r>
              <a:rPr lang="en-GB" b="1" dirty="0" smtClean="0"/>
              <a:t>OIL SEEDS PROCESSING AND UTILISATION</a:t>
            </a:r>
            <a:endParaRPr lang="en-GB" b="1" dirty="0"/>
          </a:p>
        </p:txBody>
      </p:sp>
      <p:sp>
        <p:nvSpPr>
          <p:cNvPr id="3" name="Subtitle 2"/>
          <p:cNvSpPr>
            <a:spLocks noGrp="1"/>
          </p:cNvSpPr>
          <p:nvPr>
            <p:ph type="subTitle" idx="1"/>
          </p:nvPr>
        </p:nvSpPr>
        <p:spPr>
          <a:xfrm>
            <a:off x="3720231" y="2824565"/>
            <a:ext cx="4572000" cy="468921"/>
          </a:xfrm>
        </p:spPr>
        <p:style>
          <a:lnRef idx="1">
            <a:schemeClr val="accent2"/>
          </a:lnRef>
          <a:fillRef idx="2">
            <a:schemeClr val="accent2"/>
          </a:fillRef>
          <a:effectRef idx="1">
            <a:schemeClr val="accent2"/>
          </a:effectRef>
          <a:fontRef idx="minor">
            <a:schemeClr val="dk1"/>
          </a:fontRef>
        </p:style>
        <p:txBody>
          <a:bodyPr>
            <a:noAutofit/>
          </a:bodyPr>
          <a:lstStyle/>
          <a:p>
            <a:r>
              <a:rPr lang="en-GB" sz="3200" b="1" dirty="0" smtClean="0"/>
              <a:t>COURSE CODE: FST 504 </a:t>
            </a:r>
            <a:endParaRPr lang="en-GB" sz="3200" b="1" dirty="0"/>
          </a:p>
        </p:txBody>
      </p:sp>
      <p:sp>
        <p:nvSpPr>
          <p:cNvPr id="4" name="Slide Number Placeholder 3"/>
          <p:cNvSpPr>
            <a:spLocks noGrp="1"/>
          </p:cNvSpPr>
          <p:nvPr>
            <p:ph type="sldNum" sz="quarter" idx="12"/>
          </p:nvPr>
        </p:nvSpPr>
        <p:spPr/>
        <p:txBody>
          <a:bodyPr/>
          <a:lstStyle/>
          <a:p>
            <a:fld id="{BFD7FD30-19ED-42E2-8C36-6F848EB43577}" type="slidenum">
              <a:rPr lang="en-GB" smtClean="0"/>
              <a:t>1</a:t>
            </a:fld>
            <a:endParaRPr lang="en-GB"/>
          </a:p>
        </p:txBody>
      </p:sp>
      <p:sp>
        <p:nvSpPr>
          <p:cNvPr id="5" name="TextBox 4"/>
          <p:cNvSpPr txBox="1"/>
          <p:nvPr/>
        </p:nvSpPr>
        <p:spPr>
          <a:xfrm>
            <a:off x="1139868" y="3293486"/>
            <a:ext cx="10058399" cy="3170099"/>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GB" sz="4000" b="1" dirty="0" smtClean="0">
                <a:latin typeface="Times New Roman" panose="02020603050405020304" pitchFamily="18" charset="0"/>
                <a:cs typeface="Times New Roman" panose="02020603050405020304" pitchFamily="18" charset="0"/>
              </a:rPr>
              <a:t>By</a:t>
            </a:r>
          </a:p>
          <a:p>
            <a:pPr algn="ctr"/>
            <a:r>
              <a:rPr lang="en-GB" sz="4000" b="1" dirty="0" err="1" smtClean="0">
                <a:latin typeface="Times New Roman" panose="02020603050405020304" pitchFamily="18" charset="0"/>
                <a:cs typeface="Times New Roman" panose="02020603050405020304" pitchFamily="18" charset="0"/>
              </a:rPr>
              <a:t>Dr.</a:t>
            </a:r>
            <a:r>
              <a:rPr lang="en-GB" sz="4000" b="1" dirty="0" smtClean="0">
                <a:latin typeface="Times New Roman" panose="02020603050405020304" pitchFamily="18" charset="0"/>
                <a:cs typeface="Times New Roman" panose="02020603050405020304" pitchFamily="18" charset="0"/>
              </a:rPr>
              <a:t> Dupe </a:t>
            </a:r>
            <a:r>
              <a:rPr lang="en-GB" sz="4000" b="1" dirty="0" err="1" smtClean="0">
                <a:latin typeface="Times New Roman" panose="02020603050405020304" pitchFamily="18" charset="0"/>
                <a:cs typeface="Times New Roman" panose="02020603050405020304" pitchFamily="18" charset="0"/>
              </a:rPr>
              <a:t>Temilade</a:t>
            </a:r>
            <a:r>
              <a:rPr lang="en-GB" sz="4000" b="1" dirty="0" smtClean="0">
                <a:latin typeface="Times New Roman" panose="02020603050405020304" pitchFamily="18" charset="0"/>
                <a:cs typeface="Times New Roman" panose="02020603050405020304" pitchFamily="18" charset="0"/>
              </a:rPr>
              <a:t> </a:t>
            </a:r>
            <a:r>
              <a:rPr lang="en-GB" sz="4000" b="1" dirty="0" err="1" smtClean="0">
                <a:latin typeface="Times New Roman" panose="02020603050405020304" pitchFamily="18" charset="0"/>
                <a:cs typeface="Times New Roman" panose="02020603050405020304" pitchFamily="18" charset="0"/>
              </a:rPr>
              <a:t>Otolowo</a:t>
            </a:r>
            <a:r>
              <a:rPr lang="en-GB" sz="4000" b="1" dirty="0" smtClean="0">
                <a:latin typeface="Times New Roman" panose="02020603050405020304" pitchFamily="18" charset="0"/>
                <a:cs typeface="Times New Roman" panose="02020603050405020304" pitchFamily="18" charset="0"/>
              </a:rPr>
              <a:t>,</a:t>
            </a:r>
          </a:p>
          <a:p>
            <a:pPr algn="ctr"/>
            <a:r>
              <a:rPr lang="en-GB" sz="4000" b="1" dirty="0" smtClean="0">
                <a:latin typeface="Times New Roman" panose="02020603050405020304" pitchFamily="18" charset="0"/>
                <a:cs typeface="Times New Roman" panose="02020603050405020304" pitchFamily="18" charset="0"/>
              </a:rPr>
              <a:t>Department of Food Science and Technology, Mountain Top University, </a:t>
            </a:r>
          </a:p>
          <a:p>
            <a:pPr algn="ctr"/>
            <a:r>
              <a:rPr lang="en-GB" sz="4000" b="1" dirty="0" smtClean="0">
                <a:latin typeface="Times New Roman" panose="02020603050405020304" pitchFamily="18" charset="0"/>
                <a:cs typeface="Times New Roman" panose="02020603050405020304" pitchFamily="18" charset="0"/>
              </a:rPr>
              <a:t>Nigeria</a:t>
            </a:r>
            <a:endParaRPr lang="en-GB"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96091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10</a:t>
            </a:fld>
            <a:endParaRPr lang="en-GB"/>
          </a:p>
        </p:txBody>
      </p:sp>
      <p:sp>
        <p:nvSpPr>
          <p:cNvPr id="3" name="Rectangle 2"/>
          <p:cNvSpPr/>
          <p:nvPr/>
        </p:nvSpPr>
        <p:spPr>
          <a:xfrm>
            <a:off x="1231727" y="1163133"/>
            <a:ext cx="9465500" cy="519321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228600" algn="ctr">
              <a:lnSpc>
                <a:spcPct val="115000"/>
              </a:lnSpc>
              <a:spcAft>
                <a:spcPts val="1000"/>
              </a:spcAft>
            </a:pPr>
            <a:r>
              <a:rPr lang="en-US" sz="2800" b="1" dirty="0">
                <a:latin typeface="Times New Roman" panose="02020603050405020304" pitchFamily="18" charset="0"/>
                <a:ea typeface="Calibri" panose="020F0502020204030204" pitchFamily="34" charset="0"/>
                <a:cs typeface="Times New Roman" panose="02020603050405020304" pitchFamily="18" charset="0"/>
              </a:rPr>
              <a:t>OIL EXTRACTION FROM </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OILSEEDS</a:t>
            </a:r>
          </a:p>
          <a:p>
            <a:pPr algn="just">
              <a:lnSpc>
                <a:spcPct val="115000"/>
              </a:lnSpc>
              <a:spcAft>
                <a:spcPts val="1000"/>
              </a:spcAft>
            </a:pP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Methods </a:t>
            </a:r>
            <a:r>
              <a:rPr lang="en-US" sz="2800" b="1" dirty="0">
                <a:latin typeface="Times New Roman" panose="02020603050405020304" pitchFamily="18" charset="0"/>
                <a:ea typeface="Calibri" panose="020F0502020204030204" pitchFamily="34" charset="0"/>
                <a:cs typeface="Times New Roman" panose="02020603050405020304" pitchFamily="18" charset="0"/>
              </a:rPr>
              <a:t>of Oil Extraction from Oilseeds</a:t>
            </a:r>
            <a:endParaRPr lang="en-GB"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There are only a few basic </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extraction methods </a:t>
            </a:r>
            <a:r>
              <a:rPr lang="en-US" sz="2800" dirty="0">
                <a:latin typeface="Times New Roman" panose="02020603050405020304" pitchFamily="18" charset="0"/>
                <a:ea typeface="Calibri" panose="020F0502020204030204" pitchFamily="34" charset="0"/>
                <a:cs typeface="Times New Roman" panose="02020603050405020304" pitchFamily="18" charset="0"/>
              </a:rPr>
              <a:t>to obtain fats and oils from animal, marine and vegetable </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sources which </a:t>
            </a:r>
            <a:r>
              <a:rPr lang="en-US" sz="2800" dirty="0">
                <a:latin typeface="Times New Roman" panose="02020603050405020304" pitchFamily="18" charset="0"/>
                <a:ea typeface="Calibri" panose="020F0502020204030204" pitchFamily="34" charset="0"/>
                <a:cs typeface="Times New Roman" panose="02020603050405020304" pitchFamily="18" charset="0"/>
              </a:rPr>
              <a:t>is followed by various refining and modification procedures. These </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include: </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lnSpc>
                <a:spcPct val="115000"/>
              </a:lnSpc>
              <a:spcAft>
                <a:spcPts val="1000"/>
              </a:spcAft>
              <a:buFont typeface="Arial" panose="020B0604020202020204" pitchFamily="34" charset="0"/>
              <a:buChar char="•"/>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rendering</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p>
          <a:p>
            <a:pPr marL="457200" indent="-457200" algn="just">
              <a:lnSpc>
                <a:spcPct val="115000"/>
              </a:lnSpc>
              <a:spcAft>
                <a:spcPts val="1000"/>
              </a:spcAft>
              <a:buFont typeface="Arial" panose="020B0604020202020204" pitchFamily="34" charset="0"/>
              <a:buChar char="•"/>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pressure </a:t>
            </a:r>
            <a:r>
              <a:rPr lang="en-US" sz="2800" dirty="0">
                <a:latin typeface="Times New Roman" panose="02020603050405020304" pitchFamily="18" charset="0"/>
                <a:ea typeface="Calibri" panose="020F0502020204030204" pitchFamily="34" charset="0"/>
                <a:cs typeface="Times New Roman" panose="02020603050405020304" pitchFamily="18" charset="0"/>
              </a:rPr>
              <a:t>expelling and </a:t>
            </a:r>
            <a:endParaRPr lang="en-US" sz="2800" dirty="0" smtClean="0">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lnSpc>
                <a:spcPct val="115000"/>
              </a:lnSpc>
              <a:spcAft>
                <a:spcPts val="1000"/>
              </a:spcAft>
              <a:buFont typeface="Arial" panose="020B0604020202020204" pitchFamily="34" charset="0"/>
              <a:buChar char="•"/>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solvent extraction. </a:t>
            </a:r>
            <a:endParaRPr lang="en-GB"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TextBox 3"/>
          <p:cNvSpPr txBox="1"/>
          <p:nvPr/>
        </p:nvSpPr>
        <p:spPr>
          <a:xfrm>
            <a:off x="1231727" y="639913"/>
            <a:ext cx="2154476"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GB" sz="2800" dirty="0" smtClean="0">
                <a:latin typeface="Times New Roman" panose="02020603050405020304" pitchFamily="18" charset="0"/>
                <a:cs typeface="Times New Roman" panose="02020603050405020304" pitchFamily="18" charset="0"/>
              </a:rPr>
              <a:t>LECTURE 2</a:t>
            </a:r>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2369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11</a:t>
            </a:fld>
            <a:endParaRPr lang="en-GB"/>
          </a:p>
        </p:txBody>
      </p:sp>
      <p:sp>
        <p:nvSpPr>
          <p:cNvPr id="3" name="Rectangle 2"/>
          <p:cNvSpPr/>
          <p:nvPr/>
        </p:nvSpPr>
        <p:spPr>
          <a:xfrm>
            <a:off x="551146" y="637695"/>
            <a:ext cx="11085534" cy="616066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spcAft>
                <a:spcPts val="1000"/>
              </a:spcAft>
            </a:pP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Rendering</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a:t>
            </a:r>
          </a:p>
          <a:p>
            <a:pPr marL="457200" indent="-457200" algn="just">
              <a:lnSpc>
                <a:spcPct val="150000"/>
              </a:lnSpc>
              <a:spcAft>
                <a:spcPts val="1000"/>
              </a:spcAft>
              <a:buFont typeface="Wingdings" panose="05000000000000000000" pitchFamily="2" charset="2"/>
              <a:buChar char="Ø"/>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Meat </a:t>
            </a:r>
            <a:r>
              <a:rPr lang="en-US" sz="2800" dirty="0">
                <a:latin typeface="Times New Roman" panose="02020603050405020304" pitchFamily="18" charset="0"/>
                <a:ea typeface="Calibri" panose="020F0502020204030204" pitchFamily="34" charset="0"/>
                <a:cs typeface="Times New Roman" panose="02020603050405020304" pitchFamily="18" charset="0"/>
              </a:rPr>
              <a:t>scraps are heated in steam or water to cause the fat to melt. The melted fat then rises and water and remaining tissue settle below. </a:t>
            </a:r>
            <a:endParaRPr lang="en-US" sz="2800" dirty="0" smtClean="0">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lnSpc>
                <a:spcPct val="150000"/>
              </a:lnSpc>
              <a:spcAft>
                <a:spcPts val="1000"/>
              </a:spcAft>
              <a:buFont typeface="Wingdings" panose="05000000000000000000" pitchFamily="2" charset="2"/>
              <a:buChar char="Ø"/>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The </a:t>
            </a:r>
            <a:r>
              <a:rPr lang="en-US" sz="2800" dirty="0">
                <a:latin typeface="Times New Roman" panose="02020603050405020304" pitchFamily="18" charset="0"/>
                <a:ea typeface="Calibri" panose="020F0502020204030204" pitchFamily="34" charset="0"/>
                <a:cs typeface="Times New Roman" panose="02020603050405020304" pitchFamily="18" charset="0"/>
              </a:rPr>
              <a:t>melted fat is then separated by skimming or centrifugation. </a:t>
            </a:r>
            <a:endParaRPr lang="en-US" sz="2800" dirty="0" smtClean="0">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spcAft>
                <a:spcPts val="1000"/>
              </a:spcAft>
              <a:buFont typeface="Wingdings" panose="05000000000000000000" pitchFamily="2" charset="2"/>
              <a:buChar char="Ø"/>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Rendering could be done by: </a:t>
            </a:r>
          </a:p>
          <a:p>
            <a:pPr algn="just">
              <a:spcAft>
                <a:spcPts val="1000"/>
              </a:spcAft>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-dry </a:t>
            </a:r>
            <a:r>
              <a:rPr lang="en-US" sz="2800" dirty="0">
                <a:latin typeface="Times New Roman" panose="02020603050405020304" pitchFamily="18" charset="0"/>
                <a:ea typeface="Calibri" panose="020F0502020204030204" pitchFamily="34" charset="0"/>
                <a:cs typeface="Times New Roman" panose="02020603050405020304" pitchFamily="18" charset="0"/>
              </a:rPr>
              <a:t>heat </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under </a:t>
            </a:r>
            <a:r>
              <a:rPr lang="en-US" sz="2800" dirty="0">
                <a:latin typeface="Times New Roman" panose="02020603050405020304" pitchFamily="18" charset="0"/>
                <a:ea typeface="Calibri" panose="020F0502020204030204" pitchFamily="34" charset="0"/>
                <a:cs typeface="Times New Roman" panose="02020603050405020304" pitchFamily="18" charset="0"/>
              </a:rPr>
              <a:t>vacuum to remove moisture, </a:t>
            </a:r>
            <a:endParaRPr lang="en-US" sz="28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1000"/>
              </a:spcAft>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-wet </a:t>
            </a:r>
            <a:r>
              <a:rPr lang="en-US" sz="2800" dirty="0">
                <a:latin typeface="Times New Roman" panose="02020603050405020304" pitchFamily="18" charset="0"/>
                <a:ea typeface="Calibri" panose="020F0502020204030204" pitchFamily="34" charset="0"/>
                <a:cs typeface="Times New Roman" panose="02020603050405020304" pitchFamily="18" charset="0"/>
              </a:rPr>
              <a:t>rendering utilizes water steam, and </a:t>
            </a:r>
            <a:endParaRPr lang="en-US" sz="28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10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low </a:t>
            </a:r>
            <a:r>
              <a:rPr lang="en-US" sz="2800" dirty="0">
                <a:latin typeface="Times New Roman" panose="02020603050405020304" pitchFamily="18" charset="0"/>
                <a:ea typeface="Calibri" panose="020F0502020204030204" pitchFamily="34" charset="0"/>
                <a:cs typeface="Times New Roman" panose="02020603050405020304" pitchFamily="18" charset="0"/>
              </a:rPr>
              <a:t>temperature rendering </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with enough </a:t>
            </a:r>
            <a:r>
              <a:rPr lang="en-US" sz="2800" dirty="0">
                <a:latin typeface="Times New Roman" panose="02020603050405020304" pitchFamily="18" charset="0"/>
                <a:ea typeface="Calibri" panose="020F0502020204030204" pitchFamily="34" charset="0"/>
                <a:cs typeface="Times New Roman" panose="02020603050405020304" pitchFamily="18" charset="0"/>
              </a:rPr>
              <a:t>heat to melt the </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fat- produce fat </a:t>
            </a:r>
            <a:r>
              <a:rPr lang="en-US" sz="2800" dirty="0">
                <a:latin typeface="Times New Roman" panose="02020603050405020304" pitchFamily="18" charset="0"/>
                <a:ea typeface="Calibri" panose="020F0502020204030204" pitchFamily="34" charset="0"/>
                <a:cs typeface="Times New Roman" panose="02020603050405020304" pitchFamily="18" charset="0"/>
              </a:rPr>
              <a:t>of lighter </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colour</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and less meaty </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flavour</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endParaRPr lang="en-US" sz="2800" dirty="0" smtClean="0">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spcAft>
                <a:spcPts val="1000"/>
              </a:spcAft>
              <a:buFont typeface="Wingdings" panose="05000000000000000000" pitchFamily="2" charset="2"/>
              <a:buChar char="Ø"/>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Rendering </a:t>
            </a:r>
            <a:r>
              <a:rPr lang="en-US" sz="2800" dirty="0">
                <a:latin typeface="Times New Roman" panose="02020603050405020304" pitchFamily="18" charset="0"/>
                <a:ea typeface="Calibri" panose="020F0502020204030204" pitchFamily="34" charset="0"/>
                <a:cs typeface="Times New Roman" panose="02020603050405020304" pitchFamily="18" charset="0"/>
              </a:rPr>
              <a:t>is also used to obtain oil from fish tissues.</a:t>
            </a:r>
            <a:endParaRPr lang="en-GB"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836037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12</a:t>
            </a:fld>
            <a:endParaRPr lang="en-GB"/>
          </a:p>
        </p:txBody>
      </p:sp>
      <p:sp>
        <p:nvSpPr>
          <p:cNvPr id="3" name="Rectangle 2"/>
          <p:cNvSpPr/>
          <p:nvPr/>
        </p:nvSpPr>
        <p:spPr>
          <a:xfrm>
            <a:off x="868470" y="764355"/>
            <a:ext cx="10329797" cy="515012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spcAft>
                <a:spcPts val="1000"/>
              </a:spcAft>
            </a:pPr>
            <a:r>
              <a:rPr lang="en-US" sz="2600" b="1" dirty="0">
                <a:latin typeface="Times New Roman" panose="02020603050405020304" pitchFamily="18" charset="0"/>
                <a:ea typeface="Calibri" panose="020F0502020204030204" pitchFamily="34" charset="0"/>
                <a:cs typeface="Times New Roman" panose="02020603050405020304" pitchFamily="18" charset="0"/>
              </a:rPr>
              <a:t>Pressing or </a:t>
            </a:r>
            <a:r>
              <a:rPr lang="en-US" sz="2600" b="1" dirty="0" smtClean="0">
                <a:latin typeface="Times New Roman" panose="02020603050405020304" pitchFamily="18" charset="0"/>
                <a:ea typeface="Calibri" panose="020F0502020204030204" pitchFamily="34" charset="0"/>
                <a:cs typeface="Times New Roman" panose="02020603050405020304" pitchFamily="18" charset="0"/>
              </a:rPr>
              <a:t>Expelling/Filtering</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50000"/>
              </a:lnSpc>
              <a:spcAft>
                <a:spcPts val="1000"/>
              </a:spcAft>
            </a:pPr>
            <a:r>
              <a:rPr lang="en-US" sz="2600" dirty="0" smtClean="0">
                <a:latin typeface="Times New Roman" panose="02020603050405020304" pitchFamily="18" charset="0"/>
                <a:ea typeface="Calibri" panose="020F0502020204030204" pitchFamily="34" charset="0"/>
                <a:cs typeface="Times New Roman" panose="02020603050405020304" pitchFamily="18" charset="0"/>
              </a:rPr>
              <a:t>This </a:t>
            </a:r>
            <a:r>
              <a:rPr lang="en-US" sz="2600" dirty="0">
                <a:latin typeface="Times New Roman" panose="02020603050405020304" pitchFamily="18" charset="0"/>
                <a:ea typeface="Calibri" panose="020F0502020204030204" pitchFamily="34" charset="0"/>
                <a:cs typeface="Times New Roman" panose="02020603050405020304" pitchFamily="18" charset="0"/>
              </a:rPr>
              <a:t>squeeze oil from oilseeds by mechanical presses and expellers or manual pressing of pre-ground oilseed. Prior to manual pressing, some preheating and addition of water can improve oil yield. </a:t>
            </a:r>
            <a:endParaRPr lang="en-US" sz="26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1000"/>
              </a:spcAft>
            </a:pPr>
            <a:r>
              <a:rPr lang="en-US" sz="2600" dirty="0" smtClean="0">
                <a:latin typeface="Times New Roman" panose="02020603050405020304" pitchFamily="18" charset="0"/>
                <a:ea typeface="Calibri" panose="020F0502020204030204" pitchFamily="34" charset="0"/>
                <a:cs typeface="Times New Roman" panose="02020603050405020304" pitchFamily="18" charset="0"/>
              </a:rPr>
              <a:t>The </a:t>
            </a:r>
            <a:r>
              <a:rPr lang="en-US" sz="2600" dirty="0">
                <a:latin typeface="Times New Roman" panose="02020603050405020304" pitchFamily="18" charset="0"/>
                <a:ea typeface="Calibri" panose="020F0502020204030204" pitchFamily="34" charset="0"/>
                <a:cs typeface="Times New Roman" panose="02020603050405020304" pitchFamily="18" charset="0"/>
              </a:rPr>
              <a:t>heat from cooking or grinding should not be excessive to prevent darkening of oil </a:t>
            </a:r>
            <a:r>
              <a:rPr lang="en-US" sz="2600" dirty="0" err="1">
                <a:latin typeface="Times New Roman" panose="02020603050405020304" pitchFamily="18" charset="0"/>
                <a:ea typeface="Calibri" panose="020F0502020204030204" pitchFamily="34" charset="0"/>
                <a:cs typeface="Times New Roman" panose="02020603050405020304" pitchFamily="18" charset="0"/>
              </a:rPr>
              <a:t>colour</a:t>
            </a:r>
            <a:r>
              <a:rPr lang="en-US" sz="2600" dirty="0">
                <a:latin typeface="Times New Roman" panose="02020603050405020304" pitchFamily="18" charset="0"/>
                <a:ea typeface="Calibri" panose="020F0502020204030204" pitchFamily="34" charset="0"/>
                <a:cs typeface="Times New Roman" panose="02020603050405020304" pitchFamily="18" charset="0"/>
              </a:rPr>
              <a:t>. Expelled oil is </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pumped </a:t>
            </a:r>
            <a:r>
              <a:rPr lang="en-US" sz="2600" dirty="0">
                <a:latin typeface="Times New Roman" panose="02020603050405020304" pitchFamily="18" charset="0"/>
                <a:ea typeface="Calibri" panose="020F0502020204030204" pitchFamily="34" charset="0"/>
                <a:cs typeface="Times New Roman" panose="02020603050405020304" pitchFamily="18" charset="0"/>
              </a:rPr>
              <a:t>through multiple filter or by centrifugal clarification to removed seed residues. With some seeds e.g. Corn, only the germ of the seed is pressed to yield oil.</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427942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13</a:t>
            </a:fld>
            <a:endParaRPr lang="en-GB"/>
          </a:p>
        </p:txBody>
      </p:sp>
      <p:sp>
        <p:nvSpPr>
          <p:cNvPr id="3" name="Rectangle 2"/>
          <p:cNvSpPr/>
          <p:nvPr/>
        </p:nvSpPr>
        <p:spPr>
          <a:xfrm>
            <a:off x="918574" y="299204"/>
            <a:ext cx="10066751" cy="590418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spcAft>
                <a:spcPts val="1000"/>
              </a:spcAft>
            </a:pPr>
            <a:r>
              <a:rPr lang="en-US" sz="2800" b="1" dirty="0">
                <a:latin typeface="Times New Roman" panose="02020603050405020304" pitchFamily="18" charset="0"/>
                <a:ea typeface="Calibri" panose="020F0502020204030204" pitchFamily="34" charset="0"/>
                <a:cs typeface="Times New Roman" panose="02020603050405020304" pitchFamily="18" charset="0"/>
              </a:rPr>
              <a:t>Solvent </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Extraction </a:t>
            </a:r>
          </a:p>
          <a:p>
            <a:pPr marL="457200" indent="-457200" algn="just">
              <a:lnSpc>
                <a:spcPct val="150000"/>
              </a:lnSpc>
              <a:spcAft>
                <a:spcPts val="1000"/>
              </a:spcAft>
              <a:buFont typeface="Wingdings" panose="05000000000000000000" pitchFamily="2" charset="2"/>
              <a:buChar char="Ø"/>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Employed </a:t>
            </a:r>
            <a:r>
              <a:rPr lang="en-US" sz="2800" dirty="0">
                <a:latin typeface="Times New Roman" panose="02020603050405020304" pitchFamily="18" charset="0"/>
                <a:ea typeface="Calibri" panose="020F0502020204030204" pitchFamily="34" charset="0"/>
                <a:cs typeface="Times New Roman" panose="02020603050405020304" pitchFamily="18" charset="0"/>
              </a:rPr>
              <a:t>in large-scale oil production. </a:t>
            </a:r>
            <a:endParaRPr lang="en-US" sz="2800" dirty="0" smtClean="0">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lnSpc>
                <a:spcPct val="150000"/>
              </a:lnSpc>
              <a:spcAft>
                <a:spcPts val="1000"/>
              </a:spcAft>
              <a:buFont typeface="Wingdings" panose="05000000000000000000" pitchFamily="2" charset="2"/>
              <a:buChar char="Ø"/>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Non-toxic </a:t>
            </a:r>
            <a:r>
              <a:rPr lang="en-US" sz="2800" dirty="0">
                <a:latin typeface="Times New Roman" panose="02020603050405020304" pitchFamily="18" charset="0"/>
                <a:ea typeface="Calibri" panose="020F0502020204030204" pitchFamily="34" charset="0"/>
                <a:cs typeface="Times New Roman" panose="02020603050405020304" pitchFamily="18" charset="0"/>
              </a:rPr>
              <a:t>fat solvent such as hexane </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is used to </a:t>
            </a:r>
            <a:r>
              <a:rPr lang="en-US" sz="2800" dirty="0">
                <a:latin typeface="Times New Roman" panose="02020603050405020304" pitchFamily="18" charset="0"/>
                <a:ea typeface="Calibri" panose="020F0502020204030204" pitchFamily="34" charset="0"/>
                <a:cs typeface="Times New Roman" panose="02020603050405020304" pitchFamily="18" charset="0"/>
              </a:rPr>
              <a:t>remove oil from cracked or ground seeds at low temperature. </a:t>
            </a:r>
            <a:endParaRPr lang="en-US" sz="2800" dirty="0" smtClean="0">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lnSpc>
                <a:spcPct val="150000"/>
              </a:lnSpc>
              <a:spcAft>
                <a:spcPts val="1000"/>
              </a:spcAft>
              <a:buFont typeface="Wingdings" panose="05000000000000000000" pitchFamily="2" charset="2"/>
              <a:buChar char="Ø"/>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Yield </a:t>
            </a:r>
            <a:r>
              <a:rPr lang="en-US" sz="2800" dirty="0">
                <a:latin typeface="Times New Roman" panose="02020603050405020304" pitchFamily="18" charset="0"/>
                <a:ea typeface="Calibri" panose="020F0502020204030204" pitchFamily="34" charset="0"/>
                <a:cs typeface="Times New Roman" panose="02020603050405020304" pitchFamily="18" charset="0"/>
              </a:rPr>
              <a:t>more oil than by pressing. </a:t>
            </a:r>
            <a:endParaRPr lang="en-US" sz="2800" dirty="0" smtClean="0">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lnSpc>
                <a:spcPct val="150000"/>
              </a:lnSpc>
              <a:spcAft>
                <a:spcPts val="1000"/>
              </a:spcAft>
              <a:buFont typeface="Wingdings" panose="05000000000000000000" pitchFamily="2" charset="2"/>
              <a:buChar char="Ø"/>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Combined </a:t>
            </a:r>
            <a:r>
              <a:rPr lang="en-US" sz="2800" dirty="0">
                <a:latin typeface="Times New Roman" panose="02020603050405020304" pitchFamily="18" charset="0"/>
                <a:ea typeface="Calibri" panose="020F0502020204030204" pitchFamily="34" charset="0"/>
                <a:cs typeface="Times New Roman" panose="02020603050405020304" pitchFamily="18" charset="0"/>
              </a:rPr>
              <a:t>processes employ pressing to remove most of the oil followed by solvent extraction to remove final traces. </a:t>
            </a:r>
            <a:endParaRPr lang="en-US" sz="2800" dirty="0" smtClean="0">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lnSpc>
                <a:spcPct val="150000"/>
              </a:lnSpc>
              <a:spcAft>
                <a:spcPts val="1000"/>
              </a:spcAft>
              <a:buFont typeface="Wingdings" panose="05000000000000000000" pitchFamily="2" charset="2"/>
              <a:buChar char="Ø"/>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The </a:t>
            </a:r>
            <a:r>
              <a:rPr lang="en-US" sz="2800" dirty="0">
                <a:latin typeface="Times New Roman" panose="02020603050405020304" pitchFamily="18" charset="0"/>
                <a:ea typeface="Calibri" panose="020F0502020204030204" pitchFamily="34" charset="0"/>
                <a:cs typeface="Times New Roman" panose="02020603050405020304" pitchFamily="18" charset="0"/>
              </a:rPr>
              <a:t>spent meal must be </a:t>
            </a:r>
            <a:r>
              <a:rPr lang="en-US" sz="2800" dirty="0" err="1">
                <a:latin typeface="Times New Roman" panose="02020603050405020304" pitchFamily="18" charset="0"/>
                <a:ea typeface="Calibri" panose="020F0502020204030204" pitchFamily="34" charset="0"/>
                <a:cs typeface="Times New Roman" panose="02020603050405020304" pitchFamily="18" charset="0"/>
              </a:rPr>
              <a:t>desolventised</a:t>
            </a:r>
            <a:r>
              <a:rPr lang="en-US" sz="2800" dirty="0">
                <a:latin typeface="Times New Roman" panose="02020603050405020304" pitchFamily="18" charset="0"/>
                <a:ea typeface="Calibri" panose="020F0502020204030204" pitchFamily="34" charset="0"/>
                <a:cs typeface="Times New Roman" panose="02020603050405020304" pitchFamily="18" charset="0"/>
              </a:rPr>
              <a:t>.</a:t>
            </a:r>
            <a:endParaRPr lang="en-GB"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06534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14</a:t>
            </a:fld>
            <a:endParaRPr lang="en-GB"/>
          </a:p>
        </p:txBody>
      </p:sp>
      <p:sp>
        <p:nvSpPr>
          <p:cNvPr id="3" name="Rectangle 2"/>
          <p:cNvSpPr/>
          <p:nvPr/>
        </p:nvSpPr>
        <p:spPr>
          <a:xfrm>
            <a:off x="755736" y="473611"/>
            <a:ext cx="10598064" cy="603242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3200" b="1" dirty="0">
                <a:latin typeface="Times New Roman" panose="02020603050405020304" pitchFamily="18" charset="0"/>
                <a:cs typeface="Times New Roman" panose="02020603050405020304" pitchFamily="18" charset="0"/>
              </a:rPr>
              <a:t>Choice of </a:t>
            </a:r>
            <a:r>
              <a:rPr lang="en-US" sz="3200" b="1" dirty="0" smtClean="0">
                <a:latin typeface="Times New Roman" panose="02020603050405020304" pitchFamily="18" charset="0"/>
                <a:cs typeface="Times New Roman" panose="02020603050405020304" pitchFamily="18" charset="0"/>
              </a:rPr>
              <a:t>solvents</a:t>
            </a:r>
          </a:p>
          <a:p>
            <a:endParaRPr lang="en-GB" sz="2200" dirty="0">
              <a:latin typeface="Times New Roman" panose="02020603050405020304" pitchFamily="18" charset="0"/>
              <a:cs typeface="Times New Roman" panose="02020603050405020304" pitchFamily="18" charset="0"/>
            </a:endParaRPr>
          </a:p>
          <a:p>
            <a:r>
              <a:rPr lang="en-US" sz="2200" dirty="0" smtClean="0">
                <a:latin typeface="Times New Roman" panose="02020603050405020304" pitchFamily="18" charset="0"/>
                <a:cs typeface="Times New Roman" panose="02020603050405020304" pitchFamily="18" charset="0"/>
              </a:rPr>
              <a:t>An </a:t>
            </a:r>
            <a:r>
              <a:rPr lang="en-US" sz="2200" dirty="0">
                <a:latin typeface="Times New Roman" panose="02020603050405020304" pitchFamily="18" charset="0"/>
                <a:cs typeface="Times New Roman" panose="02020603050405020304" pitchFamily="18" charset="0"/>
              </a:rPr>
              <a:t>ideal solvent for the oil extraction should possess the following properties</a:t>
            </a:r>
            <a:r>
              <a:rPr lang="en-US" sz="2200" dirty="0" smtClean="0">
                <a:latin typeface="Times New Roman" panose="02020603050405020304" pitchFamily="18" charset="0"/>
                <a:cs typeface="Times New Roman" panose="02020603050405020304" pitchFamily="18" charset="0"/>
              </a:rPr>
              <a:t>:</a:t>
            </a:r>
          </a:p>
          <a:p>
            <a:endParaRPr lang="en-GB" sz="22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Good solubility of the oil.</a:t>
            </a:r>
            <a:endParaRPr lang="en-GB" sz="24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Poor solubility of non-oil components.</a:t>
            </a:r>
            <a:endParaRPr lang="en-GB" sz="24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High volatility (i.e. low boiling point), </a:t>
            </a:r>
            <a:r>
              <a:rPr lang="en-US" sz="2400" dirty="0" smtClean="0">
                <a:latin typeface="Times New Roman" panose="02020603050405020304" pitchFamily="18" charset="0"/>
                <a:cs typeface="Times New Roman" panose="02020603050405020304" pitchFamily="18" charset="0"/>
              </a:rPr>
              <a:t>for feasibility and easy removal </a:t>
            </a:r>
            <a:r>
              <a:rPr lang="en-US" sz="2400" dirty="0">
                <a:latin typeface="Times New Roman" panose="02020603050405020304" pitchFamily="18" charset="0"/>
                <a:cs typeface="Times New Roman" panose="02020603050405020304" pitchFamily="18" charset="0"/>
              </a:rPr>
              <a:t>of the solvent from the </a:t>
            </a:r>
            <a:r>
              <a:rPr lang="en-US" sz="2400" dirty="0" err="1">
                <a:latin typeface="Times New Roman" panose="02020603050405020304" pitchFamily="18" charset="0"/>
                <a:cs typeface="Times New Roman" panose="02020603050405020304" pitchFamily="18" charset="0"/>
              </a:rPr>
              <a:t>micella</a:t>
            </a:r>
            <a:r>
              <a:rPr lang="en-US" sz="2400" dirty="0">
                <a:latin typeface="Times New Roman" panose="02020603050405020304" pitchFamily="18" charset="0"/>
                <a:cs typeface="Times New Roman" panose="02020603050405020304" pitchFamily="18" charset="0"/>
              </a:rPr>
              <a:t> and the meal by </a:t>
            </a:r>
            <a:r>
              <a:rPr lang="en-US" sz="2400" dirty="0" smtClean="0">
                <a:latin typeface="Times New Roman" panose="02020603050405020304" pitchFamily="18" charset="0"/>
                <a:cs typeface="Times New Roman" panose="02020603050405020304" pitchFamily="18" charset="0"/>
              </a:rPr>
              <a:t>evaporation.</a:t>
            </a:r>
            <a:endParaRPr lang="en-GB" sz="24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Yet, the </a:t>
            </a:r>
            <a:r>
              <a:rPr lang="en-US" sz="2400" dirty="0">
                <a:latin typeface="Times New Roman" panose="02020603050405020304" pitchFamily="18" charset="0"/>
                <a:cs typeface="Times New Roman" panose="02020603050405020304" pitchFamily="18" charset="0"/>
              </a:rPr>
              <a:t>boiling point should not be too </a:t>
            </a:r>
            <a:r>
              <a:rPr lang="en-US" sz="2400" dirty="0" smtClean="0">
                <a:latin typeface="Times New Roman" panose="02020603050405020304" pitchFamily="18" charset="0"/>
                <a:cs typeface="Times New Roman" panose="02020603050405020304" pitchFamily="18" charset="0"/>
              </a:rPr>
              <a:t>low </a:t>
            </a:r>
            <a:endParaRPr lang="en-GB" sz="24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Low </a:t>
            </a:r>
            <a:r>
              <a:rPr lang="en-US" sz="2400" dirty="0" smtClean="0">
                <a:latin typeface="Times New Roman" panose="02020603050405020304" pitchFamily="18" charset="0"/>
                <a:cs typeface="Times New Roman" panose="02020603050405020304" pitchFamily="18" charset="0"/>
              </a:rPr>
              <a:t>viscosity</a:t>
            </a:r>
            <a:endParaRPr lang="en-GB" sz="24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Low latent heat of evaporation, so that </a:t>
            </a:r>
            <a:r>
              <a:rPr lang="en-US" sz="2400" b="1" dirty="0">
                <a:latin typeface="Times New Roman" panose="02020603050405020304" pitchFamily="18" charset="0"/>
                <a:cs typeface="Times New Roman" panose="02020603050405020304" pitchFamily="18" charset="0"/>
              </a:rPr>
              <a:t>less energy </a:t>
            </a:r>
            <a:r>
              <a:rPr lang="en-US" sz="2400" dirty="0">
                <a:latin typeface="Times New Roman" panose="02020603050405020304" pitchFamily="18" charset="0"/>
                <a:cs typeface="Times New Roman" panose="02020603050405020304" pitchFamily="18" charset="0"/>
              </a:rPr>
              <a:t>is needed for solvent recovery.</a:t>
            </a:r>
            <a:endParaRPr lang="en-GB" sz="24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Low specific heat, so that </a:t>
            </a:r>
            <a:r>
              <a:rPr lang="en-US" sz="2400" b="1" dirty="0">
                <a:latin typeface="Times New Roman" panose="02020603050405020304" pitchFamily="18" charset="0"/>
                <a:cs typeface="Times New Roman" panose="02020603050405020304" pitchFamily="18" charset="0"/>
              </a:rPr>
              <a:t>less energy </a:t>
            </a:r>
            <a:r>
              <a:rPr lang="en-US" sz="2400" dirty="0">
                <a:latin typeface="Times New Roman" panose="02020603050405020304" pitchFamily="18" charset="0"/>
                <a:cs typeface="Times New Roman" panose="02020603050405020304" pitchFamily="18" charset="0"/>
              </a:rPr>
              <a:t>is needed for keeping the solvent and the </a:t>
            </a:r>
            <a:r>
              <a:rPr lang="en-US" sz="2400" dirty="0" err="1">
                <a:latin typeface="Times New Roman" panose="02020603050405020304" pitchFamily="18" charset="0"/>
                <a:cs typeface="Times New Roman" panose="02020603050405020304" pitchFamily="18" charset="0"/>
              </a:rPr>
              <a:t>micella</a:t>
            </a:r>
            <a:r>
              <a:rPr lang="en-US" sz="2400" dirty="0">
                <a:latin typeface="Times New Roman" panose="02020603050405020304" pitchFamily="18" charset="0"/>
                <a:cs typeface="Times New Roman" panose="02020603050405020304" pitchFamily="18" charset="0"/>
              </a:rPr>
              <a:t> warm.</a:t>
            </a:r>
            <a:endParaRPr lang="en-GB" sz="24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 solvent should be chemically inert to </a:t>
            </a:r>
            <a:r>
              <a:rPr lang="en-US" sz="2400" dirty="0" smtClean="0">
                <a:latin typeface="Times New Roman" panose="02020603050405020304" pitchFamily="18" charset="0"/>
                <a:cs typeface="Times New Roman" panose="02020603050405020304" pitchFamily="18" charset="0"/>
              </a:rPr>
              <a:t>oil.</a:t>
            </a:r>
            <a:endParaRPr lang="en-GB" sz="24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Absolute absence of toxicity and </a:t>
            </a:r>
            <a:r>
              <a:rPr lang="en-US" sz="2400" dirty="0" smtClean="0">
                <a:latin typeface="Times New Roman" panose="02020603050405020304" pitchFamily="18" charset="0"/>
                <a:cs typeface="Times New Roman" panose="02020603050405020304" pitchFamily="18" charset="0"/>
              </a:rPr>
              <a:t>carcinogenicity. </a:t>
            </a:r>
            <a:endParaRPr lang="en-GB" sz="24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Non-inflammable and non-explosive</a:t>
            </a:r>
            <a:r>
              <a:rPr lang="en-US" sz="2400" dirty="0" smtClean="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endParaRPr lang="en-GB"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81341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15</a:t>
            </a:fld>
            <a:endParaRPr lang="en-GB"/>
          </a:p>
        </p:txBody>
      </p:sp>
      <p:sp>
        <p:nvSpPr>
          <p:cNvPr id="3" name="Rectangle 2"/>
          <p:cNvSpPr/>
          <p:nvPr/>
        </p:nvSpPr>
        <p:spPr>
          <a:xfrm>
            <a:off x="755737" y="588514"/>
            <a:ext cx="10598063" cy="613296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Oil Refining</a:t>
            </a:r>
            <a:endParaRPr lang="en-GB"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Degumming </a:t>
            </a:r>
            <a:r>
              <a:rPr lang="en-US" sz="2400" b="1" dirty="0">
                <a:latin typeface="Times New Roman" panose="02020603050405020304" pitchFamily="18" charset="0"/>
                <a:ea typeface="Calibri" panose="020F0502020204030204" pitchFamily="34" charset="0"/>
                <a:cs typeface="Times New Roman" panose="02020603050405020304" pitchFamily="18" charset="0"/>
              </a:rPr>
              <a:t>by hydration- </a:t>
            </a:r>
            <a:r>
              <a:rPr lang="en-US" sz="2400" dirty="0">
                <a:latin typeface="Times New Roman" panose="02020603050405020304" pitchFamily="18" charset="0"/>
                <a:ea typeface="Calibri" panose="020F0502020204030204" pitchFamily="34" charset="0"/>
                <a:cs typeface="Times New Roman" panose="02020603050405020304" pitchFamily="18" charset="0"/>
              </a:rPr>
              <a:t>to remove fat-like substance (such as</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phospholipids (phosphatides) fat-protein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complexes)</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 Water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degumming </a:t>
            </a:r>
            <a:r>
              <a:rPr lang="en-US" sz="2400" dirty="0">
                <a:latin typeface="Times New Roman" panose="02020603050405020304" pitchFamily="18" charset="0"/>
                <a:ea typeface="Calibri" panose="020F0502020204030204" pitchFamily="34" charset="0"/>
                <a:cs typeface="Times New Roman" panose="02020603050405020304" pitchFamily="18" charset="0"/>
              </a:rPr>
              <a:t>process cannot achieve total removal of the gum, therefore the oil stream is further treated with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alkali.</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Neutralization or Caustic refining- </a:t>
            </a:r>
            <a:r>
              <a:rPr lang="en-US" sz="2400" dirty="0">
                <a:latin typeface="Times New Roman" panose="02020603050405020304" pitchFamily="18" charset="0"/>
                <a:ea typeface="Calibri" panose="020F0502020204030204" pitchFamily="34" charset="0"/>
                <a:cs typeface="Times New Roman" panose="02020603050405020304" pitchFamily="18" charset="0"/>
              </a:rPr>
              <a:t>to</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remove free fatty acids, phosphatides other unwanted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materials using caustic soda. Some </a:t>
            </a:r>
            <a:r>
              <a:rPr lang="en-US" sz="2400" dirty="0">
                <a:latin typeface="Times New Roman" panose="02020603050405020304" pitchFamily="18" charset="0"/>
                <a:ea typeface="Calibri" panose="020F0502020204030204" pitchFamily="34" charset="0"/>
                <a:cs typeface="Times New Roman" panose="02020603050405020304" pitchFamily="18" charset="0"/>
              </a:rPr>
              <a:t>processors retreat crude oil with phosphoric acid to hydrate the phosphatides that are not water </a:t>
            </a:r>
            <a:r>
              <a:rPr lang="en-US" sz="2400" dirty="0" err="1">
                <a:latin typeface="Times New Roman" panose="02020603050405020304" pitchFamily="18" charset="0"/>
                <a:ea typeface="Calibri" panose="020F0502020204030204" pitchFamily="34" charset="0"/>
                <a:cs typeface="Times New Roman" panose="02020603050405020304" pitchFamily="18" charset="0"/>
              </a:rPr>
              <a:t>hydratable</a:t>
            </a:r>
            <a:r>
              <a:rPr lang="en-US" sz="2400" dirty="0">
                <a:latin typeface="Times New Roman" panose="02020603050405020304" pitchFamily="18" charset="0"/>
                <a:ea typeface="Calibri" panose="020F0502020204030204" pitchFamily="34" charset="0"/>
                <a:cs typeface="Times New Roman" panose="02020603050405020304" pitchFamily="18" charset="0"/>
              </a:rPr>
              <a:t>.</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Bleaching</a:t>
            </a:r>
            <a:r>
              <a:rPr lang="en-US" sz="2400" dirty="0">
                <a:latin typeface="Times New Roman" panose="02020603050405020304" pitchFamily="18" charset="0"/>
                <a:ea typeface="Calibri" panose="020F0502020204030204" pitchFamily="34" charset="0"/>
                <a:cs typeface="Times New Roman" panose="02020603050405020304" pitchFamily="18" charset="0"/>
              </a:rPr>
              <a:t> over charcoal or various adsorbent clays and earths</a:t>
            </a:r>
            <a:r>
              <a:rPr lang="en-US" sz="2400" b="1" dirty="0">
                <a:latin typeface="Times New Roman" panose="02020603050405020304" pitchFamily="18" charset="0"/>
                <a:ea typeface="Calibri" panose="020F0502020204030204" pitchFamily="34" charset="0"/>
                <a:cs typeface="Times New Roman" panose="02020603050405020304" pitchFamily="18" charset="0"/>
              </a:rPr>
              <a:t> - </a:t>
            </a:r>
            <a:r>
              <a:rPr lang="en-US" sz="2400" dirty="0">
                <a:latin typeface="Times New Roman" panose="02020603050405020304" pitchFamily="18" charset="0"/>
                <a:ea typeface="Calibri" panose="020F0502020204030204" pitchFamily="34" charset="0"/>
                <a:cs typeface="Times New Roman" panose="02020603050405020304" pitchFamily="18" charset="0"/>
              </a:rPr>
              <a:t>to remove plant pigments, residual soap, metals, and phosphatides (gum) content</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Deodorization- </a:t>
            </a:r>
            <a:r>
              <a:rPr lang="en-US" sz="2400" dirty="0">
                <a:latin typeface="Times New Roman" panose="02020603050405020304" pitchFamily="18" charset="0"/>
                <a:ea typeface="Calibri" panose="020F0502020204030204" pitchFamily="34" charset="0"/>
                <a:cs typeface="Times New Roman" panose="02020603050405020304" pitchFamily="18" charset="0"/>
              </a:rPr>
              <a:t>to remove odorous compounds by heat and vacuum or sometimes by adsorption onto activated charcoal</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Winterization-</a:t>
            </a:r>
            <a:r>
              <a:rPr lang="en-US" sz="2400" dirty="0">
                <a:latin typeface="Times New Roman" panose="02020603050405020304" pitchFamily="18" charset="0"/>
                <a:ea typeface="Calibri" panose="020F0502020204030204" pitchFamily="34" charset="0"/>
                <a:cs typeface="Times New Roman" panose="02020603050405020304" pitchFamily="18" charset="0"/>
              </a:rPr>
              <a:t> to remove sufficient saturated triglycerides or wax so as to have a product higher in unsaturated fatty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acid.</a:t>
            </a:r>
            <a:endParaRPr lang="en-GB"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TextBox 3"/>
          <p:cNvSpPr txBox="1"/>
          <p:nvPr/>
        </p:nvSpPr>
        <p:spPr>
          <a:xfrm>
            <a:off x="755737" y="114474"/>
            <a:ext cx="1962411" cy="474039"/>
          </a:xfrm>
          <a:prstGeom prst="rect">
            <a:avLst/>
          </a:prstGeom>
          <a:noFill/>
        </p:spPr>
        <p:txBody>
          <a:bodyPr wrap="square" rtlCol="0">
            <a:spAutoFit/>
          </a:bodyPr>
          <a:lstStyle/>
          <a:p>
            <a:endParaRPr lang="en-GB" dirty="0"/>
          </a:p>
        </p:txBody>
      </p:sp>
      <p:sp>
        <p:nvSpPr>
          <p:cNvPr id="5" name="TextBox 4"/>
          <p:cNvSpPr txBox="1"/>
          <p:nvPr/>
        </p:nvSpPr>
        <p:spPr>
          <a:xfrm>
            <a:off x="755737" y="65293"/>
            <a:ext cx="2137775"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GB" sz="2800" dirty="0" smtClean="0">
                <a:latin typeface="Times New Roman" panose="02020603050405020304" pitchFamily="18" charset="0"/>
                <a:cs typeface="Times New Roman" panose="02020603050405020304" pitchFamily="18" charset="0"/>
              </a:rPr>
              <a:t>LECTURE 3</a:t>
            </a:r>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01868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16</a:t>
            </a:fld>
            <a:endParaRPr lang="en-GB"/>
          </a:p>
        </p:txBody>
      </p:sp>
      <p:sp>
        <p:nvSpPr>
          <p:cNvPr id="3" name="Rectangle 2"/>
          <p:cNvSpPr/>
          <p:nvPr/>
        </p:nvSpPr>
        <p:spPr>
          <a:xfrm>
            <a:off x="425885" y="99355"/>
            <a:ext cx="11260899" cy="654692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115000"/>
              </a:lnSpc>
              <a:spcAft>
                <a:spcPts val="1000"/>
              </a:spcAf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Anti-nutritional factors in oil </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seeds</a:t>
            </a:r>
            <a:endParaRPr lang="en-GB" sz="2800" b="1"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US" sz="2200" b="1" dirty="0" err="1" smtClean="0">
                <a:latin typeface="Times New Roman" panose="02020603050405020304" pitchFamily="18" charset="0"/>
                <a:ea typeface="Times New Roman" panose="02020603050405020304" pitchFamily="18" charset="0"/>
                <a:cs typeface="Times New Roman" panose="02020603050405020304" pitchFamily="18" charset="0"/>
              </a:rPr>
              <a:t>Fibre</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High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fibre</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content of most oilseed meals limit the availability of nutrients in the meal and creates processing problems.</a:t>
            </a:r>
            <a:endParaRPr lang="en-GB" sz="2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Phytate</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phytic</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acid:</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ea typeface="Times New Roman" panose="02020603050405020304" pitchFamily="18" charset="0"/>
                <a:cs typeface="Times New Roman" panose="02020603050405020304" pitchFamily="18" charset="0"/>
              </a:rPr>
              <a:t>They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bind to divalent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cations</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such as </a:t>
            </a:r>
            <a:r>
              <a:rPr lang="en-US" sz="2200" dirty="0" err="1" smtClean="0">
                <a:latin typeface="Times New Roman" panose="02020603050405020304" pitchFamily="18" charset="0"/>
                <a:ea typeface="Times New Roman" panose="02020603050405020304" pitchFamily="18" charset="0"/>
                <a:cs typeface="Times New Roman" panose="02020603050405020304" pitchFamily="18" charset="0"/>
              </a:rPr>
              <a:t>Ca</a:t>
            </a:r>
            <a:r>
              <a:rPr lang="en-US" sz="2200" dirty="0" smtClean="0">
                <a:latin typeface="Times New Roman" panose="02020603050405020304" pitchFamily="18" charset="0"/>
                <a:ea typeface="Times New Roman" panose="02020603050405020304" pitchFamily="18" charset="0"/>
                <a:cs typeface="Times New Roman" panose="02020603050405020304" pitchFamily="18" charset="0"/>
              </a:rPr>
              <a:t>, Fe, Zn &amp; Ma,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rendering them nutritionally unavailable.</a:t>
            </a:r>
            <a:endParaRPr lang="en-GB" sz="2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Protease inhibitors:</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ea typeface="Times New Roman" panose="02020603050405020304" pitchFamily="18" charset="0"/>
                <a:cs typeface="Times New Roman" panose="02020603050405020304" pitchFamily="18" charset="0"/>
              </a:rPr>
              <a:t>They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form complex with proteinases </a:t>
            </a:r>
            <a:r>
              <a:rPr lang="en-US" sz="2200" dirty="0" smtClean="0">
                <a:latin typeface="Times New Roman" panose="02020603050405020304" pitchFamily="18" charset="0"/>
                <a:ea typeface="Times New Roman" panose="02020603050405020304" pitchFamily="18" charset="0"/>
                <a:cs typeface="Times New Roman" panose="02020603050405020304" pitchFamily="18" charset="0"/>
              </a:rPr>
              <a:t>and rendered them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inactive and thus limiting bioavailability of proteins (amino acids). </a:t>
            </a:r>
            <a:endParaRPr lang="en-GB" sz="2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Oxalic acid:</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Common in sesame seeds. </a:t>
            </a:r>
            <a:r>
              <a:rPr lang="en-US" sz="2200" dirty="0" smtClean="0">
                <a:latin typeface="Times New Roman" panose="02020603050405020304" pitchFamily="18" charset="0"/>
                <a:ea typeface="Times New Roman" panose="02020603050405020304" pitchFamily="18" charset="0"/>
                <a:cs typeface="Times New Roman" panose="02020603050405020304" pitchFamily="18" charset="0"/>
              </a:rPr>
              <a:t>They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bind with mineral elements in food, rendering them biologically unavailable.</a:t>
            </a:r>
            <a:endParaRPr lang="en-GB" sz="2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Flatulence and beany </a:t>
            </a:r>
            <a:r>
              <a:rPr lang="en-US" sz="2200" b="1" dirty="0" err="1" smtClean="0">
                <a:latin typeface="Times New Roman" panose="02020603050405020304" pitchFamily="18" charset="0"/>
                <a:ea typeface="Times New Roman" panose="02020603050405020304" pitchFamily="18" charset="0"/>
                <a:cs typeface="Times New Roman" panose="02020603050405020304" pitchFamily="18" charset="0"/>
              </a:rPr>
              <a:t>flavour</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Soybean, peanut meal have characteristic beany </a:t>
            </a:r>
            <a:r>
              <a:rPr lang="en-US" sz="2200" dirty="0" err="1" smtClean="0">
                <a:latin typeface="Times New Roman" panose="02020603050405020304" pitchFamily="18" charset="0"/>
                <a:ea typeface="Times New Roman" panose="02020603050405020304" pitchFamily="18" charset="0"/>
                <a:cs typeface="Times New Roman" panose="02020603050405020304" pitchFamily="18" charset="0"/>
              </a:rPr>
              <a:t>flavour</a:t>
            </a:r>
            <a:r>
              <a:rPr lang="en-US" sz="2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which has limited the incorporation in some food system. Indigestion associated with flatus is also common in some oilseed meal.</a:t>
            </a:r>
            <a:endParaRPr lang="en-GB" sz="2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Gossypol:</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ea typeface="Times New Roman" panose="02020603050405020304" pitchFamily="18" charset="0"/>
                <a:cs typeface="Times New Roman" panose="02020603050405020304" pitchFamily="18" charset="0"/>
              </a:rPr>
              <a:t>This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has limited the use of cottonseed.</a:t>
            </a:r>
            <a:endParaRPr lang="en-GB" sz="2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Glucosides</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and </a:t>
            </a:r>
            <a:r>
              <a:rPr lang="en-US" sz="2200" b="1" dirty="0" smtClean="0">
                <a:latin typeface="Times New Roman" panose="02020603050405020304" pitchFamily="18" charset="0"/>
                <a:ea typeface="Times New Roman" panose="02020603050405020304" pitchFamily="18" charset="0"/>
                <a:cs typeface="Times New Roman" panose="02020603050405020304" pitchFamily="18" charset="0"/>
              </a:rPr>
              <a:t>glycosides:</a:t>
            </a:r>
            <a:r>
              <a:rPr lang="en-US" sz="2200" dirty="0" smtClean="0">
                <a:latin typeface="Times New Roman" panose="02020603050405020304" pitchFamily="18" charset="0"/>
                <a:ea typeface="Times New Roman" panose="02020603050405020304" pitchFamily="18" charset="0"/>
                <a:cs typeface="Times New Roman" panose="02020603050405020304" pitchFamily="18" charset="0"/>
              </a:rPr>
              <a:t> Present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in a number of oil </a:t>
            </a:r>
            <a:r>
              <a:rPr lang="en-US" sz="2200" dirty="0" smtClean="0">
                <a:latin typeface="Times New Roman" panose="02020603050405020304" pitchFamily="18" charset="0"/>
                <a:ea typeface="Times New Roman" panose="02020603050405020304" pitchFamily="18" charset="0"/>
                <a:cs typeface="Times New Roman" panose="02020603050405020304" pitchFamily="18" charset="0"/>
              </a:rPr>
              <a:t>seeds .e.g.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peanut, </a:t>
            </a:r>
            <a:r>
              <a:rPr lang="en-US" sz="2200" dirty="0" smtClean="0">
                <a:latin typeface="Times New Roman" panose="02020603050405020304" pitchFamily="18" charset="0"/>
                <a:ea typeface="Times New Roman" panose="02020603050405020304" pitchFamily="18" charset="0"/>
                <a:cs typeface="Times New Roman" panose="02020603050405020304" pitchFamily="18" charset="0"/>
              </a:rPr>
              <a:t>sunflower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and canola.</a:t>
            </a:r>
            <a:endParaRPr lang="en-GB" sz="2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82550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17</a:t>
            </a:fld>
            <a:endParaRPr lang="en-GB"/>
          </a:p>
        </p:txBody>
      </p:sp>
      <p:sp>
        <p:nvSpPr>
          <p:cNvPr id="3" name="Rectangle 2"/>
          <p:cNvSpPr/>
          <p:nvPr/>
        </p:nvSpPr>
        <p:spPr>
          <a:xfrm>
            <a:off x="1586449" y="313244"/>
            <a:ext cx="9028369" cy="523220"/>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en-GB" sz="2800" b="1" dirty="0" smtClean="0">
                <a:latin typeface="Times New Roman" panose="02020603050405020304" pitchFamily="18" charset="0"/>
                <a:cs typeface="Times New Roman" panose="02020603050405020304" pitchFamily="18" charset="0"/>
              </a:rPr>
              <a:t>Treatment of Oilseeds to Remove </a:t>
            </a:r>
            <a:r>
              <a:rPr lang="en-GB" sz="2800" b="1" dirty="0">
                <a:latin typeface="Times New Roman" panose="02020603050405020304" pitchFamily="18" charset="0"/>
                <a:cs typeface="Times New Roman" panose="02020603050405020304" pitchFamily="18" charset="0"/>
              </a:rPr>
              <a:t>A</a:t>
            </a:r>
            <a:r>
              <a:rPr lang="en-GB" sz="2800" b="1" dirty="0" smtClean="0">
                <a:latin typeface="Times New Roman" panose="02020603050405020304" pitchFamily="18" charset="0"/>
                <a:cs typeface="Times New Roman" panose="02020603050405020304" pitchFamily="18" charset="0"/>
              </a:rPr>
              <a:t>nti-nutritional </a:t>
            </a:r>
            <a:r>
              <a:rPr lang="en-GB" sz="2800" b="1" dirty="0">
                <a:latin typeface="Times New Roman" panose="02020603050405020304" pitchFamily="18" charset="0"/>
                <a:cs typeface="Times New Roman" panose="02020603050405020304" pitchFamily="18" charset="0"/>
              </a:rPr>
              <a:t>F</a:t>
            </a:r>
            <a:r>
              <a:rPr lang="en-GB" sz="2800" b="1" dirty="0" smtClean="0">
                <a:latin typeface="Times New Roman" panose="02020603050405020304" pitchFamily="18" charset="0"/>
                <a:cs typeface="Times New Roman" panose="02020603050405020304" pitchFamily="18" charset="0"/>
              </a:rPr>
              <a:t>actors</a:t>
            </a:r>
            <a:endParaRPr lang="en-GB" sz="2800" b="1" dirty="0">
              <a:latin typeface="Times New Roman" panose="02020603050405020304" pitchFamily="18" charset="0"/>
              <a:cs typeface="Times New Roman" panose="02020603050405020304" pitchFamily="18" charset="0"/>
            </a:endParaRPr>
          </a:p>
        </p:txBody>
      </p:sp>
      <p:sp>
        <p:nvSpPr>
          <p:cNvPr id="4" name="Rectangle 3"/>
          <p:cNvSpPr/>
          <p:nvPr/>
        </p:nvSpPr>
        <p:spPr>
          <a:xfrm>
            <a:off x="542793" y="1300884"/>
            <a:ext cx="10956099" cy="351378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342900" indent="-342900">
              <a:lnSpc>
                <a:spcPct val="115000"/>
              </a:lnSpc>
              <a:spcAft>
                <a:spcPts val="1000"/>
              </a:spcAft>
              <a:buFont typeface="Arial" panose="020B0604020202020204" pitchFamily="34" charset="0"/>
              <a:buChar char="•"/>
              <a:tabLst>
                <a:tab pos="3171825" algn="l"/>
              </a:tabLst>
            </a:pPr>
            <a:r>
              <a:rPr lang="en-GB" sz="2800" b="1" dirty="0" smtClean="0">
                <a:latin typeface="Times New Roman" panose="02020603050405020304" pitchFamily="18" charset="0"/>
                <a:ea typeface="Calibri" panose="020F0502020204030204" pitchFamily="34" charset="0"/>
                <a:cs typeface="Times New Roman" panose="02020603050405020304" pitchFamily="18" charset="0"/>
              </a:rPr>
              <a:t>Cooking-</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en-GB" sz="2800" dirty="0">
                <a:latin typeface="Times New Roman" panose="02020603050405020304" pitchFamily="18" charset="0"/>
                <a:ea typeface="Calibri" panose="020F0502020204030204" pitchFamily="34" charset="0"/>
                <a:cs typeface="Times New Roman" panose="02020603050405020304" pitchFamily="18" charset="0"/>
              </a:rPr>
              <a:t>trypsin and chymotrypsin inhibitors, </a:t>
            </a:r>
            <a:r>
              <a:rPr lang="en-GB" sz="2800" dirty="0" err="1" smtClean="0">
                <a:latin typeface="Times New Roman" panose="02020603050405020304" pitchFamily="18" charset="0"/>
                <a:ea typeface="Calibri" panose="020F0502020204030204" pitchFamily="34" charset="0"/>
                <a:cs typeface="Times New Roman" panose="02020603050405020304" pitchFamily="18" charset="0"/>
              </a:rPr>
              <a:t>saponin</a:t>
            </a:r>
            <a:r>
              <a:rPr lang="en-GB" sz="2800" dirty="0">
                <a:latin typeface="Times New Roman" panose="02020603050405020304" pitchFamily="18" charset="0"/>
                <a:ea typeface="Calibri" panose="020F0502020204030204" pitchFamily="34" charset="0"/>
                <a:cs typeface="Times New Roman" panose="02020603050405020304" pitchFamily="18" charset="0"/>
              </a:rPr>
              <a:t>, </a:t>
            </a:r>
            <a:r>
              <a:rPr lang="en-GB" sz="2800" dirty="0" err="1">
                <a:latin typeface="Times New Roman" panose="02020603050405020304" pitchFamily="18" charset="0"/>
                <a:ea typeface="Calibri" panose="020F0502020204030204" pitchFamily="34" charset="0"/>
                <a:cs typeface="Times New Roman" panose="02020603050405020304" pitchFamily="18" charset="0"/>
              </a:rPr>
              <a:t>phytates</a:t>
            </a:r>
            <a:r>
              <a:rPr lang="en-GB" sz="2800" dirty="0">
                <a:latin typeface="Times New Roman" panose="02020603050405020304" pitchFamily="18" charset="0"/>
                <a:ea typeface="Calibri" panose="020F0502020204030204" pitchFamily="34" charset="0"/>
                <a:cs typeface="Times New Roman" panose="02020603050405020304" pitchFamily="18" charset="0"/>
              </a:rPr>
              <a:t>, allergens</a:t>
            </a:r>
          </a:p>
          <a:p>
            <a:pPr marL="342900" indent="-342900">
              <a:lnSpc>
                <a:spcPct val="115000"/>
              </a:lnSpc>
              <a:spcAft>
                <a:spcPts val="1000"/>
              </a:spcAft>
              <a:buFont typeface="Arial" panose="020B0604020202020204" pitchFamily="34" charset="0"/>
              <a:buChar char="•"/>
              <a:tabLst>
                <a:tab pos="3171825" algn="l"/>
              </a:tabLst>
            </a:pPr>
            <a:r>
              <a:rPr lang="en-GB" sz="2800" b="1" dirty="0" smtClean="0">
                <a:latin typeface="Times New Roman" panose="02020603050405020304" pitchFamily="18" charset="0"/>
                <a:ea typeface="Calibri" panose="020F0502020204030204" pitchFamily="34" charset="0"/>
                <a:cs typeface="Times New Roman" panose="02020603050405020304" pitchFamily="18" charset="0"/>
              </a:rPr>
              <a:t>Fermentation-</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en-GB" sz="2800" dirty="0" err="1">
                <a:latin typeface="Times New Roman" panose="02020603050405020304" pitchFamily="18" charset="0"/>
                <a:ea typeface="Calibri" panose="020F0502020204030204" pitchFamily="34" charset="0"/>
                <a:cs typeface="Times New Roman" panose="02020603050405020304" pitchFamily="18" charset="0"/>
              </a:rPr>
              <a:t>rafinnose</a:t>
            </a:r>
            <a:r>
              <a:rPr lang="en-GB" sz="2800" dirty="0">
                <a:latin typeface="Times New Roman" panose="02020603050405020304" pitchFamily="18" charset="0"/>
                <a:ea typeface="Calibri" panose="020F0502020204030204" pitchFamily="34" charset="0"/>
                <a:cs typeface="Times New Roman" panose="02020603050405020304" pitchFamily="18" charset="0"/>
              </a:rPr>
              <a:t> oligosaccharides, </a:t>
            </a:r>
            <a:r>
              <a:rPr lang="en-GB" sz="2800" dirty="0" err="1">
                <a:latin typeface="Times New Roman" panose="02020603050405020304" pitchFamily="18" charset="0"/>
                <a:ea typeface="Calibri" panose="020F0502020204030204" pitchFamily="34" charset="0"/>
                <a:cs typeface="Times New Roman" panose="02020603050405020304" pitchFamily="18" charset="0"/>
              </a:rPr>
              <a:t>phytates</a:t>
            </a:r>
            <a:endParaRPr lang="en-GB" sz="28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15000"/>
              </a:lnSpc>
              <a:spcAft>
                <a:spcPts val="1000"/>
              </a:spcAft>
              <a:buFont typeface="Arial" panose="020B0604020202020204" pitchFamily="34" charset="0"/>
              <a:buChar char="•"/>
              <a:tabLst>
                <a:tab pos="3171825" algn="l"/>
              </a:tabLst>
            </a:pPr>
            <a:r>
              <a:rPr lang="en-GB" sz="2800" b="1" dirty="0">
                <a:latin typeface="Times New Roman" panose="02020603050405020304" pitchFamily="18" charset="0"/>
                <a:ea typeface="Calibri" panose="020F0502020204030204" pitchFamily="34" charset="0"/>
                <a:cs typeface="Times New Roman" panose="02020603050405020304" pitchFamily="18" charset="0"/>
              </a:rPr>
              <a:t>Extraction-</a:t>
            </a:r>
            <a:r>
              <a:rPr lang="en-GB" sz="2800" dirty="0">
                <a:latin typeface="Times New Roman" panose="02020603050405020304" pitchFamily="18" charset="0"/>
                <a:ea typeface="Calibri" panose="020F0502020204030204" pitchFamily="34" charset="0"/>
                <a:cs typeface="Times New Roman" panose="02020603050405020304" pitchFamily="18" charset="0"/>
              </a:rPr>
              <a:t> </a:t>
            </a:r>
            <a:r>
              <a:rPr lang="en-GB" sz="2800" dirty="0" err="1">
                <a:latin typeface="Times New Roman" panose="02020603050405020304" pitchFamily="18" charset="0"/>
                <a:ea typeface="Calibri" panose="020F0502020204030204" pitchFamily="34" charset="0"/>
                <a:cs typeface="Times New Roman" panose="02020603050405020304" pitchFamily="18" charset="0"/>
              </a:rPr>
              <a:t>heamagglutinin</a:t>
            </a:r>
            <a:r>
              <a:rPr lang="en-GB" sz="2800" dirty="0">
                <a:latin typeface="Times New Roman" panose="02020603050405020304" pitchFamily="18" charset="0"/>
                <a:ea typeface="Calibri" panose="020F0502020204030204" pitchFamily="34" charset="0"/>
                <a:cs typeface="Times New Roman" panose="02020603050405020304" pitchFamily="18" charset="0"/>
              </a:rPr>
              <a:t>, tannin</a:t>
            </a:r>
          </a:p>
          <a:p>
            <a:pPr marL="342900" indent="-342900">
              <a:lnSpc>
                <a:spcPct val="115000"/>
              </a:lnSpc>
              <a:spcAft>
                <a:spcPts val="1000"/>
              </a:spcAft>
              <a:buFont typeface="Arial" panose="020B0604020202020204" pitchFamily="34" charset="0"/>
              <a:buChar char="•"/>
              <a:tabLst>
                <a:tab pos="3171825" algn="l"/>
              </a:tabLst>
            </a:pPr>
            <a:r>
              <a:rPr lang="en-GB" sz="2800" b="1" dirty="0">
                <a:latin typeface="Times New Roman" panose="02020603050405020304" pitchFamily="18" charset="0"/>
                <a:ea typeface="Calibri" panose="020F0502020204030204" pitchFamily="34" charset="0"/>
                <a:cs typeface="Times New Roman" panose="02020603050405020304" pitchFamily="18" charset="0"/>
              </a:rPr>
              <a:t>Filtration-</a:t>
            </a:r>
            <a:r>
              <a:rPr lang="en-GB" sz="2800" dirty="0">
                <a:latin typeface="Times New Roman" panose="02020603050405020304" pitchFamily="18" charset="0"/>
                <a:ea typeface="Calibri" panose="020F0502020204030204" pitchFamily="34" charset="0"/>
                <a:cs typeface="Times New Roman" panose="02020603050405020304" pitchFamily="18" charset="0"/>
              </a:rPr>
              <a:t> </a:t>
            </a:r>
            <a:r>
              <a:rPr lang="en-GB" sz="2800" dirty="0" err="1">
                <a:latin typeface="Times New Roman" panose="02020603050405020304" pitchFamily="18" charset="0"/>
                <a:ea typeface="Calibri" panose="020F0502020204030204" pitchFamily="34" charset="0"/>
                <a:cs typeface="Times New Roman" panose="02020603050405020304" pitchFamily="18" charset="0"/>
              </a:rPr>
              <a:t>phytates</a:t>
            </a:r>
            <a:endParaRPr lang="en-GB" sz="28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GB" sz="2800" b="1" dirty="0">
                <a:latin typeface="Times New Roman" panose="02020603050405020304" pitchFamily="18" charset="0"/>
                <a:ea typeface="Calibri" panose="020F0502020204030204" pitchFamily="34" charset="0"/>
                <a:cs typeface="Times New Roman" panose="02020603050405020304" pitchFamily="18" charset="0"/>
              </a:rPr>
              <a:t>Enzymatic method- </a:t>
            </a:r>
            <a:r>
              <a:rPr lang="en-GB" sz="2800" dirty="0" err="1">
                <a:latin typeface="Times New Roman" panose="02020603050405020304" pitchFamily="18" charset="0"/>
                <a:ea typeface="Calibri" panose="020F0502020204030204" pitchFamily="34" charset="0"/>
                <a:cs typeface="Times New Roman" panose="02020603050405020304" pitchFamily="18" charset="0"/>
              </a:rPr>
              <a:t>rafinnose</a:t>
            </a:r>
            <a:r>
              <a:rPr lang="en-GB" sz="2800" dirty="0">
                <a:latin typeface="Times New Roman" panose="02020603050405020304" pitchFamily="18" charset="0"/>
                <a:ea typeface="Calibri" panose="020F0502020204030204" pitchFamily="34" charset="0"/>
                <a:cs typeface="Times New Roman" panose="02020603050405020304" pitchFamily="18" charset="0"/>
              </a:rPr>
              <a:t> </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oligosaccharides</a:t>
            </a:r>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87607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3984" y="506410"/>
            <a:ext cx="10552134" cy="492443"/>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GB" sz="2600" b="1" dirty="0" smtClean="0">
                <a:latin typeface="Times New Roman" panose="02020603050405020304" pitchFamily="18" charset="0"/>
                <a:cs typeface="Times New Roman" panose="02020603050405020304" pitchFamily="18" charset="0"/>
              </a:rPr>
              <a:t>Table 1: Characteristics and Uses of Vegetable Oils from Seeds and Nuts</a:t>
            </a:r>
            <a:endParaRPr lang="en-GB" sz="2600" b="1" dirty="0">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27307642"/>
              </p:ext>
            </p:extLst>
          </p:nvPr>
        </p:nvGraphicFramePr>
        <p:xfrm>
          <a:off x="713983" y="1027132"/>
          <a:ext cx="10552135" cy="5344557"/>
        </p:xfrm>
        <a:graphic>
          <a:graphicData uri="http://schemas.openxmlformats.org/drawingml/2006/table">
            <a:tbl>
              <a:tblPr firstRow="1" firstCol="1" bandRow="1">
                <a:tableStyleId>{5C22544A-7EE6-4342-B048-85BDC9FD1C3A}</a:tableStyleId>
              </a:tblPr>
              <a:tblGrid>
                <a:gridCol w="1904454"/>
                <a:gridCol w="2427379"/>
                <a:gridCol w="2912627"/>
                <a:gridCol w="3307675"/>
              </a:tblGrid>
              <a:tr h="346683">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Type of oil</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Melting point</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Colour</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Uses</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46683">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Groundnut</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26 – 32</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White/light brown</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Cooking</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46683">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Palm</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40 – 47</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Yellow to deep red</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a:effectLst/>
                          <a:latin typeface="Times New Roman" panose="02020603050405020304" pitchFamily="18" charset="0"/>
                          <a:cs typeface="Times New Roman" panose="02020603050405020304" pitchFamily="18" charset="0"/>
                        </a:rPr>
                        <a:t>Cooking, soap making</a:t>
                      </a:r>
                      <a:endParaRPr lang="en-GB"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14702">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Palm kernel</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20 – 28</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Yellow/white</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a:effectLst/>
                          <a:latin typeface="Times New Roman" panose="02020603050405020304" pitchFamily="18" charset="0"/>
                          <a:cs typeface="Times New Roman" panose="02020603050405020304" pitchFamily="18" charset="0"/>
                        </a:rPr>
                        <a:t>Cooking, soap making</a:t>
                      </a:r>
                      <a:endParaRPr lang="en-GB"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46683">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Coconut</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20 – 24</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White/yellow</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a:effectLst/>
                          <a:latin typeface="Times New Roman" panose="02020603050405020304" pitchFamily="18" charset="0"/>
                          <a:cs typeface="Times New Roman" panose="02020603050405020304" pitchFamily="18" charset="0"/>
                        </a:rPr>
                        <a:t>Cooking, soap making</a:t>
                      </a:r>
                      <a:endParaRPr lang="en-GB"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46683">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Cotton seed</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30 – 37</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smtClean="0">
                          <a:effectLst/>
                          <a:latin typeface="Times New Roman" panose="02020603050405020304" pitchFamily="18" charset="0"/>
                          <a:cs typeface="Times New Roman" panose="02020603050405020304" pitchFamily="18" charset="0"/>
                        </a:rPr>
                        <a:t>Dark/light </a:t>
                      </a:r>
                      <a:r>
                        <a:rPr lang="en-GB" sz="2000" dirty="0">
                          <a:effectLst/>
                          <a:latin typeface="Times New Roman" panose="02020603050405020304" pitchFamily="18" charset="0"/>
                          <a:cs typeface="Times New Roman" panose="02020603050405020304" pitchFamily="18" charset="0"/>
                        </a:rPr>
                        <a:t>brown</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a:effectLst/>
                          <a:latin typeface="Times New Roman" panose="02020603050405020304" pitchFamily="18" charset="0"/>
                          <a:cs typeface="Times New Roman" panose="02020603050405020304" pitchFamily="18" charset="0"/>
                        </a:rPr>
                        <a:t>Cooking, soap making</a:t>
                      </a:r>
                      <a:endParaRPr lang="en-GB"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187593">
                <a:tc>
                  <a:txBody>
                    <a:bodyPr/>
                    <a:lstStyle/>
                    <a:p>
                      <a:pPr>
                        <a:lnSpc>
                          <a:spcPct val="115000"/>
                        </a:lnSpc>
                        <a:spcAft>
                          <a:spcPts val="0"/>
                        </a:spcAft>
                      </a:pPr>
                      <a:r>
                        <a:rPr lang="en-GB" sz="2000" dirty="0" smtClean="0">
                          <a:effectLst/>
                          <a:latin typeface="Times New Roman" panose="02020603050405020304" pitchFamily="18" charset="0"/>
                          <a:cs typeface="Times New Roman" panose="02020603050405020304" pitchFamily="18" charset="0"/>
                        </a:rPr>
                        <a:t>Sunflower</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16 – 20</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Light/yellow</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Cooking, soap making</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46683">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Cocoa</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45 – 50</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White, yellow</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Confectionery</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46683">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Soybean</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a:effectLst/>
                          <a:latin typeface="Times New Roman" panose="02020603050405020304" pitchFamily="18" charset="0"/>
                          <a:cs typeface="Times New Roman" panose="02020603050405020304" pitchFamily="18" charset="0"/>
                        </a:rPr>
                        <a:t>20 – 21</a:t>
                      </a:r>
                      <a:endParaRPr lang="en-GB"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Light brown</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Cooking</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46683">
                <a:tc>
                  <a:txBody>
                    <a:bodyPr/>
                    <a:lstStyle/>
                    <a:p>
                      <a:pPr>
                        <a:lnSpc>
                          <a:spcPct val="115000"/>
                        </a:lnSpc>
                        <a:spcAft>
                          <a:spcPts val="0"/>
                        </a:spcAft>
                      </a:pPr>
                      <a:r>
                        <a:rPr lang="en-GB" sz="2000" dirty="0" smtClean="0">
                          <a:effectLst/>
                          <a:latin typeface="Times New Roman" panose="02020603050405020304" pitchFamily="18" charset="0"/>
                          <a:cs typeface="Times New Roman" panose="02020603050405020304" pitchFamily="18" charset="0"/>
                        </a:rPr>
                        <a:t>Maize (germ)</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14 – 20</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Golden yellow</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Cooking</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46683">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Olive</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17 – 26</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Light brown</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Cooking</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46683">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Mustard</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6 – 8</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Yellow</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Cooking</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46683">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Sesame</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20 – 25</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a:effectLst/>
                          <a:latin typeface="Times New Roman" panose="02020603050405020304" pitchFamily="18" charset="0"/>
                          <a:cs typeface="Times New Roman" panose="02020603050405020304" pitchFamily="18" charset="0"/>
                        </a:rPr>
                        <a:t>Light brown</a:t>
                      </a:r>
                      <a:endParaRPr lang="en-GB"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Cooking</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723615">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Shea nut</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Solid at </a:t>
                      </a:r>
                      <a:r>
                        <a:rPr lang="en-GB" sz="2000" dirty="0" err="1">
                          <a:effectLst/>
                          <a:latin typeface="Times New Roman" panose="02020603050405020304" pitchFamily="18" charset="0"/>
                          <a:cs typeface="Times New Roman" panose="02020603050405020304" pitchFamily="18" charset="0"/>
                        </a:rPr>
                        <a:t>rm</a:t>
                      </a:r>
                      <a:r>
                        <a:rPr lang="en-GB" sz="2000" dirty="0">
                          <a:effectLst/>
                          <a:latin typeface="Times New Roman" panose="02020603050405020304" pitchFamily="18" charset="0"/>
                          <a:cs typeface="Times New Roman" panose="02020603050405020304" pitchFamily="18" charset="0"/>
                        </a:rPr>
                        <a:t> temp/&gt;</a:t>
                      </a:r>
                      <a:r>
                        <a:rPr lang="en-GB" sz="2000" dirty="0" err="1">
                          <a:effectLst/>
                          <a:latin typeface="Times New Roman" panose="02020603050405020304" pitchFamily="18" charset="0"/>
                          <a:cs typeface="Times New Roman" panose="02020603050405020304" pitchFamily="18" charset="0"/>
                        </a:rPr>
                        <a:t>rm</a:t>
                      </a:r>
                      <a:r>
                        <a:rPr lang="en-GB" sz="2000" dirty="0">
                          <a:effectLst/>
                          <a:latin typeface="Times New Roman" panose="02020603050405020304" pitchFamily="18" charset="0"/>
                          <a:cs typeface="Times New Roman" panose="02020603050405020304" pitchFamily="18" charset="0"/>
                        </a:rPr>
                        <a:t> temp</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Yellowish-white</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2000" dirty="0">
                          <a:effectLst/>
                          <a:latin typeface="Times New Roman" panose="02020603050405020304" pitchFamily="18" charset="0"/>
                          <a:cs typeface="Times New Roman" panose="02020603050405020304" pitchFamily="18" charset="0"/>
                        </a:rPr>
                        <a:t>Medicament, cooking, traditional flavouring</a:t>
                      </a:r>
                      <a:endParaRPr lang="en-GB"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Slide Number Placeholder 3"/>
          <p:cNvSpPr>
            <a:spLocks noGrp="1"/>
          </p:cNvSpPr>
          <p:nvPr>
            <p:ph type="sldNum" sz="quarter" idx="12"/>
          </p:nvPr>
        </p:nvSpPr>
        <p:spPr/>
        <p:txBody>
          <a:bodyPr/>
          <a:lstStyle/>
          <a:p>
            <a:fld id="{BFD7FD30-19ED-42E2-8C36-6F848EB43577}" type="slidenum">
              <a:rPr lang="en-GB" smtClean="0"/>
              <a:t>18</a:t>
            </a:fld>
            <a:endParaRPr lang="en-GB"/>
          </a:p>
        </p:txBody>
      </p:sp>
    </p:spTree>
    <p:extLst>
      <p:ext uri="{BB962C8B-B14F-4D97-AF65-F5344CB8AC3E}">
        <p14:creationId xmlns:p14="http://schemas.microsoft.com/office/powerpoint/2010/main" val="29590750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19</a:t>
            </a:fld>
            <a:endParaRPr lang="en-GB"/>
          </a:p>
        </p:txBody>
      </p:sp>
      <p:sp>
        <p:nvSpPr>
          <p:cNvPr id="3" name="TextBox 2"/>
          <p:cNvSpPr txBox="1"/>
          <p:nvPr/>
        </p:nvSpPr>
        <p:spPr>
          <a:xfrm>
            <a:off x="776613" y="576197"/>
            <a:ext cx="10577187" cy="5693866"/>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GB" sz="2800" b="1" dirty="0" smtClean="0">
                <a:latin typeface="Times New Roman" panose="02020603050405020304" pitchFamily="18" charset="0"/>
                <a:cs typeface="Times New Roman" panose="02020603050405020304" pitchFamily="18" charset="0"/>
              </a:rPr>
              <a:t>FIRST TEST ON OILSEEDS PROCESSING/UTILISATION</a:t>
            </a:r>
          </a:p>
          <a:p>
            <a:endParaRPr lang="en-GB" sz="2800" b="1" dirty="0" smtClean="0">
              <a:latin typeface="Times New Roman" panose="02020603050405020304" pitchFamily="18" charset="0"/>
              <a:cs typeface="Times New Roman" panose="02020603050405020304" pitchFamily="18" charset="0"/>
            </a:endParaRPr>
          </a:p>
          <a:p>
            <a:r>
              <a:rPr lang="en-GB" sz="2800" b="1" dirty="0" smtClean="0">
                <a:latin typeface="Times New Roman" panose="02020603050405020304" pitchFamily="18" charset="0"/>
                <a:cs typeface="Times New Roman" panose="02020603050405020304" pitchFamily="18" charset="0"/>
              </a:rPr>
              <a:t>Qn. 1. </a:t>
            </a:r>
            <a:r>
              <a:rPr lang="en-GB" sz="2800" dirty="0" smtClean="0">
                <a:latin typeface="Times New Roman" panose="02020603050405020304" pitchFamily="18" charset="0"/>
                <a:cs typeface="Times New Roman" panose="02020603050405020304" pitchFamily="18" charset="0"/>
              </a:rPr>
              <a:t>Mention four oilseeds and state the uses of the vegetable oil 	produced from each of them.			4 marks</a:t>
            </a:r>
          </a:p>
          <a:p>
            <a:endParaRPr lang="en-GB" sz="2800" dirty="0">
              <a:latin typeface="Times New Roman" panose="02020603050405020304" pitchFamily="18" charset="0"/>
              <a:cs typeface="Times New Roman" panose="02020603050405020304" pitchFamily="18" charset="0"/>
            </a:endParaRPr>
          </a:p>
          <a:p>
            <a:r>
              <a:rPr lang="en-GB" sz="2800" b="1" dirty="0">
                <a:latin typeface="Times New Roman" panose="02020603050405020304" pitchFamily="18" charset="0"/>
                <a:cs typeface="Times New Roman" panose="02020603050405020304" pitchFamily="18" charset="0"/>
              </a:rPr>
              <a:t>Qn. </a:t>
            </a:r>
            <a:r>
              <a:rPr lang="en-GB" sz="2800" b="1" dirty="0" smtClean="0">
                <a:latin typeface="Times New Roman" panose="02020603050405020304" pitchFamily="18" charset="0"/>
                <a:cs typeface="Times New Roman" panose="02020603050405020304" pitchFamily="18" charset="0"/>
              </a:rPr>
              <a:t>2. </a:t>
            </a:r>
            <a:r>
              <a:rPr lang="en-GB" sz="2800" dirty="0" smtClean="0">
                <a:latin typeface="Times New Roman" panose="02020603050405020304" pitchFamily="18" charset="0"/>
                <a:cs typeface="Times New Roman" panose="02020603050405020304" pitchFamily="18" charset="0"/>
              </a:rPr>
              <a:t>State the </a:t>
            </a:r>
            <a:r>
              <a:rPr lang="en-US" sz="2800" dirty="0" smtClean="0">
                <a:latin typeface="Times New Roman" panose="02020603050405020304" pitchFamily="18" charset="0"/>
                <a:cs typeface="Times New Roman" panose="02020603050405020304" pitchFamily="18" charset="0"/>
              </a:rPr>
              <a:t>importance </a:t>
            </a:r>
            <a:r>
              <a:rPr lang="en-US" sz="2800" dirty="0">
                <a:latin typeface="Times New Roman" panose="02020603050405020304" pitchFamily="18" charset="0"/>
                <a:cs typeface="Times New Roman" panose="02020603050405020304" pitchFamily="18" charset="0"/>
              </a:rPr>
              <a:t>of </a:t>
            </a:r>
            <a:r>
              <a:rPr lang="en-US" sz="2800" b="1" dirty="0" smtClean="0">
                <a:latin typeface="Times New Roman" panose="02020603050405020304" pitchFamily="18" charset="0"/>
                <a:cs typeface="Times New Roman" panose="02020603050405020304" pitchFamily="18" charset="0"/>
              </a:rPr>
              <a:t>oilseed drying </a:t>
            </a:r>
            <a:r>
              <a:rPr lang="en-US" sz="2800" dirty="0" smtClean="0">
                <a:latin typeface="Times New Roman" panose="02020603050405020304" pitchFamily="18" charset="0"/>
                <a:cs typeface="Times New Roman" panose="02020603050405020304" pitchFamily="18" charset="0"/>
              </a:rPr>
              <a:t>before Processing / 	 	Storage.						4</a:t>
            </a:r>
            <a:r>
              <a:rPr lang="en-GB" sz="2800" dirty="0" smtClean="0">
                <a:latin typeface="Times New Roman" panose="02020603050405020304" pitchFamily="18" charset="0"/>
                <a:cs typeface="Times New Roman" panose="02020603050405020304" pitchFamily="18" charset="0"/>
              </a:rPr>
              <a:t> marks</a:t>
            </a:r>
          </a:p>
          <a:p>
            <a:endParaRPr lang="en-GB" sz="2800" dirty="0">
              <a:latin typeface="Times New Roman" panose="02020603050405020304" pitchFamily="18" charset="0"/>
              <a:cs typeface="Times New Roman" panose="02020603050405020304" pitchFamily="18" charset="0"/>
            </a:endParaRPr>
          </a:p>
          <a:p>
            <a:r>
              <a:rPr lang="en-GB" sz="2800" b="1" dirty="0">
                <a:latin typeface="Times New Roman" panose="02020603050405020304" pitchFamily="18" charset="0"/>
                <a:cs typeface="Times New Roman" panose="02020603050405020304" pitchFamily="18" charset="0"/>
              </a:rPr>
              <a:t>Qn. </a:t>
            </a:r>
            <a:r>
              <a:rPr lang="en-GB" sz="2800" b="1" dirty="0" smtClean="0">
                <a:latin typeface="Times New Roman" panose="02020603050405020304" pitchFamily="18" charset="0"/>
                <a:cs typeface="Times New Roman" panose="02020603050405020304" pitchFamily="18" charset="0"/>
              </a:rPr>
              <a:t>3. </a:t>
            </a:r>
            <a:r>
              <a:rPr lang="en-GB" sz="2800" dirty="0">
                <a:latin typeface="Times New Roman" panose="02020603050405020304" pitchFamily="18" charset="0"/>
                <a:cs typeface="Times New Roman" panose="02020603050405020304" pitchFamily="18" charset="0"/>
              </a:rPr>
              <a:t>Enumerate by means of a flow chart only, operations involved in </a:t>
            </a:r>
            <a:r>
              <a:rPr lang="en-GB" sz="2800" dirty="0" smtClean="0">
                <a:latin typeface="Times New Roman" panose="02020603050405020304" pitchFamily="18" charset="0"/>
                <a:cs typeface="Times New Roman" panose="02020603050405020304" pitchFamily="18" charset="0"/>
              </a:rPr>
              <a:t>	the extraction of </a:t>
            </a:r>
            <a:r>
              <a:rPr lang="en-GB" sz="2800" dirty="0">
                <a:latin typeface="Times New Roman" panose="02020603050405020304" pitchFamily="18" charset="0"/>
                <a:cs typeface="Times New Roman" panose="02020603050405020304" pitchFamily="18" charset="0"/>
              </a:rPr>
              <a:t>crude oil from </a:t>
            </a:r>
            <a:r>
              <a:rPr lang="en-GB" sz="2800" b="1" dirty="0">
                <a:latin typeface="Times New Roman" panose="02020603050405020304" pitchFamily="18" charset="0"/>
                <a:cs typeface="Times New Roman" panose="02020603050405020304" pitchFamily="18" charset="0"/>
              </a:rPr>
              <a:t>a named </a:t>
            </a:r>
            <a:r>
              <a:rPr lang="en-GB" sz="2800" dirty="0">
                <a:latin typeface="Times New Roman" panose="02020603050405020304" pitchFamily="18" charset="0"/>
                <a:cs typeface="Times New Roman" panose="02020603050405020304" pitchFamily="18" charset="0"/>
              </a:rPr>
              <a:t>oilseed.	</a:t>
            </a:r>
            <a:r>
              <a:rPr lang="en-GB" sz="2800" dirty="0" smtClean="0">
                <a:latin typeface="Times New Roman" panose="02020603050405020304" pitchFamily="18" charset="0"/>
                <a:cs typeface="Times New Roman" panose="02020603050405020304" pitchFamily="18" charset="0"/>
              </a:rPr>
              <a:t>2 marks</a:t>
            </a:r>
          </a:p>
          <a:p>
            <a:endParaRPr lang="en-GB" sz="2800" dirty="0">
              <a:latin typeface="Times New Roman" panose="02020603050405020304" pitchFamily="18" charset="0"/>
              <a:cs typeface="Times New Roman" panose="02020603050405020304" pitchFamily="18" charset="0"/>
            </a:endParaRPr>
          </a:p>
          <a:p>
            <a:r>
              <a:rPr lang="en-GB" sz="2800" b="1" dirty="0" smtClean="0">
                <a:latin typeface="Times New Roman" panose="02020603050405020304" pitchFamily="18" charset="0"/>
                <a:cs typeface="Times New Roman" panose="02020603050405020304" pitchFamily="18" charset="0"/>
              </a:rPr>
              <a:t>Qn. 4. </a:t>
            </a:r>
            <a:r>
              <a:rPr lang="en-GB" sz="2800" dirty="0" smtClean="0">
                <a:latin typeface="Times New Roman" panose="02020603050405020304" pitchFamily="18" charset="0"/>
                <a:cs typeface="Times New Roman" panose="02020603050405020304" pitchFamily="18" charset="0"/>
              </a:rPr>
              <a:t>Briefly explain the importance of each step of operation involved 	in oil refining. 				10 marks</a:t>
            </a:r>
          </a:p>
        </p:txBody>
      </p:sp>
    </p:spTree>
    <p:extLst>
      <p:ext uri="{BB962C8B-B14F-4D97-AF65-F5344CB8AC3E}">
        <p14:creationId xmlns:p14="http://schemas.microsoft.com/office/powerpoint/2010/main" val="41411357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66170" y="450936"/>
            <a:ext cx="6726477" cy="369332"/>
          </a:xfrm>
          <a:prstGeom prst="rect">
            <a:avLst/>
          </a:prstGeom>
          <a:noFill/>
        </p:spPr>
        <p:txBody>
          <a:bodyPr wrap="square" rtlCol="0">
            <a:spAutoFit/>
          </a:bodyPr>
          <a:lstStyle/>
          <a:p>
            <a:endParaRPr lang="en-GB" dirty="0"/>
          </a:p>
        </p:txBody>
      </p:sp>
      <p:sp>
        <p:nvSpPr>
          <p:cNvPr id="3" name="Rectangle 2"/>
          <p:cNvSpPr/>
          <p:nvPr/>
        </p:nvSpPr>
        <p:spPr>
          <a:xfrm>
            <a:off x="574766" y="697157"/>
            <a:ext cx="10802983" cy="597086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GB" sz="2800" b="1" dirty="0" smtClean="0">
                <a:latin typeface="Times New Roman" panose="02020603050405020304" pitchFamily="18" charset="0"/>
                <a:cs typeface="Times New Roman" panose="02020603050405020304" pitchFamily="18" charset="0"/>
              </a:rPr>
              <a:t>DISCRIPTION OF OIL SEEDS AND NUTS</a:t>
            </a:r>
          </a:p>
          <a:p>
            <a:r>
              <a:rPr lang="en-GB" sz="2800" b="1" dirty="0" smtClean="0">
                <a:latin typeface="Times New Roman" panose="02020603050405020304" pitchFamily="18" charset="0"/>
                <a:cs typeface="Times New Roman" panose="02020603050405020304" pitchFamily="18" charset="0"/>
              </a:rPr>
              <a:t>Oilseeds and nuts </a:t>
            </a:r>
            <a:r>
              <a:rPr lang="en-GB" sz="2800" dirty="0" smtClean="0">
                <a:latin typeface="Times New Roman" panose="02020603050405020304" pitchFamily="18" charset="0"/>
                <a:cs typeface="Times New Roman" panose="02020603050405020304" pitchFamily="18" charset="0"/>
              </a:rPr>
              <a:t>are oil-bearing grain or fruit-like food crops. They are rich sources of vegetable fats and oils in addition to other nutritive values such as; provision of calories and vitamins.  </a:t>
            </a:r>
          </a:p>
          <a:p>
            <a:endParaRPr lang="en-GB" sz="2800" dirty="0" smtClean="0">
              <a:latin typeface="Times New Roman" panose="02020603050405020304" pitchFamily="18" charset="0"/>
              <a:cs typeface="Times New Roman" panose="02020603050405020304" pitchFamily="18" charset="0"/>
            </a:endParaRPr>
          </a:p>
          <a:p>
            <a:r>
              <a:rPr lang="en-GB" sz="2800" dirty="0" smtClean="0">
                <a:latin typeface="Times New Roman" panose="02020603050405020304" pitchFamily="18" charset="0"/>
                <a:cs typeface="Times New Roman" panose="02020603050405020304" pitchFamily="18" charset="0"/>
              </a:rPr>
              <a:t>Some grows wild (e. g. oil palm) while others are cultivated (e.g. groundnut, soybean); oil palm is also cultivated</a:t>
            </a:r>
          </a:p>
          <a:p>
            <a:endParaRPr lang="en-GB" sz="2800" dirty="0" smtClean="0">
              <a:latin typeface="Times New Roman" panose="02020603050405020304" pitchFamily="18" charset="0"/>
              <a:cs typeface="Times New Roman" panose="02020603050405020304" pitchFamily="18" charset="0"/>
            </a:endParaRPr>
          </a:p>
          <a:p>
            <a:r>
              <a:rPr lang="en-GB" sz="2800" dirty="0" smtClean="0">
                <a:latin typeface="Times New Roman" panose="02020603050405020304" pitchFamily="18" charset="0"/>
                <a:cs typeface="Times New Roman" panose="02020603050405020304" pitchFamily="18" charset="0"/>
              </a:rPr>
              <a:t>They are generally low in moisture content. But must be fully dried before storage to avoid quality deterioration.</a:t>
            </a:r>
            <a:endParaRPr lang="en-GB" sz="2800" dirty="0">
              <a:latin typeface="Times New Roman" panose="02020603050405020304" pitchFamily="18" charset="0"/>
              <a:cs typeface="Times New Roman" panose="02020603050405020304" pitchFamily="18" charset="0"/>
            </a:endParaRPr>
          </a:p>
          <a:p>
            <a:endParaRPr lang="en-GB" sz="2800" dirty="0" smtClean="0">
              <a:latin typeface="Times New Roman" panose="02020603050405020304" pitchFamily="18" charset="0"/>
              <a:cs typeface="Times New Roman" panose="02020603050405020304" pitchFamily="18" charset="0"/>
            </a:endParaRPr>
          </a:p>
          <a:p>
            <a:endParaRPr lang="en-GB" sz="2800" dirty="0" smtClean="0">
              <a:latin typeface="Times New Roman" panose="02020603050405020304" pitchFamily="18" charset="0"/>
              <a:cs typeface="Times New Roman" panose="02020603050405020304" pitchFamily="18" charset="0"/>
            </a:endParaRPr>
          </a:p>
          <a:p>
            <a:endParaRPr lang="en-GB" sz="2800" dirty="0">
              <a:latin typeface="Times New Roman" panose="02020603050405020304" pitchFamily="18" charset="0"/>
              <a:cs typeface="Times New Roman" panose="02020603050405020304" pitchFamily="18" charset="0"/>
            </a:endParaRPr>
          </a:p>
          <a:p>
            <a:endParaRPr lang="en-GB" dirty="0"/>
          </a:p>
        </p:txBody>
      </p:sp>
      <p:sp>
        <p:nvSpPr>
          <p:cNvPr id="5" name="TextBox 4"/>
          <p:cNvSpPr txBox="1"/>
          <p:nvPr/>
        </p:nvSpPr>
        <p:spPr>
          <a:xfrm>
            <a:off x="4526180" y="173937"/>
            <a:ext cx="2900153" cy="523220"/>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GB" sz="2800" dirty="0" smtClean="0">
                <a:latin typeface="Times New Roman" panose="02020603050405020304" pitchFamily="18" charset="0"/>
                <a:cs typeface="Times New Roman" panose="02020603050405020304" pitchFamily="18" charset="0"/>
              </a:rPr>
              <a:t>INTRODUCTION</a:t>
            </a:r>
            <a:endParaRPr lang="en-GB" sz="28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574766" y="5283027"/>
            <a:ext cx="10686133" cy="1384995"/>
          </a:xfrm>
          <a:prstGeom prst="rect">
            <a:avLst/>
          </a:prstGeom>
          <a:noFill/>
        </p:spPr>
        <p:txBody>
          <a:bodyPr wrap="square" rtlCol="0">
            <a:spAutoFit/>
          </a:bodyPr>
          <a:lstStyle/>
          <a:p>
            <a:r>
              <a:rPr lang="en-GB" sz="2800" dirty="0" smtClean="0">
                <a:latin typeface="Times New Roman" panose="02020603050405020304" pitchFamily="18" charset="0"/>
                <a:cs typeface="Times New Roman" panose="02020603050405020304" pitchFamily="18" charset="0"/>
              </a:rPr>
              <a:t>Examples includes; groundnut, oil palm fruit, palm kernel, soybean, melon seeds, coconut fruit, corn, cotton, sunflower, </a:t>
            </a:r>
            <a:r>
              <a:rPr lang="en-US" sz="2800" dirty="0">
                <a:latin typeface="Times New Roman" panose="02020603050405020304" pitchFamily="18" charset="0"/>
                <a:cs typeface="Times New Roman" panose="02020603050405020304" pitchFamily="18" charset="0"/>
              </a:rPr>
              <a:t>rapeseed/canola, </a:t>
            </a:r>
            <a:r>
              <a:rPr lang="en-US" sz="2800" dirty="0" smtClean="0">
                <a:latin typeface="Times New Roman" panose="02020603050405020304" pitchFamily="18" charset="0"/>
                <a:cs typeface="Times New Roman" panose="02020603050405020304" pitchFamily="18" charset="0"/>
              </a:rPr>
              <a:t>linseed/flax-seed, </a:t>
            </a:r>
            <a:r>
              <a:rPr lang="en-GB" sz="2800" dirty="0" smtClean="0">
                <a:latin typeface="Times New Roman" panose="02020603050405020304" pitchFamily="18" charset="0"/>
                <a:cs typeface="Times New Roman" panose="02020603050405020304" pitchFamily="18" charset="0"/>
              </a:rPr>
              <a:t>etc.</a:t>
            </a:r>
            <a:endParaRPr lang="en-GB" sz="28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D7FD30-19ED-42E2-8C36-6F848EB43577}" type="slidenum">
              <a:rPr lang="en-GB" smtClean="0"/>
              <a:t>2</a:t>
            </a:fld>
            <a:endParaRPr lang="en-GB"/>
          </a:p>
        </p:txBody>
      </p:sp>
      <p:sp>
        <p:nvSpPr>
          <p:cNvPr id="8" name="TextBox 7"/>
          <p:cNvSpPr txBox="1"/>
          <p:nvPr/>
        </p:nvSpPr>
        <p:spPr>
          <a:xfrm>
            <a:off x="574766" y="228205"/>
            <a:ext cx="1855283"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GB" sz="2400" dirty="0" smtClean="0">
                <a:latin typeface="Times New Roman" panose="02020603050405020304" pitchFamily="18" charset="0"/>
                <a:cs typeface="Times New Roman" panose="02020603050405020304" pitchFamily="18" charset="0"/>
              </a:rPr>
              <a:t>LECTURE 1</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64315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20</a:t>
            </a:fld>
            <a:endParaRPr lang="en-GB"/>
          </a:p>
        </p:txBody>
      </p:sp>
      <p:sp>
        <p:nvSpPr>
          <p:cNvPr id="3" name="Rectangle 2"/>
          <p:cNvSpPr/>
          <p:nvPr/>
        </p:nvSpPr>
        <p:spPr>
          <a:xfrm>
            <a:off x="886216" y="834185"/>
            <a:ext cx="10467584" cy="5582554"/>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115000"/>
              </a:lnSpc>
              <a:spcAft>
                <a:spcPts val="1000"/>
              </a:spcAf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OILSEED PROTEIN </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US" sz="2500" dirty="0" smtClean="0">
                <a:latin typeface="Times New Roman" panose="02020603050405020304" pitchFamily="18" charset="0"/>
                <a:ea typeface="Times New Roman" panose="02020603050405020304" pitchFamily="18" charset="0"/>
                <a:cs typeface="Times New Roman" panose="02020603050405020304" pitchFamily="18" charset="0"/>
              </a:rPr>
              <a:t>Many </a:t>
            </a:r>
            <a:r>
              <a:rPr lang="en-US" sz="2500" dirty="0">
                <a:latin typeface="Times New Roman" panose="02020603050405020304" pitchFamily="18" charset="0"/>
                <a:ea typeface="Times New Roman" panose="02020603050405020304" pitchFamily="18" charset="0"/>
                <a:cs typeface="Times New Roman" panose="02020603050405020304" pitchFamily="18" charset="0"/>
              </a:rPr>
              <a:t>oil producing plants contain an appreciable level of protein (especially the defatted cake/flour after oil extraction) which has great potential for use in human diet. Soybean is known to be the best protein source among the oil producing plants</a:t>
            </a:r>
            <a:r>
              <a:rPr lang="en-US" sz="25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15000"/>
              </a:lnSpc>
              <a:spcAft>
                <a:spcPts val="1000"/>
              </a:spcAft>
            </a:pPr>
            <a:r>
              <a:rPr lang="en-US" sz="2500" dirty="0">
                <a:latin typeface="Times New Roman" panose="02020603050405020304" pitchFamily="18" charset="0"/>
                <a:cs typeface="Times New Roman" panose="02020603050405020304" pitchFamily="18" charset="0"/>
              </a:rPr>
              <a:t>The proteins found in seeds </a:t>
            </a:r>
            <a:r>
              <a:rPr lang="en-US" sz="2500" dirty="0" smtClean="0">
                <a:latin typeface="Times New Roman" panose="02020603050405020304" pitchFamily="18" charset="0"/>
                <a:cs typeface="Times New Roman" panose="02020603050405020304" pitchFamily="18" charset="0"/>
              </a:rPr>
              <a:t>are </a:t>
            </a:r>
            <a:r>
              <a:rPr lang="en-US" sz="2500" dirty="0">
                <a:latin typeface="Times New Roman" panose="02020603050405020304" pitchFamily="18" charset="0"/>
                <a:cs typeface="Times New Roman" panose="02020603050405020304" pitchFamily="18" charset="0"/>
              </a:rPr>
              <a:t>classified </a:t>
            </a:r>
            <a:r>
              <a:rPr lang="en-US" sz="2500" dirty="0" smtClean="0">
                <a:latin typeface="Times New Roman" panose="02020603050405020304" pitchFamily="18" charset="0"/>
                <a:cs typeface="Times New Roman" panose="02020603050405020304" pitchFamily="18" charset="0"/>
              </a:rPr>
              <a:t>as: </a:t>
            </a:r>
          </a:p>
          <a:p>
            <a:pPr marL="342900" indent="-342900" algn="just">
              <a:lnSpc>
                <a:spcPct val="115000"/>
              </a:lnSpc>
              <a:spcAft>
                <a:spcPts val="1000"/>
              </a:spcAft>
              <a:buFont typeface="Arial" panose="020B0604020202020204" pitchFamily="34" charset="0"/>
              <a:buChar char="•"/>
            </a:pPr>
            <a:r>
              <a:rPr lang="en-US" sz="2500" dirty="0" smtClean="0">
                <a:latin typeface="Times New Roman" panose="02020603050405020304" pitchFamily="18" charset="0"/>
                <a:cs typeface="Times New Roman" panose="02020603050405020304" pitchFamily="18" charset="0"/>
              </a:rPr>
              <a:t>Biologically </a:t>
            </a:r>
            <a:r>
              <a:rPr lang="en-US" sz="2500" dirty="0">
                <a:latin typeface="Times New Roman" panose="02020603050405020304" pitchFamily="18" charset="0"/>
                <a:cs typeface="Times New Roman" panose="02020603050405020304" pitchFamily="18" charset="0"/>
              </a:rPr>
              <a:t>active (</a:t>
            </a:r>
            <a:r>
              <a:rPr lang="en-US" sz="2500" dirty="0" err="1">
                <a:latin typeface="Times New Roman" panose="02020603050405020304" pitchFamily="18" charset="0"/>
                <a:cs typeface="Times New Roman" panose="02020603050405020304" pitchFamily="18" charset="0"/>
              </a:rPr>
              <a:t>e.g</a:t>
            </a:r>
            <a:r>
              <a:rPr lang="en-US" sz="2500" dirty="0">
                <a:latin typeface="Times New Roman" panose="02020603050405020304" pitchFamily="18" charset="0"/>
                <a:cs typeface="Times New Roman" panose="02020603050405020304" pitchFamily="18" charset="0"/>
              </a:rPr>
              <a:t> enzymes</a:t>
            </a:r>
            <a:r>
              <a:rPr lang="en-US" sz="2500" dirty="0" smtClean="0">
                <a:latin typeface="Times New Roman" panose="02020603050405020304" pitchFamily="18" charset="0"/>
                <a:cs typeface="Times New Roman" panose="02020603050405020304" pitchFamily="18" charset="0"/>
              </a:rPr>
              <a:t>) protein, </a:t>
            </a:r>
          </a:p>
          <a:p>
            <a:pPr marL="342900" indent="-342900" algn="just">
              <a:lnSpc>
                <a:spcPct val="115000"/>
              </a:lnSpc>
              <a:spcAft>
                <a:spcPts val="1000"/>
              </a:spcAft>
              <a:buFont typeface="Arial" panose="020B0604020202020204" pitchFamily="34" charset="0"/>
              <a:buChar char="•"/>
            </a:pPr>
            <a:r>
              <a:rPr lang="en-US" sz="2500" dirty="0" smtClean="0">
                <a:latin typeface="Times New Roman" panose="02020603050405020304" pitchFamily="18" charset="0"/>
                <a:cs typeface="Times New Roman" panose="02020603050405020304" pitchFamily="18" charset="0"/>
              </a:rPr>
              <a:t>Structural protein or </a:t>
            </a:r>
          </a:p>
          <a:p>
            <a:pPr marL="342900" indent="-342900" algn="just">
              <a:lnSpc>
                <a:spcPct val="115000"/>
              </a:lnSpc>
              <a:spcAft>
                <a:spcPts val="1000"/>
              </a:spcAft>
              <a:buFont typeface="Arial" panose="020B0604020202020204" pitchFamily="34" charset="0"/>
              <a:buChar char="•"/>
            </a:pPr>
            <a:r>
              <a:rPr lang="en-US" sz="2500" dirty="0" smtClean="0">
                <a:latin typeface="Times New Roman" panose="02020603050405020304" pitchFamily="18" charset="0"/>
                <a:cs typeface="Times New Roman" panose="02020603050405020304" pitchFamily="18" charset="0"/>
              </a:rPr>
              <a:t>Storage/reserved protein: These are </a:t>
            </a:r>
            <a:r>
              <a:rPr lang="en-US" sz="2500" dirty="0">
                <a:latin typeface="Times New Roman" panose="02020603050405020304" pitchFamily="18" charset="0"/>
                <a:cs typeface="Times New Roman" panose="02020603050405020304" pitchFamily="18" charset="0"/>
              </a:rPr>
              <a:t>the prominent proteins in seeds </a:t>
            </a:r>
            <a:r>
              <a:rPr lang="en-US" sz="2500" dirty="0" smtClean="0">
                <a:latin typeface="Times New Roman" panose="02020603050405020304" pitchFamily="18" charset="0"/>
                <a:cs typeface="Times New Roman" panose="02020603050405020304" pitchFamily="18" charset="0"/>
              </a:rPr>
              <a:t>and are </a:t>
            </a:r>
            <a:r>
              <a:rPr lang="en-US" sz="2500" dirty="0">
                <a:latin typeface="Times New Roman" panose="02020603050405020304" pitchFamily="18" charset="0"/>
                <a:cs typeface="Times New Roman" panose="02020603050405020304" pitchFamily="18" charset="0"/>
              </a:rPr>
              <a:t>a major resource for the nutrition of man and livestock. </a:t>
            </a:r>
            <a:r>
              <a:rPr lang="en-US" sz="2500" dirty="0" smtClean="0">
                <a:latin typeface="Times New Roman" panose="02020603050405020304" pitchFamily="18" charset="0"/>
                <a:cs typeface="Times New Roman" panose="02020603050405020304" pitchFamily="18" charset="0"/>
              </a:rPr>
              <a:t>Therefore, they are </a:t>
            </a:r>
            <a:r>
              <a:rPr lang="en-US" sz="2500" dirty="0">
                <a:latin typeface="Times New Roman" panose="02020603050405020304" pitchFamily="18" charset="0"/>
                <a:cs typeface="Times New Roman" panose="02020603050405020304" pitchFamily="18" charset="0"/>
              </a:rPr>
              <a:t>of utmost interest when using these protein sources for human consumption. </a:t>
            </a:r>
            <a:endParaRPr lang="en-GB" sz="25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4"/>
          <p:cNvSpPr/>
          <p:nvPr/>
        </p:nvSpPr>
        <p:spPr>
          <a:xfrm>
            <a:off x="886216" y="372520"/>
            <a:ext cx="1904689" cy="46166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en-GB" sz="2400" b="1" dirty="0">
                <a:latin typeface="Times New Roman" panose="02020603050405020304" pitchFamily="18" charset="0"/>
                <a:cs typeface="Times New Roman" panose="02020603050405020304" pitchFamily="18" charset="0"/>
              </a:rPr>
              <a:t>LECTURE 4</a:t>
            </a:r>
          </a:p>
        </p:txBody>
      </p:sp>
    </p:spTree>
    <p:extLst>
      <p:ext uri="{BB962C8B-B14F-4D97-AF65-F5344CB8AC3E}">
        <p14:creationId xmlns:p14="http://schemas.microsoft.com/office/powerpoint/2010/main" val="10925048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21</a:t>
            </a:fld>
            <a:endParaRPr lang="en-GB"/>
          </a:p>
        </p:txBody>
      </p:sp>
      <p:sp>
        <p:nvSpPr>
          <p:cNvPr id="5" name="Rectangle 4"/>
          <p:cNvSpPr/>
          <p:nvPr/>
        </p:nvSpPr>
        <p:spPr>
          <a:xfrm>
            <a:off x="1027134" y="358663"/>
            <a:ext cx="9607463" cy="51706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115000"/>
              </a:lnSpc>
              <a:spcAft>
                <a:spcPts val="1000"/>
              </a:spcAft>
            </a:pPr>
            <a:r>
              <a:rPr lang="en-US" sz="2400" b="1" dirty="0" smtClean="0">
                <a:latin typeface="Times New Roman" panose="02020603050405020304" pitchFamily="18" charset="0"/>
                <a:ea typeface="Times New Roman" panose="02020603050405020304" pitchFamily="18" charset="0"/>
                <a:cs typeface="Times New Roman" panose="02020603050405020304" pitchFamily="18" charset="0"/>
              </a:rPr>
              <a:t>Table 2: Some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oil producing crops and their major storage proteins</a:t>
            </a:r>
            <a:endParaRPr lang="en-GB" sz="24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09266071"/>
              </p:ext>
            </p:extLst>
          </p:nvPr>
        </p:nvGraphicFramePr>
        <p:xfrm>
          <a:off x="1027134" y="875728"/>
          <a:ext cx="9619992" cy="5012436"/>
        </p:xfrm>
        <a:graphic>
          <a:graphicData uri="http://schemas.openxmlformats.org/drawingml/2006/table">
            <a:tbl>
              <a:tblPr firstRow="1" firstCol="1" bandRow="1">
                <a:tableStyleId>{5C22544A-7EE6-4342-B048-85BDC9FD1C3A}</a:tableStyleId>
              </a:tblPr>
              <a:tblGrid>
                <a:gridCol w="3394557"/>
                <a:gridCol w="2655518"/>
                <a:gridCol w="3569917"/>
              </a:tblGrid>
              <a:tr h="366631">
                <a:tc>
                  <a:txBody>
                    <a:bodyPr/>
                    <a:lstStyle/>
                    <a:p>
                      <a:pPr>
                        <a:lnSpc>
                          <a:spcPct val="115000"/>
                        </a:lnSpc>
                        <a:spcAft>
                          <a:spcPts val="1000"/>
                        </a:spcAft>
                      </a:pPr>
                      <a:r>
                        <a:rPr lang="en-US" sz="2600" dirty="0">
                          <a:solidFill>
                            <a:schemeClr val="tx1"/>
                          </a:solidFill>
                          <a:effectLst/>
                          <a:latin typeface="Times New Roman" panose="02020603050405020304" pitchFamily="18" charset="0"/>
                          <a:cs typeface="Times New Roman" panose="02020603050405020304" pitchFamily="18" charset="0"/>
                        </a:rPr>
                        <a:t>Botanical Name</a:t>
                      </a:r>
                      <a:endParaRPr lang="en-GB" sz="2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tc>
                  <a:txBody>
                    <a:bodyPr/>
                    <a:lstStyle/>
                    <a:p>
                      <a:pPr>
                        <a:lnSpc>
                          <a:spcPct val="115000"/>
                        </a:lnSpc>
                        <a:spcAft>
                          <a:spcPts val="1000"/>
                        </a:spcAft>
                      </a:pPr>
                      <a:r>
                        <a:rPr lang="en-US" sz="2600" dirty="0">
                          <a:solidFill>
                            <a:schemeClr val="tx1"/>
                          </a:solidFill>
                          <a:effectLst/>
                          <a:latin typeface="Times New Roman" panose="02020603050405020304" pitchFamily="18" charset="0"/>
                          <a:cs typeface="Times New Roman" panose="02020603050405020304" pitchFamily="18" charset="0"/>
                        </a:rPr>
                        <a:t>Common Name</a:t>
                      </a:r>
                      <a:endParaRPr lang="en-GB" sz="2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tc>
                  <a:txBody>
                    <a:bodyPr/>
                    <a:lstStyle/>
                    <a:p>
                      <a:pPr>
                        <a:lnSpc>
                          <a:spcPct val="115000"/>
                        </a:lnSpc>
                        <a:spcAft>
                          <a:spcPts val="1000"/>
                        </a:spcAft>
                      </a:pPr>
                      <a:r>
                        <a:rPr lang="en-US" sz="2600" dirty="0">
                          <a:solidFill>
                            <a:schemeClr val="tx1"/>
                          </a:solidFill>
                          <a:effectLst/>
                          <a:latin typeface="Times New Roman" panose="02020603050405020304" pitchFamily="18" charset="0"/>
                          <a:cs typeface="Times New Roman" panose="02020603050405020304" pitchFamily="18" charset="0"/>
                        </a:rPr>
                        <a:t>Major Storage Proteins</a:t>
                      </a:r>
                      <a:endParaRPr lang="en-GB" sz="2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tr>
              <a:tr h="366631">
                <a:tc>
                  <a:txBody>
                    <a:bodyPr/>
                    <a:lstStyle/>
                    <a:p>
                      <a:pPr>
                        <a:lnSpc>
                          <a:spcPct val="115000"/>
                        </a:lnSpc>
                        <a:spcAft>
                          <a:spcPts val="1000"/>
                        </a:spcAft>
                      </a:pPr>
                      <a:r>
                        <a:rPr lang="en-US" sz="2600" b="0" dirty="0">
                          <a:solidFill>
                            <a:schemeClr val="tx1"/>
                          </a:solidFill>
                          <a:effectLst/>
                          <a:latin typeface="Times New Roman" panose="02020603050405020304" pitchFamily="18" charset="0"/>
                          <a:cs typeface="Times New Roman" panose="02020603050405020304" pitchFamily="18" charset="0"/>
                        </a:rPr>
                        <a:t>Brassica species</a:t>
                      </a:r>
                      <a:endParaRPr lang="en-GB" sz="2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a:effectLst/>
                          <a:latin typeface="Times New Roman" panose="02020603050405020304" pitchFamily="18" charset="0"/>
                          <a:cs typeface="Times New Roman" panose="02020603050405020304" pitchFamily="18" charset="0"/>
                        </a:rPr>
                        <a:t>Canola/Rapeseed</a:t>
                      </a:r>
                      <a:endParaRPr lang="en-GB" sz="2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a:effectLst/>
                          <a:latin typeface="Times New Roman" panose="02020603050405020304" pitchFamily="18" charset="0"/>
                          <a:cs typeface="Times New Roman" panose="02020603050405020304" pitchFamily="18" charset="0"/>
                        </a:rPr>
                        <a:t>Cruciferin or 12S protein</a:t>
                      </a:r>
                      <a:endParaRPr lang="en-GB" sz="2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r>
              <a:tr h="366631">
                <a:tc>
                  <a:txBody>
                    <a:bodyPr/>
                    <a:lstStyle/>
                    <a:p>
                      <a:pPr>
                        <a:lnSpc>
                          <a:spcPct val="115000"/>
                        </a:lnSpc>
                        <a:spcAft>
                          <a:spcPts val="1000"/>
                        </a:spcAft>
                      </a:pPr>
                      <a:r>
                        <a:rPr lang="en-US" sz="2600" b="0" dirty="0" err="1">
                          <a:solidFill>
                            <a:schemeClr val="tx1"/>
                          </a:solidFill>
                          <a:effectLst/>
                          <a:latin typeface="Times New Roman" panose="02020603050405020304" pitchFamily="18" charset="0"/>
                          <a:cs typeface="Times New Roman" panose="02020603050405020304" pitchFamily="18" charset="0"/>
                        </a:rPr>
                        <a:t>Zea</a:t>
                      </a:r>
                      <a:r>
                        <a:rPr lang="en-US" sz="2600" b="0" dirty="0">
                          <a:solidFill>
                            <a:schemeClr val="tx1"/>
                          </a:solidFill>
                          <a:effectLst/>
                          <a:latin typeface="Times New Roman" panose="02020603050405020304" pitchFamily="18" charset="0"/>
                          <a:cs typeface="Times New Roman" panose="02020603050405020304" pitchFamily="18" charset="0"/>
                        </a:rPr>
                        <a:t> mays</a:t>
                      </a:r>
                      <a:endParaRPr lang="en-GB" sz="2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a:effectLst/>
                          <a:latin typeface="Times New Roman" panose="02020603050405020304" pitchFamily="18" charset="0"/>
                          <a:cs typeface="Times New Roman" panose="02020603050405020304" pitchFamily="18" charset="0"/>
                        </a:rPr>
                        <a:t>Corn</a:t>
                      </a:r>
                      <a:endParaRPr lang="en-GB" sz="2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dirty="0" err="1">
                          <a:effectLst/>
                          <a:latin typeface="Times New Roman" panose="02020603050405020304" pitchFamily="18" charset="0"/>
                          <a:cs typeface="Times New Roman" panose="02020603050405020304" pitchFamily="18" charset="0"/>
                        </a:rPr>
                        <a:t>Zein</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r>
              <a:tr h="366631">
                <a:tc>
                  <a:txBody>
                    <a:bodyPr/>
                    <a:lstStyle/>
                    <a:p>
                      <a:pPr>
                        <a:lnSpc>
                          <a:spcPct val="115000"/>
                        </a:lnSpc>
                        <a:spcAft>
                          <a:spcPts val="1000"/>
                        </a:spcAft>
                      </a:pPr>
                      <a:r>
                        <a:rPr lang="en-US" sz="2600" b="0" dirty="0" err="1">
                          <a:solidFill>
                            <a:schemeClr val="tx1"/>
                          </a:solidFill>
                          <a:effectLst/>
                          <a:latin typeface="Times New Roman" panose="02020603050405020304" pitchFamily="18" charset="0"/>
                          <a:cs typeface="Times New Roman" panose="02020603050405020304" pitchFamily="18" charset="0"/>
                        </a:rPr>
                        <a:t>Gossypium</a:t>
                      </a:r>
                      <a:r>
                        <a:rPr lang="en-US" sz="2600" b="0" dirty="0">
                          <a:solidFill>
                            <a:schemeClr val="tx1"/>
                          </a:solidFill>
                          <a:effectLst/>
                          <a:latin typeface="Times New Roman" panose="02020603050405020304" pitchFamily="18" charset="0"/>
                          <a:cs typeface="Times New Roman" panose="02020603050405020304" pitchFamily="18" charset="0"/>
                        </a:rPr>
                        <a:t> species</a:t>
                      </a:r>
                      <a:endParaRPr lang="en-GB" sz="2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dirty="0">
                          <a:effectLst/>
                          <a:latin typeface="Times New Roman" panose="02020603050405020304" pitchFamily="18" charset="0"/>
                          <a:cs typeface="Times New Roman" panose="02020603050405020304" pitchFamily="18" charset="0"/>
                        </a:rPr>
                        <a:t>Cotton seed</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dirty="0">
                          <a:effectLst/>
                          <a:latin typeface="Times New Roman" panose="02020603050405020304" pitchFamily="18" charset="0"/>
                          <a:cs typeface="Times New Roman" panose="02020603050405020304" pitchFamily="18" charset="0"/>
                        </a:rPr>
                        <a:t>11S protein</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r>
              <a:tr h="366631">
                <a:tc>
                  <a:txBody>
                    <a:bodyPr/>
                    <a:lstStyle/>
                    <a:p>
                      <a:pPr>
                        <a:lnSpc>
                          <a:spcPct val="115000"/>
                        </a:lnSpc>
                        <a:spcAft>
                          <a:spcPts val="1000"/>
                        </a:spcAft>
                      </a:pPr>
                      <a:r>
                        <a:rPr lang="en-US" sz="2600" b="0" dirty="0" err="1">
                          <a:solidFill>
                            <a:schemeClr val="tx1"/>
                          </a:solidFill>
                          <a:effectLst/>
                          <a:latin typeface="Times New Roman" panose="02020603050405020304" pitchFamily="18" charset="0"/>
                          <a:cs typeface="Times New Roman" panose="02020603050405020304" pitchFamily="18" charset="0"/>
                        </a:rPr>
                        <a:t>Linum</a:t>
                      </a:r>
                      <a:r>
                        <a:rPr lang="en-US" sz="2600" b="0" dirty="0">
                          <a:solidFill>
                            <a:schemeClr val="tx1"/>
                          </a:solidFill>
                          <a:effectLst/>
                          <a:latin typeface="Times New Roman" panose="02020603050405020304" pitchFamily="18" charset="0"/>
                          <a:cs typeface="Times New Roman" panose="02020603050405020304" pitchFamily="18" charset="0"/>
                        </a:rPr>
                        <a:t> </a:t>
                      </a:r>
                      <a:r>
                        <a:rPr lang="en-US" sz="2600" b="0" dirty="0" err="1">
                          <a:solidFill>
                            <a:schemeClr val="tx1"/>
                          </a:solidFill>
                          <a:effectLst/>
                          <a:latin typeface="Times New Roman" panose="02020603050405020304" pitchFamily="18" charset="0"/>
                          <a:cs typeface="Times New Roman" panose="02020603050405020304" pitchFamily="18" charset="0"/>
                        </a:rPr>
                        <a:t>ulsitatissinum</a:t>
                      </a:r>
                      <a:r>
                        <a:rPr lang="en-US" sz="2600" b="0" dirty="0">
                          <a:solidFill>
                            <a:schemeClr val="tx1"/>
                          </a:solidFill>
                          <a:effectLst/>
                          <a:latin typeface="Times New Roman" panose="02020603050405020304" pitchFamily="18" charset="0"/>
                          <a:cs typeface="Times New Roman" panose="02020603050405020304" pitchFamily="18" charset="0"/>
                        </a:rPr>
                        <a:t> L</a:t>
                      </a:r>
                      <a:endParaRPr lang="en-GB" sz="2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dirty="0" smtClean="0">
                          <a:effectLst/>
                          <a:latin typeface="Times New Roman" panose="02020603050405020304" pitchFamily="18" charset="0"/>
                          <a:cs typeface="Times New Roman" panose="02020603050405020304" pitchFamily="18" charset="0"/>
                        </a:rPr>
                        <a:t>Flax seed</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a:effectLst/>
                          <a:latin typeface="Times New Roman" panose="02020603050405020304" pitchFamily="18" charset="0"/>
                          <a:cs typeface="Times New Roman" panose="02020603050405020304" pitchFamily="18" charset="0"/>
                        </a:rPr>
                        <a:t>12S protein</a:t>
                      </a:r>
                      <a:endParaRPr lang="en-GB" sz="2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r>
              <a:tr h="366631">
                <a:tc>
                  <a:txBody>
                    <a:bodyPr/>
                    <a:lstStyle/>
                    <a:p>
                      <a:pPr>
                        <a:lnSpc>
                          <a:spcPct val="115000"/>
                        </a:lnSpc>
                        <a:spcAft>
                          <a:spcPts val="1000"/>
                        </a:spcAft>
                      </a:pPr>
                      <a:r>
                        <a:rPr lang="en-US" sz="2600" b="0" dirty="0">
                          <a:solidFill>
                            <a:schemeClr val="tx1"/>
                          </a:solidFill>
                          <a:effectLst/>
                          <a:latin typeface="Times New Roman" panose="02020603050405020304" pitchFamily="18" charset="0"/>
                          <a:cs typeface="Times New Roman" panose="02020603050405020304" pitchFamily="18" charset="0"/>
                        </a:rPr>
                        <a:t>Cannabis sativa L</a:t>
                      </a:r>
                      <a:endParaRPr lang="en-GB" sz="2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dirty="0">
                          <a:effectLst/>
                          <a:latin typeface="Times New Roman" panose="02020603050405020304" pitchFamily="18" charset="0"/>
                          <a:cs typeface="Times New Roman" panose="02020603050405020304" pitchFamily="18" charset="0"/>
                        </a:rPr>
                        <a:t>Hemp</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a:effectLst/>
                          <a:latin typeface="Times New Roman" panose="02020603050405020304" pitchFamily="18" charset="0"/>
                          <a:cs typeface="Times New Roman" panose="02020603050405020304" pitchFamily="18" charset="0"/>
                        </a:rPr>
                        <a:t>12S protein</a:t>
                      </a:r>
                      <a:endParaRPr lang="en-GB" sz="2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r>
              <a:tr h="366631">
                <a:tc>
                  <a:txBody>
                    <a:bodyPr/>
                    <a:lstStyle/>
                    <a:p>
                      <a:pPr>
                        <a:lnSpc>
                          <a:spcPct val="115000"/>
                        </a:lnSpc>
                        <a:spcAft>
                          <a:spcPts val="1000"/>
                        </a:spcAft>
                      </a:pPr>
                      <a:r>
                        <a:rPr lang="en-US" sz="2600" b="0" dirty="0" err="1">
                          <a:solidFill>
                            <a:schemeClr val="tx1"/>
                          </a:solidFill>
                          <a:effectLst/>
                          <a:latin typeface="Times New Roman" panose="02020603050405020304" pitchFamily="18" charset="0"/>
                          <a:cs typeface="Times New Roman" panose="02020603050405020304" pitchFamily="18" charset="0"/>
                        </a:rPr>
                        <a:t>Arachis</a:t>
                      </a:r>
                      <a:r>
                        <a:rPr lang="en-US" sz="2600" b="0" dirty="0">
                          <a:solidFill>
                            <a:schemeClr val="tx1"/>
                          </a:solidFill>
                          <a:effectLst/>
                          <a:latin typeface="Times New Roman" panose="02020603050405020304" pitchFamily="18" charset="0"/>
                          <a:cs typeface="Times New Roman" panose="02020603050405020304" pitchFamily="18" charset="0"/>
                        </a:rPr>
                        <a:t> hypogea L</a:t>
                      </a:r>
                      <a:endParaRPr lang="en-GB" sz="2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dirty="0">
                          <a:effectLst/>
                          <a:latin typeface="Times New Roman" panose="02020603050405020304" pitchFamily="18" charset="0"/>
                          <a:cs typeface="Times New Roman" panose="02020603050405020304" pitchFamily="18" charset="0"/>
                        </a:rPr>
                        <a:t>Peanut</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a:effectLst/>
                          <a:latin typeface="Times New Roman" panose="02020603050405020304" pitchFamily="18" charset="0"/>
                          <a:cs typeface="Times New Roman" panose="02020603050405020304" pitchFamily="18" charset="0"/>
                        </a:rPr>
                        <a:t>Arachin</a:t>
                      </a:r>
                      <a:endParaRPr lang="en-GB" sz="2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r>
              <a:tr h="366631">
                <a:tc>
                  <a:txBody>
                    <a:bodyPr/>
                    <a:lstStyle/>
                    <a:p>
                      <a:pPr>
                        <a:lnSpc>
                          <a:spcPct val="115000"/>
                        </a:lnSpc>
                        <a:spcAft>
                          <a:spcPts val="1000"/>
                        </a:spcAft>
                      </a:pPr>
                      <a:r>
                        <a:rPr lang="en-US" sz="2600" b="0" dirty="0" err="1">
                          <a:solidFill>
                            <a:schemeClr val="tx1"/>
                          </a:solidFill>
                          <a:effectLst/>
                          <a:latin typeface="Times New Roman" panose="02020603050405020304" pitchFamily="18" charset="0"/>
                          <a:cs typeface="Times New Roman" panose="02020603050405020304" pitchFamily="18" charset="0"/>
                        </a:rPr>
                        <a:t>Carthamus</a:t>
                      </a:r>
                      <a:r>
                        <a:rPr lang="en-US" sz="2600" b="0" dirty="0">
                          <a:solidFill>
                            <a:schemeClr val="tx1"/>
                          </a:solidFill>
                          <a:effectLst/>
                          <a:latin typeface="Times New Roman" panose="02020603050405020304" pitchFamily="18" charset="0"/>
                          <a:cs typeface="Times New Roman" panose="02020603050405020304" pitchFamily="18" charset="0"/>
                        </a:rPr>
                        <a:t> </a:t>
                      </a:r>
                      <a:r>
                        <a:rPr lang="en-US" sz="2600" b="0" dirty="0" err="1">
                          <a:solidFill>
                            <a:schemeClr val="tx1"/>
                          </a:solidFill>
                          <a:effectLst/>
                          <a:latin typeface="Times New Roman" panose="02020603050405020304" pitchFamily="18" charset="0"/>
                          <a:cs typeface="Times New Roman" panose="02020603050405020304" pitchFamily="18" charset="0"/>
                        </a:rPr>
                        <a:t>tinctorius</a:t>
                      </a:r>
                      <a:r>
                        <a:rPr lang="en-US" sz="2600" b="0" dirty="0">
                          <a:solidFill>
                            <a:schemeClr val="tx1"/>
                          </a:solidFill>
                          <a:effectLst/>
                          <a:latin typeface="Times New Roman" panose="02020603050405020304" pitchFamily="18" charset="0"/>
                          <a:cs typeface="Times New Roman" panose="02020603050405020304" pitchFamily="18" charset="0"/>
                        </a:rPr>
                        <a:t> L</a:t>
                      </a:r>
                      <a:endParaRPr lang="en-GB" sz="2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dirty="0">
                          <a:effectLst/>
                          <a:latin typeface="Times New Roman" panose="02020603050405020304" pitchFamily="18" charset="0"/>
                          <a:cs typeface="Times New Roman" panose="02020603050405020304" pitchFamily="18" charset="0"/>
                        </a:rPr>
                        <a:t>Safflower</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dirty="0" err="1">
                          <a:effectLst/>
                          <a:latin typeface="Times New Roman" panose="02020603050405020304" pitchFamily="18" charset="0"/>
                          <a:cs typeface="Times New Roman" panose="02020603050405020304" pitchFamily="18" charset="0"/>
                        </a:rPr>
                        <a:t>Carmin</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r>
              <a:tr h="366631">
                <a:tc>
                  <a:txBody>
                    <a:bodyPr/>
                    <a:lstStyle/>
                    <a:p>
                      <a:pPr>
                        <a:lnSpc>
                          <a:spcPct val="115000"/>
                        </a:lnSpc>
                        <a:spcAft>
                          <a:spcPts val="1000"/>
                        </a:spcAft>
                      </a:pPr>
                      <a:r>
                        <a:rPr lang="en-US" sz="2600" b="0" dirty="0" err="1">
                          <a:solidFill>
                            <a:schemeClr val="tx1"/>
                          </a:solidFill>
                          <a:effectLst/>
                          <a:latin typeface="Times New Roman" panose="02020603050405020304" pitchFamily="18" charset="0"/>
                          <a:cs typeface="Times New Roman" panose="02020603050405020304" pitchFamily="18" charset="0"/>
                        </a:rPr>
                        <a:t>Sesamum</a:t>
                      </a:r>
                      <a:r>
                        <a:rPr lang="en-US" sz="2600" b="0" dirty="0">
                          <a:solidFill>
                            <a:schemeClr val="tx1"/>
                          </a:solidFill>
                          <a:effectLst/>
                          <a:latin typeface="Times New Roman" panose="02020603050405020304" pitchFamily="18" charset="0"/>
                          <a:cs typeface="Times New Roman" panose="02020603050405020304" pitchFamily="18" charset="0"/>
                        </a:rPr>
                        <a:t> </a:t>
                      </a:r>
                      <a:r>
                        <a:rPr lang="en-US" sz="2600" b="0" dirty="0" err="1">
                          <a:solidFill>
                            <a:schemeClr val="tx1"/>
                          </a:solidFill>
                          <a:effectLst/>
                          <a:latin typeface="Times New Roman" panose="02020603050405020304" pitchFamily="18" charset="0"/>
                          <a:cs typeface="Times New Roman" panose="02020603050405020304" pitchFamily="18" charset="0"/>
                        </a:rPr>
                        <a:t>indicum</a:t>
                      </a:r>
                      <a:endParaRPr lang="en-GB" sz="2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dirty="0">
                          <a:effectLst/>
                          <a:latin typeface="Times New Roman" panose="02020603050405020304" pitchFamily="18" charset="0"/>
                          <a:cs typeface="Times New Roman" panose="02020603050405020304" pitchFamily="18" charset="0"/>
                        </a:rPr>
                        <a:t>Sesame</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dirty="0">
                          <a:effectLst/>
                          <a:latin typeface="Times New Roman" panose="02020603050405020304" pitchFamily="18" charset="0"/>
                          <a:cs typeface="Times New Roman" panose="02020603050405020304" pitchFamily="18" charset="0"/>
                        </a:rPr>
                        <a:t>α globulin</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r>
              <a:tr h="366631">
                <a:tc>
                  <a:txBody>
                    <a:bodyPr/>
                    <a:lstStyle/>
                    <a:p>
                      <a:pPr>
                        <a:lnSpc>
                          <a:spcPct val="115000"/>
                        </a:lnSpc>
                        <a:spcAft>
                          <a:spcPts val="1000"/>
                        </a:spcAft>
                      </a:pPr>
                      <a:r>
                        <a:rPr lang="en-US" sz="2600" b="0" dirty="0">
                          <a:solidFill>
                            <a:schemeClr val="tx1"/>
                          </a:solidFill>
                          <a:effectLst/>
                          <a:latin typeface="Times New Roman" panose="02020603050405020304" pitchFamily="18" charset="0"/>
                          <a:cs typeface="Times New Roman" panose="02020603050405020304" pitchFamily="18" charset="0"/>
                        </a:rPr>
                        <a:t>Glycine Max</a:t>
                      </a:r>
                      <a:endParaRPr lang="en-GB" sz="2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dirty="0">
                          <a:effectLst/>
                          <a:latin typeface="Times New Roman" panose="02020603050405020304" pitchFamily="18" charset="0"/>
                          <a:cs typeface="Times New Roman" panose="02020603050405020304" pitchFamily="18" charset="0"/>
                        </a:rPr>
                        <a:t>Soybean</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dirty="0" err="1">
                          <a:effectLst/>
                          <a:latin typeface="Times New Roman" panose="02020603050405020304" pitchFamily="18" charset="0"/>
                          <a:cs typeface="Times New Roman" panose="02020603050405020304" pitchFamily="18" charset="0"/>
                        </a:rPr>
                        <a:t>Glycinin</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r>
              <a:tr h="366631">
                <a:tc>
                  <a:txBody>
                    <a:bodyPr/>
                    <a:lstStyle/>
                    <a:p>
                      <a:pPr>
                        <a:lnSpc>
                          <a:spcPct val="115000"/>
                        </a:lnSpc>
                        <a:spcAft>
                          <a:spcPts val="1000"/>
                        </a:spcAft>
                      </a:pPr>
                      <a:r>
                        <a:rPr lang="en-US" sz="2600" b="0" dirty="0">
                          <a:solidFill>
                            <a:schemeClr val="tx1"/>
                          </a:solidFill>
                          <a:effectLst/>
                          <a:latin typeface="Times New Roman" panose="02020603050405020304" pitchFamily="18" charset="0"/>
                          <a:cs typeface="Times New Roman" panose="02020603050405020304" pitchFamily="18" charset="0"/>
                        </a:rPr>
                        <a:t>Helianthus </a:t>
                      </a:r>
                      <a:r>
                        <a:rPr lang="en-US" sz="2600" b="0" dirty="0" err="1">
                          <a:solidFill>
                            <a:schemeClr val="tx1"/>
                          </a:solidFill>
                          <a:effectLst/>
                          <a:latin typeface="Times New Roman" panose="02020603050405020304" pitchFamily="18" charset="0"/>
                          <a:cs typeface="Times New Roman" panose="02020603050405020304" pitchFamily="18" charset="0"/>
                        </a:rPr>
                        <a:t>annuus</a:t>
                      </a:r>
                      <a:endParaRPr lang="en-GB" sz="2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a:effectLst/>
                          <a:latin typeface="Times New Roman" panose="02020603050405020304" pitchFamily="18" charset="0"/>
                          <a:cs typeface="Times New Roman" panose="02020603050405020304" pitchFamily="18" charset="0"/>
                        </a:rPr>
                        <a:t>Sunflower</a:t>
                      </a:r>
                      <a:endParaRPr lang="en-GB" sz="2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a:lnSpc>
                          <a:spcPct val="115000"/>
                        </a:lnSpc>
                        <a:spcAft>
                          <a:spcPts val="1000"/>
                        </a:spcAft>
                      </a:pPr>
                      <a:r>
                        <a:rPr lang="en-US" sz="2600" dirty="0" err="1">
                          <a:effectLst/>
                          <a:latin typeface="Times New Roman" panose="02020603050405020304" pitchFamily="18" charset="0"/>
                          <a:cs typeface="Times New Roman" panose="02020603050405020304" pitchFamily="18" charset="0"/>
                        </a:rPr>
                        <a:t>Helianthin</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r>
            </a:tbl>
          </a:graphicData>
        </a:graphic>
      </p:graphicFrame>
    </p:spTree>
    <p:extLst>
      <p:ext uri="{BB962C8B-B14F-4D97-AF65-F5344CB8AC3E}">
        <p14:creationId xmlns:p14="http://schemas.microsoft.com/office/powerpoint/2010/main" val="40577641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22</a:t>
            </a:fld>
            <a:endParaRPr lang="en-GB"/>
          </a:p>
        </p:txBody>
      </p:sp>
      <p:sp>
        <p:nvSpPr>
          <p:cNvPr id="3" name="Rectangle 2"/>
          <p:cNvSpPr/>
          <p:nvPr/>
        </p:nvSpPr>
        <p:spPr>
          <a:xfrm>
            <a:off x="2550486" y="150468"/>
            <a:ext cx="6853030" cy="587853"/>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algn="just">
              <a:lnSpc>
                <a:spcPct val="115000"/>
              </a:lnSpc>
              <a:spcAft>
                <a:spcPts val="1000"/>
              </a:spcAft>
            </a:pP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Production of Oilseed </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Protein </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Concentrates</a:t>
            </a:r>
            <a:endParaRPr lang="en-GB"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Rectangle 3"/>
          <p:cNvSpPr/>
          <p:nvPr/>
        </p:nvSpPr>
        <p:spPr>
          <a:xfrm>
            <a:off x="442585" y="751942"/>
            <a:ext cx="11068833" cy="126034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1000"/>
              </a:spcAft>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Oilseed protein concentrate are prepared from defatted flakes or flour by removing the water soluble non-protein constituents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e.g</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oligosaccharides, part of ash). They contain not less than 70% protein on a moisture free basis.</a:t>
            </a:r>
            <a:endParaRPr lang="en-GB" sz="2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4"/>
          <p:cNvSpPr/>
          <p:nvPr/>
        </p:nvSpPr>
        <p:spPr>
          <a:xfrm>
            <a:off x="442586" y="2025908"/>
            <a:ext cx="11068833" cy="483209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200" dirty="0">
                <a:latin typeface="Times New Roman" panose="02020603050405020304" pitchFamily="18" charset="0"/>
                <a:ea typeface="Calibri" panose="020F0502020204030204" pitchFamily="34" charset="0"/>
                <a:cs typeface="Times New Roman" panose="02020603050405020304" pitchFamily="18" charset="0"/>
              </a:rPr>
              <a:t>The objective in </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producing PCs especially, </a:t>
            </a:r>
            <a:r>
              <a:rPr lang="en-US" sz="2200" dirty="0">
                <a:latin typeface="Times New Roman" panose="02020603050405020304" pitchFamily="18" charset="0"/>
                <a:cs typeface="Times New Roman" panose="02020603050405020304" pitchFamily="18" charset="0"/>
              </a:rPr>
              <a:t>Soy protein </a:t>
            </a:r>
            <a:r>
              <a:rPr lang="en-US" sz="2200" dirty="0" smtClean="0">
                <a:latin typeface="Times New Roman" panose="02020603050405020304" pitchFamily="18" charset="0"/>
                <a:cs typeface="Times New Roman" panose="02020603050405020304" pitchFamily="18" charset="0"/>
              </a:rPr>
              <a:t>concentrates (</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SPCs) is </a:t>
            </a:r>
            <a:r>
              <a:rPr lang="en-US" sz="2200" dirty="0">
                <a:latin typeface="Times New Roman" panose="02020603050405020304" pitchFamily="18" charset="0"/>
                <a:ea typeface="Calibri" panose="020F0502020204030204" pitchFamily="34" charset="0"/>
                <a:cs typeface="Times New Roman" panose="02020603050405020304" pitchFamily="18" charset="0"/>
              </a:rPr>
              <a:t>to remove strong </a:t>
            </a:r>
            <a:r>
              <a:rPr lang="en-US" sz="2200" dirty="0" err="1">
                <a:latin typeface="Times New Roman" panose="02020603050405020304" pitchFamily="18" charset="0"/>
                <a:ea typeface="Calibri" panose="020F0502020204030204" pitchFamily="34" charset="0"/>
                <a:cs typeface="Times New Roman" panose="02020603050405020304" pitchFamily="18" charset="0"/>
              </a:rPr>
              <a:t>flavour</a:t>
            </a:r>
            <a:r>
              <a:rPr lang="en-US" sz="2200" dirty="0">
                <a:latin typeface="Times New Roman" panose="02020603050405020304" pitchFamily="18" charset="0"/>
                <a:ea typeface="Calibri" panose="020F0502020204030204" pitchFamily="34" charset="0"/>
                <a:cs typeface="Times New Roman" panose="02020603050405020304" pitchFamily="18" charset="0"/>
              </a:rPr>
              <a:t> components and the flatulence sugars (</a:t>
            </a:r>
            <a:r>
              <a:rPr lang="en-US" sz="2200" dirty="0" err="1" smtClean="0">
                <a:latin typeface="Times New Roman" panose="02020603050405020304" pitchFamily="18" charset="0"/>
                <a:ea typeface="Calibri" panose="020F0502020204030204" pitchFamily="34" charset="0"/>
                <a:cs typeface="Times New Roman" panose="02020603050405020304" pitchFamily="18" charset="0"/>
              </a:rPr>
              <a:t>stachynose</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200" dirty="0">
                <a:latin typeface="Times New Roman" panose="02020603050405020304" pitchFamily="18" charset="0"/>
                <a:ea typeface="Calibri" panose="020F0502020204030204" pitchFamily="34" charset="0"/>
                <a:cs typeface="Times New Roman" panose="02020603050405020304" pitchFamily="18" charset="0"/>
              </a:rPr>
              <a:t>and </a:t>
            </a:r>
            <a:r>
              <a:rPr lang="en-US" sz="2200" dirty="0" err="1">
                <a:latin typeface="Times New Roman" panose="02020603050405020304" pitchFamily="18" charset="0"/>
                <a:ea typeface="Calibri" panose="020F0502020204030204" pitchFamily="34" charset="0"/>
                <a:cs typeface="Times New Roman" panose="02020603050405020304" pitchFamily="18" charset="0"/>
              </a:rPr>
              <a:t>raffinose</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 and to concentrate the </a:t>
            </a:r>
            <a:r>
              <a:rPr lang="en-US" sz="2200" dirty="0">
                <a:latin typeface="Times New Roman" panose="02020603050405020304" pitchFamily="18" charset="0"/>
                <a:ea typeface="Calibri" panose="020F0502020204030204" pitchFamily="34" charset="0"/>
                <a:cs typeface="Times New Roman" panose="02020603050405020304" pitchFamily="18" charset="0"/>
              </a:rPr>
              <a:t>protein and dietary </a:t>
            </a:r>
            <a:r>
              <a:rPr lang="en-US" sz="2200" dirty="0" err="1">
                <a:latin typeface="Times New Roman" panose="02020603050405020304" pitchFamily="18" charset="0"/>
                <a:ea typeface="Calibri" panose="020F0502020204030204" pitchFamily="34" charset="0"/>
                <a:cs typeface="Times New Roman" panose="02020603050405020304" pitchFamily="18" charset="0"/>
              </a:rPr>
              <a:t>fibre</a:t>
            </a:r>
            <a:r>
              <a:rPr lang="en-US" sz="2200" dirty="0">
                <a:latin typeface="Times New Roman" panose="02020603050405020304" pitchFamily="18" charset="0"/>
                <a:ea typeface="Calibri" panose="020F0502020204030204" pitchFamily="34" charset="0"/>
                <a:cs typeface="Times New Roman" panose="02020603050405020304" pitchFamily="18" charset="0"/>
              </a:rPr>
              <a:t> contents </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a:t>
            </a:r>
            <a:r>
              <a:rPr lang="en-US" sz="2200" dirty="0">
                <a:latin typeface="Times New Roman" panose="02020603050405020304" pitchFamily="18" charset="0"/>
                <a:ea typeface="Calibri" panose="020F0502020204030204" pitchFamily="34" charset="0"/>
                <a:cs typeface="Times New Roman" panose="02020603050405020304" pitchFamily="18" charset="0"/>
              </a:rPr>
              <a:t>Lucas and </a:t>
            </a:r>
            <a:r>
              <a:rPr lang="en-US" sz="2200" dirty="0" err="1">
                <a:latin typeface="Times New Roman" panose="02020603050405020304" pitchFamily="18" charset="0"/>
                <a:ea typeface="Calibri" panose="020F0502020204030204" pitchFamily="34" charset="0"/>
                <a:cs typeface="Times New Roman" panose="02020603050405020304" pitchFamily="18" charset="0"/>
              </a:rPr>
              <a:t>Riaz</a:t>
            </a:r>
            <a:r>
              <a:rPr lang="en-US" sz="2200" dirty="0">
                <a:latin typeface="Times New Roman" panose="02020603050405020304" pitchFamily="18" charset="0"/>
                <a:ea typeface="Calibri" panose="020F0502020204030204" pitchFamily="34" charset="0"/>
                <a:cs typeface="Times New Roman" panose="02020603050405020304" pitchFamily="18" charset="0"/>
              </a:rPr>
              <a:t> 1995). </a:t>
            </a:r>
            <a:endParaRPr lang="en-US" sz="2200" dirty="0" smtClean="0">
              <a:latin typeface="Times New Roman" panose="02020603050405020304" pitchFamily="18" charset="0"/>
              <a:ea typeface="Calibri" panose="020F0502020204030204" pitchFamily="34" charset="0"/>
              <a:cs typeface="Times New Roman" panose="02020603050405020304" pitchFamily="18" charset="0"/>
            </a:endParaRPr>
          </a:p>
          <a:p>
            <a:r>
              <a:rPr lang="en-US" sz="2200" dirty="0" smtClean="0">
                <a:latin typeface="Times New Roman" panose="02020603050405020304" pitchFamily="18" charset="0"/>
                <a:ea typeface="Calibri" panose="020F0502020204030204" pitchFamily="34" charset="0"/>
                <a:cs typeface="Times New Roman" panose="02020603050405020304" pitchFamily="18" charset="0"/>
              </a:rPr>
              <a:t>Three </a:t>
            </a:r>
            <a:r>
              <a:rPr lang="en-US" sz="2200" dirty="0">
                <a:latin typeface="Times New Roman" panose="02020603050405020304" pitchFamily="18" charset="0"/>
                <a:ea typeface="Calibri" panose="020F0502020204030204" pitchFamily="34" charset="0"/>
                <a:cs typeface="Times New Roman" panose="02020603050405020304" pitchFamily="18" charset="0"/>
              </a:rPr>
              <a:t>processes may be used: </a:t>
            </a:r>
            <a:endParaRPr lang="en-US" sz="2200"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indent="-342900">
              <a:buAutoNum type="arabicParenBoth"/>
            </a:pPr>
            <a:r>
              <a:rPr lang="en-US" sz="2200" b="1" dirty="0" smtClean="0">
                <a:latin typeface="Times New Roman" panose="02020603050405020304" pitchFamily="18" charset="0"/>
                <a:ea typeface="Calibri" panose="020F0502020204030204" pitchFamily="34" charset="0"/>
                <a:cs typeface="Times New Roman" panose="02020603050405020304" pitchFamily="18" charset="0"/>
              </a:rPr>
              <a:t> heating the white flakes </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resulting in denaturation of the protein and they become water insoluble before the extraction process begins. Drawback- the protein has lost most of its functional properties; this method is no longer used today; </a:t>
            </a:r>
          </a:p>
          <a:p>
            <a:pPr marL="342900" indent="-342900">
              <a:buAutoNum type="arabicParenBoth"/>
            </a:pPr>
            <a:r>
              <a:rPr lang="en-US" sz="2200" b="1" dirty="0" smtClean="0">
                <a:latin typeface="Times New Roman" panose="02020603050405020304" pitchFamily="18" charset="0"/>
                <a:ea typeface="Calibri" panose="020F0502020204030204" pitchFamily="34" charset="0"/>
                <a:cs typeface="Times New Roman" panose="02020603050405020304" pitchFamily="18" charset="0"/>
              </a:rPr>
              <a:t> extraction with water at isoelectric pH (4.5) </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where the soy protein has its lowest possible solubility characteristics which can  be restored by neutralization to the neutral </a:t>
            </a:r>
            <a:r>
              <a:rPr lang="en-US" sz="2200" dirty="0" err="1" smtClean="0">
                <a:latin typeface="Times New Roman" panose="02020603050405020304" pitchFamily="18" charset="0"/>
                <a:ea typeface="Calibri" panose="020F0502020204030204" pitchFamily="34" charset="0"/>
                <a:cs typeface="Times New Roman" panose="02020603050405020304" pitchFamily="18" charset="0"/>
              </a:rPr>
              <a:t>pH.</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 </a:t>
            </a:r>
          </a:p>
          <a:p>
            <a:pPr marL="342900" indent="-342900">
              <a:buFont typeface="Arial" panose="020B0604020202020204" pitchFamily="34" charset="0"/>
              <a:buChar char="•"/>
            </a:pPr>
            <a:r>
              <a:rPr lang="en-US" sz="2200" dirty="0" smtClean="0">
                <a:latin typeface="Times New Roman" panose="02020603050405020304" pitchFamily="18" charset="0"/>
                <a:ea typeface="Calibri" panose="020F0502020204030204" pitchFamily="34" charset="0"/>
                <a:cs typeface="Times New Roman" panose="02020603050405020304" pitchFamily="18" charset="0"/>
              </a:rPr>
              <a:t>best tasting and most functional SPCs that have found applications in the preparation of fat emulsions;</a:t>
            </a:r>
          </a:p>
          <a:p>
            <a:r>
              <a:rPr lang="en-US" sz="2200" b="1" dirty="0" smtClean="0">
                <a:latin typeface="Times New Roman" panose="02020603050405020304" pitchFamily="18" charset="0"/>
                <a:ea typeface="Calibri" panose="020F0502020204030204" pitchFamily="34" charset="0"/>
                <a:cs typeface="Times New Roman" panose="02020603050405020304" pitchFamily="18" charset="0"/>
              </a:rPr>
              <a:t>(3)</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200" b="1" dirty="0" smtClean="0">
                <a:latin typeface="Times New Roman" panose="02020603050405020304" pitchFamily="18" charset="0"/>
                <a:ea typeface="Calibri" panose="020F0502020204030204" pitchFamily="34" charset="0"/>
                <a:cs typeface="Times New Roman" panose="02020603050405020304" pitchFamily="18" charset="0"/>
              </a:rPr>
              <a:t>extraction with aqueous (70-90%) ethyl alcohol </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to remove the oligosaccharides- This    	process is based on the (irreversible) alcoholic denaturation of the protein.</a:t>
            </a:r>
          </a:p>
          <a:p>
            <a:pPr marL="342900" indent="-342900">
              <a:buFont typeface="Arial" panose="020B0604020202020204" pitchFamily="34" charset="0"/>
              <a:buChar char="•"/>
            </a:pPr>
            <a:r>
              <a:rPr lang="en-US" sz="2200" dirty="0" smtClean="0">
                <a:latin typeface="Times New Roman" panose="02020603050405020304" pitchFamily="18" charset="0"/>
                <a:ea typeface="Calibri" panose="020F0502020204030204" pitchFamily="34" charset="0"/>
                <a:cs typeface="Times New Roman" panose="02020603050405020304" pitchFamily="18" charset="0"/>
              </a:rPr>
              <a:t>most popular; results in the most bland tasting and nutritionally most attractive SPCs. </a:t>
            </a:r>
            <a:endParaRPr lang="en-GB"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09296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23</a:t>
            </a:fld>
            <a:endParaRPr lang="en-GB"/>
          </a:p>
        </p:txBody>
      </p:sp>
      <p:sp>
        <p:nvSpPr>
          <p:cNvPr id="3" name="Rectangle 2"/>
          <p:cNvSpPr/>
          <p:nvPr/>
        </p:nvSpPr>
        <p:spPr>
          <a:xfrm>
            <a:off x="1954060" y="638208"/>
            <a:ext cx="9081369" cy="46166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400" b="1" dirty="0" smtClean="0">
                <a:latin typeface="Times New Roman" panose="02020603050405020304" pitchFamily="18" charset="0"/>
                <a:ea typeface="Times New Roman" panose="02020603050405020304" pitchFamily="18" charset="0"/>
                <a:cs typeface="Times New Roman" panose="02020603050405020304" pitchFamily="18" charset="0"/>
              </a:rPr>
              <a:t>Table 3: Composition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of a typical food grade soy protein concentrate </a:t>
            </a:r>
            <a:endParaRPr lang="en-GB" sz="2400" b="1"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724179263"/>
              </p:ext>
            </p:extLst>
          </p:nvPr>
        </p:nvGraphicFramePr>
        <p:xfrm>
          <a:off x="1942838" y="1099873"/>
          <a:ext cx="9092591" cy="4374000"/>
        </p:xfrm>
        <a:graphic>
          <a:graphicData uri="http://schemas.openxmlformats.org/drawingml/2006/table">
            <a:tbl>
              <a:tblPr firstRow="1" firstCol="1" bandRow="1">
                <a:tableStyleId>{5C22544A-7EE6-4342-B048-85BDC9FD1C3A}</a:tableStyleId>
              </a:tblPr>
              <a:tblGrid>
                <a:gridCol w="4175170"/>
                <a:gridCol w="4917421"/>
              </a:tblGrid>
              <a:tr h="437400">
                <a:tc>
                  <a:txBody>
                    <a:bodyPr/>
                    <a:lstStyle/>
                    <a:p>
                      <a:pPr algn="just">
                        <a:lnSpc>
                          <a:spcPct val="115000"/>
                        </a:lnSpc>
                        <a:spcAft>
                          <a:spcPts val="1000"/>
                        </a:spcAft>
                        <a:tabLst>
                          <a:tab pos="1066800" algn="l"/>
                        </a:tabLst>
                      </a:pPr>
                      <a:r>
                        <a:rPr lang="en-US" sz="2400" dirty="0">
                          <a:solidFill>
                            <a:schemeClr val="tx1"/>
                          </a:solidFill>
                          <a:effectLst/>
                          <a:latin typeface="Times New Roman" panose="02020603050405020304" pitchFamily="18" charset="0"/>
                          <a:cs typeface="Times New Roman" panose="02020603050405020304" pitchFamily="18" charset="0"/>
                        </a:rPr>
                        <a:t>Constituent	</a:t>
                      </a:r>
                      <a:endParaRPr lang="en-GB"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00B0F0"/>
                    </a:solidFill>
                  </a:tcPr>
                </a:tc>
                <a:tc>
                  <a:txBody>
                    <a:bodyPr/>
                    <a:lstStyle/>
                    <a:p>
                      <a:pPr algn="just">
                        <a:lnSpc>
                          <a:spcPct val="115000"/>
                        </a:lnSpc>
                        <a:spcAft>
                          <a:spcPts val="1000"/>
                        </a:spcAft>
                      </a:pPr>
                      <a:r>
                        <a:rPr lang="en-US" sz="2400" b="1" dirty="0">
                          <a:solidFill>
                            <a:schemeClr val="tx1"/>
                          </a:solidFill>
                          <a:effectLst/>
                          <a:latin typeface="Times New Roman" panose="02020603050405020304" pitchFamily="18" charset="0"/>
                          <a:cs typeface="Times New Roman" panose="02020603050405020304" pitchFamily="18" charset="0"/>
                        </a:rPr>
                        <a:t>Composition</a:t>
                      </a:r>
                      <a:endParaRPr lang="en-GB"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00B0F0"/>
                    </a:solidFill>
                  </a:tcPr>
                </a:tc>
              </a:tr>
              <a:tr h="437400">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Protein</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70% minimum</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37400">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Moisture</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8% maximum</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37400">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Crude </a:t>
                      </a:r>
                      <a:r>
                        <a:rPr lang="en-US" sz="2400" b="0" dirty="0" err="1">
                          <a:solidFill>
                            <a:schemeClr val="tx1"/>
                          </a:solidFill>
                          <a:effectLst/>
                          <a:latin typeface="Times New Roman" panose="02020603050405020304" pitchFamily="18" charset="0"/>
                          <a:cs typeface="Times New Roman" panose="02020603050405020304" pitchFamily="18" charset="0"/>
                        </a:rPr>
                        <a:t>fibre</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4.5 % maximum</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37400">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Ash</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7% maximum</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37400">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Fat</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1% maximum</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37400">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Particle size</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95% &lt; 150 microns</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37400">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Standard plate count</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15000/g maximum</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37400">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Salmonella in 200 g</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Negative</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37400">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E. coli in g</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gn="just">
                        <a:lnSpc>
                          <a:spcPct val="115000"/>
                        </a:lnSpc>
                        <a:spcAft>
                          <a:spcPts val="1000"/>
                        </a:spcAft>
                      </a:pPr>
                      <a:r>
                        <a:rPr lang="en-US" sz="2400" b="0" dirty="0">
                          <a:solidFill>
                            <a:schemeClr val="tx1"/>
                          </a:solidFill>
                          <a:effectLst/>
                          <a:latin typeface="Times New Roman" panose="02020603050405020304" pitchFamily="18" charset="0"/>
                          <a:cs typeface="Times New Roman" panose="02020603050405020304" pitchFamily="18" charset="0"/>
                        </a:rPr>
                        <a:t>Negative</a:t>
                      </a:r>
                      <a:endParaRPr lang="en-GB" sz="24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4726015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24</a:t>
            </a:fld>
            <a:endParaRPr lang="en-GB"/>
          </a:p>
        </p:txBody>
      </p:sp>
      <p:sp>
        <p:nvSpPr>
          <p:cNvPr id="3" name="Rectangle 2"/>
          <p:cNvSpPr/>
          <p:nvPr/>
        </p:nvSpPr>
        <p:spPr>
          <a:xfrm>
            <a:off x="752303" y="307135"/>
            <a:ext cx="10601495" cy="55245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115000"/>
              </a:lnSpc>
              <a:spcAft>
                <a:spcPts val="1000"/>
              </a:spcAft>
            </a:pPr>
            <a:r>
              <a:rPr lang="en-US" sz="2600" b="1" dirty="0">
                <a:latin typeface="Times New Roman" panose="02020603050405020304" pitchFamily="18" charset="0"/>
                <a:ea typeface="Times New Roman" panose="02020603050405020304" pitchFamily="18" charset="0"/>
                <a:cs typeface="Times New Roman" panose="02020603050405020304" pitchFamily="18" charset="0"/>
              </a:rPr>
              <a:t>Production of Oilseed Protein </a:t>
            </a:r>
            <a:r>
              <a:rPr lang="en-US" sz="2600" b="1" dirty="0" smtClean="0">
                <a:latin typeface="Times New Roman" panose="02020603050405020304" pitchFamily="18" charset="0"/>
                <a:ea typeface="Times New Roman" panose="02020603050405020304" pitchFamily="18" charset="0"/>
                <a:cs typeface="Times New Roman" panose="02020603050405020304" pitchFamily="18" charset="0"/>
              </a:rPr>
              <a:t>Isolates: </a:t>
            </a:r>
            <a:r>
              <a:rPr lang="en-US" sz="2600" b="1" dirty="0">
                <a:latin typeface="Times New Roman" panose="02020603050405020304" pitchFamily="18" charset="0"/>
                <a:ea typeface="Calibri" panose="020F0502020204030204" pitchFamily="34" charset="0"/>
                <a:cs typeface="Times New Roman" panose="02020603050405020304" pitchFamily="18" charset="0"/>
              </a:rPr>
              <a:t>Soy </a:t>
            </a:r>
            <a:r>
              <a:rPr lang="en-US" sz="2600" b="1" dirty="0" smtClean="0">
                <a:latin typeface="Times New Roman" panose="02020603050405020304" pitchFamily="18" charset="0"/>
                <a:ea typeface="Calibri" panose="020F0502020204030204" pitchFamily="34" charset="0"/>
                <a:cs typeface="Times New Roman" panose="02020603050405020304" pitchFamily="18" charset="0"/>
              </a:rPr>
              <a:t>Protein Isolate </a:t>
            </a:r>
            <a:r>
              <a:rPr lang="en-US" sz="2600" b="1" dirty="0">
                <a:latin typeface="Times New Roman" panose="02020603050405020304" pitchFamily="18" charset="0"/>
                <a:ea typeface="Calibri" panose="020F0502020204030204" pitchFamily="34" charset="0"/>
                <a:cs typeface="Times New Roman" panose="02020603050405020304" pitchFamily="18" charset="0"/>
              </a:rPr>
              <a:t>(SPIs</a:t>
            </a:r>
            <a:r>
              <a:rPr lang="en-US" sz="2600" b="1" dirty="0" smtClean="0">
                <a:latin typeface="Times New Roman" panose="02020603050405020304" pitchFamily="18" charset="0"/>
                <a:ea typeface="Calibri" panose="020F0502020204030204" pitchFamily="34" charset="0"/>
                <a:cs typeface="Times New Roman" panose="02020603050405020304" pitchFamily="18" charset="0"/>
              </a:rPr>
              <a:t>)</a:t>
            </a:r>
            <a:endParaRPr lang="en-GB" sz="26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4"/>
          <p:cNvSpPr/>
          <p:nvPr/>
        </p:nvSpPr>
        <p:spPr>
          <a:xfrm>
            <a:off x="752303" y="919748"/>
            <a:ext cx="10601493" cy="179126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0"/>
              </a:spcAf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Protein isolates are more refined than concentrates, they contain 90% or more protein. </a:t>
            </a:r>
            <a:r>
              <a:rPr lang="en-US" sz="2400" dirty="0">
                <a:latin typeface="Times New Roman" panose="02020603050405020304" pitchFamily="18" charset="0"/>
                <a:ea typeface="Calibri" panose="020F0502020204030204" pitchFamily="34" charset="0"/>
                <a:cs typeface="Times New Roman" panose="02020603050405020304" pitchFamily="18" charset="0"/>
              </a:rPr>
              <a:t>The production consists of an aqueous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solubulization </a:t>
            </a:r>
            <a:r>
              <a:rPr lang="en-US" sz="2400" dirty="0">
                <a:latin typeface="Times New Roman" panose="02020603050405020304" pitchFamily="18" charset="0"/>
                <a:ea typeface="Calibri" panose="020F0502020204030204" pitchFamily="34" charset="0"/>
                <a:cs typeface="Times New Roman" panose="02020603050405020304" pitchFamily="18" charset="0"/>
              </a:rPr>
              <a:t>of protein and carbohydrates at alkaline pH and the recovery of the solubilized protein, separation and, optionally washing and neutralization before drying (Moure et al., 2006). </a:t>
            </a:r>
            <a:endParaRPr lang="en-GB"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Rectangle 6"/>
          <p:cNvSpPr/>
          <p:nvPr/>
        </p:nvSpPr>
        <p:spPr>
          <a:xfrm>
            <a:off x="752303" y="2676960"/>
            <a:ext cx="10601493" cy="391491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Three </a:t>
            </a:r>
            <a:r>
              <a:rPr lang="en-US" sz="2400" b="1" dirty="0">
                <a:latin typeface="Times New Roman" panose="02020603050405020304" pitchFamily="18" charset="0"/>
                <a:ea typeface="Calibri" panose="020F0502020204030204" pitchFamily="34" charset="0"/>
                <a:cs typeface="Times New Roman" panose="02020603050405020304" pitchFamily="18" charset="0"/>
              </a:rPr>
              <a:t>steps</a:t>
            </a:r>
            <a:r>
              <a:rPr lang="en-US" sz="2400" dirty="0">
                <a:latin typeface="Times New Roman" panose="02020603050405020304" pitchFamily="18" charset="0"/>
                <a:ea typeface="Calibri" panose="020F0502020204030204" pitchFamily="34" charset="0"/>
                <a:cs typeface="Times New Roman" panose="02020603050405020304" pitchFamily="18" charset="0"/>
              </a:rPr>
              <a:t> are involved in the process of making SPIs. </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(1) the soy flakes or flour are </a:t>
            </a:r>
            <a:r>
              <a:rPr lang="en-US" sz="2400" dirty="0" err="1">
                <a:latin typeface="Times New Roman" panose="02020603050405020304" pitchFamily="18" charset="0"/>
                <a:ea typeface="Calibri" panose="020F0502020204030204" pitchFamily="34" charset="0"/>
                <a:cs typeface="Times New Roman" panose="02020603050405020304" pitchFamily="18" charset="0"/>
              </a:rPr>
              <a:t>slurried</a:t>
            </a:r>
            <a:r>
              <a:rPr lang="en-US" sz="2400" dirty="0">
                <a:latin typeface="Times New Roman" panose="02020603050405020304" pitchFamily="18" charset="0"/>
                <a:ea typeface="Calibri" panose="020F0502020204030204" pitchFamily="34" charset="0"/>
                <a:cs typeface="Times New Roman" panose="02020603050405020304" pitchFamily="18" charset="0"/>
              </a:rPr>
              <a:t> with water under alkaline conditions (pH 6.8-10 at 27-66 </a:t>
            </a:r>
            <a:r>
              <a:rPr lang="en-US" sz="2400" baseline="30000" dirty="0" err="1">
                <a:latin typeface="Times New Roman" panose="02020603050405020304" pitchFamily="18" charset="0"/>
                <a:ea typeface="Calibri" panose="020F0502020204030204" pitchFamily="34" charset="0"/>
                <a:cs typeface="Times New Roman" panose="02020603050405020304" pitchFamily="18" charset="0"/>
              </a:rPr>
              <a:t>o</a:t>
            </a:r>
            <a:r>
              <a:rPr lang="en-US" sz="2400" dirty="0" err="1">
                <a:latin typeface="Times New Roman" panose="02020603050405020304" pitchFamily="18" charset="0"/>
                <a:ea typeface="Calibri" panose="020F0502020204030204" pitchFamily="34" charset="0"/>
                <a:cs typeface="Times New Roman" panose="02020603050405020304" pitchFamily="18" charset="0"/>
              </a:rPr>
              <a:t>C</a:t>
            </a:r>
            <a:r>
              <a:rPr lang="en-US" sz="2400" dirty="0">
                <a:latin typeface="Times New Roman" panose="02020603050405020304" pitchFamily="18" charset="0"/>
                <a:ea typeface="Calibri" panose="020F0502020204030204" pitchFamily="34" charset="0"/>
                <a:cs typeface="Times New Roman" panose="02020603050405020304" pitchFamily="18" charset="0"/>
              </a:rPr>
              <a:t> using </a:t>
            </a:r>
            <a:r>
              <a:rPr lang="en-US" sz="2400" dirty="0" err="1" smtClean="0">
                <a:latin typeface="Times New Roman" panose="02020603050405020304" pitchFamily="18" charset="0"/>
                <a:ea typeface="Calibri" panose="020F0502020204030204" pitchFamily="34" charset="0"/>
                <a:cs typeface="Times New Roman" panose="02020603050405020304" pitchFamily="18" charset="0"/>
              </a:rPr>
              <a:t>NaOH</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and other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food grade alkaline substances) (</a:t>
            </a:r>
            <a:r>
              <a:rPr lang="en-US" sz="2400" dirty="0" err="1">
                <a:latin typeface="Times New Roman" panose="02020603050405020304" pitchFamily="18" charset="0"/>
                <a:ea typeface="Calibri" panose="020F0502020204030204" pitchFamily="34" charset="0"/>
                <a:cs typeface="Times New Roman" panose="02020603050405020304" pitchFamily="18" charset="0"/>
              </a:rPr>
              <a:t>Lusas</a:t>
            </a:r>
            <a:r>
              <a:rPr lang="en-US" sz="2400" dirty="0">
                <a:latin typeface="Times New Roman" panose="02020603050405020304" pitchFamily="18" charset="0"/>
                <a:ea typeface="Calibri" panose="020F0502020204030204" pitchFamily="34" charset="0"/>
                <a:cs typeface="Times New Roman" panose="02020603050405020304" pitchFamily="18" charset="0"/>
              </a:rPr>
              <a:t> and </a:t>
            </a:r>
            <a:r>
              <a:rPr lang="en-US" sz="2400" dirty="0" err="1">
                <a:latin typeface="Times New Roman" panose="02020603050405020304" pitchFamily="18" charset="0"/>
                <a:ea typeface="Calibri" panose="020F0502020204030204" pitchFamily="34" charset="0"/>
                <a:cs typeface="Times New Roman" panose="02020603050405020304" pitchFamily="18" charset="0"/>
              </a:rPr>
              <a:t>Riaz</a:t>
            </a:r>
            <a:r>
              <a:rPr lang="en-US" sz="2400" dirty="0">
                <a:latin typeface="Times New Roman" panose="02020603050405020304" pitchFamily="18" charset="0"/>
                <a:ea typeface="Calibri" panose="020F0502020204030204" pitchFamily="34" charset="0"/>
                <a:cs typeface="Times New Roman" panose="02020603050405020304" pitchFamily="18" charset="0"/>
              </a:rPr>
              <a:t>, 1995; Anon, 2008b); </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(2) the supernatant containing the protein and the sugars in solution is acidified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with </a:t>
            </a:r>
            <a:r>
              <a:rPr lang="en-US" sz="2400" dirty="0" err="1" smtClean="0">
                <a:latin typeface="Times New Roman" panose="02020603050405020304" pitchFamily="18" charset="0"/>
                <a:ea typeface="Calibri" panose="020F0502020204030204" pitchFamily="34" charset="0"/>
                <a:cs typeface="Times New Roman" panose="02020603050405020304" pitchFamily="18" charset="0"/>
              </a:rPr>
              <a:t>HCl</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or </a:t>
            </a:r>
            <a:r>
              <a:rPr lang="en-US" sz="2400" dirty="0">
                <a:latin typeface="Times New Roman" panose="02020603050405020304" pitchFamily="18" charset="0"/>
                <a:ea typeface="Calibri" panose="020F0502020204030204" pitchFamily="34" charset="0"/>
                <a:cs typeface="Times New Roman" panose="02020603050405020304" pitchFamily="18" charset="0"/>
              </a:rPr>
              <a:t>phosphoric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acid (H</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2</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PO</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4</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to </a:t>
            </a:r>
            <a:r>
              <a:rPr lang="en-US" sz="2400" dirty="0">
                <a:latin typeface="Times New Roman" panose="02020603050405020304" pitchFamily="18" charset="0"/>
                <a:ea typeface="Calibri" panose="020F0502020204030204" pitchFamily="34" charset="0"/>
                <a:cs typeface="Times New Roman" panose="02020603050405020304" pitchFamily="18" charset="0"/>
              </a:rPr>
              <a:t>pH 4.5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(minimal proteins solubility-IEP).</a:t>
            </a:r>
          </a:p>
          <a:p>
            <a:pPr algn="just">
              <a:lnSpc>
                <a:spcPct val="115000"/>
              </a:lnSpc>
              <a:spcAft>
                <a:spcPts val="0"/>
              </a:spcAft>
            </a:pPr>
            <a:r>
              <a:rPr lang="en-US" sz="2400" dirty="0" smtClean="0">
                <a:latin typeface="Times New Roman" panose="02020603050405020304" pitchFamily="18" charset="0"/>
                <a:ea typeface="Calibri" panose="020F0502020204030204" pitchFamily="34" charset="0"/>
                <a:cs typeface="Times New Roman" panose="02020603050405020304" pitchFamily="18" charset="0"/>
              </a:rPr>
              <a:t>(</a:t>
            </a:r>
            <a:r>
              <a:rPr lang="en-US" sz="2400" dirty="0">
                <a:latin typeface="Times New Roman" panose="02020603050405020304" pitchFamily="18" charset="0"/>
                <a:ea typeface="Calibri" panose="020F0502020204030204" pitchFamily="34" charset="0"/>
                <a:cs typeface="Times New Roman" panose="02020603050405020304" pitchFamily="18" charset="0"/>
              </a:rPr>
              <a:t>3) The solubility of the precipitated protein is restored by neutralizing to alkaline pH 6.5-7.0 after re-dilution with fresh water or spray dried in its acidic form and packed in multilayer paper bags (Anon 2008b; </a:t>
            </a:r>
            <a:r>
              <a:rPr lang="en-US" sz="2400" dirty="0" err="1">
                <a:latin typeface="Times New Roman" panose="02020603050405020304" pitchFamily="18" charset="0"/>
                <a:ea typeface="Calibri" panose="020F0502020204030204" pitchFamily="34" charset="0"/>
                <a:cs typeface="Times New Roman" panose="02020603050405020304" pitchFamily="18" charset="0"/>
              </a:rPr>
              <a:t>Lusas</a:t>
            </a:r>
            <a:r>
              <a:rPr lang="en-US" sz="2400" dirty="0">
                <a:latin typeface="Times New Roman" panose="02020603050405020304" pitchFamily="18" charset="0"/>
                <a:ea typeface="Calibri" panose="020F0502020204030204" pitchFamily="34" charset="0"/>
                <a:cs typeface="Times New Roman" panose="02020603050405020304" pitchFamily="18" charset="0"/>
              </a:rPr>
              <a:t> and </a:t>
            </a:r>
            <a:r>
              <a:rPr lang="en-US" sz="2400" dirty="0" err="1">
                <a:latin typeface="Times New Roman" panose="02020603050405020304" pitchFamily="18" charset="0"/>
                <a:ea typeface="Calibri" panose="020F0502020204030204" pitchFamily="34" charset="0"/>
                <a:cs typeface="Times New Roman" panose="02020603050405020304" pitchFamily="18" charset="0"/>
              </a:rPr>
              <a:t>Riaz</a:t>
            </a:r>
            <a:r>
              <a:rPr lang="en-US" sz="2400" dirty="0">
                <a:latin typeface="Times New Roman" panose="02020603050405020304" pitchFamily="18" charset="0"/>
                <a:ea typeface="Calibri" panose="020F0502020204030204" pitchFamily="34" charset="0"/>
                <a:cs typeface="Times New Roman" panose="02020603050405020304" pitchFamily="18" charset="0"/>
              </a:rPr>
              <a:t>, 1995).</a:t>
            </a:r>
            <a:endParaRPr lang="en-GB"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30264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25</a:t>
            </a:fld>
            <a:endParaRPr lang="en-GB"/>
          </a:p>
        </p:txBody>
      </p:sp>
      <p:sp>
        <p:nvSpPr>
          <p:cNvPr id="3" name="Rectangle 2"/>
          <p:cNvSpPr/>
          <p:nvPr/>
        </p:nvSpPr>
        <p:spPr>
          <a:xfrm>
            <a:off x="989555" y="518073"/>
            <a:ext cx="9707671" cy="566667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1000"/>
              </a:spcAft>
            </a:pPr>
            <a:r>
              <a:rPr lang="en-US" sz="2600" b="1" dirty="0">
                <a:latin typeface="Times New Roman" panose="02020603050405020304" pitchFamily="18" charset="0"/>
                <a:ea typeface="Times New Roman" panose="02020603050405020304" pitchFamily="18" charset="0"/>
                <a:cs typeface="Times New Roman" panose="02020603050405020304" pitchFamily="18" charset="0"/>
              </a:rPr>
              <a:t>Isoelectric </a:t>
            </a:r>
            <a:r>
              <a:rPr lang="en-US" sz="2600" b="1" dirty="0" smtClean="0">
                <a:latin typeface="Times New Roman" panose="02020603050405020304" pitchFamily="18" charset="0"/>
                <a:ea typeface="Times New Roman" panose="02020603050405020304" pitchFamily="18" charset="0"/>
                <a:cs typeface="Times New Roman" panose="02020603050405020304" pitchFamily="18" charset="0"/>
              </a:rPr>
              <a:t>Point- </a:t>
            </a:r>
            <a:r>
              <a:rPr lang="en-US" sz="2600" b="1" dirty="0">
                <a:latin typeface="Times New Roman" panose="02020603050405020304" pitchFamily="18" charset="0"/>
                <a:ea typeface="Times New Roman" panose="02020603050405020304" pitchFamily="18" charset="0"/>
                <a:cs typeface="Times New Roman" panose="02020603050405020304" pitchFamily="18" charset="0"/>
              </a:rPr>
              <a:t>IP</a:t>
            </a:r>
            <a:endParaRPr lang="en-GB" sz="26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US" sz="2600" dirty="0" smtClean="0">
                <a:latin typeface="Times New Roman" panose="02020603050405020304" pitchFamily="18" charset="0"/>
                <a:ea typeface="Times New Roman" panose="02020603050405020304" pitchFamily="18" charset="0"/>
                <a:cs typeface="Times New Roman" panose="02020603050405020304" pitchFamily="18" charset="0"/>
              </a:rPr>
              <a:t>The </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pH of a solution at which the net primary charge of a protein becomes zero. It is the pH of minimum protein solubility.</a:t>
            </a:r>
            <a:endParaRPr lang="en-US" sz="26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lnSpc>
                <a:spcPct val="115000"/>
              </a:lnSpc>
              <a:spcAft>
                <a:spcPts val="1000"/>
              </a:spcAft>
              <a:buFont typeface="Wingdings" panose="05000000000000000000" pitchFamily="2" charset="2"/>
              <a:buChar char="Ø"/>
            </a:pPr>
            <a:r>
              <a:rPr lang="en-US" sz="2600" dirty="0" smtClean="0">
                <a:latin typeface="Times New Roman" panose="02020603050405020304" pitchFamily="18" charset="0"/>
                <a:ea typeface="Times New Roman" panose="02020603050405020304" pitchFamily="18" charset="0"/>
                <a:cs typeface="Times New Roman" panose="02020603050405020304" pitchFamily="18" charset="0"/>
              </a:rPr>
              <a:t>At pH &gt; IP </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the surface of protein is predominantly negatively charged and therefore like charged molecules will exhibit repulsive forces. </a:t>
            </a:r>
            <a:endParaRPr lang="en-US" sz="26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lnSpc>
                <a:spcPct val="115000"/>
              </a:lnSpc>
              <a:spcAft>
                <a:spcPts val="1000"/>
              </a:spcAft>
              <a:buFont typeface="Wingdings" panose="05000000000000000000" pitchFamily="2" charset="2"/>
              <a:buChar char="Ø"/>
            </a:pPr>
            <a:r>
              <a:rPr lang="en-US" sz="2600" dirty="0" smtClean="0">
                <a:latin typeface="Times New Roman" panose="02020603050405020304" pitchFamily="18" charset="0"/>
                <a:ea typeface="Times New Roman" panose="02020603050405020304" pitchFamily="18" charset="0"/>
                <a:cs typeface="Times New Roman" panose="02020603050405020304" pitchFamily="18" charset="0"/>
              </a:rPr>
              <a:t>At pH &lt; IP </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the surface of the protein is predominantly positively charged and repulsion between proteins occurs. </a:t>
            </a:r>
            <a:endParaRPr lang="en-US" sz="26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2600" dirty="0" smtClean="0">
                <a:latin typeface="Times New Roman" panose="02020603050405020304" pitchFamily="18" charset="0"/>
                <a:ea typeface="Times New Roman" panose="02020603050405020304" pitchFamily="18" charset="0"/>
                <a:cs typeface="Times New Roman" panose="02020603050405020304" pitchFamily="18" charset="0"/>
              </a:rPr>
              <a:t>However</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at IP, the negative and positive charges cancel, repulsive electrostatic forces reduced and dispersive forces predominate. The dispersive force will cause aggregation and precipitation. </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1300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26</a:t>
            </a:fld>
            <a:endParaRPr lang="en-GB" dirty="0"/>
          </a:p>
        </p:txBody>
      </p:sp>
      <p:sp>
        <p:nvSpPr>
          <p:cNvPr id="3" name="Rectangle 2"/>
          <p:cNvSpPr/>
          <p:nvPr/>
        </p:nvSpPr>
        <p:spPr>
          <a:xfrm>
            <a:off x="951978" y="1001038"/>
            <a:ext cx="10233764" cy="46166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457200" algn="just">
              <a:spcAft>
                <a:spcPts val="0"/>
              </a:spcAft>
            </a:pPr>
            <a:r>
              <a:rPr lang="en-US" sz="2400" b="1" dirty="0" err="1" smtClean="0">
                <a:latin typeface="Times New Roman" panose="02020603050405020304" pitchFamily="18" charset="0"/>
                <a:ea typeface="Times New Roman" panose="02020603050405020304" pitchFamily="18" charset="0"/>
                <a:cs typeface="Times New Roman" panose="02020603050405020304" pitchFamily="18" charset="0"/>
              </a:rPr>
              <a:t>Utilisation</a:t>
            </a:r>
            <a:r>
              <a:rPr lang="en-US" sz="2400" b="1" dirty="0" smtClean="0">
                <a:latin typeface="Times New Roman" panose="02020603050405020304" pitchFamily="18" charset="0"/>
                <a:ea typeface="Times New Roman" panose="02020603050405020304" pitchFamily="18" charset="0"/>
                <a:cs typeface="Times New Roman" panose="02020603050405020304" pitchFamily="18" charset="0"/>
              </a:rPr>
              <a:t> of Oilseed Protein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C</a:t>
            </a:r>
            <a:r>
              <a:rPr lang="en-US" sz="2400" b="1" dirty="0" smtClean="0">
                <a:latin typeface="Times New Roman" panose="02020603050405020304" pitchFamily="18" charset="0"/>
                <a:ea typeface="Times New Roman" panose="02020603050405020304" pitchFamily="18" charset="0"/>
                <a:cs typeface="Times New Roman" panose="02020603050405020304" pitchFamily="18" charset="0"/>
              </a:rPr>
              <a:t>oncentrates and Isolates in Food Industry</a:t>
            </a:r>
            <a:endParaRPr lang="en-GB"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Rectangle 3"/>
          <p:cNvSpPr/>
          <p:nvPr/>
        </p:nvSpPr>
        <p:spPr>
          <a:xfrm>
            <a:off x="951978" y="1462703"/>
            <a:ext cx="10233764" cy="489364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457200" algn="just">
              <a:spcAft>
                <a:spcPts val="0"/>
              </a:spcAft>
            </a:pPr>
            <a:r>
              <a:rPr lang="en-US" sz="2600" dirty="0" smtClean="0">
                <a:latin typeface="Times New Roman" panose="02020603050405020304" pitchFamily="18" charset="0"/>
                <a:ea typeface="Times New Roman" panose="02020603050405020304" pitchFamily="18" charset="0"/>
                <a:cs typeface="Times New Roman" panose="02020603050405020304" pitchFamily="18" charset="0"/>
              </a:rPr>
              <a:t>Protein isolates has found many applications in the food industry ranging from nutritional, sensorial, and functional purposes. Soy protein concentrates and isolates are used in products and commercially accepted than other oilseed proteins. </a:t>
            </a:r>
          </a:p>
          <a:p>
            <a:pPr marL="457200" algn="just">
              <a:spcAft>
                <a:spcPts val="0"/>
              </a:spcAft>
            </a:pPr>
            <a:r>
              <a:rPr lang="en-US" sz="2600" dirty="0" smtClean="0">
                <a:latin typeface="Times New Roman" panose="02020603050405020304" pitchFamily="18" charset="0"/>
                <a:ea typeface="Times New Roman" panose="02020603050405020304" pitchFamily="18" charset="0"/>
                <a:cs typeface="Times New Roman" panose="02020603050405020304" pitchFamily="18" charset="0"/>
              </a:rPr>
              <a:t>There uses covers the following areas:</a:t>
            </a:r>
          </a:p>
          <a:p>
            <a:pPr marL="457200" algn="just">
              <a:spcAft>
                <a:spcPts val="0"/>
              </a:spcAft>
            </a:pPr>
            <a:r>
              <a:rPr lang="en-US" sz="2600" b="1" dirty="0" smtClean="0">
                <a:latin typeface="Times New Roman" panose="02020603050405020304" pitchFamily="18" charset="0"/>
                <a:cs typeface="Times New Roman" panose="02020603050405020304" pitchFamily="18" charset="0"/>
              </a:rPr>
              <a:t>1) Nutritional Use: </a:t>
            </a:r>
            <a:r>
              <a:rPr lang="en-US" sz="2600" dirty="0" smtClean="0">
                <a:latin typeface="Times New Roman" panose="02020603050405020304" pitchFamily="18" charset="0"/>
                <a:cs typeface="Times New Roman" panose="02020603050405020304" pitchFamily="18" charset="0"/>
              </a:rPr>
              <a:t>demonstrated in infant formula and weaning food preparation where protein requirement are most critical (</a:t>
            </a:r>
            <a:r>
              <a:rPr lang="en-US" sz="2600" dirty="0" err="1" smtClean="0">
                <a:latin typeface="Times New Roman" panose="02020603050405020304" pitchFamily="18" charset="0"/>
                <a:cs typeface="Times New Roman" panose="02020603050405020304" pitchFamily="18" charset="0"/>
              </a:rPr>
              <a:t>e.g</a:t>
            </a:r>
            <a:r>
              <a:rPr lang="en-US" sz="2600" dirty="0" smtClean="0">
                <a:latin typeface="Times New Roman" panose="02020603050405020304" pitchFamily="18" charset="0"/>
                <a:cs typeface="Times New Roman" panose="02020603050405020304" pitchFamily="18" charset="0"/>
              </a:rPr>
              <a:t> for growth and other development). Soy protein contains all the essential amino acids required for human nutrition</a:t>
            </a:r>
            <a:endParaRPr lang="en-US" sz="2600" b="1" dirty="0" smtClean="0">
              <a:latin typeface="Times New Roman" panose="02020603050405020304" pitchFamily="18" charset="0"/>
              <a:cs typeface="Times New Roman" panose="02020603050405020304" pitchFamily="18" charset="0"/>
            </a:endParaRPr>
          </a:p>
          <a:p>
            <a:pPr marL="457200" algn="just">
              <a:spcAft>
                <a:spcPts val="0"/>
              </a:spcAft>
            </a:pPr>
            <a:r>
              <a:rPr lang="en-US" sz="2600" b="1" dirty="0" smtClean="0">
                <a:latin typeface="Times New Roman" panose="02020603050405020304" pitchFamily="18" charset="0"/>
                <a:cs typeface="Times New Roman" panose="02020603050405020304" pitchFamily="18" charset="0"/>
              </a:rPr>
              <a:t>2) Health Uses: </a:t>
            </a:r>
            <a:r>
              <a:rPr lang="en-US" sz="2600" dirty="0" smtClean="0">
                <a:latin typeface="Times New Roman" panose="02020603050405020304" pitchFamily="18" charset="0"/>
                <a:cs typeface="Times New Roman" panose="02020603050405020304" pitchFamily="18" charset="0"/>
              </a:rPr>
              <a:t>These include lowering of plasma cholesterol and prevention of cancer, diabetes and obesity as well as protection against bowel and kidney diseases. </a:t>
            </a:r>
            <a:endParaRPr lang="en-US" sz="2600" b="1" dirty="0" smtClean="0">
              <a:latin typeface="Times New Roman" panose="02020603050405020304" pitchFamily="18" charset="0"/>
              <a:cs typeface="Times New Roman" panose="02020603050405020304" pitchFamily="18" charset="0"/>
            </a:endParaRPr>
          </a:p>
        </p:txBody>
      </p:sp>
      <p:sp>
        <p:nvSpPr>
          <p:cNvPr id="5" name="TextBox 4"/>
          <p:cNvSpPr txBox="1"/>
          <p:nvPr/>
        </p:nvSpPr>
        <p:spPr>
          <a:xfrm>
            <a:off x="951978" y="539373"/>
            <a:ext cx="2329841"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GB" sz="2400" b="1" dirty="0" smtClean="0">
                <a:latin typeface="Times New Roman" panose="02020603050405020304" pitchFamily="18" charset="0"/>
                <a:cs typeface="Times New Roman" panose="02020603050405020304" pitchFamily="18" charset="0"/>
              </a:rPr>
              <a:t>LECTURE 5</a:t>
            </a:r>
            <a:endParaRPr lang="en-GB"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63999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27</a:t>
            </a:fld>
            <a:endParaRPr lang="en-GB"/>
          </a:p>
        </p:txBody>
      </p:sp>
      <p:sp>
        <p:nvSpPr>
          <p:cNvPr id="4" name="Rectangle 3"/>
          <p:cNvSpPr/>
          <p:nvPr/>
        </p:nvSpPr>
        <p:spPr>
          <a:xfrm>
            <a:off x="770084" y="1245155"/>
            <a:ext cx="10597545" cy="529375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457200" algn="just">
              <a:spcAft>
                <a:spcPts val="0"/>
              </a:spcAft>
            </a:pPr>
            <a:r>
              <a:rPr lang="en-US" sz="2600" b="1" dirty="0" smtClean="0">
                <a:latin typeface="Times New Roman" panose="02020603050405020304" pitchFamily="18" charset="0"/>
                <a:cs typeface="Times New Roman" panose="02020603050405020304" pitchFamily="18" charset="0"/>
              </a:rPr>
              <a:t>3) Use </a:t>
            </a:r>
            <a:r>
              <a:rPr lang="en-US" sz="2600" b="1" dirty="0">
                <a:latin typeface="Times New Roman" panose="02020603050405020304" pitchFamily="18" charset="0"/>
                <a:cs typeface="Times New Roman" panose="02020603050405020304" pitchFamily="18" charset="0"/>
              </a:rPr>
              <a:t>in Bakery and confectionaries: </a:t>
            </a:r>
            <a:r>
              <a:rPr lang="en-US" sz="2600" dirty="0">
                <a:latin typeface="Times New Roman" panose="02020603050405020304" pitchFamily="18" charset="0"/>
                <a:cs typeface="Times New Roman" panose="02020603050405020304" pitchFamily="18" charset="0"/>
              </a:rPr>
              <a:t>Defatted soy flour when used at 1-3% increases absorption, improves crumb body and resiliency, enhances crust </a:t>
            </a:r>
            <a:r>
              <a:rPr lang="en-US" sz="2600" dirty="0" err="1">
                <a:latin typeface="Times New Roman" panose="02020603050405020304" pitchFamily="18" charset="0"/>
                <a:cs typeface="Times New Roman" panose="02020603050405020304" pitchFamily="18" charset="0"/>
              </a:rPr>
              <a:t>colour</a:t>
            </a:r>
            <a:r>
              <a:rPr lang="en-US" sz="2600" dirty="0">
                <a:latin typeface="Times New Roman" panose="02020603050405020304" pitchFamily="18" charset="0"/>
                <a:cs typeface="Times New Roman" panose="02020603050405020304" pitchFamily="18" charset="0"/>
              </a:rPr>
              <a:t> and improves toasting characteristics in bread and buns.</a:t>
            </a:r>
          </a:p>
          <a:p>
            <a:pPr marL="457200" algn="just">
              <a:spcAft>
                <a:spcPts val="0"/>
              </a:spcAft>
            </a:pPr>
            <a:r>
              <a:rPr lang="en-US" sz="2600" b="1" dirty="0" smtClean="0">
                <a:latin typeface="Times New Roman" panose="02020603050405020304" pitchFamily="18" charset="0"/>
                <a:cs typeface="Times New Roman" panose="02020603050405020304" pitchFamily="18" charset="0"/>
              </a:rPr>
              <a:t>4) Use </a:t>
            </a:r>
            <a:r>
              <a:rPr lang="en-US" sz="2600" b="1" dirty="0">
                <a:latin typeface="Times New Roman" panose="02020603050405020304" pitchFamily="18" charset="0"/>
                <a:cs typeface="Times New Roman" panose="02020603050405020304" pitchFamily="18" charset="0"/>
              </a:rPr>
              <a:t>in Meat products: </a:t>
            </a:r>
            <a:r>
              <a:rPr lang="en-US" sz="2600" dirty="0">
                <a:latin typeface="Times New Roman" panose="02020603050405020304" pitchFamily="18" charset="0"/>
                <a:cs typeface="Times New Roman" panose="02020603050405020304" pitchFamily="18" charset="0"/>
              </a:rPr>
              <a:t>In food industry, soy proteins is used in comminuted meat, poultry and fish products (emulsion type sausages) to increase water and fat retention.</a:t>
            </a:r>
            <a:endParaRPr lang="en-US" sz="2600" b="1" dirty="0">
              <a:latin typeface="Times New Roman" panose="02020603050405020304" pitchFamily="18" charset="0"/>
              <a:cs typeface="Times New Roman" panose="02020603050405020304" pitchFamily="18" charset="0"/>
            </a:endParaRPr>
          </a:p>
          <a:p>
            <a:pPr marL="457200" algn="just"/>
            <a:r>
              <a:rPr lang="en-US" sz="2600" b="1" dirty="0" smtClean="0">
                <a:latin typeface="Times New Roman" panose="02020603050405020304" pitchFamily="18" charset="0"/>
                <a:cs typeface="Times New Roman" panose="02020603050405020304" pitchFamily="18" charset="0"/>
              </a:rPr>
              <a:t>5) Dairy-type </a:t>
            </a:r>
            <a:r>
              <a:rPr lang="en-US" sz="2600" b="1" dirty="0">
                <a:latin typeface="Times New Roman" panose="02020603050405020304" pitchFamily="18" charset="0"/>
                <a:cs typeface="Times New Roman" panose="02020603050405020304" pitchFamily="18" charset="0"/>
              </a:rPr>
              <a:t>products: </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Useful ingredient in milk-like beverages and simulated dairy products</a:t>
            </a:r>
            <a:endParaRPr lang="en-US" sz="2600" b="1" dirty="0">
              <a:latin typeface="Times New Roman" panose="02020603050405020304" pitchFamily="18" charset="0"/>
              <a:cs typeface="Times New Roman" panose="02020603050405020304" pitchFamily="18" charset="0"/>
            </a:endParaRPr>
          </a:p>
          <a:p>
            <a:pPr marL="457200" algn="just">
              <a:spcAft>
                <a:spcPts val="0"/>
              </a:spcAft>
            </a:pPr>
            <a:r>
              <a:rPr lang="en-US" sz="2600" b="1" dirty="0" smtClean="0">
                <a:latin typeface="Times New Roman" panose="02020603050405020304" pitchFamily="18" charset="0"/>
                <a:cs typeface="Times New Roman" panose="02020603050405020304" pitchFamily="18" charset="0"/>
              </a:rPr>
              <a:t>6) Miscellaneous </a:t>
            </a:r>
            <a:r>
              <a:rPr lang="en-US" sz="2600" b="1" dirty="0">
                <a:latin typeface="Times New Roman" panose="02020603050405020304" pitchFamily="18" charset="0"/>
                <a:cs typeface="Times New Roman" panose="02020603050405020304" pitchFamily="18" charset="0"/>
              </a:rPr>
              <a:t>Use: </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Include brew flakes (soy flakes/grits); soup, gravies and sauces, tofu, etc. </a:t>
            </a:r>
            <a:endParaRPr lang="en-US" sz="26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457200" algn="just"/>
            <a:r>
              <a:rPr lang="en-US" sz="2600" b="1" dirty="0" smtClean="0">
                <a:latin typeface="Times New Roman" panose="02020603050405020304" pitchFamily="18" charset="0"/>
                <a:cs typeface="Times New Roman" panose="02020603050405020304" pitchFamily="18" charset="0"/>
              </a:rPr>
              <a:t>7) Functional </a:t>
            </a:r>
            <a:r>
              <a:rPr lang="en-US" sz="2600" b="1" dirty="0">
                <a:latin typeface="Times New Roman" panose="02020603050405020304" pitchFamily="18" charset="0"/>
                <a:cs typeface="Times New Roman" panose="02020603050405020304" pitchFamily="18" charset="0"/>
              </a:rPr>
              <a:t>Use: </a:t>
            </a:r>
            <a:r>
              <a:rPr lang="en-US" sz="2600" dirty="0">
                <a:latin typeface="Times New Roman" panose="02020603050405020304" pitchFamily="18" charset="0"/>
                <a:cs typeface="Times New Roman" panose="02020603050405020304" pitchFamily="18" charset="0"/>
              </a:rPr>
              <a:t>Soy protein concentrates’ water binding/absorption capacity, fat binding capacity and emulsifying properties are exploited in the production and design of convenience foods</a:t>
            </a:r>
            <a:r>
              <a:rPr lang="en-US" sz="2600" dirty="0" smtClean="0">
                <a:latin typeface="Times New Roman" panose="02020603050405020304" pitchFamily="18" charset="0"/>
                <a:cs typeface="Times New Roman" panose="02020603050405020304" pitchFamily="18" charset="0"/>
              </a:rPr>
              <a:t>.</a:t>
            </a:r>
            <a:endParaRPr lang="en-US" sz="2600" b="1" dirty="0">
              <a:latin typeface="Times New Roman" panose="02020603050405020304" pitchFamily="18" charset="0"/>
              <a:cs typeface="Times New Roman" panose="02020603050405020304" pitchFamily="18" charset="0"/>
            </a:endParaRPr>
          </a:p>
        </p:txBody>
      </p:sp>
      <p:sp>
        <p:nvSpPr>
          <p:cNvPr id="5" name="Rectangle 4"/>
          <p:cNvSpPr/>
          <p:nvPr/>
        </p:nvSpPr>
        <p:spPr>
          <a:xfrm>
            <a:off x="1271389" y="325382"/>
            <a:ext cx="9594937" cy="89255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457200" algn="ctr">
              <a:spcAft>
                <a:spcPts val="0"/>
              </a:spcAft>
            </a:pPr>
            <a:r>
              <a:rPr lang="en-US" sz="2600" b="1" dirty="0" err="1" smtClean="0">
                <a:latin typeface="Times New Roman" panose="02020603050405020304" pitchFamily="18" charset="0"/>
                <a:ea typeface="Times New Roman" panose="02020603050405020304" pitchFamily="18" charset="0"/>
                <a:cs typeface="Times New Roman" panose="02020603050405020304" pitchFamily="18" charset="0"/>
              </a:rPr>
              <a:t>Utilisation</a:t>
            </a:r>
            <a:r>
              <a:rPr lang="en-US" sz="26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a:latin typeface="Times New Roman" panose="02020603050405020304" pitchFamily="18" charset="0"/>
                <a:ea typeface="Times New Roman" panose="02020603050405020304" pitchFamily="18" charset="0"/>
                <a:cs typeface="Times New Roman" panose="02020603050405020304" pitchFamily="18" charset="0"/>
              </a:rPr>
              <a:t>of Oilseed Protein Concentrates and Isolates in Food Industry </a:t>
            </a:r>
            <a:r>
              <a:rPr lang="en-US" sz="2600" b="1" dirty="0" smtClean="0">
                <a:latin typeface="Times New Roman" panose="02020603050405020304" pitchFamily="18" charset="0"/>
                <a:ea typeface="Times New Roman" panose="02020603050405020304" pitchFamily="18" charset="0"/>
                <a:cs typeface="Times New Roman" panose="02020603050405020304" pitchFamily="18" charset="0"/>
              </a:rPr>
              <a:t>Contd.</a:t>
            </a:r>
            <a:endParaRPr lang="en-GB" sz="26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340004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28</a:t>
            </a:fld>
            <a:endParaRPr lang="en-GB"/>
          </a:p>
        </p:txBody>
      </p:sp>
      <p:sp>
        <p:nvSpPr>
          <p:cNvPr id="4" name="Rectangle 3"/>
          <p:cNvSpPr/>
          <p:nvPr/>
        </p:nvSpPr>
        <p:spPr>
          <a:xfrm>
            <a:off x="688932" y="0"/>
            <a:ext cx="10759857" cy="461665"/>
          </a:xfrm>
          <a:prstGeom prst="rect">
            <a:avLst/>
          </a:prstGeom>
          <a:solidFill>
            <a:schemeClr val="accent5">
              <a:lumMod val="40000"/>
              <a:lumOff val="60000"/>
            </a:schemeClr>
          </a:solidFill>
        </p:spPr>
        <p:style>
          <a:lnRef idx="1">
            <a:schemeClr val="accent5"/>
          </a:lnRef>
          <a:fillRef idx="2">
            <a:schemeClr val="accent5"/>
          </a:fillRef>
          <a:effectRef idx="1">
            <a:schemeClr val="accent5"/>
          </a:effectRef>
          <a:fontRef idx="minor">
            <a:schemeClr val="dk1"/>
          </a:fontRef>
        </p:style>
        <p:txBody>
          <a:bodyPr wrap="square">
            <a:spAutoFit/>
          </a:bodyPr>
          <a:lstStyle/>
          <a:p>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Table 4: Functional properties performed </a:t>
            </a:r>
            <a:r>
              <a:rPr lang="en-US" sz="2400" b="1" dirty="0">
                <a:latin typeface="Times New Roman" panose="02020603050405020304" pitchFamily="18" charset="0"/>
                <a:ea typeface="Calibri" panose="020F0502020204030204" pitchFamily="34" charset="0"/>
                <a:cs typeface="Times New Roman" panose="02020603050405020304" pitchFamily="18" charset="0"/>
              </a:rPr>
              <a:t>by </a:t>
            </a: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functional proteins </a:t>
            </a:r>
            <a:r>
              <a:rPr lang="en-US" sz="2400" b="1" dirty="0">
                <a:latin typeface="Times New Roman" panose="02020603050405020304" pitchFamily="18" charset="0"/>
                <a:ea typeface="Calibri" panose="020F0502020204030204" pitchFamily="34" charset="0"/>
                <a:cs typeface="Times New Roman" panose="02020603050405020304" pitchFamily="18" charset="0"/>
              </a:rPr>
              <a:t>in </a:t>
            </a: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food Systems</a:t>
            </a:r>
            <a:endParaRPr lang="en-GB" sz="2400" b="1" dirty="0">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947247155"/>
              </p:ext>
            </p:extLst>
          </p:nvPr>
        </p:nvGraphicFramePr>
        <p:xfrm>
          <a:off x="685562" y="461665"/>
          <a:ext cx="10758513" cy="6435700"/>
        </p:xfrm>
        <a:graphic>
          <a:graphicData uri="http://schemas.openxmlformats.org/drawingml/2006/table">
            <a:tbl>
              <a:tblPr>
                <a:tableStyleId>{5C22544A-7EE6-4342-B048-85BDC9FD1C3A}</a:tableStyleId>
              </a:tblPr>
              <a:tblGrid>
                <a:gridCol w="3586171"/>
                <a:gridCol w="3586171"/>
                <a:gridCol w="3586171"/>
              </a:tblGrid>
              <a:tr h="267400">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Functional property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Mode of action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Food system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r>
              <a:tr h="267400">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Solubility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Protein solvation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nSpc>
                          <a:spcPct val="115000"/>
                        </a:lnSpc>
                        <a:spcAft>
                          <a:spcPts val="0"/>
                        </a:spcAft>
                      </a:pPr>
                      <a:r>
                        <a:rPr lang="en-US" sz="2000">
                          <a:effectLst/>
                          <a:latin typeface="Times New Roman" panose="02020603050405020304" pitchFamily="18" charset="0"/>
                          <a:cs typeface="Times New Roman" panose="02020603050405020304" pitchFamily="18" charset="0"/>
                        </a:rPr>
                        <a:t>Beverages </a:t>
                      </a:r>
                      <a:endParaRPr lang="en-GB"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r>
              <a:tr h="838304">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Water absorption and binding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Hydrogen bonding of water; </a:t>
                      </a:r>
                      <a:endParaRPr lang="en-GB" sz="20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Entrapment of water (no drip)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Meat, sausages </a:t>
                      </a:r>
                      <a:endParaRPr lang="en-GB" sz="20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Breads, cakes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r>
              <a:tr h="267400">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Viscosity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Thickening; water binding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nSpc>
                          <a:spcPct val="115000"/>
                        </a:lnSpc>
                        <a:spcAft>
                          <a:spcPts val="0"/>
                        </a:spcAft>
                      </a:pPr>
                      <a:r>
                        <a:rPr lang="en-US" sz="2000">
                          <a:effectLst/>
                          <a:latin typeface="Times New Roman" panose="02020603050405020304" pitchFamily="18" charset="0"/>
                          <a:cs typeface="Times New Roman" panose="02020603050405020304" pitchFamily="18" charset="0"/>
                        </a:rPr>
                        <a:t>Soups, gravies </a:t>
                      </a:r>
                      <a:endParaRPr lang="en-GB"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r>
              <a:tr h="552852">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Gelation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Protein matrix formation and setting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Meats, curds, cheese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r>
              <a:tr h="552852">
                <a:tc>
                  <a:txBody>
                    <a:bodyPr/>
                    <a:lstStyle/>
                    <a:p>
                      <a:pPr>
                        <a:lnSpc>
                          <a:spcPct val="115000"/>
                        </a:lnSpc>
                        <a:spcAft>
                          <a:spcPts val="0"/>
                        </a:spcAft>
                      </a:pPr>
                      <a:r>
                        <a:rPr lang="en-US" sz="2000">
                          <a:effectLst/>
                          <a:latin typeface="Times New Roman" panose="02020603050405020304" pitchFamily="18" charset="0"/>
                          <a:cs typeface="Times New Roman" panose="02020603050405020304" pitchFamily="18" charset="0"/>
                        </a:rPr>
                        <a:t>Cohesion-adhesion </a:t>
                      </a:r>
                      <a:endParaRPr lang="en-GB"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Protein act as adhesive material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Meats, sausages, baked goods, pasta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r>
              <a:tr h="838304">
                <a:tc>
                  <a:txBody>
                    <a:bodyPr/>
                    <a:lstStyle/>
                    <a:p>
                      <a:pPr>
                        <a:lnSpc>
                          <a:spcPct val="115000"/>
                        </a:lnSpc>
                        <a:spcAft>
                          <a:spcPts val="0"/>
                        </a:spcAft>
                      </a:pPr>
                      <a:r>
                        <a:rPr lang="en-US" sz="2000">
                          <a:effectLst/>
                          <a:latin typeface="Times New Roman" panose="02020603050405020304" pitchFamily="18" charset="0"/>
                          <a:cs typeface="Times New Roman" panose="02020603050405020304" pitchFamily="18" charset="0"/>
                        </a:rPr>
                        <a:t>Elasticity </a:t>
                      </a:r>
                      <a:endParaRPr lang="en-GB"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Hydrophobic binding in gluten; </a:t>
                      </a:r>
                      <a:endParaRPr lang="en-GB" sz="20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Disulfide links in gels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Meats, bakery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r>
              <a:tr h="552852">
                <a:tc>
                  <a:txBody>
                    <a:bodyPr/>
                    <a:lstStyle/>
                    <a:p>
                      <a:pPr>
                        <a:lnSpc>
                          <a:spcPct val="115000"/>
                        </a:lnSpc>
                        <a:spcAft>
                          <a:spcPts val="0"/>
                        </a:spcAft>
                      </a:pPr>
                      <a:r>
                        <a:rPr lang="en-US" sz="2000">
                          <a:effectLst/>
                          <a:latin typeface="Times New Roman" panose="02020603050405020304" pitchFamily="18" charset="0"/>
                          <a:cs typeface="Times New Roman" panose="02020603050405020304" pitchFamily="18" charset="0"/>
                        </a:rPr>
                        <a:t>Emulsification </a:t>
                      </a:r>
                      <a:endParaRPr lang="en-GB"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Formation and stabilization of fat emulsions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Sausages, bologna, soups, cakes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r>
              <a:tr h="267400">
                <a:tc>
                  <a:txBody>
                    <a:bodyPr/>
                    <a:lstStyle/>
                    <a:p>
                      <a:pPr>
                        <a:lnSpc>
                          <a:spcPct val="115000"/>
                        </a:lnSpc>
                        <a:spcAft>
                          <a:spcPts val="0"/>
                        </a:spcAft>
                      </a:pPr>
                      <a:r>
                        <a:rPr lang="en-US" sz="2000">
                          <a:effectLst/>
                          <a:latin typeface="Times New Roman" panose="02020603050405020304" pitchFamily="18" charset="0"/>
                          <a:cs typeface="Times New Roman" panose="02020603050405020304" pitchFamily="18" charset="0"/>
                        </a:rPr>
                        <a:t>Fat absorption </a:t>
                      </a:r>
                      <a:endParaRPr lang="en-GB"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Binding of free fat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Meats, sausages, doughnuts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r>
              <a:tr h="552852">
                <a:tc>
                  <a:txBody>
                    <a:bodyPr/>
                    <a:lstStyle/>
                    <a:p>
                      <a:pPr>
                        <a:lnSpc>
                          <a:spcPct val="115000"/>
                        </a:lnSpc>
                        <a:spcAft>
                          <a:spcPts val="0"/>
                        </a:spcAft>
                      </a:pPr>
                      <a:r>
                        <a:rPr lang="en-US" sz="2000">
                          <a:effectLst/>
                          <a:latin typeface="Times New Roman" panose="02020603050405020304" pitchFamily="18" charset="0"/>
                          <a:cs typeface="Times New Roman" panose="02020603050405020304" pitchFamily="18" charset="0"/>
                        </a:rPr>
                        <a:t>Flavor-binding </a:t>
                      </a:r>
                      <a:endParaRPr lang="en-GB"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Adsorption, entrapment, release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Simulated meats, bakery etc.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r>
              <a:tr h="552852">
                <a:tc>
                  <a:txBody>
                    <a:bodyPr/>
                    <a:lstStyle/>
                    <a:p>
                      <a:pPr>
                        <a:lnSpc>
                          <a:spcPct val="115000"/>
                        </a:lnSpc>
                        <a:spcAft>
                          <a:spcPts val="0"/>
                        </a:spcAft>
                      </a:pPr>
                      <a:r>
                        <a:rPr lang="en-US" sz="2000">
                          <a:effectLst/>
                          <a:latin typeface="Times New Roman" panose="02020603050405020304" pitchFamily="18" charset="0"/>
                          <a:cs typeface="Times New Roman" panose="02020603050405020304" pitchFamily="18" charset="0"/>
                        </a:rPr>
                        <a:t>Foaming </a:t>
                      </a:r>
                      <a:endParaRPr lang="en-GB"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Form stable film to entrap gas </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Whipped toppings, chiffon desserts, angel cakes</a:t>
                      </a:r>
                      <a:endParaRPr lang="en-GB"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r>
            </a:tbl>
          </a:graphicData>
        </a:graphic>
      </p:graphicFrame>
    </p:spTree>
    <p:extLst>
      <p:ext uri="{BB962C8B-B14F-4D97-AF65-F5344CB8AC3E}">
        <p14:creationId xmlns:p14="http://schemas.microsoft.com/office/powerpoint/2010/main" val="31088727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29</a:t>
            </a:fld>
            <a:endParaRPr lang="en-GB"/>
          </a:p>
        </p:txBody>
      </p:sp>
      <p:sp>
        <p:nvSpPr>
          <p:cNvPr id="3" name="TextBox 2"/>
          <p:cNvSpPr txBox="1"/>
          <p:nvPr/>
        </p:nvSpPr>
        <p:spPr>
          <a:xfrm>
            <a:off x="1002082" y="663879"/>
            <a:ext cx="10108504" cy="526297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GB" sz="2800" b="1" dirty="0" smtClean="0">
                <a:latin typeface="Times New Roman" panose="02020603050405020304" pitchFamily="18" charset="0"/>
                <a:cs typeface="Times New Roman" panose="02020603050405020304" pitchFamily="18" charset="0"/>
              </a:rPr>
              <a:t>SECOND TEST ON OILSEEDS PROCESSING/UTILISATION</a:t>
            </a:r>
          </a:p>
          <a:p>
            <a:endParaRPr lang="en-GB" sz="2800" b="1" dirty="0" smtClean="0">
              <a:latin typeface="Times New Roman" panose="02020603050405020304" pitchFamily="18" charset="0"/>
              <a:cs typeface="Times New Roman" panose="02020603050405020304" pitchFamily="18" charset="0"/>
            </a:endParaRPr>
          </a:p>
          <a:p>
            <a:r>
              <a:rPr lang="en-GB" sz="2800" b="1" dirty="0" smtClean="0">
                <a:latin typeface="Times New Roman" panose="02020603050405020304" pitchFamily="18" charset="0"/>
                <a:cs typeface="Times New Roman" panose="02020603050405020304" pitchFamily="18" charset="0"/>
              </a:rPr>
              <a:t>Qn. 1. </a:t>
            </a:r>
            <a:r>
              <a:rPr lang="en-GB" sz="2800" dirty="0" smtClean="0">
                <a:latin typeface="Times New Roman" panose="02020603050405020304" pitchFamily="18" charset="0"/>
                <a:cs typeface="Times New Roman" panose="02020603050405020304" pitchFamily="18" charset="0"/>
              </a:rPr>
              <a:t>Mention the classes of protein found in seeds, give example where applicable.			</a:t>
            </a:r>
            <a:r>
              <a:rPr lang="en-GB" sz="2800" b="1" dirty="0" smtClean="0">
                <a:latin typeface="Times New Roman" panose="02020603050405020304" pitchFamily="18" charset="0"/>
                <a:cs typeface="Times New Roman" panose="02020603050405020304" pitchFamily="18" charset="0"/>
              </a:rPr>
              <a:t>4 marks</a:t>
            </a:r>
            <a:endParaRPr lang="en-GB" sz="2800" b="1" dirty="0">
              <a:latin typeface="Times New Roman" panose="02020603050405020304" pitchFamily="18" charset="0"/>
              <a:cs typeface="Times New Roman" panose="02020603050405020304" pitchFamily="18" charset="0"/>
            </a:endParaRPr>
          </a:p>
          <a:p>
            <a:r>
              <a:rPr lang="en-GB" sz="2800" b="1" dirty="0">
                <a:latin typeface="Times New Roman" panose="02020603050405020304" pitchFamily="18" charset="0"/>
                <a:cs typeface="Times New Roman" panose="02020603050405020304" pitchFamily="18" charset="0"/>
              </a:rPr>
              <a:t>Qn. </a:t>
            </a:r>
            <a:r>
              <a:rPr lang="en-GB" sz="2800" b="1" dirty="0" smtClean="0">
                <a:latin typeface="Times New Roman" panose="02020603050405020304" pitchFamily="18" charset="0"/>
                <a:cs typeface="Times New Roman" panose="02020603050405020304" pitchFamily="18" charset="0"/>
              </a:rPr>
              <a:t>2. </a:t>
            </a:r>
            <a:r>
              <a:rPr lang="en-GB" sz="2800" dirty="0" smtClean="0">
                <a:latin typeface="Times New Roman" panose="02020603050405020304" pitchFamily="18" charset="0"/>
                <a:cs typeface="Times New Roman" panose="02020603050405020304" pitchFamily="18" charset="0"/>
              </a:rPr>
              <a:t>State in tabular form, four oilseeds and the corresponding storage protein found in each.</a:t>
            </a:r>
            <a:r>
              <a:rPr lang="en-US" sz="2800" dirty="0" smtClean="0">
                <a:latin typeface="Times New Roman" panose="02020603050405020304" pitchFamily="18" charset="0"/>
                <a:cs typeface="Times New Roman" panose="02020603050405020304" pitchFamily="18" charset="0"/>
              </a:rPr>
              <a:t>					</a:t>
            </a:r>
            <a:r>
              <a:rPr lang="en-US" sz="2800" b="1" dirty="0" smtClean="0">
                <a:latin typeface="Times New Roman" panose="02020603050405020304" pitchFamily="18" charset="0"/>
                <a:cs typeface="Times New Roman" panose="02020603050405020304" pitchFamily="18" charset="0"/>
              </a:rPr>
              <a:t>4</a:t>
            </a:r>
            <a:r>
              <a:rPr lang="en-GB" sz="2800" b="1" dirty="0" smtClean="0">
                <a:latin typeface="Times New Roman" panose="02020603050405020304" pitchFamily="18" charset="0"/>
                <a:cs typeface="Times New Roman" panose="02020603050405020304" pitchFamily="18" charset="0"/>
              </a:rPr>
              <a:t> marks</a:t>
            </a:r>
            <a:endParaRPr lang="en-GB" sz="2800" b="1" dirty="0">
              <a:latin typeface="Times New Roman" panose="02020603050405020304" pitchFamily="18" charset="0"/>
              <a:cs typeface="Times New Roman" panose="02020603050405020304" pitchFamily="18" charset="0"/>
            </a:endParaRPr>
          </a:p>
          <a:p>
            <a:r>
              <a:rPr lang="en-GB" sz="2800" b="1" dirty="0">
                <a:latin typeface="Times New Roman" panose="02020603050405020304" pitchFamily="18" charset="0"/>
                <a:cs typeface="Times New Roman" panose="02020603050405020304" pitchFamily="18" charset="0"/>
              </a:rPr>
              <a:t>Qn. </a:t>
            </a:r>
            <a:r>
              <a:rPr lang="en-GB" sz="2800" b="1" dirty="0" smtClean="0">
                <a:latin typeface="Times New Roman" panose="02020603050405020304" pitchFamily="18" charset="0"/>
                <a:cs typeface="Times New Roman" panose="02020603050405020304" pitchFamily="18" charset="0"/>
              </a:rPr>
              <a:t>3. </a:t>
            </a:r>
            <a:r>
              <a:rPr lang="en-GB" sz="2800" dirty="0">
                <a:latin typeface="Times New Roman" panose="02020603050405020304" pitchFamily="18" charset="0"/>
                <a:cs typeface="Times New Roman" panose="02020603050405020304" pitchFamily="18" charset="0"/>
              </a:rPr>
              <a:t>Enumerate </a:t>
            </a:r>
            <a:r>
              <a:rPr lang="en-GB" sz="2800" dirty="0" smtClean="0">
                <a:latin typeface="Times New Roman" panose="02020603050405020304" pitchFamily="18" charset="0"/>
                <a:cs typeface="Times New Roman" panose="02020603050405020304" pitchFamily="18" charset="0"/>
              </a:rPr>
              <a:t>four functional application of protein concentrates (PCs) and isolates (PIs) in food industry.</a:t>
            </a:r>
            <a:r>
              <a:rPr lang="en-GB" sz="2800" dirty="0">
                <a:latin typeface="Times New Roman" panose="02020603050405020304" pitchFamily="18" charset="0"/>
                <a:cs typeface="Times New Roman" panose="02020603050405020304" pitchFamily="18" charset="0"/>
              </a:rPr>
              <a:t>	</a:t>
            </a:r>
            <a:r>
              <a:rPr lang="en-GB" sz="2800" b="1" dirty="0" smtClean="0">
                <a:latin typeface="Times New Roman" panose="02020603050405020304" pitchFamily="18" charset="0"/>
                <a:cs typeface="Times New Roman" panose="02020603050405020304" pitchFamily="18" charset="0"/>
              </a:rPr>
              <a:t>2 marks</a:t>
            </a:r>
            <a:endParaRPr lang="en-GB" sz="2800" b="1" dirty="0">
              <a:latin typeface="Times New Roman" panose="02020603050405020304" pitchFamily="18" charset="0"/>
              <a:cs typeface="Times New Roman" panose="02020603050405020304" pitchFamily="18" charset="0"/>
            </a:endParaRPr>
          </a:p>
          <a:p>
            <a:r>
              <a:rPr lang="en-GB" sz="2800" b="1" dirty="0" smtClean="0">
                <a:latin typeface="Times New Roman" panose="02020603050405020304" pitchFamily="18" charset="0"/>
                <a:cs typeface="Times New Roman" panose="02020603050405020304" pitchFamily="18" charset="0"/>
              </a:rPr>
              <a:t>Qn. 4. </a:t>
            </a:r>
            <a:r>
              <a:rPr lang="en-GB" sz="2800" dirty="0" smtClean="0">
                <a:latin typeface="Times New Roman" panose="02020603050405020304" pitchFamily="18" charset="0"/>
                <a:cs typeface="Times New Roman" panose="02020603050405020304" pitchFamily="18" charset="0"/>
              </a:rPr>
              <a:t>Briefly explain the importance of isoelectric point in the production of PIs. 				</a:t>
            </a:r>
            <a:r>
              <a:rPr lang="en-GB" sz="2800" b="1" dirty="0" smtClean="0">
                <a:latin typeface="Times New Roman" panose="02020603050405020304" pitchFamily="18" charset="0"/>
                <a:cs typeface="Times New Roman" panose="02020603050405020304" pitchFamily="18" charset="0"/>
              </a:rPr>
              <a:t>4 marks</a:t>
            </a:r>
          </a:p>
          <a:p>
            <a:r>
              <a:rPr lang="en-GB" sz="2800" b="1" dirty="0" smtClean="0">
                <a:latin typeface="Times New Roman" panose="02020603050405020304" pitchFamily="18" charset="0"/>
                <a:cs typeface="Times New Roman" panose="02020603050405020304" pitchFamily="18" charset="0"/>
              </a:rPr>
              <a:t>Qn.5.</a:t>
            </a:r>
            <a:r>
              <a:rPr lang="en-GB" sz="2800" dirty="0" smtClean="0">
                <a:latin typeface="Times New Roman" panose="02020603050405020304" pitchFamily="18" charset="0"/>
                <a:cs typeface="Times New Roman" panose="02020603050405020304" pitchFamily="18" charset="0"/>
              </a:rPr>
              <a:t> By means of a flow </a:t>
            </a:r>
            <a:r>
              <a:rPr lang="en-GB" sz="2800" smtClean="0">
                <a:latin typeface="Times New Roman" panose="02020603050405020304" pitchFamily="18" charset="0"/>
                <a:cs typeface="Times New Roman" panose="02020603050405020304" pitchFamily="18" charset="0"/>
              </a:rPr>
              <a:t>diagram only, </a:t>
            </a:r>
            <a:r>
              <a:rPr lang="en-GB" sz="2800" dirty="0" smtClean="0">
                <a:latin typeface="Times New Roman" panose="02020603050405020304" pitchFamily="18" charset="0"/>
                <a:cs typeface="Times New Roman" panose="02020603050405020304" pitchFamily="18" charset="0"/>
              </a:rPr>
              <a:t>explain the production of</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Soy Protein Isolates (</a:t>
            </a:r>
            <a:r>
              <a:rPr lang="en-US" sz="2800" dirty="0" smtClean="0">
                <a:latin typeface="Times New Roman" panose="02020603050405020304" pitchFamily="18" charset="0"/>
                <a:cs typeface="Times New Roman" panose="02020603050405020304" pitchFamily="18" charset="0"/>
              </a:rPr>
              <a:t>SPIs).  </a:t>
            </a:r>
            <a:r>
              <a:rPr lang="en-US" sz="2800" b="1" dirty="0" smtClean="0">
                <a:latin typeface="Times New Roman" panose="02020603050405020304" pitchFamily="18" charset="0"/>
                <a:cs typeface="Times New Roman" panose="02020603050405020304" pitchFamily="18" charset="0"/>
              </a:rPr>
              <a:t>6 marks</a:t>
            </a:r>
            <a:endParaRPr lang="en-GB" sz="28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42299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689697" y="339634"/>
            <a:ext cx="8726043" cy="584775"/>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GB" sz="3200" b="1" dirty="0" smtClean="0">
                <a:latin typeface="Times New Roman" panose="02020603050405020304" pitchFamily="18" charset="0"/>
                <a:cs typeface="Times New Roman" panose="02020603050405020304" pitchFamily="18" charset="0"/>
              </a:rPr>
              <a:t>Processing of Selected Oil Seeds, Nuts and Fruits</a:t>
            </a:r>
            <a:endParaRPr lang="en-GB" sz="3200" b="1" dirty="0">
              <a:latin typeface="Times New Roman" panose="02020603050405020304" pitchFamily="18" charset="0"/>
              <a:cs typeface="Times New Roman" panose="02020603050405020304" pitchFamily="18" charset="0"/>
            </a:endParaRPr>
          </a:p>
        </p:txBody>
      </p:sp>
      <p:sp>
        <p:nvSpPr>
          <p:cNvPr id="2" name="TextBox 1"/>
          <p:cNvSpPr txBox="1"/>
          <p:nvPr/>
        </p:nvSpPr>
        <p:spPr>
          <a:xfrm>
            <a:off x="1213039" y="1175931"/>
            <a:ext cx="9684606" cy="138499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GB" sz="2800" dirty="0" smtClean="0">
                <a:latin typeface="Times New Roman" panose="02020603050405020304" pitchFamily="18" charset="0"/>
                <a:cs typeface="Times New Roman" panose="02020603050405020304" pitchFamily="18" charset="0"/>
              </a:rPr>
              <a:t>The processing of oil seeds and nuts is done generally to extract </a:t>
            </a:r>
            <a:r>
              <a:rPr lang="en-GB" sz="2800" dirty="0">
                <a:latin typeface="Times New Roman" panose="02020603050405020304" pitchFamily="18" charset="0"/>
                <a:cs typeface="Times New Roman" panose="02020603050405020304" pitchFamily="18" charset="0"/>
              </a:rPr>
              <a:t>the o</a:t>
            </a:r>
            <a:r>
              <a:rPr lang="en-GB" sz="2800" dirty="0" smtClean="0">
                <a:latin typeface="Times New Roman" panose="02020603050405020304" pitchFamily="18" charset="0"/>
                <a:cs typeface="Times New Roman" panose="02020603050405020304" pitchFamily="18" charset="0"/>
              </a:rPr>
              <a:t>il in them. Traditional, small-scale and industrial levels of operations are available.</a:t>
            </a:r>
            <a:endParaRPr lang="en-GB" sz="2800" b="1" dirty="0">
              <a:latin typeface="Times New Roman" panose="02020603050405020304" pitchFamily="18" charset="0"/>
              <a:cs typeface="Times New Roman" panose="02020603050405020304" pitchFamily="18" charset="0"/>
            </a:endParaRPr>
          </a:p>
        </p:txBody>
      </p:sp>
      <p:sp>
        <p:nvSpPr>
          <p:cNvPr id="5" name="TextBox 4"/>
          <p:cNvSpPr txBox="1"/>
          <p:nvPr/>
        </p:nvSpPr>
        <p:spPr>
          <a:xfrm>
            <a:off x="1213038" y="2864630"/>
            <a:ext cx="9684607" cy="181588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GB" sz="2800" dirty="0" smtClean="0">
                <a:latin typeface="Times New Roman" panose="02020603050405020304" pitchFamily="18" charset="0"/>
                <a:cs typeface="Times New Roman" panose="02020603050405020304" pitchFamily="18" charset="0"/>
              </a:rPr>
              <a:t>The traditional method of oil extraction is characterised by manual operations which yields crude, unrefined oil while the small-scale and industrial scale employed various mechanical </a:t>
            </a:r>
            <a:r>
              <a:rPr lang="en-GB" sz="2800" b="1" dirty="0" smtClean="0">
                <a:latin typeface="Times New Roman" panose="02020603050405020304" pitchFamily="18" charset="0"/>
                <a:cs typeface="Times New Roman" panose="02020603050405020304" pitchFamily="18" charset="0"/>
              </a:rPr>
              <a:t>oil extractors </a:t>
            </a:r>
            <a:r>
              <a:rPr lang="en-GB" sz="2800" dirty="0" smtClean="0">
                <a:latin typeface="Times New Roman" panose="02020603050405020304" pitchFamily="18" charset="0"/>
                <a:cs typeface="Times New Roman" panose="02020603050405020304" pitchFamily="18" charset="0"/>
              </a:rPr>
              <a:t>with devices inbuilt or detached mechanism for refining.</a:t>
            </a:r>
            <a:endParaRPr lang="en-GB" sz="28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1213038" y="5039639"/>
            <a:ext cx="9684606" cy="138499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GB" sz="2800" dirty="0" smtClean="0">
                <a:latin typeface="Times New Roman" panose="02020603050405020304" pitchFamily="18" charset="0"/>
                <a:cs typeface="Times New Roman" panose="02020603050405020304" pitchFamily="18" charset="0"/>
              </a:rPr>
              <a:t>The technology generally involve the crushing of the oil seeds, nuts or fruits under certain conditions followed by the pressing of the resulted mass or cake to obtain the oil.</a:t>
            </a:r>
            <a:endParaRPr lang="en-GB"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FD7FD30-19ED-42E2-8C36-6F848EB43577}" type="slidenum">
              <a:rPr lang="en-GB" smtClean="0"/>
              <a:t>3</a:t>
            </a:fld>
            <a:endParaRPr lang="en-GB"/>
          </a:p>
        </p:txBody>
      </p:sp>
    </p:spTree>
    <p:extLst>
      <p:ext uri="{BB962C8B-B14F-4D97-AF65-F5344CB8AC3E}">
        <p14:creationId xmlns:p14="http://schemas.microsoft.com/office/powerpoint/2010/main" val="3440320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4506" y="1299834"/>
            <a:ext cx="9832930" cy="526297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nSpc>
                <a:spcPct val="150000"/>
              </a:lnSpc>
            </a:pPr>
            <a:r>
              <a:rPr lang="en-GB" sz="2800" dirty="0" smtClean="0"/>
              <a:t>Coconut fruit</a:t>
            </a:r>
          </a:p>
          <a:p>
            <a:pPr>
              <a:lnSpc>
                <a:spcPct val="150000"/>
              </a:lnSpc>
            </a:pPr>
            <a:r>
              <a:rPr lang="en-GB" sz="2800" dirty="0" smtClean="0"/>
              <a:t>Cracking               shell</a:t>
            </a:r>
          </a:p>
          <a:p>
            <a:pPr>
              <a:lnSpc>
                <a:spcPct val="150000"/>
              </a:lnSpc>
            </a:pPr>
            <a:r>
              <a:rPr lang="en-GB" sz="2800" dirty="0" smtClean="0"/>
              <a:t>Crushing the meat</a:t>
            </a:r>
          </a:p>
          <a:p>
            <a:pPr>
              <a:lnSpc>
                <a:spcPct val="150000"/>
              </a:lnSpc>
            </a:pPr>
            <a:r>
              <a:rPr lang="en-GB" sz="2800" dirty="0" smtClean="0"/>
              <a:t>Mixing with water (at 100</a:t>
            </a:r>
            <a:r>
              <a:rPr lang="en-GB" sz="2800" baseline="30000" dirty="0" smtClean="0"/>
              <a:t>o</a:t>
            </a:r>
            <a:r>
              <a:rPr lang="en-GB" sz="2800" dirty="0" smtClean="0"/>
              <a:t>C)</a:t>
            </a:r>
          </a:p>
          <a:p>
            <a:pPr>
              <a:lnSpc>
                <a:spcPct val="150000"/>
              </a:lnSpc>
            </a:pPr>
            <a:r>
              <a:rPr lang="en-GB" sz="2800" dirty="0" smtClean="0"/>
              <a:t>Pressing/filtering              meat cake</a:t>
            </a:r>
          </a:p>
          <a:p>
            <a:pPr>
              <a:lnSpc>
                <a:spcPct val="150000"/>
              </a:lnSpc>
            </a:pPr>
            <a:r>
              <a:rPr lang="en-GB" sz="2800" dirty="0" smtClean="0"/>
              <a:t>Boiling                  water (vapour)</a:t>
            </a:r>
          </a:p>
          <a:p>
            <a:pPr>
              <a:lnSpc>
                <a:spcPct val="150000"/>
              </a:lnSpc>
            </a:pPr>
            <a:r>
              <a:rPr lang="en-GB" sz="2800" dirty="0" smtClean="0"/>
              <a:t>Refining /modification                impurities</a:t>
            </a:r>
          </a:p>
          <a:p>
            <a:pPr>
              <a:lnSpc>
                <a:spcPct val="150000"/>
              </a:lnSpc>
            </a:pPr>
            <a:r>
              <a:rPr lang="en-GB" sz="2800" dirty="0" smtClean="0"/>
              <a:t>Refined Coconut oil</a:t>
            </a:r>
            <a:endParaRPr lang="en-GB" sz="2800" dirty="0"/>
          </a:p>
        </p:txBody>
      </p:sp>
      <p:sp>
        <p:nvSpPr>
          <p:cNvPr id="3" name="TextBox 2"/>
          <p:cNvSpPr txBox="1"/>
          <p:nvPr/>
        </p:nvSpPr>
        <p:spPr>
          <a:xfrm>
            <a:off x="3219189" y="776614"/>
            <a:ext cx="3713965" cy="523220"/>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GB" sz="2800" b="1" dirty="0" smtClean="0"/>
              <a:t>Oil Press from Coconut</a:t>
            </a:r>
            <a:endParaRPr lang="en-GB" sz="2800" b="1" dirty="0"/>
          </a:p>
        </p:txBody>
      </p:sp>
      <p:cxnSp>
        <p:nvCxnSpPr>
          <p:cNvPr id="5" name="Straight Arrow Connector 4"/>
          <p:cNvCxnSpPr/>
          <p:nvPr/>
        </p:nvCxnSpPr>
        <p:spPr>
          <a:xfrm>
            <a:off x="1665962" y="1903956"/>
            <a:ext cx="0" cy="33820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 name="Straight Arrow Connector 5"/>
          <p:cNvCxnSpPr/>
          <p:nvPr/>
        </p:nvCxnSpPr>
        <p:spPr>
          <a:xfrm>
            <a:off x="1668050" y="2519819"/>
            <a:ext cx="0" cy="33820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a:off x="1665962" y="3221276"/>
            <a:ext cx="0" cy="33820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 name="Straight Arrow Connector 7"/>
          <p:cNvCxnSpPr/>
          <p:nvPr/>
        </p:nvCxnSpPr>
        <p:spPr>
          <a:xfrm>
            <a:off x="1668050" y="3835052"/>
            <a:ext cx="0" cy="33820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p:cNvCxnSpPr/>
          <p:nvPr/>
        </p:nvCxnSpPr>
        <p:spPr>
          <a:xfrm>
            <a:off x="1665962" y="4486405"/>
            <a:ext cx="0" cy="33820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p:cNvCxnSpPr/>
          <p:nvPr/>
        </p:nvCxnSpPr>
        <p:spPr>
          <a:xfrm>
            <a:off x="1655524" y="5087654"/>
            <a:ext cx="0" cy="33820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Straight Arrow Connector 10"/>
          <p:cNvCxnSpPr/>
          <p:nvPr/>
        </p:nvCxnSpPr>
        <p:spPr>
          <a:xfrm>
            <a:off x="1665962" y="5739008"/>
            <a:ext cx="0" cy="33820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p:cNvCxnSpPr/>
          <p:nvPr/>
        </p:nvCxnSpPr>
        <p:spPr>
          <a:xfrm>
            <a:off x="2455101" y="2342367"/>
            <a:ext cx="86429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Straight Arrow Connector 15"/>
          <p:cNvCxnSpPr/>
          <p:nvPr/>
        </p:nvCxnSpPr>
        <p:spPr>
          <a:xfrm>
            <a:off x="3697265" y="4311041"/>
            <a:ext cx="86429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p:cNvCxnSpPr/>
          <p:nvPr/>
        </p:nvCxnSpPr>
        <p:spPr>
          <a:xfrm>
            <a:off x="2354893" y="4937342"/>
            <a:ext cx="86429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p:cNvCxnSpPr/>
          <p:nvPr/>
        </p:nvCxnSpPr>
        <p:spPr>
          <a:xfrm>
            <a:off x="4561561" y="5563643"/>
            <a:ext cx="86429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 name="Slide Number Placeholder 3"/>
          <p:cNvSpPr>
            <a:spLocks noGrp="1"/>
          </p:cNvSpPr>
          <p:nvPr>
            <p:ph type="sldNum" sz="quarter" idx="12"/>
          </p:nvPr>
        </p:nvSpPr>
        <p:spPr/>
        <p:txBody>
          <a:bodyPr/>
          <a:lstStyle/>
          <a:p>
            <a:fld id="{BFD7FD30-19ED-42E2-8C36-6F848EB43577}" type="slidenum">
              <a:rPr lang="en-GB" smtClean="0"/>
              <a:t>4</a:t>
            </a:fld>
            <a:endParaRPr lang="en-GB"/>
          </a:p>
        </p:txBody>
      </p:sp>
    </p:spTree>
    <p:extLst>
      <p:ext uri="{BB962C8B-B14F-4D97-AF65-F5344CB8AC3E}">
        <p14:creationId xmlns:p14="http://schemas.microsoft.com/office/powerpoint/2010/main" val="21077815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66259" y="271803"/>
            <a:ext cx="7034298" cy="58477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en-GB" sz="3200" dirty="0">
                <a:latin typeface="Times New Roman" panose="02020603050405020304" pitchFamily="18" charset="0"/>
                <a:cs typeface="Times New Roman" panose="02020603050405020304" pitchFamily="18" charset="0"/>
              </a:rPr>
              <a:t>H</a:t>
            </a:r>
            <a:r>
              <a:rPr lang="en-GB" sz="3200" dirty="0" smtClean="0">
                <a:latin typeface="Times New Roman" panose="02020603050405020304" pitchFamily="18" charset="0"/>
                <a:cs typeface="Times New Roman" panose="02020603050405020304" pitchFamily="18" charset="0"/>
              </a:rPr>
              <a:t>ome Scale Production of Groundnut Oil</a:t>
            </a:r>
            <a:endParaRPr lang="en-GB" sz="32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1037396" y="1360775"/>
            <a:ext cx="1355076"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Sorting</a:t>
            </a:r>
            <a:endParaRPr lang="en-GB" sz="20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1061759" y="1767589"/>
            <a:ext cx="1543656"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Cleaning</a:t>
            </a:r>
            <a:endParaRPr lang="en-GB" sz="20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1061758" y="2091686"/>
            <a:ext cx="2533212"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Sun drying for 8 days</a:t>
            </a:r>
            <a:endParaRPr lang="en-GB" sz="20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1083500" y="2503824"/>
            <a:ext cx="3688915"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Roasting at 150-200</a:t>
            </a:r>
            <a:r>
              <a:rPr lang="en-GB" sz="2000" baseline="30000" dirty="0" smtClean="0">
                <a:latin typeface="Times New Roman" panose="02020603050405020304" pitchFamily="18" charset="0"/>
                <a:cs typeface="Times New Roman" panose="02020603050405020304" pitchFamily="18" charset="0"/>
              </a:rPr>
              <a:t>o</a:t>
            </a:r>
            <a:r>
              <a:rPr lang="en-GB" sz="2000" dirty="0" smtClean="0">
                <a:latin typeface="Times New Roman" panose="02020603050405020304" pitchFamily="18" charset="0"/>
                <a:cs typeface="Times New Roman" panose="02020603050405020304" pitchFamily="18" charset="0"/>
              </a:rPr>
              <a:t>C/20-30 min</a:t>
            </a:r>
            <a:endParaRPr lang="en-GB" sz="2000" dirty="0">
              <a:latin typeface="Times New Roman" panose="02020603050405020304" pitchFamily="18" charset="0"/>
              <a:cs typeface="Times New Roman" panose="02020603050405020304" pitchFamily="18" charset="0"/>
            </a:endParaRPr>
          </a:p>
        </p:txBody>
      </p:sp>
      <p:sp>
        <p:nvSpPr>
          <p:cNvPr id="9" name="TextBox 8"/>
          <p:cNvSpPr txBox="1"/>
          <p:nvPr/>
        </p:nvSpPr>
        <p:spPr>
          <a:xfrm>
            <a:off x="1039660" y="2937279"/>
            <a:ext cx="2413525"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Peeling/winnowing</a:t>
            </a:r>
            <a:endParaRPr lang="en-GB" sz="2000"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1042643" y="3369612"/>
            <a:ext cx="1562772"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Grinding</a:t>
            </a:r>
            <a:endParaRPr lang="en-GB" sz="2000"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1058448" y="3801945"/>
            <a:ext cx="4300604"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Mixing with water (1:4) /boiling/8-10 h</a:t>
            </a:r>
            <a:endParaRPr lang="en-GB" sz="2000"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5870789" y="3769722"/>
            <a:ext cx="1922745"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Separate paste</a:t>
            </a:r>
            <a:endParaRPr lang="en-GB" sz="2000" dirty="0">
              <a:latin typeface="Times New Roman" panose="02020603050405020304" pitchFamily="18" charset="0"/>
              <a:cs typeface="Times New Roman" panose="02020603050405020304" pitchFamily="18" charset="0"/>
            </a:endParaRPr>
          </a:p>
        </p:txBody>
      </p:sp>
      <p:sp>
        <p:nvSpPr>
          <p:cNvPr id="13" name="TextBox 12"/>
          <p:cNvSpPr txBox="1"/>
          <p:nvPr/>
        </p:nvSpPr>
        <p:spPr>
          <a:xfrm>
            <a:off x="1037395" y="927320"/>
            <a:ext cx="2179528"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Groundnut seeds</a:t>
            </a:r>
            <a:endParaRPr lang="en-GB" sz="2000" dirty="0">
              <a:latin typeface="Times New Roman" panose="02020603050405020304" pitchFamily="18" charset="0"/>
              <a:cs typeface="Times New Roman" panose="02020603050405020304" pitchFamily="18" charset="0"/>
            </a:endParaRPr>
          </a:p>
        </p:txBody>
      </p:sp>
      <p:sp>
        <p:nvSpPr>
          <p:cNvPr id="14" name="TextBox 13"/>
          <p:cNvSpPr txBox="1"/>
          <p:nvPr/>
        </p:nvSpPr>
        <p:spPr>
          <a:xfrm>
            <a:off x="1058449" y="4543142"/>
            <a:ext cx="1922746"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Oil slurry</a:t>
            </a:r>
            <a:endParaRPr lang="en-GB" sz="2000" dirty="0">
              <a:latin typeface="Times New Roman" panose="02020603050405020304" pitchFamily="18" charset="0"/>
              <a:cs typeface="Times New Roman" panose="02020603050405020304" pitchFamily="18" charset="0"/>
            </a:endParaRPr>
          </a:p>
        </p:txBody>
      </p:sp>
      <p:sp>
        <p:nvSpPr>
          <p:cNvPr id="15" name="TextBox 14"/>
          <p:cNvSpPr txBox="1"/>
          <p:nvPr/>
        </p:nvSpPr>
        <p:spPr>
          <a:xfrm>
            <a:off x="1037395" y="5054520"/>
            <a:ext cx="2230420"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Boiling/1-4 </a:t>
            </a:r>
            <a:r>
              <a:rPr lang="en-GB" sz="2000" dirty="0">
                <a:latin typeface="Times New Roman" panose="02020603050405020304" pitchFamily="18" charset="0"/>
                <a:cs typeface="Times New Roman" panose="02020603050405020304" pitchFamily="18" charset="0"/>
              </a:rPr>
              <a:t>h</a:t>
            </a:r>
          </a:p>
        </p:txBody>
      </p:sp>
      <p:sp>
        <p:nvSpPr>
          <p:cNvPr id="16" name="TextBox 15"/>
          <p:cNvSpPr txBox="1"/>
          <p:nvPr/>
        </p:nvSpPr>
        <p:spPr>
          <a:xfrm>
            <a:off x="1058448" y="5574718"/>
            <a:ext cx="2536521"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Cooling at room temp</a:t>
            </a:r>
            <a:endParaRPr lang="en-GB" sz="2000" dirty="0">
              <a:latin typeface="Times New Roman" panose="02020603050405020304" pitchFamily="18" charset="0"/>
              <a:cs typeface="Times New Roman" panose="02020603050405020304" pitchFamily="18" charset="0"/>
            </a:endParaRPr>
          </a:p>
        </p:txBody>
      </p:sp>
      <p:sp>
        <p:nvSpPr>
          <p:cNvPr id="17" name="TextBox 16"/>
          <p:cNvSpPr txBox="1"/>
          <p:nvPr/>
        </p:nvSpPr>
        <p:spPr>
          <a:xfrm>
            <a:off x="1019393" y="6195578"/>
            <a:ext cx="2248422"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Packaging / Storage</a:t>
            </a:r>
            <a:endParaRPr lang="en-GB" sz="2000" dirty="0">
              <a:latin typeface="Times New Roman" panose="02020603050405020304" pitchFamily="18" charset="0"/>
              <a:cs typeface="Times New Roman" panose="02020603050405020304" pitchFamily="18" charset="0"/>
            </a:endParaRPr>
          </a:p>
        </p:txBody>
      </p:sp>
      <p:cxnSp>
        <p:nvCxnSpPr>
          <p:cNvPr id="22" name="Straight Arrow Connector 21"/>
          <p:cNvCxnSpPr/>
          <p:nvPr/>
        </p:nvCxnSpPr>
        <p:spPr>
          <a:xfrm flipH="1">
            <a:off x="1442580" y="1225292"/>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p:cNvCxnSpPr/>
          <p:nvPr/>
        </p:nvCxnSpPr>
        <p:spPr>
          <a:xfrm flipH="1">
            <a:off x="1411265" y="1652647"/>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7" name="Straight Arrow Connector 26"/>
          <p:cNvCxnSpPr/>
          <p:nvPr/>
        </p:nvCxnSpPr>
        <p:spPr>
          <a:xfrm flipH="1">
            <a:off x="1423791" y="1992985"/>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p:cNvCxnSpPr/>
          <p:nvPr/>
        </p:nvCxnSpPr>
        <p:spPr>
          <a:xfrm flipH="1">
            <a:off x="1379950" y="2421199"/>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9" name="Straight Arrow Connector 28"/>
          <p:cNvCxnSpPr/>
          <p:nvPr/>
        </p:nvCxnSpPr>
        <p:spPr>
          <a:xfrm flipH="1">
            <a:off x="1379950" y="2845250"/>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flipH="1">
            <a:off x="1405002" y="3272062"/>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1" name="Straight Arrow Connector 30"/>
          <p:cNvCxnSpPr/>
          <p:nvPr/>
        </p:nvCxnSpPr>
        <p:spPr>
          <a:xfrm flipH="1">
            <a:off x="1379950" y="3704365"/>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a:off x="5359052" y="3989124"/>
            <a:ext cx="337307" cy="333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3" name="Straight Arrow Connector 32"/>
          <p:cNvCxnSpPr/>
          <p:nvPr/>
        </p:nvCxnSpPr>
        <p:spPr>
          <a:xfrm flipH="1">
            <a:off x="1405002" y="4257377"/>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4" name="Straight Arrow Connector 33"/>
          <p:cNvCxnSpPr/>
          <p:nvPr/>
        </p:nvCxnSpPr>
        <p:spPr>
          <a:xfrm flipH="1">
            <a:off x="1417528" y="4902477"/>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5" name="Straight Arrow Connector 34"/>
          <p:cNvCxnSpPr/>
          <p:nvPr/>
        </p:nvCxnSpPr>
        <p:spPr>
          <a:xfrm flipH="1">
            <a:off x="1430054" y="5458843"/>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p:cNvCxnSpPr/>
          <p:nvPr/>
        </p:nvCxnSpPr>
        <p:spPr>
          <a:xfrm flipH="1">
            <a:off x="1442580" y="6008173"/>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p:cNvCxnSpPr/>
          <p:nvPr/>
        </p:nvCxnSpPr>
        <p:spPr>
          <a:xfrm flipV="1">
            <a:off x="2890301" y="5243286"/>
            <a:ext cx="533833" cy="1128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 name="TextBox 18"/>
          <p:cNvSpPr txBox="1"/>
          <p:nvPr/>
        </p:nvSpPr>
        <p:spPr>
          <a:xfrm>
            <a:off x="3647948" y="5038800"/>
            <a:ext cx="1941534"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Excess moisture</a:t>
            </a:r>
            <a:endParaRPr lang="en-GB" sz="2000" dirty="0">
              <a:latin typeface="Times New Roman" panose="02020603050405020304" pitchFamily="18" charset="0"/>
              <a:cs typeface="Times New Roman" panose="02020603050405020304" pitchFamily="18" charset="0"/>
            </a:endParaRPr>
          </a:p>
        </p:txBody>
      </p:sp>
      <p:sp>
        <p:nvSpPr>
          <p:cNvPr id="21" name="Slide Number Placeholder 20"/>
          <p:cNvSpPr>
            <a:spLocks noGrp="1"/>
          </p:cNvSpPr>
          <p:nvPr>
            <p:ph type="sldNum" sz="quarter" idx="12"/>
          </p:nvPr>
        </p:nvSpPr>
        <p:spPr/>
        <p:txBody>
          <a:bodyPr/>
          <a:lstStyle/>
          <a:p>
            <a:fld id="{BFD7FD30-19ED-42E2-8C36-6F848EB43577}" type="slidenum">
              <a:rPr lang="en-GB" smtClean="0"/>
              <a:t>5</a:t>
            </a:fld>
            <a:endParaRPr lang="en-GB"/>
          </a:p>
        </p:txBody>
      </p:sp>
    </p:spTree>
    <p:extLst>
      <p:ext uri="{BB962C8B-B14F-4D97-AF65-F5344CB8AC3E}">
        <p14:creationId xmlns:p14="http://schemas.microsoft.com/office/powerpoint/2010/main" val="32315908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6</a:t>
            </a:fld>
            <a:endParaRPr lang="en-GB"/>
          </a:p>
        </p:txBody>
      </p:sp>
      <p:sp>
        <p:nvSpPr>
          <p:cNvPr id="4" name="Rectangle 3"/>
          <p:cNvSpPr/>
          <p:nvPr/>
        </p:nvSpPr>
        <p:spPr>
          <a:xfrm>
            <a:off x="3393995" y="154201"/>
            <a:ext cx="5589292" cy="51706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115000"/>
              </a:lnSpc>
              <a:spcAft>
                <a:spcPts val="10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Production of </a:t>
            </a: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palm oil </a:t>
            </a:r>
            <a:r>
              <a:rPr lang="en-US" sz="2400" b="1" dirty="0">
                <a:latin typeface="Times New Roman" panose="02020603050405020304" pitchFamily="18" charset="0"/>
                <a:ea typeface="Calibri" panose="020F0502020204030204" pitchFamily="34" charset="0"/>
                <a:cs typeface="Times New Roman" panose="02020603050405020304" pitchFamily="18" charset="0"/>
              </a:rPr>
              <a:t>from </a:t>
            </a: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palm fruit</a:t>
            </a:r>
            <a:endParaRPr lang="en-GB" sz="2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775181" y="1213147"/>
            <a:ext cx="8646388" cy="481670"/>
          </a:xfrm>
          <a:prstGeom prst="rect">
            <a:avLst/>
          </a:prstGeom>
        </p:spPr>
        <p:txBody>
          <a:bodyPr wrap="square">
            <a:spAutoFit/>
          </a:bodyPr>
          <a:lstStyle/>
          <a:p>
            <a:pPr algn="just">
              <a:lnSpc>
                <a:spcPct val="115000"/>
              </a:lnSpc>
              <a:spcAft>
                <a:spcPts val="1000"/>
              </a:spcAft>
            </a:pPr>
            <a:r>
              <a:rPr lang="en-US" sz="2200" dirty="0">
                <a:latin typeface="Times New Roman" panose="02020603050405020304" pitchFamily="18" charset="0"/>
                <a:cs typeface="Times New Roman" panose="02020603050405020304" pitchFamily="18" charset="0"/>
              </a:rPr>
              <a:t>Fruit </a:t>
            </a:r>
            <a:r>
              <a:rPr lang="en-US" sz="2200" dirty="0" smtClean="0">
                <a:latin typeface="Times New Roman" panose="02020603050405020304" pitchFamily="18" charset="0"/>
                <a:cs typeface="Times New Roman" panose="02020603050405020304" pitchFamily="18" charset="0"/>
              </a:rPr>
              <a:t>fermentation	 Loosen </a:t>
            </a:r>
            <a:r>
              <a:rPr lang="en-US" sz="2200" dirty="0">
                <a:latin typeface="Times New Roman" panose="02020603050405020304" pitchFamily="18" charset="0"/>
                <a:cs typeface="Times New Roman" panose="02020603050405020304" pitchFamily="18" charset="0"/>
              </a:rPr>
              <a:t>fruit base from </a:t>
            </a:r>
            <a:r>
              <a:rPr lang="en-US" sz="2200" dirty="0" err="1" smtClean="0">
                <a:latin typeface="Times New Roman" panose="02020603050405020304" pitchFamily="18" charset="0"/>
                <a:cs typeface="Times New Roman" panose="02020603050405020304" pitchFamily="18" charset="0"/>
              </a:rPr>
              <a:t>spikelets</a:t>
            </a:r>
            <a:r>
              <a:rPr lang="en-US" sz="2200" dirty="0" smtClean="0">
                <a:latin typeface="Times New Roman" panose="02020603050405020304" pitchFamily="18" charset="0"/>
                <a:cs typeface="Times New Roman" panose="02020603050405020304" pitchFamily="18" charset="0"/>
              </a:rPr>
              <a:t> </a:t>
            </a:r>
            <a:r>
              <a:rPr lang="en-US" dirty="0" smtClean="0"/>
              <a:t>		</a:t>
            </a:r>
            <a:endParaRPr lang="en-GB"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p:cNvSpPr txBox="1"/>
          <p:nvPr/>
        </p:nvSpPr>
        <p:spPr>
          <a:xfrm>
            <a:off x="775181" y="743046"/>
            <a:ext cx="2229275" cy="430887"/>
          </a:xfrm>
          <a:prstGeom prst="rect">
            <a:avLst/>
          </a:prstGeom>
          <a:noFill/>
        </p:spPr>
        <p:txBody>
          <a:bodyPr wrap="square" rtlCol="0">
            <a:spAutoFit/>
          </a:bodyPr>
          <a:lstStyle/>
          <a:p>
            <a:r>
              <a:rPr lang="en-GB" sz="2200" dirty="0" smtClean="0">
                <a:latin typeface="Times New Roman" panose="02020603050405020304" pitchFamily="18" charset="0"/>
                <a:cs typeface="Times New Roman" panose="02020603050405020304" pitchFamily="18" charset="0"/>
              </a:rPr>
              <a:t>Palm fruits bunch</a:t>
            </a:r>
            <a:endParaRPr lang="en-GB" sz="2200" dirty="0">
              <a:latin typeface="Times New Roman" panose="02020603050405020304" pitchFamily="18" charset="0"/>
              <a:cs typeface="Times New Roman" panose="02020603050405020304" pitchFamily="18" charset="0"/>
            </a:endParaRPr>
          </a:p>
        </p:txBody>
      </p:sp>
      <p:sp>
        <p:nvSpPr>
          <p:cNvPr id="7" name="Rectangle 6"/>
          <p:cNvSpPr/>
          <p:nvPr/>
        </p:nvSpPr>
        <p:spPr>
          <a:xfrm>
            <a:off x="928268" y="1694961"/>
            <a:ext cx="6761338" cy="481670"/>
          </a:xfrm>
          <a:prstGeom prst="rect">
            <a:avLst/>
          </a:prstGeom>
        </p:spPr>
        <p:txBody>
          <a:bodyPr wrap="none">
            <a:spAutoFit/>
          </a:bodyPr>
          <a:lstStyle/>
          <a:p>
            <a:pPr algn="just">
              <a:lnSpc>
                <a:spcPct val="115000"/>
              </a:lnSpc>
              <a:spcAft>
                <a:spcPts val="1000"/>
              </a:spcAft>
            </a:pPr>
            <a:r>
              <a:rPr lang="en-US" sz="2200" dirty="0">
                <a:latin typeface="Times New Roman" panose="02020603050405020304" pitchFamily="18" charset="0"/>
                <a:cs typeface="Times New Roman" panose="02020603050405020304" pitchFamily="18" charset="0"/>
              </a:rPr>
              <a:t>Bunch </a:t>
            </a:r>
            <a:r>
              <a:rPr lang="en-US" sz="2200" dirty="0" smtClean="0">
                <a:latin typeface="Times New Roman" panose="02020603050405020304" pitchFamily="18" charset="0"/>
                <a:cs typeface="Times New Roman" panose="02020603050405020304" pitchFamily="18" charset="0"/>
              </a:rPr>
              <a:t>chopping 	</a:t>
            </a:r>
            <a:r>
              <a:rPr lang="en-US" sz="2200" dirty="0">
                <a:latin typeface="Times New Roman" panose="02020603050405020304" pitchFamily="18" charset="0"/>
                <a:cs typeface="Times New Roman" panose="02020603050405020304" pitchFamily="18" charset="0"/>
              </a:rPr>
              <a:t>F</a:t>
            </a:r>
            <a:r>
              <a:rPr lang="en-US" sz="2200" dirty="0" smtClean="0">
                <a:latin typeface="Times New Roman" panose="02020603050405020304" pitchFamily="18" charset="0"/>
                <a:cs typeface="Times New Roman" panose="02020603050405020304" pitchFamily="18" charset="0"/>
              </a:rPr>
              <a:t>acilitate </a:t>
            </a:r>
            <a:r>
              <a:rPr lang="en-US" sz="2200" dirty="0">
                <a:latin typeface="Times New Roman" panose="02020603050405020304" pitchFamily="18" charset="0"/>
                <a:cs typeface="Times New Roman" panose="02020603050405020304" pitchFamily="18" charset="0"/>
              </a:rPr>
              <a:t>manual removal of fruit</a:t>
            </a:r>
            <a:endParaRPr lang="en-GB" sz="22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Rectangle 7"/>
          <p:cNvSpPr/>
          <p:nvPr/>
        </p:nvSpPr>
        <p:spPr>
          <a:xfrm>
            <a:off x="938910" y="2268541"/>
            <a:ext cx="6094489" cy="481670"/>
          </a:xfrm>
          <a:prstGeom prst="rect">
            <a:avLst/>
          </a:prstGeom>
        </p:spPr>
        <p:txBody>
          <a:bodyPr wrap="none">
            <a:spAutoFit/>
          </a:bodyPr>
          <a:lstStyle/>
          <a:p>
            <a:pPr algn="just">
              <a:lnSpc>
                <a:spcPct val="115000"/>
              </a:lnSpc>
              <a:spcAft>
                <a:spcPts val="1000"/>
              </a:spcAft>
            </a:pPr>
            <a:r>
              <a:rPr lang="en-US" sz="2200" dirty="0">
                <a:latin typeface="Times New Roman" panose="02020603050405020304" pitchFamily="18" charset="0"/>
                <a:cs typeface="Times New Roman" panose="02020603050405020304" pitchFamily="18" charset="0"/>
              </a:rPr>
              <a:t>Fruit </a:t>
            </a:r>
            <a:r>
              <a:rPr lang="en-US" sz="2200" dirty="0" smtClean="0">
                <a:latin typeface="Times New Roman" panose="02020603050405020304" pitchFamily="18" charset="0"/>
                <a:cs typeface="Times New Roman" panose="02020603050405020304" pitchFamily="18" charset="0"/>
              </a:rPr>
              <a:t>sorting 	  </a:t>
            </a:r>
            <a:r>
              <a:rPr lang="en-US" sz="2200" dirty="0">
                <a:latin typeface="Times New Roman" panose="02020603050405020304" pitchFamily="18" charset="0"/>
                <a:cs typeface="Times New Roman" panose="02020603050405020304" pitchFamily="18" charset="0"/>
              </a:rPr>
              <a:t>	R</a:t>
            </a:r>
            <a:r>
              <a:rPr lang="en-US" sz="2200" dirty="0" smtClean="0">
                <a:latin typeface="Times New Roman" panose="02020603050405020304" pitchFamily="18" charset="0"/>
                <a:cs typeface="Times New Roman" panose="02020603050405020304" pitchFamily="18" charset="0"/>
              </a:rPr>
              <a:t>emove fruit </a:t>
            </a:r>
            <a:r>
              <a:rPr lang="en-US" sz="2200" dirty="0">
                <a:latin typeface="Times New Roman" panose="02020603050405020304" pitchFamily="18" charset="0"/>
                <a:cs typeface="Times New Roman" panose="02020603050405020304" pitchFamily="18" charset="0"/>
              </a:rPr>
              <a:t>from </a:t>
            </a:r>
            <a:r>
              <a:rPr lang="en-US" sz="2200" dirty="0" err="1">
                <a:latin typeface="Times New Roman" panose="02020603050405020304" pitchFamily="18" charset="0"/>
                <a:cs typeface="Times New Roman" panose="02020603050405020304" pitchFamily="18" charset="0"/>
              </a:rPr>
              <a:t>spikelets</a:t>
            </a:r>
            <a:endParaRPr lang="en-GB" sz="22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Rectangle 8"/>
          <p:cNvSpPr/>
          <p:nvPr/>
        </p:nvSpPr>
        <p:spPr>
          <a:xfrm>
            <a:off x="779653" y="2778579"/>
            <a:ext cx="9531414" cy="769441"/>
          </a:xfrm>
          <a:prstGeom prst="rect">
            <a:avLst/>
          </a:prstGeom>
        </p:spPr>
        <p:txBody>
          <a:bodyPr wrap="square">
            <a:spAutoFit/>
          </a:bodyPr>
          <a:lstStyle/>
          <a:p>
            <a:pPr algn="just">
              <a:spcAft>
                <a:spcPts val="1000"/>
              </a:spcAft>
            </a:pPr>
            <a:r>
              <a:rPr lang="en-US" sz="2200" dirty="0">
                <a:latin typeface="Times New Roman" panose="02020603050405020304" pitchFamily="18" charset="0"/>
                <a:cs typeface="Times New Roman" panose="02020603050405020304" pitchFamily="18" charset="0"/>
              </a:rPr>
              <a:t>Fruit </a:t>
            </a:r>
            <a:r>
              <a:rPr lang="en-US" sz="2200" dirty="0" smtClean="0">
                <a:latin typeface="Times New Roman" panose="02020603050405020304" pitchFamily="18" charset="0"/>
                <a:cs typeface="Times New Roman" panose="02020603050405020304" pitchFamily="18" charset="0"/>
              </a:rPr>
              <a:t>boiling 		</a:t>
            </a:r>
            <a:r>
              <a:rPr lang="en-US" sz="2200" dirty="0">
                <a:latin typeface="Times New Roman" panose="02020603050405020304" pitchFamily="18" charset="0"/>
                <a:cs typeface="Times New Roman" panose="02020603050405020304" pitchFamily="18" charset="0"/>
              </a:rPr>
              <a:t>S</a:t>
            </a:r>
            <a:r>
              <a:rPr lang="en-US" sz="2200" dirty="0" smtClean="0">
                <a:latin typeface="Times New Roman" panose="02020603050405020304" pitchFamily="18" charset="0"/>
                <a:cs typeface="Times New Roman" panose="02020603050405020304" pitchFamily="18" charset="0"/>
              </a:rPr>
              <a:t>terilize </a:t>
            </a:r>
            <a:r>
              <a:rPr lang="en-US" sz="2200" dirty="0">
                <a:latin typeface="Times New Roman" panose="02020603050405020304" pitchFamily="18" charset="0"/>
                <a:cs typeface="Times New Roman" panose="02020603050405020304" pitchFamily="18" charset="0"/>
              </a:rPr>
              <a:t>and stop enzymatic spoilage, coagulate </a:t>
            </a:r>
            <a:r>
              <a:rPr lang="en-US" sz="2200" dirty="0" smtClean="0">
                <a:latin typeface="Times New Roman" panose="02020603050405020304" pitchFamily="18" charset="0"/>
                <a:cs typeface="Times New Roman" panose="02020603050405020304" pitchFamily="18" charset="0"/>
              </a:rPr>
              <a:t>					protein </a:t>
            </a:r>
            <a:r>
              <a:rPr lang="en-US" sz="2200" dirty="0">
                <a:latin typeface="Times New Roman" panose="02020603050405020304" pitchFamily="18" charset="0"/>
                <a:cs typeface="Times New Roman" panose="02020603050405020304" pitchFamily="18" charset="0"/>
              </a:rPr>
              <a:t>and expose </a:t>
            </a:r>
            <a:r>
              <a:rPr lang="en-US" sz="2200" dirty="0" smtClean="0">
                <a:latin typeface="Times New Roman" panose="02020603050405020304" pitchFamily="18" charset="0"/>
                <a:cs typeface="Times New Roman" panose="02020603050405020304" pitchFamily="18" charset="0"/>
              </a:rPr>
              <a:t>microscopic </a:t>
            </a:r>
            <a:r>
              <a:rPr lang="en-US" sz="2200" dirty="0">
                <a:latin typeface="Times New Roman" panose="02020603050405020304" pitchFamily="18" charset="0"/>
                <a:cs typeface="Times New Roman" panose="02020603050405020304" pitchFamily="18" charset="0"/>
              </a:rPr>
              <a:t>oil cells</a:t>
            </a:r>
            <a:endParaRPr lang="en-GB" sz="22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Rectangle 9"/>
          <p:cNvSpPr/>
          <p:nvPr/>
        </p:nvSpPr>
        <p:spPr>
          <a:xfrm>
            <a:off x="775181" y="3587483"/>
            <a:ext cx="9831859" cy="769441"/>
          </a:xfrm>
          <a:prstGeom prst="rect">
            <a:avLst/>
          </a:prstGeom>
        </p:spPr>
        <p:txBody>
          <a:bodyPr wrap="square">
            <a:spAutoFit/>
          </a:bodyPr>
          <a:lstStyle/>
          <a:p>
            <a:pPr algn="just">
              <a:spcAft>
                <a:spcPts val="1000"/>
              </a:spcAft>
            </a:pPr>
            <a:r>
              <a:rPr lang="en-US" sz="2200" dirty="0">
                <a:latin typeface="Times New Roman" panose="02020603050405020304" pitchFamily="18" charset="0"/>
                <a:cs typeface="Times New Roman" panose="02020603050405020304" pitchFamily="18" charset="0"/>
              </a:rPr>
              <a:t>Fruit </a:t>
            </a:r>
            <a:r>
              <a:rPr lang="en-US" sz="2200" dirty="0" smtClean="0">
                <a:latin typeface="Times New Roman" panose="02020603050405020304" pitchFamily="18" charset="0"/>
                <a:cs typeface="Times New Roman" panose="02020603050405020304" pitchFamily="18" charset="0"/>
              </a:rPr>
              <a:t>digestion 		</a:t>
            </a:r>
            <a:r>
              <a:rPr lang="en-US" sz="2200" dirty="0">
                <a:latin typeface="Times New Roman" panose="02020603050405020304" pitchFamily="18" charset="0"/>
                <a:cs typeface="Times New Roman" panose="02020603050405020304" pitchFamily="18" charset="0"/>
              </a:rPr>
              <a:t>R</a:t>
            </a:r>
            <a:r>
              <a:rPr lang="en-US" sz="2200" dirty="0" smtClean="0">
                <a:latin typeface="Times New Roman" panose="02020603050405020304" pitchFamily="18" charset="0"/>
                <a:cs typeface="Times New Roman" panose="02020603050405020304" pitchFamily="18" charset="0"/>
              </a:rPr>
              <a:t>upture </a:t>
            </a:r>
            <a:r>
              <a:rPr lang="en-US" sz="2200" dirty="0">
                <a:latin typeface="Times New Roman" panose="02020603050405020304" pitchFamily="18" charset="0"/>
                <a:cs typeface="Times New Roman" panose="02020603050405020304" pitchFamily="18" charset="0"/>
              </a:rPr>
              <a:t>oil-bearing cells to allow oil flow during </a:t>
            </a:r>
            <a:r>
              <a:rPr lang="en-US" sz="2200" dirty="0" smtClean="0">
                <a:latin typeface="Times New Roman" panose="02020603050405020304" pitchFamily="18" charset="0"/>
                <a:cs typeface="Times New Roman" panose="02020603050405020304" pitchFamily="18" charset="0"/>
              </a:rPr>
              <a:t>				extraction </a:t>
            </a:r>
            <a:r>
              <a:rPr lang="en-US" sz="2200" dirty="0">
                <a:latin typeface="Times New Roman" panose="02020603050405020304" pitchFamily="18" charset="0"/>
                <a:cs typeface="Times New Roman" panose="02020603050405020304" pitchFamily="18" charset="0"/>
              </a:rPr>
              <a:t>while </a:t>
            </a:r>
            <a:r>
              <a:rPr lang="en-US" sz="2200" dirty="0" smtClean="0">
                <a:latin typeface="Times New Roman" panose="02020603050405020304" pitchFamily="18" charset="0"/>
                <a:cs typeface="Times New Roman" panose="02020603050405020304" pitchFamily="18" charset="0"/>
              </a:rPr>
              <a:t>separating </a:t>
            </a:r>
            <a:r>
              <a:rPr lang="en-US" sz="2200" dirty="0" err="1">
                <a:latin typeface="Times New Roman" panose="02020603050405020304" pitchFamily="18" charset="0"/>
                <a:cs typeface="Times New Roman" panose="02020603050405020304" pitchFamily="18" charset="0"/>
              </a:rPr>
              <a:t>fibre</a:t>
            </a:r>
            <a:r>
              <a:rPr lang="en-US" sz="2200" dirty="0">
                <a:latin typeface="Times New Roman" panose="02020603050405020304" pitchFamily="18" charset="0"/>
                <a:cs typeface="Times New Roman" panose="02020603050405020304" pitchFamily="18" charset="0"/>
              </a:rPr>
              <a:t> from nuts</a:t>
            </a:r>
            <a:endParaRPr lang="en-GB" sz="22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Rectangle 10"/>
          <p:cNvSpPr/>
          <p:nvPr/>
        </p:nvSpPr>
        <p:spPr>
          <a:xfrm>
            <a:off x="775181" y="4396138"/>
            <a:ext cx="10905101" cy="481670"/>
          </a:xfrm>
          <a:prstGeom prst="rect">
            <a:avLst/>
          </a:prstGeom>
        </p:spPr>
        <p:txBody>
          <a:bodyPr wrap="square">
            <a:spAutoFit/>
          </a:bodyPr>
          <a:lstStyle/>
          <a:p>
            <a:pPr algn="just">
              <a:lnSpc>
                <a:spcPct val="115000"/>
              </a:lnSpc>
              <a:spcAft>
                <a:spcPts val="1000"/>
              </a:spcAft>
            </a:pPr>
            <a:r>
              <a:rPr lang="en-US" sz="2200" dirty="0">
                <a:latin typeface="Times New Roman" panose="02020603050405020304" pitchFamily="18" charset="0"/>
                <a:cs typeface="Times New Roman" panose="02020603050405020304" pitchFamily="18" charset="0"/>
              </a:rPr>
              <a:t>Mash </a:t>
            </a:r>
            <a:r>
              <a:rPr lang="en-US" sz="2200" dirty="0" smtClean="0">
                <a:latin typeface="Times New Roman" panose="02020603050405020304" pitchFamily="18" charset="0"/>
                <a:cs typeface="Times New Roman" panose="02020603050405020304" pitchFamily="18" charset="0"/>
              </a:rPr>
              <a:t>pressing 		</a:t>
            </a:r>
            <a:r>
              <a:rPr lang="en-US" sz="2200" dirty="0">
                <a:latin typeface="Times New Roman" panose="02020603050405020304" pitchFamily="18" charset="0"/>
                <a:cs typeface="Times New Roman" panose="02020603050405020304" pitchFamily="18" charset="0"/>
              </a:rPr>
              <a:t>R</a:t>
            </a:r>
            <a:r>
              <a:rPr lang="en-US" sz="2200" dirty="0" smtClean="0">
                <a:latin typeface="Times New Roman" panose="02020603050405020304" pitchFamily="18" charset="0"/>
                <a:cs typeface="Times New Roman" panose="02020603050405020304" pitchFamily="18" charset="0"/>
              </a:rPr>
              <a:t>elease </a:t>
            </a:r>
            <a:r>
              <a:rPr lang="en-US" sz="2200" dirty="0">
                <a:latin typeface="Times New Roman" panose="02020603050405020304" pitchFamily="18" charset="0"/>
                <a:cs typeface="Times New Roman" panose="02020603050405020304" pitchFamily="18" charset="0"/>
              </a:rPr>
              <a:t>fluid palm oil </a:t>
            </a:r>
            <a:r>
              <a:rPr lang="en-US" sz="2200" dirty="0" smtClean="0">
                <a:latin typeface="Times New Roman" panose="02020603050405020304" pitchFamily="18" charset="0"/>
                <a:cs typeface="Times New Roman" panose="02020603050405020304" pitchFamily="18" charset="0"/>
              </a:rPr>
              <a:t>from ruptured oil cells using </a:t>
            </a:r>
            <a:r>
              <a:rPr lang="en-US" sz="2200" dirty="0">
                <a:latin typeface="Times New Roman" panose="02020603050405020304" pitchFamily="18" charset="0"/>
                <a:cs typeface="Times New Roman" panose="02020603050405020304" pitchFamily="18" charset="0"/>
              </a:rPr>
              <a:t>applied </a:t>
            </a:r>
            <a:r>
              <a:rPr lang="en-US" sz="2200" dirty="0" smtClean="0">
                <a:latin typeface="Times New Roman" panose="02020603050405020304" pitchFamily="18" charset="0"/>
                <a:cs typeface="Times New Roman" panose="02020603050405020304" pitchFamily="18" charset="0"/>
              </a:rPr>
              <a:t>pressure</a:t>
            </a:r>
            <a:endParaRPr lang="en-GB" sz="22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2" name="Rectangle 11"/>
          <p:cNvSpPr/>
          <p:nvPr/>
        </p:nvSpPr>
        <p:spPr>
          <a:xfrm>
            <a:off x="785823" y="4958223"/>
            <a:ext cx="10938120" cy="769441"/>
          </a:xfrm>
          <a:prstGeom prst="rect">
            <a:avLst/>
          </a:prstGeom>
        </p:spPr>
        <p:txBody>
          <a:bodyPr wrap="square">
            <a:spAutoFit/>
          </a:bodyPr>
          <a:lstStyle/>
          <a:p>
            <a:pPr algn="just">
              <a:spcAft>
                <a:spcPts val="1000"/>
              </a:spcAft>
            </a:pPr>
            <a:r>
              <a:rPr lang="en-US" sz="2200" dirty="0">
                <a:latin typeface="Times New Roman" panose="02020603050405020304" pitchFamily="18" charset="0"/>
                <a:cs typeface="Times New Roman" panose="02020603050405020304" pitchFamily="18" charset="0"/>
              </a:rPr>
              <a:t>Oil </a:t>
            </a:r>
            <a:r>
              <a:rPr lang="en-US" sz="2200" dirty="0" smtClean="0">
                <a:latin typeface="Times New Roman" panose="02020603050405020304" pitchFamily="18" charset="0"/>
                <a:cs typeface="Times New Roman" panose="02020603050405020304" pitchFamily="18" charset="0"/>
              </a:rPr>
              <a:t>purification 		Boil </a:t>
            </a:r>
            <a:r>
              <a:rPr lang="en-US" sz="2200" dirty="0">
                <a:latin typeface="Times New Roman" panose="02020603050405020304" pitchFamily="18" charset="0"/>
                <a:cs typeface="Times New Roman" panose="02020603050405020304" pitchFamily="18" charset="0"/>
              </a:rPr>
              <a:t>mixture of oil and water to remove water-soluble gums and </a:t>
            </a:r>
            <a:r>
              <a:rPr lang="en-US" sz="2200" dirty="0" smtClean="0">
                <a:latin typeface="Times New Roman" panose="02020603050405020304" pitchFamily="18" charset="0"/>
                <a:cs typeface="Times New Roman" panose="02020603050405020304" pitchFamily="18" charset="0"/>
              </a:rPr>
              <a:t>resins, 			dry decanted </a:t>
            </a:r>
            <a:r>
              <a:rPr lang="en-US" sz="2200" dirty="0">
                <a:latin typeface="Times New Roman" panose="02020603050405020304" pitchFamily="18" charset="0"/>
                <a:cs typeface="Times New Roman" panose="02020603050405020304" pitchFamily="18" charset="0"/>
              </a:rPr>
              <a:t>oil </a:t>
            </a:r>
            <a:r>
              <a:rPr lang="en-US" sz="2200" dirty="0" smtClean="0">
                <a:latin typeface="Times New Roman" panose="02020603050405020304" pitchFamily="18" charset="0"/>
                <a:cs typeface="Times New Roman" panose="02020603050405020304" pitchFamily="18" charset="0"/>
              </a:rPr>
              <a:t>by further heating</a:t>
            </a:r>
            <a:endParaRPr lang="en-GB" sz="22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3" name="Rectangle 12"/>
          <p:cNvSpPr/>
          <p:nvPr/>
        </p:nvSpPr>
        <p:spPr>
          <a:xfrm>
            <a:off x="785823" y="5675258"/>
            <a:ext cx="8609633" cy="481670"/>
          </a:xfrm>
          <a:prstGeom prst="rect">
            <a:avLst/>
          </a:prstGeom>
        </p:spPr>
        <p:txBody>
          <a:bodyPr wrap="square">
            <a:spAutoFit/>
          </a:bodyPr>
          <a:lstStyle/>
          <a:p>
            <a:pPr algn="just">
              <a:lnSpc>
                <a:spcPct val="115000"/>
              </a:lnSpc>
              <a:spcAft>
                <a:spcPts val="1000"/>
              </a:spcAft>
            </a:pPr>
            <a:r>
              <a:rPr lang="en-US" sz="2200" dirty="0" err="1">
                <a:latin typeface="Times New Roman" panose="02020603050405020304" pitchFamily="18" charset="0"/>
                <a:cs typeface="Times New Roman" panose="02020603050405020304" pitchFamily="18" charset="0"/>
              </a:rPr>
              <a:t>Fibre</a:t>
            </a:r>
            <a:r>
              <a:rPr lang="en-US" sz="2200" dirty="0">
                <a:latin typeface="Times New Roman" panose="02020603050405020304" pitchFamily="18" charset="0"/>
                <a:cs typeface="Times New Roman" panose="02020603050405020304" pitchFamily="18" charset="0"/>
              </a:rPr>
              <a:t>-nut </a:t>
            </a:r>
            <a:r>
              <a:rPr lang="en-US" sz="2200" dirty="0" smtClean="0">
                <a:latin typeface="Times New Roman" panose="02020603050405020304" pitchFamily="18" charset="0"/>
                <a:cs typeface="Times New Roman" panose="02020603050405020304" pitchFamily="18" charset="0"/>
              </a:rPr>
              <a:t>separation 	</a:t>
            </a:r>
            <a:r>
              <a:rPr lang="en-US" sz="2200" dirty="0">
                <a:latin typeface="Times New Roman" panose="02020603050405020304" pitchFamily="18" charset="0"/>
                <a:cs typeface="Times New Roman" panose="02020603050405020304" pitchFamily="18" charset="0"/>
              </a:rPr>
              <a:t>S</a:t>
            </a:r>
            <a:r>
              <a:rPr lang="en-US" sz="2200" dirty="0" smtClean="0">
                <a:latin typeface="Times New Roman" panose="02020603050405020304" pitchFamily="18" charset="0"/>
                <a:cs typeface="Times New Roman" panose="02020603050405020304" pitchFamily="18" charset="0"/>
              </a:rPr>
              <a:t>eparate </a:t>
            </a:r>
            <a:r>
              <a:rPr lang="en-US" sz="2200" dirty="0">
                <a:latin typeface="Times New Roman" panose="02020603050405020304" pitchFamily="18" charset="0"/>
                <a:cs typeface="Times New Roman" panose="02020603050405020304" pitchFamily="18" charset="0"/>
              </a:rPr>
              <a:t>de-oiled </a:t>
            </a:r>
            <a:r>
              <a:rPr lang="en-US" sz="2200" dirty="0" err="1">
                <a:latin typeface="Times New Roman" panose="02020603050405020304" pitchFamily="18" charset="0"/>
                <a:cs typeface="Times New Roman" panose="02020603050405020304" pitchFamily="18" charset="0"/>
              </a:rPr>
              <a:t>fibre</a:t>
            </a:r>
            <a:r>
              <a:rPr lang="en-US" sz="2200" dirty="0">
                <a:latin typeface="Times New Roman" panose="02020603050405020304" pitchFamily="18" charset="0"/>
                <a:cs typeface="Times New Roman" panose="02020603050405020304" pitchFamily="18" charset="0"/>
              </a:rPr>
              <a:t> from palm nuts</a:t>
            </a:r>
            <a:endParaRPr lang="en-GB" sz="22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4" name="Rectangle 13"/>
          <p:cNvSpPr/>
          <p:nvPr/>
        </p:nvSpPr>
        <p:spPr>
          <a:xfrm>
            <a:off x="938910" y="6247288"/>
            <a:ext cx="7594900" cy="481670"/>
          </a:xfrm>
          <a:prstGeom prst="rect">
            <a:avLst/>
          </a:prstGeom>
        </p:spPr>
        <p:txBody>
          <a:bodyPr wrap="none">
            <a:spAutoFit/>
          </a:bodyPr>
          <a:lstStyle/>
          <a:p>
            <a:pPr algn="just">
              <a:lnSpc>
                <a:spcPct val="115000"/>
              </a:lnSpc>
              <a:spcAft>
                <a:spcPts val="1000"/>
              </a:spcAft>
            </a:pPr>
            <a:r>
              <a:rPr lang="en-US" sz="2200" dirty="0">
                <a:latin typeface="Times New Roman" panose="02020603050405020304" pitchFamily="18" charset="0"/>
                <a:cs typeface="Times New Roman" panose="02020603050405020304" pitchFamily="18" charset="0"/>
              </a:rPr>
              <a:t>Second </a:t>
            </a:r>
            <a:r>
              <a:rPr lang="en-US" sz="2200" dirty="0" smtClean="0">
                <a:latin typeface="Times New Roman" panose="02020603050405020304" pitchFamily="18" charset="0"/>
                <a:cs typeface="Times New Roman" panose="02020603050405020304" pitchFamily="18" charset="0"/>
              </a:rPr>
              <a:t>Pressing 	Recover </a:t>
            </a:r>
            <a:r>
              <a:rPr lang="en-US" sz="2200" dirty="0">
                <a:latin typeface="Times New Roman" panose="02020603050405020304" pitchFamily="18" charset="0"/>
                <a:cs typeface="Times New Roman" panose="02020603050405020304" pitchFamily="18" charset="0"/>
              </a:rPr>
              <a:t>residual oil for use as soap stock</a:t>
            </a:r>
            <a:endParaRPr lang="en-GB" sz="22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2" name="Down Arrow 21"/>
          <p:cNvSpPr/>
          <p:nvPr/>
        </p:nvSpPr>
        <p:spPr>
          <a:xfrm>
            <a:off x="1446707" y="4876192"/>
            <a:ext cx="114300" cy="1115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b="1" dirty="0">
              <a:ln w="0"/>
              <a:solidFill>
                <a:sysClr val="windowText" lastClr="000000"/>
              </a:solidFill>
            </a:endParaRPr>
          </a:p>
        </p:txBody>
      </p:sp>
      <p:sp>
        <p:nvSpPr>
          <p:cNvPr id="25" name="Down Arrow 24"/>
          <p:cNvSpPr/>
          <p:nvPr/>
        </p:nvSpPr>
        <p:spPr>
          <a:xfrm>
            <a:off x="1471203" y="1137304"/>
            <a:ext cx="114300" cy="1115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b="1" dirty="0">
              <a:ln w="0"/>
              <a:solidFill>
                <a:sysClr val="windowText" lastClr="000000"/>
              </a:solidFill>
            </a:endParaRPr>
          </a:p>
        </p:txBody>
      </p:sp>
      <p:sp>
        <p:nvSpPr>
          <p:cNvPr id="26" name="Down Arrow 25"/>
          <p:cNvSpPr/>
          <p:nvPr/>
        </p:nvSpPr>
        <p:spPr>
          <a:xfrm>
            <a:off x="1480993" y="1659995"/>
            <a:ext cx="114300" cy="1115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b="1" dirty="0">
              <a:ln w="0"/>
              <a:solidFill>
                <a:sysClr val="windowText" lastClr="000000"/>
              </a:solidFill>
            </a:endParaRPr>
          </a:p>
        </p:txBody>
      </p:sp>
      <p:sp>
        <p:nvSpPr>
          <p:cNvPr id="27" name="Down Arrow 26"/>
          <p:cNvSpPr/>
          <p:nvPr/>
        </p:nvSpPr>
        <p:spPr>
          <a:xfrm>
            <a:off x="1432003" y="2183344"/>
            <a:ext cx="114300" cy="1115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b="1" dirty="0">
              <a:ln w="0"/>
              <a:solidFill>
                <a:sysClr val="windowText" lastClr="000000"/>
              </a:solidFill>
            </a:endParaRPr>
          </a:p>
        </p:txBody>
      </p:sp>
      <p:sp>
        <p:nvSpPr>
          <p:cNvPr id="28" name="Down Arrow 27"/>
          <p:cNvSpPr/>
          <p:nvPr/>
        </p:nvSpPr>
        <p:spPr>
          <a:xfrm>
            <a:off x="1446707" y="2718741"/>
            <a:ext cx="114300" cy="1115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b="1" dirty="0">
              <a:ln w="0"/>
              <a:solidFill>
                <a:sysClr val="windowText" lastClr="000000"/>
              </a:solidFill>
            </a:endParaRPr>
          </a:p>
        </p:txBody>
      </p:sp>
      <p:sp>
        <p:nvSpPr>
          <p:cNvPr id="33" name="Down Arrow 32"/>
          <p:cNvSpPr/>
          <p:nvPr/>
        </p:nvSpPr>
        <p:spPr>
          <a:xfrm>
            <a:off x="1432003" y="4283665"/>
            <a:ext cx="114300" cy="1115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b="1" dirty="0">
              <a:ln w="0"/>
              <a:solidFill>
                <a:sysClr val="windowText" lastClr="000000"/>
              </a:solidFill>
            </a:endParaRPr>
          </a:p>
        </p:txBody>
      </p:sp>
      <p:sp>
        <p:nvSpPr>
          <p:cNvPr id="34" name="Down Arrow 33"/>
          <p:cNvSpPr/>
          <p:nvPr/>
        </p:nvSpPr>
        <p:spPr>
          <a:xfrm>
            <a:off x="1471203" y="3475734"/>
            <a:ext cx="114300" cy="1115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b="1" dirty="0">
              <a:ln w="0"/>
              <a:solidFill>
                <a:sysClr val="windowText" lastClr="000000"/>
              </a:solidFill>
            </a:endParaRPr>
          </a:p>
        </p:txBody>
      </p:sp>
      <p:sp>
        <p:nvSpPr>
          <p:cNvPr id="35" name="Down Arrow 34"/>
          <p:cNvSpPr/>
          <p:nvPr/>
        </p:nvSpPr>
        <p:spPr>
          <a:xfrm>
            <a:off x="1446707" y="5564343"/>
            <a:ext cx="114300" cy="1115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b="1" dirty="0">
              <a:ln w="0"/>
              <a:solidFill>
                <a:sysClr val="windowText" lastClr="000000"/>
              </a:solidFill>
            </a:endParaRPr>
          </a:p>
        </p:txBody>
      </p:sp>
      <p:sp>
        <p:nvSpPr>
          <p:cNvPr id="36" name="Down Arrow 35"/>
          <p:cNvSpPr/>
          <p:nvPr/>
        </p:nvSpPr>
        <p:spPr>
          <a:xfrm>
            <a:off x="1471203" y="6191538"/>
            <a:ext cx="114300" cy="1115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b="1" dirty="0">
              <a:ln w="0"/>
              <a:solidFill>
                <a:sysClr val="windowText" lastClr="000000"/>
              </a:solidFill>
            </a:endParaRPr>
          </a:p>
        </p:txBody>
      </p:sp>
      <p:cxnSp>
        <p:nvCxnSpPr>
          <p:cNvPr id="38" name="Straight Arrow Connector 37"/>
          <p:cNvCxnSpPr/>
          <p:nvPr/>
        </p:nvCxnSpPr>
        <p:spPr>
          <a:xfrm>
            <a:off x="3004456" y="1453982"/>
            <a:ext cx="58783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p:cNvCxnSpPr/>
          <p:nvPr/>
        </p:nvCxnSpPr>
        <p:spPr>
          <a:xfrm>
            <a:off x="2947737" y="1935796"/>
            <a:ext cx="58783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0" name="Straight Arrow Connector 39"/>
          <p:cNvCxnSpPr/>
          <p:nvPr/>
        </p:nvCxnSpPr>
        <p:spPr>
          <a:xfrm>
            <a:off x="2806165" y="2509376"/>
            <a:ext cx="58783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1" name="Straight Arrow Connector 40"/>
          <p:cNvCxnSpPr/>
          <p:nvPr/>
        </p:nvCxnSpPr>
        <p:spPr>
          <a:xfrm>
            <a:off x="2786627" y="3030234"/>
            <a:ext cx="58783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p:cNvCxnSpPr/>
          <p:nvPr/>
        </p:nvCxnSpPr>
        <p:spPr>
          <a:xfrm>
            <a:off x="2786627" y="3814004"/>
            <a:ext cx="58783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3" name="Straight Arrow Connector 42"/>
          <p:cNvCxnSpPr/>
          <p:nvPr/>
        </p:nvCxnSpPr>
        <p:spPr>
          <a:xfrm>
            <a:off x="2791095" y="4649686"/>
            <a:ext cx="58783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4" name="Straight Arrow Connector 43"/>
          <p:cNvCxnSpPr/>
          <p:nvPr/>
        </p:nvCxnSpPr>
        <p:spPr>
          <a:xfrm>
            <a:off x="2786627" y="5198668"/>
            <a:ext cx="58783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5" name="Straight Arrow Connector 44"/>
          <p:cNvCxnSpPr/>
          <p:nvPr/>
        </p:nvCxnSpPr>
        <p:spPr>
          <a:xfrm>
            <a:off x="2947737" y="6538912"/>
            <a:ext cx="58783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6" name="Straight Arrow Connector 45"/>
          <p:cNvCxnSpPr/>
          <p:nvPr/>
        </p:nvCxnSpPr>
        <p:spPr>
          <a:xfrm flipV="1">
            <a:off x="3241652" y="5931596"/>
            <a:ext cx="304687" cy="713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1581821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7</a:t>
            </a:fld>
            <a:endParaRPr lang="en-GB"/>
          </a:p>
        </p:txBody>
      </p:sp>
      <p:sp>
        <p:nvSpPr>
          <p:cNvPr id="20" name="Rectangle 19"/>
          <p:cNvSpPr/>
          <p:nvPr/>
        </p:nvSpPr>
        <p:spPr>
          <a:xfrm>
            <a:off x="1596900" y="1168379"/>
            <a:ext cx="1244251" cy="461665"/>
          </a:xfrm>
          <a:prstGeom prst="rect">
            <a:avLst/>
          </a:prstGeom>
        </p:spPr>
        <p:txBody>
          <a:bodyPr wrap="none">
            <a:spAutoFit/>
          </a:bodyPr>
          <a:lstStyle/>
          <a:p>
            <a:r>
              <a:rPr lang="en-US" sz="2400" dirty="0" smtClean="0">
                <a:latin typeface="Times New Roman" panose="02020603050405020304" pitchFamily="18" charset="0"/>
                <a:ea typeface="Calibri" panose="020F0502020204030204" pitchFamily="34" charset="0"/>
              </a:rPr>
              <a:t>Soybean</a:t>
            </a:r>
            <a:endParaRPr lang="en-GB" sz="2400" dirty="0"/>
          </a:p>
        </p:txBody>
      </p:sp>
      <p:sp>
        <p:nvSpPr>
          <p:cNvPr id="21" name="Rectangle 20"/>
          <p:cNvSpPr/>
          <p:nvPr/>
        </p:nvSpPr>
        <p:spPr>
          <a:xfrm>
            <a:off x="1596900" y="1728684"/>
            <a:ext cx="1293944" cy="461665"/>
          </a:xfrm>
          <a:prstGeom prst="rect">
            <a:avLst/>
          </a:prstGeom>
        </p:spPr>
        <p:txBody>
          <a:bodyPr wrap="none">
            <a:spAutoFit/>
          </a:bodyPr>
          <a:lstStyle/>
          <a:p>
            <a:r>
              <a:rPr lang="en-US" sz="2400" dirty="0">
                <a:latin typeface="Times New Roman" panose="02020603050405020304" pitchFamily="18" charset="0"/>
                <a:ea typeface="Calibri" panose="020F0502020204030204" pitchFamily="34" charset="0"/>
              </a:rPr>
              <a:t>Cleaning</a:t>
            </a:r>
            <a:endParaRPr lang="en-GB" sz="2400" dirty="0"/>
          </a:p>
        </p:txBody>
      </p:sp>
      <p:sp>
        <p:nvSpPr>
          <p:cNvPr id="22" name="Rectangle 21"/>
          <p:cNvSpPr/>
          <p:nvPr/>
        </p:nvSpPr>
        <p:spPr>
          <a:xfrm>
            <a:off x="1596900" y="2279829"/>
            <a:ext cx="1056700" cy="461665"/>
          </a:xfrm>
          <a:prstGeom prst="rect">
            <a:avLst/>
          </a:prstGeom>
        </p:spPr>
        <p:txBody>
          <a:bodyPr wrap="none">
            <a:spAutoFit/>
          </a:bodyPr>
          <a:lstStyle/>
          <a:p>
            <a:r>
              <a:rPr lang="en-US" sz="2400" dirty="0">
                <a:latin typeface="Times New Roman" panose="02020603050405020304" pitchFamily="18" charset="0"/>
                <a:ea typeface="Calibri" panose="020F0502020204030204" pitchFamily="34" charset="0"/>
              </a:rPr>
              <a:t>Drying</a:t>
            </a:r>
            <a:endParaRPr lang="en-GB" sz="2400" dirty="0"/>
          </a:p>
        </p:txBody>
      </p:sp>
      <p:sp>
        <p:nvSpPr>
          <p:cNvPr id="26" name="Rectangle 25"/>
          <p:cNvSpPr/>
          <p:nvPr/>
        </p:nvSpPr>
        <p:spPr>
          <a:xfrm>
            <a:off x="1552015" y="2830974"/>
            <a:ext cx="8669361" cy="461665"/>
          </a:xfrm>
          <a:prstGeom prst="rect">
            <a:avLst/>
          </a:prstGeom>
        </p:spPr>
        <p:txBody>
          <a:bodyPr wrap="none">
            <a:spAutoFit/>
          </a:bodyPr>
          <a:lstStyle/>
          <a:p>
            <a:r>
              <a:rPr lang="en-US" sz="2400" dirty="0" err="1" smtClean="0">
                <a:latin typeface="Times New Roman" panose="02020603050405020304" pitchFamily="18" charset="0"/>
                <a:ea typeface="Calibri" panose="020F0502020204030204" pitchFamily="34" charset="0"/>
              </a:rPr>
              <a:t>Dehulling</a:t>
            </a:r>
            <a:r>
              <a:rPr lang="en-US" sz="2400" dirty="0" smtClean="0">
                <a:latin typeface="Times New Roman" panose="02020603050405020304" pitchFamily="18" charset="0"/>
                <a:ea typeface="Calibri" panose="020F0502020204030204" pitchFamily="34" charset="0"/>
              </a:rPr>
              <a:t> 	by conventional, hot, or </a:t>
            </a:r>
            <a:r>
              <a:rPr lang="en-US" sz="2400" dirty="0" err="1">
                <a:latin typeface="Times New Roman" panose="02020603050405020304" pitchFamily="18" charset="0"/>
                <a:cs typeface="Times New Roman" panose="02020603050405020304" pitchFamily="18" charset="0"/>
              </a:rPr>
              <a:t>Esher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wyss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t>
            </a:r>
            <a:r>
              <a:rPr lang="en-US" sz="2400" dirty="0" err="1" smtClean="0">
                <a:latin typeface="Times New Roman" panose="02020603050405020304" pitchFamily="18" charset="0"/>
                <a:cs typeface="Times New Roman" panose="02020603050405020304" pitchFamily="18" charset="0"/>
              </a:rPr>
              <a:t>ehulling</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system</a:t>
            </a:r>
            <a:endParaRPr lang="en-GB" sz="2400" dirty="0">
              <a:latin typeface="Times New Roman" panose="02020603050405020304" pitchFamily="18" charset="0"/>
              <a:cs typeface="Times New Roman" panose="02020603050405020304" pitchFamily="18" charset="0"/>
            </a:endParaRPr>
          </a:p>
        </p:txBody>
      </p:sp>
      <p:sp>
        <p:nvSpPr>
          <p:cNvPr id="27" name="Rectangle 26"/>
          <p:cNvSpPr/>
          <p:nvPr/>
        </p:nvSpPr>
        <p:spPr>
          <a:xfrm>
            <a:off x="1552015" y="3382119"/>
            <a:ext cx="3214341" cy="461665"/>
          </a:xfrm>
          <a:prstGeom prst="rect">
            <a:avLst/>
          </a:prstGeom>
        </p:spPr>
        <p:txBody>
          <a:bodyPr wrap="none">
            <a:spAutoFit/>
          </a:bodyPr>
          <a:lstStyle/>
          <a:p>
            <a:r>
              <a:rPr lang="en-US" sz="2400" dirty="0">
                <a:latin typeface="Times New Roman" panose="02020603050405020304" pitchFamily="18" charset="0"/>
                <a:ea typeface="Calibri" panose="020F0502020204030204" pitchFamily="34" charset="0"/>
              </a:rPr>
              <a:t>Conditioning/tempering </a:t>
            </a:r>
            <a:endParaRPr lang="en-GB" sz="2400" dirty="0"/>
          </a:p>
        </p:txBody>
      </p:sp>
      <p:sp>
        <p:nvSpPr>
          <p:cNvPr id="28" name="Rectangle 27"/>
          <p:cNvSpPr/>
          <p:nvPr/>
        </p:nvSpPr>
        <p:spPr>
          <a:xfrm>
            <a:off x="1596900" y="3942424"/>
            <a:ext cx="1124026" cy="461665"/>
          </a:xfrm>
          <a:prstGeom prst="rect">
            <a:avLst/>
          </a:prstGeom>
        </p:spPr>
        <p:txBody>
          <a:bodyPr wrap="none">
            <a:spAutoFit/>
          </a:bodyPr>
          <a:lstStyle/>
          <a:p>
            <a:r>
              <a:rPr lang="en-US" sz="2400" dirty="0" smtClean="0">
                <a:latin typeface="Times New Roman" panose="02020603050405020304" pitchFamily="18" charset="0"/>
                <a:ea typeface="Calibri" panose="020F0502020204030204" pitchFamily="34" charset="0"/>
              </a:rPr>
              <a:t>Flaking</a:t>
            </a:r>
            <a:endParaRPr lang="en-GB" sz="2400" dirty="0"/>
          </a:p>
        </p:txBody>
      </p:sp>
      <p:sp>
        <p:nvSpPr>
          <p:cNvPr id="29" name="Rectangle 28"/>
          <p:cNvSpPr/>
          <p:nvPr/>
        </p:nvSpPr>
        <p:spPr>
          <a:xfrm>
            <a:off x="1538519" y="4440633"/>
            <a:ext cx="3586238" cy="461665"/>
          </a:xfrm>
          <a:prstGeom prst="rect">
            <a:avLst/>
          </a:prstGeom>
        </p:spPr>
        <p:txBody>
          <a:bodyPr wrap="none">
            <a:spAutoFit/>
          </a:bodyPr>
          <a:lstStyle/>
          <a:p>
            <a:r>
              <a:rPr lang="en-US" sz="2400" dirty="0">
                <a:latin typeface="Times New Roman" panose="02020603050405020304" pitchFamily="18" charset="0"/>
                <a:ea typeface="Calibri" panose="020F0502020204030204" pitchFamily="34" charset="0"/>
              </a:rPr>
              <a:t>Oil </a:t>
            </a:r>
            <a:r>
              <a:rPr lang="en-US" sz="2400" dirty="0" smtClean="0">
                <a:latin typeface="Times New Roman" panose="02020603050405020304" pitchFamily="18" charset="0"/>
                <a:ea typeface="Calibri" panose="020F0502020204030204" pitchFamily="34" charset="0"/>
              </a:rPr>
              <a:t>extraction		Meal</a:t>
            </a:r>
            <a:endParaRPr lang="en-GB" sz="2400" dirty="0"/>
          </a:p>
        </p:txBody>
      </p:sp>
      <p:sp>
        <p:nvSpPr>
          <p:cNvPr id="31" name="Rectangle 30"/>
          <p:cNvSpPr/>
          <p:nvPr/>
        </p:nvSpPr>
        <p:spPr>
          <a:xfrm>
            <a:off x="1499097" y="5668748"/>
            <a:ext cx="1978427" cy="517065"/>
          </a:xfrm>
          <a:prstGeom prst="rect">
            <a:avLst/>
          </a:prstGeom>
        </p:spPr>
        <p:txBody>
          <a:bodyPr wrap="none">
            <a:spAutoFit/>
          </a:bodyPr>
          <a:lstStyle/>
          <a:p>
            <a:pPr algn="just">
              <a:lnSpc>
                <a:spcPct val="115000"/>
              </a:lnSpc>
              <a:spcAft>
                <a:spcPts val="10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Crude soya oil</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052" name="Straight Arrow Connector 2051"/>
          <p:cNvCxnSpPr/>
          <p:nvPr/>
        </p:nvCxnSpPr>
        <p:spPr>
          <a:xfrm>
            <a:off x="2005361" y="1586201"/>
            <a:ext cx="0" cy="2849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8" name="Straight Arrow Connector 37"/>
          <p:cNvCxnSpPr/>
          <p:nvPr/>
        </p:nvCxnSpPr>
        <p:spPr>
          <a:xfrm>
            <a:off x="2005361" y="2098016"/>
            <a:ext cx="0" cy="2849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p:cNvCxnSpPr/>
          <p:nvPr/>
        </p:nvCxnSpPr>
        <p:spPr>
          <a:xfrm>
            <a:off x="2005361" y="2649161"/>
            <a:ext cx="0" cy="2849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0" name="Straight Arrow Connector 39"/>
          <p:cNvCxnSpPr/>
          <p:nvPr/>
        </p:nvCxnSpPr>
        <p:spPr>
          <a:xfrm>
            <a:off x="1994477" y="3223559"/>
            <a:ext cx="0" cy="2849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1" name="Straight Arrow Connector 40"/>
          <p:cNvCxnSpPr/>
          <p:nvPr/>
        </p:nvCxnSpPr>
        <p:spPr>
          <a:xfrm>
            <a:off x="1994477" y="3751451"/>
            <a:ext cx="0" cy="2849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p:cNvCxnSpPr/>
          <p:nvPr/>
        </p:nvCxnSpPr>
        <p:spPr>
          <a:xfrm>
            <a:off x="1994477" y="4298150"/>
            <a:ext cx="0" cy="2849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3" name="Straight Arrow Connector 42"/>
          <p:cNvCxnSpPr/>
          <p:nvPr/>
        </p:nvCxnSpPr>
        <p:spPr>
          <a:xfrm>
            <a:off x="2008645" y="4796359"/>
            <a:ext cx="0" cy="2849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54" name="Straight Arrow Connector 2053"/>
          <p:cNvCxnSpPr/>
          <p:nvPr/>
        </p:nvCxnSpPr>
        <p:spPr>
          <a:xfrm>
            <a:off x="3492056" y="4671018"/>
            <a:ext cx="74635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55" name="Rectangle 2054"/>
          <p:cNvSpPr/>
          <p:nvPr/>
        </p:nvSpPr>
        <p:spPr>
          <a:xfrm>
            <a:off x="5466056" y="4360404"/>
            <a:ext cx="2685351" cy="517065"/>
          </a:xfrm>
          <a:prstGeom prst="rect">
            <a:avLst/>
          </a:prstGeom>
        </p:spPr>
        <p:txBody>
          <a:bodyPr wrap="none">
            <a:spAutoFit/>
          </a:bodyPr>
          <a:lstStyle/>
          <a:p>
            <a:pPr algn="just">
              <a:lnSpc>
                <a:spcPct val="115000"/>
              </a:lnSpc>
              <a:spcAft>
                <a:spcPts val="10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Meal </a:t>
            </a:r>
            <a:r>
              <a:rPr lang="en-US" sz="2400" dirty="0" err="1">
                <a:latin typeface="Times New Roman" panose="02020603050405020304" pitchFamily="18" charset="0"/>
                <a:ea typeface="Calibri" panose="020F0502020204030204" pitchFamily="34" charset="0"/>
                <a:cs typeface="Times New Roman" panose="02020603050405020304" pitchFamily="18" charset="0"/>
              </a:rPr>
              <a:t>desolventizing</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058" name="Right Arrow 2057"/>
          <p:cNvSpPr/>
          <p:nvPr/>
        </p:nvSpPr>
        <p:spPr>
          <a:xfrm>
            <a:off x="5224109" y="4625299"/>
            <a:ext cx="218112" cy="4571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ln w="0"/>
              <a:solidFill>
                <a:schemeClr val="tx1"/>
              </a:solidFill>
              <a:effectLst>
                <a:outerShdw blurRad="38100" dist="19050" dir="2700000" algn="tl" rotWithShape="0">
                  <a:schemeClr val="dk1">
                    <a:alpha val="40000"/>
                  </a:schemeClr>
                </a:outerShdw>
              </a:effectLst>
            </a:endParaRPr>
          </a:p>
        </p:txBody>
      </p:sp>
      <p:sp>
        <p:nvSpPr>
          <p:cNvPr id="2059" name="Rectangle 2058"/>
          <p:cNvSpPr/>
          <p:nvPr/>
        </p:nvSpPr>
        <p:spPr>
          <a:xfrm>
            <a:off x="3137609" y="254891"/>
            <a:ext cx="5081712" cy="587853"/>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algn="ctr">
              <a:lnSpc>
                <a:spcPct val="115000"/>
              </a:lnSpc>
              <a:spcAft>
                <a:spcPts val="1000"/>
              </a:spcAft>
            </a:pPr>
            <a:r>
              <a:rPr lang="en-US" sz="2800" b="1" dirty="0">
                <a:latin typeface="Times New Roman" panose="02020603050405020304" pitchFamily="18" charset="0"/>
                <a:ea typeface="Calibri" panose="020F0502020204030204" pitchFamily="34" charset="0"/>
                <a:cs typeface="Times New Roman" panose="02020603050405020304" pitchFamily="18" charset="0"/>
              </a:rPr>
              <a:t>Production of Oil from Soybean</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60" name="Rectangle 2059"/>
          <p:cNvSpPr/>
          <p:nvPr/>
        </p:nvSpPr>
        <p:spPr>
          <a:xfrm>
            <a:off x="3360735" y="2279829"/>
            <a:ext cx="5145961" cy="461665"/>
          </a:xfrm>
          <a:prstGeom prst="rect">
            <a:avLst/>
          </a:prstGeom>
        </p:spPr>
        <p:txBody>
          <a:bodyPr wrap="none">
            <a:spAutoFit/>
          </a:bodyPr>
          <a:lstStyle/>
          <a:p>
            <a:r>
              <a:rPr lang="en-US" sz="2400" dirty="0">
                <a:latin typeface="Times New Roman" panose="02020603050405020304" pitchFamily="18" charset="0"/>
                <a:ea typeface="Calibri" panose="020F0502020204030204" pitchFamily="34" charset="0"/>
              </a:rPr>
              <a:t>reduce mc (10%) and prevent moldiness</a:t>
            </a:r>
            <a:endParaRPr lang="en-GB" sz="2400" dirty="0"/>
          </a:p>
        </p:txBody>
      </p:sp>
      <p:cxnSp>
        <p:nvCxnSpPr>
          <p:cNvPr id="52" name="Straight Arrow Connector 51"/>
          <p:cNvCxnSpPr/>
          <p:nvPr/>
        </p:nvCxnSpPr>
        <p:spPr>
          <a:xfrm>
            <a:off x="2614377" y="2544935"/>
            <a:ext cx="74635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61" name="Rectangle 2060"/>
          <p:cNvSpPr/>
          <p:nvPr/>
        </p:nvSpPr>
        <p:spPr>
          <a:xfrm>
            <a:off x="4459266" y="3382119"/>
            <a:ext cx="7701476" cy="461665"/>
          </a:xfrm>
          <a:prstGeom prst="rect">
            <a:avLst/>
          </a:prstGeom>
        </p:spPr>
        <p:txBody>
          <a:bodyPr wrap="square">
            <a:spAutoFit/>
          </a:bodyPr>
          <a:lstStyle/>
          <a:p>
            <a:r>
              <a:rPr lang="en-US" dirty="0" smtClean="0">
                <a:latin typeface="Times New Roman" panose="02020603050405020304" pitchFamily="18" charset="0"/>
                <a:ea typeface="Calibri" panose="020F0502020204030204" pitchFamily="34" charset="0"/>
              </a:rPr>
              <a:t>        </a:t>
            </a:r>
            <a:r>
              <a:rPr lang="en-US" sz="2400" dirty="0" smtClean="0">
                <a:latin typeface="Times New Roman" panose="02020603050405020304" pitchFamily="18" charset="0"/>
                <a:ea typeface="Calibri" panose="020F0502020204030204" pitchFamily="34" charset="0"/>
              </a:rPr>
              <a:t>to </a:t>
            </a:r>
            <a:r>
              <a:rPr lang="en-US" sz="2400" dirty="0">
                <a:latin typeface="Times New Roman" panose="02020603050405020304" pitchFamily="18" charset="0"/>
                <a:ea typeface="Calibri" panose="020F0502020204030204" pitchFamily="34" charset="0"/>
              </a:rPr>
              <a:t>pre-heating/cook the seeds improves flaking/extraction</a:t>
            </a:r>
            <a:endParaRPr lang="en-GB" sz="2400" dirty="0"/>
          </a:p>
        </p:txBody>
      </p:sp>
      <p:cxnSp>
        <p:nvCxnSpPr>
          <p:cNvPr id="54" name="Straight Arrow Connector 53"/>
          <p:cNvCxnSpPr/>
          <p:nvPr/>
        </p:nvCxnSpPr>
        <p:spPr>
          <a:xfrm>
            <a:off x="4634630" y="3612951"/>
            <a:ext cx="333033" cy="21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 name="Straight Connector 3"/>
          <p:cNvCxnSpPr/>
          <p:nvPr/>
        </p:nvCxnSpPr>
        <p:spPr>
          <a:xfrm>
            <a:off x="2987556" y="3092687"/>
            <a:ext cx="344082" cy="0"/>
          </a:xfrm>
          <a:prstGeom prst="line">
            <a:avLst/>
          </a:prstGeom>
        </p:spPr>
        <p:style>
          <a:lnRef idx="1">
            <a:schemeClr val="dk1"/>
          </a:lnRef>
          <a:fillRef idx="0">
            <a:schemeClr val="dk1"/>
          </a:fillRef>
          <a:effectRef idx="0">
            <a:schemeClr val="dk1"/>
          </a:effectRef>
          <a:fontRef idx="minor">
            <a:schemeClr val="tx1"/>
          </a:fontRef>
        </p:style>
      </p:cxnSp>
      <p:sp>
        <p:nvSpPr>
          <p:cNvPr id="3" name="TextBox 2"/>
          <p:cNvSpPr txBox="1"/>
          <p:nvPr/>
        </p:nvSpPr>
        <p:spPr>
          <a:xfrm>
            <a:off x="1499097" y="5003951"/>
            <a:ext cx="2113376" cy="461665"/>
          </a:xfrm>
          <a:prstGeom prst="rect">
            <a:avLst/>
          </a:prstGeom>
          <a:noFill/>
        </p:spPr>
        <p:txBody>
          <a:bodyPr wrap="square" rtlCol="0">
            <a:spAutoFit/>
          </a:bodyPr>
          <a:lstStyle/>
          <a:p>
            <a:r>
              <a:rPr lang="en-US" sz="2400" dirty="0" err="1" smtClean="0">
                <a:latin typeface="Times New Roman" panose="02020603050405020304" pitchFamily="18" charset="0"/>
                <a:ea typeface="Calibri" panose="020F0502020204030204" pitchFamily="34" charset="0"/>
                <a:cs typeface="Times New Roman" panose="02020603050405020304" pitchFamily="18" charset="0"/>
              </a:rPr>
              <a:t>Desolventizing</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30" name="Straight Arrow Connector 29"/>
          <p:cNvCxnSpPr/>
          <p:nvPr/>
        </p:nvCxnSpPr>
        <p:spPr>
          <a:xfrm>
            <a:off x="1994032" y="5465616"/>
            <a:ext cx="0" cy="2849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090294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8</a:t>
            </a:fld>
            <a:endParaRPr lang="en-GB"/>
          </a:p>
        </p:txBody>
      </p:sp>
      <p:sp>
        <p:nvSpPr>
          <p:cNvPr id="3" name="Rectangle 2"/>
          <p:cNvSpPr/>
          <p:nvPr/>
        </p:nvSpPr>
        <p:spPr>
          <a:xfrm>
            <a:off x="546970" y="165834"/>
            <a:ext cx="10806830" cy="6555641"/>
          </a:xfrm>
          <a:prstGeom prst="rect">
            <a:avLst/>
          </a:prstGeom>
          <a:ln/>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US" sz="2800" b="1" dirty="0">
                <a:latin typeface="Times New Roman" panose="02020603050405020304" pitchFamily="18" charset="0"/>
                <a:cs typeface="Times New Roman" panose="02020603050405020304" pitchFamily="18" charset="0"/>
              </a:rPr>
              <a:t>Importance of </a:t>
            </a:r>
            <a:r>
              <a:rPr lang="en-US" sz="2800" b="1" dirty="0" smtClean="0">
                <a:latin typeface="Times New Roman" panose="02020603050405020304" pitchFamily="18" charset="0"/>
                <a:cs typeface="Times New Roman" panose="02020603050405020304" pitchFamily="18" charset="0"/>
              </a:rPr>
              <a:t>Oilseed Drying before Processing/Storage</a:t>
            </a:r>
          </a:p>
          <a:p>
            <a:pPr algn="ctr"/>
            <a:endParaRPr lang="en-GB" sz="28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Reduces the moisture content of oilseeds to </a:t>
            </a:r>
            <a:r>
              <a:rPr lang="en-US" sz="2800" dirty="0" err="1" smtClean="0">
                <a:latin typeface="Times New Roman" panose="02020603050405020304" pitchFamily="18" charset="0"/>
                <a:cs typeface="Times New Roman" panose="02020603050405020304" pitchFamily="18" charset="0"/>
              </a:rPr>
              <a:t>minimise</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degradation in </a:t>
            </a:r>
            <a:r>
              <a:rPr lang="en-US" sz="2800" dirty="0" smtClean="0">
                <a:latin typeface="Times New Roman" panose="02020603050405020304" pitchFamily="18" charset="0"/>
                <a:cs typeface="Times New Roman" panose="02020603050405020304" pitchFamily="18" charset="0"/>
              </a:rPr>
              <a:t>storage.</a:t>
            </a:r>
          </a:p>
          <a:p>
            <a:pPr marL="342900" lvl="0" indent="-342900">
              <a:buFont typeface="Arial" panose="020B0604020202020204" pitchFamily="34" charset="0"/>
              <a:buChar char="•"/>
            </a:pPr>
            <a:endParaRPr lang="en-GB" sz="28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Drying prevents moldiness of seeds and </a:t>
            </a:r>
            <a:r>
              <a:rPr lang="en-US" sz="2800" dirty="0" err="1">
                <a:latin typeface="Times New Roman" panose="02020603050405020304" pitchFamily="18" charset="0"/>
                <a:cs typeface="Times New Roman" panose="02020603050405020304" pitchFamily="18" charset="0"/>
              </a:rPr>
              <a:t>Aflatoxins</a:t>
            </a:r>
            <a:r>
              <a:rPr lang="en-US" sz="2800">
                <a:latin typeface="Times New Roman" panose="02020603050405020304" pitchFamily="18" charset="0"/>
                <a:cs typeface="Times New Roman" panose="02020603050405020304" pitchFamily="18" charset="0"/>
              </a:rPr>
              <a:t> </a:t>
            </a:r>
            <a:r>
              <a:rPr lang="en-US" sz="2800" smtClean="0">
                <a:latin typeface="Times New Roman" panose="02020603050405020304" pitchFamily="18" charset="0"/>
                <a:cs typeface="Times New Roman" panose="02020603050405020304" pitchFamily="18" charset="0"/>
              </a:rPr>
              <a:t>(poisons </a:t>
            </a:r>
            <a:r>
              <a:rPr lang="en-US" sz="2800" dirty="0" smtClean="0">
                <a:latin typeface="Times New Roman" panose="02020603050405020304" pitchFamily="18" charset="0"/>
                <a:cs typeface="Times New Roman" panose="02020603050405020304" pitchFamily="18" charset="0"/>
              </a:rPr>
              <a:t>produced by </a:t>
            </a:r>
            <a:r>
              <a:rPr lang="en-US" sz="2800" i="1" dirty="0" err="1" smtClean="0">
                <a:latin typeface="Times New Roman" panose="02020603050405020304" pitchFamily="18" charset="0"/>
                <a:cs typeface="Times New Roman" panose="02020603050405020304" pitchFamily="18" charset="0"/>
              </a:rPr>
              <a:t>Aspergillus</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flavus</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contamination either in the oil or the oil </a:t>
            </a:r>
            <a:r>
              <a:rPr lang="en-US" sz="2800" dirty="0" smtClean="0">
                <a:latin typeface="Times New Roman" panose="02020603050405020304" pitchFamily="18" charset="0"/>
                <a:cs typeface="Times New Roman" panose="02020603050405020304" pitchFamily="18" charset="0"/>
              </a:rPr>
              <a:t>cake.</a:t>
            </a:r>
          </a:p>
          <a:p>
            <a:pPr lvl="0"/>
            <a:endParaRPr lang="en-GB" sz="28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GB"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For example, soybeans are often received at </a:t>
            </a:r>
            <a:r>
              <a:rPr lang="en-US" sz="2800" dirty="0" smtClean="0">
                <a:latin typeface="Times New Roman" panose="02020603050405020304" pitchFamily="18" charset="0"/>
                <a:cs typeface="Times New Roman" panose="02020603050405020304" pitchFamily="18" charset="0"/>
              </a:rPr>
              <a:t>13% mc </a:t>
            </a:r>
            <a:r>
              <a:rPr lang="en-US" sz="2800" dirty="0">
                <a:latin typeface="Times New Roman" panose="02020603050405020304" pitchFamily="18" charset="0"/>
                <a:cs typeface="Times New Roman" panose="02020603050405020304" pitchFamily="18" charset="0"/>
              </a:rPr>
              <a:t>and need </a:t>
            </a:r>
            <a:r>
              <a:rPr lang="en-US" sz="2800" dirty="0" smtClean="0">
                <a:latin typeface="Times New Roman" panose="02020603050405020304" pitchFamily="18" charset="0"/>
                <a:cs typeface="Times New Roman" panose="02020603050405020304" pitchFamily="18" charset="0"/>
              </a:rPr>
              <a:t> to </a:t>
            </a:r>
            <a:r>
              <a:rPr lang="en-US" sz="2800" dirty="0">
                <a:latin typeface="Times New Roman" panose="02020603050405020304" pitchFamily="18" charset="0"/>
                <a:cs typeface="Times New Roman" panose="02020603050405020304" pitchFamily="18" charset="0"/>
              </a:rPr>
              <a:t>be dried to </a:t>
            </a:r>
            <a:r>
              <a:rPr lang="en-US" sz="2800" dirty="0" smtClean="0">
                <a:latin typeface="Times New Roman" panose="02020603050405020304" pitchFamily="18" charset="0"/>
                <a:cs typeface="Times New Roman" panose="02020603050405020304" pitchFamily="18" charset="0"/>
              </a:rPr>
              <a:t>10% mc to </a:t>
            </a:r>
            <a:r>
              <a:rPr lang="en-US" sz="2800" dirty="0">
                <a:latin typeface="Times New Roman" panose="02020603050405020304" pitchFamily="18" charset="0"/>
                <a:cs typeface="Times New Roman" panose="02020603050405020304" pitchFamily="18" charset="0"/>
              </a:rPr>
              <a:t>facilitate efficient hull removal. </a:t>
            </a:r>
            <a:endParaRPr lang="en-US" sz="2800" dirty="0" smtClean="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endParaRPr lang="en-GB" sz="28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Improve the effectiveness of downstream processing. Large, vertical, open-flame grain dryers </a:t>
            </a:r>
            <a:r>
              <a:rPr lang="en-US" sz="2800" dirty="0" smtClean="0">
                <a:latin typeface="Times New Roman" panose="02020603050405020304" pitchFamily="18" charset="0"/>
                <a:cs typeface="Times New Roman" panose="02020603050405020304" pitchFamily="18" charset="0"/>
              </a:rPr>
              <a:t>with multiple columns can be </a:t>
            </a:r>
            <a:r>
              <a:rPr lang="en-US" sz="2800" dirty="0">
                <a:latin typeface="Times New Roman" panose="02020603050405020304" pitchFamily="18" charset="0"/>
                <a:cs typeface="Times New Roman" panose="02020603050405020304" pitchFamily="18" charset="0"/>
              </a:rPr>
              <a:t>used for oilseeds drying. </a:t>
            </a:r>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upper portion of the </a:t>
            </a:r>
            <a:r>
              <a:rPr lang="en-US" sz="2800" dirty="0" smtClean="0">
                <a:latin typeface="Times New Roman" panose="02020603050405020304" pitchFamily="18" charset="0"/>
                <a:cs typeface="Times New Roman" panose="02020603050405020304" pitchFamily="18" charset="0"/>
              </a:rPr>
              <a:t>columns </a:t>
            </a:r>
            <a:r>
              <a:rPr lang="en-US" sz="2800" dirty="0">
                <a:latin typeface="Times New Roman" panose="02020603050405020304" pitchFamily="18" charset="0"/>
                <a:cs typeface="Times New Roman" panose="02020603050405020304" pitchFamily="18" charset="0"/>
              </a:rPr>
              <a:t>is used for drying and lower section is for cooling. </a:t>
            </a:r>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86084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66259" y="271803"/>
            <a:ext cx="5862507" cy="52322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GB" sz="2800" b="1" dirty="0" smtClean="0">
                <a:latin typeface="Times New Roman" panose="02020603050405020304" pitchFamily="18" charset="0"/>
                <a:cs typeface="Times New Roman" panose="02020603050405020304" pitchFamily="18" charset="0"/>
              </a:rPr>
              <a:t>Shea </a:t>
            </a:r>
            <a:r>
              <a:rPr lang="en-GB" sz="2800" b="1" dirty="0">
                <a:latin typeface="Times New Roman" panose="02020603050405020304" pitchFamily="18" charset="0"/>
                <a:cs typeface="Times New Roman" panose="02020603050405020304" pitchFamily="18" charset="0"/>
              </a:rPr>
              <a:t>Butter Processing</a:t>
            </a:r>
          </a:p>
        </p:txBody>
      </p:sp>
      <p:sp>
        <p:nvSpPr>
          <p:cNvPr id="3" name="TextBox 2"/>
          <p:cNvSpPr txBox="1"/>
          <p:nvPr/>
        </p:nvSpPr>
        <p:spPr>
          <a:xfrm>
            <a:off x="1037396" y="1360775"/>
            <a:ext cx="1355076"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Washing</a:t>
            </a:r>
            <a:endParaRPr lang="en-GB" sz="20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1046966" y="1870392"/>
            <a:ext cx="1445713"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Sun drying</a:t>
            </a:r>
            <a:endParaRPr lang="en-GB" sz="20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1058449" y="2394287"/>
            <a:ext cx="1810011"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Boiling/1-3 h</a:t>
            </a:r>
            <a:endParaRPr lang="en-GB" sz="2000" dirty="0">
              <a:latin typeface="Times New Roman" panose="02020603050405020304" pitchFamily="18" charset="0"/>
              <a:cs typeface="Times New Roman" panose="02020603050405020304" pitchFamily="18" charset="0"/>
            </a:endParaRPr>
          </a:p>
        </p:txBody>
      </p:sp>
      <p:sp>
        <p:nvSpPr>
          <p:cNvPr id="9" name="TextBox 8"/>
          <p:cNvSpPr txBox="1"/>
          <p:nvPr/>
        </p:nvSpPr>
        <p:spPr>
          <a:xfrm>
            <a:off x="1039660" y="2937279"/>
            <a:ext cx="1565755" cy="400110"/>
          </a:xfrm>
          <a:prstGeom prst="rect">
            <a:avLst/>
          </a:prstGeom>
          <a:noFill/>
        </p:spPr>
        <p:txBody>
          <a:bodyPr wrap="square" rtlCol="0">
            <a:spAutoFit/>
          </a:bodyPr>
          <a:lstStyle/>
          <a:p>
            <a:r>
              <a:rPr lang="en-GB" sz="2000" dirty="0" err="1" smtClean="0">
                <a:latin typeface="Times New Roman" panose="02020603050405020304" pitchFamily="18" charset="0"/>
                <a:cs typeface="Times New Roman" panose="02020603050405020304" pitchFamily="18" charset="0"/>
              </a:rPr>
              <a:t>Dehusk</a:t>
            </a:r>
            <a:endParaRPr lang="en-GB" sz="2000"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1042642" y="3369612"/>
            <a:ext cx="2933609"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Cracking into small pieces</a:t>
            </a:r>
            <a:endParaRPr lang="en-GB" sz="2000"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1058449" y="3801945"/>
            <a:ext cx="3137770"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Roasting at 85-100</a:t>
            </a:r>
            <a:r>
              <a:rPr lang="en-GB" sz="2000" baseline="30000" dirty="0" smtClean="0">
                <a:latin typeface="Times New Roman" panose="02020603050405020304" pitchFamily="18" charset="0"/>
                <a:cs typeface="Times New Roman" panose="02020603050405020304" pitchFamily="18" charset="0"/>
              </a:rPr>
              <a:t>o</a:t>
            </a:r>
            <a:r>
              <a:rPr lang="en-GB" sz="2000" dirty="0" smtClean="0">
                <a:latin typeface="Times New Roman" panose="02020603050405020304" pitchFamily="18" charset="0"/>
                <a:cs typeface="Times New Roman" panose="02020603050405020304" pitchFamily="18" charset="0"/>
              </a:rPr>
              <a:t>C/2-3 h</a:t>
            </a:r>
            <a:endParaRPr lang="en-GB" sz="2000"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3568873" y="4150152"/>
            <a:ext cx="1922745"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Separate meal</a:t>
            </a:r>
            <a:endParaRPr lang="en-GB" sz="2000" dirty="0">
              <a:latin typeface="Times New Roman" panose="02020603050405020304" pitchFamily="18" charset="0"/>
              <a:cs typeface="Times New Roman" panose="02020603050405020304" pitchFamily="18" charset="0"/>
            </a:endParaRPr>
          </a:p>
        </p:txBody>
      </p:sp>
      <p:sp>
        <p:nvSpPr>
          <p:cNvPr id="13" name="TextBox 12"/>
          <p:cNvSpPr txBox="1"/>
          <p:nvPr/>
        </p:nvSpPr>
        <p:spPr>
          <a:xfrm>
            <a:off x="1037395" y="927320"/>
            <a:ext cx="2179528"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Shea nuts</a:t>
            </a:r>
            <a:endParaRPr lang="en-GB" sz="2000" dirty="0">
              <a:latin typeface="Times New Roman" panose="02020603050405020304" pitchFamily="18" charset="0"/>
              <a:cs typeface="Times New Roman" panose="02020603050405020304" pitchFamily="18" charset="0"/>
            </a:endParaRPr>
          </a:p>
        </p:txBody>
      </p:sp>
      <p:sp>
        <p:nvSpPr>
          <p:cNvPr id="14" name="TextBox 13"/>
          <p:cNvSpPr txBox="1"/>
          <p:nvPr/>
        </p:nvSpPr>
        <p:spPr>
          <a:xfrm>
            <a:off x="1037395" y="4656307"/>
            <a:ext cx="1434230"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Fat slurry</a:t>
            </a:r>
            <a:endParaRPr lang="en-GB" sz="2000" dirty="0">
              <a:latin typeface="Times New Roman" panose="02020603050405020304" pitchFamily="18" charset="0"/>
              <a:cs typeface="Times New Roman" panose="02020603050405020304" pitchFamily="18" charset="0"/>
            </a:endParaRPr>
          </a:p>
        </p:txBody>
      </p:sp>
      <p:sp>
        <p:nvSpPr>
          <p:cNvPr id="15" name="TextBox 14"/>
          <p:cNvSpPr txBox="1"/>
          <p:nvPr/>
        </p:nvSpPr>
        <p:spPr>
          <a:xfrm>
            <a:off x="1037395" y="5128691"/>
            <a:ext cx="1376131"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Boiling</a:t>
            </a:r>
            <a:endParaRPr lang="en-GB" sz="2000" dirty="0">
              <a:latin typeface="Times New Roman" panose="02020603050405020304" pitchFamily="18" charset="0"/>
              <a:cs typeface="Times New Roman" panose="02020603050405020304" pitchFamily="18" charset="0"/>
            </a:endParaRPr>
          </a:p>
        </p:txBody>
      </p:sp>
      <p:sp>
        <p:nvSpPr>
          <p:cNvPr id="16" name="TextBox 15"/>
          <p:cNvSpPr txBox="1"/>
          <p:nvPr/>
        </p:nvSpPr>
        <p:spPr>
          <a:xfrm>
            <a:off x="1058449" y="5648580"/>
            <a:ext cx="1434230"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Cooling</a:t>
            </a:r>
            <a:endParaRPr lang="en-GB" sz="2000" dirty="0">
              <a:latin typeface="Times New Roman" panose="02020603050405020304" pitchFamily="18" charset="0"/>
              <a:cs typeface="Times New Roman" panose="02020603050405020304" pitchFamily="18" charset="0"/>
            </a:endParaRPr>
          </a:p>
        </p:txBody>
      </p:sp>
      <p:sp>
        <p:nvSpPr>
          <p:cNvPr id="17" name="TextBox 16"/>
          <p:cNvSpPr txBox="1"/>
          <p:nvPr/>
        </p:nvSpPr>
        <p:spPr>
          <a:xfrm>
            <a:off x="1019393" y="6195578"/>
            <a:ext cx="1394133"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Storage</a:t>
            </a:r>
            <a:endParaRPr lang="en-GB" sz="2000" dirty="0">
              <a:latin typeface="Times New Roman" panose="02020603050405020304" pitchFamily="18" charset="0"/>
              <a:cs typeface="Times New Roman" panose="02020603050405020304" pitchFamily="18" charset="0"/>
            </a:endParaRPr>
          </a:p>
        </p:txBody>
      </p:sp>
      <p:cxnSp>
        <p:nvCxnSpPr>
          <p:cNvPr id="22" name="Straight Arrow Connector 21"/>
          <p:cNvCxnSpPr/>
          <p:nvPr/>
        </p:nvCxnSpPr>
        <p:spPr>
          <a:xfrm flipH="1">
            <a:off x="1442580" y="1225292"/>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p:cNvCxnSpPr/>
          <p:nvPr/>
        </p:nvCxnSpPr>
        <p:spPr>
          <a:xfrm>
            <a:off x="1392476" y="4088039"/>
            <a:ext cx="12526" cy="27384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7" name="Straight Arrow Connector 26"/>
          <p:cNvCxnSpPr/>
          <p:nvPr/>
        </p:nvCxnSpPr>
        <p:spPr>
          <a:xfrm flipH="1">
            <a:off x="1423791" y="1681189"/>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p:cNvCxnSpPr/>
          <p:nvPr/>
        </p:nvCxnSpPr>
        <p:spPr>
          <a:xfrm flipH="1">
            <a:off x="1405002" y="2220584"/>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9" name="Straight Arrow Connector 28"/>
          <p:cNvCxnSpPr/>
          <p:nvPr/>
        </p:nvCxnSpPr>
        <p:spPr>
          <a:xfrm flipH="1">
            <a:off x="1392476" y="2748960"/>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flipH="1">
            <a:off x="1405002" y="3272062"/>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1" name="Straight Arrow Connector 30"/>
          <p:cNvCxnSpPr/>
          <p:nvPr/>
        </p:nvCxnSpPr>
        <p:spPr>
          <a:xfrm flipH="1">
            <a:off x="1379950" y="3704365"/>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3" name="Straight Arrow Connector 32"/>
          <p:cNvCxnSpPr/>
          <p:nvPr/>
        </p:nvCxnSpPr>
        <p:spPr>
          <a:xfrm flipH="1">
            <a:off x="1417528" y="4536079"/>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4" name="Straight Arrow Connector 33"/>
          <p:cNvCxnSpPr/>
          <p:nvPr/>
        </p:nvCxnSpPr>
        <p:spPr>
          <a:xfrm flipH="1">
            <a:off x="1417528" y="4976209"/>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5" name="Straight Arrow Connector 34"/>
          <p:cNvCxnSpPr/>
          <p:nvPr/>
        </p:nvCxnSpPr>
        <p:spPr>
          <a:xfrm flipH="1">
            <a:off x="1442580" y="5523806"/>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p:cNvCxnSpPr/>
          <p:nvPr/>
        </p:nvCxnSpPr>
        <p:spPr>
          <a:xfrm flipH="1">
            <a:off x="1442580" y="6008173"/>
            <a:ext cx="12526" cy="2880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 name="TextBox 3"/>
          <p:cNvSpPr txBox="1"/>
          <p:nvPr/>
        </p:nvSpPr>
        <p:spPr>
          <a:xfrm>
            <a:off x="1019393" y="4185619"/>
            <a:ext cx="1711281"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Mill/Pressing</a:t>
            </a:r>
            <a:endParaRPr lang="en-GB" sz="2000" dirty="0">
              <a:latin typeface="Times New Roman" panose="02020603050405020304" pitchFamily="18" charset="0"/>
              <a:cs typeface="Times New Roman" panose="02020603050405020304" pitchFamily="18" charset="0"/>
            </a:endParaRPr>
          </a:p>
        </p:txBody>
      </p:sp>
      <p:cxnSp>
        <p:nvCxnSpPr>
          <p:cNvPr id="19" name="Straight Arrow Connector 18"/>
          <p:cNvCxnSpPr/>
          <p:nvPr/>
        </p:nvCxnSpPr>
        <p:spPr>
          <a:xfrm>
            <a:off x="2676216" y="4399764"/>
            <a:ext cx="78435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a:off x="2544871" y="5328746"/>
            <a:ext cx="78435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 name="TextBox 4"/>
          <p:cNvSpPr txBox="1"/>
          <p:nvPr/>
        </p:nvSpPr>
        <p:spPr>
          <a:xfrm>
            <a:off x="3460571" y="5120258"/>
            <a:ext cx="3444658"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Remove the remaining moisture</a:t>
            </a:r>
            <a:endParaRPr lang="en-GB" sz="2000" dirty="0">
              <a:latin typeface="Times New Roman" panose="02020603050405020304" pitchFamily="18" charset="0"/>
              <a:cs typeface="Times New Roman" panose="02020603050405020304" pitchFamily="18" charset="0"/>
            </a:endParaRPr>
          </a:p>
        </p:txBody>
      </p:sp>
      <p:cxnSp>
        <p:nvCxnSpPr>
          <p:cNvPr id="37" name="Straight Arrow Connector 36"/>
          <p:cNvCxnSpPr/>
          <p:nvPr/>
        </p:nvCxnSpPr>
        <p:spPr>
          <a:xfrm>
            <a:off x="4113157" y="4008641"/>
            <a:ext cx="78435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 name="TextBox 5"/>
          <p:cNvSpPr txBox="1"/>
          <p:nvPr/>
        </p:nvSpPr>
        <p:spPr>
          <a:xfrm>
            <a:off x="5034418" y="3790063"/>
            <a:ext cx="3535215" cy="400110"/>
          </a:xfrm>
          <a:prstGeom prst="rect">
            <a:avLst/>
          </a:prstGeom>
          <a:noFill/>
        </p:spPr>
        <p:txBody>
          <a:bodyPr wrap="square" rtlCol="0">
            <a:spAutoFit/>
          </a:bodyPr>
          <a:lstStyle/>
          <a:p>
            <a:r>
              <a:rPr lang="en-GB" sz="2000" dirty="0" smtClean="0">
                <a:latin typeface="Times New Roman" panose="02020603050405020304" pitchFamily="18" charset="0"/>
                <a:cs typeface="Times New Roman" panose="02020603050405020304" pitchFamily="18" charset="0"/>
              </a:rPr>
              <a:t>Remove greater part of moisture </a:t>
            </a:r>
            <a:endParaRPr lang="en-GB" sz="2000" dirty="0">
              <a:latin typeface="Times New Roman" panose="02020603050405020304" pitchFamily="18" charset="0"/>
              <a:cs typeface="Times New Roman" panose="02020603050405020304" pitchFamily="18" charset="0"/>
            </a:endParaRPr>
          </a:p>
        </p:txBody>
      </p:sp>
      <p:sp>
        <p:nvSpPr>
          <p:cNvPr id="18" name="Slide Number Placeholder 17"/>
          <p:cNvSpPr>
            <a:spLocks noGrp="1"/>
          </p:cNvSpPr>
          <p:nvPr>
            <p:ph type="sldNum" sz="quarter" idx="12"/>
          </p:nvPr>
        </p:nvSpPr>
        <p:spPr/>
        <p:txBody>
          <a:bodyPr/>
          <a:lstStyle/>
          <a:p>
            <a:fld id="{BFD7FD30-19ED-42E2-8C36-6F848EB43577}" type="slidenum">
              <a:rPr lang="en-GB" smtClean="0"/>
              <a:t>9</a:t>
            </a:fld>
            <a:endParaRPr lang="en-GB"/>
          </a:p>
        </p:txBody>
      </p:sp>
    </p:spTree>
    <p:extLst>
      <p:ext uri="{BB962C8B-B14F-4D97-AF65-F5344CB8AC3E}">
        <p14:creationId xmlns:p14="http://schemas.microsoft.com/office/powerpoint/2010/main" val="5373574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4002</TotalTime>
  <Words>2650</Words>
  <Application>Microsoft Office PowerPoint</Application>
  <PresentationFormat>Widescreen</PresentationFormat>
  <Paragraphs>387</Paragraphs>
  <Slides>29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Calibri Light</vt:lpstr>
      <vt:lpstr>Times New Roman</vt:lpstr>
      <vt:lpstr>Wingdings</vt:lpstr>
      <vt:lpstr>Office Theme</vt:lpstr>
      <vt:lpstr>COURSE TITLE:  OIL SEEDS PROCESSING AND UTILISATION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DUPE</dc:creator>
  <cp:lastModifiedBy>DUPE</cp:lastModifiedBy>
  <cp:revision>199</cp:revision>
  <dcterms:created xsi:type="dcterms:W3CDTF">2020-10-24T08:23:28Z</dcterms:created>
  <dcterms:modified xsi:type="dcterms:W3CDTF">2021-08-07T23:01:11Z</dcterms:modified>
</cp:coreProperties>
</file>