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256" r:id="rId2"/>
    <p:sldId id="287" r:id="rId3"/>
    <p:sldId id="257" r:id="rId4"/>
    <p:sldId id="271" r:id="rId5"/>
    <p:sldId id="276" r:id="rId6"/>
    <p:sldId id="284" r:id="rId7"/>
    <p:sldId id="272" r:id="rId8"/>
    <p:sldId id="282" r:id="rId9"/>
    <p:sldId id="289" r:id="rId10"/>
    <p:sldId id="290" r:id="rId11"/>
    <p:sldId id="291" r:id="rId12"/>
    <p:sldId id="292" r:id="rId13"/>
    <p:sldId id="293" r:id="rId14"/>
    <p:sldId id="258" r:id="rId15"/>
    <p:sldId id="273" r:id="rId16"/>
    <p:sldId id="275" r:id="rId17"/>
    <p:sldId id="279" r:id="rId18"/>
    <p:sldId id="278" r:id="rId19"/>
    <p:sldId id="285" r:id="rId20"/>
    <p:sldId id="277" r:id="rId21"/>
    <p:sldId id="283" r:id="rId22"/>
    <p:sldId id="281" r:id="rId23"/>
    <p:sldId id="280" r:id="rId24"/>
    <p:sldId id="294" r:id="rId25"/>
    <p:sldId id="295" r:id="rId26"/>
    <p:sldId id="296" r:id="rId27"/>
    <p:sldId id="297" r:id="rId28"/>
    <p:sldId id="298" r:id="rId29"/>
    <p:sldId id="299" r:id="rId30"/>
    <p:sldId id="317" r:id="rId31"/>
    <p:sldId id="329" r:id="rId32"/>
    <p:sldId id="301" r:id="rId33"/>
    <p:sldId id="302" r:id="rId34"/>
    <p:sldId id="316" r:id="rId35"/>
    <p:sldId id="304" r:id="rId36"/>
    <p:sldId id="305" r:id="rId37"/>
    <p:sldId id="306" r:id="rId38"/>
    <p:sldId id="307" r:id="rId39"/>
    <p:sldId id="308" r:id="rId40"/>
    <p:sldId id="314" r:id="rId41"/>
    <p:sldId id="315" r:id="rId42"/>
    <p:sldId id="310" r:id="rId43"/>
    <p:sldId id="311" r:id="rId44"/>
    <p:sldId id="312" r:id="rId45"/>
    <p:sldId id="318" r:id="rId46"/>
    <p:sldId id="319" r:id="rId47"/>
    <p:sldId id="320" r:id="rId48"/>
    <p:sldId id="322" r:id="rId49"/>
    <p:sldId id="323" r:id="rId50"/>
    <p:sldId id="324" r:id="rId51"/>
    <p:sldId id="325" r:id="rId52"/>
    <p:sldId id="326" r:id="rId53"/>
    <p:sldId id="327" r:id="rId54"/>
    <p:sldId id="328" r:id="rId55"/>
    <p:sldId id="303" r:id="rId56"/>
    <p:sldId id="330" r:id="rId57"/>
    <p:sldId id="331" r:id="rId58"/>
    <p:sldId id="332" r:id="rId59"/>
    <p:sldId id="333" r:id="rId60"/>
    <p:sldId id="309" r:id="rId61"/>
    <p:sldId id="313" r:id="rId62"/>
    <p:sldId id="334" r:id="rId63"/>
    <p:sldId id="335" r:id="rId64"/>
    <p:sldId id="336" r:id="rId65"/>
    <p:sldId id="337" r:id="rId66"/>
    <p:sldId id="338" r:id="rId67"/>
    <p:sldId id="339" r:id="rId68"/>
    <p:sldId id="390" r:id="rId69"/>
    <p:sldId id="391" r:id="rId70"/>
    <p:sldId id="340" r:id="rId71"/>
    <p:sldId id="341" r:id="rId72"/>
    <p:sldId id="342" r:id="rId73"/>
    <p:sldId id="343" r:id="rId74"/>
    <p:sldId id="345" r:id="rId75"/>
    <p:sldId id="346" r:id="rId76"/>
    <p:sldId id="348" r:id="rId77"/>
    <p:sldId id="349" r:id="rId78"/>
    <p:sldId id="350" r:id="rId79"/>
    <p:sldId id="351" r:id="rId80"/>
    <p:sldId id="352" r:id="rId81"/>
    <p:sldId id="353" r:id="rId82"/>
    <p:sldId id="389"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383" r:id="rId113"/>
    <p:sldId id="384" r:id="rId114"/>
    <p:sldId id="385" r:id="rId115"/>
    <p:sldId id="386" r:id="rId116"/>
    <p:sldId id="387" r:id="rId117"/>
    <p:sldId id="388" r:id="rId118"/>
    <p:sldId id="392" r:id="rId119"/>
    <p:sldId id="393" r:id="rId120"/>
    <p:sldId id="396" r:id="rId121"/>
    <p:sldId id="397" r:id="rId122"/>
    <p:sldId id="398" r:id="rId123"/>
    <p:sldId id="408" r:id="rId124"/>
    <p:sldId id="399" r:id="rId125"/>
    <p:sldId id="402" r:id="rId126"/>
    <p:sldId id="403" r:id="rId127"/>
    <p:sldId id="404" r:id="rId128"/>
    <p:sldId id="405" r:id="rId129"/>
    <p:sldId id="406" r:id="rId130"/>
    <p:sldId id="407" r:id="rId131"/>
    <p:sldId id="395" r:id="rId132"/>
    <p:sldId id="394" r:id="rId133"/>
    <p:sldId id="400" r:id="rId134"/>
    <p:sldId id="409" r:id="rId1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p:normalViewPr>
  <p:slideViewPr>
    <p:cSldViewPr snapToGrid="0">
      <p:cViewPr varScale="1">
        <p:scale>
          <a:sx n="76" d="100"/>
          <a:sy n="76" d="100"/>
        </p:scale>
        <p:origin x="198"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254D1-F8CA-454E-AC23-88C0966B391B}" type="datetimeFigureOut">
              <a:rPr lang="en-GB" smtClean="0"/>
              <a:t>11/08/2021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BE6FD-CE88-4BB1-9168-38CFB059B653}" type="slidenum">
              <a:rPr lang="en-GB" smtClean="0"/>
              <a:t>‹#›</a:t>
            </a:fld>
            <a:endParaRPr lang="en-GB"/>
          </a:p>
        </p:txBody>
      </p:sp>
    </p:spTree>
    <p:extLst>
      <p:ext uri="{BB962C8B-B14F-4D97-AF65-F5344CB8AC3E}">
        <p14:creationId xmlns:p14="http://schemas.microsoft.com/office/powerpoint/2010/main" val="277900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AE8E09-D168-46A4-868E-C46F9CBD6ABB}" type="datetime1">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7FD30-19ED-42E2-8C36-6F848EB43577}" type="slidenum">
              <a:rPr lang="en-GB" smtClean="0"/>
              <a:t>‹#›</a:t>
            </a:fld>
            <a:endParaRPr lang="en-GB"/>
          </a:p>
        </p:txBody>
      </p:sp>
    </p:spTree>
    <p:extLst>
      <p:ext uri="{BB962C8B-B14F-4D97-AF65-F5344CB8AC3E}">
        <p14:creationId xmlns:p14="http://schemas.microsoft.com/office/powerpoint/2010/main" val="94661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4AE385-71A9-4B62-86CF-AA85DF618153}" type="datetime1">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7FD30-19ED-42E2-8C36-6F848EB43577}" type="slidenum">
              <a:rPr lang="en-GB" smtClean="0"/>
              <a:t>‹#›</a:t>
            </a:fld>
            <a:endParaRPr lang="en-GB"/>
          </a:p>
        </p:txBody>
      </p:sp>
    </p:spTree>
    <p:extLst>
      <p:ext uri="{BB962C8B-B14F-4D97-AF65-F5344CB8AC3E}">
        <p14:creationId xmlns:p14="http://schemas.microsoft.com/office/powerpoint/2010/main" val="388864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6AF3C9-BE93-4721-965E-CAA1C4D6701A}" type="datetime1">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7FD30-19ED-42E2-8C36-6F848EB43577}" type="slidenum">
              <a:rPr lang="en-GB" smtClean="0"/>
              <a:t>‹#›</a:t>
            </a:fld>
            <a:endParaRPr lang="en-GB"/>
          </a:p>
        </p:txBody>
      </p:sp>
    </p:spTree>
    <p:extLst>
      <p:ext uri="{BB962C8B-B14F-4D97-AF65-F5344CB8AC3E}">
        <p14:creationId xmlns:p14="http://schemas.microsoft.com/office/powerpoint/2010/main" val="140227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BE0366-A8A0-493F-BD68-133D27AE4EE2}" type="datetime1">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7FD30-19ED-42E2-8C36-6F848EB43577}" type="slidenum">
              <a:rPr lang="en-GB" smtClean="0"/>
              <a:t>‹#›</a:t>
            </a:fld>
            <a:endParaRPr lang="en-GB"/>
          </a:p>
        </p:txBody>
      </p:sp>
    </p:spTree>
    <p:extLst>
      <p:ext uri="{BB962C8B-B14F-4D97-AF65-F5344CB8AC3E}">
        <p14:creationId xmlns:p14="http://schemas.microsoft.com/office/powerpoint/2010/main" val="205054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0889E-86FD-4ABE-B412-6A3498F12A4D}" type="datetime1">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7FD30-19ED-42E2-8C36-6F848EB43577}" type="slidenum">
              <a:rPr lang="en-GB" smtClean="0"/>
              <a:t>‹#›</a:t>
            </a:fld>
            <a:endParaRPr lang="en-GB"/>
          </a:p>
        </p:txBody>
      </p:sp>
    </p:spTree>
    <p:extLst>
      <p:ext uri="{BB962C8B-B14F-4D97-AF65-F5344CB8AC3E}">
        <p14:creationId xmlns:p14="http://schemas.microsoft.com/office/powerpoint/2010/main" val="174914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BFA198-2803-4962-AA20-E2BE7482A431}" type="datetime1">
              <a:rPr lang="en-GB" smtClean="0"/>
              <a:t>11/08/2021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7FD30-19ED-42E2-8C36-6F848EB43577}" type="slidenum">
              <a:rPr lang="en-GB" smtClean="0"/>
              <a:t>‹#›</a:t>
            </a:fld>
            <a:endParaRPr lang="en-GB"/>
          </a:p>
        </p:txBody>
      </p:sp>
    </p:spTree>
    <p:extLst>
      <p:ext uri="{BB962C8B-B14F-4D97-AF65-F5344CB8AC3E}">
        <p14:creationId xmlns:p14="http://schemas.microsoft.com/office/powerpoint/2010/main" val="375999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FF2C64-BEA5-40C1-B9E2-B4166AEB4948}" type="datetime1">
              <a:rPr lang="en-GB" smtClean="0"/>
              <a:t>11/08/2021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D7FD30-19ED-42E2-8C36-6F848EB43577}" type="slidenum">
              <a:rPr lang="en-GB" smtClean="0"/>
              <a:t>‹#›</a:t>
            </a:fld>
            <a:endParaRPr lang="en-GB"/>
          </a:p>
        </p:txBody>
      </p:sp>
    </p:spTree>
    <p:extLst>
      <p:ext uri="{BB962C8B-B14F-4D97-AF65-F5344CB8AC3E}">
        <p14:creationId xmlns:p14="http://schemas.microsoft.com/office/powerpoint/2010/main" val="13871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E9D61E-EAFE-4C0A-9F6C-F62B703EA26A}" type="datetime1">
              <a:rPr lang="en-GB" smtClean="0"/>
              <a:t>11/08/2021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D7FD30-19ED-42E2-8C36-6F848EB43577}" type="slidenum">
              <a:rPr lang="en-GB" smtClean="0"/>
              <a:t>‹#›</a:t>
            </a:fld>
            <a:endParaRPr lang="en-GB"/>
          </a:p>
        </p:txBody>
      </p:sp>
    </p:spTree>
    <p:extLst>
      <p:ext uri="{BB962C8B-B14F-4D97-AF65-F5344CB8AC3E}">
        <p14:creationId xmlns:p14="http://schemas.microsoft.com/office/powerpoint/2010/main" val="137965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CFF5E-8B36-4B26-8B7A-CBF198F88553}" type="datetime1">
              <a:rPr lang="en-GB" smtClean="0"/>
              <a:t>11/08/2021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D7FD30-19ED-42E2-8C36-6F848EB43577}" type="slidenum">
              <a:rPr lang="en-GB" smtClean="0"/>
              <a:t>‹#›</a:t>
            </a:fld>
            <a:endParaRPr lang="en-GB"/>
          </a:p>
        </p:txBody>
      </p:sp>
    </p:spTree>
    <p:extLst>
      <p:ext uri="{BB962C8B-B14F-4D97-AF65-F5344CB8AC3E}">
        <p14:creationId xmlns:p14="http://schemas.microsoft.com/office/powerpoint/2010/main" val="358670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82D15-B415-49F8-9907-F11448A771DC}" type="datetime1">
              <a:rPr lang="en-GB" smtClean="0"/>
              <a:t>11/08/2021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7FD30-19ED-42E2-8C36-6F848EB43577}" type="slidenum">
              <a:rPr lang="en-GB" smtClean="0"/>
              <a:t>‹#›</a:t>
            </a:fld>
            <a:endParaRPr lang="en-GB"/>
          </a:p>
        </p:txBody>
      </p:sp>
    </p:spTree>
    <p:extLst>
      <p:ext uri="{BB962C8B-B14F-4D97-AF65-F5344CB8AC3E}">
        <p14:creationId xmlns:p14="http://schemas.microsoft.com/office/powerpoint/2010/main" val="422148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2C761-379B-48D8-BBD1-587F8DA667BA}" type="datetime1">
              <a:rPr lang="en-GB" smtClean="0"/>
              <a:t>11/08/2021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7FD30-19ED-42E2-8C36-6F848EB43577}" type="slidenum">
              <a:rPr lang="en-GB" smtClean="0"/>
              <a:t>‹#›</a:t>
            </a:fld>
            <a:endParaRPr lang="en-GB"/>
          </a:p>
        </p:txBody>
      </p:sp>
    </p:spTree>
    <p:extLst>
      <p:ext uri="{BB962C8B-B14F-4D97-AF65-F5344CB8AC3E}">
        <p14:creationId xmlns:p14="http://schemas.microsoft.com/office/powerpoint/2010/main" val="235257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F8D52-B24A-4727-B6D2-1CA36E51B677}" type="datetime1">
              <a:rPr lang="en-GB" smtClean="0"/>
              <a:t>11/08/2021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7FD30-19ED-42E2-8C36-6F848EB43577}" type="slidenum">
              <a:rPr lang="en-GB" smtClean="0"/>
              <a:t>‹#›</a:t>
            </a:fld>
            <a:endParaRPr lang="en-GB"/>
          </a:p>
        </p:txBody>
      </p:sp>
    </p:spTree>
    <p:extLst>
      <p:ext uri="{BB962C8B-B14F-4D97-AF65-F5344CB8AC3E}">
        <p14:creationId xmlns:p14="http://schemas.microsoft.com/office/powerpoint/2010/main" val="993233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canadianbeef.info/ca/en/corp/default.aspx"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443" y="413180"/>
            <a:ext cx="9144000" cy="23876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GB" b="1" dirty="0" smtClean="0"/>
              <a:t>COURSE TITLE: </a:t>
            </a:r>
            <a:r>
              <a:rPr lang="en-GB" b="1" dirty="0"/>
              <a:t/>
            </a:r>
            <a:br>
              <a:rPr lang="en-GB" b="1" dirty="0"/>
            </a:br>
            <a:r>
              <a:rPr lang="en-GB" b="1" dirty="0" smtClean="0"/>
              <a:t>MEAT AND FISH TECHNOLOGY</a:t>
            </a:r>
            <a:endParaRPr lang="en-GB" b="1" dirty="0"/>
          </a:p>
        </p:txBody>
      </p:sp>
      <p:sp>
        <p:nvSpPr>
          <p:cNvPr id="3" name="Subtitle 2"/>
          <p:cNvSpPr>
            <a:spLocks noGrp="1"/>
          </p:cNvSpPr>
          <p:nvPr>
            <p:ph type="subTitle" idx="1"/>
          </p:nvPr>
        </p:nvSpPr>
        <p:spPr>
          <a:xfrm>
            <a:off x="3701443" y="2803680"/>
            <a:ext cx="4572000" cy="468921"/>
          </a:xfrm>
        </p:spPr>
        <p:style>
          <a:lnRef idx="1">
            <a:schemeClr val="accent5"/>
          </a:lnRef>
          <a:fillRef idx="2">
            <a:schemeClr val="accent5"/>
          </a:fillRef>
          <a:effectRef idx="1">
            <a:schemeClr val="accent5"/>
          </a:effectRef>
          <a:fontRef idx="minor">
            <a:schemeClr val="dk1"/>
          </a:fontRef>
        </p:style>
        <p:txBody>
          <a:bodyPr>
            <a:noAutofit/>
          </a:bodyPr>
          <a:lstStyle/>
          <a:p>
            <a:r>
              <a:rPr lang="en-GB" sz="3200" b="1" dirty="0" smtClean="0"/>
              <a:t>COURSE CODE: FST 506 </a:t>
            </a:r>
            <a:endParaRPr lang="en-GB" sz="3200" b="1" dirty="0"/>
          </a:p>
        </p:txBody>
      </p:sp>
      <p:sp>
        <p:nvSpPr>
          <p:cNvPr id="4" name="Slide Number Placeholder 3"/>
          <p:cNvSpPr>
            <a:spLocks noGrp="1"/>
          </p:cNvSpPr>
          <p:nvPr>
            <p:ph type="sldNum" sz="quarter" idx="12"/>
          </p:nvPr>
        </p:nvSpPr>
        <p:spPr/>
        <p:txBody>
          <a:bodyPr/>
          <a:lstStyle/>
          <a:p>
            <a:fld id="{BFD7FD30-19ED-42E2-8C36-6F848EB43577}" type="slidenum">
              <a:rPr lang="en-GB" smtClean="0"/>
              <a:t>1</a:t>
            </a:fld>
            <a:endParaRPr lang="en-GB"/>
          </a:p>
        </p:txBody>
      </p:sp>
      <p:sp>
        <p:nvSpPr>
          <p:cNvPr id="5" name="Rectangle 4"/>
          <p:cNvSpPr/>
          <p:nvPr/>
        </p:nvSpPr>
        <p:spPr>
          <a:xfrm>
            <a:off x="1415443" y="3272601"/>
            <a:ext cx="9144000"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GB" sz="3600" b="1" dirty="0">
                <a:latin typeface="Times New Roman" panose="02020603050405020304" pitchFamily="18" charset="0"/>
                <a:cs typeface="Times New Roman" panose="02020603050405020304" pitchFamily="18" charset="0"/>
              </a:rPr>
              <a:t>By</a:t>
            </a:r>
          </a:p>
          <a:p>
            <a:pPr algn="ctr"/>
            <a:r>
              <a:rPr lang="en-GB" sz="3600" b="1" dirty="0" err="1">
                <a:latin typeface="Times New Roman" panose="02020603050405020304" pitchFamily="18" charset="0"/>
                <a:cs typeface="Times New Roman" panose="02020603050405020304" pitchFamily="18" charset="0"/>
              </a:rPr>
              <a:t>Dr.</a:t>
            </a:r>
            <a:r>
              <a:rPr lang="en-GB" sz="3600" b="1" dirty="0">
                <a:latin typeface="Times New Roman" panose="02020603050405020304" pitchFamily="18" charset="0"/>
                <a:cs typeface="Times New Roman" panose="02020603050405020304" pitchFamily="18" charset="0"/>
              </a:rPr>
              <a:t> Dupe </a:t>
            </a:r>
            <a:r>
              <a:rPr lang="en-GB" sz="3600" b="1" dirty="0" err="1">
                <a:latin typeface="Times New Roman" panose="02020603050405020304" pitchFamily="18" charset="0"/>
                <a:cs typeface="Times New Roman" panose="02020603050405020304" pitchFamily="18" charset="0"/>
              </a:rPr>
              <a:t>Temilade</a:t>
            </a:r>
            <a:r>
              <a:rPr lang="en-GB" sz="3600" b="1" dirty="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Otolowo</a:t>
            </a:r>
            <a:r>
              <a:rPr lang="en-GB" sz="3600" b="1" dirty="0" smtClean="0">
                <a:latin typeface="Times New Roman" panose="02020603050405020304" pitchFamily="18" charset="0"/>
                <a:cs typeface="Times New Roman" panose="02020603050405020304" pitchFamily="18" charset="0"/>
              </a:rPr>
              <a:t>,</a:t>
            </a:r>
          </a:p>
          <a:p>
            <a:pPr algn="ctr"/>
            <a:endParaRPr lang="en-GB" sz="3600" b="1" dirty="0" smtClean="0">
              <a:latin typeface="Times New Roman" panose="02020603050405020304" pitchFamily="18" charset="0"/>
              <a:cs typeface="Times New Roman" panose="02020603050405020304" pitchFamily="18" charset="0"/>
            </a:endParaRPr>
          </a:p>
          <a:p>
            <a:pPr algn="ctr"/>
            <a:r>
              <a:rPr lang="en-GB" sz="3600" b="1" dirty="0" smtClean="0">
                <a:latin typeface="Times New Roman" panose="02020603050405020304" pitchFamily="18" charset="0"/>
                <a:cs typeface="Times New Roman" panose="02020603050405020304" pitchFamily="18" charset="0"/>
              </a:rPr>
              <a:t>Department of Food Science and Technology,</a:t>
            </a:r>
          </a:p>
          <a:p>
            <a:pPr algn="ctr"/>
            <a:r>
              <a:rPr lang="en-GB" sz="3600" b="1" dirty="0" smtClean="0">
                <a:latin typeface="Times New Roman" panose="02020603050405020304" pitchFamily="18" charset="0"/>
                <a:cs typeface="Times New Roman" panose="02020603050405020304" pitchFamily="18" charset="0"/>
              </a:rPr>
              <a:t>Mountain Top University, </a:t>
            </a:r>
          </a:p>
          <a:p>
            <a:pPr algn="ctr"/>
            <a:r>
              <a:rPr lang="en-GB" sz="3600" b="1" dirty="0" err="1" smtClean="0">
                <a:latin typeface="Times New Roman" panose="02020603050405020304" pitchFamily="18" charset="0"/>
                <a:cs typeface="Times New Roman" panose="02020603050405020304" pitchFamily="18" charset="0"/>
              </a:rPr>
              <a:t>Ibafo</a:t>
            </a:r>
            <a:r>
              <a:rPr lang="en-GB" sz="3600" b="1" dirty="0" smtClean="0">
                <a:latin typeface="Times New Roman" panose="02020603050405020304" pitchFamily="18" charset="0"/>
                <a:cs typeface="Times New Roman" panose="02020603050405020304" pitchFamily="18" charset="0"/>
              </a:rPr>
              <a:t>, Prayer City, Nigeria</a:t>
            </a:r>
            <a:endParaRPr lang="en-GB"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609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10</a:t>
            </a:fld>
            <a:endParaRPr lang="en-GB"/>
          </a:p>
        </p:txBody>
      </p:sp>
      <p:sp>
        <p:nvSpPr>
          <p:cNvPr id="3" name="Rectangle 2"/>
          <p:cNvSpPr/>
          <p:nvPr/>
        </p:nvSpPr>
        <p:spPr>
          <a:xfrm>
            <a:off x="981204" y="393912"/>
            <a:ext cx="10154433" cy="588314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spcAft>
                <a:spcPts val="0"/>
              </a:spcAft>
            </a:pPr>
            <a:r>
              <a:rPr lang="en-GB"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Protein </a:t>
            </a:r>
            <a:endPar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Muscle proteins have been broadly classified into three categories: </a:t>
            </a:r>
          </a:p>
          <a:p>
            <a:pPr>
              <a:lnSpc>
                <a:spcPct val="150000"/>
              </a:lnSpc>
              <a:spcAft>
                <a:spcPts val="150"/>
              </a:spcAft>
            </a:pPr>
            <a:r>
              <a:rPr lang="en-GB"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Myofibrillar</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proteins -- soluble in dilute salt solution </a:t>
            </a:r>
          </a:p>
          <a:p>
            <a:pPr>
              <a:lnSpc>
                <a:spcPct val="150000"/>
              </a:lnSpc>
              <a:spcAft>
                <a:spcPts val="150"/>
              </a:spcAft>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Sarcoplasmic proteins -- soluble in water or very dilute salt solution. </a:t>
            </a:r>
          </a:p>
          <a:p>
            <a:pPr>
              <a:lnSpc>
                <a:spcPct val="150000"/>
              </a:lnSpc>
              <a:spcAft>
                <a:spcPts val="0"/>
              </a:spcAft>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iii) </a:t>
            </a:r>
            <a:r>
              <a:rPr lang="en-GB"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Stroma</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 connective Tissue proteins -- almost insoluble </a:t>
            </a:r>
          </a:p>
          <a:p>
            <a:pPr>
              <a:lnSpc>
                <a:spcPct val="150000"/>
              </a:lnSpc>
              <a:spcAft>
                <a:spcPts val="0"/>
              </a:spcAft>
            </a:pPr>
            <a:r>
              <a:rPr lang="en-GB"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Myofibrillar</a:t>
            </a:r>
            <a:r>
              <a:rPr lang="en-GB"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proteins: </a:t>
            </a:r>
            <a:endPar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These proteins constitute contractile part of the muscle and make up about 60% of the total protein in the skeletal muscle. </a:t>
            </a:r>
            <a:endPar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7504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100</a:t>
            </a:fld>
            <a:endParaRPr lang="en-GB"/>
          </a:p>
        </p:txBody>
      </p:sp>
      <p:sp>
        <p:nvSpPr>
          <p:cNvPr id="23" name="Rectangle 22"/>
          <p:cNvSpPr/>
          <p:nvPr/>
        </p:nvSpPr>
        <p:spPr>
          <a:xfrm>
            <a:off x="593944" y="300625"/>
            <a:ext cx="10759856" cy="567847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0"/>
              </a:spcAft>
            </a:pPr>
            <a:r>
              <a:rPr lang="en-GB" sz="2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SLAUGHTERING OF POULTRY</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Slaughtering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involves stunning and bleeding: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Stunning</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To immobilise the birds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Bleeding</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To remove the blood</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Scalding</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200" dirty="0" err="1">
                <a:solidFill>
                  <a:srgbClr val="000000"/>
                </a:solidFill>
                <a:latin typeface="Tahoma" panose="020B0604030504040204" pitchFamily="34" charset="0"/>
                <a:ea typeface="Tahoma" panose="020B0604030504040204" pitchFamily="34" charset="0"/>
                <a:cs typeface="Tahoma" panose="020B0604030504040204" pitchFamily="34" charset="0"/>
              </a:rPr>
              <a:t>Scalding</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refers to immersion of birds in hot water for loosening the feathers. It should be done when all reflexes have ceased. The birds are transferred into the scalding tank.   Broiler and young birds are scalded at 55</a:t>
            </a:r>
            <a:r>
              <a:rPr lang="en-GB"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0</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C  for 1.5 minutes whereas culled  birds and  spent hens are scalded at 60</a:t>
            </a:r>
            <a:r>
              <a:rPr lang="en-GB"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0</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C for 2 minutes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b="1" dirty="0" err="1">
                <a:solidFill>
                  <a:srgbClr val="000000"/>
                </a:solidFill>
                <a:latin typeface="Tahoma" panose="020B0604030504040204" pitchFamily="34" charset="0"/>
                <a:ea typeface="Tahoma" panose="020B0604030504040204" pitchFamily="34" charset="0"/>
                <a:cs typeface="Tahoma" panose="020B0604030504040204" pitchFamily="34" charset="0"/>
              </a:rPr>
              <a:t>Defeathering</a:t>
            </a: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The process is carried out to pull off the feathers from the carcass. It can be done mechanically or manually.</a:t>
            </a: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Singeing-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for 5 to 10 seconds to remove hair like appendages called filo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plumes.</a:t>
            </a:r>
            <a:endParaRPr lang="en-GB"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96362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101</a:t>
            </a:fld>
            <a:endParaRPr lang="en-GB"/>
          </a:p>
        </p:txBody>
      </p:sp>
      <p:sp>
        <p:nvSpPr>
          <p:cNvPr id="3" name="Rectangle 2"/>
          <p:cNvSpPr/>
          <p:nvPr/>
        </p:nvSpPr>
        <p:spPr>
          <a:xfrm>
            <a:off x="799767" y="693035"/>
            <a:ext cx="9791179" cy="609397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0"/>
              </a:spcAft>
            </a:pP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Washing-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Spray with clean water to</a:t>
            </a: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remove dirt and reduce microbial population </a:t>
            </a:r>
            <a:endParaRPr lang="en-GB"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Removal of Feet and Oil Gland: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The next step involves cutting of feet from </a:t>
            </a:r>
            <a:r>
              <a:rPr lang="en-GB" sz="2000" dirty="0" err="1">
                <a:solidFill>
                  <a:srgbClr val="000000"/>
                </a:solidFill>
                <a:latin typeface="Tahoma" panose="020B0604030504040204" pitchFamily="34" charset="0"/>
                <a:ea typeface="Tahoma" panose="020B0604030504040204" pitchFamily="34" charset="0"/>
                <a:cs typeface="Tahoma" panose="020B0604030504040204" pitchFamily="34" charset="0"/>
              </a:rPr>
              <a:t>tarso</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-metatarsal joint with a sharp knife and removal of oil gland. </a:t>
            </a:r>
            <a:endPar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b="1" dirty="0">
                <a:latin typeface="Tahoma" panose="020B0604030504040204" pitchFamily="34" charset="0"/>
                <a:ea typeface="Tahoma" panose="020B0604030504040204" pitchFamily="34" charset="0"/>
                <a:cs typeface="Tahoma" panose="020B0604030504040204" pitchFamily="34" charset="0"/>
              </a:rPr>
              <a:t>Evisceration:  </a:t>
            </a:r>
            <a:r>
              <a:rPr lang="en-GB" sz="2000" dirty="0">
                <a:latin typeface="Tahoma" panose="020B0604030504040204" pitchFamily="34" charset="0"/>
                <a:ea typeface="Tahoma" panose="020B0604030504040204" pitchFamily="34" charset="0"/>
                <a:cs typeface="Tahoma" panose="020B0604030504040204" pitchFamily="34" charset="0"/>
              </a:rPr>
              <a:t>The carcasses are hung by hocks to the shackles for evisceration.  By a slit opening from the tip of breast bone, abdominal cavity is opened by means of a transverse cut.  After post-mortem inspection, inedible </a:t>
            </a:r>
            <a:r>
              <a:rPr lang="en-GB" sz="2000" dirty="0" err="1">
                <a:latin typeface="Tahoma" panose="020B0604030504040204" pitchFamily="34" charset="0"/>
                <a:ea typeface="Tahoma" panose="020B0604030504040204" pitchFamily="34" charset="0"/>
                <a:cs typeface="Tahoma" panose="020B0604030504040204" pitchFamily="34" charset="0"/>
              </a:rPr>
              <a:t>offals</a:t>
            </a:r>
            <a:r>
              <a:rPr lang="en-GB" sz="2000" dirty="0">
                <a:latin typeface="Tahoma" panose="020B0604030504040204" pitchFamily="34" charset="0"/>
                <a:ea typeface="Tahoma" panose="020B0604030504040204" pitchFamily="34" charset="0"/>
                <a:cs typeface="Tahoma" panose="020B0604030504040204" pitchFamily="34" charset="0"/>
              </a:rPr>
              <a:t>, including trachea, lungs, oesophagus, crop, intestines, gall bladder and kidneys are removed whereas giblet consisting of heart, liver and gizzard should be collected, cleaned and packed in a wrapper. </a:t>
            </a:r>
          </a:p>
          <a:p>
            <a:pPr>
              <a:lnSpc>
                <a:spcPct val="150000"/>
              </a:lnSpc>
            </a:pPr>
            <a:r>
              <a:rPr lang="en-GB" sz="2000" b="1" dirty="0">
                <a:latin typeface="Tahoma" panose="020B0604030504040204" pitchFamily="34" charset="0"/>
                <a:ea typeface="Tahoma" panose="020B0604030504040204" pitchFamily="34" charset="0"/>
                <a:cs typeface="Tahoma" panose="020B0604030504040204" pitchFamily="34" charset="0"/>
              </a:rPr>
              <a:t>Chilling and Draining:  </a:t>
            </a:r>
            <a:r>
              <a:rPr lang="en-GB" sz="2000" dirty="0">
                <a:latin typeface="Tahoma" panose="020B0604030504040204" pitchFamily="34" charset="0"/>
                <a:ea typeface="Tahoma" panose="020B0604030504040204" pitchFamily="34" charset="0"/>
                <a:cs typeface="Tahoma" panose="020B0604030504040204" pitchFamily="34" charset="0"/>
              </a:rPr>
              <a:t>After washing, the dressed  birds are chilled  in a chilling tank containing slush ice or crushed ice for 30-45 minutes in order to cool the carcasses to an  internal temperature  of  about 4</a:t>
            </a:r>
            <a:r>
              <a:rPr lang="en-GB" sz="2000" baseline="30000" dirty="0">
                <a:latin typeface="Tahoma" panose="020B0604030504040204" pitchFamily="34" charset="0"/>
                <a:ea typeface="Tahoma" panose="020B0604030504040204" pitchFamily="34" charset="0"/>
                <a:cs typeface="Tahoma" panose="020B0604030504040204" pitchFamily="34" charset="0"/>
              </a:rPr>
              <a:t>0</a:t>
            </a:r>
            <a:r>
              <a:rPr lang="en-GB" sz="2000" dirty="0">
                <a:latin typeface="Tahoma" panose="020B0604030504040204" pitchFamily="34" charset="0"/>
                <a:ea typeface="Tahoma" panose="020B0604030504040204" pitchFamily="34" charset="0"/>
                <a:cs typeface="Tahoma" panose="020B0604030504040204" pitchFamily="34" charset="0"/>
              </a:rPr>
              <a:t>C.    The chilled birds are kept on the draining rack for 10 minutes to remove the excess water. </a:t>
            </a:r>
          </a:p>
        </p:txBody>
      </p:sp>
      <p:sp>
        <p:nvSpPr>
          <p:cNvPr id="4" name="Rectangle 3"/>
          <p:cNvSpPr/>
          <p:nvPr/>
        </p:nvSpPr>
        <p:spPr>
          <a:xfrm>
            <a:off x="799767" y="139037"/>
            <a:ext cx="4092787" cy="55399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
              <a:lnSpc>
                <a:spcPct val="150000"/>
              </a:lnSpc>
              <a:spcAft>
                <a:spcPts val="0"/>
              </a:spcAft>
            </a:pP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Slaughtering of </a:t>
            </a:r>
            <a:r>
              <a:rPr lang="en-GB"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Poultry Contd.</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17305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102</a:t>
            </a:fld>
            <a:endParaRPr lang="en-GB"/>
          </a:p>
        </p:txBody>
      </p:sp>
      <p:sp>
        <p:nvSpPr>
          <p:cNvPr id="22" name="Rectangle 21"/>
          <p:cNvSpPr/>
          <p:nvPr/>
        </p:nvSpPr>
        <p:spPr>
          <a:xfrm>
            <a:off x="868470" y="622830"/>
            <a:ext cx="10485330" cy="618630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Washing: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Dressed birds are thoroughly washed again with clean spray water preferably maintained at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15±5</a:t>
            </a:r>
            <a:r>
              <a:rPr lang="en-GB"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Special care should be taken to wash the interior and sides</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lnSpc>
                <a:spcPct val="150000"/>
              </a:lnSpc>
              <a:spcAft>
                <a:spcPts val="0"/>
              </a:spcAft>
            </a:pPr>
            <a:r>
              <a:rPr lang="en-GB" sz="2200" b="1" dirty="0">
                <a:latin typeface="Tahoma" panose="020B0604030504040204" pitchFamily="34" charset="0"/>
                <a:ea typeface="Tahoma" panose="020B0604030504040204" pitchFamily="34" charset="0"/>
                <a:cs typeface="Tahoma" panose="020B0604030504040204" pitchFamily="34" charset="0"/>
              </a:rPr>
              <a:t>Grading: </a:t>
            </a:r>
            <a:r>
              <a:rPr lang="en-GB" sz="2200" dirty="0">
                <a:latin typeface="Tahoma" panose="020B0604030504040204" pitchFamily="34" charset="0"/>
                <a:ea typeface="Tahoma" panose="020B0604030504040204" pitchFamily="34" charset="0"/>
                <a:cs typeface="Tahoma" panose="020B0604030504040204" pitchFamily="34" charset="0"/>
              </a:rPr>
              <a:t>Dressed chickens are graded on the basis of conformation, degree of fleshing, bruises, cuts and other quality attributes. </a:t>
            </a:r>
            <a:endParaRPr lang="en-GB" sz="22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200" b="1" dirty="0">
                <a:latin typeface="Tahoma" panose="020B0604030504040204" pitchFamily="34" charset="0"/>
                <a:ea typeface="Tahoma" panose="020B0604030504040204" pitchFamily="34" charset="0"/>
                <a:cs typeface="Tahoma" panose="020B0604030504040204" pitchFamily="34" charset="0"/>
              </a:rPr>
              <a:t>Packaging:  </a:t>
            </a:r>
            <a:r>
              <a:rPr lang="en-GB" sz="2200" dirty="0">
                <a:latin typeface="Tahoma" panose="020B0604030504040204" pitchFamily="34" charset="0"/>
                <a:ea typeface="Tahoma" panose="020B0604030504040204" pitchFamily="34" charset="0"/>
                <a:cs typeface="Tahoma" panose="020B0604030504040204" pitchFamily="34" charset="0"/>
              </a:rPr>
              <a:t>Before packaging, dressed chickens having gizzard without mucosal layer, heart without pericardium and liver without gall bladder are placed in the abdominal cavity of the carcass and packed in polyethylene bags (200 gauge).  Shrink packaging may be adopted if dressed chickens are to be stored in a frozen condition. </a:t>
            </a:r>
          </a:p>
          <a:p>
            <a:pPr>
              <a:lnSpc>
                <a:spcPct val="150000"/>
              </a:lnSpc>
            </a:pPr>
            <a:r>
              <a:rPr lang="en-GB" sz="2200" b="1" dirty="0">
                <a:latin typeface="Tahoma" panose="020B0604030504040204" pitchFamily="34" charset="0"/>
                <a:ea typeface="Tahoma" panose="020B0604030504040204" pitchFamily="34" charset="0"/>
                <a:cs typeface="Tahoma" panose="020B0604030504040204" pitchFamily="34" charset="0"/>
              </a:rPr>
              <a:t>Storage: </a:t>
            </a:r>
            <a:r>
              <a:rPr lang="en-GB" sz="2200" dirty="0">
                <a:latin typeface="Tahoma" panose="020B0604030504040204" pitchFamily="34" charset="0"/>
                <a:ea typeface="Tahoma" panose="020B0604030504040204" pitchFamily="34" charset="0"/>
                <a:cs typeface="Tahoma" panose="020B0604030504040204" pitchFamily="34" charset="0"/>
              </a:rPr>
              <a:t>Dressed chicken can be stored in a refrigerator at </a:t>
            </a:r>
            <a:r>
              <a:rPr lang="en-GB" sz="2200" dirty="0" smtClean="0">
                <a:latin typeface="Tahoma" panose="020B0604030504040204" pitchFamily="34" charset="0"/>
                <a:ea typeface="Tahoma" panose="020B0604030504040204" pitchFamily="34" charset="0"/>
                <a:cs typeface="Tahoma" panose="020B0604030504040204" pitchFamily="34" charset="0"/>
              </a:rPr>
              <a:t>2</a:t>
            </a:r>
            <a:r>
              <a:rPr lang="en-GB" sz="2200" baseline="30000" dirty="0">
                <a:latin typeface="Tahoma" panose="020B0604030504040204" pitchFamily="34" charset="0"/>
                <a:ea typeface="Tahoma" panose="020B0604030504040204" pitchFamily="34" charset="0"/>
                <a:cs typeface="Tahoma" panose="020B0604030504040204" pitchFamily="34" charset="0"/>
              </a:rPr>
              <a:t>o</a:t>
            </a:r>
            <a:r>
              <a:rPr lang="en-GB" sz="2200" dirty="0" smtClean="0">
                <a:latin typeface="Tahoma" panose="020B0604030504040204" pitchFamily="34" charset="0"/>
                <a:ea typeface="Tahoma" panose="020B0604030504040204" pitchFamily="34" charset="0"/>
                <a:cs typeface="Tahoma" panose="020B0604030504040204" pitchFamily="34" charset="0"/>
              </a:rPr>
              <a:t>C </a:t>
            </a:r>
            <a:r>
              <a:rPr lang="en-GB" sz="2200" dirty="0">
                <a:latin typeface="Tahoma" panose="020B0604030504040204" pitchFamily="34" charset="0"/>
                <a:ea typeface="Tahoma" panose="020B0604030504040204" pitchFamily="34" charset="0"/>
                <a:cs typeface="Tahoma" panose="020B0604030504040204" pitchFamily="34" charset="0"/>
              </a:rPr>
              <a:t>for 7 days and deep freezer at -18 to -</a:t>
            </a:r>
            <a:r>
              <a:rPr lang="en-GB" sz="2200" dirty="0" smtClean="0">
                <a:latin typeface="Tahoma" panose="020B0604030504040204" pitchFamily="34" charset="0"/>
                <a:ea typeface="Tahoma" panose="020B0604030504040204" pitchFamily="34" charset="0"/>
                <a:cs typeface="Tahoma" panose="020B0604030504040204" pitchFamily="34" charset="0"/>
              </a:rPr>
              <a:t>20</a:t>
            </a:r>
            <a:r>
              <a:rPr lang="en-GB" sz="2200" baseline="30000" dirty="0">
                <a:latin typeface="Tahoma" panose="020B0604030504040204" pitchFamily="34" charset="0"/>
                <a:ea typeface="Tahoma" panose="020B0604030504040204" pitchFamily="34" charset="0"/>
                <a:cs typeface="Tahoma" panose="020B0604030504040204" pitchFamily="34" charset="0"/>
              </a:rPr>
              <a:t>o</a:t>
            </a:r>
            <a:r>
              <a:rPr lang="en-GB" sz="2200" dirty="0" smtClean="0">
                <a:latin typeface="Tahoma" panose="020B0604030504040204" pitchFamily="34" charset="0"/>
                <a:ea typeface="Tahoma" panose="020B0604030504040204" pitchFamily="34" charset="0"/>
                <a:cs typeface="Tahoma" panose="020B0604030504040204" pitchFamily="34" charset="0"/>
              </a:rPr>
              <a:t>C </a:t>
            </a:r>
            <a:r>
              <a:rPr lang="en-GB" sz="2200" dirty="0">
                <a:latin typeface="Tahoma" panose="020B0604030504040204" pitchFamily="34" charset="0"/>
                <a:ea typeface="Tahoma" panose="020B0604030504040204" pitchFamily="34" charset="0"/>
                <a:cs typeface="Tahoma" panose="020B0604030504040204" pitchFamily="34" charset="0"/>
              </a:rPr>
              <a:t>for a period of 4-6 months</a:t>
            </a:r>
            <a:r>
              <a:rPr lang="en-GB" sz="2200" dirty="0" smtClean="0">
                <a:latin typeface="Tahoma" panose="020B0604030504040204" pitchFamily="34" charset="0"/>
                <a:ea typeface="Tahoma" panose="020B0604030504040204" pitchFamily="34" charset="0"/>
                <a:cs typeface="Tahoma" panose="020B0604030504040204" pitchFamily="34" charset="0"/>
              </a:rPr>
              <a:t>.</a:t>
            </a:r>
            <a:endParaRPr lang="en-GB" sz="220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868470" y="114999"/>
            <a:ext cx="3704860" cy="5078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
              <a:lnSpc>
                <a:spcPct val="150000"/>
              </a:lnSpc>
              <a:spcAft>
                <a:spcPts val="0"/>
              </a:spcAft>
            </a:pPr>
            <a:r>
              <a:rPr lang="en-GB" b="1" dirty="0">
                <a:solidFill>
                  <a:srgbClr val="000000"/>
                </a:solidFill>
                <a:latin typeface="Tahoma" panose="020B0604030504040204" pitchFamily="34" charset="0"/>
                <a:ea typeface="Tahoma" panose="020B0604030504040204" pitchFamily="34" charset="0"/>
                <a:cs typeface="Tahoma" panose="020B0604030504040204" pitchFamily="34" charset="0"/>
              </a:rPr>
              <a:t>Slaughtering of Poultry Contd.</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619274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103</a:t>
            </a:fld>
            <a:endParaRPr lang="en-GB"/>
          </a:p>
        </p:txBody>
      </p:sp>
      <p:sp>
        <p:nvSpPr>
          <p:cNvPr id="4" name="Rectangle 3"/>
          <p:cNvSpPr/>
          <p:nvPr/>
        </p:nvSpPr>
        <p:spPr>
          <a:xfrm>
            <a:off x="688932" y="308153"/>
            <a:ext cx="10559441" cy="618630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spcAft>
                <a:spcPts val="0"/>
              </a:spcAft>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PRESERVATION OF POULTRY </a:t>
            </a: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MEAT</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The basic purpose of poultry meat preservation is to retard or prevent microbial spoilage and other </a:t>
            </a:r>
            <a:r>
              <a:rPr lang="en-GB" sz="2400" dirty="0" err="1">
                <a:solidFill>
                  <a:srgbClr val="000000"/>
                </a:solidFill>
                <a:latin typeface="Tahoma" panose="020B0604030504040204" pitchFamily="34" charset="0"/>
                <a:ea typeface="Tahoma" panose="020B0604030504040204" pitchFamily="34" charset="0"/>
                <a:cs typeface="Tahoma" panose="020B0604030504040204" pitchFamily="34" charset="0"/>
              </a:rPr>
              <a:t>physico</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-chemical changes which  cause deterioration in quality.    Thus, proper preservation safeguards the sensory quality and nutritive value of poultry meat.  Various methods employed for preservation of poultry meat are as follows. </a:t>
            </a:r>
            <a:endPar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400" dirty="0">
                <a:latin typeface="Tahoma" panose="020B0604030504040204" pitchFamily="34" charset="0"/>
                <a:ea typeface="Tahoma" panose="020B0604030504040204" pitchFamily="34" charset="0"/>
                <a:cs typeface="Tahoma" panose="020B0604030504040204" pitchFamily="34" charset="0"/>
              </a:rPr>
              <a:t>Chilling, Freezing, Curing,  Smoking,  Dehydration,  Canning, and Radiation</a:t>
            </a:r>
          </a:p>
          <a:p>
            <a:pPr>
              <a:lnSpc>
                <a:spcPct val="150000"/>
              </a:lnSpc>
            </a:pPr>
            <a:r>
              <a:rPr lang="en-GB" sz="2400" dirty="0">
                <a:latin typeface="Tahoma" panose="020B0604030504040204" pitchFamily="34" charset="0"/>
                <a:ea typeface="Tahoma" panose="020B0604030504040204" pitchFamily="34" charset="0"/>
                <a:cs typeface="Tahoma" panose="020B0604030504040204" pitchFamily="34" charset="0"/>
              </a:rPr>
              <a:t>Radiation Preservation</a:t>
            </a:r>
            <a:r>
              <a:rPr lang="en-GB" sz="2400" b="1" dirty="0">
                <a:latin typeface="Tahoma" panose="020B0604030504040204" pitchFamily="34" charset="0"/>
                <a:ea typeface="Tahoma" panose="020B0604030504040204" pitchFamily="34" charset="0"/>
                <a:cs typeface="Tahoma" panose="020B0604030504040204" pitchFamily="34" charset="0"/>
              </a:rPr>
              <a:t>- </a:t>
            </a:r>
            <a:r>
              <a:rPr lang="en-GB" sz="2400" dirty="0">
                <a:latin typeface="Tahoma" panose="020B0604030504040204" pitchFamily="34" charset="0"/>
                <a:ea typeface="Tahoma" panose="020B0604030504040204" pitchFamily="34" charset="0"/>
                <a:cs typeface="Tahoma" panose="020B0604030504040204" pitchFamily="34" charset="0"/>
              </a:rPr>
              <a:t>For poultry meat, radiation </a:t>
            </a:r>
            <a:r>
              <a:rPr lang="en-GB" sz="2400" dirty="0" err="1">
                <a:latin typeface="Tahoma" panose="020B0604030504040204" pitchFamily="34" charset="0"/>
                <a:ea typeface="Tahoma" panose="020B0604030504040204" pitchFamily="34" charset="0"/>
                <a:cs typeface="Tahoma" panose="020B0604030504040204" pitchFamily="34" charset="0"/>
              </a:rPr>
              <a:t>sterilisatin</a:t>
            </a:r>
            <a:r>
              <a:rPr lang="en-GB" sz="2400" dirty="0">
                <a:latin typeface="Tahoma" panose="020B0604030504040204" pitchFamily="34" charset="0"/>
                <a:ea typeface="Tahoma" panose="020B0604030504040204" pitchFamily="34" charset="0"/>
                <a:cs typeface="Tahoma" panose="020B0604030504040204" pitchFamily="34" charset="0"/>
              </a:rPr>
              <a:t> dose of 4.5 </a:t>
            </a:r>
            <a:r>
              <a:rPr lang="en-GB" sz="2400" dirty="0" err="1">
                <a:latin typeface="Tahoma" panose="020B0604030504040204" pitchFamily="34" charset="0"/>
                <a:ea typeface="Tahoma" panose="020B0604030504040204" pitchFamily="34" charset="0"/>
                <a:cs typeface="Tahoma" panose="020B0604030504040204" pitchFamily="34" charset="0"/>
              </a:rPr>
              <a:t>Mrad</a:t>
            </a:r>
            <a:r>
              <a:rPr lang="en-GB" sz="2400" dirty="0">
                <a:latin typeface="Tahoma" panose="020B0604030504040204" pitchFamily="34" charset="0"/>
                <a:ea typeface="Tahoma" panose="020B0604030504040204" pitchFamily="34" charset="0"/>
                <a:cs typeface="Tahoma" panose="020B0604030504040204" pitchFamily="34" charset="0"/>
              </a:rPr>
              <a:t> alone and pasteurisation dose of 0.5 </a:t>
            </a:r>
            <a:r>
              <a:rPr lang="en-GB" sz="2400" dirty="0" err="1">
                <a:latin typeface="Tahoma" panose="020B0604030504040204" pitchFamily="34" charset="0"/>
                <a:ea typeface="Tahoma" panose="020B0604030504040204" pitchFamily="34" charset="0"/>
                <a:cs typeface="Tahoma" panose="020B0604030504040204" pitchFamily="34" charset="0"/>
              </a:rPr>
              <a:t>Mrad</a:t>
            </a:r>
            <a:r>
              <a:rPr lang="en-GB" sz="2400" dirty="0">
                <a:latin typeface="Tahoma" panose="020B0604030504040204" pitchFamily="34" charset="0"/>
                <a:ea typeface="Tahoma" panose="020B0604030504040204" pitchFamily="34" charset="0"/>
                <a:cs typeface="Tahoma" panose="020B0604030504040204" pitchFamily="34" charset="0"/>
              </a:rPr>
              <a:t> in combination with other preservation methods have been successfully used</a:t>
            </a:r>
            <a:r>
              <a:rPr lang="en-GB" sz="2400" dirty="0" smtClean="0">
                <a:latin typeface="Tahoma" panose="020B0604030504040204" pitchFamily="34" charset="0"/>
                <a:ea typeface="Tahoma" panose="020B0604030504040204" pitchFamily="34" charset="0"/>
                <a:cs typeface="Tahoma" panose="020B0604030504040204" pitchFamily="34" charset="0"/>
              </a:rPr>
              <a:t>. Higher does may induce undesirable changes in the quality of poultry.</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98502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104</a:t>
            </a:fld>
            <a:endParaRPr lang="en-GB"/>
          </a:p>
        </p:txBody>
      </p:sp>
      <p:sp>
        <p:nvSpPr>
          <p:cNvPr id="3" name="Rectangle 2"/>
          <p:cNvSpPr/>
          <p:nvPr/>
        </p:nvSpPr>
        <p:spPr>
          <a:xfrm>
            <a:off x="513567" y="736469"/>
            <a:ext cx="10972799" cy="56528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spcAft>
                <a:spcPts val="800"/>
              </a:spcAft>
            </a:pPr>
            <a:r>
              <a:rPr lang="en-GB" sz="2400" b="1" dirty="0">
                <a:latin typeface="Tahoma" panose="020B0604030504040204" pitchFamily="34" charset="0"/>
                <a:ea typeface="Tahoma" panose="020B0604030504040204" pitchFamily="34" charset="0"/>
                <a:cs typeface="Tahoma" panose="020B0604030504040204" pitchFamily="34" charset="0"/>
              </a:rPr>
              <a:t>FISH</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800"/>
              </a:spcAft>
            </a:pPr>
            <a:r>
              <a:rPr lang="en-GB" sz="2400" dirty="0">
                <a:latin typeface="Tahoma" panose="020B0604030504040204" pitchFamily="34" charset="0"/>
                <a:ea typeface="Tahoma" panose="020B0604030504040204" pitchFamily="34" charset="0"/>
                <a:cs typeface="Tahoma" panose="020B0604030504040204" pitchFamily="34" charset="0"/>
              </a:rPr>
              <a:t>Fish and fish products are classified as important in human nutrition because they are sources of biologically valuable proteins, fats and fat-soluble vitamins. Fish can be classified in various ways, such as:</a:t>
            </a:r>
          </a:p>
          <a:p>
            <a:pPr marL="342900" lvl="0" indent="-342900" algn="just">
              <a:lnSpc>
                <a:spcPct val="150000"/>
              </a:lnSpc>
              <a:spcAft>
                <a:spcPts val="0"/>
              </a:spcAft>
              <a:buFont typeface="+mj-lt"/>
              <a:buAutoNum type="romanLcParenBoth"/>
            </a:pPr>
            <a:r>
              <a:rPr lang="en-GB" sz="2400" dirty="0">
                <a:latin typeface="Tahoma" panose="020B0604030504040204" pitchFamily="34" charset="0"/>
                <a:ea typeface="Tahoma" panose="020B0604030504040204" pitchFamily="34" charset="0"/>
                <a:cs typeface="Tahoma" panose="020B0604030504040204" pitchFamily="34" charset="0"/>
              </a:rPr>
              <a:t>Environment where they live: Sea fish (Herring, Cod, </a:t>
            </a:r>
            <a:r>
              <a:rPr lang="en-GB" sz="2400" dirty="0" err="1">
                <a:latin typeface="Tahoma" panose="020B0604030504040204" pitchFamily="34" charset="0"/>
                <a:ea typeface="Tahoma" panose="020B0604030504040204" pitchFamily="34" charset="0"/>
                <a:cs typeface="Tahoma" panose="020B0604030504040204" pitchFamily="34" charset="0"/>
              </a:rPr>
              <a:t>Saithe</a:t>
            </a:r>
            <a:r>
              <a:rPr lang="en-GB" sz="2400" dirty="0">
                <a:latin typeface="Tahoma" panose="020B0604030504040204" pitchFamily="34" charset="0"/>
                <a:ea typeface="Tahoma" panose="020B0604030504040204" pitchFamily="34" charset="0"/>
                <a:cs typeface="Tahoma" panose="020B0604030504040204" pitchFamily="34" charset="0"/>
              </a:rPr>
              <a:t>, Tuna, Mackerel, Hake) and Freshwater fish (Pike, Carp, Trout, Catfish, Tilapia) or those which can live in both environments (Eels, Salmon).</a:t>
            </a:r>
          </a:p>
          <a:p>
            <a:pPr marL="342900" lvl="0" indent="-342900" algn="just">
              <a:lnSpc>
                <a:spcPct val="150000"/>
              </a:lnSpc>
              <a:spcAft>
                <a:spcPts val="0"/>
              </a:spcAft>
              <a:buFont typeface="+mj-lt"/>
              <a:buAutoNum type="romanLcParenBoth"/>
            </a:pPr>
            <a:r>
              <a:rPr lang="en-GB" sz="2400" dirty="0">
                <a:latin typeface="Tahoma" panose="020B0604030504040204" pitchFamily="34" charset="0"/>
                <a:ea typeface="Tahoma" panose="020B0604030504040204" pitchFamily="34" charset="0"/>
                <a:cs typeface="Tahoma" panose="020B0604030504040204" pitchFamily="34" charset="0"/>
              </a:rPr>
              <a:t>By body form: Round (Cod, </a:t>
            </a:r>
            <a:r>
              <a:rPr lang="en-GB" sz="2400" dirty="0" err="1">
                <a:latin typeface="Tahoma" panose="020B0604030504040204" pitchFamily="34" charset="0"/>
                <a:ea typeface="Tahoma" panose="020B0604030504040204" pitchFamily="34" charset="0"/>
                <a:cs typeface="Tahoma" panose="020B0604030504040204" pitchFamily="34" charset="0"/>
              </a:rPr>
              <a:t>Saithe</a:t>
            </a:r>
            <a:r>
              <a:rPr lang="en-GB" sz="2400" dirty="0">
                <a:latin typeface="Tahoma" panose="020B0604030504040204" pitchFamily="34" charset="0"/>
                <a:ea typeface="Tahoma" panose="020B0604030504040204" pitchFamily="34" charset="0"/>
                <a:cs typeface="Tahoma" panose="020B0604030504040204" pitchFamily="34" charset="0"/>
              </a:rPr>
              <a:t>) or Flat (Common Sole, Turbot or Plaice).</a:t>
            </a:r>
          </a:p>
          <a:p>
            <a:pPr marL="342900" lvl="0" indent="-342900" algn="just">
              <a:lnSpc>
                <a:spcPct val="150000"/>
              </a:lnSpc>
              <a:spcAft>
                <a:spcPts val="0"/>
              </a:spcAft>
              <a:buFont typeface="+mj-lt"/>
              <a:buAutoNum type="romanLcParenBoth"/>
            </a:pPr>
            <a:r>
              <a:rPr lang="en-GB" sz="2400" dirty="0">
                <a:latin typeface="Tahoma" panose="020B0604030504040204" pitchFamily="34" charset="0"/>
                <a:ea typeface="Tahoma" panose="020B0604030504040204" pitchFamily="34" charset="0"/>
                <a:cs typeface="Tahoma" panose="020B0604030504040204" pitchFamily="34" charset="0"/>
              </a:rPr>
              <a:t>Fat Distribution: Lean/white fish: The fat is within the liver only;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mj-lt"/>
              <a:buAutoNum type="romanLcParenBoth"/>
            </a:pPr>
            <a:r>
              <a:rPr lang="en-GB" sz="2400" dirty="0" smtClean="0">
                <a:latin typeface="Tahoma" panose="020B0604030504040204" pitchFamily="34" charset="0"/>
                <a:ea typeface="Tahoma" panose="020B0604030504040204" pitchFamily="34" charset="0"/>
                <a:cs typeface="Tahoma" panose="020B0604030504040204" pitchFamily="34" charset="0"/>
              </a:rPr>
              <a:t>Fatty </a:t>
            </a:r>
            <a:r>
              <a:rPr lang="en-GB" sz="2400" dirty="0">
                <a:latin typeface="Tahoma" panose="020B0604030504040204" pitchFamily="34" charset="0"/>
                <a:ea typeface="Tahoma" panose="020B0604030504040204" pitchFamily="34" charset="0"/>
                <a:cs typeface="Tahoma" panose="020B0604030504040204" pitchFamily="34" charset="0"/>
              </a:rPr>
              <a:t>Fish: The fat is distributed within the flesh</a:t>
            </a:r>
            <a:r>
              <a:rPr lang="en-GB" sz="2400" dirty="0" smtClean="0">
                <a:latin typeface="Tahoma" panose="020B0604030504040204" pitchFamily="34" charset="0"/>
                <a:ea typeface="Tahoma" panose="020B0604030504040204" pitchFamily="34" charset="0"/>
                <a:cs typeface="Tahoma" panose="020B0604030504040204" pitchFamily="34" charset="0"/>
              </a:rPr>
              <a: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13567" y="274804"/>
            <a:ext cx="225468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LECTURE 16</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18095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105</a:t>
            </a:fld>
            <a:endParaRPr lang="en-GB"/>
          </a:p>
        </p:txBody>
      </p:sp>
      <p:sp>
        <p:nvSpPr>
          <p:cNvPr id="3" name="Rectangle 2"/>
          <p:cNvSpPr/>
          <p:nvPr/>
        </p:nvSpPr>
        <p:spPr>
          <a:xfrm>
            <a:off x="651353" y="381777"/>
            <a:ext cx="10835013" cy="633506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en-GB" sz="2000" b="1" dirty="0" smtClean="0">
                <a:latin typeface="Tahoma" panose="020B0604030504040204" pitchFamily="34" charset="0"/>
                <a:ea typeface="Tahoma" panose="020B0604030504040204" pitchFamily="34" charset="0"/>
                <a:cs typeface="Tahoma" panose="020B0604030504040204" pitchFamily="34" charset="0"/>
              </a:rPr>
              <a:t>(v) Bone </a:t>
            </a:r>
            <a:r>
              <a:rPr lang="en-GB" sz="2000" b="1" dirty="0">
                <a:latin typeface="Tahoma" panose="020B0604030504040204" pitchFamily="34" charset="0"/>
                <a:ea typeface="Tahoma" panose="020B0604030504040204" pitchFamily="34" charset="0"/>
                <a:cs typeface="Tahoma" panose="020B0604030504040204" pitchFamily="34" charset="0"/>
              </a:rPr>
              <a:t>structure:</a:t>
            </a:r>
          </a:p>
          <a:p>
            <a:pPr lvl="0">
              <a:lnSpc>
                <a:spcPct val="150000"/>
              </a:lnSpc>
            </a:pPr>
            <a:r>
              <a:rPr lang="en-GB" sz="2200" b="1" dirty="0" smtClean="0">
                <a:latin typeface="Tahoma" panose="020B0604030504040204" pitchFamily="34" charset="0"/>
                <a:ea typeface="Tahoma" panose="020B0604030504040204" pitchFamily="34" charset="0"/>
                <a:cs typeface="Tahoma" panose="020B0604030504040204" pitchFamily="34" charset="0"/>
              </a:rPr>
              <a:t>(</a:t>
            </a:r>
            <a:r>
              <a:rPr lang="en-GB" sz="2200" b="1" dirty="0">
                <a:latin typeface="Tahoma" panose="020B0604030504040204" pitchFamily="34" charset="0"/>
                <a:ea typeface="Tahoma" panose="020B0604030504040204" pitchFamily="34" charset="0"/>
                <a:cs typeface="Tahoma" panose="020B0604030504040204" pitchFamily="34" charset="0"/>
              </a:rPr>
              <a:t>a) Finfish </a:t>
            </a:r>
            <a:r>
              <a:rPr lang="en-GB" sz="2200" dirty="0">
                <a:latin typeface="Tahoma" panose="020B0604030504040204" pitchFamily="34" charset="0"/>
                <a:ea typeface="Tahoma" panose="020B0604030504040204" pitchFamily="34" charset="0"/>
                <a:cs typeface="Tahoma" panose="020B0604030504040204" pitchFamily="34" charset="0"/>
              </a:rPr>
              <a:t>(vertebrate with fins): Finfish are fleshy fish with a bony skeleton and are covered with scales. They may be lean or fat. For example:</a:t>
            </a:r>
          </a:p>
          <a:p>
            <a:pPr>
              <a:lnSpc>
                <a:spcPct val="150000"/>
              </a:lnSpc>
            </a:pPr>
            <a:r>
              <a:rPr lang="en-GB" sz="2200" dirty="0">
                <a:latin typeface="Tahoma" panose="020B0604030504040204" pitchFamily="34" charset="0"/>
                <a:ea typeface="Tahoma" panose="020B0604030504040204" pitchFamily="34" charset="0"/>
                <a:cs typeface="Tahoma" panose="020B0604030504040204" pitchFamily="34" charset="0"/>
              </a:rPr>
              <a:t>• Lean saltwater fish: cod, flounder, haddock, halibut, red snapper, whiting.</a:t>
            </a:r>
          </a:p>
          <a:p>
            <a:pPr>
              <a:lnSpc>
                <a:spcPct val="150000"/>
              </a:lnSpc>
            </a:pPr>
            <a:r>
              <a:rPr lang="en-GB" sz="2200" dirty="0">
                <a:latin typeface="Tahoma" panose="020B0604030504040204" pitchFamily="34" charset="0"/>
                <a:ea typeface="Tahoma" panose="020B0604030504040204" pitchFamily="34" charset="0"/>
                <a:cs typeface="Tahoma" panose="020B0604030504040204" pitchFamily="34" charset="0"/>
              </a:rPr>
              <a:t>• Lean freshwater fish: brook trout and yellow pike.</a:t>
            </a:r>
          </a:p>
          <a:p>
            <a:pPr>
              <a:lnSpc>
                <a:spcPct val="150000"/>
              </a:lnSpc>
            </a:pPr>
            <a:r>
              <a:rPr lang="en-GB" sz="2200" dirty="0">
                <a:latin typeface="Tahoma" panose="020B0604030504040204" pitchFamily="34" charset="0"/>
                <a:ea typeface="Tahoma" panose="020B0604030504040204" pitchFamily="34" charset="0"/>
                <a:cs typeface="Tahoma" panose="020B0604030504040204" pitchFamily="34" charset="0"/>
              </a:rPr>
              <a:t>• Fat saltwater fish: herring, mackerel, and salmon.</a:t>
            </a:r>
          </a:p>
          <a:p>
            <a:pPr>
              <a:lnSpc>
                <a:spcPct val="150000"/>
              </a:lnSpc>
            </a:pPr>
            <a:r>
              <a:rPr lang="en-GB" sz="2200" dirty="0">
                <a:latin typeface="Tahoma" panose="020B0604030504040204" pitchFamily="34" charset="0"/>
                <a:ea typeface="Tahoma" panose="020B0604030504040204" pitchFamily="34" charset="0"/>
                <a:cs typeface="Tahoma" panose="020B0604030504040204" pitchFamily="34" charset="0"/>
              </a:rPr>
              <a:t>• Fat freshwater fish: catfish, lake trout, and whitefish.</a:t>
            </a:r>
          </a:p>
          <a:p>
            <a:pPr lvl="0" algn="just">
              <a:lnSpc>
                <a:spcPct val="150000"/>
              </a:lnSpc>
              <a:spcAft>
                <a:spcPts val="0"/>
              </a:spcAft>
            </a:pPr>
            <a:r>
              <a:rPr lang="en-GB" sz="2200" b="1" dirty="0" smtClean="0">
                <a:latin typeface="Tahoma" panose="020B0604030504040204" pitchFamily="34" charset="0"/>
                <a:ea typeface="Tahoma" panose="020B0604030504040204" pitchFamily="34" charset="0"/>
                <a:cs typeface="Tahoma" panose="020B0604030504040204" pitchFamily="34" charset="0"/>
              </a:rPr>
              <a:t>(b) Shellfish </a:t>
            </a:r>
            <a:r>
              <a:rPr lang="en-GB" sz="2200" dirty="0">
                <a:latin typeface="Tahoma" panose="020B0604030504040204" pitchFamily="34" charset="0"/>
                <a:ea typeface="Tahoma" panose="020B0604030504040204" pitchFamily="34" charset="0"/>
                <a:cs typeface="Tahoma" panose="020B0604030504040204" pitchFamily="34" charset="0"/>
              </a:rPr>
              <a:t>(invertebrates): Shellfish are either crustaceans or </a:t>
            </a:r>
            <a:r>
              <a:rPr lang="en-GB" sz="2200" dirty="0" err="1">
                <a:latin typeface="Tahoma" panose="020B0604030504040204" pitchFamily="34" charset="0"/>
                <a:ea typeface="Tahoma" panose="020B0604030504040204" pitchFamily="34" charset="0"/>
                <a:cs typeface="Tahoma" panose="020B0604030504040204" pitchFamily="34" charset="0"/>
              </a:rPr>
              <a:t>mollusks</a:t>
            </a:r>
            <a:r>
              <a:rPr lang="en-GB" sz="2200" dirty="0">
                <a:latin typeface="Tahoma" panose="020B0604030504040204" pitchFamily="34" charset="0"/>
                <a:ea typeface="Tahoma" panose="020B0604030504040204" pitchFamily="34" charset="0"/>
                <a:cs typeface="Tahoma" panose="020B0604030504040204" pitchFamily="34" charset="0"/>
              </a:rPr>
              <a:t>; the former with a </a:t>
            </a:r>
            <a:r>
              <a:rPr lang="en-GB" sz="2200" dirty="0" err="1">
                <a:latin typeface="Tahoma" panose="020B0604030504040204" pitchFamily="34" charset="0"/>
                <a:ea typeface="Tahoma" panose="020B0604030504040204" pitchFamily="34" charset="0"/>
                <a:cs typeface="Tahoma" panose="020B0604030504040204" pitchFamily="34" charset="0"/>
              </a:rPr>
              <a:t>crustlike</a:t>
            </a:r>
            <a:r>
              <a:rPr lang="en-GB" sz="2200" dirty="0">
                <a:latin typeface="Tahoma" panose="020B0604030504040204" pitchFamily="34" charset="0"/>
                <a:ea typeface="Tahoma" panose="020B0604030504040204" pitchFamily="34" charset="0"/>
                <a:cs typeface="Tahoma" panose="020B0604030504040204" pitchFamily="34" charset="0"/>
              </a:rPr>
              <a:t> shell and segmented bodies, the latter with soft structures in a partial or whole, hard shell. Some examples are as follows:</a:t>
            </a:r>
          </a:p>
          <a:p>
            <a:pPr marL="457200" algn="just">
              <a:lnSpc>
                <a:spcPct val="150000"/>
              </a:lnSpc>
              <a:spcAft>
                <a:spcPts val="0"/>
              </a:spcAft>
            </a:pPr>
            <a:r>
              <a:rPr lang="en-GB" sz="2200" dirty="0">
                <a:latin typeface="Tahoma" panose="020B0604030504040204" pitchFamily="34" charset="0"/>
                <a:ea typeface="Tahoma" panose="020B0604030504040204" pitchFamily="34" charset="0"/>
                <a:cs typeface="Tahoma" panose="020B0604030504040204" pitchFamily="34" charset="0"/>
              </a:rPr>
              <a:t>• </a:t>
            </a:r>
            <a:r>
              <a:rPr lang="en-GB" sz="2200" dirty="0" err="1">
                <a:latin typeface="Tahoma" panose="020B0604030504040204" pitchFamily="34" charset="0"/>
                <a:ea typeface="Tahoma" panose="020B0604030504040204" pitchFamily="34" charset="0"/>
                <a:cs typeface="Tahoma" panose="020B0604030504040204" pitchFamily="34" charset="0"/>
              </a:rPr>
              <a:t>Crustacea</a:t>
            </a:r>
            <a:r>
              <a:rPr lang="en-GB" sz="2200" dirty="0">
                <a:latin typeface="Tahoma" panose="020B0604030504040204" pitchFamily="34" charset="0"/>
                <a:ea typeface="Tahoma" panose="020B0604030504040204" pitchFamily="34" charset="0"/>
                <a:cs typeface="Tahoma" panose="020B0604030504040204" pitchFamily="34" charset="0"/>
              </a:rPr>
              <a:t>: crab, crayfish, lobster, and shrimp.</a:t>
            </a:r>
          </a:p>
          <a:p>
            <a:pPr marL="457200" algn="just">
              <a:lnSpc>
                <a:spcPct val="150000"/>
              </a:lnSpc>
              <a:spcAft>
                <a:spcPts val="0"/>
              </a:spcAft>
            </a:pPr>
            <a:r>
              <a:rPr lang="en-GB" sz="2200" dirty="0">
                <a:latin typeface="Tahoma" panose="020B0604030504040204" pitchFamily="34" charset="0"/>
                <a:ea typeface="Tahoma" panose="020B0604030504040204" pitchFamily="34" charset="0"/>
                <a:cs typeface="Tahoma" panose="020B0604030504040204" pitchFamily="34" charset="0"/>
              </a:rPr>
              <a:t>• </a:t>
            </a:r>
            <a:r>
              <a:rPr lang="en-GB" sz="2200" dirty="0" err="1">
                <a:latin typeface="Tahoma" panose="020B0604030504040204" pitchFamily="34" charset="0"/>
                <a:ea typeface="Tahoma" panose="020B0604030504040204" pitchFamily="34" charset="0"/>
                <a:cs typeface="Tahoma" panose="020B0604030504040204" pitchFamily="34" charset="0"/>
              </a:rPr>
              <a:t>Mollusks</a:t>
            </a:r>
            <a:r>
              <a:rPr lang="en-GB" sz="2200" dirty="0">
                <a:latin typeface="Tahoma" panose="020B0604030504040204" pitchFamily="34" charset="0"/>
                <a:ea typeface="Tahoma" panose="020B0604030504040204" pitchFamily="34" charset="0"/>
                <a:cs typeface="Tahoma" panose="020B0604030504040204" pitchFamily="34" charset="0"/>
              </a:rPr>
              <a:t>: abalone, clams, mussels, oysters, and scallops</a:t>
            </a:r>
            <a:r>
              <a:rPr lang="en-GB" sz="2200" dirty="0" smtClean="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1259897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106</a:t>
            </a:fld>
            <a:endParaRPr lang="en-GB"/>
          </a:p>
        </p:txBody>
      </p:sp>
      <p:sp>
        <p:nvSpPr>
          <p:cNvPr id="3" name="Rectangle 2"/>
          <p:cNvSpPr/>
          <p:nvPr/>
        </p:nvSpPr>
        <p:spPr>
          <a:xfrm>
            <a:off x="831937" y="376669"/>
            <a:ext cx="10521863" cy="635090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800"/>
              </a:spcAft>
            </a:pPr>
            <a:r>
              <a:rPr lang="en-GB" sz="2000" b="1" dirty="0">
                <a:latin typeface="Tahoma" panose="020B0604030504040204" pitchFamily="34" charset="0"/>
                <a:ea typeface="Tahoma" panose="020B0604030504040204" pitchFamily="34" charset="0"/>
                <a:cs typeface="Tahoma" panose="020B0604030504040204" pitchFamily="34" charset="0"/>
              </a:rPr>
              <a:t>CHEMICAL COMPOSITION OF FISH</a:t>
            </a:r>
            <a:endParaRPr lang="en-GB"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800"/>
              </a:spcAft>
            </a:pPr>
            <a:r>
              <a:rPr lang="en-GB" sz="2000" dirty="0">
                <a:latin typeface="Tahoma" panose="020B0604030504040204" pitchFamily="34" charset="0"/>
                <a:ea typeface="Tahoma" panose="020B0604030504040204" pitchFamily="34" charset="0"/>
                <a:cs typeface="Tahoma" panose="020B0604030504040204" pitchFamily="34" charset="0"/>
              </a:rPr>
              <a:t>The edible portion of a fish is less than that of warm-blooded animals. The total waste is about 50% with only 10-15% after the head has been removed. Fish meat is readily digestible as it digests faster than terrestrial animals therefore making it have a much lower nutritive saturation value. During cooking, there is about 15% loss in quality of fish and meat shrinkage is less significant than that of beef. </a:t>
            </a:r>
          </a:p>
          <a:p>
            <a:pPr marL="342900" lvl="0" indent="-342900" algn="just">
              <a:lnSpc>
                <a:spcPct val="150000"/>
              </a:lnSpc>
              <a:spcAft>
                <a:spcPts val="800"/>
              </a:spcAft>
              <a:buFont typeface="+mj-lt"/>
              <a:buAutoNum type="romanLcParenBoth"/>
            </a:pPr>
            <a:r>
              <a:rPr lang="en-GB" sz="2000" b="1" dirty="0">
                <a:latin typeface="Tahoma" panose="020B0604030504040204" pitchFamily="34" charset="0"/>
                <a:ea typeface="Tahoma" panose="020B0604030504040204" pitchFamily="34" charset="0"/>
                <a:cs typeface="Tahoma" panose="020B0604030504040204" pitchFamily="34" charset="0"/>
              </a:rPr>
              <a:t>WATER </a:t>
            </a:r>
            <a:endParaRPr lang="en-GB" sz="2000" dirty="0">
              <a:latin typeface="Tahoma" panose="020B0604030504040204" pitchFamily="34" charset="0"/>
              <a:ea typeface="Tahoma" panose="020B0604030504040204" pitchFamily="34" charset="0"/>
              <a:cs typeface="Tahoma" panose="020B0604030504040204" pitchFamily="34" charset="0"/>
            </a:endParaRPr>
          </a:p>
          <a:p>
            <a:pPr marL="228600" algn="just">
              <a:lnSpc>
                <a:spcPct val="150000"/>
              </a:lnSpc>
              <a:spcAft>
                <a:spcPts val="800"/>
              </a:spcAft>
            </a:pPr>
            <a:r>
              <a:rPr lang="en-GB" sz="2000" dirty="0">
                <a:latin typeface="Tahoma" panose="020B0604030504040204" pitchFamily="34" charset="0"/>
                <a:ea typeface="Tahoma" panose="020B0604030504040204" pitchFamily="34" charset="0"/>
                <a:cs typeface="Tahoma" panose="020B0604030504040204" pitchFamily="34" charset="0"/>
              </a:rPr>
              <a:t>The main constituent of fish flesh is water, which usually accounts for about 80 % of the weight of a fresh white fish fillet. Whereas the average water content of the flesh of fatty fish is about 70 %, individual specimens of certain species may at times be found with a water content anywhere between the extremes of 30 and 90 %. The water in fresh fish muscle is tightly bound to the proteins in the structure in such a way that it cannot readily be expelled even under high pressure. </a:t>
            </a:r>
            <a:endParaRPr lang="en-GB"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5689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107</a:t>
            </a:fld>
            <a:endParaRPr lang="en-GB"/>
          </a:p>
        </p:txBody>
      </p:sp>
      <p:sp>
        <p:nvSpPr>
          <p:cNvPr id="3" name="Rectangle 2"/>
          <p:cNvSpPr/>
          <p:nvPr/>
        </p:nvSpPr>
        <p:spPr>
          <a:xfrm>
            <a:off x="638826" y="660319"/>
            <a:ext cx="10714973" cy="547842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lgn="just">
              <a:lnSpc>
                <a:spcPct val="150000"/>
              </a:lnSpc>
              <a:spcAft>
                <a:spcPts val="800"/>
              </a:spcAft>
              <a:buFont typeface="+mj-lt"/>
              <a:buAutoNum type="romanLcParenBoth"/>
            </a:pPr>
            <a:r>
              <a:rPr lang="en-GB" sz="2200" b="1" dirty="0" smtClean="0">
                <a:latin typeface="Tahoma" panose="020B0604030504040204" pitchFamily="34" charset="0"/>
                <a:ea typeface="Tahoma" panose="020B0604030504040204" pitchFamily="34" charset="0"/>
                <a:cs typeface="Tahoma" panose="020B0604030504040204" pitchFamily="34" charset="0"/>
              </a:rPr>
              <a:t> PROTEINS </a:t>
            </a:r>
            <a:endParaRPr lang="en-GB" sz="2200" dirty="0">
              <a:latin typeface="Tahoma" panose="020B0604030504040204" pitchFamily="34" charset="0"/>
              <a:ea typeface="Tahoma" panose="020B0604030504040204" pitchFamily="34" charset="0"/>
              <a:cs typeface="Tahoma" panose="020B0604030504040204" pitchFamily="34" charset="0"/>
            </a:endParaRPr>
          </a:p>
          <a:p>
            <a:pPr marL="228600" algn="just">
              <a:lnSpc>
                <a:spcPct val="150000"/>
              </a:lnSpc>
              <a:spcAft>
                <a:spcPts val="800"/>
              </a:spcAft>
            </a:pPr>
            <a:r>
              <a:rPr lang="en-GB" sz="2200" dirty="0">
                <a:latin typeface="Tahoma" panose="020B0604030504040204" pitchFamily="34" charset="0"/>
                <a:ea typeface="Tahoma" panose="020B0604030504040204" pitchFamily="34" charset="0"/>
                <a:cs typeface="Tahoma" panose="020B0604030504040204" pitchFamily="34" charset="0"/>
              </a:rPr>
              <a:t>The protein-Nitrogen content of fish muscle is between 2 – 3% though it has a high nutritional value than beef or milk as it contains more amino acids. Fish meat is softer and more tender than mammalian meat. The </a:t>
            </a:r>
            <a:r>
              <a:rPr lang="en-GB" sz="2200" dirty="0" err="1">
                <a:latin typeface="Tahoma" panose="020B0604030504040204" pitchFamily="34" charset="0"/>
                <a:ea typeface="Tahoma" panose="020B0604030504040204" pitchFamily="34" charset="0"/>
                <a:cs typeface="Tahoma" panose="020B0604030504040204" pitchFamily="34" charset="0"/>
              </a:rPr>
              <a:t>sarcoplasma</a:t>
            </a:r>
            <a:r>
              <a:rPr lang="en-GB" sz="2200" dirty="0">
                <a:latin typeface="Tahoma" panose="020B0604030504040204" pitchFamily="34" charset="0"/>
                <a:ea typeface="Tahoma" panose="020B0604030504040204" pitchFamily="34" charset="0"/>
                <a:cs typeface="Tahoma" panose="020B0604030504040204" pitchFamily="34" charset="0"/>
              </a:rPr>
              <a:t> protein accounts for 16 – 22% of the muscle tissue total protein. The fish meat proteins has a good digestibility. The heat stability of fish proteins is lower than that of mammals and it can be easily denatured by urea and enzymes. </a:t>
            </a:r>
          </a:p>
          <a:p>
            <a:pPr algn="just">
              <a:lnSpc>
                <a:spcPct val="150000"/>
              </a:lnSpc>
              <a:spcAft>
                <a:spcPts val="800"/>
              </a:spcAft>
            </a:pPr>
            <a:r>
              <a:rPr lang="en-GB" sz="2200" b="1" dirty="0">
                <a:latin typeface="Tahoma" panose="020B0604030504040204" pitchFamily="34" charset="0"/>
                <a:ea typeface="Tahoma" panose="020B0604030504040204" pitchFamily="34" charset="0"/>
                <a:cs typeface="Tahoma" panose="020B0604030504040204" pitchFamily="34" charset="0"/>
              </a:rPr>
              <a:t>(iii) CARBOHYDRATES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800"/>
              </a:spcAft>
            </a:pPr>
            <a:r>
              <a:rPr lang="en-GB" sz="2200" dirty="0">
                <a:latin typeface="Tahoma" panose="020B0604030504040204" pitchFamily="34" charset="0"/>
                <a:ea typeface="Tahoma" panose="020B0604030504040204" pitchFamily="34" charset="0"/>
                <a:cs typeface="Tahoma" panose="020B0604030504040204" pitchFamily="34" charset="0"/>
              </a:rPr>
              <a:t>The principal carbohydrate in fish muscle is collagen. It makes up about 0.3 % of the total muscle which is generally lower than mammalian muscle tissue</a:t>
            </a:r>
            <a:r>
              <a:rPr lang="en-GB" sz="2200" dirty="0" smtClean="0">
                <a:latin typeface="Tahoma" panose="020B0604030504040204" pitchFamily="34" charset="0"/>
                <a:ea typeface="Tahoma" panose="020B0604030504040204" pitchFamily="34" charset="0"/>
                <a:cs typeface="Tahoma" panose="020B0604030504040204" pitchFamily="34" charset="0"/>
              </a:rPr>
              <a:t>.</a:t>
            </a:r>
            <a:endParaRPr lang="en-GB"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417915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108</a:t>
            </a:fld>
            <a:endParaRPr lang="en-GB"/>
          </a:p>
        </p:txBody>
      </p:sp>
      <p:sp>
        <p:nvSpPr>
          <p:cNvPr id="3" name="Rectangle 2"/>
          <p:cNvSpPr/>
          <p:nvPr/>
        </p:nvSpPr>
        <p:spPr>
          <a:xfrm>
            <a:off x="830893" y="227723"/>
            <a:ext cx="10522907" cy="66302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lgn="just">
              <a:lnSpc>
                <a:spcPct val="150000"/>
              </a:lnSpc>
              <a:spcAft>
                <a:spcPts val="800"/>
              </a:spcAft>
              <a:buFont typeface="+mj-lt"/>
              <a:buAutoNum type="romanLcParenR" startAt="4"/>
            </a:pPr>
            <a:r>
              <a:rPr lang="en-GB" sz="2000" b="1" dirty="0" smtClean="0">
                <a:latin typeface="Tahoma" panose="020B0604030504040204" pitchFamily="34" charset="0"/>
                <a:ea typeface="Calibri" panose="020F0502020204030204" pitchFamily="34" charset="0"/>
                <a:cs typeface="Times New Roman" panose="02020603050405020304" pitchFamily="18" charset="0"/>
              </a:rPr>
              <a:t> LIPIDS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Aft>
                <a:spcPts val="800"/>
              </a:spcAft>
            </a:pPr>
            <a:r>
              <a:rPr lang="en-GB" sz="2000" dirty="0">
                <a:latin typeface="Tahoma" panose="020B0604030504040204" pitchFamily="34" charset="0"/>
                <a:ea typeface="Calibri" panose="020F0502020204030204" pitchFamily="34" charset="0"/>
                <a:cs typeface="Times New Roman" panose="02020603050405020304" pitchFamily="18" charset="0"/>
              </a:rPr>
              <a:t>The fat or oil content of fish is highly variable as it is influenced by the kind of fish, maturity, season, food availability and feeding habit. Fat can be deposited in the muscle tissue (Carp, Herring); in the liver (Cod, Haddock) or in the intestines (Blue pike, pike, Perch). Fish fat is highly characterized by the presence of high content of </a:t>
            </a:r>
            <a:r>
              <a:rPr lang="en-GB" sz="2000" dirty="0" err="1">
                <a:latin typeface="Tahoma" panose="020B0604030504040204" pitchFamily="34" charset="0"/>
                <a:ea typeface="Calibri" panose="020F0502020204030204" pitchFamily="34" charset="0"/>
                <a:cs typeface="Times New Roman" panose="02020603050405020304" pitchFamily="18" charset="0"/>
              </a:rPr>
              <a:t>polyenic</a:t>
            </a:r>
            <a:r>
              <a:rPr lang="en-GB" sz="2000" dirty="0">
                <a:latin typeface="Tahoma" panose="020B0604030504040204" pitchFamily="34" charset="0"/>
                <a:ea typeface="Calibri" panose="020F0502020204030204" pitchFamily="34" charset="0"/>
                <a:cs typeface="Times New Roman" panose="02020603050405020304" pitchFamily="18" charset="0"/>
              </a:rPr>
              <a:t> acids with 4 – 6 double bonds. The fat is not always uniformly distributed throughout the flesh of a fatty fish</a:t>
            </a:r>
            <a:r>
              <a:rPr lang="en-GB" sz="2000" dirty="0" smtClean="0">
                <a:latin typeface="Tahoma" panose="020B0604030504040204" pitchFamily="34" charset="0"/>
                <a:ea typeface="Calibri" panose="020F0502020204030204" pitchFamily="34" charset="0"/>
                <a:cs typeface="Times New Roman" panose="02020603050405020304" pitchFamily="18" charset="0"/>
              </a:rPr>
              <a:t>.</a:t>
            </a:r>
          </a:p>
          <a:p>
            <a:pPr lvl="0">
              <a:lnSpc>
                <a:spcPct val="150000"/>
              </a:lnSpc>
            </a:pPr>
            <a:r>
              <a:rPr lang="en-GB" sz="2000" b="1" dirty="0" smtClean="0">
                <a:latin typeface="Tahoma" panose="020B0604030504040204" pitchFamily="34" charset="0"/>
                <a:ea typeface="Tahoma" panose="020B0604030504040204" pitchFamily="34" charset="0"/>
                <a:cs typeface="Tahoma" panose="020B0604030504040204" pitchFamily="34" charset="0"/>
              </a:rPr>
              <a:t>(vii) VITAMINS </a:t>
            </a:r>
            <a:r>
              <a:rPr lang="en-GB" sz="2000" b="1" dirty="0">
                <a:latin typeface="Tahoma" panose="020B0604030504040204" pitchFamily="34" charset="0"/>
                <a:ea typeface="Tahoma" panose="020B0604030504040204" pitchFamily="34" charset="0"/>
                <a:cs typeface="Tahoma" panose="020B0604030504040204" pitchFamily="34" charset="0"/>
              </a:rPr>
              <a:t>AND MINERALS</a:t>
            </a: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dirty="0">
                <a:latin typeface="Tahoma" panose="020B0604030504040204" pitchFamily="34" charset="0"/>
                <a:ea typeface="Tahoma" panose="020B0604030504040204" pitchFamily="34" charset="0"/>
                <a:cs typeface="Tahoma" panose="020B0604030504040204" pitchFamily="34" charset="0"/>
              </a:rPr>
              <a:t>Fish fat and Liver oil are sources of fat soluble vitamins, A and D. Vitamins E and K are also present. The water soluble vitamins, thiamine, riboflavin and niacin occur in relatively high amounts while others are present only in low amounts. The major minerals in fish tissue are </a:t>
            </a:r>
            <a:r>
              <a:rPr lang="en-GB" sz="2000" dirty="0" err="1">
                <a:latin typeface="Tahoma" panose="020B0604030504040204" pitchFamily="34" charset="0"/>
                <a:ea typeface="Tahoma" panose="020B0604030504040204" pitchFamily="34" charset="0"/>
                <a:cs typeface="Tahoma" panose="020B0604030504040204" pitchFamily="34" charset="0"/>
              </a:rPr>
              <a:t>Ca</a:t>
            </a:r>
            <a:r>
              <a:rPr lang="en-GB" sz="2000" dirty="0">
                <a:latin typeface="Tahoma" panose="020B0604030504040204" pitchFamily="34" charset="0"/>
                <a:ea typeface="Tahoma" panose="020B0604030504040204" pitchFamily="34" charset="0"/>
                <a:cs typeface="Tahoma" panose="020B0604030504040204" pitchFamily="34" charset="0"/>
              </a:rPr>
              <a:t> (48 -420 mg/kg), Mg (240 – 310 mg/kg), P (1,730 – 2,170 mg/kg), Fe (5-248 mg/kg), Cu (0.4 – 1.7mg/kg).</a:t>
            </a:r>
          </a:p>
          <a:p>
            <a:pPr marL="228600" algn="just">
              <a:lnSpc>
                <a:spcPct val="150000"/>
              </a:lnSpc>
              <a:spcAft>
                <a:spcPts val="8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01134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109</a:t>
            </a:fld>
            <a:endParaRPr lang="en-GB"/>
          </a:p>
        </p:txBody>
      </p:sp>
      <p:sp>
        <p:nvSpPr>
          <p:cNvPr id="3" name="Rectangle 2"/>
          <p:cNvSpPr/>
          <p:nvPr/>
        </p:nvSpPr>
        <p:spPr>
          <a:xfrm>
            <a:off x="839244" y="763392"/>
            <a:ext cx="10196186" cy="567386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lgn="just">
              <a:lnSpc>
                <a:spcPct val="150000"/>
              </a:lnSpc>
              <a:spcAft>
                <a:spcPts val="800"/>
              </a:spcAft>
              <a:buFont typeface="+mj-lt"/>
              <a:buAutoNum type="romanLcParenBoth" startAt="5"/>
            </a:pPr>
            <a:r>
              <a:rPr lang="en-GB" b="1" dirty="0" smtClean="0">
                <a:latin typeface="Tahoma" panose="020B0604030504040204" pitchFamily="34" charset="0"/>
                <a:ea typeface="Calibri" panose="020F0502020204030204" pitchFamily="34" charset="0"/>
                <a:cs typeface="Times New Roman" panose="02020603050405020304" pitchFamily="18" charset="0"/>
              </a:rPr>
              <a:t> </a:t>
            </a:r>
            <a:r>
              <a:rPr lang="en-GB" sz="2400" b="1" dirty="0" smtClean="0">
                <a:latin typeface="Tahoma" panose="020B0604030504040204" pitchFamily="34" charset="0"/>
                <a:ea typeface="Calibri" panose="020F0502020204030204" pitchFamily="34" charset="0"/>
                <a:cs typeface="Times New Roman" panose="02020603050405020304" pitchFamily="18" charset="0"/>
              </a:rPr>
              <a:t>EXTRACTIVES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2400" dirty="0">
                <a:latin typeface="Tahoma" panose="020B0604030504040204" pitchFamily="34" charset="0"/>
                <a:ea typeface="Calibri" panose="020F0502020204030204" pitchFamily="34" charset="0"/>
                <a:cs typeface="Times New Roman" panose="02020603050405020304" pitchFamily="18" charset="0"/>
              </a:rPr>
              <a:t>These are substances that can easily be extracted from fish flesh by water or water-based solutions. Unlike the proteins, substances in this group have comparatively small molecules; the most important extractives in fish include sugars, free amino acids, that is free in the sense that they are not bound in the protein structure, and nitrogenous bases, which are substances chemically related to ammonia. While many of these extractives contribute generally to the flavour of fish, some of them, known as volatiles, contribute directly to the flavours and odours characteristic of particular species.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458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11</a:t>
            </a:fld>
            <a:endParaRPr lang="en-GB"/>
          </a:p>
        </p:txBody>
      </p:sp>
      <p:sp>
        <p:nvSpPr>
          <p:cNvPr id="3" name="Rectangle 2"/>
          <p:cNvSpPr/>
          <p:nvPr/>
        </p:nvSpPr>
        <p:spPr>
          <a:xfrm>
            <a:off x="851770" y="243291"/>
            <a:ext cx="10396603"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spcAft>
                <a:spcPts val="0"/>
              </a:spcAft>
            </a:pPr>
            <a:r>
              <a:rPr lang="en-GB"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Lipids </a:t>
            </a:r>
            <a:endPar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Lipid is a major component of the carcass of a meat animal. It is highly variable and is inversely proportional to the moisture content. </a:t>
            </a:r>
          </a:p>
          <a:p>
            <a:pPr>
              <a:lnSpc>
                <a:spcPct val="150000"/>
              </a:lnSpc>
              <a:spcAft>
                <a:spcPts val="0"/>
              </a:spcAft>
            </a:pPr>
            <a:endParaRPr lang="en-GB"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Carbohydrates </a:t>
            </a:r>
            <a:endPar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GB" sz="2800" dirty="0">
                <a:latin typeface="Times New Roman" panose="02020603050405020304" pitchFamily="18" charset="0"/>
                <a:ea typeface="Calibri" panose="020F0502020204030204" pitchFamily="34" charset="0"/>
                <a:cs typeface="Times New Roman" panose="02020603050405020304" pitchFamily="18" charset="0"/>
              </a:rPr>
              <a:t>Immediately after slaughter, muscle normally contains a very small amount (nearly 1%) of glycogen.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However</a:t>
            </a:r>
            <a:r>
              <a:rPr lang="en-GB" sz="2800" dirty="0">
                <a:latin typeface="Times New Roman" panose="02020603050405020304" pitchFamily="18" charset="0"/>
                <a:ea typeface="Calibri" panose="020F0502020204030204" pitchFamily="34" charset="0"/>
                <a:cs typeface="Times New Roman" panose="02020603050405020304" pitchFamily="18" charset="0"/>
              </a:rPr>
              <a:t>, it gets worked up before the completion of rigor mortis and plays a key role in attaining the </a:t>
            </a:r>
            <a:r>
              <a:rPr lang="en-GB" sz="2800" dirty="0">
                <a:latin typeface="Times New Roman" panose="02020603050405020304" pitchFamily="18" charset="0"/>
                <a:cs typeface="Times New Roman" panose="02020603050405020304" pitchFamily="18" charset="0"/>
              </a:rPr>
              <a:t>ultimate muscle </a:t>
            </a:r>
            <a:r>
              <a:rPr lang="en-GB" sz="2800" dirty="0" err="1" smtClean="0">
                <a:latin typeface="Times New Roman" panose="02020603050405020304" pitchFamily="18" charset="0"/>
                <a:cs typeface="Times New Roman" panose="02020603050405020304" pitchFamily="18" charset="0"/>
              </a:rPr>
              <a:t>pH.</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Both the rate and amount of glycolysis influence the colour, tenderness and water holding capacity of meat. </a:t>
            </a:r>
          </a:p>
        </p:txBody>
      </p:sp>
    </p:spTree>
    <p:extLst>
      <p:ext uri="{BB962C8B-B14F-4D97-AF65-F5344CB8AC3E}">
        <p14:creationId xmlns:p14="http://schemas.microsoft.com/office/powerpoint/2010/main" val="41461527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110</a:t>
            </a:fld>
            <a:endParaRPr lang="en-GB"/>
          </a:p>
        </p:txBody>
      </p:sp>
      <p:sp>
        <p:nvSpPr>
          <p:cNvPr id="3" name="Rectangle 2"/>
          <p:cNvSpPr/>
          <p:nvPr/>
        </p:nvSpPr>
        <p:spPr>
          <a:xfrm>
            <a:off x="676406" y="283793"/>
            <a:ext cx="10108504" cy="635090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800"/>
              </a:spcAft>
            </a:pPr>
            <a:r>
              <a:rPr lang="en-GB" sz="2000" b="1" dirty="0">
                <a:latin typeface="Tahoma" panose="020B0604030504040204" pitchFamily="34" charset="0"/>
                <a:ea typeface="Calibri" panose="020F0502020204030204" pitchFamily="34" charset="0"/>
                <a:cs typeface="Times New Roman" panose="02020603050405020304" pitchFamily="18" charset="0"/>
              </a:rPr>
              <a:t>POST-MORTEM CHANGES IN FISH</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GB" sz="2000" dirty="0">
                <a:latin typeface="Tahoma" panose="020B0604030504040204" pitchFamily="34" charset="0"/>
                <a:ea typeface="Calibri" panose="020F0502020204030204" pitchFamily="34" charset="0"/>
                <a:cs typeface="Times New Roman" panose="02020603050405020304" pitchFamily="18" charset="0"/>
              </a:rPr>
              <a:t>After death, there is a drop in pH to as low as 6.2 due to the low glycogen content of the fish muscle when compared to mammalian muscle. Rigor mortis is shorter in cold blooded animals than in warm blooded animals.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GB" sz="2000" dirty="0">
                <a:latin typeface="Tahoma" panose="020B0604030504040204" pitchFamily="34" charset="0"/>
                <a:ea typeface="Calibri" panose="020F0502020204030204" pitchFamily="34" charset="0"/>
                <a:cs typeface="Times New Roman" panose="02020603050405020304" pitchFamily="18" charset="0"/>
              </a:rPr>
              <a:t>Fish exhausted by a lengthy struggle in a trawling net (during and after capture) gives meat of low keeping quality. Rigor mortis is short and pH is high. Avoiding fish exhaustion helps to extend rigor. Because of the peculiar structure of fish muscle, the tendency to generate an alkaline pH reaction in muscle and a high probability of microbial infection during fishing and fish dressing, conditions are highly favourable for rapid spoilage of fish. Therefore, bacteriological supervision and control from the market to processing plants and during distribution are of utmost importance.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GB" sz="2000" dirty="0">
                <a:latin typeface="Tahoma" panose="020B0604030504040204" pitchFamily="34" charset="0"/>
                <a:ea typeface="Calibri" panose="020F0502020204030204" pitchFamily="34" charset="0"/>
                <a:cs typeface="Times New Roman" panose="02020603050405020304" pitchFamily="18" charset="0"/>
              </a:rPr>
              <a:t>The pH of fresh fish is </a:t>
            </a:r>
            <a:r>
              <a:rPr lang="en-GB" sz="2000" dirty="0" smtClean="0">
                <a:latin typeface="Tahoma" panose="020B0604030504040204" pitchFamily="34" charset="0"/>
                <a:ea typeface="Calibri" panose="020F0502020204030204" pitchFamily="34" charset="0"/>
                <a:cs typeface="Times New Roman" panose="02020603050405020304" pitchFamily="18" charset="0"/>
              </a:rPr>
              <a:t>6.0-6.5</a:t>
            </a:r>
            <a:r>
              <a:rPr lang="en-GB" sz="2000" dirty="0">
                <a:latin typeface="Tahoma" panose="020B0604030504040204" pitchFamily="34" charset="0"/>
                <a:ea typeface="Calibri" panose="020F0502020204030204" pitchFamily="34" charset="0"/>
                <a:cs typeface="Times New Roman" panose="02020603050405020304" pitchFamily="18" charset="0"/>
              </a:rPr>
              <a:t>. The suitability limit for consumption is pH of 6.8 while spoiled fish meat has a pH of 7.0 and above.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106499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111</a:t>
            </a:fld>
            <a:endParaRPr lang="en-GB"/>
          </a:p>
        </p:txBody>
      </p:sp>
      <p:sp>
        <p:nvSpPr>
          <p:cNvPr id="3" name="Rectangle 2"/>
          <p:cNvSpPr/>
          <p:nvPr/>
        </p:nvSpPr>
        <p:spPr>
          <a:xfrm>
            <a:off x="839244" y="764660"/>
            <a:ext cx="7085556" cy="5078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800"/>
              </a:spcAft>
            </a:pPr>
            <a:r>
              <a:rPr lang="en-GB" b="1" dirty="0">
                <a:latin typeface="Tahoma" panose="020B0604030504040204" pitchFamily="34" charset="0"/>
                <a:ea typeface="Calibri" panose="020F0502020204030204" pitchFamily="34" charset="0"/>
                <a:cs typeface="Times New Roman" panose="02020603050405020304" pitchFamily="18" charset="0"/>
              </a:rPr>
              <a:t>STORAGE AND PROCESSING OF FISH AND FISH PRODUCTS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839244" y="277100"/>
            <a:ext cx="226721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400" b="1" dirty="0" smtClean="0">
                <a:latin typeface="Times New Roman" panose="02020603050405020304" pitchFamily="18" charset="0"/>
                <a:cs typeface="Times New Roman" panose="02020603050405020304" pitchFamily="18" charset="0"/>
              </a:rPr>
              <a:t>LECTURE 17</a:t>
            </a:r>
            <a:endParaRPr lang="en-GB"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6718" y="1298387"/>
            <a:ext cx="10527082" cy="547842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42900" algn="just">
              <a:lnSpc>
                <a:spcPct val="150000"/>
              </a:lnSpc>
              <a:spcAft>
                <a:spcPts val="800"/>
              </a:spcAft>
              <a:buFont typeface="+mj-lt"/>
              <a:buAutoNum type="arabicPeriod"/>
            </a:pPr>
            <a:r>
              <a:rPr lang="en-GB" sz="2000" b="1" dirty="0">
                <a:latin typeface="Times New Roman" panose="02020603050405020304" pitchFamily="18" charset="0"/>
                <a:ea typeface="Calibri" panose="020F0502020204030204" pitchFamily="34" charset="0"/>
                <a:cs typeface="Times New Roman" panose="02020603050405020304" pitchFamily="18" charset="0"/>
              </a:rPr>
              <a:t>Cooling and Freezing</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Refrigeration remains the most modern and effective way to retain the wholesomeness and nutritional value of food. This method also enables fisher men to remain on the ocean for months in search of fish. </a:t>
            </a:r>
          </a:p>
          <a:p>
            <a:pPr algn="just">
              <a:lnSpc>
                <a:spcPct val="150000"/>
              </a:lnSpc>
              <a:spcAft>
                <a:spcPts val="80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At temperatures slightly above </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0</a:t>
            </a:r>
            <a:r>
              <a:rPr lang="en-GB" sz="2000" baseline="30000" dirty="0" smtClean="0">
                <a:latin typeface="Times New Roman" panose="02020603050405020304" pitchFamily="18" charset="0"/>
                <a:ea typeface="Calibri" panose="020F0502020204030204" pitchFamily="34" charset="0"/>
                <a:cs typeface="Times New Roman" panose="02020603050405020304" pitchFamily="18" charset="0"/>
              </a:rPr>
              <a:t>o</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C</a:t>
            </a:r>
            <a:r>
              <a:rPr lang="en-GB" sz="2000" dirty="0">
                <a:latin typeface="Times New Roman" panose="02020603050405020304" pitchFamily="18" charset="0"/>
                <a:ea typeface="Calibri" panose="020F0502020204030204" pitchFamily="34" charset="0"/>
                <a:cs typeface="Times New Roman" panose="02020603050405020304" pitchFamily="18" charset="0"/>
              </a:rPr>
              <a:t>, fish deterioration is rapid. Hence, as soon as fish is caught, they must be packed in ice on board the ship. The ice used may be sprinkled with a bactericidal substance. Whole fish (gutted or </a:t>
            </a:r>
            <a:r>
              <a:rPr lang="en-GB" sz="2000" dirty="0" err="1">
                <a:latin typeface="Times New Roman" panose="02020603050405020304" pitchFamily="18" charset="0"/>
                <a:ea typeface="Calibri" panose="020F0502020204030204" pitchFamily="34" charset="0"/>
                <a:cs typeface="Times New Roman" panose="02020603050405020304" pitchFamily="18" charset="0"/>
              </a:rPr>
              <a:t>ungutted</a:t>
            </a:r>
            <a:r>
              <a:rPr lang="en-GB" sz="2000" dirty="0">
                <a:latin typeface="Times New Roman" panose="02020603050405020304" pitchFamily="18" charset="0"/>
                <a:ea typeface="Calibri" panose="020F0502020204030204" pitchFamily="34" charset="0"/>
                <a:cs typeface="Times New Roman" panose="02020603050405020304" pitchFamily="18" charset="0"/>
              </a:rPr>
              <a:t>, with or without head removal) or for fish fillets may be frozen. To prevent oxidation, the whole fish is sprinkled with water to form a glaze of ice or it is frozen in an alginate jelly or coated with a latex film.</a:t>
            </a:r>
          </a:p>
          <a:p>
            <a:pPr algn="just">
              <a:lnSpc>
                <a:spcPct val="150000"/>
              </a:lnSpc>
              <a:spcAft>
                <a:spcPts val="80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Domestic thawing of fish is done either at room temperature or under a stream of running tap water. Fish must be consumed shortly after thawing to prevent loss of juices due to dripping and decay.</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906799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112</a:t>
            </a:fld>
            <a:endParaRPr lang="en-GB"/>
          </a:p>
        </p:txBody>
      </p:sp>
      <p:sp>
        <p:nvSpPr>
          <p:cNvPr id="3" name="Rectangle 2"/>
          <p:cNvSpPr/>
          <p:nvPr/>
        </p:nvSpPr>
        <p:spPr>
          <a:xfrm>
            <a:off x="989556" y="423049"/>
            <a:ext cx="10045874" cy="56685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lnSpc>
                <a:spcPct val="150000"/>
              </a:lnSpc>
              <a:spcAft>
                <a:spcPts val="800"/>
              </a:spcAft>
            </a:pPr>
            <a:r>
              <a:rPr lang="en-GB" sz="2400" b="1" dirty="0" smtClean="0">
                <a:latin typeface="Times New Roman" panose="02020603050405020304" pitchFamily="18" charset="0"/>
                <a:ea typeface="Calibri" panose="020F0502020204030204" pitchFamily="34" charset="0"/>
                <a:cs typeface="Times New Roman" panose="02020603050405020304" pitchFamily="18" charset="0"/>
              </a:rPr>
              <a:t>2. Drying</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Fish can be preserved by drying naturally in the sun or in drying installations. </a:t>
            </a:r>
            <a:r>
              <a:rPr lang="en-GB" sz="2400" b="1" dirty="0">
                <a:latin typeface="Times New Roman" panose="02020603050405020304" pitchFamily="18" charset="0"/>
                <a:ea typeface="Calibri" panose="020F0502020204030204" pitchFamily="34" charset="0"/>
                <a:cs typeface="Times New Roman" panose="02020603050405020304" pitchFamily="18" charset="0"/>
              </a:rPr>
              <a:t>Stock fish</a:t>
            </a:r>
            <a:r>
              <a:rPr lang="en-GB" sz="2400" dirty="0">
                <a:latin typeface="Times New Roman" panose="02020603050405020304" pitchFamily="18" charset="0"/>
                <a:ea typeface="Calibri" panose="020F0502020204030204" pitchFamily="34" charset="0"/>
                <a:cs typeface="Times New Roman" panose="02020603050405020304" pitchFamily="18" charset="0"/>
              </a:rPr>
              <a:t> which is primarily a non-fatty fish (cod,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saithe</a:t>
            </a:r>
            <a:r>
              <a:rPr lang="en-GB" sz="2400" dirty="0">
                <a:latin typeface="Times New Roman" panose="02020603050405020304" pitchFamily="18" charset="0"/>
                <a:ea typeface="Calibri" panose="020F0502020204030204" pitchFamily="34" charset="0"/>
                <a:cs typeface="Times New Roman" panose="02020603050405020304" pitchFamily="18" charset="0"/>
              </a:rPr>
              <a:t>, haddock, ling or tuck) with head removed, split and gutted is spread outdoors to dry in air. Unsalted fish is made by hanging up headless cod in the open air until it is dry and hard. Larger fish is usually split and may be hung in two pieces. Drying takes up to 6 weeks and during this time the water content reduces from about 80 % to 15 %. This final water content is about the minimum at which moulds grow. It has a characteristic flavour and it is extremely tough. Dehydration by use of mechanical dryer can also be employed under controlled drying conditions.</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236758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113</a:t>
            </a:fld>
            <a:endParaRPr lang="en-GB"/>
          </a:p>
        </p:txBody>
      </p:sp>
      <p:sp>
        <p:nvSpPr>
          <p:cNvPr id="3" name="Rectangle 2"/>
          <p:cNvSpPr/>
          <p:nvPr/>
        </p:nvSpPr>
        <p:spPr>
          <a:xfrm>
            <a:off x="801665" y="185583"/>
            <a:ext cx="10446707" cy="65358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lnSpc>
                <a:spcPct val="150000"/>
              </a:lnSpc>
              <a:spcAft>
                <a:spcPts val="800"/>
              </a:spcAft>
            </a:pPr>
            <a:r>
              <a:rPr lang="en-GB" sz="2200" b="1" dirty="0" smtClean="0">
                <a:latin typeface="Times New Roman" panose="02020603050405020304" pitchFamily="18" charset="0"/>
                <a:ea typeface="Calibri" panose="020F0502020204030204" pitchFamily="34" charset="0"/>
                <a:cs typeface="Times New Roman" panose="02020603050405020304" pitchFamily="18" charset="0"/>
              </a:rPr>
              <a:t>3. Salting</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GB" sz="2200" dirty="0">
                <a:latin typeface="Times New Roman" panose="02020603050405020304" pitchFamily="18" charset="0"/>
                <a:ea typeface="Calibri" panose="020F0502020204030204" pitchFamily="34" charset="0"/>
                <a:cs typeface="Times New Roman" panose="02020603050405020304" pitchFamily="18" charset="0"/>
              </a:rPr>
              <a:t>Salt is the oldest and most important preservative for fish. Fish curing involves rubbing or sprinkling fish with salt or immersion in brine (salt solution) and then smoking. In heavily-salted fish, there are at least 20 g of salt in 100 g of tissue, in medium-salted fish, the salt content is 12 – 20 g.</a:t>
            </a:r>
          </a:p>
          <a:p>
            <a:pPr algn="just">
              <a:lnSpc>
                <a:spcPct val="150000"/>
              </a:lnSpc>
              <a:spcAft>
                <a:spcPts val="800"/>
              </a:spcAft>
            </a:pPr>
            <a:r>
              <a:rPr lang="en-GB" sz="2200" dirty="0">
                <a:latin typeface="Times New Roman" panose="02020603050405020304" pitchFamily="18" charset="0"/>
                <a:ea typeface="Calibri" panose="020F0502020204030204" pitchFamily="34" charset="0"/>
                <a:cs typeface="Times New Roman" panose="02020603050405020304" pitchFamily="18" charset="0"/>
              </a:rPr>
              <a:t>The effectiveness of salting operation for preservation depends on:</a:t>
            </a:r>
          </a:p>
          <a:p>
            <a:pPr marL="342900" lvl="0" indent="-342900" algn="just">
              <a:lnSpc>
                <a:spcPct val="150000"/>
              </a:lnSpc>
              <a:spcAft>
                <a:spcPts val="0"/>
              </a:spcAft>
              <a:buFont typeface="Tahoma" panose="020B0604030504040204" pitchFamily="34" charset="0"/>
              <a:buChar char="-"/>
            </a:pPr>
            <a:r>
              <a:rPr lang="en-GB" sz="2200" dirty="0">
                <a:latin typeface="Times New Roman" panose="02020603050405020304" pitchFamily="18" charset="0"/>
                <a:ea typeface="Calibri" panose="020F0502020204030204" pitchFamily="34" charset="0"/>
                <a:cs typeface="Times New Roman" panose="02020603050405020304" pitchFamily="18" charset="0"/>
              </a:rPr>
              <a:t>uniform salt concentration in the fish flesh.</a:t>
            </a:r>
          </a:p>
          <a:p>
            <a:pPr marL="342900" lvl="0" indent="-342900" algn="just">
              <a:lnSpc>
                <a:spcPct val="150000"/>
              </a:lnSpc>
              <a:spcAft>
                <a:spcPts val="0"/>
              </a:spcAft>
              <a:buFont typeface="Tahoma" panose="020B0604030504040204" pitchFamily="34" charset="0"/>
              <a:buChar char="-"/>
            </a:pPr>
            <a:r>
              <a:rPr lang="en-GB" sz="2200" dirty="0">
                <a:latin typeface="Times New Roman" panose="02020603050405020304" pitchFamily="18" charset="0"/>
                <a:ea typeface="Calibri" panose="020F0502020204030204" pitchFamily="34" charset="0"/>
                <a:cs typeface="Times New Roman" panose="02020603050405020304" pitchFamily="18" charset="0"/>
              </a:rPr>
              <a:t>concentration of salt solution and time taken for salting.</a:t>
            </a:r>
          </a:p>
          <a:p>
            <a:pPr marL="342900" lvl="0" indent="-342900" algn="just">
              <a:lnSpc>
                <a:spcPct val="150000"/>
              </a:lnSpc>
              <a:spcAft>
                <a:spcPts val="800"/>
              </a:spcAft>
              <a:buFont typeface="Tahoma" panose="020B0604030504040204" pitchFamily="34" charset="0"/>
              <a:buChar char="-"/>
            </a:pPr>
            <a:r>
              <a:rPr lang="en-GB" sz="2200" dirty="0">
                <a:latin typeface="Times New Roman" panose="02020603050405020304" pitchFamily="18" charset="0"/>
                <a:ea typeface="Calibri" panose="020F0502020204030204" pitchFamily="34" charset="0"/>
                <a:cs typeface="Times New Roman" panose="02020603050405020304" pitchFamily="18" charset="0"/>
              </a:rPr>
              <a:t>whether or not salting is combined with other methods, such as drying or smoking. </a:t>
            </a:r>
          </a:p>
          <a:p>
            <a:pPr algn="just">
              <a:lnSpc>
                <a:spcPct val="150000"/>
              </a:lnSpc>
              <a:spcAft>
                <a:spcPts val="800"/>
              </a:spcAft>
            </a:pPr>
            <a:r>
              <a:rPr lang="en-GB" sz="2200" dirty="0">
                <a:latin typeface="Times New Roman" panose="02020603050405020304" pitchFamily="18" charset="0"/>
                <a:ea typeface="Calibri" panose="020F0502020204030204" pitchFamily="34" charset="0"/>
                <a:cs typeface="Times New Roman" panose="02020603050405020304" pitchFamily="18" charset="0"/>
              </a:rPr>
              <a:t>Salting is not used as such as a method of preservation but as preparation for smoking or drying. The use of a light salt solution ensures a decrease in bacterial growth on the surface of the fish during the smoking or drying process.</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019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114</a:t>
            </a:fld>
            <a:endParaRPr lang="en-GB"/>
          </a:p>
        </p:txBody>
      </p:sp>
      <p:sp>
        <p:nvSpPr>
          <p:cNvPr id="3" name="Rectangle 2"/>
          <p:cNvSpPr/>
          <p:nvPr/>
        </p:nvSpPr>
        <p:spPr>
          <a:xfrm>
            <a:off x="826718" y="267977"/>
            <a:ext cx="10527082" cy="64534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lnSpc>
                <a:spcPct val="150000"/>
              </a:lnSpc>
              <a:spcAft>
                <a:spcPts val="800"/>
              </a:spcAft>
            </a:pPr>
            <a:r>
              <a:rPr lang="en-GB" b="1" dirty="0" smtClean="0">
                <a:latin typeface="Tahoma" panose="020B0604030504040204" pitchFamily="34" charset="0"/>
                <a:ea typeface="Calibri" panose="020F0502020204030204" pitchFamily="34" charset="0"/>
                <a:cs typeface="Times New Roman" panose="02020603050405020304" pitchFamily="18" charset="0"/>
              </a:rPr>
              <a:t>4. </a:t>
            </a:r>
            <a:r>
              <a:rPr lang="en-GB" sz="2000" b="1" dirty="0" smtClean="0">
                <a:latin typeface="Times New Roman" panose="02020603050405020304" pitchFamily="18" charset="0"/>
                <a:ea typeface="Calibri" panose="020F0502020204030204" pitchFamily="34" charset="0"/>
                <a:cs typeface="Times New Roman" panose="02020603050405020304" pitchFamily="18" charset="0"/>
              </a:rPr>
              <a:t>Smoking</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Smoking is a method of fish preservation that combines three effects, namely:</a:t>
            </a:r>
          </a:p>
          <a:p>
            <a:pPr marL="342900" lvl="0" indent="-342900" algn="just">
              <a:lnSpc>
                <a:spcPct val="150000"/>
              </a:lnSpc>
              <a:spcAft>
                <a:spcPts val="0"/>
              </a:spcAft>
              <a:buFont typeface="Tahoma" panose="020B0604030504040204" pitchFamily="34" charset="0"/>
              <a:buChar char="-"/>
            </a:pPr>
            <a:r>
              <a:rPr lang="en-GB" sz="2000" dirty="0">
                <a:latin typeface="Times New Roman" panose="02020603050405020304" pitchFamily="18" charset="0"/>
                <a:ea typeface="Calibri" panose="020F0502020204030204" pitchFamily="34" charset="0"/>
                <a:cs typeface="Times New Roman" panose="02020603050405020304" pitchFamily="18" charset="0"/>
              </a:rPr>
              <a:t>Preservative value of smoke: the smoke produced from the burning wood contains a large number of compounds, some of which will kill bacteria e.g. phenols</a:t>
            </a:r>
          </a:p>
          <a:p>
            <a:pPr marL="342900" lvl="0" indent="-342900" algn="just">
              <a:lnSpc>
                <a:spcPct val="150000"/>
              </a:lnSpc>
              <a:spcAft>
                <a:spcPts val="0"/>
              </a:spcAft>
              <a:buFont typeface="Tahoma" panose="020B0604030504040204" pitchFamily="34" charset="0"/>
              <a:buChar char="-"/>
            </a:pPr>
            <a:r>
              <a:rPr lang="en-GB" sz="2000" dirty="0">
                <a:latin typeface="Times New Roman" panose="02020603050405020304" pitchFamily="18" charset="0"/>
                <a:ea typeface="Calibri" panose="020F0502020204030204" pitchFamily="34" charset="0"/>
                <a:cs typeface="Times New Roman" panose="02020603050405020304" pitchFamily="18" charset="0"/>
              </a:rPr>
              <a:t>Drying: the fire which produces the smoke also generates heat that dries the fish</a:t>
            </a:r>
          </a:p>
          <a:p>
            <a:pPr marL="342900" lvl="0" indent="-342900" algn="just">
              <a:lnSpc>
                <a:spcPct val="150000"/>
              </a:lnSpc>
              <a:spcAft>
                <a:spcPts val="800"/>
              </a:spcAft>
              <a:buFont typeface="Tahoma" panose="020B0604030504040204" pitchFamily="34" charset="0"/>
              <a:buChar char="-"/>
            </a:pPr>
            <a:r>
              <a:rPr lang="en-GB" sz="2000" dirty="0">
                <a:latin typeface="Times New Roman" panose="02020603050405020304" pitchFamily="18" charset="0"/>
                <a:ea typeface="Calibri" panose="020F0502020204030204" pitchFamily="34" charset="0"/>
                <a:cs typeface="Times New Roman" panose="02020603050405020304" pitchFamily="18" charset="0"/>
              </a:rPr>
              <a:t>Cooking: at high smoking temperature, the flesh of the fish is cooked and enzymes and bacteria are destroyed (ready-to-eat product).</a:t>
            </a:r>
          </a:p>
          <a:p>
            <a:pPr algn="just">
              <a:lnSpc>
                <a:spcPct val="150000"/>
              </a:lnSpc>
              <a:spcAft>
                <a:spcPts val="80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Two main types of smoking processes are used. They are</a:t>
            </a:r>
          </a:p>
          <a:p>
            <a:pPr marL="342900" lvl="0" indent="-342900" algn="just">
              <a:lnSpc>
                <a:spcPct val="150000"/>
              </a:lnSpc>
              <a:spcAft>
                <a:spcPts val="0"/>
              </a:spcAft>
              <a:buFont typeface="+mj-lt"/>
              <a:buAutoNum type="alphaLcParenBoth"/>
            </a:pPr>
            <a:r>
              <a:rPr lang="en-GB" sz="2000" dirty="0">
                <a:latin typeface="Times New Roman" panose="02020603050405020304" pitchFamily="18" charset="0"/>
                <a:ea typeface="Calibri" panose="020F0502020204030204" pitchFamily="34" charset="0"/>
                <a:cs typeface="Times New Roman" panose="02020603050405020304" pitchFamily="18" charset="0"/>
              </a:rPr>
              <a:t>Cold Smoking: This involves the use of temperatures between 30 and </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40</a:t>
            </a:r>
            <a:r>
              <a:rPr lang="en-GB" sz="2000" baseline="30000" dirty="0" smtClean="0">
                <a:latin typeface="Times New Roman" panose="02020603050405020304" pitchFamily="18" charset="0"/>
                <a:ea typeface="Calibri" panose="020F0502020204030204" pitchFamily="34" charset="0"/>
                <a:cs typeface="Times New Roman" panose="02020603050405020304" pitchFamily="18" charset="0"/>
              </a:rPr>
              <a:t>o</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C </a:t>
            </a:r>
            <a:r>
              <a:rPr lang="en-GB" sz="2000" dirty="0">
                <a:latin typeface="Times New Roman" panose="02020603050405020304" pitchFamily="18" charset="0"/>
                <a:ea typeface="Calibri" panose="020F0502020204030204" pitchFamily="34" charset="0"/>
                <a:cs typeface="Times New Roman" panose="02020603050405020304" pitchFamily="18" charset="0"/>
              </a:rPr>
              <a:t>and the product is not cooked. Cold smoking is used for flavour impartation and the end product is similar in keeping quality for fresh fish.</a:t>
            </a:r>
          </a:p>
          <a:p>
            <a:pPr marL="342900" lvl="0" indent="-342900" algn="just">
              <a:lnSpc>
                <a:spcPct val="150000"/>
              </a:lnSpc>
              <a:spcAft>
                <a:spcPts val="800"/>
              </a:spcAft>
              <a:buFont typeface="+mj-lt"/>
              <a:buAutoNum type="alphaLcParenBoth"/>
            </a:pPr>
            <a:r>
              <a:rPr lang="en-GB" sz="2000" dirty="0">
                <a:latin typeface="Times New Roman" panose="02020603050405020304" pitchFamily="18" charset="0"/>
                <a:ea typeface="Calibri" panose="020F0502020204030204" pitchFamily="34" charset="0"/>
                <a:cs typeface="Times New Roman" panose="02020603050405020304" pitchFamily="18" charset="0"/>
              </a:rPr>
              <a:t>Hot Smoking: This involves temperatures of </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80</a:t>
            </a:r>
            <a:r>
              <a:rPr lang="en-GB" sz="2000" baseline="30000" dirty="0" smtClean="0">
                <a:latin typeface="Times New Roman" panose="02020603050405020304" pitchFamily="18" charset="0"/>
                <a:ea typeface="Calibri" panose="020F0502020204030204" pitchFamily="34" charset="0"/>
                <a:cs typeface="Times New Roman" panose="02020603050405020304" pitchFamily="18" charset="0"/>
              </a:rPr>
              <a:t>o</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C </a:t>
            </a:r>
            <a:r>
              <a:rPr lang="en-GB" sz="2000" dirty="0">
                <a:latin typeface="Times New Roman" panose="02020603050405020304" pitchFamily="18" charset="0"/>
                <a:ea typeface="Calibri" panose="020F0502020204030204" pitchFamily="34" charset="0"/>
                <a:cs typeface="Times New Roman" panose="02020603050405020304" pitchFamily="18" charset="0"/>
              </a:rPr>
              <a:t>and above and the fish is cooked during the process. This process prevents spoilage and prolongs shelf life.</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87072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115</a:t>
            </a:fld>
            <a:endParaRPr lang="en-GB"/>
          </a:p>
        </p:txBody>
      </p:sp>
      <p:sp>
        <p:nvSpPr>
          <p:cNvPr id="3" name="Rectangle 2"/>
          <p:cNvSpPr/>
          <p:nvPr/>
        </p:nvSpPr>
        <p:spPr>
          <a:xfrm>
            <a:off x="563673" y="599452"/>
            <a:ext cx="10872592" cy="613039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800"/>
              </a:spcAft>
            </a:pPr>
            <a:r>
              <a:rPr lang="en-GB" sz="2200" dirty="0">
                <a:latin typeface="Tahoma" panose="020B0604030504040204" pitchFamily="34" charset="0"/>
                <a:ea typeface="Calibri" panose="020F0502020204030204" pitchFamily="34" charset="0"/>
                <a:cs typeface="Times New Roman" panose="02020603050405020304" pitchFamily="18" charset="0"/>
              </a:rPr>
              <a:t>The equipment used during smoking process is referred to as a </a:t>
            </a:r>
            <a:r>
              <a:rPr lang="en-GB" sz="2200" b="1" dirty="0">
                <a:latin typeface="Tahoma" panose="020B0604030504040204" pitchFamily="34" charset="0"/>
                <a:ea typeface="Calibri" panose="020F0502020204030204" pitchFamily="34" charset="0"/>
                <a:cs typeface="Times New Roman" panose="02020603050405020304" pitchFamily="18" charset="0"/>
              </a:rPr>
              <a:t>Kiln</a:t>
            </a:r>
            <a:r>
              <a:rPr lang="en-GB" sz="2200" dirty="0">
                <a:latin typeface="Tahoma" panose="020B0604030504040204" pitchFamily="34" charset="0"/>
                <a:ea typeface="Calibri" panose="020F0502020204030204" pitchFamily="34" charset="0"/>
                <a:cs typeface="Times New Roman" panose="02020603050405020304" pitchFamily="18" charset="0"/>
              </a:rPr>
              <a:t> which could be either traditional or mechanical. The</a:t>
            </a:r>
            <a:r>
              <a:rPr lang="en-GB" sz="2200" b="1" dirty="0">
                <a:latin typeface="Tahoma" panose="020B0604030504040204" pitchFamily="34" charset="0"/>
                <a:ea typeface="Calibri" panose="020F0502020204030204" pitchFamily="34" charset="0"/>
                <a:cs typeface="Times New Roman" panose="02020603050405020304" pitchFamily="18" charset="0"/>
              </a:rPr>
              <a:t> traditional kiln </a:t>
            </a:r>
            <a:r>
              <a:rPr lang="en-GB" sz="2200" dirty="0">
                <a:latin typeface="Tahoma" panose="020B0604030504040204" pitchFamily="34" charset="0"/>
                <a:ea typeface="Calibri" panose="020F0502020204030204" pitchFamily="34" charset="0"/>
                <a:cs typeface="Times New Roman" panose="02020603050405020304" pitchFamily="18" charset="0"/>
              </a:rPr>
              <a:t>is simply a chimney in which fish are hung over a fire of smouldering sawdust. This must be accompany with the process</a:t>
            </a:r>
            <a:r>
              <a:rPr lang="en-GB" sz="2200" b="1" dirty="0">
                <a:latin typeface="Tahoma" panose="020B0604030504040204" pitchFamily="34" charset="0"/>
                <a:ea typeface="Calibri" panose="020F0502020204030204" pitchFamily="34" charset="0"/>
                <a:cs typeface="Times New Roman" panose="02020603050405020304" pitchFamily="18" charset="0"/>
              </a:rPr>
              <a:t> stripping the kiln </a:t>
            </a:r>
            <a:r>
              <a:rPr lang="en-GB" sz="2200" dirty="0" smtClean="0">
                <a:latin typeface="Tahoma" panose="020B0604030504040204" pitchFamily="34" charset="0"/>
                <a:ea typeface="Calibri" panose="020F0502020204030204" pitchFamily="34" charset="0"/>
                <a:cs typeface="Times New Roman" panose="02020603050405020304" pitchFamily="18" charset="0"/>
              </a:rPr>
              <a:t>to </a:t>
            </a:r>
            <a:r>
              <a:rPr lang="en-GB" sz="2200" dirty="0">
                <a:latin typeface="Tahoma" panose="020B0604030504040204" pitchFamily="34" charset="0"/>
                <a:ea typeface="Calibri" panose="020F0502020204030204" pitchFamily="34" charset="0"/>
                <a:cs typeface="Times New Roman" panose="02020603050405020304" pitchFamily="18" charset="0"/>
              </a:rPr>
              <a:t>curtail the problem of smoke burn associated with traditional smoking as a result of uncontrolled smoking conditions. In </a:t>
            </a:r>
            <a:r>
              <a:rPr lang="en-GB" sz="2200" b="1" dirty="0">
                <a:latin typeface="Tahoma" panose="020B0604030504040204" pitchFamily="34" charset="0"/>
                <a:ea typeface="Calibri" panose="020F0502020204030204" pitchFamily="34" charset="0"/>
                <a:cs typeface="Times New Roman" panose="02020603050405020304" pitchFamily="18" charset="0"/>
              </a:rPr>
              <a:t>mechanical kilns</a:t>
            </a:r>
            <a:r>
              <a:rPr lang="en-GB" sz="2200" dirty="0">
                <a:latin typeface="Tahoma" panose="020B0604030504040204" pitchFamily="34" charset="0"/>
                <a:ea typeface="Calibri" panose="020F0502020204030204" pitchFamily="34" charset="0"/>
                <a:cs typeface="Times New Roman" panose="02020603050405020304" pitchFamily="18" charset="0"/>
              </a:rPr>
              <a:t>, the design involves attempts at overcoming the disadvantages in the traditional kilns. Smoke is obtained from fires laid in special hearths outside the kiln. The smoke is led into the kiln by ducts and mixed with air. Temperature is maintained by using either electric or steam heaters that are thermostatically controlled. The humidity of the smoke can also be controlled by altering the amount of fresh air entering the kiln. The warm smoke is blown by a fan at an even speed over trolleys of fish in a horizontal tunnel.</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flipH="1">
            <a:off x="563673" y="137787"/>
            <a:ext cx="2442577"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400" b="1" dirty="0" smtClean="0">
                <a:latin typeface="Times New Roman" panose="02020603050405020304" pitchFamily="18" charset="0"/>
                <a:cs typeface="Times New Roman" panose="02020603050405020304" pitchFamily="18" charset="0"/>
              </a:rPr>
              <a:t>Smoking </a:t>
            </a:r>
            <a:r>
              <a:rPr lang="en-GB" sz="2400" b="1" dirty="0" err="1" smtClean="0">
                <a:latin typeface="Times New Roman" panose="02020603050405020304" pitchFamily="18" charset="0"/>
                <a:cs typeface="Times New Roman" panose="02020603050405020304" pitchFamily="18" charset="0"/>
              </a:rPr>
              <a:t>Contd</a:t>
            </a: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11241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116</a:t>
            </a:fld>
            <a:endParaRPr lang="en-GB"/>
          </a:p>
        </p:txBody>
      </p:sp>
      <p:sp>
        <p:nvSpPr>
          <p:cNvPr id="3" name="Rectangle 2"/>
          <p:cNvSpPr/>
          <p:nvPr/>
        </p:nvSpPr>
        <p:spPr>
          <a:xfrm>
            <a:off x="912270" y="529335"/>
            <a:ext cx="2247731"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GB" sz="2400" b="1" dirty="0" smtClean="0">
                <a:latin typeface="Times New Roman" panose="02020603050405020304" pitchFamily="18" charset="0"/>
                <a:cs typeface="Times New Roman" panose="02020603050405020304" pitchFamily="18" charset="0"/>
              </a:rPr>
              <a:t>Smoking </a:t>
            </a:r>
            <a:r>
              <a:rPr lang="en-GB" sz="2400" b="1" dirty="0" err="1" smtClean="0">
                <a:latin typeface="Times New Roman" panose="02020603050405020304" pitchFamily="18" charset="0"/>
                <a:cs typeface="Times New Roman" panose="02020603050405020304" pitchFamily="18" charset="0"/>
              </a:rPr>
              <a:t>Contd</a:t>
            </a:r>
            <a:endParaRPr lang="en-GB"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912270" y="991000"/>
            <a:ext cx="9803705" cy="462690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800"/>
              </a:spcAft>
            </a:pPr>
            <a:r>
              <a:rPr lang="en-GB" sz="2400" b="1" dirty="0">
                <a:latin typeface="Times New Roman" panose="02020603050405020304" pitchFamily="18" charset="0"/>
                <a:ea typeface="Calibri" panose="020F0502020204030204" pitchFamily="34" charset="0"/>
                <a:cs typeface="Times New Roman" panose="02020603050405020304" pitchFamily="18" charset="0"/>
              </a:rPr>
              <a:t>Procedure for Fish Smoking</a:t>
            </a:r>
          </a:p>
          <a:p>
            <a:pPr algn="just">
              <a:lnSpc>
                <a:spcPct val="150000"/>
              </a:lnSpc>
              <a:spcAft>
                <a:spcPts val="80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The processes involved, prior to actual smoking of fish varies with species and type of product required. Pre-smoking operations include gutting, washing, brining, pre-drying, smoking, cooling and packaging. Generally smaller species like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Bonga</a:t>
            </a:r>
            <a:r>
              <a:rPr lang="en-GB" sz="2400" dirty="0">
                <a:latin typeface="Times New Roman" panose="02020603050405020304" pitchFamily="18" charset="0"/>
                <a:ea typeface="Calibri" panose="020F0502020204030204" pitchFamily="34" charset="0"/>
                <a:cs typeface="Times New Roman" panose="02020603050405020304" pitchFamily="18" charset="0"/>
              </a:rPr>
              <a:t> and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Sardinella</a:t>
            </a:r>
            <a:r>
              <a:rPr lang="en-GB" sz="2400" dirty="0">
                <a:latin typeface="Times New Roman" panose="02020603050405020304" pitchFamily="18" charset="0"/>
                <a:ea typeface="Calibri" panose="020F0502020204030204" pitchFamily="34" charset="0"/>
                <a:cs typeface="Times New Roman" panose="02020603050405020304" pitchFamily="18" charset="0"/>
              </a:rPr>
              <a:t> are smoked whole while </a:t>
            </a:r>
            <a:r>
              <a:rPr lang="en-GB" sz="2400" i="1" dirty="0">
                <a:latin typeface="Times New Roman" panose="02020603050405020304" pitchFamily="18" charset="0"/>
                <a:ea typeface="Calibri" panose="020F0502020204030204" pitchFamily="34" charset="0"/>
                <a:cs typeface="Times New Roman" panose="02020603050405020304" pitchFamily="18" charset="0"/>
              </a:rPr>
              <a:t>Sole</a:t>
            </a:r>
            <a:r>
              <a:rPr lang="en-GB" sz="2400" dirty="0">
                <a:latin typeface="Times New Roman" panose="02020603050405020304" pitchFamily="18" charset="0"/>
                <a:ea typeface="Calibri" panose="020F0502020204030204" pitchFamily="34" charset="0"/>
                <a:cs typeface="Times New Roman" panose="02020603050405020304" pitchFamily="18" charset="0"/>
              </a:rPr>
              <a:t> and </a:t>
            </a:r>
            <a:r>
              <a:rPr lang="en-GB" sz="2400" i="1" dirty="0">
                <a:latin typeface="Times New Roman" panose="02020603050405020304" pitchFamily="18" charset="0"/>
                <a:ea typeface="Calibri" panose="020F0502020204030204" pitchFamily="34" charset="0"/>
                <a:cs typeface="Times New Roman" panose="02020603050405020304" pitchFamily="18" charset="0"/>
              </a:rPr>
              <a:t>Catfish</a:t>
            </a:r>
            <a:r>
              <a:rPr lang="en-GB" sz="2400" dirty="0">
                <a:latin typeface="Times New Roman" panose="02020603050405020304" pitchFamily="18" charset="0"/>
                <a:ea typeface="Calibri" panose="020F0502020204030204" pitchFamily="34" charset="0"/>
                <a:cs typeface="Times New Roman" panose="02020603050405020304" pitchFamily="18" charset="0"/>
              </a:rPr>
              <a:t> are usually bent into a horseshoe shape and held together in that shape by means of a sharp stick. </a:t>
            </a:r>
            <a:r>
              <a:rPr lang="en-GB" sz="2400" i="1" dirty="0">
                <a:latin typeface="Times New Roman" panose="02020603050405020304" pitchFamily="18" charset="0"/>
                <a:ea typeface="Calibri" panose="020F0502020204030204" pitchFamily="34" charset="0"/>
                <a:cs typeface="Times New Roman" panose="02020603050405020304" pitchFamily="18" charset="0"/>
              </a:rPr>
              <a:t>Tuna</a:t>
            </a:r>
            <a:r>
              <a:rPr lang="en-GB" sz="2400" dirty="0">
                <a:latin typeface="Times New Roman" panose="02020603050405020304" pitchFamily="18" charset="0"/>
                <a:ea typeface="Calibri" panose="020F0502020204030204" pitchFamily="34" charset="0"/>
                <a:cs typeface="Times New Roman" panose="02020603050405020304" pitchFamily="18" charset="0"/>
              </a:rPr>
              <a:t> and </a:t>
            </a:r>
            <a:r>
              <a:rPr lang="en-GB" sz="2400" i="1" dirty="0">
                <a:latin typeface="Times New Roman" panose="02020603050405020304" pitchFamily="18" charset="0"/>
                <a:ea typeface="Calibri" panose="020F0502020204030204" pitchFamily="34" charset="0"/>
                <a:cs typeface="Times New Roman" panose="02020603050405020304" pitchFamily="18" charset="0"/>
              </a:rPr>
              <a:t>tuna-like</a:t>
            </a:r>
            <a:r>
              <a:rPr lang="en-GB" sz="2400" dirty="0">
                <a:latin typeface="Times New Roman" panose="02020603050405020304" pitchFamily="18" charset="0"/>
                <a:ea typeface="Calibri" panose="020F0502020204030204" pitchFamily="34" charset="0"/>
                <a:cs typeface="Times New Roman" panose="02020603050405020304" pitchFamily="18" charset="0"/>
              </a:rPr>
              <a:t> species are cut into steaks to increase the surface area for salt and smoke penetration.</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9704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117</a:t>
            </a:fld>
            <a:endParaRPr lang="en-GB"/>
          </a:p>
        </p:txBody>
      </p:sp>
      <p:sp>
        <p:nvSpPr>
          <p:cNvPr id="3" name="Rectangle 2"/>
          <p:cNvSpPr/>
          <p:nvPr/>
        </p:nvSpPr>
        <p:spPr>
          <a:xfrm>
            <a:off x="626301" y="114538"/>
            <a:ext cx="10985326" cy="660693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lnSpc>
                <a:spcPct val="150000"/>
              </a:lnSpc>
              <a:spcAft>
                <a:spcPts val="800"/>
              </a:spcAft>
            </a:pPr>
            <a:r>
              <a:rPr lang="en-GB" sz="2000" b="1" dirty="0" smtClean="0">
                <a:latin typeface="Times New Roman" panose="02020603050405020304" pitchFamily="18" charset="0"/>
                <a:ea typeface="Calibri" panose="020F0502020204030204" pitchFamily="34" charset="0"/>
                <a:cs typeface="Times New Roman" panose="02020603050405020304" pitchFamily="18" charset="0"/>
              </a:rPr>
              <a:t>5. Fermentation</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Fermentation of fish is especially used in situations where drying of fish is not possible because the climate is too wet and where cooling and sterilisation is too expensive. Fermented fish pastes and sauces have a much more important place in the daily diet than salted or dried fish. </a:t>
            </a:r>
          </a:p>
          <a:p>
            <a:pPr algn="just">
              <a:lnSpc>
                <a:spcPct val="150000"/>
              </a:lnSpc>
              <a:spcAft>
                <a:spcPts val="80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During the </a:t>
            </a:r>
            <a:r>
              <a:rPr lang="en-GB" sz="2000" b="1" dirty="0">
                <a:latin typeface="Times New Roman" panose="02020603050405020304" pitchFamily="18" charset="0"/>
                <a:ea typeface="Calibri" panose="020F0502020204030204" pitchFamily="34" charset="0"/>
                <a:cs typeface="Times New Roman" panose="02020603050405020304" pitchFamily="18" charset="0"/>
              </a:rPr>
              <a:t>fermentation of fish, protein is broken down in the presence of a high salt concentration</a:t>
            </a:r>
            <a:r>
              <a:rPr lang="en-GB" sz="2000" dirty="0">
                <a:latin typeface="Times New Roman" panose="02020603050405020304" pitchFamily="18" charset="0"/>
                <a:ea typeface="Calibri" panose="020F0502020204030204" pitchFamily="34" charset="0"/>
                <a:cs typeface="Times New Roman" panose="02020603050405020304" pitchFamily="18" charset="0"/>
              </a:rPr>
              <a:t>. The fish protein is mainly broken down by enzymes which are from within the fish itself. These enzymes are mainly present in the gut of the fish. In cases where the intestines have been removed, fermentation is slower as there are fewer enzymes present in the flesh.</a:t>
            </a:r>
          </a:p>
          <a:p>
            <a:pPr algn="just">
              <a:lnSpc>
                <a:spcPct val="150000"/>
              </a:lnSpc>
              <a:spcAft>
                <a:spcPts val="80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There are three kinds of fermented fish product:</a:t>
            </a:r>
          </a:p>
          <a:p>
            <a:pPr marL="342900" lvl="0" indent="-342900" algn="just">
              <a:lnSpc>
                <a:spcPct val="150000"/>
              </a:lnSpc>
              <a:spcAft>
                <a:spcPts val="0"/>
              </a:spcAft>
              <a:buFont typeface="+mj-lt"/>
              <a:buAutoNum type="romanLcParenBoth"/>
            </a:pPr>
            <a:r>
              <a:rPr lang="en-GB" sz="2000" dirty="0">
                <a:latin typeface="Times New Roman" panose="02020603050405020304" pitchFamily="18" charset="0"/>
                <a:ea typeface="Calibri" panose="020F0502020204030204" pitchFamily="34" charset="0"/>
                <a:cs typeface="Times New Roman" panose="02020603050405020304" pitchFamily="18" charset="0"/>
              </a:rPr>
              <a:t>The fish flesh is converted into liquid which is </a:t>
            </a:r>
            <a:r>
              <a:rPr lang="en-GB" sz="2000" b="1" dirty="0">
                <a:latin typeface="Times New Roman" panose="02020603050405020304" pitchFamily="18" charset="0"/>
                <a:ea typeface="Calibri" panose="020F0502020204030204" pitchFamily="34" charset="0"/>
                <a:cs typeface="Times New Roman" panose="02020603050405020304" pitchFamily="18" charset="0"/>
              </a:rPr>
              <a:t>fish sauce</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arenBoth"/>
            </a:pPr>
            <a:r>
              <a:rPr lang="en-GB" sz="2000" dirty="0">
                <a:latin typeface="Times New Roman" panose="02020603050405020304" pitchFamily="18" charset="0"/>
                <a:ea typeface="Calibri" panose="020F0502020204030204" pitchFamily="34" charset="0"/>
                <a:cs typeface="Times New Roman" panose="02020603050405020304" pitchFamily="18" charset="0"/>
              </a:rPr>
              <a:t>The fish is converted into </a:t>
            </a:r>
            <a:r>
              <a:rPr lang="en-GB" sz="2000" b="1" dirty="0">
                <a:latin typeface="Times New Roman" panose="02020603050405020304" pitchFamily="18" charset="0"/>
                <a:ea typeface="Calibri" panose="020F0502020204030204" pitchFamily="34" charset="0"/>
                <a:cs typeface="Times New Roman" panose="02020603050405020304" pitchFamily="18" charset="0"/>
              </a:rPr>
              <a:t>paste</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romanLcParenBoth"/>
            </a:pPr>
            <a:r>
              <a:rPr lang="en-GB" sz="2000" dirty="0">
                <a:latin typeface="Times New Roman" panose="02020603050405020304" pitchFamily="18" charset="0"/>
                <a:ea typeface="Calibri" panose="020F0502020204030204" pitchFamily="34" charset="0"/>
                <a:cs typeface="Times New Roman" panose="02020603050405020304" pitchFamily="18" charset="0"/>
              </a:rPr>
              <a:t>The fish, whole or in pieces retains as much as possible its structure.</a:t>
            </a:r>
          </a:p>
          <a:p>
            <a:pPr algn="just">
              <a:lnSpc>
                <a:spcPct val="150000"/>
              </a:lnSpc>
              <a:spcAft>
                <a:spcPts val="80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b="1" dirty="0" smtClean="0">
                <a:latin typeface="Times New Roman" panose="02020603050405020304" pitchFamily="18" charset="0"/>
                <a:ea typeface="Calibri" panose="020F0502020204030204" pitchFamily="34" charset="0"/>
                <a:cs typeface="Times New Roman" panose="02020603050405020304" pitchFamily="18" charset="0"/>
              </a:rPr>
              <a:t>Assignment</a:t>
            </a:r>
            <a:r>
              <a:rPr lang="en-GB" sz="2000" b="1"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a:latin typeface="Times New Roman" panose="02020603050405020304" pitchFamily="18" charset="0"/>
                <a:ea typeface="Calibri" panose="020F0502020204030204" pitchFamily="34" charset="0"/>
                <a:cs typeface="Times New Roman" panose="02020603050405020304" pitchFamily="18" charset="0"/>
              </a:rPr>
              <a:t>Discuss extensively </a:t>
            </a:r>
            <a:r>
              <a:rPr lang="en-GB" sz="2000" dirty="0" smtClean="0">
                <a:latin typeface="Times New Roman" panose="02020603050405020304" pitchFamily="18" charset="0"/>
                <a:ea typeface="Calibri" panose="020F0502020204030204" pitchFamily="34" charset="0"/>
                <a:cs typeface="Times New Roman" panose="02020603050405020304" pitchFamily="18" charset="0"/>
              </a:rPr>
              <a:t>on Canning </a:t>
            </a:r>
            <a:r>
              <a:rPr lang="en-GB" sz="2000" dirty="0">
                <a:latin typeface="Times New Roman" panose="02020603050405020304" pitchFamily="18" charset="0"/>
                <a:ea typeface="Calibri" panose="020F0502020204030204" pitchFamily="34" charset="0"/>
                <a:cs typeface="Times New Roman" panose="02020603050405020304" pitchFamily="18" charset="0"/>
              </a:rPr>
              <a:t>as a method of fish preservation.</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767832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118</a:t>
            </a:fld>
            <a:endParaRPr lang="en-GB"/>
          </a:p>
        </p:txBody>
      </p:sp>
      <p:sp>
        <p:nvSpPr>
          <p:cNvPr id="4" name="Rectangle 3"/>
          <p:cNvSpPr/>
          <p:nvPr/>
        </p:nvSpPr>
        <p:spPr>
          <a:xfrm>
            <a:off x="576196" y="1167410"/>
            <a:ext cx="10877811" cy="547842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STRUCTURE, COMPOSITION AND NUTRITIVE VALUE OF EGGS </a:t>
            </a:r>
            <a:endParaRPr lang="en-GB" sz="2000" b="1"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Studying the structure</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composition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and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nutritive value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of Eggs is necessary to effectively preserve its quality during storage and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marketing. There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are four main components of hen’s egg: </a:t>
            </a:r>
          </a:p>
          <a:p>
            <a:pPr algn="just"/>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 Shell </a:t>
            </a:r>
          </a:p>
          <a:p>
            <a:pPr algn="just"/>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b. Shell membranes </a:t>
            </a:r>
          </a:p>
          <a:p>
            <a:pPr algn="just"/>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c. Albumen or white </a:t>
            </a:r>
          </a:p>
          <a:p>
            <a:pPr algn="just"/>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d. Yolk </a:t>
            </a:r>
          </a:p>
          <a:p>
            <a:pPr algn="just">
              <a:lnSpc>
                <a:spcPct val="150000"/>
              </a:lnSpc>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The yolk develops in the functional left ovary of the hen as an ovum largely during the final 10 days before release. After ovulation or release, fully developed ovum or yolk is engulfed in the oviduct where a gel of albumin or egg white is secreted to surround the yolk for a few hours. Finally, the shell membranes and the calcareous shell are deposited in the oviduct for nearly 10 hours before the egg is laid.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576196" y="705745"/>
            <a:ext cx="1087781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EGGS</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576196" y="244080"/>
            <a:ext cx="226721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LECTURE 18</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55189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119</a:t>
            </a:fld>
            <a:endParaRPr lang="en-GB"/>
          </a:p>
        </p:txBody>
      </p:sp>
      <p:pic>
        <p:nvPicPr>
          <p:cNvPr id="3" name="Picture 2"/>
          <p:cNvPicPr>
            <a:picLocks noChangeAspect="1"/>
          </p:cNvPicPr>
          <p:nvPr/>
        </p:nvPicPr>
        <p:blipFill>
          <a:blip r:embed="rId2"/>
          <a:stretch>
            <a:fillRect/>
          </a:stretch>
        </p:blipFill>
        <p:spPr>
          <a:xfrm>
            <a:off x="1520869" y="85666"/>
            <a:ext cx="9832931" cy="6635809"/>
          </a:xfrm>
          <a:prstGeom prst="rect">
            <a:avLst/>
          </a:prstGeom>
        </p:spPr>
        <p:style>
          <a:lnRef idx="1">
            <a:schemeClr val="accent2"/>
          </a:lnRef>
          <a:fillRef idx="2">
            <a:schemeClr val="accent2"/>
          </a:fillRef>
          <a:effectRef idx="1">
            <a:schemeClr val="accent2"/>
          </a:effectRef>
          <a:fontRef idx="minor">
            <a:schemeClr val="dk1"/>
          </a:fontRef>
        </p:style>
      </p:pic>
      <p:sp>
        <p:nvSpPr>
          <p:cNvPr id="4" name="TextBox 3"/>
          <p:cNvSpPr txBox="1"/>
          <p:nvPr/>
        </p:nvSpPr>
        <p:spPr>
          <a:xfrm>
            <a:off x="0" y="5274925"/>
            <a:ext cx="1520869"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200" b="1" dirty="0" smtClean="0">
                <a:latin typeface="Tahoma" panose="020B0604030504040204" pitchFamily="34" charset="0"/>
                <a:ea typeface="Tahoma" panose="020B0604030504040204" pitchFamily="34" charset="0"/>
                <a:cs typeface="Tahoma" panose="020B0604030504040204" pitchFamily="34" charset="0"/>
              </a:rPr>
              <a:t>Fig. 8: Internal</a:t>
            </a:r>
          </a:p>
          <a:p>
            <a:r>
              <a:rPr lang="en-GB" sz="2200" b="1" dirty="0" smtClean="0">
                <a:latin typeface="Tahoma" panose="020B0604030504040204" pitchFamily="34" charset="0"/>
                <a:ea typeface="Tahoma" panose="020B0604030504040204" pitchFamily="34" charset="0"/>
                <a:cs typeface="Tahoma" panose="020B0604030504040204" pitchFamily="34" charset="0"/>
              </a:rPr>
              <a:t>Structure of an Egg</a:t>
            </a:r>
            <a:endParaRPr lang="en-GB" sz="2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551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12</a:t>
            </a:fld>
            <a:endParaRPr lang="en-GB"/>
          </a:p>
        </p:txBody>
      </p:sp>
      <p:sp>
        <p:nvSpPr>
          <p:cNvPr id="3" name="Rectangle 2"/>
          <p:cNvSpPr/>
          <p:nvPr/>
        </p:nvSpPr>
        <p:spPr>
          <a:xfrm>
            <a:off x="663879" y="165834"/>
            <a:ext cx="10822488" cy="63709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spcAft>
                <a:spcPts val="0"/>
              </a:spcAft>
            </a:pPr>
            <a:r>
              <a:rPr lang="en-GB"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Minerals </a:t>
            </a:r>
            <a:endPar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About 3.5% of the total body weight is inorganic </a:t>
            </a: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matter,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located in skeletal tissue </a:t>
            </a: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salts of calcium, phosphorus and magnesium. Essential minerals like calcium, phosphorus, sodium, potassium, sulphur, chlorine, magnesium, iron etc. and trace elements like manganese, copper, iodine, zinc, cobalt </a:t>
            </a:r>
            <a:r>
              <a:rPr lang="en-GB"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etc</a:t>
            </a: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exists in living meat animal. </a:t>
            </a:r>
            <a:endPar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Important </a:t>
            </a:r>
            <a:r>
              <a:rPr lang="en-GB"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functions/role:</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Conversion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muscle to </a:t>
            </a: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meat- development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rigor mortis </a:t>
            </a:r>
          </a:p>
          <a:p>
            <a:pPr marL="342900" lvl="0" indent="-342900">
              <a:spcAft>
                <a:spcPts val="0"/>
              </a:spcAft>
              <a:buFont typeface="Symbol" panose="05050102010706020507" pitchFamily="18" charset="2"/>
              <a:buChar char=""/>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Alteration of fluid balance </a:t>
            </a: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drop in pH and </a:t>
            </a: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WHC. </a:t>
            </a:r>
          </a:p>
          <a:p>
            <a:pPr marL="342900" lvl="0" indent="-342900">
              <a:spcAft>
                <a:spcPts val="0"/>
              </a:spcAft>
              <a:buFont typeface="Symbol" panose="05050102010706020507" pitchFamily="18" charset="2"/>
              <a:buChar char=""/>
            </a:pP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Influence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meat colour and tenderization</a:t>
            </a:r>
          </a:p>
          <a:p>
            <a:pPr marL="342900" lvl="0" indent="-342900">
              <a:spcAft>
                <a:spcPts val="0"/>
              </a:spcAft>
              <a:buFont typeface="Symbol" panose="05050102010706020507" pitchFamily="18" charset="2"/>
              <a:buChar char=""/>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Several inorganic ions act as catalysts during oxidation of meat </a:t>
            </a: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a:t>
            </a:r>
            <a:r>
              <a:rPr lang="en-GB"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GB"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Straight Arrow Connector 4"/>
          <p:cNvCxnSpPr/>
          <p:nvPr/>
        </p:nvCxnSpPr>
        <p:spPr>
          <a:xfrm>
            <a:off x="5022937" y="5373667"/>
            <a:ext cx="5636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78242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120</a:t>
            </a:fld>
            <a:endParaRPr lang="en-GB"/>
          </a:p>
        </p:txBody>
      </p:sp>
      <p:sp>
        <p:nvSpPr>
          <p:cNvPr id="3" name="Rectangle 2"/>
          <p:cNvSpPr/>
          <p:nvPr/>
        </p:nvSpPr>
        <p:spPr>
          <a:xfrm>
            <a:off x="601249" y="390634"/>
            <a:ext cx="10502030" cy="603120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Microbial Spoilage of Eggs </a:t>
            </a:r>
            <a:endParaRPr lang="en-GB"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It was widely believed in nineteenth century that contents of fresh eggs were always sterile. Studies conducted afterwards revealed that microorganisms can gain entry into the egg congenitally. However, most of the contaminants of eggs are of </a:t>
            </a:r>
            <a:r>
              <a:rPr lang="en-GB" sz="2000" dirty="0" err="1">
                <a:solidFill>
                  <a:srgbClr val="000000"/>
                </a:solidFill>
                <a:latin typeface="Tahoma" panose="020B0604030504040204" pitchFamily="34" charset="0"/>
                <a:ea typeface="Tahoma" panose="020B0604030504040204" pitchFamily="34" charset="0"/>
                <a:cs typeface="Tahoma" panose="020B0604030504040204" pitchFamily="34" charset="0"/>
              </a:rPr>
              <a:t>extragenital</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origin and come in contact with egg shell at </a:t>
            </a:r>
            <a:r>
              <a:rPr lang="en-GB" sz="2000" dirty="0" err="1">
                <a:solidFill>
                  <a:srgbClr val="000000"/>
                </a:solidFill>
                <a:latin typeface="Tahoma" panose="020B0604030504040204" pitchFamily="34" charset="0"/>
                <a:ea typeface="Tahoma" panose="020B0604030504040204" pitchFamily="34" charset="0"/>
                <a:cs typeface="Tahoma" panose="020B0604030504040204" pitchFamily="34" charset="0"/>
              </a:rPr>
              <a:t>oviposition</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from the dust, soil and faecal matter adhered to the nesting material. Since the cuticle and pores of the egg shell are moist at this stage, the possibility of invasion of the shell by some contaminants through a few pores cannot be ruled out. The microorganisms on the shell surface usually belong to a mixed group, but those causing spoilage of egg (generally called rot ) are gram-negative in nature which have very simple nutritional requirements. </a:t>
            </a:r>
            <a:endParaRPr lang="en-GB"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The microorganisms have to pass through a series of in-built physic-chemical barriers in the egg—the shell, the shell membranes, and the albumen before reaching the yolk where they could easily multiply </a:t>
            </a:r>
            <a:r>
              <a:rPr lang="en-GB" sz="2000" dirty="0">
                <a:latin typeface="Tahoma" panose="020B0604030504040204" pitchFamily="34" charset="0"/>
                <a:ea typeface="Tahoma" panose="020B0604030504040204" pitchFamily="34" charset="0"/>
                <a:cs typeface="Tahoma" panose="020B0604030504040204" pitchFamily="34" charset="0"/>
              </a:rPr>
              <a:t>causing rot. </a:t>
            </a:r>
            <a:endParaRPr lang="en-GB"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638236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121</a:t>
            </a:fld>
            <a:endParaRPr lang="en-GB"/>
          </a:p>
        </p:txBody>
      </p:sp>
      <p:sp>
        <p:nvSpPr>
          <p:cNvPr id="3" name="Rectangle 2"/>
          <p:cNvSpPr/>
          <p:nvPr/>
        </p:nvSpPr>
        <p:spPr>
          <a:xfrm>
            <a:off x="701458" y="100314"/>
            <a:ext cx="10835013" cy="660693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spcAft>
                <a:spcPts val="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The mechanism of microbial spoilage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 eggs can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be divided into three serial steps: </a:t>
            </a: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16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1. Penetration of microorganisms through the egg shell and shell membranes. </a:t>
            </a: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16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2. Colonisation of microorganisms on the shell membrane. </a:t>
            </a: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3. Overpowering of the antibacterial factors present in the albumen. </a:t>
            </a:r>
          </a:p>
          <a:p>
            <a:pPr>
              <a:lnSpc>
                <a:spcPct val="150000"/>
              </a:lnSpc>
              <a:spcAft>
                <a:spcPts val="0"/>
              </a:spcAft>
            </a:pPr>
            <a:r>
              <a:rPr lang="en-GB"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1. Penetration </a:t>
            </a: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of Microorganisms through the Egg Shell and Shell </a:t>
            </a:r>
            <a:r>
              <a:rPr lang="en-GB"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Membranes</a:t>
            </a: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Egg shell acquires a diverse </a:t>
            </a:r>
            <a:r>
              <a:rPr lang="en-GB" sz="2000" dirty="0" err="1">
                <a:solidFill>
                  <a:srgbClr val="000000"/>
                </a:solidFill>
                <a:latin typeface="Tahoma" panose="020B0604030504040204" pitchFamily="34" charset="0"/>
                <a:ea typeface="Tahoma" panose="020B0604030504040204" pitchFamily="34" charset="0"/>
                <a:cs typeface="Tahoma" panose="020B0604030504040204" pitchFamily="34" charset="0"/>
              </a:rPr>
              <a:t>microflora</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the time of </a:t>
            </a:r>
            <a:r>
              <a:rPr lang="en-GB" sz="2000" dirty="0" err="1">
                <a:solidFill>
                  <a:srgbClr val="000000"/>
                </a:solidFill>
                <a:latin typeface="Tahoma" panose="020B0604030504040204" pitchFamily="34" charset="0"/>
                <a:ea typeface="Tahoma" panose="020B0604030504040204" pitchFamily="34" charset="0"/>
                <a:cs typeface="Tahoma" panose="020B0604030504040204" pitchFamily="34" charset="0"/>
              </a:rPr>
              <a:t>oviposition</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Under normal conditions of handling and storage, shell gets dried soon and most of these microorganisms fail to survive. An egg shell contains more than 17000 pores. However, only ten to twelve pores allow the microorganisms to pass through. The microorganisms either succeed in when the egg contents contract on cooling or gain entry due to capillary action through pore canals when the shell surface is moist. The role of microorganisms remain passive in both situations. It is due to capillary action that incidence of rotting are comparatively high in washed eggs which have been subjected to dry abrasion. The </a:t>
            </a:r>
            <a:r>
              <a:rPr lang="en-GB" sz="2000" dirty="0" err="1">
                <a:solidFill>
                  <a:srgbClr val="000000"/>
                </a:solidFill>
                <a:latin typeface="Tahoma" panose="020B0604030504040204" pitchFamily="34" charset="0"/>
                <a:ea typeface="Tahoma" panose="020B0604030504040204" pitchFamily="34" charset="0"/>
                <a:cs typeface="Tahoma" panose="020B0604030504040204" pitchFamily="34" charset="0"/>
              </a:rPr>
              <a:t>cuticular</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plugs on the pore canals are opened during the process of abrasion of eggs. </a:t>
            </a:r>
            <a:endPar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595340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122</a:t>
            </a:fld>
            <a:endParaRPr lang="en-GB"/>
          </a:p>
        </p:txBody>
      </p:sp>
      <p:sp>
        <p:nvSpPr>
          <p:cNvPr id="3" name="Rectangle 2"/>
          <p:cNvSpPr/>
          <p:nvPr/>
        </p:nvSpPr>
        <p:spPr>
          <a:xfrm>
            <a:off x="893523" y="814192"/>
            <a:ext cx="10292219" cy="517064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spcAft>
                <a:spcPts val="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After gaining entry through the shell pores, microorganisms come across shell membranes. These membranes act as bacterial filters and offer maximum resistance to the offending organisms which have succeeded in penetrating the shell. </a:t>
            </a: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Mould may also cause rot in eggs under humid storage conditions. In such case shell is generally covered with mycelium (whisker) and hyphae penetrate the pores to reach shell membranes. </a:t>
            </a:r>
            <a:endPar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pPr>
            <a:endPar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pPr>
            <a:r>
              <a:rPr lang="en-GB"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2. Colonisation </a:t>
            </a: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of Microorganisms on the Shell Membrane</a:t>
            </a:r>
          </a:p>
          <a:p>
            <a:pPr>
              <a:lnSpc>
                <a:spcPct val="150000"/>
              </a:lnSpc>
            </a:pPr>
            <a:r>
              <a:rPr lang="en-GB" sz="2000" dirty="0">
                <a:latin typeface="Tahoma" panose="020B0604030504040204" pitchFamily="34" charset="0"/>
                <a:ea typeface="Tahoma" panose="020B0604030504040204" pitchFamily="34" charset="0"/>
                <a:cs typeface="Tahoma" panose="020B0604030504040204" pitchFamily="34" charset="0"/>
              </a:rPr>
              <a:t>Once the microorganisms have an access to shell membrane, they are able to multiply and form colonies. The pH of egg contents move towards neutrality and yolk comes in contact with inner shell membrane. </a:t>
            </a:r>
          </a:p>
        </p:txBody>
      </p:sp>
      <p:sp>
        <p:nvSpPr>
          <p:cNvPr id="4" name="Rectangle 3"/>
          <p:cNvSpPr/>
          <p:nvPr/>
        </p:nvSpPr>
        <p:spPr>
          <a:xfrm>
            <a:off x="893523" y="3572273"/>
            <a:ext cx="10167106" cy="729430"/>
          </a:xfrm>
          <a:prstGeom prst="rect">
            <a:avLst/>
          </a:prstGeom>
        </p:spPr>
        <p:txBody>
          <a:bodyPr wrap="square">
            <a:spAutoFit/>
          </a:bodyPr>
          <a:lstStyle/>
          <a:p>
            <a:pPr>
              <a:lnSpc>
                <a:spcPct val="115000"/>
              </a:lnSpc>
            </a:pPr>
            <a:endParaRPr lang="en-GB" dirty="0"/>
          </a:p>
          <a:p>
            <a:pPr>
              <a:lnSpc>
                <a:spcPct val="115000"/>
              </a:lnSpc>
              <a:spcAft>
                <a:spcPts val="0"/>
              </a:spcAft>
            </a:pPr>
            <a:r>
              <a:rPr lang="en-GB"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50912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123</a:t>
            </a:fld>
            <a:endParaRPr lang="en-GB"/>
          </a:p>
        </p:txBody>
      </p:sp>
      <p:sp>
        <p:nvSpPr>
          <p:cNvPr id="3" name="Rectangle 2"/>
          <p:cNvSpPr/>
          <p:nvPr/>
        </p:nvSpPr>
        <p:spPr>
          <a:xfrm>
            <a:off x="1152395" y="906648"/>
            <a:ext cx="9958191" cy="21698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en-GB" b="1" dirty="0" smtClean="0">
                <a:latin typeface="Tahoma" panose="020B0604030504040204" pitchFamily="34" charset="0"/>
                <a:ea typeface="Tahoma" panose="020B0604030504040204" pitchFamily="34" charset="0"/>
                <a:cs typeface="Tahoma" panose="020B0604030504040204" pitchFamily="34" charset="0"/>
              </a:rPr>
              <a:t>3. Overpowering </a:t>
            </a:r>
            <a:r>
              <a:rPr lang="en-GB" b="1" dirty="0">
                <a:latin typeface="Tahoma" panose="020B0604030504040204" pitchFamily="34" charset="0"/>
                <a:ea typeface="Tahoma" panose="020B0604030504040204" pitchFamily="34" charset="0"/>
                <a:cs typeface="Tahoma" panose="020B0604030504040204" pitchFamily="34" charset="0"/>
              </a:rPr>
              <a:t>the Antibacterial Factors Present in the Albumen </a:t>
            </a:r>
          </a:p>
          <a:p>
            <a:pPr>
              <a:lnSpc>
                <a:spcPct val="150000"/>
              </a:lnSpc>
            </a:pPr>
            <a:r>
              <a:rPr lang="en-GB" dirty="0">
                <a:latin typeface="Tahoma" panose="020B0604030504040204" pitchFamily="34" charset="0"/>
                <a:ea typeface="Tahoma" panose="020B0604030504040204" pitchFamily="34" charset="0"/>
                <a:cs typeface="Tahoma" panose="020B0604030504040204" pitchFamily="34" charset="0"/>
              </a:rPr>
              <a:t>Egg white or albumen provides an unfavourable medium for microbial growth because of the defensive role played by many of its protein components such as </a:t>
            </a:r>
            <a:r>
              <a:rPr lang="en-GB" dirty="0" err="1">
                <a:latin typeface="Tahoma" panose="020B0604030504040204" pitchFamily="34" charset="0"/>
                <a:ea typeface="Tahoma" panose="020B0604030504040204" pitchFamily="34" charset="0"/>
                <a:cs typeface="Tahoma" panose="020B0604030504040204" pitchFamily="34" charset="0"/>
              </a:rPr>
              <a:t>conalbumen</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Conalbumen</a:t>
            </a:r>
            <a:r>
              <a:rPr lang="en-GB" dirty="0">
                <a:latin typeface="Tahoma" panose="020B0604030504040204" pitchFamily="34" charset="0"/>
                <a:ea typeface="Tahoma" panose="020B0604030504040204" pitchFamily="34" charset="0"/>
                <a:cs typeface="Tahoma" panose="020B0604030504040204" pitchFamily="34" charset="0"/>
              </a:rPr>
              <a:t> is the principal antimicrobial factor present in the egg and its inhibitory action is more on gram positive as compared to gram negative organisms. </a:t>
            </a:r>
          </a:p>
        </p:txBody>
      </p:sp>
    </p:spTree>
    <p:extLst>
      <p:ext uri="{BB962C8B-B14F-4D97-AF65-F5344CB8AC3E}">
        <p14:creationId xmlns:p14="http://schemas.microsoft.com/office/powerpoint/2010/main" val="17696139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124</a:t>
            </a:fld>
            <a:endParaRPr lang="en-GB"/>
          </a:p>
        </p:txBody>
      </p:sp>
      <p:sp>
        <p:nvSpPr>
          <p:cNvPr id="3" name="Rectangle 2"/>
          <p:cNvSpPr/>
          <p:nvPr/>
        </p:nvSpPr>
        <p:spPr>
          <a:xfrm>
            <a:off x="1241852" y="300717"/>
            <a:ext cx="9417797"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Table 4: A summarized and general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type of rots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 egg</a:t>
            </a:r>
            <a:endParaRPr lang="en-GB"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68181448"/>
              </p:ext>
            </p:extLst>
          </p:nvPr>
        </p:nvGraphicFramePr>
        <p:xfrm>
          <a:off x="1227551" y="719666"/>
          <a:ext cx="9457151" cy="5577840"/>
        </p:xfrm>
        <a:graphic>
          <a:graphicData uri="http://schemas.openxmlformats.org/drawingml/2006/table">
            <a:tbl>
              <a:tblPr firstRow="1" bandRow="1">
                <a:tableStyleId>{5C22544A-7EE6-4342-B048-85BDC9FD1C3A}</a:tableStyleId>
              </a:tblPr>
              <a:tblGrid>
                <a:gridCol w="2693096"/>
                <a:gridCol w="4368203"/>
                <a:gridCol w="2395852"/>
              </a:tblGrid>
              <a:tr h="370840">
                <a:tc>
                  <a:txBody>
                    <a:bodyPr/>
                    <a:lstStyle/>
                    <a:p>
                      <a:r>
                        <a:rPr lang="en-GB" sz="2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Type of rot 	</a:t>
                      </a:r>
                    </a:p>
                  </a:txBody>
                  <a:tcPr/>
                </a:tc>
                <a:tc>
                  <a:txBody>
                    <a:bodyPr/>
                    <a:lstStyle/>
                    <a:p>
                      <a:r>
                        <a:rPr lang="en-GB" sz="2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Changes in egg </a:t>
                      </a:r>
                      <a:endParaRPr lang="en-GB"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2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Organisms </a:t>
                      </a:r>
                      <a:endParaRPr lang="en-GB"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Green rot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Albumen becomes green </a:t>
                      </a:r>
                    </a:p>
                  </a:txBody>
                  <a:tcPr/>
                </a:tc>
                <a:tc>
                  <a:txBody>
                    <a:bodyPr/>
                    <a:lstStyle/>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Pseudomonas, </a:t>
                      </a:r>
                    </a:p>
                    <a:p>
                      <a:r>
                        <a:rPr lang="en-GB" sz="2200" b="0" i="0" u="none" strike="noStrike" kern="1200" baseline="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Fluorescens</a:t>
                      </a:r>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 	</a:t>
                      </a:r>
                    </a:p>
                  </a:txBody>
                  <a:tcPr/>
                </a:tc>
              </a:tr>
              <a:tr h="370840">
                <a:tc>
                  <a:txBody>
                    <a:bodyPr/>
                    <a:lstStyle/>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Black rot (Type 1) </a:t>
                      </a:r>
                    </a:p>
                  </a:txBody>
                  <a:tcPr/>
                </a:tc>
                <a:tc>
                  <a:txBody>
                    <a:bodyPr/>
                    <a:lstStyle/>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Blackening of yolk with “faecal odour” 	</a:t>
                      </a:r>
                    </a:p>
                  </a:txBody>
                  <a:tcPr/>
                </a:tc>
                <a:tc>
                  <a:txBody>
                    <a:bodyPr/>
                    <a:lstStyle/>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Proteus sp. 	</a:t>
                      </a:r>
                    </a:p>
                  </a:txBody>
                  <a:tcPr/>
                </a:tc>
              </a:tr>
              <a:tr h="370840">
                <a:tc>
                  <a:txBody>
                    <a:bodyPr/>
                    <a:lstStyle/>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Black rot (Type 2) </a:t>
                      </a:r>
                    </a:p>
                  </a:txBody>
                  <a:tcPr/>
                </a:tc>
                <a:tc>
                  <a:txBody>
                    <a:bodyPr/>
                    <a:lstStyle/>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Green coloured albumen but yolk is black with “cabbage odour” 	</a:t>
                      </a:r>
                    </a:p>
                  </a:txBody>
                  <a:tcPr/>
                </a:tc>
                <a:tc>
                  <a:txBody>
                    <a:bodyPr/>
                    <a:lstStyle/>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Pseudomonas sp. 	</a:t>
                      </a:r>
                    </a:p>
                  </a:txBody>
                  <a:tcPr/>
                </a:tc>
              </a:tr>
              <a:tr h="370840">
                <a:tc>
                  <a:txBody>
                    <a:bodyPr/>
                    <a:lstStyle/>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Red rot </a:t>
                      </a:r>
                    </a:p>
                  </a:txBody>
                  <a:tcPr/>
                </a:tc>
                <a:tc>
                  <a:txBody>
                    <a:bodyPr/>
                    <a:lstStyle/>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Albumen stained red throughout, </a:t>
                      </a:r>
                    </a:p>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Yolk surrounded by custard like material 	</a:t>
                      </a:r>
                    </a:p>
                  </a:txBody>
                  <a:tcPr/>
                </a:tc>
                <a:tc>
                  <a:txBody>
                    <a:bodyPr/>
                    <a:lstStyle/>
                    <a:p>
                      <a:r>
                        <a:rPr lang="en-GB" sz="2200" b="0" i="0" u="none" strike="noStrike" kern="1200" baseline="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Serratia</a:t>
                      </a:r>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 sp.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Fungal rot </a:t>
                      </a:r>
                      <a:endParaRPr lang="en-GB" sz="2200"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Pink spots on egg contents </a:t>
                      </a:r>
                    </a:p>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Black spots on contents </a:t>
                      </a:r>
                    </a:p>
                    <a:p>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Yellow or green spots on contents 	</a:t>
                      </a:r>
                    </a:p>
                  </a:txBody>
                  <a:tcPr/>
                </a:tc>
                <a:tc>
                  <a:txBody>
                    <a:bodyPr/>
                    <a:lstStyle/>
                    <a:p>
                      <a:r>
                        <a:rPr lang="en-GB" sz="2200" b="0" i="0" u="none" strike="noStrike" kern="1200" baseline="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Sporotrichium</a:t>
                      </a:r>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 </a:t>
                      </a:r>
                    </a:p>
                    <a:p>
                      <a:r>
                        <a:rPr lang="en-GB" sz="2200" b="0" i="0" u="none" strike="noStrike" kern="1200" baseline="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Cladosporium</a:t>
                      </a:r>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 </a:t>
                      </a:r>
                    </a:p>
                    <a:p>
                      <a:r>
                        <a:rPr lang="en-GB" sz="2200" b="0" i="0" u="none" strike="noStrike" kern="1200" baseline="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Penicillium</a:t>
                      </a:r>
                      <a:r>
                        <a:rPr lang="en-GB" sz="2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 	</a:t>
                      </a:r>
                    </a:p>
                  </a:txBody>
                  <a:tcPr/>
                </a:tc>
              </a:tr>
            </a:tbl>
          </a:graphicData>
        </a:graphic>
      </p:graphicFrame>
    </p:spTree>
    <p:extLst>
      <p:ext uri="{BB962C8B-B14F-4D97-AF65-F5344CB8AC3E}">
        <p14:creationId xmlns:p14="http://schemas.microsoft.com/office/powerpoint/2010/main" val="231470206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125</a:t>
            </a:fld>
            <a:endParaRPr lang="en-GB"/>
          </a:p>
        </p:txBody>
      </p:sp>
      <p:sp>
        <p:nvSpPr>
          <p:cNvPr id="3" name="Rectangle 2"/>
          <p:cNvSpPr/>
          <p:nvPr/>
        </p:nvSpPr>
        <p:spPr>
          <a:xfrm>
            <a:off x="1102289" y="1276689"/>
            <a:ext cx="10020821"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800" b="1" dirty="0">
                <a:solidFill>
                  <a:srgbClr val="000000"/>
                </a:solidFill>
                <a:latin typeface="Tahoma" panose="020B0604030504040204" pitchFamily="34" charset="0"/>
                <a:ea typeface="Tahoma" panose="020B0604030504040204" pitchFamily="34" charset="0"/>
                <a:cs typeface="Tahoma" panose="020B0604030504040204" pitchFamily="34" charset="0"/>
              </a:rPr>
              <a:t>The preservation methods employed to maintain the quality of shell eggs</a:t>
            </a:r>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102289" y="2230796"/>
            <a:ext cx="10020821" cy="387189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E</a:t>
            </a: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ggs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should be collected frequently, held initially at low temperature and then a suitable preservation method be employed to maintain its keeping quality for anticipated consumer acceptance</a:t>
            </a: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preservation methods include</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Egg Cleaning</a:t>
            </a:r>
          </a:p>
          <a:p>
            <a:pPr marL="342900" indent="-342900">
              <a:lnSpc>
                <a:spcPct val="115000"/>
              </a:lnSpc>
              <a:buFont typeface="+mj-lt"/>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Oil Treatment </a:t>
            </a:r>
          </a:p>
          <a:p>
            <a:pPr marL="342900" indent="-342900">
              <a:lnSpc>
                <a:spcPct val="115000"/>
              </a:lnSpc>
              <a:buFont typeface="+mj-lt"/>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Cold Storage </a:t>
            </a:r>
          </a:p>
          <a:p>
            <a:pPr marL="342900" lvl="0" indent="-342900">
              <a:lnSpc>
                <a:spcPct val="115000"/>
              </a:lnSpc>
              <a:spcAft>
                <a:spcPts val="0"/>
              </a:spcAft>
              <a:buFont typeface="+mj-l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Thermo-stabilization</a:t>
            </a:r>
          </a:p>
          <a:p>
            <a:pPr marL="342900" indent="-342900">
              <a:lnSpc>
                <a:spcPct val="115000"/>
              </a:lnSpc>
              <a:buFont typeface="+mj-lt"/>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Immersion in Liquids </a:t>
            </a:r>
          </a:p>
        </p:txBody>
      </p:sp>
      <p:sp>
        <p:nvSpPr>
          <p:cNvPr id="6" name="TextBox 5"/>
          <p:cNvSpPr txBox="1"/>
          <p:nvPr/>
        </p:nvSpPr>
        <p:spPr>
          <a:xfrm>
            <a:off x="1102289" y="815024"/>
            <a:ext cx="219205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LECTURE 19</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9929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126</a:t>
            </a:fld>
            <a:endParaRPr lang="en-GB"/>
          </a:p>
        </p:txBody>
      </p:sp>
      <p:sp>
        <p:nvSpPr>
          <p:cNvPr id="3" name="Rectangle 2"/>
          <p:cNvSpPr/>
          <p:nvPr/>
        </p:nvSpPr>
        <p:spPr>
          <a:xfrm>
            <a:off x="1077238" y="993718"/>
            <a:ext cx="9770302" cy="520020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42900" algn="just">
              <a:lnSpc>
                <a:spcPct val="150000"/>
              </a:lnSpc>
              <a:spcAft>
                <a:spcPts val="0"/>
              </a:spcAft>
              <a:buFont typeface="+mj-lt"/>
              <a:buAutoNum type="arabicPeriod"/>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Egg Cleaning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Earlier, it was a general practice to dry-clean dirty egg shells by abrasive mounting on a mechanical wheel. This practice has now become obsolete because it weakens the shell. These days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washing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in warm water containing a detergent sanitizer is an effective way of cleaning the eggs with dirty shells. A temperature difference of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10-15</a:t>
            </a:r>
            <a:r>
              <a:rPr lang="en-GB" sz="20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between eggs and wash water is ideal, otherwise there may be problem of crack shells. Besides, eggs should not be immersed in warm water for more than 3-4 minutes. After washing, the eggs should be dried promptly. Wash water should be changed after washing every five to six baskets of eggs. It should be emphasized that only dirty eggs are subjected to washing. It not only reduces the microbial load on the egg shell surface but also improves the appearance and consumer appeal. </a:t>
            </a:r>
            <a:endParaRPr lang="en-GB"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571425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127</a:t>
            </a:fld>
            <a:endParaRPr lang="en-GB"/>
          </a:p>
        </p:txBody>
      </p:sp>
      <p:sp>
        <p:nvSpPr>
          <p:cNvPr id="4" name="Rectangle 3"/>
          <p:cNvSpPr/>
          <p:nvPr/>
        </p:nvSpPr>
        <p:spPr>
          <a:xfrm>
            <a:off x="901874" y="768250"/>
            <a:ext cx="9657567" cy="559537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lnSpc>
                <a:spcPct val="115000"/>
              </a:lnSpc>
              <a:spcAft>
                <a:spcPts val="0"/>
              </a:spcAft>
            </a:pP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2. Oil </a:t>
            </a: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Treatment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Oil coating spay of eggs has become very popular for short term storage of this commodity. Coating oil forms a thin film on the surface of the shell sealing the pores. It should be done as early as possible, preferably within first few hours after laying of eggs because loss of CO</a:t>
            </a:r>
            <a:r>
              <a:rPr lang="en-GB" sz="20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is more during this period and evaporation of moisture is also more during the first few days. Egg coating is done by dipping the eggs in the groundnut oil whereas for oil spray, the eggs are arranged in the filler flats with their broad end up. If the eggs need washing, oil coating should be done after washing. It is important to drain out excess oil before packaging. The temperature of oil should be in range of 15 to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30</a:t>
            </a:r>
            <a:r>
              <a:rPr lang="en-GB" sz="20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for ideal results. Oil treatment safeguards the quality of albumen for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least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7 days because it effectively seals the shell pores. </a:t>
            </a:r>
            <a:endParaRPr lang="en-GB"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04237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128</a:t>
            </a:fld>
            <a:endParaRPr lang="en-GB"/>
          </a:p>
        </p:txBody>
      </p:sp>
      <p:sp>
        <p:nvSpPr>
          <p:cNvPr id="3" name="Rectangle 2"/>
          <p:cNvSpPr/>
          <p:nvPr/>
        </p:nvSpPr>
        <p:spPr>
          <a:xfrm>
            <a:off x="939452" y="424141"/>
            <a:ext cx="10158608" cy="526297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lnSpc>
                <a:spcPct val="150000"/>
              </a:lnSpc>
              <a:spcAft>
                <a:spcPts val="0"/>
              </a:spcAft>
            </a:pP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3. Cold </a:t>
            </a: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Storage</a:t>
            </a:r>
            <a:r>
              <a:rPr lang="en-GB"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1400" dirty="0">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This method of preservation is suitable for long tern storage of clean eggs in the main laying season and abundant availability. The temperature of cold store is maintained at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0</a:t>
            </a:r>
            <a:r>
              <a:rPr lang="en-GB" sz="20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32</a:t>
            </a:r>
            <a:r>
              <a:rPr lang="en-GB" sz="20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F</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and relative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humidity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between 80 to 85 per cent. An anteroom with intermediate temperature is generally provided to check condensation of water vapour on the eggs during removal. Use of new egg packing trays are advised for cold storage. Like all other animal products, eggs also pick up strong odour, so the same cold store cannot be used for storing onion, garlic or any other commodity with strong odour. The quality of shell eggs can be maintained for about 6 months in a cold storage. Oil coating of eggs prior to cold storage can further enhance their keeping quality. Such eggs could keep well at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14</a:t>
            </a:r>
            <a:r>
              <a:rPr lang="en-GB"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and 90% RH for a period of 8 months</a:t>
            </a: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2000" dirty="0"/>
          </a:p>
        </p:txBody>
      </p:sp>
    </p:spTree>
    <p:extLst>
      <p:ext uri="{BB962C8B-B14F-4D97-AF65-F5344CB8AC3E}">
        <p14:creationId xmlns:p14="http://schemas.microsoft.com/office/powerpoint/2010/main" val="279972839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129</a:t>
            </a:fld>
            <a:endParaRPr lang="en-GB"/>
          </a:p>
        </p:txBody>
      </p:sp>
      <p:sp>
        <p:nvSpPr>
          <p:cNvPr id="3" name="Rectangle 2"/>
          <p:cNvSpPr/>
          <p:nvPr/>
        </p:nvSpPr>
        <p:spPr>
          <a:xfrm>
            <a:off x="951978" y="635861"/>
            <a:ext cx="10121030" cy="48013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50000"/>
              </a:lnSpc>
              <a:spcAft>
                <a:spcPts val="0"/>
              </a:spcAft>
            </a:pP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4. Thermo-stabilization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This preservation method involves stabilization of albumen quality by holding the eggs in an oil bath maintained at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55</a:t>
            </a:r>
            <a:r>
              <a:rPr lang="en-GB"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for 15 minutes or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58</a:t>
            </a:r>
            <a:r>
              <a:rPr lang="en-GB"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for 10 minutes. This process brings about coagulation of thin albumen just below the shell membranes, thereby blocking the passage of air and moisture. In addition, oil coating of shell pores also takes place. Thus keeping quality of eggs is maintained for sometimes and thinning of egg white is retarded. Alternatively, eggs are immersed in hot water at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71</a:t>
            </a:r>
            <a:r>
              <a:rPr lang="en-GB"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for 2 to 3 seconds. In this flash heat treatment, bacteria present on the surface of the shell are destroyed and a thin film of albumen just below the shell membrane is coagulated sealing the egg shell from inside. </a:t>
            </a:r>
            <a:endParaRPr lang="en-GB"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3437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13</a:t>
            </a:fld>
            <a:endParaRPr lang="en-GB"/>
          </a:p>
        </p:txBody>
      </p:sp>
      <p:sp>
        <p:nvSpPr>
          <p:cNvPr id="3" name="Rectangle 2"/>
          <p:cNvSpPr/>
          <p:nvPr/>
        </p:nvSpPr>
        <p:spPr>
          <a:xfrm>
            <a:off x="830893" y="628734"/>
            <a:ext cx="10392428" cy="593239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0"/>
              </a:spcAft>
            </a:pPr>
            <a:r>
              <a:rPr lang="en-GB"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Vitamins </a:t>
            </a:r>
            <a:endParaRPr lang="en-GB"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exudates from cut meat surfaces and drip loss during thawing of frozen meat contain an appreciable amount of B-complex vitamins and amino acids. Most of the vitamins in meat are relatively stable during processing or cooking. However, thiamine or to some extent vitamin B</a:t>
            </a:r>
            <a:r>
              <a:rPr lang="en-GB" sz="30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r>
              <a:rPr lang="en-GB"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are susceptible to heat treatment. </a:t>
            </a:r>
            <a:endParaRPr lang="en-GB"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endParaRPr lang="en-GB"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Factor influencing the vitamin content of meat</a:t>
            </a:r>
            <a:endParaRPr lang="en-GB" sz="3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15000"/>
              </a:lnSpc>
              <a:spcAft>
                <a:spcPts val="0"/>
              </a:spcAft>
              <a:buFont typeface="Arial" panose="020B0604020202020204" pitchFamily="34" charset="0"/>
              <a:buChar char="•"/>
            </a:pPr>
            <a:r>
              <a:rPr lang="en-GB" sz="3000" dirty="0">
                <a:latin typeface="Times New Roman" panose="02020603050405020304" pitchFamily="18" charset="0"/>
                <a:ea typeface="Calibri" panose="020F0502020204030204" pitchFamily="34" charset="0"/>
                <a:cs typeface="Times New Roman" panose="02020603050405020304" pitchFamily="18" charset="0"/>
              </a:rPr>
              <a:t>The species and age of the animal</a:t>
            </a:r>
          </a:p>
          <a:p>
            <a:pPr marL="457200" indent="-457200">
              <a:lnSpc>
                <a:spcPct val="115000"/>
              </a:lnSpc>
              <a:spcAft>
                <a:spcPts val="0"/>
              </a:spcAft>
              <a:buFont typeface="Arial" panose="020B0604020202020204" pitchFamily="34" charset="0"/>
              <a:buChar char="•"/>
            </a:pPr>
            <a:r>
              <a:rPr lang="en-GB" sz="3000" dirty="0">
                <a:latin typeface="Times New Roman" panose="02020603050405020304" pitchFamily="18" charset="0"/>
                <a:ea typeface="Calibri" panose="020F0502020204030204" pitchFamily="34" charset="0"/>
                <a:cs typeface="Times New Roman" panose="02020603050405020304" pitchFamily="18" charset="0"/>
              </a:rPr>
              <a:t>The degree of fatness and </a:t>
            </a:r>
          </a:p>
          <a:p>
            <a:pPr marL="457200" indent="-457200">
              <a:lnSpc>
                <a:spcPct val="115000"/>
              </a:lnSpc>
              <a:spcAft>
                <a:spcPts val="0"/>
              </a:spcAft>
              <a:buFont typeface="Arial" panose="020B0604020202020204" pitchFamily="34" charset="0"/>
              <a:buChar char="•"/>
            </a:pPr>
            <a:r>
              <a:rPr lang="en-GB" sz="3000" dirty="0">
                <a:latin typeface="Times New Roman" panose="02020603050405020304" pitchFamily="18" charset="0"/>
                <a:ea typeface="Calibri" panose="020F0502020204030204" pitchFamily="34" charset="0"/>
                <a:cs typeface="Times New Roman" panose="02020603050405020304" pitchFamily="18" charset="0"/>
              </a:rPr>
              <a:t>Type of feed received by the animal.</a:t>
            </a:r>
            <a:endParaRPr lang="en-GB"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84831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130</a:t>
            </a:fld>
            <a:endParaRPr lang="en-GB"/>
          </a:p>
        </p:txBody>
      </p:sp>
      <p:sp>
        <p:nvSpPr>
          <p:cNvPr id="3" name="Rectangle 2"/>
          <p:cNvSpPr/>
          <p:nvPr/>
        </p:nvSpPr>
        <p:spPr>
          <a:xfrm>
            <a:off x="939452" y="515895"/>
            <a:ext cx="10171134"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lnSpc>
                <a:spcPct val="150000"/>
              </a:lnSpc>
              <a:spcAft>
                <a:spcPts val="0"/>
              </a:spcAft>
            </a:pP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5. Immersion </a:t>
            </a: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in Liquids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Under rural conditions, lime-water or water –glass immersion are most useful. In lime-water treatment, a litre of boiling water is added to 1 kg of quick lime and allowed to cool. Now 5 litres of water and 250g of table salt are added to it. The solution is strained through a fine cloth when the mixture settles down. Eggs are dipped in the clear fluid overnight and then dried at room temperature. In this process, an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additional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thin film of calcium carbonate is deposited on the egg shell and seals the pores. Such eggs can be stored for a month at ambient temperature. In water-glass treatment, one part of sodium silicate is mixed in 10 parts of water and eggs are dipped overnight. In this process, a thin precipitate of silica is deposited on the egg shell and partially seals the pores.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254287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131</a:t>
            </a:fld>
            <a:endParaRPr lang="en-GB"/>
          </a:p>
        </p:txBody>
      </p:sp>
      <p:sp>
        <p:nvSpPr>
          <p:cNvPr id="3" name="Rectangle 2"/>
          <p:cNvSpPr/>
          <p:nvPr/>
        </p:nvSpPr>
        <p:spPr>
          <a:xfrm>
            <a:off x="851770" y="207233"/>
            <a:ext cx="10283868" cy="609397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50000"/>
              </a:lnSpc>
            </a:pP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Fresh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Egg collection </a:t>
            </a:r>
          </a:p>
          <a:p>
            <a:pPr>
              <a:lnSpc>
                <a:spcPct val="150000"/>
              </a:lnSpc>
            </a:pP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Cold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storage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4-5</a:t>
            </a:r>
            <a:r>
              <a:rPr lang="en-GB"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endPar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Candling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&amp; Inspection at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15</a:t>
            </a:r>
            <a:r>
              <a:rPr lang="en-GB"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endPar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Cleaning with disinfectant/sanitizing (2% sodium hypochlorite solution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43</a:t>
            </a:r>
            <a:r>
              <a:rPr lang="en-GB" sz="20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for 3 min )</a:t>
            </a:r>
          </a:p>
          <a:p>
            <a:pPr>
              <a:lnSpc>
                <a:spcPct val="150000"/>
              </a:lnSpc>
            </a:pP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Breaking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&amp; collection </a:t>
            </a:r>
          </a:p>
          <a:p>
            <a:pPr>
              <a:lnSpc>
                <a:spcPct val="150000"/>
              </a:lnSpc>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Churning &amp; </a:t>
            </a:r>
            <a:r>
              <a:rPr lang="en-GB" sz="2000" dirty="0" err="1">
                <a:solidFill>
                  <a:srgbClr val="000000"/>
                </a:solidFill>
                <a:latin typeface="Tahoma" panose="020B0604030504040204" pitchFamily="34" charset="0"/>
                <a:ea typeface="Tahoma" panose="020B0604030504040204" pitchFamily="34" charset="0"/>
                <a:cs typeface="Tahoma" panose="020B0604030504040204" pitchFamily="34" charset="0"/>
              </a:rPr>
              <a:t>filteration</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Homogenization for 5 min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da-DK"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Pasteurization (62.5</a:t>
            </a:r>
            <a:r>
              <a:rPr lang="en-GB"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da-DK"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for 5 min)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(To destroy salmonella &amp; other microorganisms) </a:t>
            </a:r>
          </a:p>
          <a:p>
            <a:pPr>
              <a:lnSpc>
                <a:spcPct val="150000"/>
              </a:lnSpc>
            </a:pPr>
            <a:r>
              <a:rPr lang="en-GB"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Desugaring</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(by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adding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0.5</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yeast to prevent </a:t>
            </a:r>
            <a:r>
              <a:rPr lang="en-GB" sz="2000" dirty="0" err="1">
                <a:solidFill>
                  <a:srgbClr val="000000"/>
                </a:solidFill>
                <a:latin typeface="Tahoma" panose="020B0604030504040204" pitchFamily="34" charset="0"/>
                <a:ea typeface="Tahoma" panose="020B0604030504040204" pitchFamily="34" charset="0"/>
                <a:cs typeface="Tahoma" panose="020B0604030504040204" pitchFamily="34" charset="0"/>
              </a:rPr>
              <a:t>Maillard</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reaction) </a:t>
            </a:r>
            <a:endPar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Fermenting at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30</a:t>
            </a:r>
            <a:r>
              <a:rPr lang="en-GB"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for 11/2 </a:t>
            </a:r>
          </a:p>
          <a:p>
            <a:pPr>
              <a:lnSpc>
                <a:spcPct val="150000"/>
              </a:lnSpc>
            </a:pPr>
            <a:r>
              <a:rPr lang="en-GB" sz="2000" dirty="0" err="1">
                <a:solidFill>
                  <a:srgbClr val="000000"/>
                </a:solidFill>
                <a:latin typeface="Tahoma" panose="020B0604030504040204" pitchFamily="34" charset="0"/>
                <a:ea typeface="Tahoma" panose="020B0604030504040204" pitchFamily="34" charset="0"/>
                <a:cs typeface="Tahoma" panose="020B0604030504040204" pitchFamily="34" charset="0"/>
              </a:rPr>
              <a:t>Repasteurization</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62.5</a:t>
            </a:r>
            <a:r>
              <a:rPr lang="en-GB"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for 3-5 min) </a:t>
            </a:r>
          </a:p>
          <a:p>
            <a:pPr>
              <a:lnSpc>
                <a:spcPct val="150000"/>
              </a:lnSpc>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Cooling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&amp; churning </a:t>
            </a:r>
            <a:endPar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Drying (drying can be done in 3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ways)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851770" y="6301209"/>
            <a:ext cx="10283867"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Fig. 9: PREPARATION </a:t>
            </a: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OF EGG POWDERS </a:t>
            </a:r>
          </a:p>
        </p:txBody>
      </p:sp>
      <p:sp>
        <p:nvSpPr>
          <p:cNvPr id="5" name="Down Arrow 4"/>
          <p:cNvSpPr/>
          <p:nvPr/>
        </p:nvSpPr>
        <p:spPr>
          <a:xfrm flipH="1">
            <a:off x="1782634" y="668898"/>
            <a:ext cx="45719" cy="2359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Down Arrow 13"/>
          <p:cNvSpPr/>
          <p:nvPr/>
        </p:nvSpPr>
        <p:spPr>
          <a:xfrm flipH="1">
            <a:off x="1772301" y="1016501"/>
            <a:ext cx="45719" cy="2359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Down Arrow 14"/>
          <p:cNvSpPr/>
          <p:nvPr/>
        </p:nvSpPr>
        <p:spPr>
          <a:xfrm flipH="1">
            <a:off x="1782634" y="1522827"/>
            <a:ext cx="45719" cy="2359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Down Arrow 15"/>
          <p:cNvSpPr/>
          <p:nvPr/>
        </p:nvSpPr>
        <p:spPr>
          <a:xfrm flipH="1">
            <a:off x="1786572" y="1989802"/>
            <a:ext cx="45719" cy="2359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Down Arrow 16"/>
          <p:cNvSpPr/>
          <p:nvPr/>
        </p:nvSpPr>
        <p:spPr>
          <a:xfrm flipH="1">
            <a:off x="1774996" y="2836134"/>
            <a:ext cx="45719" cy="2359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Down Arrow 17"/>
          <p:cNvSpPr/>
          <p:nvPr/>
        </p:nvSpPr>
        <p:spPr>
          <a:xfrm flipH="1">
            <a:off x="1782633" y="3313482"/>
            <a:ext cx="45719" cy="2359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Down Arrow 18"/>
          <p:cNvSpPr/>
          <p:nvPr/>
        </p:nvSpPr>
        <p:spPr>
          <a:xfrm flipH="1">
            <a:off x="1757245" y="4265676"/>
            <a:ext cx="45719" cy="2359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Down Arrow 19"/>
          <p:cNvSpPr/>
          <p:nvPr/>
        </p:nvSpPr>
        <p:spPr>
          <a:xfrm flipH="1">
            <a:off x="1772301" y="3763985"/>
            <a:ext cx="45719" cy="2359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Down Arrow 20"/>
          <p:cNvSpPr/>
          <p:nvPr/>
        </p:nvSpPr>
        <p:spPr>
          <a:xfrm flipH="1">
            <a:off x="1785329" y="2434226"/>
            <a:ext cx="45719" cy="2359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Down Arrow 21"/>
          <p:cNvSpPr/>
          <p:nvPr/>
        </p:nvSpPr>
        <p:spPr>
          <a:xfrm flipH="1">
            <a:off x="1756909" y="4664509"/>
            <a:ext cx="45719" cy="2359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Down Arrow 22"/>
          <p:cNvSpPr/>
          <p:nvPr/>
        </p:nvSpPr>
        <p:spPr>
          <a:xfrm flipH="1">
            <a:off x="1758766" y="5158839"/>
            <a:ext cx="45719" cy="2359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Down Arrow 23"/>
          <p:cNvSpPr/>
          <p:nvPr/>
        </p:nvSpPr>
        <p:spPr>
          <a:xfrm flipH="1">
            <a:off x="1766907" y="5587187"/>
            <a:ext cx="45719" cy="2359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708096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132</a:t>
            </a:fld>
            <a:endParaRPr lang="en-GB"/>
          </a:p>
        </p:txBody>
      </p:sp>
      <p:sp>
        <p:nvSpPr>
          <p:cNvPr id="3" name="Rectangle 2"/>
          <p:cNvSpPr/>
          <p:nvPr/>
        </p:nvSpPr>
        <p:spPr>
          <a:xfrm>
            <a:off x="516153" y="6173561"/>
            <a:ext cx="10411825"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GB" sz="2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Fig. 10: Drying Methods in the production of Egg Powder</a:t>
            </a:r>
            <a:endParaRPr lang="en-GB" sz="2800" b="1" dirty="0">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2442575" y="1371600"/>
            <a:ext cx="7052154" cy="6263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9494729" y="1380994"/>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5801639" y="1434230"/>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442575" y="1434230"/>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8723746" y="1922745"/>
            <a:ext cx="2102370" cy="400110"/>
          </a:xfrm>
          <a:prstGeom prst="rect">
            <a:avLst/>
          </a:prstGeom>
        </p:spPr>
        <p:txBody>
          <a:bodyPr wrap="none">
            <a:spAutoFit/>
          </a:bodyPr>
          <a:lstStyle/>
          <a:p>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Foam mat drying</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5186827" y="1922328"/>
            <a:ext cx="1683794" cy="400110"/>
          </a:xfrm>
          <a:prstGeom prst="rect">
            <a:avLst/>
          </a:prstGeom>
        </p:spPr>
        <p:txBody>
          <a:bodyPr wrap="none">
            <a:spAutoFit/>
          </a:bodyPr>
          <a:lstStyle/>
          <a:p>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Spray drying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888726" y="1985375"/>
            <a:ext cx="2899705" cy="400110"/>
          </a:xfrm>
          <a:prstGeom prst="rect">
            <a:avLst/>
          </a:prstGeom>
        </p:spPr>
        <p:txBody>
          <a:bodyPr wrap="none">
            <a:spAutoFit/>
          </a:bodyPr>
          <a:lstStyle/>
          <a:p>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Freezing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Blast freezer)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cxnSp>
        <p:nvCxnSpPr>
          <p:cNvPr id="15" name="Straight Arrow Connector 14"/>
          <p:cNvCxnSpPr/>
          <p:nvPr/>
        </p:nvCxnSpPr>
        <p:spPr>
          <a:xfrm>
            <a:off x="2430049" y="2417337"/>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5789113" y="2281873"/>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9469677" y="2238841"/>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8890736" y="2780592"/>
            <a:ext cx="1366400" cy="400110"/>
          </a:xfrm>
          <a:prstGeom prst="rect">
            <a:avLst/>
          </a:prstGeom>
        </p:spPr>
        <p:txBody>
          <a:bodyPr wrap="none">
            <a:spAutoFit/>
          </a:bodyPr>
          <a:lstStyle/>
          <a:p>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S</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preading</a:t>
            </a:r>
            <a:r>
              <a:rPr lang="en-GB" dirty="0" smtClean="0">
                <a:solidFill>
                  <a:srgbClr val="000000"/>
                </a:solidFill>
                <a:latin typeface="Calibri" panose="020F0502020204030204" pitchFamily="34" charset="0"/>
              </a:rPr>
              <a:t> </a:t>
            </a:r>
            <a:endParaRPr lang="en-GB" dirty="0"/>
          </a:p>
        </p:txBody>
      </p:sp>
      <p:sp>
        <p:nvSpPr>
          <p:cNvPr id="19" name="Rectangle 18"/>
          <p:cNvSpPr/>
          <p:nvPr/>
        </p:nvSpPr>
        <p:spPr>
          <a:xfrm>
            <a:off x="3879333" y="2777251"/>
            <a:ext cx="5083764" cy="707886"/>
          </a:xfrm>
          <a:prstGeom prst="rect">
            <a:avLst/>
          </a:prstGeom>
        </p:spPr>
        <p:txBody>
          <a:bodyPr wrap="none">
            <a:spAutoFit/>
          </a:bodyPr>
          <a:lstStyle/>
          <a:p>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In-let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temp is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185</a:t>
            </a:r>
            <a:r>
              <a:rPr lang="en-GB"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Out let temp is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85</a:t>
            </a:r>
            <a:r>
              <a:rPr lang="en-GB"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p>
          <a:p>
            <a:pPr algn="ct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So that mc is 2-4%)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2031766" y="2905852"/>
            <a:ext cx="923651" cy="400110"/>
          </a:xfrm>
          <a:prstGeom prst="rect">
            <a:avLst/>
          </a:prstGeom>
        </p:spPr>
        <p:txBody>
          <a:bodyPr wrap="none">
            <a:spAutoFit/>
          </a:bodyPr>
          <a:lstStyle/>
          <a:p>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Drying</a:t>
            </a:r>
            <a:endParaRPr lang="en-GB" sz="2000" dirty="0">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Arrow Connector 21"/>
          <p:cNvCxnSpPr/>
          <p:nvPr/>
        </p:nvCxnSpPr>
        <p:spPr>
          <a:xfrm>
            <a:off x="5801639" y="3537869"/>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9475939" y="3231596"/>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2436312" y="3337814"/>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5814165" y="4326966"/>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4790958" y="3878340"/>
            <a:ext cx="2380203" cy="400110"/>
          </a:xfrm>
          <a:prstGeom prst="rect">
            <a:avLst/>
          </a:prstGeom>
        </p:spPr>
        <p:txBody>
          <a:bodyPr wrap="none">
            <a:spAutoFit/>
          </a:bodyPr>
          <a:lstStyle/>
          <a:p>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Vacuum packaging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7289156" y="3863338"/>
            <a:ext cx="4422679" cy="707886"/>
          </a:xfrm>
          <a:prstGeom prst="rect">
            <a:avLst/>
          </a:prstGeom>
        </p:spPr>
        <p:txBody>
          <a:bodyPr wrap="square">
            <a:spAutoFit/>
          </a:bodyPr>
          <a:lstStyle/>
          <a:p>
            <a:pPr algn="ct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Drying in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hot Oven </a:t>
            </a:r>
          </a:p>
          <a:p>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(60</a:t>
            </a:r>
            <a:r>
              <a:rPr lang="en-GB"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for 24 </a:t>
            </a:r>
            <a:r>
              <a:rPr lang="en-GB" sz="2000" dirty="0" err="1">
                <a:solidFill>
                  <a:srgbClr val="000000"/>
                </a:solidFill>
                <a:latin typeface="Tahoma" panose="020B0604030504040204" pitchFamily="34" charset="0"/>
                <a:ea typeface="Tahoma" panose="020B0604030504040204" pitchFamily="34" charset="0"/>
                <a:cs typeface="Tahoma" panose="020B0604030504040204" pitchFamily="34" charset="0"/>
              </a:rPr>
              <a:t>hr</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000" dirty="0" err="1">
                <a:solidFill>
                  <a:srgbClr val="000000"/>
                </a:solidFill>
                <a:latin typeface="Tahoma" panose="020B0604030504040204" pitchFamily="34" charset="0"/>
                <a:ea typeface="Tahoma" panose="020B0604030504040204" pitchFamily="34" charset="0"/>
                <a:cs typeface="Tahoma" panose="020B0604030504040204" pitchFamily="34" charset="0"/>
              </a:rPr>
              <a:t>Mc</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reduced to 2-4%)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5394543" y="4815481"/>
            <a:ext cx="1132490" cy="400110"/>
          </a:xfrm>
          <a:prstGeom prst="rect">
            <a:avLst/>
          </a:prstGeom>
        </p:spPr>
        <p:txBody>
          <a:bodyPr wrap="none">
            <a:spAutoFit/>
          </a:bodyPr>
          <a:lstStyle/>
          <a:p>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Storage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1888726" y="3826329"/>
            <a:ext cx="1906291" cy="400110"/>
          </a:xfrm>
          <a:prstGeom prst="rect">
            <a:avLst/>
          </a:prstGeom>
        </p:spPr>
        <p:txBody>
          <a:bodyPr wrap="none">
            <a:spAutoFit/>
          </a:bodyPr>
          <a:lstStyle/>
          <a:p>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Gas packaging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8823867" y="4965827"/>
            <a:ext cx="1906291" cy="400110"/>
          </a:xfrm>
          <a:prstGeom prst="rect">
            <a:avLst/>
          </a:prstGeom>
        </p:spPr>
        <p:txBody>
          <a:bodyPr wrap="none">
            <a:spAutoFit/>
          </a:bodyPr>
          <a:lstStyle/>
          <a:p>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Gas packaging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cxnSp>
        <p:nvCxnSpPr>
          <p:cNvPr id="33" name="Straight Arrow Connector 32"/>
          <p:cNvCxnSpPr/>
          <p:nvPr/>
        </p:nvCxnSpPr>
        <p:spPr>
          <a:xfrm>
            <a:off x="9475939" y="4515275"/>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9488466" y="5316418"/>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9085308" y="5755376"/>
            <a:ext cx="1132490" cy="400110"/>
          </a:xfrm>
          <a:prstGeom prst="rect">
            <a:avLst/>
          </a:prstGeom>
        </p:spPr>
        <p:txBody>
          <a:bodyPr wrap="none">
            <a:spAutoFit/>
          </a:bodyPr>
          <a:lstStyle/>
          <a:p>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Storage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010510" y="4714954"/>
            <a:ext cx="966162" cy="369332"/>
          </a:xfrm>
          <a:prstGeom prst="rect">
            <a:avLst/>
          </a:prstGeom>
        </p:spPr>
        <p:txBody>
          <a:bodyPr wrap="none">
            <a:spAutoFit/>
          </a:bodyPr>
          <a:lstStyle/>
          <a:p>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Storage</a:t>
            </a:r>
            <a:endParaRPr lang="en-GB" dirty="0"/>
          </a:p>
        </p:txBody>
      </p:sp>
      <p:cxnSp>
        <p:nvCxnSpPr>
          <p:cNvPr id="36" name="Straight Arrow Connector 35"/>
          <p:cNvCxnSpPr/>
          <p:nvPr/>
        </p:nvCxnSpPr>
        <p:spPr>
          <a:xfrm>
            <a:off x="2455101" y="4278450"/>
            <a:ext cx="12526" cy="488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4965717" y="321450"/>
            <a:ext cx="1721946" cy="553998"/>
          </a:xfrm>
          <a:prstGeom prst="rect">
            <a:avLst/>
          </a:prstGeom>
        </p:spPr>
        <p:txBody>
          <a:bodyPr wrap="none">
            <a:spAutoFit/>
          </a:bodyPr>
          <a:lstStyle/>
          <a:p>
            <a:pPr>
              <a:lnSpc>
                <a:spcPct val="150000"/>
              </a:lnSpc>
            </a:pP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Churned Egg </a:t>
            </a:r>
            <a:endPar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Down Arrow 9"/>
          <p:cNvSpPr/>
          <p:nvPr/>
        </p:nvSpPr>
        <p:spPr>
          <a:xfrm flipH="1">
            <a:off x="5780971" y="761978"/>
            <a:ext cx="45719" cy="58492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649216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133</a:t>
            </a:fld>
            <a:endParaRPr lang="en-GB"/>
          </a:p>
        </p:txBody>
      </p:sp>
      <p:sp>
        <p:nvSpPr>
          <p:cNvPr id="3" name="Rectangle 2"/>
          <p:cNvSpPr/>
          <p:nvPr/>
        </p:nvSpPr>
        <p:spPr>
          <a:xfrm>
            <a:off x="1256777" y="634461"/>
            <a:ext cx="9365294" cy="31854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0"/>
              </a:spcAft>
            </a:pPr>
            <a:r>
              <a:rPr lang="en-GB" sz="2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Deteriorative Changes </a:t>
            </a:r>
            <a:r>
              <a:rPr lang="en-GB" sz="2800" b="1" dirty="0">
                <a:solidFill>
                  <a:srgbClr val="000000"/>
                </a:solidFill>
                <a:latin typeface="Tahoma" panose="020B0604030504040204" pitchFamily="34" charset="0"/>
                <a:ea typeface="Tahoma" panose="020B0604030504040204" pitchFamily="34" charset="0"/>
                <a:cs typeface="Tahoma" panose="020B0604030504040204" pitchFamily="34" charset="0"/>
              </a:rPr>
              <a:t>in Egg powders on storage</a:t>
            </a:r>
            <a:r>
              <a:rPr lang="en-GB" sz="2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a:spcAft>
                <a:spcPts val="0"/>
              </a:spcAft>
            </a:pPr>
            <a:r>
              <a:rPr lang="en-GB" sz="28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rPr>
              <a:t>1. Discoloration of egg powder </a:t>
            </a:r>
          </a:p>
          <a:p>
            <a:pPr>
              <a:spcAft>
                <a:spcPts val="160"/>
              </a:spcAft>
            </a:pP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rPr>
              <a:t>2. Loss of Nutritive value </a:t>
            </a:r>
          </a:p>
          <a:p>
            <a:pPr>
              <a:spcAft>
                <a:spcPts val="160"/>
              </a:spcAft>
            </a:pP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rPr>
              <a:t>3. Off </a:t>
            </a:r>
            <a:r>
              <a:rPr lang="en-GB"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flavour </a:t>
            </a: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rPr>
              <a:t>are produced </a:t>
            </a:r>
          </a:p>
          <a:p>
            <a:pPr>
              <a:spcAft>
                <a:spcPts val="160"/>
              </a:spcAft>
            </a:pP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rPr>
              <a:t>4. Loss of solubility </a:t>
            </a:r>
          </a:p>
          <a:p>
            <a:pPr>
              <a:spcAft>
                <a:spcPts val="0"/>
              </a:spcAft>
            </a:pP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rPr>
              <a:t>5. Non-enzymatic </a:t>
            </a:r>
            <a:r>
              <a:rPr lang="en-GB"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changes </a:t>
            </a:r>
            <a:endParaRPr lang="en-GB" sz="28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43387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134</a:t>
            </a:fld>
            <a:endParaRPr lang="en-GB"/>
          </a:p>
        </p:txBody>
      </p:sp>
      <p:sp>
        <p:nvSpPr>
          <p:cNvPr id="3" name="TextBox 2"/>
          <p:cNvSpPr txBox="1"/>
          <p:nvPr/>
        </p:nvSpPr>
        <p:spPr>
          <a:xfrm>
            <a:off x="776613" y="576197"/>
            <a:ext cx="10577187" cy="504753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lnSpc>
                <a:spcPct val="150000"/>
              </a:lnSpc>
            </a:pPr>
            <a:r>
              <a:rPr lang="en-GB" sz="2800" b="1" dirty="0" smtClean="0">
                <a:latin typeface="Times New Roman" panose="02020603050405020304" pitchFamily="18" charset="0"/>
                <a:cs typeface="Times New Roman" panose="02020603050405020304" pitchFamily="18" charset="0"/>
              </a:rPr>
              <a:t>SECOND TEST ON MEAT AND FISH TECHNOLOGY</a:t>
            </a:r>
          </a:p>
          <a:p>
            <a:pPr algn="just">
              <a:lnSpc>
                <a:spcPct val="150000"/>
              </a:lnSpc>
            </a:pPr>
            <a:r>
              <a:rPr lang="en-GB" sz="2800" b="1" dirty="0" smtClean="0">
                <a:latin typeface="Times New Roman" panose="02020603050405020304" pitchFamily="18" charset="0"/>
                <a:cs typeface="Times New Roman" panose="02020603050405020304" pitchFamily="18" charset="0"/>
              </a:rPr>
              <a:t>1. </a:t>
            </a:r>
            <a:r>
              <a:rPr lang="en-GB" sz="2800" dirty="0">
                <a:latin typeface="Times New Roman" panose="02020603050405020304" pitchFamily="18" charset="0"/>
                <a:cs typeface="Times New Roman" panose="02020603050405020304" pitchFamily="18" charset="0"/>
              </a:rPr>
              <a:t>Explain the probable causes of </a:t>
            </a:r>
            <a:r>
              <a:rPr lang="en-GB" sz="2800" dirty="0" smtClean="0">
                <a:latin typeface="Times New Roman" panose="02020603050405020304" pitchFamily="18" charset="0"/>
                <a:cs typeface="Times New Roman" panose="02020603050405020304" pitchFamily="18" charset="0"/>
              </a:rPr>
              <a:t>Pale</a:t>
            </a:r>
            <a:r>
              <a:rPr lang="en-GB" sz="2800" dirty="0">
                <a:latin typeface="Times New Roman" panose="02020603050405020304" pitchFamily="18" charset="0"/>
                <a:cs typeface="Times New Roman" panose="02020603050405020304" pitchFamily="18" charset="0"/>
              </a:rPr>
              <a:t>, Soft, Exudative (PSE) and </a:t>
            </a:r>
            <a:r>
              <a:rPr lang="en-GB" sz="2800" dirty="0" smtClean="0">
                <a:latin typeface="Times New Roman" panose="02020603050405020304" pitchFamily="18" charset="0"/>
                <a:cs typeface="Times New Roman" panose="02020603050405020304" pitchFamily="18" charset="0"/>
              </a:rPr>
              <a:t>Dark</a:t>
            </a:r>
            <a:r>
              <a:rPr lang="en-GB" sz="2800" dirty="0">
                <a:latin typeface="Times New Roman" panose="02020603050405020304" pitchFamily="18" charset="0"/>
                <a:cs typeface="Times New Roman" panose="02020603050405020304" pitchFamily="18" charset="0"/>
              </a:rPr>
              <a:t>, Firm, Dry (DFD</a:t>
            </a:r>
            <a:r>
              <a:rPr lang="en-GB" sz="2800" dirty="0" smtClean="0">
                <a:latin typeface="Times New Roman" panose="02020603050405020304" pitchFamily="18" charset="0"/>
                <a:cs typeface="Times New Roman" panose="02020603050405020304" pitchFamily="18" charset="0"/>
              </a:rPr>
              <a:t>) meats and state </a:t>
            </a:r>
            <a:r>
              <a:rPr lang="en-GB" sz="2800" dirty="0">
                <a:latin typeface="Times New Roman" panose="02020603050405020304" pitchFamily="18" charset="0"/>
                <a:cs typeface="Times New Roman" panose="02020603050405020304" pitchFamily="18" charset="0"/>
              </a:rPr>
              <a:t>their characteristics. 	</a:t>
            </a:r>
            <a:r>
              <a:rPr lang="en-GB" sz="2800" b="1" dirty="0" smtClean="0">
                <a:latin typeface="Times New Roman" panose="02020603050405020304" pitchFamily="18" charset="0"/>
                <a:cs typeface="Times New Roman" panose="02020603050405020304" pitchFamily="18" charset="0"/>
              </a:rPr>
              <a:t>8 marks</a:t>
            </a:r>
            <a:endParaRPr lang="en-GB" sz="2800" b="1" dirty="0">
              <a:latin typeface="Times New Roman" panose="02020603050405020304" pitchFamily="18" charset="0"/>
              <a:cs typeface="Times New Roman" panose="02020603050405020304" pitchFamily="18" charset="0"/>
            </a:endParaRPr>
          </a:p>
          <a:p>
            <a:pPr algn="just">
              <a:lnSpc>
                <a:spcPct val="150000"/>
              </a:lnSpc>
            </a:pPr>
            <a:r>
              <a:rPr lang="en-GB" sz="2800" b="1" dirty="0">
                <a:latin typeface="Times New Roman" panose="02020603050405020304" pitchFamily="18" charset="0"/>
                <a:cs typeface="Times New Roman" panose="02020603050405020304" pitchFamily="18" charset="0"/>
              </a:rPr>
              <a:t>Qn. </a:t>
            </a:r>
            <a:r>
              <a:rPr lang="en-GB" sz="2800" b="1" dirty="0" smtClean="0">
                <a:latin typeface="Times New Roman" panose="02020603050405020304" pitchFamily="18" charset="0"/>
                <a:cs typeface="Times New Roman" panose="02020603050405020304" pitchFamily="18" charset="0"/>
              </a:rPr>
              <a:t>2. </a:t>
            </a:r>
            <a:r>
              <a:rPr lang="en-GB" sz="2800" dirty="0" smtClean="0">
                <a:latin typeface="Times New Roman" panose="02020603050405020304" pitchFamily="18" charset="0"/>
                <a:cs typeface="Times New Roman" panose="02020603050405020304" pitchFamily="18" charset="0"/>
              </a:rPr>
              <a:t>You kept meat and fish separately at the same environmental conditions but you discovered that the fish deteriorated faster than the meat. Discuss the possible cause of your discovery.       </a:t>
            </a:r>
            <a:r>
              <a:rPr lang="en-GB" sz="2800" b="1" dirty="0" smtClean="0">
                <a:latin typeface="Times New Roman" panose="02020603050405020304" pitchFamily="18" charset="0"/>
                <a:cs typeface="Times New Roman" panose="02020603050405020304" pitchFamily="18" charset="0"/>
              </a:rPr>
              <a:t>8 marks</a:t>
            </a:r>
            <a:r>
              <a:rPr lang="en-US" sz="2800" dirty="0" smtClean="0">
                <a:latin typeface="Times New Roman" panose="02020603050405020304" pitchFamily="18" charset="0"/>
                <a:cs typeface="Times New Roman" panose="02020603050405020304" pitchFamily="18" charset="0"/>
              </a:rPr>
              <a:t>		</a:t>
            </a:r>
            <a:endParaRPr lang="en-GB" sz="2800" b="1" dirty="0" smtClean="0">
              <a:latin typeface="Times New Roman" panose="02020603050405020304" pitchFamily="18" charset="0"/>
              <a:cs typeface="Times New Roman" panose="02020603050405020304" pitchFamily="18" charset="0"/>
            </a:endParaRPr>
          </a:p>
          <a:p>
            <a:pPr algn="just">
              <a:lnSpc>
                <a:spcPct val="150000"/>
              </a:lnSpc>
            </a:pPr>
            <a:r>
              <a:rPr lang="en-GB" sz="2800" b="1" dirty="0" smtClean="0">
                <a:latin typeface="Times New Roman" panose="02020603050405020304" pitchFamily="18" charset="0"/>
                <a:cs typeface="Times New Roman" panose="02020603050405020304" pitchFamily="18" charset="0"/>
              </a:rPr>
              <a:t>Qn. 3. </a:t>
            </a:r>
            <a:r>
              <a:rPr lang="en-GB" sz="2800" dirty="0" smtClean="0">
                <a:latin typeface="Times New Roman" panose="02020603050405020304" pitchFamily="18" charset="0"/>
                <a:cs typeface="Times New Roman" panose="02020603050405020304" pitchFamily="18" charset="0"/>
              </a:rPr>
              <a:t>Enumerate the importance of lactic acid on meat quality. </a:t>
            </a:r>
            <a:r>
              <a:rPr lang="en-GB" sz="2800" b="1" dirty="0">
                <a:latin typeface="Times New Roman" panose="02020603050405020304" pitchFamily="18" charset="0"/>
                <a:cs typeface="Times New Roman" panose="02020603050405020304" pitchFamily="18" charset="0"/>
              </a:rPr>
              <a:t>4</a:t>
            </a:r>
            <a:r>
              <a:rPr lang="en-GB" sz="2800" b="1" dirty="0" smtClean="0">
                <a:latin typeface="Times New Roman" panose="02020603050405020304" pitchFamily="18" charset="0"/>
                <a:cs typeface="Times New Roman" panose="02020603050405020304" pitchFamily="18" charset="0"/>
              </a:rPr>
              <a:t> marks</a:t>
            </a:r>
          </a:p>
          <a:p>
            <a:endParaRPr lang="en-GB"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34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7171" y="139217"/>
            <a:ext cx="8928983"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sz="3200" b="1" dirty="0" smtClean="0"/>
              <a:t>Chemical and Biochemical Composition of Muscle</a:t>
            </a:r>
            <a:endParaRPr lang="en-GB" sz="3200" b="1" dirty="0"/>
          </a:p>
        </p:txBody>
      </p:sp>
      <p:sp>
        <p:nvSpPr>
          <p:cNvPr id="4" name="Slide Number Placeholder 3"/>
          <p:cNvSpPr>
            <a:spLocks noGrp="1"/>
          </p:cNvSpPr>
          <p:nvPr>
            <p:ph type="sldNum" sz="quarter" idx="12"/>
          </p:nvPr>
        </p:nvSpPr>
        <p:spPr/>
        <p:txBody>
          <a:bodyPr/>
          <a:lstStyle/>
          <a:p>
            <a:fld id="{BFD7FD30-19ED-42E2-8C36-6F848EB43577}" type="slidenum">
              <a:rPr lang="en-GB" smtClean="0"/>
              <a:t>14</a:t>
            </a:fld>
            <a:endParaRPr lang="en-GB"/>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4187" r="2321" b="19105"/>
          <a:stretch/>
        </p:blipFill>
        <p:spPr>
          <a:xfrm>
            <a:off x="663878" y="723993"/>
            <a:ext cx="10689921" cy="5997482"/>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344032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15</a:t>
            </a:fld>
            <a:endParaRPr lang="en-GB"/>
          </a:p>
        </p:txBody>
      </p:sp>
      <p:sp>
        <p:nvSpPr>
          <p:cNvPr id="5" name="Rectangle 4"/>
          <p:cNvSpPr/>
          <p:nvPr/>
        </p:nvSpPr>
        <p:spPr>
          <a:xfrm>
            <a:off x="701458" y="0"/>
            <a:ext cx="10283868" cy="507831"/>
          </a:xfrm>
          <a:prstGeom prst="rect">
            <a:avLst/>
          </a:prstGeom>
        </p:spPr>
        <p:txBody>
          <a:bodyPr wrap="square">
            <a:spAutoFit/>
          </a:bodyPr>
          <a:lstStyle/>
          <a:p>
            <a:pPr algn="ctr">
              <a:lnSpc>
                <a:spcPct val="150000"/>
              </a:lnSpc>
              <a:spcBef>
                <a:spcPts val="1200"/>
              </a:spcBef>
            </a:pPr>
            <a:r>
              <a:rPr lang="en-GB" b="1" dirty="0">
                <a:latin typeface="Tahoma" panose="020B0604030504040204" pitchFamily="34" charset="0"/>
              </a:rPr>
              <a:t>Table </a:t>
            </a:r>
            <a:r>
              <a:rPr lang="en-GB" b="1" dirty="0" smtClean="0">
                <a:latin typeface="Tahoma" panose="020B0604030504040204" pitchFamily="34" charset="0"/>
              </a:rPr>
              <a:t>2: </a:t>
            </a:r>
            <a:r>
              <a:rPr lang="en-GB" b="1" dirty="0">
                <a:latin typeface="Tahoma" panose="020B0604030504040204" pitchFamily="34" charset="0"/>
              </a:rPr>
              <a:t>Nutrient composition (per 100g) of lean red meat</a:t>
            </a:r>
            <a:endParaRPr lang="en-GB" dirty="0">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1000522230"/>
              </p:ext>
            </p:extLst>
          </p:nvPr>
        </p:nvGraphicFramePr>
        <p:xfrm>
          <a:off x="593945" y="411946"/>
          <a:ext cx="10759855" cy="6583680"/>
        </p:xfrm>
        <a:graphic>
          <a:graphicData uri="http://schemas.openxmlformats.org/drawingml/2006/table">
            <a:tbl>
              <a:tblPr firstRow="1" firstCol="1" bandRow="1">
                <a:tableStyleId>{5C22544A-7EE6-4342-B048-85BDC9FD1C3A}</a:tableStyleId>
              </a:tblPr>
              <a:tblGrid>
                <a:gridCol w="3380725"/>
                <a:gridCol w="1621730"/>
                <a:gridCol w="1620461"/>
                <a:gridCol w="1982681"/>
                <a:gridCol w="2154258"/>
              </a:tblGrid>
              <a:tr h="221528">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cs typeface="Times New Roman" panose="02020603050405020304" pitchFamily="18" charset="0"/>
                        </a:rPr>
                        <a:t>Nutrient</a:t>
                      </a:r>
                      <a:endParaRPr lang="en-GB" sz="1200" dirty="0">
                        <a:effectLst/>
                        <a:latin typeface="Times New Roman" panose="02020603050405020304" pitchFamily="18" charset="0"/>
                        <a:cs typeface="Times New Roman" panose="02020603050405020304" pitchFamily="18" charset="0"/>
                      </a:endParaRP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Beef</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Veal</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Lamb</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Mutton</a:t>
                      </a:r>
                    </a:p>
                  </a:txBody>
                  <a:tcPr marL="45326" marR="45326" marT="0" marB="0"/>
                </a:tc>
              </a:tr>
              <a:tr h="221528">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Moisture (g)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73.1</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74.8</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72.9</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73.2</a:t>
                      </a:r>
                    </a:p>
                  </a:txBody>
                  <a:tcPr marL="45326" marR="45326" marT="0" marB="0"/>
                </a:tc>
              </a:tr>
              <a:tr h="221528">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Protein (g)</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23.2</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24.8</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21.9</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21.5</a:t>
                      </a:r>
                    </a:p>
                  </a:txBody>
                  <a:tcPr marL="45326" marR="45326" marT="0" marB="0"/>
                </a:tc>
              </a:tr>
              <a:tr h="221528">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Fat (g)</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2.8</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1.5</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4.7</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4.0</a:t>
                      </a:r>
                    </a:p>
                  </a:txBody>
                  <a:tcPr marL="45326" marR="45326" marT="0" marB="0"/>
                </a:tc>
              </a:tr>
              <a:tr h="221528">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Energy (kJ)</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498</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477</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546</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514</a:t>
                      </a:r>
                    </a:p>
                  </a:txBody>
                  <a:tcPr marL="45326" marR="45326" marT="0" marB="0"/>
                </a:tc>
              </a:tr>
              <a:tr h="221528">
                <a:tc>
                  <a:txBody>
                    <a:bodyPr/>
                    <a:lstStyle/>
                    <a:p>
                      <a:pPr algn="just">
                        <a:lnSpc>
                          <a:spcPct val="150000"/>
                        </a:lnSpc>
                        <a:spcBef>
                          <a:spcPts val="1200"/>
                        </a:spcBef>
                        <a:spcAft>
                          <a:spcPts val="0"/>
                        </a:spcAft>
                      </a:pPr>
                      <a:r>
                        <a:rPr lang="en-GB" sz="1200" dirty="0" smtClean="0">
                          <a:effectLst/>
                          <a:latin typeface="Times New Roman" panose="02020603050405020304" pitchFamily="18" charset="0"/>
                          <a:cs typeface="Times New Roman" panose="02020603050405020304" pitchFamily="18" charset="0"/>
                        </a:rPr>
                        <a:t>Cholesterol </a:t>
                      </a:r>
                      <a:r>
                        <a:rPr lang="en-GB" sz="1200" dirty="0">
                          <a:effectLst/>
                          <a:latin typeface="Times New Roman" panose="02020603050405020304" pitchFamily="18" charset="0"/>
                          <a:cs typeface="Times New Roman" panose="02020603050405020304" pitchFamily="18" charset="0"/>
                        </a:rPr>
                        <a:t>(mg)</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50</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51</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66</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66</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Thiamin (mg)</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0.04</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0.06</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0.12</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0.16</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Riboflavin (mg)</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0.18</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0.20</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0.23</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0.25</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Niacin (mg)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5.0</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16.0</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5.2</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8.0</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Vitamin B6 (mg)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0.52</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0.8</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0.10</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0.8</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Vitamin B12 (</a:t>
                      </a:r>
                      <a:r>
                        <a:rPr lang="en-GB" sz="1200">
                          <a:effectLst/>
                          <a:latin typeface="Times New Roman" panose="02020603050405020304" pitchFamily="18" charset="0"/>
                          <a:cs typeface="Times New Roman" panose="02020603050405020304" pitchFamily="18" charset="0"/>
                          <a:sym typeface="Symbol" panose="05050102010706020507" pitchFamily="18" charset="2"/>
                        </a:rPr>
                        <a:t></a:t>
                      </a:r>
                      <a:r>
                        <a:rPr lang="en-GB" sz="1200">
                          <a:effectLst/>
                          <a:latin typeface="Times New Roman" panose="02020603050405020304" pitchFamily="18" charset="0"/>
                          <a:cs typeface="Times New Roman" panose="02020603050405020304" pitchFamily="18" charset="0"/>
                        </a:rPr>
                        <a:t>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2.5</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1.6</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0.96</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2.8</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Pantothenic acid (mg)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0.35</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1.5</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0.74</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1.33</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Vitamin A (</a:t>
                      </a:r>
                      <a:r>
                        <a:rPr lang="en-GB" sz="1200">
                          <a:effectLst/>
                          <a:latin typeface="Times New Roman" panose="02020603050405020304" pitchFamily="18" charset="0"/>
                          <a:cs typeface="Times New Roman" panose="02020603050405020304" pitchFamily="18" charset="0"/>
                          <a:sym typeface="Symbol" panose="05050102010706020507" pitchFamily="18" charset="2"/>
                        </a:rPr>
                        <a:t></a:t>
                      </a:r>
                      <a:r>
                        <a:rPr lang="en-GB" sz="1200">
                          <a:effectLst/>
                          <a:latin typeface="Times New Roman" panose="02020603050405020304" pitchFamily="18" charset="0"/>
                          <a:cs typeface="Times New Roman" panose="02020603050405020304" pitchFamily="18" charset="0"/>
                        </a:rPr>
                        <a:t>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&lt;5</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&lt;5</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8.6</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7.8</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Beta-carotene (</a:t>
                      </a:r>
                      <a:r>
                        <a:rPr lang="en-GB" sz="1200">
                          <a:effectLst/>
                          <a:latin typeface="Times New Roman" panose="02020603050405020304" pitchFamily="18" charset="0"/>
                          <a:cs typeface="Times New Roman" panose="02020603050405020304" pitchFamily="18" charset="0"/>
                          <a:sym typeface="Symbol" panose="05050102010706020507" pitchFamily="18" charset="2"/>
                        </a:rPr>
                        <a:t></a:t>
                      </a:r>
                      <a:r>
                        <a:rPr lang="en-GB" sz="1200">
                          <a:effectLst/>
                          <a:latin typeface="Times New Roman" panose="02020603050405020304" pitchFamily="18" charset="0"/>
                          <a:cs typeface="Times New Roman" panose="02020603050405020304" pitchFamily="18" charset="0"/>
                        </a:rPr>
                        <a:t>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10</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&lt;5</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&lt;5</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&lt;5</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Alpha-tocopherol (mg)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0.63</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0.50</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0.44</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0.20</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Sodium (mg)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51</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51</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69</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71</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Potassium (mg)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363</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362</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344</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365</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Calcium (mg)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4.5</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6.5</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7.2</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6.6</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Iron (mg)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1.8</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1.1</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2.0</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3.3</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Zinc (mg)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4.6</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4.2</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4.5</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3.9</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Magnesium (mg)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25</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26</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28</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28</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Phosphorous (mg)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215</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260</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194</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290</a:t>
                      </a:r>
                    </a:p>
                  </a:txBody>
                  <a:tcPr marL="45326" marR="45326" marT="0" marB="0"/>
                </a:tc>
              </a:tr>
              <a:tr h="221528">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Copper (mg)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0.12</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0.08</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0.12</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0.22</a:t>
                      </a:r>
                    </a:p>
                  </a:txBody>
                  <a:tcPr marL="45326" marR="45326" marT="0" marB="0"/>
                </a:tc>
              </a:tr>
              <a:tr h="221528">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Selenium (</a:t>
                      </a:r>
                      <a:r>
                        <a:rPr lang="en-GB"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200" dirty="0">
                          <a:effectLst/>
                          <a:latin typeface="Times New Roman" panose="02020603050405020304" pitchFamily="18" charset="0"/>
                          <a:cs typeface="Times New Roman" panose="02020603050405020304" pitchFamily="18" charset="0"/>
                        </a:rPr>
                        <a:t>g)</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17</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&lt;10</a:t>
                      </a:r>
                    </a:p>
                  </a:txBody>
                  <a:tcPr marL="45326" marR="45326" marT="0" marB="0"/>
                </a:tc>
                <a:tc>
                  <a:txBody>
                    <a:bodyPr/>
                    <a:lstStyle/>
                    <a:p>
                      <a:pPr algn="just">
                        <a:lnSpc>
                          <a:spcPct val="150000"/>
                        </a:lnSpc>
                        <a:spcBef>
                          <a:spcPts val="1200"/>
                        </a:spcBef>
                        <a:spcAft>
                          <a:spcPts val="0"/>
                        </a:spcAft>
                      </a:pPr>
                      <a:r>
                        <a:rPr lang="en-GB" sz="1200">
                          <a:effectLst/>
                          <a:latin typeface="Times New Roman" panose="02020603050405020304" pitchFamily="18" charset="0"/>
                          <a:cs typeface="Times New Roman" panose="02020603050405020304" pitchFamily="18" charset="0"/>
                        </a:rPr>
                        <a:t>14</a:t>
                      </a:r>
                    </a:p>
                  </a:txBody>
                  <a:tcPr marL="45326" marR="45326" marT="0" marB="0"/>
                </a:tc>
                <a:tc>
                  <a:txBody>
                    <a:bodyPr/>
                    <a:lstStyle/>
                    <a:p>
                      <a:pPr algn="just">
                        <a:lnSpc>
                          <a:spcPct val="150000"/>
                        </a:lnSpc>
                        <a:spcBef>
                          <a:spcPts val="1200"/>
                        </a:spcBef>
                        <a:spcAft>
                          <a:spcPts val="0"/>
                        </a:spcAft>
                      </a:pPr>
                      <a:r>
                        <a:rPr lang="en-GB" sz="1200" dirty="0">
                          <a:effectLst/>
                          <a:latin typeface="Times New Roman" panose="02020603050405020304" pitchFamily="18" charset="0"/>
                          <a:cs typeface="Times New Roman" panose="02020603050405020304" pitchFamily="18" charset="0"/>
                        </a:rPr>
                        <a:t>&lt;10</a:t>
                      </a:r>
                    </a:p>
                  </a:txBody>
                  <a:tcPr marL="45326" marR="45326" marT="0" marB="0"/>
                </a:tc>
              </a:tr>
            </a:tbl>
          </a:graphicData>
        </a:graphic>
      </p:graphicFrame>
    </p:spTree>
    <p:extLst>
      <p:ext uri="{BB962C8B-B14F-4D97-AF65-F5344CB8AC3E}">
        <p14:creationId xmlns:p14="http://schemas.microsoft.com/office/powerpoint/2010/main" val="4250693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16</a:t>
            </a:fld>
            <a:endParaRPr lang="en-GB"/>
          </a:p>
        </p:txBody>
      </p:sp>
      <p:sp>
        <p:nvSpPr>
          <p:cNvPr id="3" name="Rectangle 2"/>
          <p:cNvSpPr/>
          <p:nvPr/>
        </p:nvSpPr>
        <p:spPr>
          <a:xfrm>
            <a:off x="859579" y="1227551"/>
            <a:ext cx="10496811" cy="10690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1000"/>
              </a:spcAft>
            </a:pPr>
            <a:r>
              <a:rPr lang="en-GB" sz="6000" b="1" dirty="0" smtClean="0">
                <a:latin typeface="Times New Roman" panose="02020603050405020304" pitchFamily="18" charset="0"/>
                <a:ea typeface="Calibri" panose="020F0502020204030204" pitchFamily="34" charset="0"/>
                <a:cs typeface="Times New Roman" panose="02020603050405020304" pitchFamily="18" charset="0"/>
              </a:rPr>
              <a:t>Structure of Animal Muscle</a:t>
            </a:r>
            <a:endParaRPr lang="en-GB" sz="6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859579" y="704331"/>
            <a:ext cx="2188421"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n-GB" sz="2800" b="1" dirty="0">
                <a:latin typeface="Times New Roman" panose="02020603050405020304" pitchFamily="18" charset="0"/>
                <a:cs typeface="Times New Roman" panose="02020603050405020304" pitchFamily="18" charset="0"/>
              </a:rPr>
              <a:t>LECTURE </a:t>
            </a:r>
            <a:r>
              <a:rPr lang="en-GB" sz="2800" b="1" dirty="0" smtClean="0">
                <a:latin typeface="Times New Roman" panose="02020603050405020304" pitchFamily="18" charset="0"/>
                <a:cs typeface="Times New Roman" panose="02020603050405020304" pitchFamily="18" charset="0"/>
              </a:rPr>
              <a:t>3</a:t>
            </a:r>
            <a:endParaRPr lang="en-GB"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59579" y="2296626"/>
            <a:ext cx="10494221" cy="221983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en-GB" sz="3200" dirty="0">
                <a:solidFill>
                  <a:srgbClr val="1A1818"/>
                </a:solidFill>
                <a:latin typeface="Times New Roman" panose="02020603050405020304" pitchFamily="18" charset="0"/>
                <a:ea typeface="Calibri" panose="020F0502020204030204" pitchFamily="34" charset="0"/>
                <a:cs typeface="Times New Roman" panose="02020603050405020304" pitchFamily="18" charset="0"/>
              </a:rPr>
              <a:t>Muscles are highly specialized tissues that are used to provide structural support, create movement and maintain metabolic processes for complete function of the animal.</a:t>
            </a:r>
          </a:p>
        </p:txBody>
      </p:sp>
    </p:spTree>
    <p:extLst>
      <p:ext uri="{BB962C8B-B14F-4D97-AF65-F5344CB8AC3E}">
        <p14:creationId xmlns:p14="http://schemas.microsoft.com/office/powerpoint/2010/main" val="283459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17</a:t>
            </a:fld>
            <a:endParaRPr lang="en-GB"/>
          </a:p>
        </p:txBody>
      </p:sp>
      <p:sp>
        <p:nvSpPr>
          <p:cNvPr id="3" name="Rectangle 2"/>
          <p:cNvSpPr/>
          <p:nvPr/>
        </p:nvSpPr>
        <p:spPr>
          <a:xfrm>
            <a:off x="876822" y="613773"/>
            <a:ext cx="10308920" cy="59575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5000"/>
              </a:lnSpc>
              <a:spcAft>
                <a:spcPts val="1000"/>
              </a:spcAft>
            </a:pPr>
            <a:r>
              <a:rPr lang="en-GB" sz="3200" b="1" dirty="0">
                <a:latin typeface="Times New Roman" panose="02020603050405020304" pitchFamily="18" charset="0"/>
                <a:ea typeface="Calibri" panose="020F0502020204030204" pitchFamily="34" charset="0"/>
                <a:cs typeface="Times New Roman" panose="02020603050405020304" pitchFamily="18" charset="0"/>
              </a:rPr>
              <a:t>Types of </a:t>
            </a: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muscles Fibre</a:t>
            </a:r>
          </a:p>
          <a:p>
            <a:pPr marL="514350" indent="-514350">
              <a:buAutoNum type="arabicPeriod"/>
            </a:pPr>
            <a:r>
              <a:rPr lang="en-GB" sz="2800" b="1" dirty="0" smtClean="0">
                <a:latin typeface="Times New Roman" panose="02020603050405020304" pitchFamily="18" charset="0"/>
                <a:cs typeface="Times New Roman" panose="02020603050405020304" pitchFamily="18" charset="0"/>
              </a:rPr>
              <a:t>Skeletal Muscles- </a:t>
            </a:r>
            <a:r>
              <a:rPr lang="en-GB" sz="2800" dirty="0">
                <a:solidFill>
                  <a:schemeClr val="tx1"/>
                </a:solidFill>
                <a:latin typeface="Times New Roman" panose="02020603050405020304" pitchFamily="18" charset="0"/>
                <a:cs typeface="Times New Roman" panose="02020603050405020304" pitchFamily="18" charset="0"/>
              </a:rPr>
              <a:t>The skeletal muscle is the principal muscle tissue in meat, although very little of smooth tissue is also present. </a:t>
            </a:r>
          </a:p>
          <a:p>
            <a:pPr marL="514350" indent="-514350">
              <a:buAutoNum type="arabicPeriod"/>
            </a:pPr>
            <a:endParaRPr lang="en-GB" sz="2800" dirty="0" smtClean="0">
              <a:solidFill>
                <a:schemeClr val="tx1"/>
              </a:solidFill>
              <a:latin typeface="Times New Roman" panose="02020603050405020304" pitchFamily="18" charset="0"/>
              <a:cs typeface="Times New Roman" panose="02020603050405020304" pitchFamily="18" charset="0"/>
            </a:endParaRPr>
          </a:p>
          <a:p>
            <a:pPr marL="514350" indent="-514350">
              <a:buAutoNum type="arabicPeriod"/>
            </a:pPr>
            <a:r>
              <a:rPr lang="en-GB" sz="2800" b="1" dirty="0">
                <a:latin typeface="Times New Roman" panose="02020603050405020304" pitchFamily="18" charset="0"/>
                <a:cs typeface="Times New Roman" panose="02020603050405020304" pitchFamily="18" charset="0"/>
              </a:rPr>
              <a:t>Smooth Muscles- </a:t>
            </a:r>
            <a:r>
              <a:rPr lang="en-GB" sz="2800" dirty="0">
                <a:latin typeface="Times New Roman" panose="02020603050405020304" pitchFamily="18" charset="0"/>
                <a:cs typeface="Times New Roman" panose="02020603050405020304" pitchFamily="18" charset="0"/>
              </a:rPr>
              <a:t>are found in the gastro-intestinal tract, blood vessels, organ cells, lymphatic and skin in close association with the connective tissue layers. These are involuntary in nature. </a:t>
            </a:r>
            <a:endParaRPr lang="en-GB" sz="2800" dirty="0" smtClean="0">
              <a:latin typeface="Times New Roman" panose="02020603050405020304" pitchFamily="18" charset="0"/>
              <a:cs typeface="Times New Roman" panose="02020603050405020304" pitchFamily="18" charset="0"/>
            </a:endParaRPr>
          </a:p>
          <a:p>
            <a:pPr marL="514350" indent="-514350">
              <a:buAutoNum type="arabicPeriod"/>
            </a:pPr>
            <a:endParaRPr lang="en-GB" sz="2800" dirty="0">
              <a:latin typeface="Times New Roman" panose="02020603050405020304" pitchFamily="18" charset="0"/>
              <a:cs typeface="Times New Roman" panose="02020603050405020304" pitchFamily="18" charset="0"/>
            </a:endParaRPr>
          </a:p>
          <a:p>
            <a:pPr marL="514350" indent="-514350">
              <a:buFontTx/>
              <a:buAutoNum type="arabicPeriod"/>
            </a:pPr>
            <a:r>
              <a:rPr lang="en-GB" sz="2800" b="1" dirty="0">
                <a:latin typeface="Times New Roman" panose="02020603050405020304" pitchFamily="18" charset="0"/>
                <a:cs typeface="Times New Roman" panose="02020603050405020304" pitchFamily="18" charset="0"/>
              </a:rPr>
              <a:t>Cardiac Muscles- </a:t>
            </a:r>
            <a:r>
              <a:rPr lang="en-GB" sz="2800" dirty="0">
                <a:latin typeface="Times New Roman" panose="02020603050405020304" pitchFamily="18" charset="0"/>
                <a:cs typeface="Times New Roman" panose="02020603050405020304" pitchFamily="18" charset="0"/>
              </a:rPr>
              <a:t>Specialised muscle found only in the heart; are also involuntary. Their muscle fibres are rounded to irregular in shape.</a:t>
            </a:r>
            <a:r>
              <a:rPr lang="en-GB" sz="2800" b="1" dirty="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a:p>
            <a:pPr marL="514350" indent="-514350">
              <a:buAutoNum type="arabicPeriod"/>
            </a:pPr>
            <a:endParaRPr lang="en-GB" sz="2800" dirty="0">
              <a:latin typeface="Times New Roman" panose="02020603050405020304" pitchFamily="18" charset="0"/>
              <a:cs typeface="Times New Roman" panose="02020603050405020304" pitchFamily="18" charset="0"/>
            </a:endParaRPr>
          </a:p>
          <a:p>
            <a:endParaRPr lang="en-GB"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902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18</a:t>
            </a:fld>
            <a:endParaRPr lang="en-GB"/>
          </a:p>
        </p:txBody>
      </p:sp>
      <p:sp>
        <p:nvSpPr>
          <p:cNvPr id="3" name="Rectangle 2"/>
          <p:cNvSpPr/>
          <p:nvPr/>
        </p:nvSpPr>
        <p:spPr>
          <a:xfrm>
            <a:off x="855944" y="116713"/>
            <a:ext cx="10497856" cy="624786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3200" b="1" dirty="0">
                <a:latin typeface="Times New Roman" panose="02020603050405020304" pitchFamily="18" charset="0"/>
                <a:cs typeface="Times New Roman" panose="02020603050405020304" pitchFamily="18" charset="0"/>
              </a:rPr>
              <a:t>Skeletal </a:t>
            </a:r>
            <a:r>
              <a:rPr lang="en-GB" sz="3200" b="1" dirty="0" smtClean="0">
                <a:latin typeface="Times New Roman" panose="02020603050405020304" pitchFamily="18" charset="0"/>
                <a:cs typeface="Times New Roman" panose="02020603050405020304" pitchFamily="18" charset="0"/>
              </a:rPr>
              <a:t>Muscles</a:t>
            </a:r>
          </a:p>
          <a:p>
            <a:pPr algn="ctr"/>
            <a:endParaRPr lang="en-GB" sz="3200" dirty="0" smtClean="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The </a:t>
            </a:r>
            <a:r>
              <a:rPr lang="en-GB" sz="2800" dirty="0">
                <a:latin typeface="Times New Roman" panose="02020603050405020304" pitchFamily="18" charset="0"/>
                <a:cs typeface="Times New Roman" panose="02020603050405020304" pitchFamily="18" charset="0"/>
              </a:rPr>
              <a:t>skeletal muscle structure is made up of </a:t>
            </a:r>
            <a:r>
              <a:rPr lang="en-GB" sz="2800" b="1" dirty="0">
                <a:latin typeface="Times New Roman" panose="02020603050405020304" pitchFamily="18" charset="0"/>
                <a:cs typeface="Times New Roman" panose="02020603050405020304" pitchFamily="18" charset="0"/>
              </a:rPr>
              <a:t>(a) connective tissues and (b) fibre</a:t>
            </a:r>
            <a:r>
              <a:rPr lang="en-GB" sz="2800" dirty="0">
                <a:latin typeface="Times New Roman" panose="02020603050405020304" pitchFamily="18" charset="0"/>
                <a:cs typeface="Times New Roman" panose="02020603050405020304" pitchFamily="18" charset="0"/>
              </a:rPr>
              <a:t>.</a:t>
            </a:r>
          </a:p>
          <a:p>
            <a:r>
              <a:rPr lang="en-GB" sz="2800" b="1" dirty="0" smtClean="0">
                <a:latin typeface="Times New Roman" panose="02020603050405020304" pitchFamily="18" charset="0"/>
                <a:cs typeface="Times New Roman" panose="02020603050405020304" pitchFamily="18" charset="0"/>
              </a:rPr>
              <a:t>Connective tissue </a:t>
            </a:r>
          </a:p>
          <a:p>
            <a:r>
              <a:rPr lang="en-GB" sz="2800" dirty="0" smtClean="0">
                <a:solidFill>
                  <a:schemeClr val="tx1"/>
                </a:solidFill>
                <a:latin typeface="Times New Roman" panose="02020603050405020304" pitchFamily="18" charset="0"/>
                <a:cs typeface="Times New Roman" panose="02020603050405020304" pitchFamily="18" charset="0"/>
              </a:rPr>
              <a:t>The </a:t>
            </a:r>
            <a:r>
              <a:rPr lang="en-GB" sz="2800" dirty="0">
                <a:solidFill>
                  <a:schemeClr val="tx1"/>
                </a:solidFill>
                <a:latin typeface="Times New Roman" panose="02020603050405020304" pitchFamily="18" charset="0"/>
                <a:cs typeface="Times New Roman" panose="02020603050405020304" pitchFamily="18" charset="0"/>
              </a:rPr>
              <a:t>main connective tissue types are adipose tissue (fat), </a:t>
            </a:r>
            <a:r>
              <a:rPr lang="en-GB" sz="2800" dirty="0" smtClean="0">
                <a:solidFill>
                  <a:schemeClr val="tx1"/>
                </a:solidFill>
                <a:latin typeface="Times New Roman" panose="02020603050405020304" pitchFamily="18" charset="0"/>
                <a:cs typeface="Times New Roman" panose="02020603050405020304" pitchFamily="18" charset="0"/>
              </a:rPr>
              <a:t>bone, </a:t>
            </a:r>
            <a:r>
              <a:rPr lang="en-GB" sz="2800" dirty="0">
                <a:solidFill>
                  <a:schemeClr val="tx1"/>
                </a:solidFill>
                <a:latin typeface="Times New Roman" panose="02020603050405020304" pitchFamily="18" charset="0"/>
                <a:cs typeface="Times New Roman" panose="02020603050405020304" pitchFamily="18" charset="0"/>
              </a:rPr>
              <a:t>and connective tissue proper. </a:t>
            </a:r>
            <a:endParaRPr lang="en-GB" sz="2800" dirty="0" smtClean="0">
              <a:solidFill>
                <a:schemeClr val="tx1"/>
              </a:solidFill>
              <a:latin typeface="Times New Roman" panose="02020603050405020304" pitchFamily="18" charset="0"/>
              <a:cs typeface="Times New Roman" panose="02020603050405020304" pitchFamily="18" charset="0"/>
            </a:endParaRPr>
          </a:p>
          <a:p>
            <a:endParaRPr lang="en-GB" sz="2800" b="1" dirty="0">
              <a:solidFill>
                <a:schemeClr val="tx1"/>
              </a:solidFill>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Collagen-</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connective tissues are composed mainly of </a:t>
            </a:r>
            <a:r>
              <a:rPr lang="en-GB" sz="2800" dirty="0" smtClean="0">
                <a:latin typeface="Times New Roman" panose="02020603050405020304" pitchFamily="18" charset="0"/>
                <a:cs typeface="Times New Roman" panose="02020603050405020304" pitchFamily="18" charset="0"/>
              </a:rPr>
              <a:t>collagen which constitutes </a:t>
            </a:r>
            <a:r>
              <a:rPr lang="en-GB" sz="2800" dirty="0">
                <a:latin typeface="Times New Roman" panose="02020603050405020304" pitchFamily="18" charset="0"/>
                <a:cs typeface="Times New Roman" panose="02020603050405020304" pitchFamily="18" charset="0"/>
              </a:rPr>
              <a:t>20 – 25% of the protein in </a:t>
            </a:r>
            <a:r>
              <a:rPr lang="en-GB" sz="2800" dirty="0" smtClean="0">
                <a:latin typeface="Times New Roman" panose="02020603050405020304" pitchFamily="18" charset="0"/>
                <a:cs typeface="Times New Roman" panose="02020603050405020304" pitchFamily="18" charset="0"/>
              </a:rPr>
              <a:t>mammals. Muscles </a:t>
            </a:r>
            <a:r>
              <a:rPr lang="en-GB" sz="2800" dirty="0">
                <a:latin typeface="Times New Roman" panose="02020603050405020304" pitchFamily="18" charset="0"/>
                <a:cs typeface="Times New Roman" panose="02020603050405020304" pitchFamily="18" charset="0"/>
              </a:rPr>
              <a:t>used extensively have higher amounts of collagen and are generally tougher.</a:t>
            </a:r>
          </a:p>
          <a:p>
            <a:endParaRPr lang="en-GB" sz="2800" b="1" dirty="0" smtClean="0">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Elastin-</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Elastic, shrinks and toughens on heating. Elastin like collagen becomes more insoluble with increasing age of the animal</a:t>
            </a:r>
            <a:r>
              <a:rPr lang="en-GB" sz="2800" dirty="0" smtClean="0">
                <a:latin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404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19</a:t>
            </a:fld>
            <a:endParaRPr lang="en-GB"/>
          </a:p>
        </p:txBody>
      </p:sp>
      <p:sp>
        <p:nvSpPr>
          <p:cNvPr id="3" name="Rectangle 2"/>
          <p:cNvSpPr/>
          <p:nvPr/>
        </p:nvSpPr>
        <p:spPr>
          <a:xfrm>
            <a:off x="951978" y="969992"/>
            <a:ext cx="10258817" cy="517064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GB" sz="3000" dirty="0">
                <a:latin typeface="Times New Roman" panose="02020603050405020304" pitchFamily="18" charset="0"/>
                <a:cs typeface="Times New Roman" panose="02020603050405020304" pitchFamily="18" charset="0"/>
              </a:rPr>
              <a:t>The sheath of connective tissue is referred to as the </a:t>
            </a:r>
            <a:r>
              <a:rPr lang="en-GB" sz="3000" b="1" dirty="0" err="1">
                <a:latin typeface="Times New Roman" panose="02020603050405020304" pitchFamily="18" charset="0"/>
                <a:cs typeface="Times New Roman" panose="02020603050405020304" pitchFamily="18" charset="0"/>
              </a:rPr>
              <a:t>epimysium</a:t>
            </a:r>
            <a:r>
              <a:rPr lang="en-GB" sz="3000" b="1" dirty="0">
                <a:latin typeface="Times New Roman" panose="02020603050405020304" pitchFamily="18" charset="0"/>
                <a:cs typeface="Times New Roman" panose="02020603050405020304" pitchFamily="18" charset="0"/>
              </a:rPr>
              <a:t> </a:t>
            </a:r>
            <a:r>
              <a:rPr lang="en-GB" sz="3000" dirty="0">
                <a:latin typeface="Times New Roman" panose="02020603050405020304" pitchFamily="18" charset="0"/>
                <a:cs typeface="Times New Roman" panose="02020603050405020304" pitchFamily="18" charset="0"/>
              </a:rPr>
              <a:t>which  separates the muscle fibres into bundles</a:t>
            </a:r>
          </a:p>
          <a:p>
            <a:pPr lvl="0"/>
            <a:endParaRPr lang="en-GB" sz="3000" b="1" dirty="0">
              <a:latin typeface="Times New Roman" panose="02020603050405020304" pitchFamily="18" charset="0"/>
              <a:cs typeface="Times New Roman" panose="02020603050405020304" pitchFamily="18" charset="0"/>
            </a:endParaRPr>
          </a:p>
          <a:p>
            <a:pPr lvl="0"/>
            <a:r>
              <a:rPr lang="en-GB" sz="3000" dirty="0">
                <a:latin typeface="Times New Roman" panose="02020603050405020304" pitchFamily="18" charset="0"/>
                <a:cs typeface="Times New Roman" panose="02020603050405020304" pitchFamily="18" charset="0"/>
              </a:rPr>
              <a:t>The bundles are made up of </a:t>
            </a:r>
            <a:r>
              <a:rPr lang="en-GB" sz="3000" b="1" dirty="0">
                <a:latin typeface="Times New Roman" panose="02020603050405020304" pitchFamily="18" charset="0"/>
                <a:cs typeface="Times New Roman" panose="02020603050405020304" pitchFamily="18" charset="0"/>
              </a:rPr>
              <a:t>perimysium</a:t>
            </a:r>
            <a:r>
              <a:rPr lang="en-GB" sz="3000" dirty="0">
                <a:latin typeface="Times New Roman" panose="02020603050405020304" pitchFamily="18" charset="0"/>
                <a:cs typeface="Times New Roman" panose="02020603050405020304" pitchFamily="18" charset="0"/>
              </a:rPr>
              <a:t>; contains the larger blood vessels and nerves</a:t>
            </a:r>
          </a:p>
          <a:p>
            <a:pPr lvl="0"/>
            <a:r>
              <a:rPr lang="en-GB" sz="3000" b="1" dirty="0" err="1">
                <a:latin typeface="Times New Roman" panose="02020603050405020304" pitchFamily="18" charset="0"/>
                <a:cs typeface="Times New Roman" panose="02020603050405020304" pitchFamily="18" charset="0"/>
              </a:rPr>
              <a:t>Endomysium</a:t>
            </a:r>
            <a:r>
              <a:rPr lang="en-GB" sz="3000" b="1" dirty="0">
                <a:latin typeface="Times New Roman" panose="02020603050405020304" pitchFamily="18" charset="0"/>
                <a:cs typeface="Times New Roman" panose="02020603050405020304" pitchFamily="18" charset="0"/>
              </a:rPr>
              <a:t>- </a:t>
            </a:r>
            <a:r>
              <a:rPr lang="en-GB" sz="3000" dirty="0">
                <a:latin typeface="Times New Roman" panose="02020603050405020304" pitchFamily="18" charset="0"/>
                <a:cs typeface="Times New Roman" panose="02020603050405020304" pitchFamily="18" charset="0"/>
              </a:rPr>
              <a:t>Inward connective tissue from p</a:t>
            </a:r>
            <a:r>
              <a:rPr lang="en-GB" sz="3000" b="1" dirty="0">
                <a:latin typeface="Times New Roman" panose="02020603050405020304" pitchFamily="18" charset="0"/>
                <a:cs typeface="Times New Roman" panose="02020603050405020304" pitchFamily="18" charset="0"/>
              </a:rPr>
              <a:t>erimysium </a:t>
            </a:r>
            <a:r>
              <a:rPr lang="en-GB" sz="3000" dirty="0">
                <a:latin typeface="Times New Roman" panose="02020603050405020304" pitchFamily="18" charset="0"/>
                <a:cs typeface="Times New Roman" panose="02020603050405020304" pitchFamily="18" charset="0"/>
              </a:rPr>
              <a:t>surrounding each individual muscle fibre</a:t>
            </a:r>
            <a:endParaRPr lang="en-GB" sz="3000" b="1" dirty="0">
              <a:latin typeface="Times New Roman" panose="02020603050405020304" pitchFamily="18" charset="0"/>
              <a:cs typeface="Times New Roman" panose="02020603050405020304" pitchFamily="18" charset="0"/>
            </a:endParaRPr>
          </a:p>
          <a:p>
            <a:endParaRPr lang="en-GB"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GB"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Connective tissue fibres form the bulk of tendons and ligaments. The tendons attach muscle with bone whereas ligaments connect two bones or support organs </a:t>
            </a:r>
          </a:p>
        </p:txBody>
      </p:sp>
      <p:sp>
        <p:nvSpPr>
          <p:cNvPr id="5" name="Rectangle 4"/>
          <p:cNvSpPr/>
          <p:nvPr/>
        </p:nvSpPr>
        <p:spPr>
          <a:xfrm>
            <a:off x="951978" y="385217"/>
            <a:ext cx="4413388" cy="5847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GB" sz="3200" b="1" dirty="0">
                <a:latin typeface="Times New Roman" panose="02020603050405020304" pitchFamily="18" charset="0"/>
                <a:cs typeface="Times New Roman" panose="02020603050405020304" pitchFamily="18" charset="0"/>
              </a:rPr>
              <a:t>Connective </a:t>
            </a:r>
            <a:r>
              <a:rPr lang="en-GB" sz="3200" b="1" dirty="0" smtClean="0">
                <a:latin typeface="Times New Roman" panose="02020603050405020304" pitchFamily="18" charset="0"/>
                <a:cs typeface="Times New Roman" panose="02020603050405020304" pitchFamily="18" charset="0"/>
              </a:rPr>
              <a:t>tissue </a:t>
            </a:r>
            <a:r>
              <a:rPr lang="en-GB" sz="3200" b="1" dirty="0" err="1">
                <a:latin typeface="Times New Roman" panose="02020603050405020304" pitchFamily="18" charset="0"/>
                <a:cs typeface="Times New Roman" panose="02020603050405020304" pitchFamily="18" charset="0"/>
              </a:rPr>
              <a:t>c</a:t>
            </a:r>
            <a:r>
              <a:rPr lang="en-GB" sz="3200" b="1" dirty="0" err="1" smtClean="0">
                <a:latin typeface="Times New Roman" panose="02020603050405020304" pitchFamily="18" charset="0"/>
                <a:cs typeface="Times New Roman" panose="02020603050405020304" pitchFamily="18" charset="0"/>
              </a:rPr>
              <a:t>ontd</a:t>
            </a:r>
            <a:r>
              <a:rPr lang="en-GB" sz="3200" b="1" dirty="0" smtClean="0">
                <a:latin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740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2</a:t>
            </a:fld>
            <a:endParaRPr lang="en-GB"/>
          </a:p>
        </p:txBody>
      </p:sp>
      <p:sp>
        <p:nvSpPr>
          <p:cNvPr id="3" name="TextBox 2"/>
          <p:cNvSpPr txBox="1"/>
          <p:nvPr/>
        </p:nvSpPr>
        <p:spPr>
          <a:xfrm>
            <a:off x="2931091" y="2492679"/>
            <a:ext cx="6100175"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4000" dirty="0" smtClean="0">
                <a:latin typeface="Times New Roman" panose="02020603050405020304" pitchFamily="18" charset="0"/>
                <a:cs typeface="Times New Roman" panose="02020603050405020304" pitchFamily="18" charset="0"/>
              </a:rPr>
              <a:t>LECTURE 1</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103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20</a:t>
            </a:fld>
            <a:endParaRPr lang="en-GB"/>
          </a:p>
        </p:txBody>
      </p:sp>
      <p:pic>
        <p:nvPicPr>
          <p:cNvPr id="4" name="Picture 3" descr="muscle_fiber_structure"/>
          <p:cNvPicPr/>
          <p:nvPr/>
        </p:nvPicPr>
        <p:blipFill>
          <a:blip r:embed="rId2">
            <a:extLst>
              <a:ext uri="{28A0092B-C50C-407E-A947-70E740481C1C}">
                <a14:useLocalDpi xmlns:a14="http://schemas.microsoft.com/office/drawing/2010/main" val="0"/>
              </a:ext>
            </a:extLst>
          </a:blip>
          <a:srcRect/>
          <a:stretch>
            <a:fillRect/>
          </a:stretch>
        </p:blipFill>
        <p:spPr bwMode="auto">
          <a:xfrm>
            <a:off x="1766171" y="413357"/>
            <a:ext cx="8555276" cy="4496846"/>
          </a:xfrm>
          <a:prstGeom prst="rect">
            <a:avLst/>
          </a:prstGeom>
          <a:ln>
            <a:solidFill>
              <a:schemeClr val="accent2"/>
            </a:solidFill>
          </a:ln>
        </p:spPr>
        <p:style>
          <a:lnRef idx="2">
            <a:schemeClr val="accent4"/>
          </a:lnRef>
          <a:fillRef idx="1">
            <a:schemeClr val="lt1"/>
          </a:fillRef>
          <a:effectRef idx="0">
            <a:schemeClr val="accent4"/>
          </a:effectRef>
          <a:fontRef idx="minor">
            <a:schemeClr val="dk1"/>
          </a:fontRef>
        </p:style>
      </p:pic>
      <p:sp>
        <p:nvSpPr>
          <p:cNvPr id="5" name="Rectangle 4"/>
          <p:cNvSpPr/>
          <p:nvPr/>
        </p:nvSpPr>
        <p:spPr>
          <a:xfrm>
            <a:off x="1766171" y="5110056"/>
            <a:ext cx="6096000" cy="104644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spcBef>
                <a:spcPts val="1200"/>
              </a:spcBef>
              <a:spcAft>
                <a:spcPts val="0"/>
              </a:spcAft>
            </a:pPr>
            <a:r>
              <a:rPr lang="en-GB" sz="2600" dirty="0">
                <a:latin typeface="Times New Roman" panose="02020603050405020304" pitchFamily="18" charset="0"/>
                <a:cs typeface="Times New Roman" panose="02020603050405020304" pitchFamily="18" charset="0"/>
              </a:rPr>
              <a:t>Fig 1: Structure of the Muscle Fibre</a:t>
            </a:r>
          </a:p>
          <a:p>
            <a:pPr algn="just">
              <a:spcBef>
                <a:spcPts val="1200"/>
              </a:spcBef>
              <a:spcAft>
                <a:spcPts val="0"/>
              </a:spcAft>
            </a:pPr>
            <a:r>
              <a:rPr lang="en-GB" sz="2600" dirty="0">
                <a:latin typeface="Times New Roman" panose="02020603050405020304" pitchFamily="18" charset="0"/>
                <a:cs typeface="Times New Roman" panose="02020603050405020304" pitchFamily="18" charset="0"/>
              </a:rPr>
              <a:t>Source: Canada Beef </a:t>
            </a:r>
            <a:r>
              <a:rPr lang="en-GB" sz="2600" dirty="0" err="1">
                <a:latin typeface="Times New Roman" panose="02020603050405020304" pitchFamily="18" charset="0"/>
                <a:cs typeface="Times New Roman" panose="02020603050405020304" pitchFamily="18" charset="0"/>
              </a:rPr>
              <a:t>Inc</a:t>
            </a:r>
            <a:r>
              <a:rPr lang="en-GB" sz="2600" dirty="0">
                <a:latin typeface="Times New Roman" panose="02020603050405020304" pitchFamily="18" charset="0"/>
                <a:cs typeface="Times New Roman" panose="02020603050405020304" pitchFamily="18" charset="0"/>
              </a:rPr>
              <a:t> (2012)</a:t>
            </a:r>
            <a:endParaRPr lang="en-GB" sz="2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510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21</a:t>
            </a:fld>
            <a:endParaRPr lang="en-GB"/>
          </a:p>
        </p:txBody>
      </p:sp>
      <p:pic>
        <p:nvPicPr>
          <p:cNvPr id="3" name="Picture 2" descr="sarcomere"/>
          <p:cNvPicPr/>
          <p:nvPr/>
        </p:nvPicPr>
        <p:blipFill>
          <a:blip r:embed="rId2">
            <a:extLst>
              <a:ext uri="{28A0092B-C50C-407E-A947-70E740481C1C}">
                <a14:useLocalDpi xmlns:a14="http://schemas.microsoft.com/office/drawing/2010/main" val="0"/>
              </a:ext>
            </a:extLst>
          </a:blip>
          <a:srcRect/>
          <a:stretch>
            <a:fillRect/>
          </a:stretch>
        </p:blipFill>
        <p:spPr bwMode="auto">
          <a:xfrm>
            <a:off x="1871597" y="576197"/>
            <a:ext cx="8512480" cy="5498925"/>
          </a:xfrm>
          <a:prstGeom prst="rect">
            <a:avLst/>
          </a:prstGeom>
          <a:solidFill>
            <a:srgbClr val="0070C0"/>
          </a:solidFill>
          <a:ln>
            <a:noFill/>
          </a:ln>
        </p:spPr>
      </p:pic>
      <p:sp>
        <p:nvSpPr>
          <p:cNvPr id="4" name="Rectangle 3"/>
          <p:cNvSpPr/>
          <p:nvPr/>
        </p:nvSpPr>
        <p:spPr>
          <a:xfrm>
            <a:off x="2188192" y="6075122"/>
            <a:ext cx="4608954"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
              <a:spcBef>
                <a:spcPts val="1200"/>
              </a:spcBef>
              <a:spcAft>
                <a:spcPts val="0"/>
              </a:spcAft>
            </a:pPr>
            <a:r>
              <a:rPr lang="en-GB" sz="2400" dirty="0">
                <a:latin typeface="Times New Roman" panose="02020603050405020304" pitchFamily="18" charset="0"/>
                <a:cs typeface="Times New Roman" panose="02020603050405020304" pitchFamily="18" charset="0"/>
              </a:rPr>
              <a:t>Fig </a:t>
            </a:r>
            <a:r>
              <a:rPr lang="en-GB" sz="2400" dirty="0" smtClean="0">
                <a:latin typeface="Times New Roman" panose="02020603050405020304" pitchFamily="18" charset="0"/>
                <a:cs typeface="Times New Roman" panose="02020603050405020304" pitchFamily="18" charset="0"/>
              </a:rPr>
              <a:t>2: </a:t>
            </a:r>
            <a:r>
              <a:rPr lang="en-GB" sz="2400" dirty="0">
                <a:latin typeface="Times New Roman" panose="02020603050405020304" pitchFamily="18" charset="0"/>
                <a:cs typeface="Times New Roman" panose="02020603050405020304" pitchFamily="18" charset="0"/>
              </a:rPr>
              <a:t>Structure of the Muscle Fibre</a:t>
            </a:r>
          </a:p>
        </p:txBody>
      </p:sp>
    </p:spTree>
    <p:extLst>
      <p:ext uri="{BB962C8B-B14F-4D97-AF65-F5344CB8AC3E}">
        <p14:creationId xmlns:p14="http://schemas.microsoft.com/office/powerpoint/2010/main" val="2748787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22</a:t>
            </a:fld>
            <a:endParaRPr lang="en-GB"/>
          </a:p>
        </p:txBody>
      </p:sp>
      <p:sp>
        <p:nvSpPr>
          <p:cNvPr id="3" name="Rectangle 2"/>
          <p:cNvSpPr/>
          <p:nvPr/>
        </p:nvSpPr>
        <p:spPr>
          <a:xfrm>
            <a:off x="651353" y="349076"/>
            <a:ext cx="10910169" cy="53835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15000"/>
              </a:lnSpc>
              <a:spcAft>
                <a:spcPts val="100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General Component of Muscle Fibre/Cells</a:t>
            </a:r>
            <a:endParaRPr lang="en-GB"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3000" dirty="0">
                <a:latin typeface="Times New Roman" panose="02020603050405020304" pitchFamily="18" charset="0"/>
                <a:ea typeface="Calibri" panose="020F0502020204030204" pitchFamily="34" charset="0"/>
                <a:cs typeface="Times New Roman" panose="02020603050405020304" pitchFamily="18" charset="0"/>
              </a:rPr>
              <a:t>The component of muscle cells that are specific to muscle tissue </a:t>
            </a:r>
            <a:r>
              <a:rPr lang="en-GB" sz="3000" dirty="0" smtClean="0">
                <a:latin typeface="Times New Roman" panose="02020603050405020304" pitchFamily="18" charset="0"/>
                <a:ea typeface="Calibri" panose="020F0502020204030204" pitchFamily="34" charset="0"/>
                <a:cs typeface="Times New Roman" panose="02020603050405020304" pitchFamily="18" charset="0"/>
              </a:rPr>
              <a:t>are: </a:t>
            </a:r>
            <a:r>
              <a:rPr lang="en-GB" sz="3000" b="1" dirty="0">
                <a:latin typeface="Times New Roman" panose="02020603050405020304" pitchFamily="18" charset="0"/>
                <a:ea typeface="Calibri" panose="020F0502020204030204" pitchFamily="34" charset="0"/>
                <a:cs typeface="Times New Roman" panose="02020603050405020304" pitchFamily="18" charset="0"/>
              </a:rPr>
              <a:t>Myofibrils </a:t>
            </a:r>
            <a:r>
              <a:rPr lang="en-GB" sz="3000" dirty="0">
                <a:latin typeface="Times New Roman" panose="02020603050405020304" pitchFamily="18" charset="0"/>
                <a:ea typeface="Calibri" panose="020F0502020204030204" pitchFamily="34" charset="0"/>
                <a:cs typeface="Times New Roman" panose="02020603050405020304" pitchFamily="18" charset="0"/>
              </a:rPr>
              <a:t>which is made up of</a:t>
            </a:r>
            <a:r>
              <a:rPr lang="en-GB" sz="3000" b="1" dirty="0">
                <a:latin typeface="Times New Roman" panose="02020603050405020304" pitchFamily="18" charset="0"/>
                <a:ea typeface="Calibri" panose="020F0502020204030204" pitchFamily="34" charset="0"/>
                <a:cs typeface="Times New Roman" panose="02020603050405020304" pitchFamily="18" charset="0"/>
              </a:rPr>
              <a:t> </a:t>
            </a:r>
            <a:r>
              <a:rPr lang="en-GB" sz="3000" b="1" dirty="0" smtClean="0">
                <a:latin typeface="Times New Roman" panose="02020603050405020304" pitchFamily="18" charset="0"/>
                <a:ea typeface="Calibri" panose="020F0502020204030204" pitchFamily="34" charset="0"/>
                <a:cs typeface="Times New Roman" panose="02020603050405020304" pitchFamily="18" charset="0"/>
              </a:rPr>
              <a:t>s</a:t>
            </a:r>
            <a:r>
              <a:rPr lang="en-GB" sz="3000" dirty="0" smtClean="0">
                <a:latin typeface="Times New Roman" panose="02020603050405020304" pitchFamily="18" charset="0"/>
                <a:ea typeface="Calibri" panose="020F0502020204030204" pitchFamily="34" charset="0"/>
                <a:cs typeface="Times New Roman" panose="02020603050405020304" pitchFamily="18" charset="0"/>
              </a:rPr>
              <a:t>arcolemma</a:t>
            </a:r>
            <a:r>
              <a:rPr lang="en-GB" sz="3000" dirty="0">
                <a:latin typeface="Times New Roman" panose="02020603050405020304" pitchFamily="18" charset="0"/>
                <a:ea typeface="Calibri" panose="020F0502020204030204" pitchFamily="34" charset="0"/>
                <a:cs typeface="Times New Roman" panose="02020603050405020304" pitchFamily="18" charset="0"/>
              </a:rPr>
              <a:t>, sarcoplasm, and sarcoplasmic reticulum </a:t>
            </a:r>
          </a:p>
          <a:p>
            <a:pPr>
              <a:lnSpc>
                <a:spcPct val="115000"/>
              </a:lnSpc>
              <a:spcAft>
                <a:spcPts val="100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Sarcolemma- </a:t>
            </a:r>
            <a:r>
              <a:rPr lang="en-GB" sz="3000" dirty="0">
                <a:latin typeface="Times New Roman" panose="02020603050405020304" pitchFamily="18" charset="0"/>
                <a:ea typeface="Calibri" panose="020F0502020204030204" pitchFamily="34" charset="0"/>
                <a:cs typeface="Times New Roman" panose="02020603050405020304" pitchFamily="18" charset="0"/>
              </a:rPr>
              <a:t>Plasma membrane sheath covering the muscle fibres</a:t>
            </a:r>
          </a:p>
          <a:p>
            <a:pPr>
              <a:lnSpc>
                <a:spcPct val="115000"/>
              </a:lnSpc>
              <a:spcAft>
                <a:spcPts val="100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Sarcoplasm- </a:t>
            </a:r>
            <a:r>
              <a:rPr lang="en-GB" sz="3000" dirty="0">
                <a:latin typeface="Times New Roman" panose="02020603050405020304" pitchFamily="18" charset="0"/>
                <a:ea typeface="Calibri" panose="020F0502020204030204" pitchFamily="34" charset="0"/>
                <a:cs typeface="Times New Roman" panose="02020603050405020304" pitchFamily="18" charset="0"/>
              </a:rPr>
              <a:t>contains very many Mitochondria (energy producing units within the cell) which produces very large amount of ATP</a:t>
            </a:r>
            <a:r>
              <a:rPr lang="en-GB" sz="3000" b="1" dirty="0">
                <a:latin typeface="Times New Roman" panose="02020603050405020304" pitchFamily="18" charset="0"/>
                <a:ea typeface="Calibri" panose="020F0502020204030204" pitchFamily="34" charset="0"/>
                <a:cs typeface="Times New Roman" panose="02020603050405020304" pitchFamily="18" charset="0"/>
              </a:rPr>
              <a:t> </a:t>
            </a:r>
            <a:endParaRPr lang="en-GB"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Sarcoplasmic reticulum- </a:t>
            </a:r>
            <a:r>
              <a:rPr lang="en-GB" sz="3000" dirty="0">
                <a:latin typeface="Times New Roman" panose="02020603050405020304" pitchFamily="18" charset="0"/>
                <a:ea typeface="Calibri" panose="020F0502020204030204" pitchFamily="34" charset="0"/>
                <a:cs typeface="Times New Roman" panose="02020603050405020304" pitchFamily="18" charset="0"/>
              </a:rPr>
              <a:t>Stores Ca</a:t>
            </a:r>
            <a:r>
              <a:rPr lang="en-GB" sz="3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GB" sz="3000" dirty="0">
                <a:latin typeface="Times New Roman" panose="02020603050405020304" pitchFamily="18" charset="0"/>
                <a:ea typeface="Calibri" panose="020F0502020204030204" pitchFamily="34" charset="0"/>
                <a:cs typeface="Times New Roman" panose="02020603050405020304" pitchFamily="18" charset="0"/>
              </a:rPr>
              <a:t> necessary for bone </a:t>
            </a:r>
            <a:r>
              <a:rPr lang="en-GB" sz="3000" dirty="0" smtClean="0">
                <a:latin typeface="Times New Roman" panose="02020603050405020304" pitchFamily="18" charset="0"/>
                <a:ea typeface="Calibri" panose="020F0502020204030204" pitchFamily="34" charset="0"/>
                <a:cs typeface="Times New Roman" panose="02020603050405020304" pitchFamily="18" charset="0"/>
              </a:rPr>
              <a:t>contraction. </a:t>
            </a:r>
            <a:r>
              <a:rPr lang="en-GB" sz="3000" dirty="0" smtClean="0">
                <a:latin typeface="Times New Roman" panose="02020603050405020304" pitchFamily="18" charset="0"/>
                <a:cs typeface="Times New Roman" panose="02020603050405020304" pitchFamily="18" charset="0"/>
              </a:rPr>
              <a:t>The ATPase activity </a:t>
            </a:r>
            <a:r>
              <a:rPr lang="en-GB" sz="3000" dirty="0">
                <a:latin typeface="Times New Roman" panose="02020603050405020304" pitchFamily="18" charset="0"/>
                <a:cs typeface="Times New Roman" panose="02020603050405020304" pitchFamily="18" charset="0"/>
              </a:rPr>
              <a:t>of myosin is stimulated by </a:t>
            </a:r>
            <a:r>
              <a:rPr lang="en-GB" sz="3000" dirty="0" err="1">
                <a:latin typeface="Times New Roman" panose="02020603050405020304" pitchFamily="18" charset="0"/>
                <a:cs typeface="Times New Roman" panose="02020603050405020304" pitchFamily="18" charset="0"/>
              </a:rPr>
              <a:t>Ca</a:t>
            </a:r>
            <a:r>
              <a:rPr lang="en-GB" sz="3000" dirty="0">
                <a:latin typeface="Times New Roman" panose="02020603050405020304" pitchFamily="18" charset="0"/>
                <a:cs typeface="Times New Roman" panose="02020603050405020304" pitchFamily="18" charset="0"/>
              </a:rPr>
              <a:t>++ </a:t>
            </a:r>
            <a:r>
              <a:rPr lang="en-GB" sz="3000" dirty="0" smtClean="0">
                <a:latin typeface="Times New Roman" panose="02020603050405020304" pitchFamily="18" charset="0"/>
                <a:cs typeface="Times New Roman" panose="02020603050405020304" pitchFamily="18" charset="0"/>
              </a:rPr>
              <a:t>ions. </a:t>
            </a:r>
            <a:endParaRPr lang="en-GB"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52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23</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695" y="893060"/>
            <a:ext cx="8911913" cy="4407968"/>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3287932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24</a:t>
            </a:fld>
            <a:endParaRPr lang="en-GB"/>
          </a:p>
        </p:txBody>
      </p:sp>
      <p:sp>
        <p:nvSpPr>
          <p:cNvPr id="3" name="Rectangle 2"/>
          <p:cNvSpPr/>
          <p:nvPr/>
        </p:nvSpPr>
        <p:spPr>
          <a:xfrm>
            <a:off x="856989" y="1189973"/>
            <a:ext cx="10496811" cy="221599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nSpc>
                <a:spcPct val="115000"/>
              </a:lnSpc>
              <a:spcAft>
                <a:spcPts val="1000"/>
              </a:spcAft>
            </a:pPr>
            <a:r>
              <a:rPr lang="en-GB" sz="6000" b="1" dirty="0">
                <a:latin typeface="Times New Roman" panose="02020603050405020304" pitchFamily="18" charset="0"/>
                <a:ea typeface="Calibri" panose="020F0502020204030204" pitchFamily="34" charset="0"/>
                <a:cs typeface="Times New Roman" panose="02020603050405020304" pitchFamily="18" charset="0"/>
              </a:rPr>
              <a:t>Conversion of Muscle to </a:t>
            </a:r>
            <a:r>
              <a:rPr lang="en-GB" sz="6000" b="1" dirty="0" smtClean="0">
                <a:latin typeface="Times New Roman" panose="02020603050405020304" pitchFamily="18" charset="0"/>
                <a:ea typeface="Calibri" panose="020F0502020204030204" pitchFamily="34" charset="0"/>
                <a:cs typeface="Times New Roman" panose="02020603050405020304" pitchFamily="18" charset="0"/>
              </a:rPr>
              <a:t>Meat </a:t>
            </a:r>
            <a:r>
              <a:rPr lang="en-GB" sz="6000" b="1" dirty="0">
                <a:latin typeface="Times New Roman" panose="02020603050405020304" pitchFamily="18" charset="0"/>
                <a:cs typeface="Times New Roman" panose="02020603050405020304" pitchFamily="18" charset="0"/>
              </a:rPr>
              <a:t>and edible fish</a:t>
            </a:r>
            <a:endParaRPr lang="en-GB" sz="6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856989" y="666753"/>
            <a:ext cx="2188421" cy="523220"/>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lgn="ctr"/>
            <a:r>
              <a:rPr lang="en-GB" sz="2800" b="1" dirty="0">
                <a:solidFill>
                  <a:schemeClr val="tx1"/>
                </a:solidFill>
                <a:latin typeface="Times New Roman" panose="02020603050405020304" pitchFamily="18" charset="0"/>
                <a:cs typeface="Times New Roman" panose="02020603050405020304" pitchFamily="18" charset="0"/>
              </a:rPr>
              <a:t>LECTURE 4</a:t>
            </a:r>
          </a:p>
        </p:txBody>
      </p:sp>
      <p:sp>
        <p:nvSpPr>
          <p:cNvPr id="5" name="Rectangle 4"/>
          <p:cNvSpPr/>
          <p:nvPr/>
        </p:nvSpPr>
        <p:spPr>
          <a:xfrm>
            <a:off x="856988" y="3819105"/>
            <a:ext cx="10496811"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3600" dirty="0" smtClean="0">
                <a:solidFill>
                  <a:srgbClr val="000000"/>
                </a:solidFill>
                <a:latin typeface="Times New Roman" panose="02020603050405020304" pitchFamily="18" charset="0"/>
                <a:cs typeface="Times New Roman" panose="02020603050405020304" pitchFamily="18" charset="0"/>
              </a:rPr>
              <a:t>Slaughter </a:t>
            </a:r>
            <a:r>
              <a:rPr lang="en-GB" sz="3600" dirty="0">
                <a:solidFill>
                  <a:srgbClr val="000000"/>
                </a:solidFill>
                <a:latin typeface="Times New Roman" panose="02020603050405020304" pitchFamily="18" charset="0"/>
                <a:cs typeface="Times New Roman" panose="02020603050405020304" pitchFamily="18" charset="0"/>
              </a:rPr>
              <a:t>of food animal is followed by a series of physical and chemical changes over a period of several hours or even days resulting in the conversion of muscle to meat. </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400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25</a:t>
            </a:fld>
            <a:endParaRPr lang="en-GB"/>
          </a:p>
        </p:txBody>
      </p:sp>
      <p:sp>
        <p:nvSpPr>
          <p:cNvPr id="3" name="Rectangle 2"/>
          <p:cNvSpPr/>
          <p:nvPr/>
        </p:nvSpPr>
        <p:spPr>
          <a:xfrm>
            <a:off x="2463927" y="142279"/>
            <a:ext cx="7267901" cy="55245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115000"/>
              </a:lnSpc>
              <a:spcAft>
                <a:spcPts val="1000"/>
              </a:spcAft>
            </a:pPr>
            <a:r>
              <a:rPr lang="en-GB" sz="2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Processes involved in converting muscle to meat</a:t>
            </a:r>
            <a:endParaRPr lang="en-GB"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589551" y="1406683"/>
            <a:ext cx="3958135"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GB" sz="2400" dirty="0" smtClean="0">
                <a:latin typeface="Times New Roman" panose="02020603050405020304" pitchFamily="18" charset="0"/>
                <a:ea typeface="Calibri" panose="020F0502020204030204" pitchFamily="34" charset="0"/>
              </a:rPr>
              <a:t>Cessation </a:t>
            </a:r>
            <a:r>
              <a:rPr lang="en-GB" sz="2400" dirty="0">
                <a:latin typeface="Times New Roman" panose="02020603050405020304" pitchFamily="18" charset="0"/>
                <a:ea typeface="Calibri" panose="020F0502020204030204" pitchFamily="34" charset="0"/>
              </a:rPr>
              <a:t>of blood circulation </a:t>
            </a:r>
            <a:endParaRPr lang="en-GB" sz="2400" dirty="0"/>
          </a:p>
        </p:txBody>
      </p:sp>
      <p:sp>
        <p:nvSpPr>
          <p:cNvPr id="5" name="Rectangle 4"/>
          <p:cNvSpPr/>
          <p:nvPr/>
        </p:nvSpPr>
        <p:spPr>
          <a:xfrm>
            <a:off x="581986" y="2050876"/>
            <a:ext cx="6096000" cy="83099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GB" sz="2400" dirty="0" smtClean="0">
                <a:solidFill>
                  <a:srgbClr val="000000"/>
                </a:solidFill>
                <a:latin typeface="Times New Roman" panose="02020603050405020304" pitchFamily="18" charset="0"/>
                <a:cs typeface="Times New Roman" panose="02020603050405020304" pitchFamily="18" charset="0"/>
              </a:rPr>
              <a:t>Loss </a:t>
            </a:r>
            <a:r>
              <a:rPr lang="en-GB" sz="2400" dirty="0">
                <a:solidFill>
                  <a:srgbClr val="000000"/>
                </a:solidFill>
                <a:latin typeface="Times New Roman" panose="02020603050405020304" pitchFamily="18" charset="0"/>
                <a:cs typeface="Times New Roman" panose="02020603050405020304" pitchFamily="18" charset="0"/>
              </a:rPr>
              <a:t>of oxygen supply to the muscle due to exsanguinations (bleeding) </a:t>
            </a:r>
            <a:endParaRPr lang="en-GB"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581986" y="3081230"/>
            <a:ext cx="6583084"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GB" sz="2400" dirty="0" smtClean="0">
                <a:solidFill>
                  <a:srgbClr val="000000"/>
                </a:solidFill>
                <a:latin typeface="Times New Roman" panose="02020603050405020304" pitchFamily="18" charset="0"/>
                <a:cs typeface="Times New Roman" panose="02020603050405020304" pitchFamily="18" charset="0"/>
              </a:rPr>
              <a:t>Inhibition </a:t>
            </a:r>
            <a:r>
              <a:rPr lang="en-GB" sz="2400" dirty="0">
                <a:solidFill>
                  <a:srgbClr val="000000"/>
                </a:solidFill>
                <a:latin typeface="Times New Roman" panose="02020603050405020304" pitchFamily="18" charset="0"/>
                <a:cs typeface="Times New Roman" panose="02020603050405020304" pitchFamily="18" charset="0"/>
              </a:rPr>
              <a:t>of aerobic pathway </a:t>
            </a:r>
            <a:r>
              <a:rPr lang="en-GB" sz="2400" dirty="0" smtClean="0">
                <a:solidFill>
                  <a:srgbClr val="000000"/>
                </a:solidFill>
                <a:latin typeface="Times New Roman" panose="02020603050405020304" pitchFamily="18" charset="0"/>
                <a:cs typeface="Times New Roman" panose="02020603050405020304" pitchFamily="18" charset="0"/>
              </a:rPr>
              <a:t>for energy production</a:t>
            </a:r>
            <a:endParaRPr lang="en-GB"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581986" y="3776240"/>
            <a:ext cx="875795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2400" dirty="0" smtClean="0">
                <a:solidFill>
                  <a:srgbClr val="000000"/>
                </a:solidFill>
                <a:latin typeface="Times New Roman" panose="02020603050405020304" pitchFamily="18" charset="0"/>
                <a:cs typeface="Times New Roman" panose="02020603050405020304" pitchFamily="18" charset="0"/>
              </a:rPr>
              <a:t>Stored </a:t>
            </a:r>
            <a:r>
              <a:rPr lang="en-GB" sz="2400" dirty="0" err="1" smtClean="0">
                <a:solidFill>
                  <a:srgbClr val="000000"/>
                </a:solidFill>
                <a:latin typeface="Times New Roman" panose="02020603050405020304" pitchFamily="18" charset="0"/>
                <a:cs typeface="Times New Roman" panose="02020603050405020304" pitchFamily="18" charset="0"/>
              </a:rPr>
              <a:t>creatine</a:t>
            </a:r>
            <a:r>
              <a:rPr lang="en-GB" sz="2400" dirty="0" smtClean="0">
                <a:solidFill>
                  <a:srgbClr val="000000"/>
                </a:solidFill>
                <a:latin typeface="Times New Roman" panose="02020603050405020304" pitchFamily="18" charset="0"/>
                <a:cs typeface="Times New Roman" panose="02020603050405020304" pitchFamily="18" charset="0"/>
              </a:rPr>
              <a:t> </a:t>
            </a:r>
            <a:r>
              <a:rPr lang="en-GB" sz="2400" dirty="0">
                <a:solidFill>
                  <a:srgbClr val="000000"/>
                </a:solidFill>
                <a:latin typeface="Times New Roman" panose="02020603050405020304" pitchFamily="18" charset="0"/>
                <a:cs typeface="Times New Roman" panose="02020603050405020304" pitchFamily="18" charset="0"/>
              </a:rPr>
              <a:t>phosphate (CP) used for </a:t>
            </a:r>
            <a:r>
              <a:rPr lang="en-GB" sz="2400" dirty="0" err="1">
                <a:solidFill>
                  <a:srgbClr val="000000"/>
                </a:solidFill>
                <a:latin typeface="Times New Roman" panose="02020603050405020304" pitchFamily="18" charset="0"/>
                <a:cs typeface="Times New Roman" panose="02020603050405020304" pitchFamily="18" charset="0"/>
              </a:rPr>
              <a:t>rephosphorylation</a:t>
            </a:r>
            <a:r>
              <a:rPr lang="en-GB" sz="2400" dirty="0">
                <a:solidFill>
                  <a:srgbClr val="000000"/>
                </a:solidFill>
                <a:latin typeface="Times New Roman" panose="02020603050405020304" pitchFamily="18" charset="0"/>
                <a:cs typeface="Times New Roman" panose="02020603050405020304" pitchFamily="18" charset="0"/>
              </a:rPr>
              <a:t> of </a:t>
            </a:r>
            <a:r>
              <a:rPr lang="en-GB" sz="2400" dirty="0" smtClean="0">
                <a:solidFill>
                  <a:srgbClr val="000000"/>
                </a:solidFill>
                <a:latin typeface="Times New Roman" panose="02020603050405020304" pitchFamily="18" charset="0"/>
                <a:cs typeface="Times New Roman" panose="02020603050405020304" pitchFamily="18" charset="0"/>
              </a:rPr>
              <a:t>ADP to </a:t>
            </a:r>
          </a:p>
          <a:p>
            <a:r>
              <a:rPr lang="en-GB" sz="2400" dirty="0" smtClean="0">
                <a:solidFill>
                  <a:srgbClr val="000000"/>
                </a:solidFill>
                <a:latin typeface="Times New Roman" panose="02020603050405020304" pitchFamily="18" charset="0"/>
                <a:cs typeface="Times New Roman" panose="02020603050405020304" pitchFamily="18" charset="0"/>
              </a:rPr>
              <a:t>ATP </a:t>
            </a:r>
            <a:r>
              <a:rPr lang="en-GB" sz="2400" dirty="0">
                <a:solidFill>
                  <a:srgbClr val="000000"/>
                </a:solidFill>
                <a:latin typeface="Times New Roman" panose="02020603050405020304" pitchFamily="18" charset="0"/>
                <a:cs typeface="Times New Roman" panose="02020603050405020304" pitchFamily="18" charset="0"/>
              </a:rPr>
              <a:t>gets  exhausted </a:t>
            </a:r>
            <a:r>
              <a:rPr lang="en-GB" sz="2400" dirty="0" smtClean="0">
                <a:solidFill>
                  <a:srgbClr val="000000"/>
                </a:solidFill>
                <a:latin typeface="Times New Roman" panose="02020603050405020304" pitchFamily="18" charset="0"/>
                <a:cs typeface="Times New Roman" panose="02020603050405020304" pitchFamily="18" charset="0"/>
              </a:rPr>
              <a:t>(</a:t>
            </a:r>
            <a:r>
              <a:rPr lang="en-GB" sz="2400" dirty="0" err="1" smtClean="0">
                <a:solidFill>
                  <a:srgbClr val="000000"/>
                </a:solidFill>
                <a:latin typeface="Times New Roman" panose="02020603050405020304" pitchFamily="18" charset="0"/>
                <a:cs typeface="Times New Roman" panose="02020603050405020304" pitchFamily="18" charset="0"/>
              </a:rPr>
              <a:t>Creatine</a:t>
            </a:r>
            <a:r>
              <a:rPr lang="en-GB" sz="2400" dirty="0" smtClean="0">
                <a:solidFill>
                  <a:srgbClr val="000000"/>
                </a:solidFill>
                <a:latin typeface="Times New Roman" panose="02020603050405020304" pitchFamily="18" charset="0"/>
                <a:cs typeface="Times New Roman" panose="02020603050405020304" pitchFamily="18" charset="0"/>
              </a:rPr>
              <a:t> </a:t>
            </a:r>
            <a:r>
              <a:rPr lang="en-GB" sz="2400" dirty="0">
                <a:solidFill>
                  <a:srgbClr val="000000"/>
                </a:solidFill>
                <a:latin typeface="Times New Roman" panose="02020603050405020304" pitchFamily="18" charset="0"/>
                <a:cs typeface="Times New Roman" panose="02020603050405020304" pitchFamily="18" charset="0"/>
              </a:rPr>
              <a:t>phosphate + ADP = ATP + </a:t>
            </a:r>
            <a:r>
              <a:rPr lang="en-GB" sz="2400" dirty="0" err="1">
                <a:solidFill>
                  <a:srgbClr val="000000"/>
                </a:solidFill>
                <a:latin typeface="Times New Roman" panose="02020603050405020304" pitchFamily="18" charset="0"/>
                <a:cs typeface="Times New Roman" panose="02020603050405020304" pitchFamily="18" charset="0"/>
              </a:rPr>
              <a:t>creatine</a:t>
            </a:r>
            <a:r>
              <a:rPr lang="en-GB" sz="2400" dirty="0" smtClean="0">
                <a:solidFill>
                  <a:srgbClr val="000000"/>
                </a:solidFill>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581986" y="4855399"/>
            <a:ext cx="7084825" cy="83099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GB" sz="2400" dirty="0">
                <a:solidFill>
                  <a:srgbClr val="000000"/>
                </a:solidFill>
                <a:latin typeface="Times New Roman" panose="02020603050405020304" pitchFamily="18" charset="0"/>
                <a:cs typeface="Times New Roman" panose="02020603050405020304" pitchFamily="18" charset="0"/>
              </a:rPr>
              <a:t>Energy metabolism is then shifted to anaerobic </a:t>
            </a:r>
            <a:r>
              <a:rPr lang="en-GB" sz="2400" dirty="0" smtClean="0">
                <a:solidFill>
                  <a:srgbClr val="000000"/>
                </a:solidFill>
                <a:latin typeface="Times New Roman" panose="02020603050405020304" pitchFamily="18" charset="0"/>
                <a:cs typeface="Times New Roman" panose="02020603050405020304" pitchFamily="18" charset="0"/>
              </a:rPr>
              <a:t>pathway</a:t>
            </a:r>
          </a:p>
          <a:p>
            <a:r>
              <a:rPr lang="en-GB" sz="2400" dirty="0" smtClean="0">
                <a:solidFill>
                  <a:srgbClr val="000000"/>
                </a:solidFill>
                <a:latin typeface="Times New Roman" panose="02020603050405020304" pitchFamily="18" charset="0"/>
                <a:cs typeface="Times New Roman" panose="02020603050405020304" pitchFamily="18" charset="0"/>
              </a:rPr>
              <a:t> (</a:t>
            </a:r>
            <a:r>
              <a:rPr lang="en-GB" sz="2400" dirty="0">
                <a:solidFill>
                  <a:srgbClr val="000000"/>
                </a:solidFill>
                <a:latin typeface="Times New Roman" panose="02020603050405020304" pitchFamily="18" charset="0"/>
                <a:cs typeface="Times New Roman" panose="02020603050405020304" pitchFamily="18" charset="0"/>
              </a:rPr>
              <a:t>breakdown of glycogen to lactic </a:t>
            </a:r>
            <a:r>
              <a:rPr lang="en-GB" sz="2400" dirty="0" smtClean="0">
                <a:solidFill>
                  <a:srgbClr val="000000"/>
                </a:solidFill>
                <a:latin typeface="Times New Roman" panose="02020603050405020304" pitchFamily="18" charset="0"/>
                <a:cs typeface="Times New Roman" panose="02020603050405020304" pitchFamily="18" charset="0"/>
              </a:rPr>
              <a:t>acid)</a:t>
            </a:r>
            <a:endParaRPr lang="en-GB"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7616726" y="5894685"/>
            <a:ext cx="4495708"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2400" dirty="0" err="1" smtClean="0">
                <a:solidFill>
                  <a:srgbClr val="000000"/>
                </a:solidFill>
                <a:latin typeface="Times New Roman" panose="02020603050405020304" pitchFamily="18" charset="0"/>
                <a:cs typeface="Times New Roman" panose="02020603050405020304" pitchFamily="18" charset="0"/>
              </a:rPr>
              <a:t>Actomyosin</a:t>
            </a:r>
            <a:r>
              <a:rPr lang="en-GB" sz="2400" dirty="0" smtClean="0">
                <a:solidFill>
                  <a:srgbClr val="000000"/>
                </a:solidFill>
                <a:latin typeface="Times New Roman" panose="02020603050405020304" pitchFamily="18" charset="0"/>
                <a:cs typeface="Times New Roman" panose="02020603050405020304" pitchFamily="18" charset="0"/>
              </a:rPr>
              <a:t> = onset </a:t>
            </a:r>
            <a:r>
              <a:rPr lang="en-GB" sz="2400" dirty="0">
                <a:solidFill>
                  <a:srgbClr val="000000"/>
                </a:solidFill>
                <a:latin typeface="Times New Roman" panose="02020603050405020304" pitchFamily="18" charset="0"/>
                <a:cs typeface="Times New Roman" panose="02020603050405020304" pitchFamily="18" charset="0"/>
              </a:rPr>
              <a:t>of rigor mortis </a:t>
            </a:r>
            <a:endParaRPr lang="en-GB"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5340068" y="1186583"/>
            <a:ext cx="5375189" cy="83099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GB" sz="2400" dirty="0" smtClean="0">
                <a:solidFill>
                  <a:srgbClr val="000000"/>
                </a:solidFill>
                <a:latin typeface="Times New Roman" panose="02020603050405020304" pitchFamily="18" charset="0"/>
                <a:cs typeface="Times New Roman" panose="02020603050405020304" pitchFamily="18" charset="0"/>
              </a:rPr>
              <a:t>loss </a:t>
            </a:r>
            <a:r>
              <a:rPr lang="en-GB" sz="2400" dirty="0">
                <a:solidFill>
                  <a:srgbClr val="000000"/>
                </a:solidFill>
                <a:latin typeface="Times New Roman" panose="02020603050405020304" pitchFamily="18" charset="0"/>
                <a:cs typeface="Times New Roman" panose="02020603050405020304" pitchFamily="18" charset="0"/>
              </a:rPr>
              <a:t>of body </a:t>
            </a:r>
            <a:r>
              <a:rPr lang="en-GB" sz="2400" dirty="0" smtClean="0">
                <a:solidFill>
                  <a:srgbClr val="000000"/>
                </a:solidFill>
                <a:latin typeface="Times New Roman" panose="02020603050405020304" pitchFamily="18" charset="0"/>
                <a:cs typeface="Times New Roman" panose="02020603050405020304" pitchFamily="18" charset="0"/>
              </a:rPr>
              <a:t>heat/declining of temperature</a:t>
            </a:r>
          </a:p>
          <a:p>
            <a:r>
              <a:rPr lang="en-GB" sz="2400" dirty="0" smtClean="0">
                <a:solidFill>
                  <a:srgbClr val="000000"/>
                </a:solidFill>
                <a:latin typeface="Times New Roman" panose="02020603050405020304" pitchFamily="18" charset="0"/>
                <a:cs typeface="Times New Roman" panose="02020603050405020304" pitchFamily="18" charset="0"/>
              </a:rPr>
              <a:t>               (loss </a:t>
            </a:r>
            <a:r>
              <a:rPr lang="en-GB" sz="2400" dirty="0">
                <a:solidFill>
                  <a:srgbClr val="000000"/>
                </a:solidFill>
                <a:latin typeface="Times New Roman" panose="02020603050405020304" pitchFamily="18" charset="0"/>
                <a:cs typeface="Times New Roman" panose="02020603050405020304" pitchFamily="18" charset="0"/>
              </a:rPr>
              <a:t>of </a:t>
            </a:r>
            <a:r>
              <a:rPr lang="en-GB" sz="2400" dirty="0" smtClean="0">
                <a:solidFill>
                  <a:srgbClr val="000000"/>
                </a:solidFill>
                <a:latin typeface="Times New Roman" panose="02020603050405020304" pitchFamily="18" charset="0"/>
                <a:cs typeface="Times New Roman" panose="02020603050405020304" pitchFamily="18" charset="0"/>
              </a:rPr>
              <a:t>homeostasis) </a:t>
            </a:r>
            <a:endParaRPr lang="en-GB" sz="2400" dirty="0">
              <a:latin typeface="Times New Roman" panose="02020603050405020304" pitchFamily="18" charset="0"/>
              <a:cs typeface="Times New Roman" panose="02020603050405020304" pitchFamily="18" charset="0"/>
            </a:endParaRPr>
          </a:p>
        </p:txBody>
      </p:sp>
      <p:sp>
        <p:nvSpPr>
          <p:cNvPr id="13" name="Rectangle 12"/>
          <p:cNvSpPr/>
          <p:nvPr/>
        </p:nvSpPr>
        <p:spPr>
          <a:xfrm>
            <a:off x="581986" y="5955434"/>
            <a:ext cx="6787436"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GB" sz="2400" dirty="0" smtClean="0">
                <a:solidFill>
                  <a:srgbClr val="000000"/>
                </a:solidFill>
                <a:latin typeface="Times New Roman" panose="02020603050405020304" pitchFamily="18" charset="0"/>
                <a:cs typeface="Times New Roman" panose="02020603050405020304" pitchFamily="18" charset="0"/>
              </a:rPr>
              <a:t>Glycogen                                    lactic </a:t>
            </a:r>
            <a:r>
              <a:rPr lang="en-GB" sz="2400" dirty="0">
                <a:solidFill>
                  <a:srgbClr val="000000"/>
                </a:solidFill>
                <a:latin typeface="Times New Roman" panose="02020603050405020304" pitchFamily="18" charset="0"/>
                <a:cs typeface="Times New Roman" panose="02020603050405020304" pitchFamily="18" charset="0"/>
              </a:rPr>
              <a:t>acid + 2 ATP </a:t>
            </a:r>
            <a:endParaRPr lang="en-GB"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347770" y="5761901"/>
            <a:ext cx="151622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u="sng" dirty="0" smtClean="0">
                <a:latin typeface="Times New Roman" panose="02020603050405020304" pitchFamily="18" charset="0"/>
                <a:cs typeface="Times New Roman" panose="02020603050405020304" pitchFamily="18" charset="0"/>
              </a:rPr>
              <a:t>Anaerobic</a:t>
            </a:r>
            <a:r>
              <a:rPr lang="en-GB" dirty="0" smtClean="0"/>
              <a:t> </a:t>
            </a:r>
            <a:r>
              <a:rPr lang="en-GB" sz="2400" dirty="0" smtClean="0">
                <a:latin typeface="Times New Roman" panose="02020603050405020304" pitchFamily="18" charset="0"/>
                <a:cs typeface="Times New Roman" panose="02020603050405020304" pitchFamily="18" charset="0"/>
              </a:rPr>
              <a:t>conditions</a:t>
            </a:r>
            <a:endParaRPr lang="en-GB" sz="2400" dirty="0">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a:off x="3975704" y="6177399"/>
            <a:ext cx="4436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81986" y="789696"/>
            <a:ext cx="1986633"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dirty="0" smtClean="0">
                <a:latin typeface="Times New Roman" panose="02020603050405020304" pitchFamily="18" charset="0"/>
                <a:cs typeface="Times New Roman" panose="02020603050405020304" pitchFamily="18" charset="0"/>
              </a:rPr>
              <a:t>Slaughtering </a:t>
            </a:r>
            <a:endParaRPr lang="en-GB" sz="2400" dirty="0">
              <a:latin typeface="Times New Roman" panose="02020603050405020304" pitchFamily="18" charset="0"/>
              <a:cs typeface="Times New Roman" panose="02020603050405020304" pitchFamily="18" charset="0"/>
            </a:endParaRPr>
          </a:p>
        </p:txBody>
      </p:sp>
      <p:sp>
        <p:nvSpPr>
          <p:cNvPr id="19" name="Down Arrow 18"/>
          <p:cNvSpPr/>
          <p:nvPr/>
        </p:nvSpPr>
        <p:spPr>
          <a:xfrm flipH="1">
            <a:off x="1744668" y="1282304"/>
            <a:ext cx="45719" cy="8498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Down Arrow 19"/>
          <p:cNvSpPr/>
          <p:nvPr/>
        </p:nvSpPr>
        <p:spPr>
          <a:xfrm>
            <a:off x="1744668" y="1907742"/>
            <a:ext cx="45719" cy="1098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Down Arrow 22"/>
          <p:cNvSpPr/>
          <p:nvPr/>
        </p:nvSpPr>
        <p:spPr>
          <a:xfrm flipH="1">
            <a:off x="1693339" y="4684215"/>
            <a:ext cx="45719" cy="13409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Right Arrow 24"/>
          <p:cNvSpPr/>
          <p:nvPr/>
        </p:nvSpPr>
        <p:spPr>
          <a:xfrm flipV="1">
            <a:off x="4612094" y="1579221"/>
            <a:ext cx="663565"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Right Arrow 25"/>
          <p:cNvSpPr/>
          <p:nvPr/>
        </p:nvSpPr>
        <p:spPr>
          <a:xfrm flipV="1">
            <a:off x="7398368" y="6154539"/>
            <a:ext cx="189412"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Down Arrow 27"/>
          <p:cNvSpPr/>
          <p:nvPr/>
        </p:nvSpPr>
        <p:spPr>
          <a:xfrm flipH="1">
            <a:off x="1698303" y="5745836"/>
            <a:ext cx="45719" cy="13409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Down Arrow 28"/>
          <p:cNvSpPr/>
          <p:nvPr/>
        </p:nvSpPr>
        <p:spPr>
          <a:xfrm flipH="1">
            <a:off x="1698948" y="2927049"/>
            <a:ext cx="45719" cy="13409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0" name="Down Arrow 29"/>
          <p:cNvSpPr/>
          <p:nvPr/>
        </p:nvSpPr>
        <p:spPr>
          <a:xfrm flipH="1">
            <a:off x="1698947" y="3628585"/>
            <a:ext cx="45719" cy="13409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p:cNvSpPr/>
          <p:nvPr/>
        </p:nvSpPr>
        <p:spPr>
          <a:xfrm>
            <a:off x="3580159" y="6476250"/>
            <a:ext cx="5314275"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
              <a:spcBef>
                <a:spcPts val="1200"/>
              </a:spcBef>
            </a:pPr>
            <a:r>
              <a:rPr lang="en-GB" b="1" dirty="0">
                <a:latin typeface="Times New Roman" panose="02020603050405020304" pitchFamily="18" charset="0"/>
                <a:cs typeface="Times New Roman" panose="02020603050405020304" pitchFamily="18" charset="0"/>
              </a:rPr>
              <a:t>Fig </a:t>
            </a:r>
            <a:r>
              <a:rPr lang="en-GB" b="1" dirty="0" smtClean="0">
                <a:latin typeface="Times New Roman" panose="02020603050405020304" pitchFamily="18" charset="0"/>
                <a:cs typeface="Times New Roman" panose="02020603050405020304" pitchFamily="18" charset="0"/>
              </a:rPr>
              <a:t>4: </a:t>
            </a:r>
            <a:r>
              <a:rPr lang="en-GB"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Processes involved in converting muscle to </a:t>
            </a:r>
            <a:r>
              <a:rPr lang="en-GB"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meat</a:t>
            </a:r>
            <a:endParaRPr lang="en-GB"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7223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26</a:t>
            </a:fld>
            <a:endParaRPr lang="en-GB"/>
          </a:p>
        </p:txBody>
      </p:sp>
      <p:sp>
        <p:nvSpPr>
          <p:cNvPr id="3" name="Rectangle 2"/>
          <p:cNvSpPr/>
          <p:nvPr/>
        </p:nvSpPr>
        <p:spPr>
          <a:xfrm>
            <a:off x="679537" y="1650195"/>
            <a:ext cx="10622071" cy="400282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Aft>
                <a:spcPts val="1000"/>
              </a:spcAft>
            </a:pPr>
            <a:r>
              <a:rPr lang="en-GB" sz="3600" b="1" dirty="0" err="1" smtClean="0">
                <a:latin typeface="Times New Roman" panose="02020603050405020304" pitchFamily="18" charset="0"/>
                <a:ea typeface="Calibri" panose="020F0502020204030204" pitchFamily="34" charset="0"/>
                <a:cs typeface="Times New Roman" panose="02020603050405020304" pitchFamily="18" charset="0"/>
              </a:rPr>
              <a:t>Rigormotis</a:t>
            </a:r>
            <a:endParaRPr lang="en-GB"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GB" sz="3600" dirty="0" smtClean="0">
                <a:latin typeface="Times New Roman" panose="02020603050405020304" pitchFamily="18" charset="0"/>
                <a:ea typeface="Calibri" panose="020F0502020204030204" pitchFamily="34" charset="0"/>
                <a:cs typeface="Times New Roman" panose="02020603050405020304" pitchFamily="18" charset="0"/>
              </a:rPr>
              <a:t>Within </a:t>
            </a:r>
            <a:r>
              <a:rPr lang="en-GB" sz="3600" dirty="0">
                <a:latin typeface="Times New Roman" panose="02020603050405020304" pitchFamily="18" charset="0"/>
                <a:ea typeface="Calibri" panose="020F0502020204030204" pitchFamily="34" charset="0"/>
                <a:cs typeface="Times New Roman" panose="02020603050405020304" pitchFamily="18" charset="0"/>
              </a:rPr>
              <a:t>the period of the time which must elapse between the death of an animal or fish and its consumption, a large number of biochemical and physicochemical changes must take place. The entire process involved in this conversion is divided into three stages.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79537" y="1065420"/>
            <a:ext cx="2535975" cy="58477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3200" b="1" dirty="0">
                <a:solidFill>
                  <a:schemeClr val="tx1"/>
                </a:solidFill>
                <a:latin typeface="Times New Roman" panose="02020603050405020304" pitchFamily="18" charset="0"/>
                <a:cs typeface="Times New Roman" panose="02020603050405020304" pitchFamily="18" charset="0"/>
              </a:rPr>
              <a:t>LECTURE 5</a:t>
            </a:r>
          </a:p>
        </p:txBody>
      </p:sp>
    </p:spTree>
    <p:extLst>
      <p:ext uri="{BB962C8B-B14F-4D97-AF65-F5344CB8AC3E}">
        <p14:creationId xmlns:p14="http://schemas.microsoft.com/office/powerpoint/2010/main" val="4246161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27</a:t>
            </a:fld>
            <a:endParaRPr lang="en-GB"/>
          </a:p>
        </p:txBody>
      </p:sp>
      <p:sp>
        <p:nvSpPr>
          <p:cNvPr id="3" name="Rectangle 2"/>
          <p:cNvSpPr/>
          <p:nvPr/>
        </p:nvSpPr>
        <p:spPr>
          <a:xfrm>
            <a:off x="1390389" y="1511701"/>
            <a:ext cx="8254652" cy="378565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lgn="just">
              <a:lnSpc>
                <a:spcPct val="150000"/>
              </a:lnSpc>
              <a:spcAft>
                <a:spcPts val="100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prerigor</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state in which the muscle tissue is soft and pliable, and is characterized biochemically by a fall in the ATP and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creatine</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and phosphate levels as well as an active glycolysis.</a:t>
            </a:r>
            <a:endParaRPr lang="en-GB"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390389" y="926926"/>
            <a:ext cx="2279737" cy="58477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sz="3200" dirty="0" smtClean="0">
                <a:solidFill>
                  <a:schemeClr val="tx1"/>
                </a:solidFill>
                <a:latin typeface="Times New Roman" panose="02020603050405020304" pitchFamily="18" charset="0"/>
                <a:cs typeface="Times New Roman" panose="02020603050405020304" pitchFamily="18" charset="0"/>
              </a:rPr>
              <a:t>Stage 1</a:t>
            </a:r>
            <a:endParaRPr lang="en-GB"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919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28</a:t>
            </a:fld>
            <a:endParaRPr lang="en-GB"/>
          </a:p>
        </p:txBody>
      </p:sp>
      <p:sp>
        <p:nvSpPr>
          <p:cNvPr id="3" name="Rectangle 2"/>
          <p:cNvSpPr/>
          <p:nvPr/>
        </p:nvSpPr>
        <p:spPr>
          <a:xfrm>
            <a:off x="1052186" y="1172302"/>
            <a:ext cx="9682620" cy="518404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lnSpc>
                <a:spcPct val="150000"/>
              </a:lnSpc>
              <a:spcAft>
                <a:spcPts val="10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The </a:t>
            </a:r>
            <a:r>
              <a:rPr lang="en-US" sz="3200" b="1" dirty="0">
                <a:latin typeface="Times New Roman" panose="02020603050405020304" pitchFamily="18" charset="0"/>
                <a:ea typeface="Calibri" panose="020F0502020204030204" pitchFamily="34" charset="0"/>
                <a:cs typeface="Times New Roman" panose="02020603050405020304" pitchFamily="18" charset="0"/>
              </a:rPr>
              <a:t>rigor mortis-</a:t>
            </a:r>
            <a:r>
              <a:rPr lang="en-US" sz="3200" dirty="0">
                <a:latin typeface="Times New Roman" panose="02020603050405020304" pitchFamily="18" charset="0"/>
                <a:ea typeface="Calibri" panose="020F0502020204030204" pitchFamily="34" charset="0"/>
                <a:cs typeface="Times New Roman" panose="02020603050405020304" pitchFamily="18" charset="0"/>
              </a:rPr>
              <a:t> stiff and rigid condition of muscle tissue. The onset of rigor may occur at 8-12hours postmortem and may last for a further 15-20hours in mammals, depending on a number of factors. Fish generally exhibit a shorter rigor mortis period starting around 1-7hours following death with many factors also determining the duration.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077238" y="525970"/>
            <a:ext cx="2217107"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sz="3600" b="1" dirty="0" smtClean="0">
                <a:solidFill>
                  <a:schemeClr val="tx1"/>
                </a:solidFill>
                <a:latin typeface="Times New Roman" panose="02020603050405020304" pitchFamily="18" charset="0"/>
                <a:cs typeface="Times New Roman" panose="02020603050405020304" pitchFamily="18" charset="0"/>
              </a:rPr>
              <a:t>Stage 2</a:t>
            </a:r>
            <a:endParaRPr lang="en-GB"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195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29</a:t>
            </a:fld>
            <a:endParaRPr lang="en-GB"/>
          </a:p>
        </p:txBody>
      </p:sp>
      <p:sp>
        <p:nvSpPr>
          <p:cNvPr id="3" name="Rectangle 2"/>
          <p:cNvSpPr/>
          <p:nvPr/>
        </p:nvSpPr>
        <p:spPr>
          <a:xfrm>
            <a:off x="977030" y="1660939"/>
            <a:ext cx="9469677" cy="378565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lgn="just">
              <a:lnSpc>
                <a:spcPct val="150000"/>
              </a:lnSpc>
              <a:spcAft>
                <a:spcPts val="100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a:t>
            </a:r>
            <a:r>
              <a:rPr lang="en-US"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postrigor</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state in which meat and fish gradually tenderize, becoming organ and elastically acceptable as aging progresses. Mammalian meat usually reaches an optimum acceptability on storage at around </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aseline="30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o</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 up 2-3weeks following the dissolution of rigor.</a:t>
            </a:r>
            <a:endPar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977030" y="1014608"/>
            <a:ext cx="1678488"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sz="3600" b="1" dirty="0" smtClean="0">
                <a:solidFill>
                  <a:schemeClr val="tx1"/>
                </a:solidFill>
                <a:latin typeface="Times New Roman" panose="02020603050405020304" pitchFamily="18" charset="0"/>
                <a:cs typeface="Times New Roman" panose="02020603050405020304" pitchFamily="18" charset="0"/>
              </a:rPr>
              <a:t>Stage 3</a:t>
            </a:r>
            <a:endParaRPr lang="en-GB"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127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6170" y="450936"/>
            <a:ext cx="6726477" cy="369332"/>
          </a:xfrm>
          <a:prstGeom prst="rect">
            <a:avLst/>
          </a:prstGeom>
          <a:noFill/>
        </p:spPr>
        <p:txBody>
          <a:bodyPr wrap="square" rtlCol="0">
            <a:spAutoFit/>
          </a:bodyPr>
          <a:lstStyle/>
          <a:p>
            <a:endParaRPr lang="en-GB" dirty="0"/>
          </a:p>
        </p:txBody>
      </p:sp>
      <p:sp>
        <p:nvSpPr>
          <p:cNvPr id="3" name="Rectangle 2"/>
          <p:cNvSpPr/>
          <p:nvPr/>
        </p:nvSpPr>
        <p:spPr>
          <a:xfrm>
            <a:off x="574767" y="1062593"/>
            <a:ext cx="10999283" cy="529375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2600" dirty="0" smtClean="0">
                <a:latin typeface="Times New Roman" panose="02020603050405020304" pitchFamily="18" charset="0"/>
                <a:cs typeface="Times New Roman" panose="02020603050405020304" pitchFamily="18" charset="0"/>
              </a:rPr>
              <a:t>Meat is the flesh of animals that is consumed for food and it is a major source of animal protein.</a:t>
            </a:r>
          </a:p>
          <a:p>
            <a:endParaRPr lang="en-GB" sz="2600" dirty="0">
              <a:latin typeface="Times New Roman" panose="02020603050405020304" pitchFamily="18" charset="0"/>
              <a:cs typeface="Times New Roman" panose="02020603050405020304" pitchFamily="18" charset="0"/>
            </a:endParaRPr>
          </a:p>
          <a:p>
            <a:r>
              <a:rPr lang="en-GB" sz="2600" dirty="0" smtClean="0">
                <a:latin typeface="Times New Roman" panose="02020603050405020304" pitchFamily="18" charset="0"/>
                <a:cs typeface="Times New Roman" panose="02020603050405020304" pitchFamily="18" charset="0"/>
              </a:rPr>
              <a:t>In the tropics i.e. this part of the world, the bulk of the meat consumed is derived from some animals including sheep, cattle, goats, pigs, deer</a:t>
            </a:r>
            <a:r>
              <a:rPr lang="en-GB" sz="2600" dirty="0">
                <a:latin typeface="Times New Roman" panose="02020603050405020304" pitchFamily="18" charset="0"/>
                <a:cs typeface="Times New Roman" panose="02020603050405020304" pitchFamily="18" charset="0"/>
              </a:rPr>
              <a:t>, elephant, camel, antelope</a:t>
            </a:r>
            <a:r>
              <a:rPr lang="en-GB" sz="2600" dirty="0" smtClean="0">
                <a:latin typeface="Times New Roman" panose="02020603050405020304" pitchFamily="18" charset="0"/>
                <a:cs typeface="Times New Roman" panose="02020603050405020304" pitchFamily="18" charset="0"/>
              </a:rPr>
              <a:t>, rabbits, squirrel, rats, and other animals domesticated or wild; </a:t>
            </a:r>
          </a:p>
          <a:p>
            <a:endParaRPr lang="en-GB" sz="2600" dirty="0" smtClean="0">
              <a:latin typeface="Times New Roman" panose="02020603050405020304" pitchFamily="18" charset="0"/>
              <a:cs typeface="Times New Roman" panose="02020603050405020304" pitchFamily="18" charset="0"/>
            </a:endParaRPr>
          </a:p>
          <a:p>
            <a:r>
              <a:rPr lang="en-GB" sz="2600" dirty="0" smtClean="0">
                <a:latin typeface="Times New Roman" panose="02020603050405020304" pitchFamily="18" charset="0"/>
                <a:cs typeface="Times New Roman" panose="02020603050405020304" pitchFamily="18" charset="0"/>
              </a:rPr>
              <a:t>Poultry such as; chicken, turkey, ducks, guinea fowl, geese, quail and other avian</a:t>
            </a:r>
          </a:p>
          <a:p>
            <a:endParaRPr lang="en-GB" sz="2600" dirty="0" smtClean="0">
              <a:latin typeface="Times New Roman" panose="02020603050405020304" pitchFamily="18" charset="0"/>
              <a:cs typeface="Times New Roman" panose="02020603050405020304" pitchFamily="18" charset="0"/>
            </a:endParaRPr>
          </a:p>
          <a:p>
            <a:r>
              <a:rPr lang="en-GB" sz="2600" dirty="0" smtClean="0">
                <a:latin typeface="Times New Roman" panose="02020603050405020304" pitchFamily="18" charset="0"/>
                <a:cs typeface="Times New Roman" panose="02020603050405020304" pitchFamily="18" charset="0"/>
              </a:rPr>
              <a:t>Reptilian animals include; fish, crayfish, crabs, lobster, and other sea foods while molluscs include; snails, periwinkle, and other molluscs; and edible varieties of insects. However, all these </a:t>
            </a:r>
            <a:r>
              <a:rPr lang="en-GB" sz="2600" dirty="0">
                <a:latin typeface="Times New Roman" panose="02020603050405020304" pitchFamily="18" charset="0"/>
                <a:cs typeface="Times New Roman" panose="02020603050405020304" pitchFamily="18" charset="0"/>
              </a:rPr>
              <a:t>are generally considered separate from the red meats of terrestrial animals</a:t>
            </a:r>
            <a:r>
              <a:rPr lang="en-GB" sz="2600" dirty="0" smtClean="0">
                <a:latin typeface="Times New Roman" panose="02020603050405020304" pitchFamily="18" charset="0"/>
                <a:cs typeface="Times New Roman" panose="02020603050405020304" pitchFamily="18" charset="0"/>
              </a:rPr>
              <a:t>.</a:t>
            </a:r>
            <a:endParaRPr lang="en-GB" sz="2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4769" y="374302"/>
            <a:ext cx="1099928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3600" dirty="0" smtClean="0">
                <a:latin typeface="Times New Roman" panose="02020603050405020304" pitchFamily="18" charset="0"/>
                <a:cs typeface="Times New Roman" panose="02020603050405020304" pitchFamily="18" charset="0"/>
              </a:rPr>
              <a:t>INTRODUCTION</a:t>
            </a:r>
            <a:endParaRPr lang="en-GB"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D7FD30-19ED-42E2-8C36-6F848EB43577}" type="slidenum">
              <a:rPr lang="en-GB" smtClean="0"/>
              <a:t>3</a:t>
            </a:fld>
            <a:endParaRPr lang="en-GB" dirty="0"/>
          </a:p>
        </p:txBody>
      </p:sp>
    </p:spTree>
    <p:extLst>
      <p:ext uri="{BB962C8B-B14F-4D97-AF65-F5344CB8AC3E}">
        <p14:creationId xmlns:p14="http://schemas.microsoft.com/office/powerpoint/2010/main" val="3076431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30</a:t>
            </a:fld>
            <a:endParaRPr lang="en-GB"/>
          </a:p>
        </p:txBody>
      </p:sp>
      <p:sp>
        <p:nvSpPr>
          <p:cNvPr id="3" name="Rectangle 2"/>
          <p:cNvSpPr/>
          <p:nvPr/>
        </p:nvSpPr>
        <p:spPr>
          <a:xfrm>
            <a:off x="2426918" y="1375084"/>
            <a:ext cx="6096000" cy="310854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n-GB" sz="2800" b="1" dirty="0" smtClean="0">
                <a:latin typeface="Times New Roman" panose="02020603050405020304" pitchFamily="18" charset="0"/>
                <a:cs typeface="Times New Roman" panose="02020603050405020304" pitchFamily="18" charset="0"/>
              </a:rPr>
              <a:t>Species			Hours</a:t>
            </a:r>
            <a:endParaRPr lang="en-GB" sz="2800" b="1" dirty="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Beef				6-12</a:t>
            </a:r>
            <a:endParaRPr lang="en-GB" sz="2800" dirty="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Lamb				6-12</a:t>
            </a:r>
            <a:endParaRPr lang="en-GB" sz="2800" dirty="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Pork				¼ </a:t>
            </a:r>
            <a:r>
              <a:rPr lang="en-GB" sz="2800" dirty="0">
                <a:latin typeface="Times New Roman" panose="02020603050405020304" pitchFamily="18" charset="0"/>
                <a:cs typeface="Times New Roman" panose="02020603050405020304" pitchFamily="18" charset="0"/>
              </a:rPr>
              <a:t>-3</a:t>
            </a:r>
          </a:p>
          <a:p>
            <a:r>
              <a:rPr lang="en-GB" sz="2800" dirty="0" smtClean="0">
                <a:latin typeface="Times New Roman" panose="02020603050405020304" pitchFamily="18" charset="0"/>
                <a:cs typeface="Times New Roman" panose="02020603050405020304" pitchFamily="18" charset="0"/>
              </a:rPr>
              <a:t>Turkey			&lt;1</a:t>
            </a:r>
            <a:endParaRPr lang="en-GB" sz="2800" dirty="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Chicken			&lt; </a:t>
            </a:r>
            <a:r>
              <a:rPr lang="en-GB" sz="2800" dirty="0">
                <a:latin typeface="Times New Roman" panose="02020603050405020304" pitchFamily="18" charset="0"/>
                <a:cs typeface="Times New Roman" panose="02020603050405020304" pitchFamily="18" charset="0"/>
              </a:rPr>
              <a:t>½</a:t>
            </a:r>
          </a:p>
          <a:p>
            <a:r>
              <a:rPr lang="en-GB" sz="2800" dirty="0" smtClean="0">
                <a:latin typeface="Times New Roman" panose="02020603050405020304" pitchFamily="18" charset="0"/>
                <a:cs typeface="Times New Roman" panose="02020603050405020304" pitchFamily="18" charset="0"/>
              </a:rPr>
              <a:t>Fish				&lt;1</a:t>
            </a:r>
            <a:endParaRPr lang="en-GB"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147692" y="851864"/>
            <a:ext cx="6654452"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2800" b="1" dirty="0" smtClean="0">
                <a:latin typeface="Times New Roman" panose="02020603050405020304" pitchFamily="18" charset="0"/>
                <a:cs typeface="Times New Roman" panose="02020603050405020304" pitchFamily="18" charset="0"/>
              </a:rPr>
              <a:t>Table 3: Delay Time before Onset </a:t>
            </a:r>
            <a:r>
              <a:rPr lang="en-GB" sz="2800" b="1" dirty="0">
                <a:latin typeface="Times New Roman" panose="02020603050405020304" pitchFamily="18" charset="0"/>
                <a:cs typeface="Times New Roman" panose="02020603050405020304" pitchFamily="18" charset="0"/>
              </a:rPr>
              <a:t>of Rigor</a:t>
            </a:r>
          </a:p>
        </p:txBody>
      </p:sp>
    </p:spTree>
    <p:extLst>
      <p:ext uri="{BB962C8B-B14F-4D97-AF65-F5344CB8AC3E}">
        <p14:creationId xmlns:p14="http://schemas.microsoft.com/office/powerpoint/2010/main" val="101400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31</a:t>
            </a:fld>
            <a:endParaRPr lang="en-GB"/>
          </a:p>
        </p:txBody>
      </p:sp>
      <p:sp>
        <p:nvSpPr>
          <p:cNvPr id="3" name="TextBox 2"/>
          <p:cNvSpPr txBox="1"/>
          <p:nvPr/>
        </p:nvSpPr>
        <p:spPr>
          <a:xfrm>
            <a:off x="375781" y="576197"/>
            <a:ext cx="11373633" cy="50629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smtClean="0">
                <a:latin typeface="Times New Roman" panose="02020603050405020304" pitchFamily="18" charset="0"/>
                <a:cs typeface="Times New Roman" panose="02020603050405020304" pitchFamily="18" charset="0"/>
              </a:rPr>
              <a:t>FIRST TEST ON MEAT AND </a:t>
            </a:r>
            <a:r>
              <a:rPr lang="en-GB" sz="2400" b="1" dirty="0">
                <a:latin typeface="Times New Roman" panose="02020603050405020304" pitchFamily="18" charset="0"/>
                <a:cs typeface="Times New Roman" panose="02020603050405020304" pitchFamily="18" charset="0"/>
              </a:rPr>
              <a:t>F</a:t>
            </a:r>
            <a:r>
              <a:rPr lang="en-GB" sz="2400" b="1" dirty="0" smtClean="0">
                <a:latin typeface="Times New Roman" panose="02020603050405020304" pitchFamily="18" charset="0"/>
                <a:cs typeface="Times New Roman" panose="02020603050405020304" pitchFamily="18" charset="0"/>
              </a:rPr>
              <a:t>ISH TECHNOLOGY</a:t>
            </a:r>
          </a:p>
          <a:p>
            <a:endParaRPr lang="en-GB" sz="2400" b="1" dirty="0" smtClean="0">
              <a:latin typeface="Times New Roman" panose="02020603050405020304" pitchFamily="18" charset="0"/>
              <a:cs typeface="Times New Roman" panose="02020603050405020304" pitchFamily="18" charset="0"/>
            </a:endParaRPr>
          </a:p>
          <a:p>
            <a:r>
              <a:rPr lang="en-GB" sz="2400" b="1" dirty="0" smtClean="0">
                <a:latin typeface="Times New Roman" panose="02020603050405020304" pitchFamily="18" charset="0"/>
                <a:cs typeface="Times New Roman" panose="02020603050405020304" pitchFamily="18" charset="0"/>
              </a:rPr>
              <a:t>Qn. 1. </a:t>
            </a:r>
            <a:r>
              <a:rPr lang="en-GB" sz="2500" dirty="0" smtClean="0">
                <a:latin typeface="Times New Roman" panose="02020603050405020304" pitchFamily="18" charset="0"/>
                <a:cs typeface="Times New Roman" panose="02020603050405020304" pitchFamily="18" charset="0"/>
              </a:rPr>
              <a:t>What did you understand by the word “meat”? Mention four meat animals. 3mks</a:t>
            </a:r>
            <a:endParaRPr lang="en-GB" sz="2500" dirty="0">
              <a:latin typeface="Times New Roman" panose="02020603050405020304" pitchFamily="18" charset="0"/>
              <a:cs typeface="Times New Roman" panose="02020603050405020304" pitchFamily="18" charset="0"/>
            </a:endParaRPr>
          </a:p>
          <a:p>
            <a:r>
              <a:rPr lang="en-GB" sz="2500" b="1" dirty="0">
                <a:latin typeface="Times New Roman" panose="02020603050405020304" pitchFamily="18" charset="0"/>
                <a:cs typeface="Times New Roman" panose="02020603050405020304" pitchFamily="18" charset="0"/>
              </a:rPr>
              <a:t>Qn. </a:t>
            </a:r>
            <a:r>
              <a:rPr lang="en-GB" sz="2500" b="1" dirty="0" smtClean="0">
                <a:latin typeface="Times New Roman" panose="02020603050405020304" pitchFamily="18" charset="0"/>
                <a:cs typeface="Times New Roman" panose="02020603050405020304" pitchFamily="18" charset="0"/>
              </a:rPr>
              <a:t>2. </a:t>
            </a:r>
            <a:r>
              <a:rPr lang="en-GB" sz="2500" dirty="0" smtClean="0">
                <a:latin typeface="Times New Roman" panose="02020603050405020304" pitchFamily="18" charset="0"/>
                <a:cs typeface="Times New Roman" panose="02020603050405020304" pitchFamily="18" charset="0"/>
              </a:rPr>
              <a:t>Explain the meaning of carcass as used in meat processing. A meat animal’s live 	and dressed weights are 60 kg and 15 kg respectively. What is the dressing 	percentage of the carcass? 	5 marks</a:t>
            </a:r>
          </a:p>
          <a:p>
            <a:r>
              <a:rPr lang="en-GB" sz="2500" b="1" dirty="0" smtClean="0">
                <a:latin typeface="Times New Roman" panose="02020603050405020304" pitchFamily="18" charset="0"/>
                <a:cs typeface="Times New Roman" panose="02020603050405020304" pitchFamily="18" charset="0"/>
              </a:rPr>
              <a:t>Qn. 3. </a:t>
            </a:r>
            <a:r>
              <a:rPr lang="en-GB" sz="2500" dirty="0" smtClean="0">
                <a:latin typeface="Times New Roman" panose="02020603050405020304" pitchFamily="18" charset="0"/>
                <a:cs typeface="Times New Roman" panose="02020603050405020304" pitchFamily="18" charset="0"/>
              </a:rPr>
              <a:t>State the factors responsible for the value obtained in Qn. 2 and  suggest the 	meat animal that is likely to be involved.  3 marks </a:t>
            </a:r>
          </a:p>
          <a:p>
            <a:r>
              <a:rPr lang="en-GB" sz="2500" b="1" dirty="0" smtClean="0">
                <a:latin typeface="Times New Roman" panose="02020603050405020304" pitchFamily="18" charset="0"/>
                <a:cs typeface="Times New Roman" panose="02020603050405020304" pitchFamily="18" charset="0"/>
              </a:rPr>
              <a:t>Qn</a:t>
            </a:r>
            <a:r>
              <a:rPr lang="en-GB" sz="2500" b="1" dirty="0">
                <a:latin typeface="Times New Roman" panose="02020603050405020304" pitchFamily="18" charset="0"/>
                <a:cs typeface="Times New Roman" panose="02020603050405020304" pitchFamily="18" charset="0"/>
              </a:rPr>
              <a:t>. 4. </a:t>
            </a:r>
            <a:r>
              <a:rPr lang="en-GB" sz="2500" dirty="0" smtClean="0">
                <a:latin typeface="Times New Roman" panose="02020603050405020304" pitchFamily="18" charset="0"/>
                <a:cs typeface="Times New Roman" panose="02020603050405020304" pitchFamily="18" charset="0"/>
              </a:rPr>
              <a:t>As a Food Technologist working in the Grading and Inspection section of a meat 	industry, what are the importance of your duties to the society? 	2 marks</a:t>
            </a:r>
          </a:p>
          <a:p>
            <a:r>
              <a:rPr lang="en-GB" sz="2500" b="1" dirty="0" smtClean="0">
                <a:latin typeface="Times New Roman" panose="02020603050405020304" pitchFamily="18" charset="0"/>
                <a:cs typeface="Times New Roman" panose="02020603050405020304" pitchFamily="18" charset="0"/>
              </a:rPr>
              <a:t>Qn. 5. </a:t>
            </a:r>
            <a:r>
              <a:rPr lang="en-GB" sz="2500" dirty="0" smtClean="0">
                <a:latin typeface="Times New Roman" panose="02020603050405020304" pitchFamily="18" charset="0"/>
                <a:cs typeface="Times New Roman" panose="02020603050405020304" pitchFamily="18" charset="0"/>
              </a:rPr>
              <a:t>The component of skeletal muscle responsible for greater percent of muscle 	protein is called -------- consisting of the ----- and ------ filaments.    3 marks</a:t>
            </a:r>
          </a:p>
          <a:p>
            <a:r>
              <a:rPr lang="en-GB" sz="2500" b="1" dirty="0" smtClean="0">
                <a:latin typeface="Times New Roman" panose="02020603050405020304" pitchFamily="18" charset="0"/>
                <a:cs typeface="Times New Roman" panose="02020603050405020304" pitchFamily="18" charset="0"/>
              </a:rPr>
              <a:t>Qn. 6. </a:t>
            </a:r>
            <a:r>
              <a:rPr lang="en-GB" sz="2500" dirty="0" smtClean="0">
                <a:latin typeface="Times New Roman" panose="02020603050405020304" pitchFamily="18" charset="0"/>
                <a:cs typeface="Times New Roman" panose="02020603050405020304" pitchFamily="18" charset="0"/>
              </a:rPr>
              <a:t>Briefly explain </a:t>
            </a:r>
            <a:r>
              <a:rPr lang="en-GB" sz="2500" dirty="0" err="1" smtClean="0">
                <a:latin typeface="Times New Roman" panose="02020603050405020304" pitchFamily="18" charset="0"/>
                <a:cs typeface="Times New Roman" panose="02020603050405020304" pitchFamily="18" charset="0"/>
              </a:rPr>
              <a:t>rigormotis</a:t>
            </a:r>
            <a:r>
              <a:rPr lang="en-GB" sz="2500" dirty="0" smtClean="0">
                <a:latin typeface="Times New Roman" panose="02020603050405020304" pitchFamily="18" charset="0"/>
                <a:cs typeface="Times New Roman" panose="02020603050405020304" pitchFamily="18" charset="0"/>
              </a:rPr>
              <a:t> in the process of converting muscle to meat. 4 marks</a:t>
            </a:r>
          </a:p>
        </p:txBody>
      </p:sp>
    </p:spTree>
    <p:extLst>
      <p:ext uri="{BB962C8B-B14F-4D97-AF65-F5344CB8AC3E}">
        <p14:creationId xmlns:p14="http://schemas.microsoft.com/office/powerpoint/2010/main" val="1520363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32</a:t>
            </a:fld>
            <a:endParaRPr lang="en-GB"/>
          </a:p>
        </p:txBody>
      </p:sp>
      <p:sp>
        <p:nvSpPr>
          <p:cNvPr id="3" name="TextBox 2"/>
          <p:cNvSpPr txBox="1"/>
          <p:nvPr/>
        </p:nvSpPr>
        <p:spPr>
          <a:xfrm>
            <a:off x="688933" y="672913"/>
            <a:ext cx="10784908" cy="569386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GB" sz="2800" b="1" dirty="0" smtClean="0">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Ultimate pH </a:t>
            </a:r>
            <a:r>
              <a:rPr lang="en-GB" sz="2800" dirty="0" smtClean="0">
                <a:latin typeface="Times New Roman" panose="02020603050405020304" pitchFamily="18" charset="0"/>
                <a:cs typeface="Times New Roman" panose="02020603050405020304" pitchFamily="18" charset="0"/>
              </a:rPr>
              <a:t>= 5.5-5.7 gradually attained at about 5-6 hr;15-20 </a:t>
            </a:r>
            <a:r>
              <a:rPr lang="en-GB" sz="2800" dirty="0" err="1" smtClean="0">
                <a:latin typeface="Times New Roman" panose="02020603050405020304" pitchFamily="18" charset="0"/>
                <a:cs typeface="Times New Roman" panose="02020603050405020304" pitchFamily="18" charset="0"/>
              </a:rPr>
              <a:t>hr</a:t>
            </a:r>
            <a:r>
              <a:rPr lang="en-GB" sz="2800" dirty="0" smtClean="0">
                <a:latin typeface="Times New Roman" panose="02020603050405020304" pitchFamily="18" charset="0"/>
                <a:cs typeface="Times New Roman" panose="02020603050405020304" pitchFamily="18" charset="0"/>
              </a:rPr>
              <a:t>; aided by </a:t>
            </a:r>
            <a:r>
              <a:rPr lang="en-GB" sz="2800" dirty="0">
                <a:solidFill>
                  <a:srgbClr val="000000"/>
                </a:solidFill>
                <a:latin typeface="Times New Roman" panose="02020603050405020304" pitchFamily="18" charset="0"/>
                <a:cs typeface="Times New Roman" panose="02020603050405020304" pitchFamily="18" charset="0"/>
              </a:rPr>
              <a:t>high environmental </a:t>
            </a:r>
            <a:r>
              <a:rPr lang="en-GB" sz="2800" dirty="0" smtClean="0">
                <a:solidFill>
                  <a:srgbClr val="000000"/>
                </a:solidFill>
                <a:latin typeface="Times New Roman" panose="02020603050405020304" pitchFamily="18" charset="0"/>
                <a:cs typeface="Times New Roman" panose="02020603050405020304" pitchFamily="18" charset="0"/>
              </a:rPr>
              <a:t>temperature; desirable to check microorganisms’ proliferation during storage.</a:t>
            </a:r>
          </a:p>
          <a:p>
            <a:endParaRPr lang="en-GB" sz="2800" b="1" dirty="0" smtClean="0">
              <a:solidFill>
                <a:srgbClr val="000000"/>
              </a:solidFill>
              <a:latin typeface="Times New Roman" panose="02020603050405020304" pitchFamily="18" charset="0"/>
              <a:cs typeface="Times New Roman" panose="02020603050405020304" pitchFamily="18" charset="0"/>
            </a:endParaRPr>
          </a:p>
          <a:p>
            <a:r>
              <a:rPr lang="en-GB" sz="2800" b="1" dirty="0" smtClean="0">
                <a:solidFill>
                  <a:srgbClr val="000000"/>
                </a:solidFill>
                <a:latin typeface="Times New Roman" panose="02020603050405020304" pitchFamily="18" charset="0"/>
                <a:cs typeface="Times New Roman" panose="02020603050405020304" pitchFamily="18" charset="0"/>
              </a:rPr>
              <a:t>A </a:t>
            </a:r>
            <a:r>
              <a:rPr lang="en-GB" sz="2800" b="1" dirty="0">
                <a:solidFill>
                  <a:srgbClr val="000000"/>
                </a:solidFill>
                <a:latin typeface="Times New Roman" panose="02020603050405020304" pitchFamily="18" charset="0"/>
                <a:cs typeface="Times New Roman" panose="02020603050405020304" pitchFamily="18" charset="0"/>
              </a:rPr>
              <a:t>sharp decline </a:t>
            </a:r>
            <a:r>
              <a:rPr lang="en-GB" sz="2800" b="1" dirty="0" smtClean="0">
                <a:solidFill>
                  <a:srgbClr val="000000"/>
                </a:solidFill>
                <a:latin typeface="Times New Roman" panose="02020603050405020304" pitchFamily="18" charset="0"/>
                <a:cs typeface="Times New Roman" panose="02020603050405020304" pitchFamily="18" charset="0"/>
              </a:rPr>
              <a:t>pH </a:t>
            </a:r>
            <a:r>
              <a:rPr lang="en-GB" sz="2800" dirty="0" smtClean="0">
                <a:solidFill>
                  <a:srgbClr val="000000"/>
                </a:solidFill>
                <a:latin typeface="Times New Roman" panose="02020603050405020304" pitchFamily="18" charset="0"/>
                <a:cs typeface="Times New Roman" panose="02020603050405020304" pitchFamily="18" charset="0"/>
              </a:rPr>
              <a:t>= 5.4/below in less than 5 </a:t>
            </a:r>
            <a:r>
              <a:rPr lang="en-GB" sz="2800" dirty="0" err="1" smtClean="0">
                <a:solidFill>
                  <a:srgbClr val="000000"/>
                </a:solidFill>
                <a:latin typeface="Times New Roman" panose="02020603050405020304" pitchFamily="18" charset="0"/>
                <a:cs typeface="Times New Roman" panose="02020603050405020304" pitchFamily="18" charset="0"/>
              </a:rPr>
              <a:t>hr</a:t>
            </a:r>
            <a:r>
              <a:rPr lang="en-GB" sz="2800" dirty="0" smtClean="0">
                <a:solidFill>
                  <a:srgbClr val="000000"/>
                </a:solidFill>
                <a:latin typeface="Times New Roman" panose="02020603050405020304" pitchFamily="18" charset="0"/>
                <a:cs typeface="Times New Roman" panose="02020603050405020304" pitchFamily="18" charset="0"/>
              </a:rPr>
              <a:t> aided by chilling may </a:t>
            </a:r>
            <a:r>
              <a:rPr lang="en-GB" sz="2800" dirty="0">
                <a:solidFill>
                  <a:srgbClr val="000000"/>
                </a:solidFill>
                <a:latin typeface="Times New Roman" panose="02020603050405020304" pitchFamily="18" charset="0"/>
                <a:cs typeface="Times New Roman" panose="02020603050405020304" pitchFamily="18" charset="0"/>
              </a:rPr>
              <a:t>cause denaturation of muscle proteins. So, the muscles depict pale, soft and exudative (PSE) condition. </a:t>
            </a:r>
            <a:endParaRPr lang="en-GB" sz="2800" dirty="0" smtClean="0">
              <a:solidFill>
                <a:srgbClr val="000000"/>
              </a:solidFill>
              <a:latin typeface="Times New Roman" panose="02020603050405020304" pitchFamily="18" charset="0"/>
              <a:cs typeface="Times New Roman" panose="02020603050405020304" pitchFamily="18" charset="0"/>
            </a:endParaRPr>
          </a:p>
          <a:p>
            <a:endParaRPr lang="en-GB" sz="2800" b="1" dirty="0" smtClean="0">
              <a:solidFill>
                <a:srgbClr val="000000"/>
              </a:solidFill>
              <a:latin typeface="Times New Roman" panose="02020603050405020304" pitchFamily="18" charset="0"/>
              <a:cs typeface="Times New Roman" panose="02020603050405020304" pitchFamily="18" charset="0"/>
            </a:endParaRPr>
          </a:p>
          <a:p>
            <a:r>
              <a:rPr lang="en-GB" sz="2800" b="1" dirty="0" smtClean="0">
                <a:solidFill>
                  <a:srgbClr val="000000"/>
                </a:solidFill>
                <a:latin typeface="Times New Roman" panose="02020603050405020304" pitchFamily="18" charset="0"/>
                <a:cs typeface="Times New Roman" panose="02020603050405020304" pitchFamily="18" charset="0"/>
              </a:rPr>
              <a:t>A prolong high pH </a:t>
            </a:r>
            <a:r>
              <a:rPr lang="en-GB" sz="2800" dirty="0" smtClean="0">
                <a:solidFill>
                  <a:srgbClr val="000000"/>
                </a:solidFill>
                <a:latin typeface="Times New Roman" panose="02020603050405020304" pitchFamily="18" charset="0"/>
                <a:cs typeface="Times New Roman" panose="02020603050405020304" pitchFamily="18" charset="0"/>
              </a:rPr>
              <a:t>= 6 - &gt; 7; depicts </a:t>
            </a:r>
            <a:r>
              <a:rPr lang="en-GB" sz="2800" dirty="0">
                <a:solidFill>
                  <a:srgbClr val="000000"/>
                </a:solidFill>
                <a:latin typeface="Times New Roman" panose="02020603050405020304" pitchFamily="18" charset="0"/>
                <a:cs typeface="Times New Roman" panose="02020603050405020304" pitchFamily="18" charset="0"/>
              </a:rPr>
              <a:t>a dark, firm and dry (DFD) condition</a:t>
            </a:r>
            <a:r>
              <a:rPr lang="en-GB" sz="2800" dirty="0" smtClean="0">
                <a:solidFill>
                  <a:srgbClr val="000000"/>
                </a:solidFill>
                <a:latin typeface="Times New Roman" panose="02020603050405020304" pitchFamily="18" charset="0"/>
                <a:cs typeface="Times New Roman" panose="02020603050405020304" pitchFamily="18" charset="0"/>
              </a:rPr>
              <a:t>.</a:t>
            </a:r>
          </a:p>
          <a:p>
            <a:r>
              <a:rPr lang="en-GB" sz="2800" dirty="0" smtClean="0">
                <a:solidFill>
                  <a:srgbClr val="000000"/>
                </a:solidFill>
                <a:latin typeface="Times New Roman" panose="02020603050405020304" pitchFamily="18" charset="0"/>
                <a:cs typeface="Times New Roman" panose="02020603050405020304" pitchFamily="18" charset="0"/>
              </a:rPr>
              <a:t> </a:t>
            </a:r>
          </a:p>
          <a:p>
            <a:r>
              <a:rPr lang="en-GB" sz="2800" dirty="0" smtClean="0">
                <a:solidFill>
                  <a:srgbClr val="000000"/>
                </a:solidFill>
                <a:latin typeface="Times New Roman" panose="02020603050405020304" pitchFamily="18" charset="0"/>
                <a:cs typeface="Times New Roman" panose="02020603050405020304" pitchFamily="18" charset="0"/>
              </a:rPr>
              <a:t>Both </a:t>
            </a:r>
            <a:r>
              <a:rPr lang="en-GB" sz="2800" dirty="0">
                <a:solidFill>
                  <a:srgbClr val="000000"/>
                </a:solidFill>
                <a:latin typeface="Times New Roman" panose="02020603050405020304" pitchFamily="18" charset="0"/>
                <a:cs typeface="Times New Roman" panose="02020603050405020304" pitchFamily="18" charset="0"/>
              </a:rPr>
              <a:t>the </a:t>
            </a:r>
            <a:r>
              <a:rPr lang="en-GB" sz="2800" b="1" dirty="0" smtClean="0">
                <a:solidFill>
                  <a:srgbClr val="000000"/>
                </a:solidFill>
                <a:latin typeface="Times New Roman" panose="02020603050405020304" pitchFamily="18" charset="0"/>
                <a:cs typeface="Times New Roman" panose="02020603050405020304" pitchFamily="18" charset="0"/>
              </a:rPr>
              <a:t>PSE</a:t>
            </a:r>
            <a:r>
              <a:rPr lang="en-GB" sz="2800" dirty="0" smtClean="0">
                <a:solidFill>
                  <a:srgbClr val="000000"/>
                </a:solidFill>
                <a:latin typeface="Times New Roman" panose="02020603050405020304" pitchFamily="18" charset="0"/>
                <a:cs typeface="Times New Roman" panose="02020603050405020304" pitchFamily="18" charset="0"/>
              </a:rPr>
              <a:t> and </a:t>
            </a:r>
            <a:r>
              <a:rPr lang="en-GB" sz="2800" b="1" dirty="0" smtClean="0">
                <a:solidFill>
                  <a:srgbClr val="000000"/>
                </a:solidFill>
                <a:latin typeface="Times New Roman" panose="02020603050405020304" pitchFamily="18" charset="0"/>
                <a:cs typeface="Times New Roman" panose="02020603050405020304" pitchFamily="18" charset="0"/>
              </a:rPr>
              <a:t>DFD</a:t>
            </a:r>
            <a:r>
              <a:rPr lang="en-GB" sz="2800" dirty="0" smtClean="0">
                <a:solidFill>
                  <a:srgbClr val="000000"/>
                </a:solidFill>
                <a:latin typeface="Times New Roman" panose="02020603050405020304" pitchFamily="18" charset="0"/>
                <a:cs typeface="Times New Roman" panose="02020603050405020304" pitchFamily="18" charset="0"/>
              </a:rPr>
              <a:t> conditions </a:t>
            </a:r>
            <a:r>
              <a:rPr lang="en-GB" sz="2800" dirty="0">
                <a:solidFill>
                  <a:srgbClr val="000000"/>
                </a:solidFill>
                <a:latin typeface="Times New Roman" panose="02020603050405020304" pitchFamily="18" charset="0"/>
                <a:cs typeface="Times New Roman" panose="02020603050405020304" pitchFamily="18" charset="0"/>
              </a:rPr>
              <a:t>are </a:t>
            </a:r>
            <a:r>
              <a:rPr lang="en-GB" sz="2800" dirty="0" smtClean="0">
                <a:solidFill>
                  <a:srgbClr val="000000"/>
                </a:solidFill>
                <a:latin typeface="Times New Roman" panose="02020603050405020304" pitchFamily="18" charset="0"/>
                <a:cs typeface="Times New Roman" panose="02020603050405020304" pitchFamily="18" charset="0"/>
              </a:rPr>
              <a:t>undesirable for a quality meat.</a:t>
            </a:r>
          </a:p>
        </p:txBody>
      </p:sp>
      <p:sp>
        <p:nvSpPr>
          <p:cNvPr id="4" name="Rectangle 3"/>
          <p:cNvSpPr/>
          <p:nvPr/>
        </p:nvSpPr>
        <p:spPr>
          <a:xfrm>
            <a:off x="688933" y="149693"/>
            <a:ext cx="1078490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800" b="1" dirty="0">
                <a:latin typeface="Times New Roman" panose="02020603050405020304" pitchFamily="18" charset="0"/>
                <a:cs typeface="Times New Roman" panose="02020603050405020304" pitchFamily="18" charset="0"/>
              </a:rPr>
              <a:t>Effect of Lactic acid Production on pH </a:t>
            </a:r>
            <a:r>
              <a:rPr lang="en-GB" sz="2800" b="1" dirty="0" smtClean="0">
                <a:latin typeface="Times New Roman" panose="02020603050405020304" pitchFamily="18" charset="0"/>
                <a:cs typeface="Times New Roman" panose="02020603050405020304" pitchFamily="18" charset="0"/>
              </a:rPr>
              <a:t>and quality of Meat Tissue</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9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33</a:t>
            </a:fld>
            <a:endParaRPr lang="en-GB"/>
          </a:p>
        </p:txBody>
      </p:sp>
      <p:sp>
        <p:nvSpPr>
          <p:cNvPr id="3" name="TextBox 2"/>
          <p:cNvSpPr txBox="1"/>
          <p:nvPr/>
        </p:nvSpPr>
        <p:spPr>
          <a:xfrm>
            <a:off x="1640911" y="1215025"/>
            <a:ext cx="8893478"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buFont typeface="Arial" panose="020B0604020202020204" pitchFamily="34" charset="0"/>
              <a:buChar char="•"/>
            </a:pPr>
            <a:r>
              <a:rPr lang="en-GB" sz="2800" dirty="0" smtClean="0">
                <a:solidFill>
                  <a:srgbClr val="000000"/>
                </a:solidFill>
                <a:latin typeface="Times New Roman" panose="02020603050405020304" pitchFamily="18" charset="0"/>
                <a:cs typeface="Times New Roman" panose="02020603050405020304" pitchFamily="18" charset="0"/>
              </a:rPr>
              <a:t>the </a:t>
            </a:r>
            <a:r>
              <a:rPr lang="en-GB" sz="2800" dirty="0">
                <a:solidFill>
                  <a:srgbClr val="000000"/>
                </a:solidFill>
                <a:latin typeface="Times New Roman" panose="02020603050405020304" pitchFamily="18" charset="0"/>
                <a:cs typeface="Times New Roman" panose="02020603050405020304" pitchFamily="18" charset="0"/>
              </a:rPr>
              <a:t>species of food animal, </a:t>
            </a:r>
            <a:endParaRPr lang="en-GB" sz="2800" dirty="0" smtClean="0">
              <a:solidFill>
                <a:srgbClr val="0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800" dirty="0" smtClean="0">
                <a:solidFill>
                  <a:srgbClr val="000000"/>
                </a:solidFill>
                <a:latin typeface="Times New Roman" panose="02020603050405020304" pitchFamily="18" charset="0"/>
                <a:cs typeface="Times New Roman" panose="02020603050405020304" pitchFamily="18" charset="0"/>
              </a:rPr>
              <a:t>various pre-slaughter </a:t>
            </a:r>
            <a:r>
              <a:rPr lang="en-GB" sz="2800" dirty="0">
                <a:solidFill>
                  <a:srgbClr val="000000"/>
                </a:solidFill>
                <a:latin typeface="Times New Roman" panose="02020603050405020304" pitchFamily="18" charset="0"/>
                <a:cs typeface="Times New Roman" panose="02020603050405020304" pitchFamily="18" charset="0"/>
              </a:rPr>
              <a:t>factors, </a:t>
            </a:r>
            <a:endParaRPr lang="en-GB" sz="2800" dirty="0" smtClean="0">
              <a:solidFill>
                <a:srgbClr val="0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800" dirty="0" smtClean="0">
                <a:solidFill>
                  <a:srgbClr val="000000"/>
                </a:solidFill>
                <a:latin typeface="Times New Roman" panose="02020603050405020304" pitchFamily="18" charset="0"/>
                <a:cs typeface="Times New Roman" panose="02020603050405020304" pitchFamily="18" charset="0"/>
              </a:rPr>
              <a:t>environmental </a:t>
            </a:r>
            <a:r>
              <a:rPr lang="en-GB" sz="2800" dirty="0">
                <a:solidFill>
                  <a:srgbClr val="000000"/>
                </a:solidFill>
                <a:latin typeface="Times New Roman" panose="02020603050405020304" pitchFamily="18" charset="0"/>
                <a:cs typeface="Times New Roman" panose="02020603050405020304" pitchFamily="18" charset="0"/>
              </a:rPr>
              <a:t>temperature </a:t>
            </a:r>
            <a:r>
              <a:rPr lang="en-GB" sz="2800" dirty="0" smtClean="0">
                <a:solidFill>
                  <a:srgbClr val="000000"/>
                </a:solidFill>
                <a:latin typeface="Times New Roman" panose="02020603050405020304" pitchFamily="18" charset="0"/>
                <a:cs typeface="Times New Roman" panose="02020603050405020304" pitchFamily="18" charset="0"/>
              </a:rPr>
              <a:t>etc.</a:t>
            </a:r>
            <a:endParaRPr lang="en-GB" sz="2800" dirty="0">
              <a:solidFill>
                <a:srgbClr val="000000"/>
              </a:solidFill>
              <a:latin typeface="Times New Roman" panose="02020603050405020304" pitchFamily="18" charset="0"/>
              <a:cs typeface="Times New Roman" panose="02020603050405020304" pitchFamily="18" charset="0"/>
            </a:endParaRPr>
          </a:p>
          <a:p>
            <a:r>
              <a:rPr lang="en-GB" sz="2800" dirty="0" smtClean="0"/>
              <a:t> </a:t>
            </a:r>
            <a:endParaRPr lang="en-GB" sz="2800" dirty="0"/>
          </a:p>
        </p:txBody>
      </p:sp>
      <p:sp>
        <p:nvSpPr>
          <p:cNvPr id="4" name="Rectangle 3"/>
          <p:cNvSpPr/>
          <p:nvPr/>
        </p:nvSpPr>
        <p:spPr>
          <a:xfrm>
            <a:off x="1640912" y="661027"/>
            <a:ext cx="8893478" cy="5539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3000" dirty="0">
                <a:latin typeface="Times New Roman" panose="02020603050405020304" pitchFamily="18" charset="0"/>
                <a:cs typeface="Times New Roman" panose="02020603050405020304" pitchFamily="18" charset="0"/>
              </a:rPr>
              <a:t>Factors Influencing t</a:t>
            </a:r>
            <a:r>
              <a:rPr lang="en-GB" sz="3000" dirty="0">
                <a:solidFill>
                  <a:srgbClr val="000000"/>
                </a:solidFill>
                <a:latin typeface="Times New Roman" panose="02020603050405020304" pitchFamily="18" charset="0"/>
                <a:cs typeface="Times New Roman" panose="02020603050405020304" pitchFamily="18" charset="0"/>
              </a:rPr>
              <a:t>he Rate and Extent of pH Decline</a:t>
            </a:r>
            <a:endParaRPr lang="en-GB" sz="3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86638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34</a:t>
            </a:fld>
            <a:endParaRPr lang="en-GB"/>
          </a:p>
        </p:txBody>
      </p:sp>
      <p:sp>
        <p:nvSpPr>
          <p:cNvPr id="3" name="Rectangle 2"/>
          <p:cNvSpPr/>
          <p:nvPr/>
        </p:nvSpPr>
        <p:spPr>
          <a:xfrm>
            <a:off x="1585791" y="1272828"/>
            <a:ext cx="9020418" cy="31085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Handling</a:t>
            </a:r>
          </a:p>
          <a:p>
            <a:r>
              <a:rPr lang="en-GB" sz="2800" dirty="0">
                <a:latin typeface="Times New Roman" panose="02020603050405020304" pitchFamily="18" charset="0"/>
                <a:cs typeface="Times New Roman" panose="02020603050405020304" pitchFamily="18" charset="0"/>
              </a:rPr>
              <a:t>– Environment</a:t>
            </a:r>
          </a:p>
          <a:p>
            <a:r>
              <a:rPr lang="en-GB" sz="2800" dirty="0">
                <a:latin typeface="Times New Roman" panose="02020603050405020304" pitchFamily="18" charset="0"/>
                <a:cs typeface="Times New Roman" panose="02020603050405020304" pitchFamily="18" charset="0"/>
              </a:rPr>
              <a:t>– Transportation</a:t>
            </a:r>
          </a:p>
          <a:p>
            <a:r>
              <a:rPr lang="en-GB" sz="2800" dirty="0">
                <a:latin typeface="Times New Roman" panose="02020603050405020304" pitchFamily="18" charset="0"/>
                <a:cs typeface="Times New Roman" panose="02020603050405020304" pitchFamily="18" charset="0"/>
              </a:rPr>
              <a:t>– Nutrition/ Growth </a:t>
            </a:r>
            <a:r>
              <a:rPr lang="en-GB" sz="2800" dirty="0" err="1">
                <a:latin typeface="Times New Roman" panose="02020603050405020304" pitchFamily="18" charset="0"/>
                <a:cs typeface="Times New Roman" panose="02020603050405020304" pitchFamily="18" charset="0"/>
              </a:rPr>
              <a:t>Promotants</a:t>
            </a:r>
            <a:endParaRPr lang="en-GB" sz="28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 Genetics</a:t>
            </a:r>
          </a:p>
          <a:p>
            <a:r>
              <a:rPr lang="en-GB" sz="2800" dirty="0">
                <a:latin typeface="Times New Roman" panose="02020603050405020304" pitchFamily="18" charset="0"/>
                <a:cs typeface="Times New Roman" panose="02020603050405020304" pitchFamily="18" charset="0"/>
              </a:rPr>
              <a:t>– Immobilization (Stunning)</a:t>
            </a:r>
          </a:p>
          <a:p>
            <a:r>
              <a:rPr lang="en-GB" sz="2800" dirty="0">
                <a:latin typeface="Times New Roman" panose="02020603050405020304" pitchFamily="18" charset="0"/>
                <a:cs typeface="Times New Roman" panose="02020603050405020304" pitchFamily="18" charset="0"/>
              </a:rPr>
              <a:t>– Chilling</a:t>
            </a:r>
          </a:p>
        </p:txBody>
      </p:sp>
      <p:sp>
        <p:nvSpPr>
          <p:cNvPr id="4" name="Rectangle 3"/>
          <p:cNvSpPr/>
          <p:nvPr/>
        </p:nvSpPr>
        <p:spPr>
          <a:xfrm>
            <a:off x="1585791" y="749608"/>
            <a:ext cx="9020418"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GB" sz="2800" b="1" dirty="0">
                <a:latin typeface="Times New Roman" panose="02020603050405020304" pitchFamily="18" charset="0"/>
                <a:cs typeface="Times New Roman" panose="02020603050405020304" pitchFamily="18" charset="0"/>
              </a:rPr>
              <a:t>Factors influencing the Physical and Biochemical changes</a:t>
            </a:r>
          </a:p>
        </p:txBody>
      </p:sp>
    </p:spTree>
    <p:extLst>
      <p:ext uri="{BB962C8B-B14F-4D97-AF65-F5344CB8AC3E}">
        <p14:creationId xmlns:p14="http://schemas.microsoft.com/office/powerpoint/2010/main" val="2326093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35</a:t>
            </a:fld>
            <a:endParaRPr lang="en-GB"/>
          </a:p>
        </p:txBody>
      </p:sp>
      <p:sp>
        <p:nvSpPr>
          <p:cNvPr id="5" name="Rectangle 4"/>
          <p:cNvSpPr/>
          <p:nvPr/>
        </p:nvSpPr>
        <p:spPr>
          <a:xfrm>
            <a:off x="556366" y="1275933"/>
            <a:ext cx="10797434" cy="526297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800" b="1" dirty="0" smtClean="0">
                <a:latin typeface="Times New Roman" panose="02020603050405020304" pitchFamily="18" charset="0"/>
                <a:cs typeface="Times New Roman" panose="02020603050405020304" pitchFamily="18" charset="0"/>
              </a:rPr>
              <a:t>Stress </a:t>
            </a:r>
            <a:r>
              <a:rPr lang="en-GB" sz="2800" b="1"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physiological changes such </a:t>
            </a:r>
            <a:r>
              <a:rPr lang="en-GB" sz="2800" dirty="0" smtClean="0">
                <a:latin typeface="Times New Roman" panose="02020603050405020304" pitchFamily="18" charset="0"/>
                <a:cs typeface="Times New Roman" panose="02020603050405020304" pitchFamily="18" charset="0"/>
              </a:rPr>
              <a:t>as heart </a:t>
            </a:r>
            <a:r>
              <a:rPr lang="en-GB" sz="2800" dirty="0">
                <a:latin typeface="Times New Roman" panose="02020603050405020304" pitchFamily="18" charset="0"/>
                <a:cs typeface="Times New Roman" panose="02020603050405020304" pitchFamily="18" charset="0"/>
              </a:rPr>
              <a:t>rate, respiration, </a:t>
            </a:r>
            <a:r>
              <a:rPr lang="en-GB" sz="2800" dirty="0" smtClean="0">
                <a:latin typeface="Times New Roman" panose="02020603050405020304" pitchFamily="18" charset="0"/>
                <a:cs typeface="Times New Roman" panose="02020603050405020304" pitchFamily="18" charset="0"/>
              </a:rPr>
              <a:t>body temp</a:t>
            </a: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and blood </a:t>
            </a:r>
            <a:r>
              <a:rPr lang="en-GB" sz="2800" dirty="0">
                <a:latin typeface="Times New Roman" panose="02020603050405020304" pitchFamily="18" charset="0"/>
                <a:cs typeface="Times New Roman" panose="02020603050405020304" pitchFamily="18" charset="0"/>
              </a:rPr>
              <a:t>pressure occur during </a:t>
            </a:r>
            <a:r>
              <a:rPr lang="en-GB" sz="2800" dirty="0" smtClean="0">
                <a:latin typeface="Times New Roman" panose="02020603050405020304" pitchFamily="18" charset="0"/>
                <a:cs typeface="Times New Roman" panose="02020603050405020304" pitchFamily="18" charset="0"/>
              </a:rPr>
              <a:t>the exposure </a:t>
            </a:r>
            <a:r>
              <a:rPr lang="en-GB" sz="2800" dirty="0">
                <a:latin typeface="Times New Roman" panose="02020603050405020304" pitchFamily="18" charset="0"/>
                <a:cs typeface="Times New Roman" panose="02020603050405020304" pitchFamily="18" charset="0"/>
              </a:rPr>
              <a:t>of the animal to </a:t>
            </a:r>
            <a:r>
              <a:rPr lang="en-GB" sz="2800" dirty="0" smtClean="0">
                <a:latin typeface="Times New Roman" panose="02020603050405020304" pitchFamily="18" charset="0"/>
                <a:cs typeface="Times New Roman" panose="02020603050405020304" pitchFamily="18" charset="0"/>
              </a:rPr>
              <a:t>adverse conditions</a:t>
            </a:r>
          </a:p>
          <a:p>
            <a:endParaRPr lang="en-GB" sz="2800" dirty="0">
              <a:latin typeface="Times New Roman" panose="02020603050405020304" pitchFamily="18" charset="0"/>
              <a:cs typeface="Times New Roman" panose="02020603050405020304" pitchFamily="18" charset="0"/>
            </a:endParaRPr>
          </a:p>
          <a:p>
            <a:r>
              <a:rPr lang="en-GB" sz="2800" b="1" dirty="0">
                <a:latin typeface="Times New Roman" panose="02020603050405020304" pitchFamily="18" charset="0"/>
                <a:cs typeface="Times New Roman" panose="02020603050405020304" pitchFamily="18" charset="0"/>
              </a:rPr>
              <a:t>Blood </a:t>
            </a:r>
            <a:r>
              <a:rPr lang="en-GB" sz="2800" b="1" dirty="0" smtClean="0">
                <a:latin typeface="Times New Roman" panose="02020603050405020304" pitchFamily="18" charset="0"/>
                <a:cs typeface="Times New Roman" panose="02020603050405020304" pitchFamily="18" charset="0"/>
              </a:rPr>
              <a:t>Splash – </a:t>
            </a:r>
            <a:r>
              <a:rPr lang="en-GB" sz="2800" dirty="0" smtClean="0">
                <a:latin typeface="Times New Roman" panose="02020603050405020304" pitchFamily="18" charset="0"/>
                <a:cs typeface="Times New Roman" panose="02020603050405020304" pitchFamily="18" charset="0"/>
              </a:rPr>
              <a:t>Rupture </a:t>
            </a:r>
            <a:r>
              <a:rPr lang="en-GB" sz="2800" dirty="0">
                <a:latin typeface="Times New Roman" panose="02020603050405020304" pitchFamily="18" charset="0"/>
                <a:cs typeface="Times New Roman" panose="02020603050405020304" pitchFamily="18" charset="0"/>
              </a:rPr>
              <a:t>of capillaries, because </a:t>
            </a:r>
            <a:r>
              <a:rPr lang="en-GB" sz="2800" dirty="0" smtClean="0">
                <a:latin typeface="Times New Roman" panose="02020603050405020304" pitchFamily="18" charset="0"/>
                <a:cs typeface="Times New Roman" panose="02020603050405020304" pitchFamily="18" charset="0"/>
              </a:rPr>
              <a:t>blood pressure skyrockets. Found </a:t>
            </a:r>
            <a:r>
              <a:rPr lang="en-GB" sz="2800" dirty="0">
                <a:latin typeface="Times New Roman" panose="02020603050405020304" pitchFamily="18" charset="0"/>
                <a:cs typeface="Times New Roman" panose="02020603050405020304" pitchFamily="18" charset="0"/>
              </a:rPr>
              <a:t>in lean or </a:t>
            </a:r>
            <a:r>
              <a:rPr lang="en-GB" sz="2800" dirty="0" smtClean="0">
                <a:latin typeface="Times New Roman" panose="02020603050405020304" pitchFamily="18" charset="0"/>
                <a:cs typeface="Times New Roman" panose="02020603050405020304" pitchFamily="18" charset="0"/>
              </a:rPr>
              <a:t>Fat</a:t>
            </a:r>
          </a:p>
          <a:p>
            <a:endParaRPr lang="en-GB" sz="2800" dirty="0">
              <a:latin typeface="Times New Roman" panose="02020603050405020304" pitchFamily="18" charset="0"/>
              <a:cs typeface="Times New Roman" panose="02020603050405020304" pitchFamily="18" charset="0"/>
            </a:endParaRPr>
          </a:p>
          <a:p>
            <a:r>
              <a:rPr lang="en-GB" sz="2800" b="1" dirty="0">
                <a:latin typeface="Times New Roman" panose="02020603050405020304" pitchFamily="18" charset="0"/>
                <a:cs typeface="Times New Roman" panose="02020603050405020304" pitchFamily="18" charset="0"/>
              </a:rPr>
              <a:t>Nerve </a:t>
            </a:r>
            <a:r>
              <a:rPr lang="en-GB" sz="2800" b="1" dirty="0" smtClean="0">
                <a:latin typeface="Times New Roman" panose="02020603050405020304" pitchFamily="18" charset="0"/>
                <a:cs typeface="Times New Roman" panose="02020603050405020304" pitchFamily="18" charset="0"/>
              </a:rPr>
              <a:t>damage</a:t>
            </a:r>
            <a:r>
              <a:rPr lang="en-GB" sz="2800" b="1" dirty="0">
                <a:latin typeface="Times New Roman" panose="02020603050405020304" pitchFamily="18" charset="0"/>
                <a:cs typeface="Times New Roman" panose="02020603050405020304" pitchFamily="18" charset="0"/>
              </a:rPr>
              <a:t>–</a:t>
            </a:r>
            <a:r>
              <a:rPr lang="en-GB" sz="2800" b="1"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causes muscle </a:t>
            </a:r>
            <a:r>
              <a:rPr lang="en-GB" sz="2800" dirty="0" err="1" smtClean="0">
                <a:latin typeface="Times New Roman" panose="02020603050405020304" pitchFamily="18" charset="0"/>
                <a:cs typeface="Times New Roman" panose="02020603050405020304" pitchFamily="18" charset="0"/>
              </a:rPr>
              <a:t>fibers</a:t>
            </a: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to die; Connective </a:t>
            </a:r>
            <a:r>
              <a:rPr lang="en-GB" sz="2800" dirty="0">
                <a:latin typeface="Times New Roman" panose="02020603050405020304" pitchFamily="18" charset="0"/>
                <a:cs typeface="Times New Roman" panose="02020603050405020304" pitchFamily="18" charset="0"/>
              </a:rPr>
              <a:t>tissue and fat deposit </a:t>
            </a:r>
            <a:r>
              <a:rPr lang="en-GB" sz="2800" dirty="0" smtClean="0">
                <a:latin typeface="Times New Roman" panose="02020603050405020304" pitchFamily="18" charset="0"/>
                <a:cs typeface="Times New Roman" panose="02020603050405020304" pitchFamily="18" charset="0"/>
              </a:rPr>
              <a:t>in damaged area</a:t>
            </a:r>
          </a:p>
          <a:p>
            <a:endParaRPr lang="en-GB" sz="2800" dirty="0">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pH level </a:t>
            </a:r>
            <a:r>
              <a:rPr lang="en-GB" sz="2800" b="1"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Muscle appearance: Low pH- Pale</a:t>
            </a:r>
            <a:r>
              <a:rPr lang="en-GB" sz="2800" dirty="0">
                <a:latin typeface="Times New Roman" panose="02020603050405020304" pitchFamily="18" charset="0"/>
                <a:cs typeface="Times New Roman" panose="02020603050405020304" pitchFamily="18" charset="0"/>
              </a:rPr>
              <a:t>, Soft, Exudative (PSE</a:t>
            </a:r>
            <a:r>
              <a:rPr lang="en-GB" sz="2800" dirty="0" smtClean="0">
                <a:latin typeface="Times New Roman" panose="02020603050405020304" pitchFamily="18" charset="0"/>
                <a:cs typeface="Times New Roman" panose="02020603050405020304" pitchFamily="18" charset="0"/>
              </a:rPr>
              <a:t>) or High pH- dark firm and dry (DFD)</a:t>
            </a:r>
          </a:p>
        </p:txBody>
      </p:sp>
      <p:sp>
        <p:nvSpPr>
          <p:cNvPr id="6" name="TextBox 5"/>
          <p:cNvSpPr txBox="1"/>
          <p:nvPr/>
        </p:nvSpPr>
        <p:spPr>
          <a:xfrm>
            <a:off x="556366" y="752713"/>
            <a:ext cx="10797434"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GB" sz="2800" b="1" dirty="0">
                <a:latin typeface="Times New Roman" panose="02020603050405020304" pitchFamily="18" charset="0"/>
                <a:cs typeface="Times New Roman" panose="02020603050405020304" pitchFamily="18" charset="0"/>
              </a:rPr>
              <a:t>Factors </a:t>
            </a:r>
            <a:r>
              <a:rPr lang="en-GB" sz="2800" b="1" dirty="0" smtClean="0">
                <a:latin typeface="Times New Roman" panose="02020603050405020304" pitchFamily="18" charset="0"/>
                <a:cs typeface="Times New Roman" panose="02020603050405020304" pitchFamily="18" charset="0"/>
              </a:rPr>
              <a:t>Affecting </a:t>
            </a:r>
            <a:r>
              <a:rPr lang="en-GB" sz="2800" b="1" dirty="0">
                <a:latin typeface="Times New Roman" panose="02020603050405020304" pitchFamily="18" charset="0"/>
                <a:cs typeface="Times New Roman" panose="02020603050405020304" pitchFamily="18" charset="0"/>
              </a:rPr>
              <a:t>P</a:t>
            </a:r>
            <a:r>
              <a:rPr lang="en-GB" sz="2800" b="1" dirty="0" smtClean="0">
                <a:latin typeface="Times New Roman" panose="02020603050405020304" pitchFamily="18" charset="0"/>
                <a:cs typeface="Times New Roman" panose="02020603050405020304" pitchFamily="18" charset="0"/>
              </a:rPr>
              <a:t>ost-mortem </a:t>
            </a:r>
            <a:r>
              <a:rPr lang="en-GB" sz="2800" b="1" dirty="0">
                <a:latin typeface="Times New Roman" panose="02020603050405020304" pitchFamily="18" charset="0"/>
                <a:cs typeface="Times New Roman" panose="02020603050405020304" pitchFamily="18" charset="0"/>
              </a:rPr>
              <a:t>C</a:t>
            </a:r>
            <a:r>
              <a:rPr lang="en-GB" sz="2800" b="1" dirty="0" smtClean="0">
                <a:latin typeface="Times New Roman" panose="02020603050405020304" pitchFamily="18" charset="0"/>
                <a:cs typeface="Times New Roman" panose="02020603050405020304" pitchFamily="18" charset="0"/>
              </a:rPr>
              <a:t>hanges </a:t>
            </a:r>
            <a:r>
              <a:rPr lang="en-GB" sz="2800" b="1" dirty="0">
                <a:latin typeface="Times New Roman" panose="02020603050405020304" pitchFamily="18" charset="0"/>
                <a:cs typeface="Times New Roman" panose="02020603050405020304" pitchFamily="18" charset="0"/>
              </a:rPr>
              <a:t>and </a:t>
            </a:r>
            <a:r>
              <a:rPr lang="en-GB" sz="2800" b="1" dirty="0" smtClean="0">
                <a:latin typeface="Times New Roman" panose="02020603050405020304" pitchFamily="18" charset="0"/>
                <a:cs typeface="Times New Roman" panose="02020603050405020304" pitchFamily="18" charset="0"/>
              </a:rPr>
              <a:t>Meat </a:t>
            </a:r>
            <a:r>
              <a:rPr lang="en-GB" sz="2800" b="1" dirty="0">
                <a:latin typeface="Times New Roman" panose="02020603050405020304" pitchFamily="18" charset="0"/>
                <a:cs typeface="Times New Roman" panose="02020603050405020304" pitchFamily="18" charset="0"/>
              </a:rPr>
              <a:t>Q</a:t>
            </a:r>
            <a:r>
              <a:rPr lang="en-GB" sz="2800" b="1" dirty="0" smtClean="0">
                <a:latin typeface="Times New Roman" panose="02020603050405020304" pitchFamily="18" charset="0"/>
                <a:cs typeface="Times New Roman" panose="02020603050405020304" pitchFamily="18" charset="0"/>
              </a:rPr>
              <a:t>uality</a:t>
            </a:r>
            <a:endParaRPr lang="en-GB"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61587" y="207029"/>
            <a:ext cx="2279737"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sz="2800" b="1" dirty="0" smtClean="0">
                <a:latin typeface="Times New Roman" panose="02020603050405020304" pitchFamily="18" charset="0"/>
                <a:cs typeface="Times New Roman" panose="02020603050405020304" pitchFamily="18" charset="0"/>
              </a:rPr>
              <a:t>LECTURE 6</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394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36</a:t>
            </a:fld>
            <a:endParaRPr lang="en-GB"/>
          </a:p>
        </p:txBody>
      </p:sp>
      <p:sp>
        <p:nvSpPr>
          <p:cNvPr id="4" name="Rectangle 3"/>
          <p:cNvSpPr/>
          <p:nvPr/>
        </p:nvSpPr>
        <p:spPr>
          <a:xfrm>
            <a:off x="726511" y="243291"/>
            <a:ext cx="10772382"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pPr>
            <a:r>
              <a:rPr lang="en-GB" sz="2800" b="1" dirty="0">
                <a:latin typeface="Times New Roman" panose="02020603050405020304" pitchFamily="18" charset="0"/>
                <a:cs typeface="Times New Roman" panose="02020603050405020304" pitchFamily="18" charset="0"/>
              </a:rPr>
              <a:t>Pale, Soft, Exudative (PSE) </a:t>
            </a:r>
          </a:p>
          <a:p>
            <a:pPr>
              <a:lnSpc>
                <a:spcPct val="150000"/>
              </a:lnSpc>
            </a:pPr>
            <a:r>
              <a:rPr lang="en-GB" sz="2800" dirty="0">
                <a:latin typeface="Times New Roman" panose="02020603050405020304" pitchFamily="18" charset="0"/>
                <a:cs typeface="Times New Roman" panose="02020603050405020304" pitchFamily="18" charset="0"/>
              </a:rPr>
              <a:t>Short term stress</a:t>
            </a:r>
          </a:p>
          <a:p>
            <a:pPr>
              <a:lnSpc>
                <a:spcPct val="150000"/>
              </a:lnSpc>
            </a:pPr>
            <a:r>
              <a:rPr lang="en-GB" sz="2800" dirty="0">
                <a:latin typeface="Times New Roman" panose="02020603050405020304" pitchFamily="18" charset="0"/>
                <a:cs typeface="Times New Roman" panose="02020603050405020304" pitchFamily="18" charset="0"/>
              </a:rPr>
              <a:t>• Rapid Lactic acid build-up and sharp pH decline at high muscle temps, resulting in pale colour and soft texture</a:t>
            </a:r>
          </a:p>
          <a:p>
            <a:pPr>
              <a:lnSpc>
                <a:spcPct val="150000"/>
              </a:lnSpc>
            </a:pPr>
            <a:r>
              <a:rPr lang="en-GB" sz="2800" dirty="0">
                <a:latin typeface="Times New Roman" panose="02020603050405020304" pitchFamily="18" charset="0"/>
                <a:cs typeface="Times New Roman" panose="02020603050405020304" pitchFamily="18" charset="0"/>
              </a:rPr>
              <a:t>• Decreased ability to hold water </a:t>
            </a:r>
            <a:r>
              <a:rPr lang="en-GB" sz="2800" dirty="0" err="1" smtClean="0">
                <a:latin typeface="Times New Roman" panose="02020603050405020304" pitchFamily="18" charset="0"/>
                <a:cs typeface="Times New Roman" panose="02020603050405020304" pitchFamily="18" charset="0"/>
              </a:rPr>
              <a:t>i.e</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Rapid loss of WHC</a:t>
            </a:r>
          </a:p>
          <a:p>
            <a:pPr marL="285750" indent="-285750">
              <a:lnSpc>
                <a:spcPct val="150000"/>
              </a:lnSpc>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Reduced juiciness, increased cooking losses</a:t>
            </a:r>
          </a:p>
          <a:p>
            <a:pPr>
              <a:lnSpc>
                <a:spcPct val="150000"/>
              </a:lnSpc>
            </a:pPr>
            <a:r>
              <a:rPr lang="en-GB" sz="2800" dirty="0">
                <a:latin typeface="Times New Roman" panose="02020603050405020304" pitchFamily="18" charset="0"/>
                <a:cs typeface="Times New Roman" panose="02020603050405020304" pitchFamily="18" charset="0"/>
              </a:rPr>
              <a:t>• Most often </a:t>
            </a:r>
            <a:r>
              <a:rPr lang="en-GB" sz="2800" dirty="0" smtClean="0">
                <a:latin typeface="Times New Roman" panose="02020603050405020304" pitchFamily="18" charset="0"/>
                <a:cs typeface="Times New Roman" panose="02020603050405020304" pitchFamily="18" charset="0"/>
              </a:rPr>
              <a:t>found in </a:t>
            </a:r>
            <a:r>
              <a:rPr lang="en-GB" sz="2800" dirty="0">
                <a:latin typeface="Times New Roman" panose="02020603050405020304" pitchFamily="18" charset="0"/>
                <a:cs typeface="Times New Roman" panose="02020603050405020304" pitchFamily="18" charset="0"/>
              </a:rPr>
              <a:t>loin and ham muscles of pork</a:t>
            </a:r>
          </a:p>
          <a:p>
            <a:pPr>
              <a:lnSpc>
                <a:spcPct val="150000"/>
              </a:lnSpc>
            </a:pPr>
            <a:r>
              <a:rPr lang="en-GB" sz="2800" dirty="0">
                <a:latin typeface="Times New Roman" panose="02020603050405020304" pitchFamily="18" charset="0"/>
                <a:cs typeface="Times New Roman" panose="02020603050405020304" pitchFamily="18" charset="0"/>
              </a:rPr>
              <a:t>• Price dock</a:t>
            </a:r>
          </a:p>
          <a:p>
            <a:pPr>
              <a:lnSpc>
                <a:spcPct val="150000"/>
              </a:lnSpc>
            </a:pPr>
            <a:r>
              <a:rPr lang="en-GB" sz="2800" b="1" dirty="0" smtClean="0">
                <a:latin typeface="Times New Roman" panose="02020603050405020304" pitchFamily="18" charset="0"/>
                <a:cs typeface="Times New Roman" panose="02020603050405020304" pitchFamily="18" charset="0"/>
              </a:rPr>
              <a:t>Solution: </a:t>
            </a:r>
            <a:r>
              <a:rPr lang="en-GB" sz="2800" dirty="0" smtClean="0">
                <a:latin typeface="Times New Roman" panose="02020603050405020304" pitchFamily="18" charset="0"/>
                <a:cs typeface="Times New Roman" panose="02020603050405020304" pitchFamily="18" charset="0"/>
              </a:rPr>
              <a:t>Rest </a:t>
            </a:r>
            <a:r>
              <a:rPr lang="en-GB" sz="2800" dirty="0">
                <a:latin typeface="Times New Roman" panose="02020603050405020304" pitchFamily="18" charset="0"/>
                <a:cs typeface="Times New Roman" panose="02020603050405020304" pitchFamily="18" charset="0"/>
              </a:rPr>
              <a:t>animals prior to slaughter to replenish glycogen</a:t>
            </a:r>
          </a:p>
          <a:p>
            <a:pPr>
              <a:lnSpc>
                <a:spcPct val="150000"/>
              </a:lnSpc>
            </a:pPr>
            <a:r>
              <a:rPr lang="en-GB" sz="2800" dirty="0">
                <a:latin typeface="Times New Roman" panose="02020603050405020304" pitchFamily="18" charset="0"/>
                <a:cs typeface="Times New Roman" panose="02020603050405020304" pitchFamily="18" charset="0"/>
              </a:rPr>
              <a:t>reserves and to remove lactic acid from the muscle</a:t>
            </a:r>
          </a:p>
        </p:txBody>
      </p:sp>
    </p:spTree>
    <p:extLst>
      <p:ext uri="{BB962C8B-B14F-4D97-AF65-F5344CB8AC3E}">
        <p14:creationId xmlns:p14="http://schemas.microsoft.com/office/powerpoint/2010/main" val="4110378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37</a:t>
            </a:fld>
            <a:endParaRPr lang="en-GB"/>
          </a:p>
        </p:txBody>
      </p:sp>
      <p:sp>
        <p:nvSpPr>
          <p:cNvPr id="3" name="Rectangle 2"/>
          <p:cNvSpPr/>
          <p:nvPr/>
        </p:nvSpPr>
        <p:spPr>
          <a:xfrm>
            <a:off x="663879" y="165834"/>
            <a:ext cx="10922696"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3000" b="1" dirty="0" smtClean="0">
                <a:latin typeface="Times New Roman" panose="02020603050405020304" pitchFamily="18" charset="0"/>
                <a:cs typeface="Times New Roman" panose="02020603050405020304" pitchFamily="18" charset="0"/>
              </a:rPr>
              <a:t>Dark</a:t>
            </a:r>
            <a:r>
              <a:rPr lang="en-GB" sz="3000" b="1" dirty="0">
                <a:latin typeface="Times New Roman" panose="02020603050405020304" pitchFamily="18" charset="0"/>
                <a:cs typeface="Times New Roman" panose="02020603050405020304" pitchFamily="18" charset="0"/>
              </a:rPr>
              <a:t>, Firm, </a:t>
            </a:r>
            <a:r>
              <a:rPr lang="en-GB" sz="3000" b="1" dirty="0" smtClean="0">
                <a:latin typeface="Times New Roman" panose="02020603050405020304" pitchFamily="18" charset="0"/>
                <a:cs typeface="Times New Roman" panose="02020603050405020304" pitchFamily="18" charset="0"/>
              </a:rPr>
              <a:t>Dry (DFD)</a:t>
            </a:r>
            <a:endParaRPr lang="en-GB" sz="3000" b="1" dirty="0">
              <a:latin typeface="Times New Roman" panose="02020603050405020304" pitchFamily="18" charset="0"/>
              <a:cs typeface="Times New Roman" panose="02020603050405020304" pitchFamily="18" charset="0"/>
            </a:endParaRPr>
          </a:p>
          <a:p>
            <a:r>
              <a:rPr lang="en-GB" sz="3000" dirty="0" smtClean="0">
                <a:latin typeface="Times New Roman" panose="02020603050405020304" pitchFamily="18" charset="0"/>
                <a:cs typeface="Times New Roman" panose="02020603050405020304" pitchFamily="18" charset="0"/>
              </a:rPr>
              <a:t>Long </a:t>
            </a:r>
            <a:r>
              <a:rPr lang="en-GB" sz="3000" dirty="0">
                <a:latin typeface="Times New Roman" panose="02020603050405020304" pitchFamily="18" charset="0"/>
                <a:cs typeface="Times New Roman" panose="02020603050405020304" pitchFamily="18" charset="0"/>
              </a:rPr>
              <a:t>term stress</a:t>
            </a:r>
          </a:p>
          <a:p>
            <a:r>
              <a:rPr lang="en-GB" sz="3000" dirty="0">
                <a:latin typeface="Times New Roman" panose="02020603050405020304" pitchFamily="18" charset="0"/>
                <a:cs typeface="Times New Roman" panose="02020603050405020304" pitchFamily="18" charset="0"/>
              </a:rPr>
              <a:t>– Little </a:t>
            </a:r>
            <a:r>
              <a:rPr lang="en-GB" sz="3000" dirty="0" smtClean="0">
                <a:latin typeface="Times New Roman" panose="02020603050405020304" pitchFamily="18" charset="0"/>
                <a:cs typeface="Times New Roman" panose="02020603050405020304" pitchFamily="18" charset="0"/>
              </a:rPr>
              <a:t>glycogen and little pH </a:t>
            </a:r>
            <a:r>
              <a:rPr lang="en-GB" sz="3000" dirty="0">
                <a:latin typeface="Times New Roman" panose="02020603050405020304" pitchFamily="18" charset="0"/>
                <a:cs typeface="Times New Roman" panose="02020603050405020304" pitchFamily="18" charset="0"/>
              </a:rPr>
              <a:t>drop</a:t>
            </a:r>
          </a:p>
          <a:p>
            <a:r>
              <a:rPr lang="en-GB" sz="3000" dirty="0">
                <a:latin typeface="Times New Roman" panose="02020603050405020304" pitchFamily="18" charset="0"/>
                <a:cs typeface="Times New Roman" panose="02020603050405020304" pitchFamily="18" charset="0"/>
              </a:rPr>
              <a:t>– Increased ability to hold </a:t>
            </a:r>
            <a:r>
              <a:rPr lang="en-GB" sz="3000" dirty="0" smtClean="0">
                <a:latin typeface="Times New Roman" panose="02020603050405020304" pitchFamily="18" charset="0"/>
                <a:cs typeface="Times New Roman" panose="02020603050405020304" pitchFamily="18" charset="0"/>
              </a:rPr>
              <a:t>water </a:t>
            </a:r>
            <a:r>
              <a:rPr lang="en-GB" sz="3000" dirty="0" err="1" smtClean="0">
                <a:latin typeface="Times New Roman" panose="02020603050405020304" pitchFamily="18" charset="0"/>
                <a:cs typeface="Times New Roman" panose="02020603050405020304" pitchFamily="18" charset="0"/>
              </a:rPr>
              <a:t>ie</a:t>
            </a:r>
            <a:r>
              <a:rPr lang="en-GB" sz="3000" dirty="0" smtClean="0">
                <a:latin typeface="Times New Roman" panose="02020603050405020304" pitchFamily="18" charset="0"/>
                <a:cs typeface="Times New Roman" panose="02020603050405020304" pitchFamily="18" charset="0"/>
              </a:rPr>
              <a:t> high WHC</a:t>
            </a:r>
            <a:endParaRPr lang="en-GB" sz="3000" dirty="0">
              <a:latin typeface="Times New Roman" panose="02020603050405020304" pitchFamily="18" charset="0"/>
              <a:cs typeface="Times New Roman" panose="02020603050405020304" pitchFamily="18" charset="0"/>
            </a:endParaRPr>
          </a:p>
          <a:p>
            <a:r>
              <a:rPr lang="en-GB" sz="3000" dirty="0">
                <a:latin typeface="Times New Roman" panose="02020603050405020304" pitchFamily="18" charset="0"/>
                <a:cs typeface="Times New Roman" panose="02020603050405020304" pitchFamily="18" charset="0"/>
              </a:rPr>
              <a:t>– Increased microbial growth</a:t>
            </a:r>
          </a:p>
          <a:p>
            <a:r>
              <a:rPr lang="en-GB" sz="3000" dirty="0">
                <a:latin typeface="Times New Roman" panose="02020603050405020304" pitchFamily="18" charset="0"/>
                <a:cs typeface="Times New Roman" panose="02020603050405020304" pitchFamily="18" charset="0"/>
              </a:rPr>
              <a:t>– Dark </a:t>
            </a:r>
            <a:r>
              <a:rPr lang="en-GB" sz="3000" dirty="0" smtClean="0">
                <a:latin typeface="Times New Roman" panose="02020603050405020304" pitchFamily="18" charset="0"/>
                <a:cs typeface="Times New Roman" panose="02020603050405020304" pitchFamily="18" charset="0"/>
              </a:rPr>
              <a:t>coloured cutters</a:t>
            </a:r>
            <a:endParaRPr lang="en-GB" sz="3000" dirty="0">
              <a:latin typeface="Times New Roman" panose="02020603050405020304" pitchFamily="18" charset="0"/>
              <a:cs typeface="Times New Roman" panose="02020603050405020304" pitchFamily="18" charset="0"/>
            </a:endParaRPr>
          </a:p>
          <a:p>
            <a:r>
              <a:rPr lang="en-GB" sz="3000" dirty="0">
                <a:latin typeface="Times New Roman" panose="02020603050405020304" pitchFamily="18" charset="0"/>
                <a:cs typeface="Times New Roman" panose="02020603050405020304" pitchFamily="18" charset="0"/>
              </a:rPr>
              <a:t>– Price </a:t>
            </a:r>
            <a:r>
              <a:rPr lang="en-GB" sz="3000" dirty="0" smtClean="0">
                <a:latin typeface="Times New Roman" panose="02020603050405020304" pitchFamily="18" charset="0"/>
                <a:cs typeface="Times New Roman" panose="02020603050405020304" pitchFamily="18" charset="0"/>
              </a:rPr>
              <a:t>dock</a:t>
            </a:r>
          </a:p>
          <a:p>
            <a:r>
              <a:rPr lang="en-GB" sz="3000" dirty="0">
                <a:latin typeface="Times New Roman" panose="02020603050405020304" pitchFamily="18" charset="0"/>
                <a:cs typeface="Times New Roman" panose="02020603050405020304" pitchFamily="18" charset="0"/>
              </a:rPr>
              <a:t>Glycogen is depleted, but muscle temp </a:t>
            </a:r>
            <a:r>
              <a:rPr lang="en-GB" sz="3000" dirty="0" smtClean="0">
                <a:latin typeface="Times New Roman" panose="02020603050405020304" pitchFamily="18" charset="0"/>
                <a:cs typeface="Times New Roman" panose="02020603050405020304" pitchFamily="18" charset="0"/>
              </a:rPr>
              <a:t>and homeostatic </a:t>
            </a:r>
            <a:r>
              <a:rPr lang="en-GB" sz="3000" dirty="0">
                <a:latin typeface="Times New Roman" panose="02020603050405020304" pitchFamily="18" charset="0"/>
                <a:cs typeface="Times New Roman" panose="02020603050405020304" pitchFamily="18" charset="0"/>
              </a:rPr>
              <a:t>conditions are </a:t>
            </a:r>
            <a:r>
              <a:rPr lang="en-GB" sz="3000" dirty="0" smtClean="0">
                <a:latin typeface="Times New Roman" panose="02020603050405020304" pitchFamily="18" charset="0"/>
                <a:cs typeface="Times New Roman" panose="02020603050405020304" pitchFamily="18" charset="0"/>
              </a:rPr>
              <a:t>met.</a:t>
            </a:r>
            <a:endParaRPr lang="en-GB" sz="3000" dirty="0">
              <a:latin typeface="Times New Roman" panose="02020603050405020304" pitchFamily="18" charset="0"/>
              <a:cs typeface="Times New Roman" panose="02020603050405020304" pitchFamily="18" charset="0"/>
            </a:endParaRPr>
          </a:p>
          <a:p>
            <a:r>
              <a:rPr lang="en-GB" sz="3000" dirty="0">
                <a:latin typeface="Times New Roman" panose="02020603050405020304" pitchFamily="18" charset="0"/>
                <a:cs typeface="Times New Roman" panose="02020603050405020304" pitchFamily="18" charset="0"/>
              </a:rPr>
              <a:t>– Fatigue, exercise, fasting, excitement, </a:t>
            </a:r>
            <a:r>
              <a:rPr lang="en-GB" sz="3000" dirty="0" smtClean="0">
                <a:latin typeface="Times New Roman" panose="02020603050405020304" pitchFamily="18" charset="0"/>
                <a:cs typeface="Times New Roman" panose="02020603050405020304" pitchFamily="18" charset="0"/>
              </a:rPr>
              <a:t>fighting before slaughter</a:t>
            </a:r>
            <a:endParaRPr lang="en-GB" sz="3000" dirty="0">
              <a:latin typeface="Times New Roman" panose="02020603050405020304" pitchFamily="18" charset="0"/>
              <a:cs typeface="Times New Roman" panose="02020603050405020304" pitchFamily="18" charset="0"/>
            </a:endParaRPr>
          </a:p>
          <a:p>
            <a:r>
              <a:rPr lang="en-GB" sz="3000" dirty="0">
                <a:latin typeface="Times New Roman" panose="02020603050405020304" pitchFamily="18" charset="0"/>
                <a:cs typeface="Times New Roman" panose="02020603050405020304" pitchFamily="18" charset="0"/>
              </a:rPr>
              <a:t>– Results in reduced glycogen reserves at </a:t>
            </a:r>
            <a:r>
              <a:rPr lang="en-GB" sz="3000" dirty="0" smtClean="0">
                <a:latin typeface="Times New Roman" panose="02020603050405020304" pitchFamily="18" charset="0"/>
                <a:cs typeface="Times New Roman" panose="02020603050405020304" pitchFamily="18" charset="0"/>
              </a:rPr>
              <a:t>slaughter time</a:t>
            </a:r>
            <a:r>
              <a:rPr lang="en-GB" sz="3000" dirty="0">
                <a:latin typeface="Times New Roman" panose="02020603050405020304" pitchFamily="18" charset="0"/>
                <a:cs typeface="Times New Roman" panose="02020603050405020304" pitchFamily="18" charset="0"/>
              </a:rPr>
              <a:t>, and thus less lactic acid is produced</a:t>
            </a:r>
          </a:p>
          <a:p>
            <a:r>
              <a:rPr lang="en-GB" sz="3000" dirty="0">
                <a:latin typeface="Times New Roman" panose="02020603050405020304" pitchFamily="18" charset="0"/>
                <a:cs typeface="Times New Roman" panose="02020603050405020304" pitchFamily="18" charset="0"/>
              </a:rPr>
              <a:t>– Dark </a:t>
            </a:r>
            <a:r>
              <a:rPr lang="en-GB" sz="3000" dirty="0" smtClean="0">
                <a:latin typeface="Times New Roman" panose="02020603050405020304" pitchFamily="18" charset="0"/>
                <a:cs typeface="Times New Roman" panose="02020603050405020304" pitchFamily="18" charset="0"/>
              </a:rPr>
              <a:t>colour</a:t>
            </a:r>
            <a:r>
              <a:rPr lang="en-GB" sz="3000" dirty="0">
                <a:latin typeface="Times New Roman" panose="02020603050405020304" pitchFamily="18" charset="0"/>
                <a:cs typeface="Times New Roman" panose="02020603050405020304" pitchFamily="18" charset="0"/>
              </a:rPr>
              <a:t>, firm texture, excellent water </a:t>
            </a:r>
            <a:r>
              <a:rPr lang="en-GB" sz="3000" dirty="0" smtClean="0">
                <a:latin typeface="Times New Roman" panose="02020603050405020304" pitchFamily="18" charset="0"/>
                <a:cs typeface="Times New Roman" panose="02020603050405020304" pitchFamily="18" charset="0"/>
              </a:rPr>
              <a:t>binding capabilities</a:t>
            </a:r>
          </a:p>
          <a:p>
            <a:r>
              <a:rPr lang="en-GB" sz="3000" dirty="0" smtClean="0">
                <a:latin typeface="Times New Roman" panose="02020603050405020304" pitchFamily="18" charset="0"/>
                <a:cs typeface="Times New Roman" panose="02020603050405020304" pitchFamily="18" charset="0"/>
              </a:rPr>
              <a:t>– Reduced cooking losses</a:t>
            </a:r>
            <a:endParaRPr lang="en-GB"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798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38</a:t>
            </a:fld>
            <a:endParaRPr lang="en-GB"/>
          </a:p>
        </p:txBody>
      </p:sp>
      <p:sp>
        <p:nvSpPr>
          <p:cNvPr id="6" name="Rectangle 5"/>
          <p:cNvSpPr/>
          <p:nvPr/>
        </p:nvSpPr>
        <p:spPr>
          <a:xfrm>
            <a:off x="626301" y="228838"/>
            <a:ext cx="10727499" cy="65325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pPr>
            <a:r>
              <a:rPr lang="en-GB" sz="2700" b="1" dirty="0" smtClean="0">
                <a:latin typeface="Times New Roman" panose="02020603050405020304" pitchFamily="18" charset="0"/>
                <a:cs typeface="Times New Roman" panose="02020603050405020304" pitchFamily="18" charset="0"/>
              </a:rPr>
              <a:t>Water Holding Capacity</a:t>
            </a:r>
          </a:p>
          <a:p>
            <a:pPr>
              <a:lnSpc>
                <a:spcPct val="150000"/>
              </a:lnSpc>
            </a:pPr>
            <a:r>
              <a:rPr lang="en-GB" sz="2700" dirty="0" smtClean="0">
                <a:latin typeface="Times New Roman" panose="02020603050405020304" pitchFamily="18" charset="0"/>
                <a:cs typeface="Times New Roman" panose="02020603050405020304" pitchFamily="18" charset="0"/>
              </a:rPr>
              <a:t>• </a:t>
            </a:r>
            <a:r>
              <a:rPr lang="en-GB" sz="2700" dirty="0">
                <a:latin typeface="Times New Roman" panose="02020603050405020304" pitchFamily="18" charset="0"/>
                <a:cs typeface="Times New Roman" panose="02020603050405020304" pitchFamily="18" charset="0"/>
              </a:rPr>
              <a:t>The ability of meat to retain its water </a:t>
            </a:r>
            <a:r>
              <a:rPr lang="en-GB" sz="2700" dirty="0" smtClean="0">
                <a:latin typeface="Times New Roman" panose="02020603050405020304" pitchFamily="18" charset="0"/>
                <a:cs typeface="Times New Roman" panose="02020603050405020304" pitchFamily="18" charset="0"/>
              </a:rPr>
              <a:t>during application </a:t>
            </a:r>
            <a:r>
              <a:rPr lang="en-GB" sz="2700" dirty="0">
                <a:latin typeface="Times New Roman" panose="02020603050405020304" pitchFamily="18" charset="0"/>
                <a:cs typeface="Times New Roman" panose="02020603050405020304" pitchFamily="18" charset="0"/>
              </a:rPr>
              <a:t>of forces</a:t>
            </a:r>
          </a:p>
          <a:p>
            <a:pPr>
              <a:lnSpc>
                <a:spcPct val="150000"/>
              </a:lnSpc>
            </a:pPr>
            <a:r>
              <a:rPr lang="en-GB" sz="2700" dirty="0">
                <a:latin typeface="Times New Roman" panose="02020603050405020304" pitchFamily="18" charset="0"/>
                <a:cs typeface="Times New Roman" panose="02020603050405020304" pitchFamily="18" charset="0"/>
              </a:rPr>
              <a:t>• 3 </a:t>
            </a:r>
            <a:r>
              <a:rPr lang="en-GB" sz="2700" dirty="0" smtClean="0">
                <a:latin typeface="Times New Roman" panose="02020603050405020304" pitchFamily="18" charset="0"/>
                <a:cs typeface="Times New Roman" panose="02020603050405020304" pitchFamily="18" charset="0"/>
              </a:rPr>
              <a:t>forms water in meat muscle:</a:t>
            </a:r>
            <a:endParaRPr lang="en-GB" sz="2700" dirty="0">
              <a:latin typeface="Times New Roman" panose="02020603050405020304" pitchFamily="18" charset="0"/>
              <a:cs typeface="Times New Roman" panose="02020603050405020304" pitchFamily="18" charset="0"/>
            </a:endParaRPr>
          </a:p>
          <a:p>
            <a:pPr>
              <a:lnSpc>
                <a:spcPct val="150000"/>
              </a:lnSpc>
            </a:pPr>
            <a:r>
              <a:rPr lang="en-GB" sz="2700" b="1" dirty="0">
                <a:latin typeface="Times New Roman" panose="02020603050405020304" pitchFamily="18" charset="0"/>
                <a:cs typeface="Times New Roman" panose="02020603050405020304" pitchFamily="18" charset="0"/>
              </a:rPr>
              <a:t>– </a:t>
            </a:r>
            <a:r>
              <a:rPr lang="en-GB" sz="2700" b="1" dirty="0" smtClean="0">
                <a:latin typeface="Times New Roman" panose="02020603050405020304" pitchFamily="18" charset="0"/>
                <a:cs typeface="Times New Roman" panose="02020603050405020304" pitchFamily="18" charset="0"/>
              </a:rPr>
              <a:t>Bound water</a:t>
            </a:r>
            <a:endParaRPr lang="en-GB" sz="2700" b="1" dirty="0">
              <a:latin typeface="Times New Roman" panose="02020603050405020304" pitchFamily="18" charset="0"/>
              <a:cs typeface="Times New Roman" panose="02020603050405020304" pitchFamily="18" charset="0"/>
            </a:endParaRPr>
          </a:p>
          <a:p>
            <a:r>
              <a:rPr lang="en-GB" sz="2700" dirty="0">
                <a:latin typeface="Times New Roman" panose="02020603050405020304" pitchFamily="18" charset="0"/>
                <a:cs typeface="Times New Roman" panose="02020603050405020304" pitchFamily="18" charset="0"/>
              </a:rPr>
              <a:t>• Inner most layer of water</a:t>
            </a:r>
          </a:p>
          <a:p>
            <a:r>
              <a:rPr lang="en-GB" sz="2700" dirty="0">
                <a:latin typeface="Times New Roman" panose="02020603050405020304" pitchFamily="18" charset="0"/>
                <a:cs typeface="Times New Roman" panose="02020603050405020304" pitchFamily="18" charset="0"/>
              </a:rPr>
              <a:t>• Associated with a protein</a:t>
            </a:r>
          </a:p>
          <a:p>
            <a:r>
              <a:rPr lang="en-GB" sz="2700" dirty="0">
                <a:latin typeface="Times New Roman" panose="02020603050405020304" pitchFamily="18" charset="0"/>
                <a:cs typeface="Times New Roman" panose="02020603050405020304" pitchFamily="18" charset="0"/>
              </a:rPr>
              <a:t>• Remains bound even during mechanical processes</a:t>
            </a:r>
          </a:p>
          <a:p>
            <a:pPr>
              <a:lnSpc>
                <a:spcPct val="150000"/>
              </a:lnSpc>
            </a:pPr>
            <a:r>
              <a:rPr lang="en-GB" sz="2700" b="1" dirty="0">
                <a:latin typeface="Times New Roman" panose="02020603050405020304" pitchFamily="18" charset="0"/>
                <a:cs typeface="Times New Roman" panose="02020603050405020304" pitchFamily="18" charset="0"/>
              </a:rPr>
              <a:t>– </a:t>
            </a:r>
            <a:r>
              <a:rPr lang="en-GB" sz="2700" b="1" dirty="0" smtClean="0">
                <a:latin typeface="Times New Roman" panose="02020603050405020304" pitchFamily="18" charset="0"/>
                <a:cs typeface="Times New Roman" panose="02020603050405020304" pitchFamily="18" charset="0"/>
              </a:rPr>
              <a:t>Immobilised water</a:t>
            </a:r>
            <a:endParaRPr lang="en-GB" sz="2700" b="1" dirty="0">
              <a:latin typeface="Times New Roman" panose="02020603050405020304" pitchFamily="18" charset="0"/>
              <a:cs typeface="Times New Roman" panose="02020603050405020304" pitchFamily="18" charset="0"/>
            </a:endParaRPr>
          </a:p>
          <a:p>
            <a:r>
              <a:rPr lang="en-GB" sz="2700" dirty="0">
                <a:latin typeface="Times New Roman" panose="02020603050405020304" pitchFamily="18" charset="0"/>
                <a:cs typeface="Times New Roman" panose="02020603050405020304" pitchFamily="18" charset="0"/>
              </a:rPr>
              <a:t>• Middle layer, less organized, released depending on the</a:t>
            </a:r>
          </a:p>
          <a:p>
            <a:r>
              <a:rPr lang="en-GB" sz="2700" dirty="0">
                <a:latin typeface="Times New Roman" panose="02020603050405020304" pitchFamily="18" charset="0"/>
                <a:cs typeface="Times New Roman" panose="02020603050405020304" pitchFamily="18" charset="0"/>
              </a:rPr>
              <a:t>amount of force exerted</a:t>
            </a:r>
          </a:p>
          <a:p>
            <a:pPr>
              <a:lnSpc>
                <a:spcPct val="150000"/>
              </a:lnSpc>
            </a:pPr>
            <a:r>
              <a:rPr lang="en-GB" sz="2700" b="1" dirty="0">
                <a:latin typeface="Times New Roman" panose="02020603050405020304" pitchFamily="18" charset="0"/>
                <a:cs typeface="Times New Roman" panose="02020603050405020304" pitchFamily="18" charset="0"/>
              </a:rPr>
              <a:t>– </a:t>
            </a:r>
            <a:r>
              <a:rPr lang="en-GB" sz="2700" b="1" dirty="0" smtClean="0">
                <a:latin typeface="Times New Roman" panose="02020603050405020304" pitchFamily="18" charset="0"/>
                <a:cs typeface="Times New Roman" panose="02020603050405020304" pitchFamily="18" charset="0"/>
              </a:rPr>
              <a:t>Free water</a:t>
            </a:r>
            <a:endParaRPr lang="en-GB" sz="2700" b="1" dirty="0">
              <a:latin typeface="Times New Roman" panose="02020603050405020304" pitchFamily="18" charset="0"/>
              <a:cs typeface="Times New Roman" panose="02020603050405020304" pitchFamily="18" charset="0"/>
            </a:endParaRPr>
          </a:p>
          <a:p>
            <a:pPr>
              <a:lnSpc>
                <a:spcPct val="150000"/>
              </a:lnSpc>
            </a:pPr>
            <a:r>
              <a:rPr lang="en-GB" sz="2700" dirty="0">
                <a:latin typeface="Times New Roman" panose="02020603050405020304" pitchFamily="18" charset="0"/>
                <a:cs typeface="Times New Roman" panose="02020603050405020304" pitchFamily="18" charset="0"/>
              </a:rPr>
              <a:t>• Outer most layer, held by weak capillary forces</a:t>
            </a:r>
          </a:p>
        </p:txBody>
      </p:sp>
    </p:spTree>
    <p:extLst>
      <p:ext uri="{BB962C8B-B14F-4D97-AF65-F5344CB8AC3E}">
        <p14:creationId xmlns:p14="http://schemas.microsoft.com/office/powerpoint/2010/main" val="45756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39</a:t>
            </a:fld>
            <a:endParaRPr lang="en-GB"/>
          </a:p>
        </p:txBody>
      </p:sp>
      <p:sp>
        <p:nvSpPr>
          <p:cNvPr id="3" name="Rectangle 2"/>
          <p:cNvSpPr/>
          <p:nvPr/>
        </p:nvSpPr>
        <p:spPr>
          <a:xfrm>
            <a:off x="906051" y="590665"/>
            <a:ext cx="10104328" cy="461664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en-GB" sz="2800" b="1" dirty="0" smtClean="0">
                <a:latin typeface="Times New Roman" panose="02020603050405020304" pitchFamily="18" charset="0"/>
                <a:cs typeface="Times New Roman" panose="02020603050405020304" pitchFamily="18" charset="0"/>
              </a:rPr>
              <a:t>Net </a:t>
            </a:r>
            <a:r>
              <a:rPr lang="en-GB" sz="2800" b="1" dirty="0">
                <a:latin typeface="Times New Roman" panose="02020603050405020304" pitchFamily="18" charset="0"/>
                <a:cs typeface="Times New Roman" panose="02020603050405020304" pitchFamily="18" charset="0"/>
              </a:rPr>
              <a:t>C</a:t>
            </a:r>
            <a:r>
              <a:rPr lang="en-GB" sz="2800" b="1" dirty="0" smtClean="0">
                <a:latin typeface="Times New Roman" panose="02020603050405020304" pitchFamily="18" charset="0"/>
                <a:cs typeface="Times New Roman" panose="02020603050405020304" pitchFamily="18" charset="0"/>
              </a:rPr>
              <a:t>harge </a:t>
            </a:r>
            <a:r>
              <a:rPr lang="en-GB" sz="2800" b="1" dirty="0">
                <a:latin typeface="Times New Roman" panose="02020603050405020304" pitchFamily="18" charset="0"/>
                <a:cs typeface="Times New Roman" panose="02020603050405020304" pitchFamily="18" charset="0"/>
              </a:rPr>
              <a:t>E</a:t>
            </a:r>
            <a:r>
              <a:rPr lang="en-GB" sz="2800" b="1" dirty="0" smtClean="0">
                <a:latin typeface="Times New Roman" panose="02020603050405020304" pitchFamily="18" charset="0"/>
                <a:cs typeface="Times New Roman" panose="02020603050405020304" pitchFamily="18" charset="0"/>
              </a:rPr>
              <a:t>ffect in Water </a:t>
            </a:r>
            <a:r>
              <a:rPr lang="en-GB" sz="2800" b="1" dirty="0">
                <a:latin typeface="Times New Roman" panose="02020603050405020304" pitchFamily="18" charset="0"/>
                <a:cs typeface="Times New Roman" panose="02020603050405020304" pitchFamily="18" charset="0"/>
              </a:rPr>
              <a:t>H</a:t>
            </a:r>
            <a:r>
              <a:rPr lang="en-GB" sz="2800" b="1" dirty="0" smtClean="0">
                <a:latin typeface="Times New Roman" panose="02020603050405020304" pitchFamily="18" charset="0"/>
                <a:cs typeface="Times New Roman" panose="02020603050405020304" pitchFamily="18" charset="0"/>
              </a:rPr>
              <a:t>olding </a:t>
            </a:r>
            <a:r>
              <a:rPr lang="en-GB" sz="2800" b="1" dirty="0">
                <a:latin typeface="Times New Roman" panose="02020603050405020304" pitchFamily="18" charset="0"/>
                <a:cs typeface="Times New Roman" panose="02020603050405020304" pitchFamily="18" charset="0"/>
              </a:rPr>
              <a:t>C</a:t>
            </a:r>
            <a:r>
              <a:rPr lang="en-GB" sz="2800" b="1" dirty="0" smtClean="0">
                <a:latin typeface="Times New Roman" panose="02020603050405020304" pitchFamily="18" charset="0"/>
                <a:cs typeface="Times New Roman" panose="02020603050405020304" pitchFamily="18" charset="0"/>
              </a:rPr>
              <a:t>apacity of Meat </a:t>
            </a:r>
          </a:p>
          <a:p>
            <a:pPr>
              <a:lnSpc>
                <a:spcPct val="150000"/>
              </a:lnSpc>
            </a:pPr>
            <a:r>
              <a:rPr lang="en-GB" sz="2800" dirty="0">
                <a:latin typeface="Times New Roman" panose="02020603050405020304" pitchFamily="18" charset="0"/>
                <a:cs typeface="Times New Roman" panose="02020603050405020304" pitchFamily="18" charset="0"/>
              </a:rPr>
              <a:t>The influence of pH on WHC is called the </a:t>
            </a:r>
            <a:r>
              <a:rPr lang="en-GB" sz="2800" b="1" dirty="0">
                <a:latin typeface="Times New Roman" panose="02020603050405020304" pitchFamily="18" charset="0"/>
                <a:cs typeface="Times New Roman" panose="02020603050405020304" pitchFamily="18" charset="0"/>
              </a:rPr>
              <a:t>N</a:t>
            </a:r>
            <a:r>
              <a:rPr lang="en-GB" sz="2800" b="1" dirty="0" smtClean="0">
                <a:latin typeface="Times New Roman" panose="02020603050405020304" pitchFamily="18" charset="0"/>
                <a:cs typeface="Times New Roman" panose="02020603050405020304" pitchFamily="18" charset="0"/>
              </a:rPr>
              <a:t>et Charge Effect</a:t>
            </a:r>
          </a:p>
          <a:p>
            <a:pPr>
              <a:lnSpc>
                <a:spcPct val="150000"/>
              </a:lnSpc>
            </a:pP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responsible for 1/3 </a:t>
            </a:r>
            <a:r>
              <a:rPr lang="en-GB" sz="2800" dirty="0" smtClean="0">
                <a:latin typeface="Times New Roman" panose="02020603050405020304" pitchFamily="18" charset="0"/>
                <a:cs typeface="Times New Roman" panose="02020603050405020304" pitchFamily="18" charset="0"/>
              </a:rPr>
              <a:t>of water </a:t>
            </a:r>
            <a:r>
              <a:rPr lang="en-GB" sz="2800" dirty="0">
                <a:latin typeface="Times New Roman" panose="02020603050405020304" pitchFamily="18" charset="0"/>
                <a:cs typeface="Times New Roman" panose="02020603050405020304" pitchFamily="18" charset="0"/>
              </a:rPr>
              <a:t>loss</a:t>
            </a:r>
          </a:p>
          <a:p>
            <a:pPr>
              <a:lnSpc>
                <a:spcPct val="150000"/>
              </a:lnSpc>
            </a:pPr>
            <a:r>
              <a:rPr lang="en-GB" sz="2800" dirty="0">
                <a:latin typeface="Times New Roman" panose="02020603050405020304" pitchFamily="18" charset="0"/>
                <a:cs typeface="Times New Roman" panose="02020603050405020304" pitchFamily="18" charset="0"/>
              </a:rPr>
              <a:t>• PSE has a low WHC because of its low pH </a:t>
            </a:r>
          </a:p>
          <a:p>
            <a:pPr>
              <a:lnSpc>
                <a:spcPct val="150000"/>
              </a:lnSpc>
            </a:pP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DFD has better WHC because of its high pH </a:t>
            </a:r>
            <a:endParaRPr lang="en-GB" sz="2800" dirty="0" smtClean="0">
              <a:latin typeface="Times New Roman" panose="02020603050405020304" pitchFamily="18" charset="0"/>
              <a:cs typeface="Times New Roman" panose="02020603050405020304" pitchFamily="18" charset="0"/>
            </a:endParaRPr>
          </a:p>
          <a:p>
            <a:pPr>
              <a:lnSpc>
                <a:spcPct val="150000"/>
              </a:lnSpc>
            </a:pP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Higher </a:t>
            </a:r>
            <a:r>
              <a:rPr lang="en-GB" sz="2800" dirty="0" err="1" smtClean="0">
                <a:latin typeface="Times New Roman" panose="02020603050405020304" pitchFamily="18" charset="0"/>
                <a:cs typeface="Times New Roman" panose="02020603050405020304" pitchFamily="18" charset="0"/>
              </a:rPr>
              <a:t>pHs</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have greater net charges on proteins and a</a:t>
            </a:r>
          </a:p>
          <a:p>
            <a:pPr>
              <a:lnSpc>
                <a:spcPct val="150000"/>
              </a:lnSpc>
            </a:pPr>
            <a:r>
              <a:rPr lang="en-GB" sz="2800" dirty="0">
                <a:latin typeface="Times New Roman" panose="02020603050405020304" pitchFamily="18" charset="0"/>
                <a:cs typeface="Times New Roman" panose="02020603050405020304" pitchFamily="18" charset="0"/>
              </a:rPr>
              <a:t>greater % of bound and immobilized water</a:t>
            </a:r>
          </a:p>
        </p:txBody>
      </p:sp>
    </p:spTree>
    <p:extLst>
      <p:ext uri="{BB962C8B-B14F-4D97-AF65-F5344CB8AC3E}">
        <p14:creationId xmlns:p14="http://schemas.microsoft.com/office/powerpoint/2010/main" val="3868475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4</a:t>
            </a:fld>
            <a:endParaRPr lang="en-GB"/>
          </a:p>
        </p:txBody>
      </p:sp>
      <p:sp>
        <p:nvSpPr>
          <p:cNvPr id="3" name="Rectangle 2"/>
          <p:cNvSpPr/>
          <p:nvPr/>
        </p:nvSpPr>
        <p:spPr>
          <a:xfrm>
            <a:off x="475990" y="1125297"/>
            <a:ext cx="10877810"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Meat and meat products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are generally understood to include also apart from the skeletal muscles, the glands and organs of these animals (tongue, liver, heart, kidneys, brain etc.). </a:t>
            </a:r>
          </a:p>
          <a:p>
            <a:pPr>
              <a:lnSpc>
                <a:spcPct val="150000"/>
              </a:lnSpc>
            </a:pP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By-products</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a:latin typeface="Times New Roman" panose="02020603050405020304" pitchFamily="18" charset="0"/>
                <a:ea typeface="Calibri" panose="020F0502020204030204" pitchFamily="34" charset="0"/>
                <a:cs typeface="Times New Roman" panose="02020603050405020304" pitchFamily="18" charset="0"/>
              </a:rPr>
              <a:t>from animal slaughter include; animal intestine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(for </a:t>
            </a:r>
            <a:r>
              <a:rPr lang="en-GB" sz="2800" dirty="0">
                <a:latin typeface="Times New Roman" panose="02020603050405020304" pitchFamily="18" charset="0"/>
                <a:ea typeface="Calibri" panose="020F0502020204030204" pitchFamily="34" charset="0"/>
                <a:cs typeface="Times New Roman" panose="02020603050405020304" pitchFamily="18" charset="0"/>
              </a:rPr>
              <a:t>sausage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casings); </a:t>
            </a:r>
            <a:r>
              <a:rPr lang="en-GB" sz="2800" dirty="0">
                <a:latin typeface="Times New Roman" panose="02020603050405020304" pitchFamily="18" charset="0"/>
                <a:ea typeface="Calibri" panose="020F0502020204030204" pitchFamily="34" charset="0"/>
                <a:cs typeface="Times New Roman" panose="02020603050405020304" pitchFamily="18" charset="0"/>
              </a:rPr>
              <a:t>fat which is rendered into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tallow (use in making candle, soap) </a:t>
            </a:r>
            <a:r>
              <a:rPr lang="en-GB" sz="2800" dirty="0">
                <a:latin typeface="Times New Roman" panose="02020603050405020304" pitchFamily="18" charset="0"/>
                <a:ea typeface="Calibri" panose="020F0502020204030204" pitchFamily="34" charset="0"/>
                <a:cs typeface="Times New Roman" panose="02020603050405020304" pitchFamily="18" charset="0"/>
              </a:rPr>
              <a:t>and lard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(melted pig fat used in cooking); </a:t>
            </a:r>
            <a:r>
              <a:rPr lang="en-GB" sz="2800" dirty="0">
                <a:latin typeface="Times New Roman" panose="02020603050405020304" pitchFamily="18" charset="0"/>
                <a:ea typeface="Calibri" panose="020F0502020204030204" pitchFamily="34" charset="0"/>
                <a:cs typeface="Times New Roman" panose="02020603050405020304" pitchFamily="18" charset="0"/>
              </a:rPr>
              <a:t>hides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(for leather) and wool (in clothing material); </a:t>
            </a:r>
            <a:r>
              <a:rPr lang="en-GB" sz="2800" dirty="0">
                <a:latin typeface="Times New Roman" panose="02020603050405020304" pitchFamily="18" charset="0"/>
                <a:ea typeface="Calibri" panose="020F0502020204030204" pitchFamily="34" charset="0"/>
                <a:cs typeface="Times New Roman" panose="02020603050405020304" pitchFamily="18" charset="0"/>
              </a:rPr>
              <a:t>bones, blood used in poultry and other feeds; gelatine and enzymes used by the pharmaceutical and food industries</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75990" y="349553"/>
            <a:ext cx="10877810" cy="62324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15000"/>
              </a:lnSpc>
              <a:spcAft>
                <a:spcPts val="100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Meat products and By-products</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5758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40</a:t>
            </a:fld>
            <a:endParaRPr lang="en-GB"/>
          </a:p>
        </p:txBody>
      </p:sp>
      <p:sp>
        <p:nvSpPr>
          <p:cNvPr id="3" name="Rectangle 2"/>
          <p:cNvSpPr/>
          <p:nvPr/>
        </p:nvSpPr>
        <p:spPr>
          <a:xfrm>
            <a:off x="770349" y="1072711"/>
            <a:ext cx="10179485" cy="569386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800" dirty="0" smtClean="0">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Cooler aging</a:t>
            </a:r>
          </a:p>
          <a:p>
            <a:r>
              <a:rPr lang="en-GB" sz="2800" dirty="0">
                <a:latin typeface="Times New Roman" panose="02020603050405020304" pitchFamily="18" charset="0"/>
                <a:cs typeface="Times New Roman" panose="02020603050405020304" pitchFamily="18" charset="0"/>
              </a:rPr>
              <a:t>– Enzyme activity degrades proteins at </a:t>
            </a:r>
            <a:r>
              <a:rPr lang="en-GB" sz="2800" dirty="0" smtClean="0">
                <a:latin typeface="Times New Roman" panose="02020603050405020304" pitchFamily="18" charset="0"/>
                <a:cs typeface="Times New Roman" panose="02020603050405020304" pitchFamily="18" charset="0"/>
              </a:rPr>
              <a:t>Z-line</a:t>
            </a:r>
            <a:endParaRPr lang="en-GB" sz="28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 Longer aged, more tender the muscle is</a:t>
            </a:r>
          </a:p>
          <a:p>
            <a:r>
              <a:rPr lang="en-GB" sz="2800" dirty="0">
                <a:latin typeface="Times New Roman" panose="02020603050405020304" pitchFamily="18" charset="0"/>
                <a:cs typeface="Times New Roman" panose="02020603050405020304" pitchFamily="18" charset="0"/>
              </a:rPr>
              <a:t>– Does not degrade connective </a:t>
            </a:r>
            <a:r>
              <a:rPr lang="en-GB" sz="2800" dirty="0" smtClean="0">
                <a:latin typeface="Times New Roman" panose="02020603050405020304" pitchFamily="18" charset="0"/>
                <a:cs typeface="Times New Roman" panose="02020603050405020304" pitchFamily="18" charset="0"/>
              </a:rPr>
              <a:t>tissue</a:t>
            </a:r>
          </a:p>
          <a:p>
            <a:pPr marL="285750" indent="-285750">
              <a:buFont typeface="Arial" panose="020B0604020202020204" pitchFamily="34" charset="0"/>
              <a:buChar char="•"/>
            </a:pPr>
            <a:r>
              <a:rPr lang="en-GB" sz="2800" b="1" dirty="0">
                <a:latin typeface="Times New Roman" panose="02020603050405020304" pitchFamily="18" charset="0"/>
                <a:cs typeface="Times New Roman" panose="02020603050405020304" pitchFamily="18" charset="0"/>
              </a:rPr>
              <a:t>Hot boning</a:t>
            </a:r>
          </a:p>
          <a:p>
            <a:r>
              <a:rPr lang="en-GB" sz="2800" dirty="0">
                <a:latin typeface="Times New Roman" panose="02020603050405020304" pitchFamily="18" charset="0"/>
                <a:cs typeface="Times New Roman" panose="02020603050405020304" pitchFamily="18" charset="0"/>
              </a:rPr>
              <a:t>– Occurs before pH drops, so with a high </a:t>
            </a:r>
            <a:r>
              <a:rPr lang="en-GB" sz="2800" dirty="0" smtClean="0">
                <a:latin typeface="Times New Roman" panose="02020603050405020304" pitchFamily="18" charset="0"/>
                <a:cs typeface="Times New Roman" panose="02020603050405020304" pitchFamily="18" charset="0"/>
              </a:rPr>
              <a:t>pH has better </a:t>
            </a:r>
            <a:r>
              <a:rPr lang="en-GB" sz="2800" dirty="0">
                <a:latin typeface="Times New Roman" panose="02020603050405020304" pitchFamily="18" charset="0"/>
                <a:cs typeface="Times New Roman" panose="02020603050405020304" pitchFamily="18" charset="0"/>
              </a:rPr>
              <a:t>WHC</a:t>
            </a:r>
          </a:p>
          <a:p>
            <a:r>
              <a:rPr lang="en-GB" sz="2800" dirty="0">
                <a:latin typeface="Times New Roman" panose="02020603050405020304" pitchFamily="18" charset="0"/>
                <a:cs typeface="Times New Roman" panose="02020603050405020304" pitchFamily="18" charset="0"/>
              </a:rPr>
              <a:t>– Without skeletal restraint, muscles </a:t>
            </a:r>
            <a:r>
              <a:rPr lang="en-GB" sz="2800" dirty="0" smtClean="0">
                <a:latin typeface="Times New Roman" panose="02020603050405020304" pitchFamily="18" charset="0"/>
                <a:cs typeface="Times New Roman" panose="02020603050405020304" pitchFamily="18" charset="0"/>
              </a:rPr>
              <a:t>shortens and become </a:t>
            </a:r>
            <a:r>
              <a:rPr lang="en-GB" sz="2800" dirty="0">
                <a:latin typeface="Times New Roman" panose="02020603050405020304" pitchFamily="18" charset="0"/>
                <a:cs typeface="Times New Roman" panose="02020603050405020304" pitchFamily="18" charset="0"/>
              </a:rPr>
              <a:t>tough if allowed to go through rigor </a:t>
            </a:r>
            <a:r>
              <a:rPr lang="en-GB" sz="2800" dirty="0" smtClean="0">
                <a:latin typeface="Times New Roman" panose="02020603050405020304" pitchFamily="18" charset="0"/>
                <a:cs typeface="Times New Roman" panose="02020603050405020304" pitchFamily="18" charset="0"/>
              </a:rPr>
              <a:t>and not ground; e.g. Whole-hog sausage</a:t>
            </a:r>
          </a:p>
          <a:p>
            <a:r>
              <a:rPr lang="en-GB" sz="2800" dirty="0" smtClean="0">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Delayed Chilling</a:t>
            </a:r>
          </a:p>
          <a:p>
            <a:r>
              <a:rPr lang="en-GB" sz="2800" dirty="0">
                <a:latin typeface="Times New Roman" panose="02020603050405020304" pitchFamily="18" charset="0"/>
                <a:cs typeface="Times New Roman" panose="02020603050405020304" pitchFamily="18" charset="0"/>
              </a:rPr>
              <a:t>– Hold carcasses at room temp for 2 to 4 </a:t>
            </a:r>
            <a:r>
              <a:rPr lang="en-GB" sz="2800" dirty="0" smtClean="0">
                <a:latin typeface="Times New Roman" panose="02020603050405020304" pitchFamily="18" charset="0"/>
                <a:cs typeface="Times New Roman" panose="02020603050405020304" pitchFamily="18" charset="0"/>
              </a:rPr>
              <a:t>hours after </a:t>
            </a:r>
            <a:r>
              <a:rPr lang="en-GB" sz="2800" dirty="0">
                <a:latin typeface="Times New Roman" panose="02020603050405020304" pitchFamily="18" charset="0"/>
                <a:cs typeface="Times New Roman" panose="02020603050405020304" pitchFamily="18" charset="0"/>
              </a:rPr>
              <a:t>dressing</a:t>
            </a:r>
          </a:p>
          <a:p>
            <a:r>
              <a:rPr lang="en-GB" sz="2800" dirty="0">
                <a:latin typeface="Times New Roman" panose="02020603050405020304" pitchFamily="18" charset="0"/>
                <a:cs typeface="Times New Roman" panose="02020603050405020304" pitchFamily="18" charset="0"/>
              </a:rPr>
              <a:t>– Glycolytic rate is faster at the higher temps, </a:t>
            </a:r>
            <a:r>
              <a:rPr lang="en-GB" sz="2800" dirty="0" smtClean="0">
                <a:latin typeface="Times New Roman" panose="02020603050405020304" pitchFamily="18" charset="0"/>
                <a:cs typeface="Times New Roman" panose="02020603050405020304" pitchFamily="18" charset="0"/>
              </a:rPr>
              <a:t>ATP is </a:t>
            </a:r>
            <a:r>
              <a:rPr lang="en-GB" sz="2800" dirty="0">
                <a:latin typeface="Times New Roman" panose="02020603050405020304" pitchFamily="18" charset="0"/>
                <a:cs typeface="Times New Roman" panose="02020603050405020304" pitchFamily="18" charset="0"/>
              </a:rPr>
              <a:t>depleted, and cold shortening is prevented.</a:t>
            </a:r>
          </a:p>
          <a:p>
            <a:r>
              <a:rPr lang="en-GB" sz="2800">
                <a:latin typeface="Times New Roman" panose="02020603050405020304" pitchFamily="18" charset="0"/>
                <a:cs typeface="Times New Roman" panose="02020603050405020304" pitchFamily="18" charset="0"/>
              </a:rPr>
              <a:t>– </a:t>
            </a:r>
            <a:r>
              <a:rPr lang="en-GB" sz="2800" smtClean="0">
                <a:latin typeface="Times New Roman" panose="02020603050405020304" pitchFamily="18" charset="0"/>
                <a:cs typeface="Times New Roman" panose="02020603050405020304" pitchFamily="18" charset="0"/>
              </a:rPr>
              <a:t>Ageing </a:t>
            </a:r>
            <a:r>
              <a:rPr lang="en-GB" sz="2800" dirty="0">
                <a:latin typeface="Times New Roman" panose="02020603050405020304" pitchFamily="18" charset="0"/>
                <a:cs typeface="Times New Roman" panose="02020603050405020304" pitchFamily="18" charset="0"/>
              </a:rPr>
              <a:t>is accelerated</a:t>
            </a:r>
          </a:p>
        </p:txBody>
      </p:sp>
      <p:sp>
        <p:nvSpPr>
          <p:cNvPr id="4" name="Rectangle 3"/>
          <p:cNvSpPr/>
          <p:nvPr/>
        </p:nvSpPr>
        <p:spPr>
          <a:xfrm>
            <a:off x="770349" y="549491"/>
            <a:ext cx="1017948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800" b="1" dirty="0">
                <a:latin typeface="Times New Roman" panose="02020603050405020304" pitchFamily="18" charset="0"/>
                <a:cs typeface="Times New Roman" panose="02020603050405020304" pitchFamily="18" charset="0"/>
              </a:rPr>
              <a:t>Technologies to Improve Meat </a:t>
            </a:r>
            <a:r>
              <a:rPr lang="en-GB" sz="2800" b="1" dirty="0" smtClean="0">
                <a:latin typeface="Times New Roman" panose="02020603050405020304" pitchFamily="18" charset="0"/>
                <a:cs typeface="Times New Roman" panose="02020603050405020304" pitchFamily="18" charset="0"/>
              </a:rPr>
              <a:t>Quality: </a:t>
            </a:r>
            <a:r>
              <a:rPr lang="en-GB" sz="2800" b="1" dirty="0">
                <a:latin typeface="Times New Roman" panose="02020603050405020304" pitchFamily="18" charset="0"/>
                <a:cs typeface="Times New Roman" panose="02020603050405020304" pitchFamily="18" charset="0"/>
              </a:rPr>
              <a:t>Aging and Tenderisation </a:t>
            </a:r>
            <a:endParaRPr lang="en-GB" sz="2800" b="1" dirty="0">
              <a:solidFill>
                <a:srgbClr val="FFFF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70349" y="57048"/>
            <a:ext cx="2198319" cy="4924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600" b="1" dirty="0" smtClean="0">
                <a:latin typeface="Times New Roman" panose="02020603050405020304" pitchFamily="18" charset="0"/>
                <a:cs typeface="Times New Roman" panose="02020603050405020304" pitchFamily="18" charset="0"/>
              </a:rPr>
              <a:t>LECTURE 7</a:t>
            </a:r>
            <a:endParaRPr lang="en-GB"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598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41</a:t>
            </a:fld>
            <a:endParaRPr lang="en-GB"/>
          </a:p>
        </p:txBody>
      </p:sp>
      <p:sp>
        <p:nvSpPr>
          <p:cNvPr id="3" name="Rectangle 2"/>
          <p:cNvSpPr/>
          <p:nvPr/>
        </p:nvSpPr>
        <p:spPr>
          <a:xfrm>
            <a:off x="776614" y="1065187"/>
            <a:ext cx="10577186" cy="44012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Arial" panose="020B0604020202020204" pitchFamily="34" charset="0"/>
              <a:buChar char="•"/>
            </a:pPr>
            <a:r>
              <a:rPr lang="en-GB" sz="2800" b="1" dirty="0" smtClean="0">
                <a:latin typeface="Times New Roman" panose="02020603050405020304" pitchFamily="18" charset="0"/>
                <a:cs typeface="Times New Roman" panose="02020603050405020304" pitchFamily="18" charset="0"/>
              </a:rPr>
              <a:t>Electrical </a:t>
            </a:r>
            <a:r>
              <a:rPr lang="en-GB" sz="2800" b="1" dirty="0">
                <a:latin typeface="Times New Roman" panose="02020603050405020304" pitchFamily="18" charset="0"/>
                <a:cs typeface="Times New Roman" panose="02020603050405020304" pitchFamily="18" charset="0"/>
              </a:rPr>
              <a:t>Stimulation (ES)</a:t>
            </a:r>
          </a:p>
          <a:p>
            <a:r>
              <a:rPr lang="en-GB" sz="2800" dirty="0">
                <a:latin typeface="Times New Roman" panose="02020603050405020304" pitchFamily="18" charset="0"/>
                <a:cs typeface="Times New Roman" panose="02020603050405020304" pitchFamily="18" charset="0"/>
              </a:rPr>
              <a:t>– Acceleration of pH decline</a:t>
            </a:r>
          </a:p>
          <a:p>
            <a:r>
              <a:rPr lang="en-GB" sz="2800" dirty="0">
                <a:latin typeface="Times New Roman" panose="02020603050405020304" pitchFamily="18" charset="0"/>
                <a:cs typeface="Times New Roman" panose="02020603050405020304" pitchFamily="18" charset="0"/>
              </a:rPr>
              <a:t>– Muscle goes into rigor faster</a:t>
            </a:r>
          </a:p>
          <a:p>
            <a:r>
              <a:rPr lang="en-GB" sz="2800" i="1" dirty="0" smtClean="0">
                <a:latin typeface="Times New Roman" panose="02020603050405020304" pitchFamily="18" charset="0"/>
                <a:cs typeface="Times New Roman" panose="02020603050405020304" pitchFamily="18" charset="0"/>
              </a:rPr>
              <a:t>Benefits</a:t>
            </a:r>
            <a:endParaRPr lang="en-GB" sz="2800" i="1"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 Prevent cold shortening</a:t>
            </a:r>
          </a:p>
          <a:p>
            <a:r>
              <a:rPr lang="en-GB" sz="2800" dirty="0">
                <a:latin typeface="Times New Roman" panose="02020603050405020304" pitchFamily="18" charset="0"/>
                <a:cs typeface="Times New Roman" panose="02020603050405020304" pitchFamily="18" charset="0"/>
              </a:rPr>
              <a:t>• Accelerates </a:t>
            </a:r>
            <a:r>
              <a:rPr lang="en-GB" sz="2800" dirty="0" err="1">
                <a:latin typeface="Times New Roman" panose="02020603050405020304" pitchFamily="18" charset="0"/>
                <a:cs typeface="Times New Roman" panose="02020603050405020304" pitchFamily="18" charset="0"/>
              </a:rPr>
              <a:t>proteolytic</a:t>
            </a:r>
            <a:r>
              <a:rPr lang="en-GB" sz="2800" dirty="0">
                <a:latin typeface="Times New Roman" panose="02020603050405020304" pitchFamily="18" charset="0"/>
                <a:cs typeface="Times New Roman" panose="02020603050405020304" pitchFamily="18" charset="0"/>
              </a:rPr>
              <a:t> activity</a:t>
            </a:r>
          </a:p>
          <a:p>
            <a:r>
              <a:rPr lang="en-GB" sz="2800" dirty="0">
                <a:latin typeface="Times New Roman" panose="02020603050405020304" pitchFamily="18" charset="0"/>
                <a:cs typeface="Times New Roman" panose="02020603050405020304" pitchFamily="18" charset="0"/>
              </a:rPr>
              <a:t>• Physically disrupts muscle </a:t>
            </a:r>
            <a:r>
              <a:rPr lang="en-GB" sz="2800" dirty="0" err="1">
                <a:latin typeface="Times New Roman" panose="02020603050405020304" pitchFamily="18" charset="0"/>
                <a:cs typeface="Times New Roman" panose="02020603050405020304" pitchFamily="18" charset="0"/>
              </a:rPr>
              <a:t>fibers</a:t>
            </a:r>
            <a:endParaRPr lang="en-GB" sz="28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 Makes tough carcasses more tender, but not </a:t>
            </a:r>
            <a:r>
              <a:rPr lang="en-GB" sz="2800" dirty="0" smtClean="0">
                <a:latin typeface="Times New Roman" panose="02020603050405020304" pitchFamily="18" charset="0"/>
                <a:cs typeface="Times New Roman" panose="02020603050405020304" pitchFamily="18" charset="0"/>
              </a:rPr>
              <a:t>tender carcasses </a:t>
            </a:r>
            <a:r>
              <a:rPr lang="en-GB" sz="2800" dirty="0">
                <a:latin typeface="Times New Roman" panose="02020603050405020304" pitchFamily="18" charset="0"/>
                <a:cs typeface="Times New Roman" panose="02020603050405020304" pitchFamily="18" charset="0"/>
              </a:rPr>
              <a:t>more tender</a:t>
            </a:r>
          </a:p>
          <a:p>
            <a:r>
              <a:rPr lang="en-GB" sz="2800" dirty="0">
                <a:latin typeface="Times New Roman" panose="02020603050405020304" pitchFamily="18" charset="0"/>
                <a:cs typeface="Times New Roman" panose="02020603050405020304" pitchFamily="18" charset="0"/>
              </a:rPr>
              <a:t>• Brightens red muscle – possible improvement in </a:t>
            </a:r>
            <a:r>
              <a:rPr lang="en-GB" sz="2800" dirty="0" smtClean="0">
                <a:latin typeface="Times New Roman" panose="02020603050405020304" pitchFamily="18" charset="0"/>
                <a:cs typeface="Times New Roman" panose="02020603050405020304" pitchFamily="18" charset="0"/>
              </a:rPr>
              <a:t>quality grade</a:t>
            </a:r>
            <a:endParaRPr lang="en-GB"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555837" y="541967"/>
            <a:ext cx="901874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800" b="1" dirty="0">
                <a:latin typeface="Times New Roman" panose="02020603050405020304" pitchFamily="18" charset="0"/>
                <a:cs typeface="Times New Roman" panose="02020603050405020304" pitchFamily="18" charset="0"/>
              </a:rPr>
              <a:t>Technologies to Improve Meat </a:t>
            </a:r>
            <a:r>
              <a:rPr lang="en-GB" sz="2800" b="1" dirty="0" smtClean="0">
                <a:latin typeface="Times New Roman" panose="02020603050405020304" pitchFamily="18" charset="0"/>
                <a:cs typeface="Times New Roman" panose="02020603050405020304" pitchFamily="18" charset="0"/>
              </a:rPr>
              <a:t>Quality Contd.</a:t>
            </a:r>
            <a:endParaRPr lang="en-GB" sz="2800" dirty="0"/>
          </a:p>
        </p:txBody>
      </p:sp>
    </p:spTree>
    <p:extLst>
      <p:ext uri="{BB962C8B-B14F-4D97-AF65-F5344CB8AC3E}">
        <p14:creationId xmlns:p14="http://schemas.microsoft.com/office/powerpoint/2010/main" val="1286642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42</a:t>
            </a:fld>
            <a:endParaRPr lang="en-GB"/>
          </a:p>
        </p:txBody>
      </p:sp>
      <p:sp>
        <p:nvSpPr>
          <p:cNvPr id="3" name="Rectangle 2"/>
          <p:cNvSpPr/>
          <p:nvPr/>
        </p:nvSpPr>
        <p:spPr>
          <a:xfrm>
            <a:off x="638827" y="964228"/>
            <a:ext cx="10835014" cy="52465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just">
              <a:spcAft>
                <a:spcPts val="1000"/>
              </a:spcAft>
              <a:buFont typeface="Arial" panose="020B0604020202020204" pitchFamily="34" charset="0"/>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Lactic </a:t>
            </a:r>
            <a:r>
              <a:rPr lang="en-GB" sz="2600" dirty="0">
                <a:latin typeface="Times New Roman" panose="02020603050405020304" pitchFamily="18" charset="0"/>
                <a:ea typeface="Calibri" panose="020F0502020204030204" pitchFamily="34" charset="0"/>
                <a:cs typeface="Times New Roman" panose="02020603050405020304" pitchFamily="18" charset="0"/>
              </a:rPr>
              <a:t>acid is the usual end product of glycogen reactions (anaerobic in nature) in the muscles of animals.</a:t>
            </a:r>
          </a:p>
          <a:p>
            <a:pPr marL="457200" indent="-457200" algn="just">
              <a:spcAft>
                <a:spcPts val="1000"/>
              </a:spcAft>
              <a:buFont typeface="Arial" panose="020B0604020202020204" pitchFamily="34" charset="0"/>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The muscle contains about 1% glycogen which it holds as a preserve form of energy, especially for muscular activity.</a:t>
            </a:r>
          </a:p>
          <a:p>
            <a:pPr marL="457200" indent="-457200" algn="just">
              <a:spcAft>
                <a:spcPts val="1000"/>
              </a:spcAft>
              <a:buFont typeface="Arial" panose="020B0604020202020204" pitchFamily="34" charset="0"/>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When a rested animal is killed, the glycogen in the muscle is broken down and becomes converted to lactic acid, and the meat therefore becomes slightly acidic. This acid exerts a preservative effect on the meat.</a:t>
            </a:r>
          </a:p>
          <a:p>
            <a:pPr marL="457200" indent="-457200" algn="just">
              <a:lnSpc>
                <a:spcPct val="115000"/>
              </a:lnSpc>
              <a:spcAft>
                <a:spcPts val="1000"/>
              </a:spcAft>
              <a:buFont typeface="Arial" panose="020B0604020202020204" pitchFamily="34" charset="0"/>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Unless meat contains an appropriate amount of lactic acid, it is sticky and flabby and bacteria are liable to multiply in it during storage. This is because a proper degree of acidity restricts bacterial growth. </a:t>
            </a:r>
          </a:p>
          <a:p>
            <a:pPr marL="457200" indent="-457200" algn="just">
              <a:lnSpc>
                <a:spcPct val="115000"/>
              </a:lnSpc>
              <a:spcAft>
                <a:spcPts val="1000"/>
              </a:spcAft>
              <a:buFont typeface="Arial" panose="020B0604020202020204" pitchFamily="34" charset="0"/>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Meat </a:t>
            </a:r>
            <a:r>
              <a:rPr lang="en-GB" sz="2600" dirty="0">
                <a:latin typeface="Times New Roman" panose="02020603050405020304" pitchFamily="18" charset="0"/>
                <a:ea typeface="Calibri" panose="020F0502020204030204" pitchFamily="34" charset="0"/>
                <a:cs typeface="Times New Roman" panose="02020603050405020304" pitchFamily="18" charset="0"/>
              </a:rPr>
              <a:t>in well–rested animal has a more open and less sticky structure</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2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115943" y="407794"/>
            <a:ext cx="7684540" cy="556434"/>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
              <a:lnSpc>
                <a:spcPct val="115000"/>
              </a:lnSpc>
              <a:spcAft>
                <a:spcPts val="10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Importance of Lactic Acid in the Quality of Meat</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945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43</a:t>
            </a:fld>
            <a:endParaRPr lang="en-GB"/>
          </a:p>
        </p:txBody>
      </p:sp>
      <p:sp>
        <p:nvSpPr>
          <p:cNvPr id="3" name="Rectangle 2"/>
          <p:cNvSpPr/>
          <p:nvPr/>
        </p:nvSpPr>
        <p:spPr>
          <a:xfrm>
            <a:off x="573065" y="1125033"/>
            <a:ext cx="10780735" cy="5206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lgn="just">
              <a:lnSpc>
                <a:spcPct val="115000"/>
              </a:lnSpc>
              <a:spcAft>
                <a:spcPts val="1000"/>
              </a:spcAft>
              <a:buFont typeface="Arial" panose="020B0604020202020204" pitchFamily="34" charset="0"/>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The glycogen reserve can be used up in some of the muscles by walking, running or fighting and may take some time for the glycogen to be restored. </a:t>
            </a:r>
          </a:p>
          <a:p>
            <a:pPr marL="285750" indent="-285750" algn="just">
              <a:lnSpc>
                <a:spcPct val="115000"/>
              </a:lnSpc>
              <a:spcAft>
                <a:spcPts val="1000"/>
              </a:spcAft>
              <a:buFont typeface="Arial" panose="020B0604020202020204" pitchFamily="34" charset="0"/>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Seriously affected keeping quality- Animal killed when muscle glycogen is exhausted by </a:t>
            </a:r>
            <a:r>
              <a:rPr lang="en-GB" sz="2600" dirty="0">
                <a:latin typeface="Times New Roman" panose="02020603050405020304" pitchFamily="18" charset="0"/>
                <a:ea typeface="Calibri" panose="020F0502020204030204" pitchFamily="34" charset="0"/>
                <a:cs typeface="Times New Roman" panose="02020603050405020304" pitchFamily="18" charset="0"/>
              </a:rPr>
              <a:t>been driven on foot to the abattoir or by struggling, the final acidity of the meat is very much </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less.</a:t>
            </a:r>
            <a:endParaRPr lang="en-GB" sz="26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Satisfactory keeping quality-  killed animal when </a:t>
            </a:r>
            <a:r>
              <a:rPr lang="en-GB" sz="2600" dirty="0">
                <a:latin typeface="Times New Roman" panose="02020603050405020304" pitchFamily="18" charset="0"/>
                <a:ea typeface="Calibri" panose="020F0502020204030204" pitchFamily="34" charset="0"/>
                <a:cs typeface="Times New Roman" panose="02020603050405020304" pitchFamily="18" charset="0"/>
              </a:rPr>
              <a:t>its muscles contain the maximum concentration of </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glycogen. </a:t>
            </a:r>
          </a:p>
          <a:p>
            <a:pPr marL="285750" indent="-285750" algn="just">
              <a:lnSpc>
                <a:spcPct val="115000"/>
              </a:lnSpc>
              <a:spcAft>
                <a:spcPts val="1000"/>
              </a:spcAft>
              <a:buFont typeface="Arial" panose="020B0604020202020204" pitchFamily="34" charset="0"/>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Therefore</a:t>
            </a:r>
            <a:r>
              <a:rPr lang="en-GB" sz="2600" dirty="0">
                <a:latin typeface="Times New Roman" panose="02020603050405020304" pitchFamily="18" charset="0"/>
                <a:ea typeface="Calibri" panose="020F0502020204030204" pitchFamily="34" charset="0"/>
                <a:cs typeface="Times New Roman" panose="02020603050405020304" pitchFamily="18" charset="0"/>
              </a:rPr>
              <a:t>, </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the animal </a:t>
            </a:r>
            <a:r>
              <a:rPr lang="en-GB" sz="2600" dirty="0">
                <a:latin typeface="Times New Roman" panose="02020603050405020304" pitchFamily="18" charset="0"/>
                <a:ea typeface="Calibri" panose="020F0502020204030204" pitchFamily="34" charset="0"/>
                <a:cs typeface="Times New Roman" panose="02020603050405020304" pitchFamily="18" charset="0"/>
              </a:rPr>
              <a:t>should be fully rested before slaughtering. </a:t>
            </a:r>
            <a:endParaRPr lang="en-GB"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If </a:t>
            </a:r>
            <a:r>
              <a:rPr lang="en-GB" sz="2600" dirty="0">
                <a:latin typeface="Times New Roman" panose="02020603050405020304" pitchFamily="18" charset="0"/>
                <a:ea typeface="Calibri" panose="020F0502020204030204" pitchFamily="34" charset="0"/>
                <a:cs typeface="Times New Roman" panose="02020603050405020304" pitchFamily="18" charset="0"/>
              </a:rPr>
              <a:t>they have been driven to the slaughter house on foot, they must be kept quietly </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in </a:t>
            </a:r>
            <a:r>
              <a:rPr lang="en-GB" sz="2800" dirty="0" err="1">
                <a:latin typeface="Times New Roman" panose="02020603050405020304" pitchFamily="18" charset="0"/>
                <a:cs typeface="Times New Roman" panose="02020603050405020304" pitchFamily="18" charset="0"/>
              </a:rPr>
              <a:t>l</a:t>
            </a:r>
            <a:r>
              <a:rPr lang="en-GB" sz="2800" dirty="0" err="1" smtClean="0">
                <a:latin typeface="Times New Roman" panose="02020603050405020304" pitchFamily="18" charset="0"/>
                <a:cs typeface="Times New Roman" panose="02020603050405020304" pitchFamily="18" charset="0"/>
              </a:rPr>
              <a:t>airage</a:t>
            </a:r>
            <a:r>
              <a:rPr lang="en-GB" sz="2800" dirty="0" smtClean="0"/>
              <a:t> </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 for </a:t>
            </a:r>
            <a:r>
              <a:rPr lang="en-GB" sz="2600" dirty="0">
                <a:latin typeface="Times New Roman" panose="02020603050405020304" pitchFamily="18" charset="0"/>
                <a:ea typeface="Calibri" panose="020F0502020204030204" pitchFamily="34" charset="0"/>
                <a:cs typeface="Times New Roman" panose="02020603050405020304" pitchFamily="18" charset="0"/>
              </a:rPr>
              <a:t>some length of time</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2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721439" y="568599"/>
            <a:ext cx="8824275" cy="556434"/>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
              <a:lnSpc>
                <a:spcPct val="115000"/>
              </a:lnSpc>
              <a:spcAft>
                <a:spcPts val="10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Importance of Lactic Acid in the Quality of </a:t>
            </a: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Meat Contd.</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5149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44</a:t>
            </a:fld>
            <a:endParaRPr lang="en-GB"/>
          </a:p>
        </p:txBody>
      </p:sp>
      <p:sp>
        <p:nvSpPr>
          <p:cNvPr id="3" name="Rectangle 2"/>
          <p:cNvSpPr/>
          <p:nvPr/>
        </p:nvSpPr>
        <p:spPr>
          <a:xfrm>
            <a:off x="918574" y="1058085"/>
            <a:ext cx="9928965" cy="332193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lgn="just">
              <a:lnSpc>
                <a:spcPct val="115000"/>
              </a:lnSpc>
              <a:spcAft>
                <a:spcPts val="1000"/>
              </a:spcAft>
              <a:buFont typeface="Arial" panose="020B0604020202020204" pitchFamily="34" charset="0"/>
              <a:buChar char="•"/>
            </a:pPr>
            <a:endParaRPr lang="en-GB"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2800" dirty="0">
                <a:latin typeface="Times New Roman" panose="02020603050405020304" pitchFamily="18" charset="0"/>
                <a:ea typeface="Calibri" panose="020F0502020204030204" pitchFamily="34" charset="0"/>
                <a:cs typeface="Times New Roman" panose="02020603050405020304" pitchFamily="18" charset="0"/>
              </a:rPr>
              <a:t>lactic acid reduces bacterial growth, both inside the meat and the surface (such growth leads to the tainting (spoilage) of the meat and slime growth</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28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The lactic acid improves the structures of the meat, especially when present in high and moderate concentrations. </a:t>
            </a:r>
          </a:p>
        </p:txBody>
      </p:sp>
      <p:sp>
        <p:nvSpPr>
          <p:cNvPr id="4" name="Rectangle 3"/>
          <p:cNvSpPr/>
          <p:nvPr/>
        </p:nvSpPr>
        <p:spPr>
          <a:xfrm>
            <a:off x="1232925" y="501651"/>
            <a:ext cx="8824275" cy="556434"/>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
              <a:lnSpc>
                <a:spcPct val="115000"/>
              </a:lnSpc>
              <a:spcAft>
                <a:spcPts val="10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Importance of Lactic Acid in the Quality of Meat Contd.</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91464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45</a:t>
            </a:fld>
            <a:endParaRPr lang="en-GB"/>
          </a:p>
        </p:txBody>
      </p:sp>
      <p:sp>
        <p:nvSpPr>
          <p:cNvPr id="3" name="TextBox 2"/>
          <p:cNvSpPr txBox="1"/>
          <p:nvPr/>
        </p:nvSpPr>
        <p:spPr>
          <a:xfrm>
            <a:off x="413359" y="218910"/>
            <a:ext cx="207932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400" b="1" dirty="0" smtClean="0">
                <a:latin typeface="Times New Roman" panose="02020603050405020304" pitchFamily="18" charset="0"/>
                <a:cs typeface="Times New Roman" panose="02020603050405020304" pitchFamily="18" charset="0"/>
              </a:rPr>
              <a:t>LECTURE 8</a:t>
            </a:r>
            <a:endParaRPr lang="en-GB"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13359" y="680575"/>
            <a:ext cx="1119826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800" b="1" dirty="0" smtClean="0">
                <a:latin typeface="Times New Roman" panose="02020603050405020304" pitchFamily="18" charset="0"/>
                <a:cs typeface="Times New Roman" panose="02020603050405020304" pitchFamily="18" charset="0"/>
              </a:rPr>
              <a:t>PROCESSING OF MEAT</a:t>
            </a:r>
            <a:endParaRPr lang="en-GB"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13359" y="1220491"/>
            <a:ext cx="11198268" cy="555536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spcAft>
                <a:spcPts val="0"/>
              </a:spcAft>
            </a:pPr>
            <a:r>
              <a:rPr lang="en-GB" sz="2400" b="1" dirty="0" smtClean="0">
                <a:latin typeface="Times New Roman" panose="02020603050405020304" pitchFamily="18" charset="0"/>
                <a:cs typeface="Times New Roman" panose="02020603050405020304" pitchFamily="18" charset="0"/>
              </a:rPr>
              <a:t>Pre-slaughter </a:t>
            </a:r>
            <a:r>
              <a:rPr lang="en-GB" sz="2400" b="1" dirty="0">
                <a:latin typeface="Times New Roman" panose="02020603050405020304" pitchFamily="18" charset="0"/>
                <a:cs typeface="Times New Roman" panose="02020603050405020304" pitchFamily="18" charset="0"/>
              </a:rPr>
              <a:t>Care, Handling and Transport of Meat Animals</a:t>
            </a:r>
            <a:endPar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Pre-slaughter </a:t>
            </a: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care and handling can greatly influence the quality and quantity of meat.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-Ways </a:t>
            </a: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loading and unloading,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-means </a:t>
            </a: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transportation and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-average </a:t>
            </a: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distance covered by the animals from the point of production to the point of slaughter.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Excited, stressed, bruised and injured animals are not expected to yield wholesome meat. </a:t>
            </a:r>
            <a:endPar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GB" sz="2200" dirty="0" smtClean="0">
                <a:latin typeface="Times New Roman" panose="02020603050405020304" pitchFamily="18" charset="0"/>
                <a:cs typeface="Times New Roman" panose="02020603050405020304" pitchFamily="18" charset="0"/>
              </a:rPr>
              <a:t>he </a:t>
            </a:r>
            <a:r>
              <a:rPr lang="en-GB" sz="2200" dirty="0">
                <a:latin typeface="Times New Roman" panose="02020603050405020304" pitchFamily="18" charset="0"/>
                <a:cs typeface="Times New Roman" panose="02020603050405020304" pitchFamily="18" charset="0"/>
              </a:rPr>
              <a:t>animals should be taken to the nearby slaughter house or abattoir avoiding long </a:t>
            </a:r>
            <a:r>
              <a:rPr lang="en-GB" sz="2200" dirty="0" smtClean="0">
                <a:latin typeface="Times New Roman" panose="02020603050405020304" pitchFamily="18" charset="0"/>
                <a:cs typeface="Times New Roman" panose="02020603050405020304" pitchFamily="18" charset="0"/>
              </a:rPr>
              <a:t>journeys.</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underlying principles for </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pre-slaughter</a:t>
            </a: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care, handling and transport of meat animals are: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1667510" algn="l"/>
              </a:tabLst>
            </a:pP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avoid unnecessary suffering (stress/fatigue, bruises, injury, </a:t>
            </a:r>
            <a:r>
              <a:rPr lang="en-GB"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etc</a:t>
            </a: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of animals during </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transport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1667510" algn="l"/>
              </a:tabLst>
            </a:pP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ensure minimum hygienic standards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To </a:t>
            </a: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prevent spread of diseases.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368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46</a:t>
            </a:fld>
            <a:endParaRPr lang="en-GB"/>
          </a:p>
        </p:txBody>
      </p:sp>
      <p:sp>
        <p:nvSpPr>
          <p:cNvPr id="3" name="Rectangle 2"/>
          <p:cNvSpPr/>
          <p:nvPr/>
        </p:nvSpPr>
        <p:spPr>
          <a:xfrm>
            <a:off x="2342367" y="50418"/>
            <a:ext cx="7202466" cy="73866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en-GB"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Effect of Stress and Fatigue on Meat Animals  </a:t>
            </a:r>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768263" y="789082"/>
            <a:ext cx="10705578" cy="593239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0"/>
              </a:spcAft>
            </a:pPr>
            <a:r>
              <a:rPr lang="en-GB" sz="23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Stress </a:t>
            </a:r>
            <a:r>
              <a:rPr lang="en-GB"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fatigue lower the quality of meat in several ruminant species due to depletion of glycogen in the muscle. </a:t>
            </a:r>
            <a:endParaRPr lang="en-GB" sz="23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3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Due </a:t>
            </a:r>
            <a:r>
              <a:rPr lang="en-GB"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low acid production, ultimate pH of the muscle remains high causing a condition called dark cutting meat or </a:t>
            </a:r>
            <a:r>
              <a:rPr lang="en-GB"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dark, firm and dry (DFD) </a:t>
            </a:r>
            <a:r>
              <a:rPr lang="en-GB"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meat. Thus, </a:t>
            </a:r>
            <a:endParaRPr lang="en-GB" sz="23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sz="23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-reduced </a:t>
            </a:r>
            <a:r>
              <a:rPr lang="en-GB"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keeping </a:t>
            </a:r>
            <a:r>
              <a:rPr lang="en-GB" sz="23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quality/shelf life </a:t>
            </a:r>
            <a:r>
              <a:rPr lang="en-GB"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meat </a:t>
            </a:r>
            <a:endParaRPr lang="en-GB" sz="23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-higher water content </a:t>
            </a:r>
            <a:endParaRPr lang="en-GB" sz="23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-unusually tender after cooking. </a:t>
            </a:r>
            <a:endParaRPr lang="en-GB" sz="23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pigs, acute stress or excitement before slaughter causes another abnormal condition wherein low ultimate pH is achieved within 45 minutes due to rapid glycolysis even when the temperature of muscle is quite high. </a:t>
            </a:r>
            <a:r>
              <a:rPr lang="en-GB" sz="23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Leading to a condition of </a:t>
            </a:r>
            <a:r>
              <a:rPr lang="en-GB" sz="23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pale</a:t>
            </a:r>
            <a:r>
              <a:rPr lang="en-GB"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soft and exudative (FSE) </a:t>
            </a:r>
            <a:r>
              <a:rPr lang="en-GB"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pork </a:t>
            </a:r>
            <a:r>
              <a:rPr lang="en-GB" sz="23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with higher </a:t>
            </a:r>
            <a:r>
              <a:rPr lang="en-GB"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drip and cooking losses. </a:t>
            </a:r>
            <a:endParaRPr lang="en-GB" sz="2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6741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47</a:t>
            </a:fld>
            <a:endParaRPr lang="en-GB"/>
          </a:p>
        </p:txBody>
      </p:sp>
      <p:sp>
        <p:nvSpPr>
          <p:cNvPr id="29" name="Rectangle 28"/>
          <p:cNvSpPr/>
          <p:nvPr/>
        </p:nvSpPr>
        <p:spPr>
          <a:xfrm>
            <a:off x="839245" y="73501"/>
            <a:ext cx="10409128" cy="67403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spcAft>
                <a:spcPts val="0"/>
              </a:spcAft>
            </a:pP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Ante-mortem Examination of Meat Animals </a:t>
            </a:r>
            <a:endPar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Examined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12-24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hrs</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before slaughter by qualified veterinarians. </a:t>
            </a:r>
            <a:endPar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Char char="•"/>
            </a:pP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rested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least for 24 hours </a:t>
            </a:r>
            <a:endPar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Char char="•"/>
            </a:pP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not fed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at least 12 hours before slaughter but they should be provided with plenty of </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water</a:t>
            </a:r>
            <a:endPar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Two Stages of Examination </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Procedure</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marL="400050" indent="-400050">
              <a:lnSpc>
                <a:spcPct val="150000"/>
              </a:lnSpc>
              <a:buAutoNum type="romanLcParenBoth"/>
            </a:pP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General examination</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 general behaviour, reflexes, fatigue </a:t>
            </a:r>
            <a:r>
              <a:rPr lang="en-GB" sz="2400" dirty="0">
                <a:latin typeface="Times New Roman" panose="02020603050405020304" pitchFamily="18" charset="0"/>
                <a:cs typeface="Times New Roman" panose="02020603050405020304" pitchFamily="18" charset="0"/>
              </a:rPr>
              <a:t>excitement, gait, posture of the animals are checked during rest and while they are in motion. </a:t>
            </a:r>
          </a:p>
          <a:p>
            <a:pPr marL="400050" lvl="0" indent="-400050">
              <a:lnSpc>
                <a:spcPct val="150000"/>
              </a:lnSpc>
              <a:buFontTx/>
              <a:buAutoNum type="romanLcParenBoth"/>
            </a:pPr>
            <a:r>
              <a:rPr lang="en-GB"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Detailed </a:t>
            </a:r>
            <a:r>
              <a:rPr lang="en-GB"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examination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Suspected- Their temperature, pulse rate and respiration rate should be recorded. Animals showing elevated temperature and systematic disturbance should be detailed for further inspection and treatment in the isolation pen before pass for slaughter. </a:t>
            </a:r>
            <a:endParaRPr lang="en-GB"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8893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48</a:t>
            </a:fld>
            <a:endParaRPr lang="en-GB"/>
          </a:p>
        </p:txBody>
      </p:sp>
      <p:sp>
        <p:nvSpPr>
          <p:cNvPr id="3" name="Rectangle 2"/>
          <p:cNvSpPr/>
          <p:nvPr/>
        </p:nvSpPr>
        <p:spPr>
          <a:xfrm>
            <a:off x="977030" y="699377"/>
            <a:ext cx="10196185" cy="549381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0"/>
              </a:spcAft>
            </a:pP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Slaughtering and Dressing of Meat Animals </a:t>
            </a:r>
            <a:endParaRPr lang="en-GB" sz="2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Slaughtering means putting the food animals to death and thereafter preparing the carcasses for human consumption. The bleeding should be as efficient as possible and the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means of slaughtering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should be safe for the handlers also. </a:t>
            </a:r>
            <a:endParaRPr lang="en-GB" sz="2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There are two main types of slaughter methods: </a:t>
            </a:r>
            <a:endParaRPr lang="en-GB" sz="2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Scientific or Humane slaughter/stunning- Mechanical instruments, Electrical stunning, Chemical Stunning</a:t>
            </a: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Carbon dioxide gas (CO</a:t>
            </a:r>
            <a:r>
              <a:rPr lang="en-GB" sz="26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2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Ritual slaughter </a:t>
            </a:r>
            <a:endParaRPr lang="en-GB"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51018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49</a:t>
            </a:fld>
            <a:endParaRPr lang="en-GB"/>
          </a:p>
        </p:txBody>
      </p:sp>
      <p:sp>
        <p:nvSpPr>
          <p:cNvPr id="3" name="Rectangle 2"/>
          <p:cNvSpPr/>
          <p:nvPr/>
        </p:nvSpPr>
        <p:spPr>
          <a:xfrm>
            <a:off x="1014608" y="474345"/>
            <a:ext cx="9970718" cy="549381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0"/>
              </a:spcAft>
            </a:pP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DRESSING TECHNIQUES FOR DIFFERENT ANIMALS </a:t>
            </a:r>
            <a:endParaRPr lang="en-GB" sz="2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the abattoir, the carcases is conveyed by gravity or power driven along an overhead rail. Equipment such as brisket saw, hock cutter, hide puller, aitch-bone cutter etc. facilitate the dressing. The typical sequence of operations are as follows: </a:t>
            </a:r>
            <a:endParaRPr lang="en-GB" sz="2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Meat Cutting and Packaging: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Meat cutting refers to the skill of separation of carcass into wholesale primal cuts in order to facilitate requirements of meat trade, cater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consumer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preference,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convenient handling by the butchers. </a:t>
            </a:r>
            <a:endParaRPr lang="en-GB"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2380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5</a:t>
            </a:fld>
            <a:endParaRPr lang="en-GB"/>
          </a:p>
        </p:txBody>
      </p:sp>
      <p:sp>
        <p:nvSpPr>
          <p:cNvPr id="3" name="Rectangle 2"/>
          <p:cNvSpPr/>
          <p:nvPr/>
        </p:nvSpPr>
        <p:spPr>
          <a:xfrm>
            <a:off x="939452" y="802105"/>
            <a:ext cx="10258816" cy="405239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Bef>
                <a:spcPts val="1200"/>
              </a:spcBef>
              <a:spcAft>
                <a:spcPts val="800"/>
              </a:spcAft>
            </a:pP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Carcass: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2800" dirty="0">
                <a:latin typeface="Times New Roman" panose="02020603050405020304" pitchFamily="18" charset="0"/>
                <a:ea typeface="Calibri" panose="020F0502020204030204" pitchFamily="34" charset="0"/>
                <a:cs typeface="Times New Roman" panose="02020603050405020304" pitchFamily="18" charset="0"/>
              </a:rPr>
              <a:t>portions of the body remaining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in sheep</a:t>
            </a:r>
            <a:r>
              <a:rPr lang="en-GB" sz="2800" dirty="0">
                <a:latin typeface="Times New Roman" panose="02020603050405020304" pitchFamily="18" charset="0"/>
                <a:ea typeface="Calibri" panose="020F0502020204030204" pitchFamily="34" charset="0"/>
                <a:cs typeface="Times New Roman" panose="02020603050405020304" pitchFamily="18" charset="0"/>
              </a:rPr>
              <a:t>, cattle and pigs after the head, feet, hides, digestive tract, intestines, bladder, heart, trachea,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lings (small, not important parts), </a:t>
            </a:r>
            <a:r>
              <a:rPr lang="en-GB" sz="2800" dirty="0">
                <a:latin typeface="Times New Roman" panose="02020603050405020304" pitchFamily="18" charset="0"/>
                <a:ea typeface="Calibri" panose="020F0502020204030204" pitchFamily="34" charset="0"/>
                <a:cs typeface="Times New Roman" panose="02020603050405020304" pitchFamily="18" charset="0"/>
              </a:rPr>
              <a:t>kidney, spleen, liver, blood and adhering fatty tissue have been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removed is </a:t>
            </a:r>
            <a:r>
              <a:rPr lang="en-GB" sz="2800" dirty="0">
                <a:latin typeface="Times New Roman" panose="02020603050405020304" pitchFamily="18" charset="0"/>
                <a:ea typeface="Calibri" panose="020F0502020204030204" pitchFamily="34" charset="0"/>
                <a:cs typeface="Times New Roman" panose="02020603050405020304" pitchFamily="18" charset="0"/>
              </a:rPr>
              <a:t>referred to as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carcass</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spcBef>
                <a:spcPts val="1200"/>
              </a:spcBef>
              <a:spcAft>
                <a:spcPts val="800"/>
              </a:spcAft>
            </a:pPr>
            <a:endParaRPr lang="en-GB"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1200"/>
              </a:spcBef>
              <a:spcAft>
                <a:spcPts val="800"/>
              </a:spcAft>
            </a:pPr>
            <a:r>
              <a:rPr lang="en-GB" sz="2800" dirty="0">
                <a:latin typeface="Times New Roman" panose="02020603050405020304" pitchFamily="18" charset="0"/>
                <a:ea typeface="Calibri" panose="020F0502020204030204" pitchFamily="34" charset="0"/>
                <a:cs typeface="Times New Roman" panose="02020603050405020304" pitchFamily="18" charset="0"/>
              </a:rPr>
              <a:t>These portions make up averagely 50, 45 and 25% of live weight of sheep, cattle and pigs, respectively. </a:t>
            </a:r>
          </a:p>
        </p:txBody>
      </p:sp>
      <p:sp>
        <p:nvSpPr>
          <p:cNvPr id="4" name="Rectangle 3"/>
          <p:cNvSpPr/>
          <p:nvPr/>
        </p:nvSpPr>
        <p:spPr>
          <a:xfrm>
            <a:off x="939452" y="5075764"/>
            <a:ext cx="9891386"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spcAft>
                <a:spcPts val="1000"/>
              </a:spcAft>
            </a:pPr>
            <a:r>
              <a:rPr lang="en-GB" sz="2800" dirty="0">
                <a:latin typeface="Times New Roman" panose="02020603050405020304" pitchFamily="18" charset="0"/>
                <a:ea typeface="Calibri" panose="020F0502020204030204" pitchFamily="34" charset="0"/>
                <a:cs typeface="Times New Roman" panose="02020603050405020304" pitchFamily="18" charset="0"/>
              </a:rPr>
              <a:t>Products derived from animals such as milk, cheese, butter, eggs are not called meat products but animal products.</a:t>
            </a:r>
          </a:p>
        </p:txBody>
      </p:sp>
    </p:spTree>
    <p:extLst>
      <p:ext uri="{BB962C8B-B14F-4D97-AF65-F5344CB8AC3E}">
        <p14:creationId xmlns:p14="http://schemas.microsoft.com/office/powerpoint/2010/main" val="39965074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50</a:t>
            </a:fld>
            <a:endParaRPr lang="en-GB"/>
          </a:p>
        </p:txBody>
      </p:sp>
      <p:sp>
        <p:nvSpPr>
          <p:cNvPr id="3" name="Rectangle 2"/>
          <p:cNvSpPr/>
          <p:nvPr/>
        </p:nvSpPr>
        <p:spPr>
          <a:xfrm>
            <a:off x="601249" y="214353"/>
            <a:ext cx="10872592" cy="618630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0"/>
              </a:spcAft>
            </a:pPr>
            <a:r>
              <a:rPr lang="en-GB"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Basic requisites in meat cutting are: </a:t>
            </a:r>
            <a:endParaRPr lang="en-GB" sz="2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tabLst>
                <a:tab pos="1591310" algn="l"/>
              </a:tabLst>
            </a:pP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carcass has to be essentially chilled for proper meat cutting and trimming job.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tabLst>
                <a:tab pos="1591310" algn="l"/>
              </a:tabLst>
            </a:pP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Meat cutting room should  be maintained  at a temperature of 15-20</a:t>
            </a:r>
            <a:r>
              <a:rPr lang="en-GB" sz="2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and  relative humidity of  80%.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 meat cutting equipment and machinery such as meat cutting tables, various types  of  knives, manual as well  as electrically operated  saws should  be made up  of  stainless  steel and  be sufficiently sharp.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Meat cutting operation has to be done by adequately trained and experienced butchers.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Approved meat cutting method should be followed step by step as per standard specifications.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In-line operations, in a meat cutting room should be fully synchronized. </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Different </a:t>
            </a:r>
            <a:r>
              <a:rPr lang="en-GB"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cuts, fat, trimmings etc. should be transferred to their natural destinations. </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48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51</a:t>
            </a:fld>
            <a:endParaRPr lang="en-GB"/>
          </a:p>
        </p:txBody>
      </p:sp>
      <p:pic>
        <p:nvPicPr>
          <p:cNvPr id="3" name="Picture 2" descr="Diagram and Bone Structure Nomenclature"/>
          <p:cNvPicPr/>
          <p:nvPr/>
        </p:nvPicPr>
        <p:blipFill>
          <a:blip r:embed="rId2">
            <a:extLst>
              <a:ext uri="{28A0092B-C50C-407E-A947-70E740481C1C}">
                <a14:useLocalDpi xmlns:a14="http://schemas.microsoft.com/office/drawing/2010/main" val="0"/>
              </a:ext>
            </a:extLst>
          </a:blip>
          <a:srcRect/>
          <a:stretch>
            <a:fillRect/>
          </a:stretch>
        </p:blipFill>
        <p:spPr bwMode="auto">
          <a:xfrm>
            <a:off x="2029216" y="701458"/>
            <a:ext cx="8267179" cy="4647156"/>
          </a:xfrm>
          <a:prstGeom prst="rect">
            <a:avLst/>
          </a:prstGeom>
          <a:noFill/>
          <a:ln>
            <a:noFill/>
          </a:ln>
        </p:spPr>
      </p:pic>
      <p:sp>
        <p:nvSpPr>
          <p:cNvPr id="4" name="Rectangle 3"/>
          <p:cNvSpPr/>
          <p:nvPr/>
        </p:nvSpPr>
        <p:spPr>
          <a:xfrm>
            <a:off x="2029215" y="5313873"/>
            <a:ext cx="8267179"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Bef>
                <a:spcPts val="1200"/>
              </a:spcBef>
            </a:pPr>
            <a:r>
              <a:rPr lang="en-GB" dirty="0" smtClean="0">
                <a:latin typeface="Tahoma" panose="020B0604030504040204" pitchFamily="34" charset="0"/>
              </a:rPr>
              <a:t>Fig 5: Beef </a:t>
            </a:r>
            <a:r>
              <a:rPr lang="en-GB" dirty="0">
                <a:latin typeface="Tahoma" panose="020B0604030504040204" pitchFamily="34" charset="0"/>
              </a:rPr>
              <a:t>Carcass showing different Cuts</a:t>
            </a:r>
            <a:endParaRPr lang="en-GB" dirty="0"/>
          </a:p>
          <a:p>
            <a:pPr algn="just">
              <a:lnSpc>
                <a:spcPct val="150000"/>
              </a:lnSpc>
              <a:spcBef>
                <a:spcPts val="1200"/>
              </a:spcBef>
            </a:pPr>
            <a:r>
              <a:rPr lang="en-GB" dirty="0">
                <a:latin typeface="Tahoma" panose="020B0604030504040204" pitchFamily="34" charset="0"/>
              </a:rPr>
              <a:t>Source: </a:t>
            </a:r>
            <a:r>
              <a:rPr lang="en-GB" u="sng" dirty="0">
                <a:solidFill>
                  <a:schemeClr val="tx1"/>
                </a:solidFill>
                <a:latin typeface="Tahoma" panose="020B0604030504040204" pitchFamily="34" charset="0"/>
                <a:hlinkClick r:id="rId3"/>
              </a:rPr>
              <a:t>Canada Beef Inc. Corporate Information</a:t>
            </a:r>
            <a:r>
              <a:rPr lang="en-GB" dirty="0">
                <a:solidFill>
                  <a:srgbClr val="000000"/>
                </a:solidFill>
                <a:latin typeface="Tahoma" panose="020B0604030504040204" pitchFamily="34" charset="0"/>
              </a:rPr>
              <a:t> Copyright 2012</a:t>
            </a:r>
            <a:endParaRPr lang="en-GB" dirty="0">
              <a:effectLst/>
            </a:endParaRPr>
          </a:p>
        </p:txBody>
      </p:sp>
    </p:spTree>
    <p:extLst>
      <p:ext uri="{BB962C8B-B14F-4D97-AF65-F5344CB8AC3E}">
        <p14:creationId xmlns:p14="http://schemas.microsoft.com/office/powerpoint/2010/main" val="2690382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52</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141974916"/>
              </p:ext>
            </p:extLst>
          </p:nvPr>
        </p:nvGraphicFramePr>
        <p:xfrm>
          <a:off x="1014608" y="911312"/>
          <a:ext cx="9632514" cy="5235444"/>
        </p:xfrm>
        <a:graphic>
          <a:graphicData uri="http://schemas.openxmlformats.org/drawingml/2006/table">
            <a:tbl>
              <a:tblPr firstRow="1" firstCol="1" bandRow="1">
                <a:tableStyleId>{5C22544A-7EE6-4342-B048-85BDC9FD1C3A}</a:tableStyleId>
              </a:tblPr>
              <a:tblGrid>
                <a:gridCol w="4033381"/>
                <a:gridCol w="5599133"/>
              </a:tblGrid>
              <a:tr h="4351338">
                <a:tc>
                  <a:txBody>
                    <a:bodyPr/>
                    <a:lstStyle/>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Hock Bones</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Gambrel Cord (tendon of </a:t>
                      </a:r>
                      <a:r>
                        <a:rPr lang="en-GB" sz="1600" dirty="0" err="1">
                          <a:effectLst/>
                          <a:latin typeface="Times New Roman" panose="02020603050405020304" pitchFamily="18" charset="0"/>
                          <a:cs typeface="Times New Roman" panose="02020603050405020304" pitchFamily="18" charset="0"/>
                        </a:rPr>
                        <a:t>gastronemius</a:t>
                      </a:r>
                      <a:r>
                        <a:rPr lang="en-GB" sz="1600" dirty="0">
                          <a:effectLst/>
                          <a:latin typeface="Times New Roman" panose="02020603050405020304" pitchFamily="18" charset="0"/>
                          <a:cs typeface="Times New Roman" panose="02020603050405020304" pitchFamily="18" charset="0"/>
                        </a:rPr>
                        <a:t> – calcaneal tendon or </a:t>
                      </a:r>
                      <a:r>
                        <a:rPr lang="en-GB" sz="1600" dirty="0" err="1">
                          <a:effectLst/>
                          <a:latin typeface="Times New Roman" panose="02020603050405020304" pitchFamily="18" charset="0"/>
                          <a:cs typeface="Times New Roman" panose="02020603050405020304" pitchFamily="18" charset="0"/>
                        </a:rPr>
                        <a:t>achilles</a:t>
                      </a:r>
                      <a:r>
                        <a:rPr lang="en-GB" sz="1600" dirty="0">
                          <a:effectLst/>
                          <a:latin typeface="Times New Roman" panose="02020603050405020304" pitchFamily="18" charset="0"/>
                          <a:cs typeface="Times New Roman" panose="02020603050405020304" pitchFamily="18" charset="0"/>
                        </a:rPr>
                        <a:t> tendon)</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Hind Shank (tibia)</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Stifle Joint</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Knee Cap (patella)</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Round Bone (femur)</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Ball of Femur</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Protuberance of Femur</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Pelvic Bone</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Tail Bones (caudal vertebrae – 2 bones)</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Sacrum (sacral vertebrae – 5 bones)</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Loin Bones (lumbar vertebrae – 6 bones)</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Chine Bones (the split bodies of cervical, thoracic, lumbar and sacral vertebrae)</a:t>
                      </a:r>
                    </a:p>
                    <a:p>
                      <a:pPr marL="342900" lvl="0" indent="-342900" algn="just">
                        <a:lnSpc>
                          <a:spcPct val="100000"/>
                        </a:lnSpc>
                        <a:spcAft>
                          <a:spcPts val="800"/>
                        </a:spcAft>
                        <a:buFont typeface="+mj-lt"/>
                        <a:buAutoNum type="arabicPeriod"/>
                        <a:tabLst>
                          <a:tab pos="457200" algn="l"/>
                        </a:tabLst>
                      </a:pPr>
                      <a:r>
                        <a:rPr lang="en-GB" sz="1600" dirty="0">
                          <a:effectLst/>
                          <a:latin typeface="Times New Roman" panose="02020603050405020304" pitchFamily="18" charset="0"/>
                          <a:cs typeface="Times New Roman" panose="02020603050405020304" pitchFamily="18" charset="0"/>
                        </a:rPr>
                        <a:t>Transverse Process of Lumbar Vertebrae</a:t>
                      </a:r>
                      <a:endPar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02" marR="6602" marT="6602" marB="6602"/>
                </a:tc>
                <a:tc>
                  <a:txBody>
                    <a:bodyPr/>
                    <a:lstStyle/>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Feather Bones (split dorsal processes of the thoracic vertebrae)</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Back Bones (thoracic vertebrae – 13 bones)</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Blade Bone Cartilage</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Ridge of Blade Bones (spine of the scapula)</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Blade Bone (scapula)</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Neck Bones (cervical vertebrae – 7 bones)</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Atlas Bone (first cervical vertebrae)</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Arm Bone (</a:t>
                      </a:r>
                      <a:r>
                        <a:rPr lang="en-GB" sz="1600" dirty="0" err="1">
                          <a:effectLst/>
                          <a:latin typeface="Times New Roman" panose="02020603050405020304" pitchFamily="18" charset="0"/>
                          <a:cs typeface="Times New Roman" panose="02020603050405020304" pitchFamily="18" charset="0"/>
                        </a:rPr>
                        <a:t>humerus</a:t>
                      </a:r>
                      <a:r>
                        <a:rPr lang="en-GB" sz="1600" dirty="0">
                          <a:effectLst/>
                          <a:latin typeface="Times New Roman" panose="02020603050405020304" pitchFamily="18" charset="0"/>
                          <a:cs typeface="Times New Roman" panose="02020603050405020304" pitchFamily="18" charset="0"/>
                        </a:rPr>
                        <a:t>)</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Fore Shank Bones (ulna, radius)</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Elbow (olecranon process of the ulna)</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Breast Bone (sternum)</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Rib Cartilages (costal cartilages)</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Chuck/Rib break between rib 5 and 6</a:t>
                      </a:r>
                    </a:p>
                    <a:p>
                      <a:pPr marL="342900" lvl="0" indent="-342900" algn="just">
                        <a:lnSpc>
                          <a:spcPct val="100000"/>
                        </a:lnSpc>
                        <a:spcAft>
                          <a:spcPts val="800"/>
                        </a:spcAft>
                        <a:buFont typeface="+mj-lt"/>
                        <a:buAutoNum type="arabicPeriod" startAt="15"/>
                        <a:tabLst>
                          <a:tab pos="457200" algn="l"/>
                        </a:tabLst>
                      </a:pPr>
                      <a:r>
                        <a:rPr lang="en-GB" sz="1600" dirty="0">
                          <a:effectLst/>
                          <a:latin typeface="Times New Roman" panose="02020603050405020304" pitchFamily="18" charset="0"/>
                          <a:cs typeface="Times New Roman" panose="02020603050405020304" pitchFamily="18" charset="0"/>
                        </a:rPr>
                        <a:t>Rib/Loin break between rib 12 and 13</a:t>
                      </a:r>
                      <a:endPar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02" marR="6602" marT="6602" marB="6602"/>
                </a:tc>
              </a:tr>
            </a:tbl>
          </a:graphicData>
        </a:graphic>
      </p:graphicFrame>
      <p:sp>
        <p:nvSpPr>
          <p:cNvPr id="4" name="TextBox 3"/>
          <p:cNvSpPr txBox="1"/>
          <p:nvPr/>
        </p:nvSpPr>
        <p:spPr>
          <a:xfrm>
            <a:off x="1014607" y="388307"/>
            <a:ext cx="9607463"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b="1" dirty="0" smtClean="0">
                <a:latin typeface="Times New Roman" panose="02020603050405020304" pitchFamily="18" charset="0"/>
                <a:cs typeface="Times New Roman" panose="02020603050405020304" pitchFamily="18" charset="0"/>
              </a:rPr>
              <a:t>Different Cuts of Beef Carcass</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6122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53</a:t>
            </a:fld>
            <a:endParaRPr lang="en-GB"/>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154478" y="215191"/>
            <a:ext cx="6801632" cy="6078855"/>
          </a:xfrm>
          <a:prstGeom prst="rect">
            <a:avLst/>
          </a:prstGeom>
        </p:spPr>
        <p:style>
          <a:lnRef idx="1">
            <a:schemeClr val="accent2"/>
          </a:lnRef>
          <a:fillRef idx="2">
            <a:schemeClr val="accent2"/>
          </a:fillRef>
          <a:effectRef idx="1">
            <a:schemeClr val="accent2"/>
          </a:effectRef>
          <a:fontRef idx="minor">
            <a:schemeClr val="dk1"/>
          </a:fontRef>
        </p:style>
      </p:pic>
      <p:sp>
        <p:nvSpPr>
          <p:cNvPr id="4" name="Rectangle 3"/>
          <p:cNvSpPr/>
          <p:nvPr/>
        </p:nvSpPr>
        <p:spPr>
          <a:xfrm>
            <a:off x="2154478" y="6294046"/>
            <a:ext cx="4608954"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
              <a:spcBef>
                <a:spcPts val="1200"/>
              </a:spcBef>
              <a:spcAft>
                <a:spcPts val="0"/>
              </a:spcAft>
            </a:pPr>
            <a:r>
              <a:rPr lang="en-GB" sz="2400" dirty="0">
                <a:latin typeface="Times New Roman" panose="02020603050405020304" pitchFamily="18" charset="0"/>
                <a:cs typeface="Times New Roman" panose="02020603050405020304" pitchFamily="18" charset="0"/>
              </a:rPr>
              <a:t>Fig </a:t>
            </a:r>
            <a:r>
              <a:rPr lang="en-GB" sz="2400" dirty="0" smtClean="0">
                <a:latin typeface="Times New Roman" panose="02020603050405020304" pitchFamily="18" charset="0"/>
                <a:cs typeface="Times New Roman" panose="02020603050405020304" pitchFamily="18" charset="0"/>
              </a:rPr>
              <a:t>6: </a:t>
            </a:r>
            <a:r>
              <a:rPr lang="en-GB" sz="2400" dirty="0">
                <a:latin typeface="Times New Roman" panose="02020603050405020304" pitchFamily="18" charset="0"/>
                <a:cs typeface="Times New Roman" panose="02020603050405020304" pitchFamily="18" charset="0"/>
              </a:rPr>
              <a:t>Structure of the Muscle Fibre</a:t>
            </a:r>
          </a:p>
        </p:txBody>
      </p:sp>
    </p:spTree>
    <p:extLst>
      <p:ext uri="{BB962C8B-B14F-4D97-AF65-F5344CB8AC3E}">
        <p14:creationId xmlns:p14="http://schemas.microsoft.com/office/powerpoint/2010/main" val="15232075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54</a:t>
            </a:fld>
            <a:endParaRPr lang="en-GB"/>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077" y="274133"/>
            <a:ext cx="6473569" cy="2894952"/>
          </a:xfrm>
          <a:prstGeom prst="rect">
            <a:avLst/>
          </a:prstGeom>
        </p:spPr>
        <p:style>
          <a:lnRef idx="1">
            <a:schemeClr val="accent2"/>
          </a:lnRef>
          <a:fillRef idx="2">
            <a:schemeClr val="accent2"/>
          </a:fillRef>
          <a:effectRef idx="1">
            <a:schemeClr val="accent2"/>
          </a:effectRef>
          <a:fontRef idx="minor">
            <a:schemeClr val="dk1"/>
          </a:fontRef>
        </p:style>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968973" y="3244334"/>
            <a:ext cx="6523673" cy="2850020"/>
          </a:xfrm>
          <a:prstGeom prst="rect">
            <a:avLst/>
          </a:prstGeom>
        </p:spPr>
        <p:style>
          <a:lnRef idx="1">
            <a:schemeClr val="accent2"/>
          </a:lnRef>
          <a:fillRef idx="2">
            <a:schemeClr val="accent2"/>
          </a:fillRef>
          <a:effectRef idx="1">
            <a:schemeClr val="accent2"/>
          </a:effectRef>
          <a:fontRef idx="minor">
            <a:schemeClr val="dk1"/>
          </a:fontRef>
        </p:style>
      </p:pic>
      <p:sp>
        <p:nvSpPr>
          <p:cNvPr id="5" name="Rectangle 4"/>
          <p:cNvSpPr/>
          <p:nvPr/>
        </p:nvSpPr>
        <p:spPr>
          <a:xfrm>
            <a:off x="1968973" y="6132258"/>
            <a:ext cx="4117217"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
              <a:spcBef>
                <a:spcPts val="1200"/>
              </a:spcBef>
              <a:spcAft>
                <a:spcPts val="0"/>
              </a:spcAft>
            </a:pPr>
            <a:r>
              <a:rPr lang="en-GB" sz="2000" b="1" dirty="0">
                <a:latin typeface="Times New Roman" panose="02020603050405020304" pitchFamily="18" charset="0"/>
                <a:cs typeface="Times New Roman" panose="02020603050405020304" pitchFamily="18" charset="0"/>
              </a:rPr>
              <a:t>Fig </a:t>
            </a:r>
            <a:r>
              <a:rPr lang="en-GB" sz="2000" b="1" dirty="0" smtClean="0">
                <a:latin typeface="Times New Roman" panose="02020603050405020304" pitchFamily="18" charset="0"/>
                <a:cs typeface="Times New Roman" panose="02020603050405020304" pitchFamily="18" charset="0"/>
              </a:rPr>
              <a:t>7: </a:t>
            </a:r>
            <a:r>
              <a:rPr lang="en-GB" sz="2000" b="1" dirty="0">
                <a:latin typeface="Times New Roman" panose="02020603050405020304" pitchFamily="18" charset="0"/>
                <a:cs typeface="Times New Roman" panose="02020603050405020304" pitchFamily="18" charset="0"/>
              </a:rPr>
              <a:t>Structure of the Muscle Fibre</a:t>
            </a:r>
          </a:p>
        </p:txBody>
      </p:sp>
    </p:spTree>
    <p:extLst>
      <p:ext uri="{BB962C8B-B14F-4D97-AF65-F5344CB8AC3E}">
        <p14:creationId xmlns:p14="http://schemas.microsoft.com/office/powerpoint/2010/main" val="37861927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55</a:t>
            </a:fld>
            <a:endParaRPr lang="en-GB"/>
          </a:p>
        </p:txBody>
      </p:sp>
      <p:sp>
        <p:nvSpPr>
          <p:cNvPr id="4" name="TextBox 3"/>
          <p:cNvSpPr txBox="1"/>
          <p:nvPr/>
        </p:nvSpPr>
        <p:spPr>
          <a:xfrm>
            <a:off x="1182666" y="954851"/>
            <a:ext cx="232462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800" dirty="0" smtClean="0">
                <a:latin typeface="Times New Roman" panose="02020603050405020304" pitchFamily="18" charset="0"/>
                <a:cs typeface="Times New Roman" panose="02020603050405020304" pitchFamily="18" charset="0"/>
              </a:rPr>
              <a:t>LECTURE</a:t>
            </a:r>
            <a:r>
              <a:rPr lang="en-GB"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9</a:t>
            </a:r>
          </a:p>
        </p:txBody>
      </p:sp>
      <p:sp>
        <p:nvSpPr>
          <p:cNvPr id="5" name="TextBox 4"/>
          <p:cNvSpPr txBox="1"/>
          <p:nvPr/>
        </p:nvSpPr>
        <p:spPr>
          <a:xfrm>
            <a:off x="1182666" y="1478071"/>
            <a:ext cx="9790134"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800" dirty="0" smtClean="0">
                <a:latin typeface="Times New Roman" panose="02020603050405020304" pitchFamily="18" charset="0"/>
                <a:cs typeface="Times New Roman" panose="02020603050405020304" pitchFamily="18" charset="0"/>
              </a:rPr>
              <a:t>SPOILAGE OF MEAT AND FISH</a:t>
            </a:r>
          </a:p>
          <a:p>
            <a:endParaRPr lang="en-GB"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800" dirty="0" smtClean="0">
                <a:latin typeface="Times New Roman" panose="02020603050405020304" pitchFamily="18" charset="0"/>
                <a:cs typeface="Times New Roman" panose="02020603050405020304" pitchFamily="18" charset="0"/>
              </a:rPr>
              <a:t>The most causative agent in meat and fish spoilage is the presence and activities of bacterial (proliferation)</a:t>
            </a:r>
          </a:p>
          <a:p>
            <a:endParaRPr lang="en-GB"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800" dirty="0" smtClean="0">
                <a:latin typeface="Times New Roman" panose="02020603050405020304" pitchFamily="18" charset="0"/>
                <a:cs typeface="Times New Roman" panose="02020603050405020304" pitchFamily="18" charset="0"/>
              </a:rPr>
              <a:t>The pre-handling before slaughter and amount of lactic acid in the meat tissue. </a:t>
            </a:r>
          </a:p>
          <a:p>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3246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56</a:t>
            </a:fld>
            <a:endParaRPr lang="en-GB"/>
          </a:p>
        </p:txBody>
      </p:sp>
      <p:sp>
        <p:nvSpPr>
          <p:cNvPr id="3" name="Rectangle 2"/>
          <p:cNvSpPr/>
          <p:nvPr/>
        </p:nvSpPr>
        <p:spPr>
          <a:xfrm>
            <a:off x="475989" y="352603"/>
            <a:ext cx="11323529" cy="627864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0"/>
              </a:spcAft>
            </a:pPr>
            <a:r>
              <a:rPr lang="en-GB"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Spoilage of meat</a:t>
            </a:r>
            <a:endParaRPr lang="en-GB"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When  meat  depicts signs of  decomposition and  putrefaction,  it is referred  </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as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spoiled  and  becomes unfit for human  consumption. Besides microorganisms, intrinsic enzymes and insects also contribute to the spoilage of meat. Microbial spoilage of fresh chilled meat is generally on the surface whereas it is within meat at higher temperature. The causative agents and deteriorative changes are quite different in aerobic and anaerobic spoilage. Under </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aerobic conditions</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most significant symptom of meat spoilage by bacteria and yeast is the </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slime formation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 the surface which results due to coalescence of a large number of individual colonies. There may be discolouration of meat due to oxidizing agents produced by bacteria or growth of colonies of coloured organisms. The production of off-odours is also usually encountered.</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246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57</a:t>
            </a:fld>
            <a:endParaRPr lang="en-GB"/>
          </a:p>
        </p:txBody>
      </p:sp>
      <p:sp>
        <p:nvSpPr>
          <p:cNvPr id="3" name="Rectangle 2"/>
          <p:cNvSpPr/>
          <p:nvPr/>
        </p:nvSpPr>
        <p:spPr>
          <a:xfrm>
            <a:off x="718159" y="200912"/>
            <a:ext cx="10542740" cy="586314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n-GB" sz="2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Spoilage of </a:t>
            </a:r>
            <a:r>
              <a:rPr lang="en-GB" sz="25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meat Contd.</a:t>
            </a:r>
            <a:endParaRPr lang="en-GB" sz="25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5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Bacterial </a:t>
            </a:r>
            <a:r>
              <a:rPr lang="en-GB"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action causes proteolysis of meat proteins and lipolysis of meat lipids. The end products of proteolysis are simple peptides and amino acids under aerobic conditions whereas sulphur dioxide, ammonia and other obnoxious compounds like amines and ketones under anaerobic conditions. Moulds may grow on semi-dried meats causing surface stickiness and whiskers. </a:t>
            </a:r>
            <a:endParaRPr lang="en-GB" sz="2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Under </a:t>
            </a:r>
            <a:r>
              <a:rPr lang="en-GB" sz="2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anaerobic conditions</a:t>
            </a:r>
            <a:r>
              <a:rPr lang="en-GB"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meat decomposition is more offensive. There may be </a:t>
            </a:r>
            <a:r>
              <a:rPr lang="en-GB" sz="2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putrefaction</a:t>
            </a:r>
            <a:r>
              <a:rPr lang="en-GB"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the deep tissues such as lymph nodes and bone joints, which is always accompanied by </a:t>
            </a:r>
            <a:r>
              <a:rPr lang="en-GB" sz="2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foul odours </a:t>
            </a:r>
            <a:r>
              <a:rPr lang="en-GB"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 taints.  Souring may also develop due to accumulation of organic acids.</a:t>
            </a:r>
            <a:endParaRPr lang="en-GB"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56851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58</a:t>
            </a:fld>
            <a:endParaRPr lang="en-GB"/>
          </a:p>
        </p:txBody>
      </p:sp>
      <p:sp>
        <p:nvSpPr>
          <p:cNvPr id="3" name="Rectangle 2"/>
          <p:cNvSpPr/>
          <p:nvPr/>
        </p:nvSpPr>
        <p:spPr>
          <a:xfrm>
            <a:off x="556366" y="529114"/>
            <a:ext cx="10797434" cy="582723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0"/>
              </a:spcAft>
            </a:pPr>
            <a:r>
              <a:rPr lang="en-GB"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Identification of Meat Spoilage</a:t>
            </a:r>
            <a:endParaRPr lang="en-GB"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Meat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spoilage can be detected by any of the following physical and chemical methods:</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GB" sz="2400" dirty="0">
                <a:latin typeface="Times New Roman" panose="02020603050405020304" pitchFamily="18" charset="0"/>
                <a:ea typeface="Calibri" panose="020F0502020204030204" pitchFamily="34" charset="0"/>
                <a:cs typeface="Times New Roman" panose="02020603050405020304" pitchFamily="18" charset="0"/>
              </a:rPr>
              <a:t>Physical observations such as discolouration, slime formation, stickiness etc. give a clear indication of spoilage.</a:t>
            </a:r>
          </a:p>
          <a:p>
            <a:pPr marL="342900" lvl="0" indent="-342900" algn="just">
              <a:lnSpc>
                <a:spcPct val="150000"/>
              </a:lnSpc>
              <a:spcAft>
                <a:spcPts val="800"/>
              </a:spcAft>
              <a:buFont typeface="+mj-lt"/>
              <a:buAutoNum type="romanLcPeriod"/>
            </a:pPr>
            <a:r>
              <a:rPr lang="en-GB" sz="2400" dirty="0">
                <a:latin typeface="Times New Roman" panose="02020603050405020304" pitchFamily="18" charset="0"/>
                <a:ea typeface="Calibri" panose="020F0502020204030204" pitchFamily="34" charset="0"/>
                <a:cs typeface="Times New Roman" panose="02020603050405020304" pitchFamily="18" charset="0"/>
              </a:rPr>
              <a:t>At low temperature, there could be formation of many off-flavour compounds originating from free amino acids and related compounds. Chemical determinations for the presence of ammonia, </a:t>
            </a:r>
            <a:r>
              <a:rPr lang="en-GB" sz="2400" dirty="0" err="1">
                <a:latin typeface="Times New Roman" panose="02020603050405020304" pitchFamily="18" charset="0"/>
                <a:ea typeface="Calibri" panose="020F0502020204030204" pitchFamily="34" charset="0"/>
                <a:cs typeface="Times New Roman" panose="02020603050405020304" pitchFamily="18" charset="0"/>
              </a:rPr>
              <a:t>indole</a:t>
            </a:r>
            <a:r>
              <a:rPr lang="en-GB" sz="2400" dirty="0">
                <a:latin typeface="Times New Roman" panose="02020603050405020304" pitchFamily="18" charset="0"/>
                <a:ea typeface="Calibri" panose="020F0502020204030204" pitchFamily="34" charset="0"/>
                <a:cs typeface="Times New Roman" panose="02020603050405020304" pitchFamily="18" charset="0"/>
              </a:rPr>
              <a:t>, di and tri methylamine can also be carried out to determine extent of microbial spoilage in meats</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spcAft>
                <a:spcPts val="800"/>
              </a:spcAft>
              <a:buFont typeface="+mj-lt"/>
              <a:buAutoNum type="romanLcPeriod"/>
            </a:pPr>
            <a:r>
              <a:rPr lang="en-GB" sz="2400" dirty="0">
                <a:latin typeface="Times New Roman" panose="02020603050405020304" pitchFamily="18" charset="0"/>
                <a:ea typeface="Calibri" panose="020F0502020204030204" pitchFamily="34" charset="0"/>
                <a:cs typeface="Times New Roman" panose="02020603050405020304" pitchFamily="18" charset="0"/>
              </a:rPr>
              <a:t>The pH value could also be an indicator of spoilage. At the onset of spoilage, ground meat has a pH of 6.5 which may even increase to 8.5 in putrid meats</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625509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59</a:t>
            </a:fld>
            <a:endParaRPr lang="en-GB"/>
          </a:p>
        </p:txBody>
      </p:sp>
      <p:sp>
        <p:nvSpPr>
          <p:cNvPr id="4" name="Rectangle 3"/>
          <p:cNvSpPr/>
          <p:nvPr/>
        </p:nvSpPr>
        <p:spPr>
          <a:xfrm>
            <a:off x="563671" y="376277"/>
            <a:ext cx="10947748" cy="493981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n-GB"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Identification of Meat </a:t>
            </a:r>
            <a:r>
              <a:rPr lang="en-GB"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Spoilage</a:t>
            </a: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smtClean="0">
                <a:latin typeface="Times New Roman" panose="02020603050405020304" pitchFamily="18" charset="0"/>
                <a:ea typeface="Calibri" panose="020F0502020204030204" pitchFamily="34" charset="0"/>
                <a:cs typeface="Times New Roman" panose="02020603050405020304" pitchFamily="18" charset="0"/>
              </a:rPr>
              <a:t>Contd</a:t>
            </a:r>
            <a:endParaRPr lang="en-GB"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0"/>
              </a:spcAft>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iv. Determination of Extract Release Volume (ERV) can also be an index. It refers to the volume of aqueous extract released by a meat homogenate when it is passed through a filter for a given period of time. As meats undergo microbial spoilage, there is a complete hydrolysis of proteins which significantly decreases the ERV.</a:t>
            </a:r>
            <a:endParaRPr lang="en-GB" sz="26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0"/>
              </a:spcAft>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v. High </a:t>
            </a:r>
            <a:r>
              <a:rPr lang="en-GB" sz="2600" dirty="0" err="1">
                <a:latin typeface="Times New Roman" panose="02020603050405020304" pitchFamily="18" charset="0"/>
                <a:ea typeface="Calibri" panose="020F0502020204030204" pitchFamily="34" charset="0"/>
                <a:cs typeface="Times New Roman" panose="02020603050405020304" pitchFamily="18" charset="0"/>
              </a:rPr>
              <a:t>thiobarbituric</a:t>
            </a:r>
            <a:r>
              <a:rPr lang="en-GB" sz="2600" dirty="0">
                <a:latin typeface="Times New Roman" panose="02020603050405020304" pitchFamily="18" charset="0"/>
                <a:ea typeface="Calibri" panose="020F0502020204030204" pitchFamily="34" charset="0"/>
                <a:cs typeface="Times New Roman" panose="02020603050405020304" pitchFamily="18" charset="0"/>
              </a:rPr>
              <a:t> acid and peroxide values </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indicate chemical </a:t>
            </a:r>
            <a:r>
              <a:rPr lang="en-GB" sz="2600" dirty="0">
                <a:latin typeface="Times New Roman" panose="02020603050405020304" pitchFamily="18" charset="0"/>
                <a:ea typeface="Calibri" panose="020F0502020204030204" pitchFamily="34" charset="0"/>
                <a:cs typeface="Times New Roman" panose="02020603050405020304" pitchFamily="18" charset="0"/>
              </a:rPr>
              <a:t>spoilage of meat and meat products.</a:t>
            </a:r>
            <a:endParaRPr lang="en-GB"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1166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6</a:t>
            </a:fld>
            <a:endParaRPr lang="en-GB"/>
          </a:p>
        </p:txBody>
      </p:sp>
      <p:sp>
        <p:nvSpPr>
          <p:cNvPr id="3" name="Rectangle 2"/>
          <p:cNvSpPr/>
          <p:nvPr/>
        </p:nvSpPr>
        <p:spPr>
          <a:xfrm>
            <a:off x="1315232" y="1084864"/>
            <a:ext cx="9507255"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0"/>
              </a:spcAft>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Carcass yield of meat animals is calculated as percentage of live weight as: </a:t>
            </a:r>
            <a:endPar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Dressing% = </a:t>
            </a:r>
            <a:r>
              <a:rPr lang="en-GB" sz="28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Dressed </a:t>
            </a:r>
            <a:r>
              <a:rPr lang="en-GB" sz="28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weight </a:t>
            </a: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t>
            </a: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100 </a:t>
            </a:r>
          </a:p>
          <a:p>
            <a:pPr>
              <a:spcAft>
                <a:spcPts val="0"/>
              </a:spcAft>
            </a:pP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Live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weight </a:t>
            </a:r>
          </a:p>
          <a:p>
            <a:pPr>
              <a:spcAft>
                <a:spcPts val="0"/>
              </a:spcAft>
            </a:pPr>
            <a:endPar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It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varies with species, breed, age, sex and plane of nutrition. </a:t>
            </a:r>
            <a:endPar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High </a:t>
            </a:r>
            <a:r>
              <a:rPr lang="en-GB"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dressing percentage is desirable only if the increase is brought about by muscular growth rather than deposition of excess fat. </a:t>
            </a:r>
            <a:endPar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315233" y="279406"/>
            <a:ext cx="950725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sz="3600" b="1" dirty="0">
                <a:latin typeface="Times New Roman" panose="02020603050405020304" pitchFamily="18" charset="0"/>
                <a:ea typeface="Calibri" panose="020F0502020204030204" pitchFamily="34" charset="0"/>
              </a:rPr>
              <a:t>Carcass yield of meat animals </a:t>
            </a:r>
            <a:endParaRPr lang="en-GB" sz="3600" b="1" dirty="0"/>
          </a:p>
        </p:txBody>
      </p:sp>
    </p:spTree>
    <p:extLst>
      <p:ext uri="{BB962C8B-B14F-4D97-AF65-F5344CB8AC3E}">
        <p14:creationId xmlns:p14="http://schemas.microsoft.com/office/powerpoint/2010/main" val="26749830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60</a:t>
            </a:fld>
            <a:endParaRPr lang="en-GB"/>
          </a:p>
        </p:txBody>
      </p:sp>
      <p:sp>
        <p:nvSpPr>
          <p:cNvPr id="3" name="Rectangle 2"/>
          <p:cNvSpPr/>
          <p:nvPr/>
        </p:nvSpPr>
        <p:spPr>
          <a:xfrm>
            <a:off x="538618" y="299718"/>
            <a:ext cx="2169185" cy="556434"/>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lnSpc>
                <a:spcPct val="115000"/>
              </a:lnSpc>
              <a:spcAft>
                <a:spcPts val="10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Fish </a:t>
            </a: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spoilage</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38618" y="856152"/>
            <a:ext cx="11135639" cy="55604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just">
              <a:lnSpc>
                <a:spcPct val="115000"/>
              </a:lnSpc>
              <a:spcAft>
                <a:spcPts val="1000"/>
              </a:spcAft>
              <a:buFont typeface="Wingdings" panose="05000000000000000000" pitchFamily="2" charset="2"/>
              <a:buChar char="§"/>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Fish </a:t>
            </a:r>
            <a:r>
              <a:rPr lang="en-GB" sz="2800" dirty="0">
                <a:latin typeface="Times New Roman" panose="02020603050405020304" pitchFamily="18" charset="0"/>
                <a:ea typeface="Calibri" panose="020F0502020204030204" pitchFamily="34" charset="0"/>
                <a:cs typeface="Times New Roman" panose="02020603050405020304" pitchFamily="18" charset="0"/>
              </a:rPr>
              <a:t>cannot be prevented from struggling unlike animals before slaughtering and therefore the level of glycogen becomes depleted</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15000"/>
              </a:lnSpc>
              <a:spcAft>
                <a:spcPts val="1000"/>
              </a:spcAft>
              <a:buFont typeface="Wingdings" panose="05000000000000000000" pitchFamily="2" charset="2"/>
              <a:buChar char="§"/>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Thus, fish </a:t>
            </a:r>
            <a:r>
              <a:rPr lang="en-GB" sz="2800" dirty="0">
                <a:latin typeface="Times New Roman" panose="02020603050405020304" pitchFamily="18" charset="0"/>
                <a:ea typeface="Calibri" panose="020F0502020204030204" pitchFamily="34" charset="0"/>
                <a:cs typeface="Times New Roman" panose="02020603050405020304" pitchFamily="18" charset="0"/>
              </a:rPr>
              <a:t>contains low level of glycogen (which can be converted to lactic acid) at death. Proper degree of acidity restricts bacterial growth. </a:t>
            </a:r>
            <a:endParaRPr lang="en-GB"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2800" dirty="0">
                <a:latin typeface="Times New Roman" panose="02020603050405020304" pitchFamily="18" charset="0"/>
                <a:ea typeface="Calibri" panose="020F0502020204030204" pitchFamily="34" charset="0"/>
                <a:cs typeface="Times New Roman" panose="02020603050405020304" pitchFamily="18" charset="0"/>
              </a:rPr>
              <a:t>collective tissues holding the fish together are weak. </a:t>
            </a:r>
          </a:p>
          <a:p>
            <a:pPr marL="457200" indent="-457200" algn="just">
              <a:lnSpc>
                <a:spcPct val="115000"/>
              </a:lnSpc>
              <a:spcAft>
                <a:spcPts val="1000"/>
              </a:spcAft>
              <a:buFont typeface="Wingdings" panose="05000000000000000000" pitchFamily="2"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Fish contains between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0.2–2</a:t>
            </a:r>
            <a:r>
              <a:rPr lang="en-GB" sz="2800" dirty="0">
                <a:latin typeface="Times New Roman" panose="02020603050405020304" pitchFamily="18" charset="0"/>
                <a:ea typeface="Calibri" panose="020F0502020204030204" pitchFamily="34" charset="0"/>
                <a:cs typeface="Times New Roman" panose="02020603050405020304" pitchFamily="18" charset="0"/>
              </a:rPr>
              <a:t>% nitrogenous compound called </a:t>
            </a:r>
            <a:r>
              <a:rPr lang="en-GB" sz="2800" dirty="0" err="1">
                <a:latin typeface="Times New Roman" panose="02020603050405020304" pitchFamily="18" charset="0"/>
                <a:ea typeface="Calibri" panose="020F0502020204030204" pitchFamily="34" charset="0"/>
                <a:cs typeface="Times New Roman" panose="02020603050405020304" pitchFamily="18" charset="0"/>
              </a:rPr>
              <a:t>trimethylamine</a:t>
            </a:r>
            <a:r>
              <a:rPr lang="en-GB" sz="2800" dirty="0">
                <a:latin typeface="Times New Roman" panose="02020603050405020304" pitchFamily="18" charset="0"/>
                <a:ea typeface="Calibri" panose="020F0502020204030204" pitchFamily="34" charset="0"/>
                <a:cs typeface="Times New Roman" panose="02020603050405020304" pitchFamily="18" charset="0"/>
              </a:rPr>
              <a:t> oxide (TMAO) which is absent in meat</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15000"/>
              </a:lnSpc>
              <a:spcAft>
                <a:spcPts val="1000"/>
              </a:spcAft>
              <a:buFont typeface="Wingdings" panose="05000000000000000000" pitchFamily="2"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The (TMAO) is broken down after death of the fish (by bacteria) into </a:t>
            </a:r>
            <a:r>
              <a:rPr lang="en-GB" sz="2800" dirty="0" err="1">
                <a:latin typeface="Times New Roman" panose="02020603050405020304" pitchFamily="18" charset="0"/>
                <a:ea typeface="Calibri" panose="020F0502020204030204" pitchFamily="34" charset="0"/>
                <a:cs typeface="Times New Roman" panose="02020603050405020304" pitchFamily="18" charset="0"/>
              </a:rPr>
              <a:t>monomethylamine</a:t>
            </a:r>
            <a:r>
              <a:rPr lang="en-GB" sz="2800" dirty="0">
                <a:latin typeface="Times New Roman" panose="02020603050405020304" pitchFamily="18" charset="0"/>
                <a:ea typeface="Calibri" panose="020F0502020204030204" pitchFamily="34" charset="0"/>
                <a:cs typeface="Times New Roman" panose="02020603050405020304" pitchFamily="18" charset="0"/>
              </a:rPr>
              <a:t> and </a:t>
            </a:r>
            <a:r>
              <a:rPr lang="en-GB" sz="2800" dirty="0" err="1">
                <a:latin typeface="Times New Roman" panose="02020603050405020304" pitchFamily="18" charset="0"/>
                <a:ea typeface="Calibri" panose="020F0502020204030204" pitchFamily="34" charset="0"/>
                <a:cs typeface="Times New Roman" panose="02020603050405020304" pitchFamily="18" charset="0"/>
              </a:rPr>
              <a:t>dimethylamine</a:t>
            </a:r>
            <a:r>
              <a:rPr lang="en-GB" sz="2800" dirty="0">
                <a:latin typeface="Times New Roman" panose="02020603050405020304" pitchFamily="18" charset="0"/>
                <a:ea typeface="Calibri" panose="020F0502020204030204" pitchFamily="34" charset="0"/>
                <a:cs typeface="Times New Roman" panose="02020603050405020304" pitchFamily="18" charset="0"/>
              </a:rPr>
              <a:t> responsible for the offensive odour characteristic of spoilt fish. </a:t>
            </a:r>
          </a:p>
        </p:txBody>
      </p:sp>
    </p:spTree>
    <p:extLst>
      <p:ext uri="{BB962C8B-B14F-4D97-AF65-F5344CB8AC3E}">
        <p14:creationId xmlns:p14="http://schemas.microsoft.com/office/powerpoint/2010/main" val="36918877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61</a:t>
            </a:fld>
            <a:endParaRPr lang="en-GB"/>
          </a:p>
        </p:txBody>
      </p:sp>
      <p:sp>
        <p:nvSpPr>
          <p:cNvPr id="3" name="Rectangle 2"/>
          <p:cNvSpPr/>
          <p:nvPr/>
        </p:nvSpPr>
        <p:spPr>
          <a:xfrm>
            <a:off x="512263" y="1078562"/>
            <a:ext cx="10552134" cy="22026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just">
              <a:lnSpc>
                <a:spcPct val="115000"/>
              </a:lnSpc>
              <a:spcAft>
                <a:spcPts val="1000"/>
              </a:spcAft>
              <a:buFont typeface="Wingdings" panose="05000000000000000000" pitchFamily="2" charset="2"/>
              <a:buChar char="§"/>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Fish </a:t>
            </a:r>
            <a:r>
              <a:rPr lang="en-GB" sz="2800" dirty="0">
                <a:latin typeface="Times New Roman" panose="02020603050405020304" pitchFamily="18" charset="0"/>
                <a:ea typeface="Calibri" panose="020F0502020204030204" pitchFamily="34" charset="0"/>
                <a:cs typeface="Times New Roman" panose="02020603050405020304" pitchFamily="18" charset="0"/>
              </a:rPr>
              <a:t>contains higher level of unsaturated fat when compared with meat which when oxidized leads to rancidity and offensive odour. </a:t>
            </a:r>
            <a:endParaRPr lang="en-GB"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Bacteria </a:t>
            </a:r>
            <a:r>
              <a:rPr lang="en-GB" sz="2800" dirty="0">
                <a:latin typeface="Times New Roman" panose="02020603050405020304" pitchFamily="18" charset="0"/>
                <a:ea typeface="Calibri" panose="020F0502020204030204" pitchFamily="34" charset="0"/>
                <a:cs typeface="Times New Roman" panose="02020603050405020304" pitchFamily="18" charset="0"/>
              </a:rPr>
              <a:t>are in abundance on the surface, gills and gut of the fish because of its habitat thereby gaining entry into the fish once it dies.</a:t>
            </a:r>
          </a:p>
        </p:txBody>
      </p:sp>
      <p:sp>
        <p:nvSpPr>
          <p:cNvPr id="4" name="Rectangle 3"/>
          <p:cNvSpPr/>
          <p:nvPr/>
        </p:nvSpPr>
        <p:spPr>
          <a:xfrm>
            <a:off x="512263" y="530463"/>
            <a:ext cx="3175870" cy="548099"/>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lnSpc>
                <a:spcPct val="115000"/>
              </a:lnSpc>
              <a:spcAft>
                <a:spcPts val="10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Fish </a:t>
            </a: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spoilage contd</a:t>
            </a:r>
            <a:r>
              <a:rPr lang="en-GB"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9321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62</a:t>
            </a:fld>
            <a:endParaRPr lang="en-GB"/>
          </a:p>
        </p:txBody>
      </p:sp>
      <p:sp>
        <p:nvSpPr>
          <p:cNvPr id="3" name="Rectangle 2"/>
          <p:cNvSpPr/>
          <p:nvPr/>
        </p:nvSpPr>
        <p:spPr>
          <a:xfrm>
            <a:off x="400833" y="489000"/>
            <a:ext cx="11361107" cy="62324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0"/>
              </a:spcAft>
            </a:pP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Ageing of Dressed Carcasses </a:t>
            </a:r>
            <a:endParaRPr lang="en-GB" sz="2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the absence of microbial spoilage, the holding of unprocessed meat above freezing point is known as </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ageing / conditioning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sometimes ripening. During this period of holding at above freezing point </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GB" sz="2400" baseline="30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several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changes occur in meat at a subtle rate.  Atmospheric oxidation proceeds very slowly in the dark while bacterial action is retarded to a large extent. </a:t>
            </a:r>
            <a:r>
              <a:rPr lang="en-GB"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Proteolytic</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enzymes (proteases) within muscle fibres remain active and fragment myofibrils in natural course.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Cathepsins</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 autolytic enzymes also play their role.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Maillard</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reaction also proceeds to a varying degree. A combination of these alterations bring about desirable changes in the sensory attributes of meat system especially increase in tenderness, flavour and to some extent in the juiciness.  Increase in tenderness is relatively rapid during first 3 to 7 days post-mortem and tenderization rate diminishes after that. </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400833" y="27335"/>
            <a:ext cx="2154477"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400" b="1" dirty="0" smtClean="0">
                <a:latin typeface="Times New Roman" panose="02020603050405020304" pitchFamily="18" charset="0"/>
                <a:ea typeface="Tahoma" panose="020B0604030504040204" pitchFamily="34" charset="0"/>
                <a:cs typeface="Times New Roman" panose="02020603050405020304" pitchFamily="18" charset="0"/>
              </a:rPr>
              <a:t>LECTURE 10</a:t>
            </a:r>
            <a:endParaRPr lang="en-GB" sz="24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489553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63</a:t>
            </a:fld>
            <a:endParaRPr lang="en-GB"/>
          </a:p>
        </p:txBody>
      </p:sp>
      <p:sp>
        <p:nvSpPr>
          <p:cNvPr id="3" name="Rectangle 2"/>
          <p:cNvSpPr/>
          <p:nvPr/>
        </p:nvSpPr>
        <p:spPr>
          <a:xfrm>
            <a:off x="693107" y="355710"/>
            <a:ext cx="10798479" cy="609397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0"/>
              </a:spcAft>
            </a:pPr>
            <a:r>
              <a:rPr lang="en-GB" sz="2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Types </a:t>
            </a: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a:t>
            </a:r>
            <a:r>
              <a:rPr lang="en-GB" sz="2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Post-mortem Ageing </a:t>
            </a:r>
          </a:p>
          <a:p>
            <a:pPr algn="just">
              <a:lnSpc>
                <a:spcPct val="150000"/>
              </a:lnSpc>
              <a:spcAft>
                <a:spcPts val="0"/>
              </a:spcAft>
            </a:pP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Two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types of post-mortem ageing procedures are commercially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practiced:</a:t>
            </a:r>
          </a:p>
          <a:p>
            <a:pPr algn="just">
              <a:lnSpc>
                <a:spcPct val="150000"/>
              </a:lnSpc>
              <a:spcAft>
                <a:spcPts val="0"/>
              </a:spcAft>
            </a:pP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GB"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dry ageing and (ii) wet ageing.  </a:t>
            </a:r>
          </a:p>
          <a:p>
            <a:pPr algn="just">
              <a:lnSpc>
                <a:spcPct val="150000"/>
              </a:lnSpc>
              <a:spcAft>
                <a:spcPts val="0"/>
              </a:spcAft>
            </a:pPr>
            <a:r>
              <a:rPr lang="en-GB" sz="2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Dry </a:t>
            </a: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ageing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the traditional procedure in which entire carcass or wholesale cuts, without any packaging, are hung in the chilling room at 0 to 1</a:t>
            </a:r>
            <a:r>
              <a:rPr lang="en-GB" sz="2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for 3 to 4 weeks at relative humidity of 86% and air velocity of 0.5 meter/sec.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These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conditions can vary widely at commercial level.  </a:t>
            </a:r>
            <a:endPar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Wet </a:t>
            </a: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ageing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the predominant commercial practice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wherein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wholesale or primal cuts are put in vacuum bags and held at 0 to 1</a:t>
            </a:r>
            <a:r>
              <a:rPr lang="en-GB" sz="2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for 7 to 10  days. In such a situation, humidity and air velocity provisions become superfluous. </a:t>
            </a:r>
            <a:endParaRPr lang="en-GB"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61174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64</a:t>
            </a:fld>
            <a:endParaRPr lang="en-GB"/>
          </a:p>
        </p:txBody>
      </p:sp>
      <p:sp>
        <p:nvSpPr>
          <p:cNvPr id="3" name="Rectangle 2"/>
          <p:cNvSpPr/>
          <p:nvPr/>
        </p:nvSpPr>
        <p:spPr>
          <a:xfrm>
            <a:off x="965918" y="325770"/>
            <a:ext cx="977030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Significant Changes in the Meat System During Ageing </a:t>
            </a:r>
            <a:endParaRPr lang="en-GB"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965918" y="862538"/>
            <a:ext cx="9770302" cy="549381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42900" algn="just">
              <a:lnSpc>
                <a:spcPct val="150000"/>
              </a:lnSpc>
              <a:spcAft>
                <a:spcPts val="0"/>
              </a:spcAft>
              <a:buFont typeface="+mj-lt"/>
              <a:buAutoNum type="romanLcPeriod"/>
              <a:tabLst>
                <a:tab pos="5672455" algn="l"/>
              </a:tabLst>
            </a:pP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Protein denaturation: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Denaturation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refers to physical rearrangement of chemical bonds in the amino acids of protein polypeptide chains without involving any hydrolysis.  During post-mortem ageing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myofibrillar</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sarcoplasmic proteins denature to a varying degree. There is detachment of actin filaments at Z-lines resulting in the fragmentation of myofibrils. It enhances tenderness, although muscle proteins manifest some loss of water holding capacity. However, connective tissue proteins like collagen and elastin do not undergo denaturation</a:t>
            </a:r>
            <a:r>
              <a:rPr lang="en-GB"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85459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65</a:t>
            </a:fld>
            <a:endParaRPr lang="en-GB"/>
          </a:p>
        </p:txBody>
      </p:sp>
      <p:sp>
        <p:nvSpPr>
          <p:cNvPr id="3" name="Rectangle 2"/>
          <p:cNvSpPr/>
          <p:nvPr/>
        </p:nvSpPr>
        <p:spPr>
          <a:xfrm>
            <a:off x="656574" y="334252"/>
            <a:ext cx="10992632" cy="60220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lnSpc>
                <a:spcPct val="150000"/>
              </a:lnSpc>
              <a:spcBef>
                <a:spcPts val="1200"/>
              </a:spcBef>
              <a:spcAft>
                <a:spcPts val="0"/>
              </a:spcAft>
              <a:tabLst>
                <a:tab pos="1591310" algn="l"/>
              </a:tabLst>
            </a:pPr>
            <a:r>
              <a:rPr lang="en-GB" sz="2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Proteolysis</a:t>
            </a: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Denatured proteins are particularly susceptible to the action of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proteolytic</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enzymes.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myofibrillar</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proteins are very prone to these enzymes. During ageing, sarcoplasmic reticulum loses the capacity to retain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a:t>
            </a:r>
            <a:r>
              <a:rPr lang="en-GB" sz="2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ions and their release initiate a water-soluble enzyme called calcium-activated sarcoplasmic factor (CASF). This factor </a:t>
            </a:r>
            <a:r>
              <a:rPr lang="en-GB" sz="2600" dirty="0">
                <a:latin typeface="Times New Roman" panose="02020603050405020304" pitchFamily="18" charset="0"/>
                <a:ea typeface="Calibri" panose="020F0502020204030204" pitchFamily="34" charset="0"/>
                <a:cs typeface="Times New Roman" panose="02020603050405020304" pitchFamily="18" charset="0"/>
              </a:rPr>
              <a:t>degrades </a:t>
            </a:r>
            <a:r>
              <a:rPr lang="en-GB" sz="2600" dirty="0" err="1">
                <a:latin typeface="Times New Roman" panose="02020603050405020304" pitchFamily="18" charset="0"/>
                <a:ea typeface="Calibri" panose="020F0502020204030204" pitchFamily="34" charset="0"/>
                <a:cs typeface="Times New Roman" panose="02020603050405020304" pitchFamily="18" charset="0"/>
              </a:rPr>
              <a:t>desmin</a:t>
            </a:r>
            <a:r>
              <a:rPr lang="en-GB" sz="2600" dirty="0">
                <a:latin typeface="Times New Roman" panose="02020603050405020304" pitchFamily="18" charset="0"/>
                <a:ea typeface="Calibri" panose="020F0502020204030204" pitchFamily="34" charset="0"/>
                <a:cs typeface="Times New Roman" panose="02020603050405020304" pitchFamily="18" charset="0"/>
              </a:rPr>
              <a:t> (a Z-line protein), </a:t>
            </a:r>
            <a:r>
              <a:rPr lang="en-GB" sz="2600" dirty="0" err="1">
                <a:latin typeface="Times New Roman" panose="02020603050405020304" pitchFamily="18" charset="0"/>
                <a:ea typeface="Calibri" panose="020F0502020204030204" pitchFamily="34" charset="0"/>
                <a:cs typeface="Times New Roman" panose="02020603050405020304" pitchFamily="18" charset="0"/>
              </a:rPr>
              <a:t>connectin</a:t>
            </a:r>
            <a:r>
              <a:rPr lang="en-GB" sz="2600" dirty="0">
                <a:latin typeface="Times New Roman" panose="02020603050405020304" pitchFamily="18" charset="0"/>
                <a:ea typeface="Calibri" panose="020F0502020204030204" pitchFamily="34" charset="0"/>
                <a:cs typeface="Times New Roman" panose="02020603050405020304" pitchFamily="18" charset="0"/>
              </a:rPr>
              <a:t> (gap filaments), troponin T (above pH 6) and M line proteins causing tenderization of meat. Proteolysis brings about some improvement in water holding capacity of meat. Some collagen fibres appear to swell during ageing suggesting partial damage to cross links in </a:t>
            </a:r>
            <a:r>
              <a:rPr lang="en-GB" sz="2600" dirty="0" err="1">
                <a:latin typeface="Times New Roman" panose="02020603050405020304" pitchFamily="18" charset="0"/>
                <a:ea typeface="Calibri" panose="020F0502020204030204" pitchFamily="34" charset="0"/>
                <a:cs typeface="Times New Roman" panose="02020603050405020304" pitchFamily="18" charset="0"/>
              </a:rPr>
              <a:t>perimyseal</a:t>
            </a:r>
            <a:r>
              <a:rPr lang="en-GB" sz="2600" dirty="0">
                <a:latin typeface="Times New Roman" panose="02020603050405020304" pitchFamily="18" charset="0"/>
                <a:ea typeface="Calibri" panose="020F0502020204030204" pitchFamily="34" charset="0"/>
                <a:cs typeface="Times New Roman" panose="02020603050405020304" pitchFamily="18" charset="0"/>
              </a:rPr>
              <a:t> and </a:t>
            </a:r>
            <a:r>
              <a:rPr lang="en-GB" sz="2600" dirty="0" err="1">
                <a:latin typeface="Times New Roman" panose="02020603050405020304" pitchFamily="18" charset="0"/>
                <a:ea typeface="Calibri" panose="020F0502020204030204" pitchFamily="34" charset="0"/>
                <a:cs typeface="Times New Roman" panose="02020603050405020304" pitchFamily="18" charset="0"/>
              </a:rPr>
              <a:t>endomyseal</a:t>
            </a:r>
            <a:r>
              <a:rPr lang="en-GB" sz="2600" dirty="0">
                <a:latin typeface="Times New Roman" panose="02020603050405020304" pitchFamily="18" charset="0"/>
                <a:ea typeface="Calibri" panose="020F0502020204030204" pitchFamily="34" charset="0"/>
                <a:cs typeface="Times New Roman" panose="02020603050405020304" pitchFamily="18" charset="0"/>
              </a:rPr>
              <a:t> collagen and solubilisation to a limited extent. </a:t>
            </a:r>
            <a:endParaRPr lang="en-GB"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96696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66</a:t>
            </a:fld>
            <a:endParaRPr lang="en-GB"/>
          </a:p>
        </p:txBody>
      </p:sp>
      <p:sp>
        <p:nvSpPr>
          <p:cNvPr id="3" name="Rectangle 2"/>
          <p:cNvSpPr/>
          <p:nvPr/>
        </p:nvSpPr>
        <p:spPr>
          <a:xfrm>
            <a:off x="1370897" y="1390968"/>
            <a:ext cx="9326330"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lnSpc>
                <a:spcPct val="150000"/>
              </a:lnSpc>
              <a:spcBef>
                <a:spcPts val="1200"/>
              </a:spcBef>
              <a:spcAft>
                <a:spcPts val="0"/>
              </a:spcAft>
              <a:tabLst>
                <a:tab pos="1591310" algn="l"/>
              </a:tabLst>
            </a:pPr>
            <a:r>
              <a:rPr lang="en-GB" sz="2800" dirty="0">
                <a:latin typeface="Times New Roman" panose="02020603050405020304" pitchFamily="18" charset="0"/>
                <a:ea typeface="Calibri" panose="020F0502020204030204" pitchFamily="34" charset="0"/>
                <a:cs typeface="Times New Roman" panose="02020603050405020304" pitchFamily="18" charset="0"/>
              </a:rPr>
              <a:t>In meat industry, tenderization of meat is brought about not only by ageing and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cathepsin</a:t>
            </a:r>
            <a:r>
              <a:rPr lang="en-GB" sz="2800" dirty="0">
                <a:latin typeface="Times New Roman" panose="02020603050405020304" pitchFamily="18" charset="0"/>
                <a:ea typeface="Calibri" panose="020F0502020204030204" pitchFamily="34" charset="0"/>
                <a:cs typeface="Times New Roman" panose="02020603050405020304" pitchFamily="18" charset="0"/>
              </a:rPr>
              <a:t> initiated proteolysis but by using certain meat tenderising enzymes like papain (papaya), </a:t>
            </a:r>
            <a:r>
              <a:rPr lang="en-GB" sz="2800" dirty="0" err="1">
                <a:latin typeface="Times New Roman" panose="02020603050405020304" pitchFamily="18" charset="0"/>
                <a:ea typeface="Calibri" panose="020F0502020204030204" pitchFamily="34" charset="0"/>
                <a:cs typeface="Times New Roman" panose="02020603050405020304" pitchFamily="18" charset="0"/>
              </a:rPr>
              <a:t>ficin</a:t>
            </a:r>
            <a:r>
              <a:rPr lang="en-GB" sz="2800" dirty="0">
                <a:latin typeface="Times New Roman" panose="02020603050405020304" pitchFamily="18" charset="0"/>
                <a:ea typeface="Calibri" panose="020F0502020204030204" pitchFamily="34" charset="0"/>
                <a:cs typeface="Times New Roman" panose="02020603050405020304" pitchFamily="18" charset="0"/>
              </a:rPr>
              <a:t> (figs), </a:t>
            </a:r>
            <a:r>
              <a:rPr lang="en-GB" sz="2800" dirty="0" err="1">
                <a:latin typeface="Times New Roman" panose="02020603050405020304" pitchFamily="18" charset="0"/>
                <a:ea typeface="Calibri" panose="020F0502020204030204" pitchFamily="34" charset="0"/>
                <a:cs typeface="Times New Roman" panose="02020603050405020304" pitchFamily="18" charset="0"/>
              </a:rPr>
              <a:t>bromelain</a:t>
            </a:r>
            <a:r>
              <a:rPr lang="en-GB" sz="2800" dirty="0">
                <a:latin typeface="Times New Roman" panose="02020603050405020304" pitchFamily="18" charset="0"/>
                <a:ea typeface="Calibri" panose="020F0502020204030204" pitchFamily="34" charset="0"/>
                <a:cs typeface="Times New Roman" panose="02020603050405020304" pitchFamily="18" charset="0"/>
              </a:rPr>
              <a:t> (pineapple). They act on the gristle (tough collagen) and hydrolyse it to make the meat much tender.</a:t>
            </a:r>
          </a:p>
        </p:txBody>
      </p:sp>
      <p:sp>
        <p:nvSpPr>
          <p:cNvPr id="4" name="Rectangle 3"/>
          <p:cNvSpPr/>
          <p:nvPr/>
        </p:nvSpPr>
        <p:spPr>
          <a:xfrm>
            <a:off x="1370897" y="867748"/>
            <a:ext cx="481157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Industrial Meat Tenderization</a:t>
            </a:r>
            <a:endParaRPr lang="en-GB" sz="2800" b="1" dirty="0"/>
          </a:p>
        </p:txBody>
      </p:sp>
    </p:spTree>
    <p:extLst>
      <p:ext uri="{BB962C8B-B14F-4D97-AF65-F5344CB8AC3E}">
        <p14:creationId xmlns:p14="http://schemas.microsoft.com/office/powerpoint/2010/main" val="17501634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67</a:t>
            </a:fld>
            <a:endParaRPr lang="en-GB"/>
          </a:p>
        </p:txBody>
      </p:sp>
      <p:sp>
        <p:nvSpPr>
          <p:cNvPr id="3" name="Rectangle 2"/>
          <p:cNvSpPr/>
          <p:nvPr/>
        </p:nvSpPr>
        <p:spPr>
          <a:xfrm>
            <a:off x="726510" y="589663"/>
            <a:ext cx="10960274" cy="618630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0"/>
              </a:spcAft>
            </a:pPr>
            <a:r>
              <a:rPr lang="en-GB"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Eating Quality / Palatability </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Characters of Meat </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Three major palatability attributes of meat are: juiciness, flavour and tenderness. </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1591310" algn="l"/>
              </a:tabLst>
            </a:pP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Juiciness:</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Differences in the juiciness of meat may be attributed to the amount of bound moisture and intramuscular fat concentration. Hence, juiciness is largely determined by water holding capacity and intramuscular lipid.</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1591310" algn="l"/>
              </a:tabLst>
            </a:pP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Meat flavour:</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This is associated with water soluble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myofibrillar</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proteins.</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1591310" algn="l"/>
              </a:tabLst>
            </a:pP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Tenderness:</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depends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 contractile state of muscle and amount of connective tissue. Tenderness also depends on ante mortem and post-mortem factors and is found to be heritable (45%). The factors responsible for tenderness in meat are genetics, species, age, feeding, muscle type, suspension of carcass, electrical stimulation, chemical activities (salt curing, use of papain </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etc.),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marinating, freezing, thawing, cooking etc.</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726510" y="127998"/>
            <a:ext cx="2404997"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b="1" dirty="0" smtClean="0">
                <a:latin typeface="Times New Roman" panose="02020603050405020304" pitchFamily="18" charset="0"/>
                <a:cs typeface="Times New Roman" panose="02020603050405020304" pitchFamily="18" charset="0"/>
              </a:rPr>
              <a:t>LECTURE 11</a:t>
            </a: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365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68</a:t>
            </a:fld>
            <a:endParaRPr lang="en-GB"/>
          </a:p>
        </p:txBody>
      </p:sp>
      <p:sp>
        <p:nvSpPr>
          <p:cNvPr id="3" name="Rectangle 2"/>
          <p:cNvSpPr/>
          <p:nvPr/>
        </p:nvSpPr>
        <p:spPr>
          <a:xfrm>
            <a:off x="706676" y="265092"/>
            <a:ext cx="10647124" cy="645638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algn="just">
              <a:lnSpc>
                <a:spcPct val="150000"/>
              </a:lnSpc>
              <a:spcAft>
                <a:spcPts val="1000"/>
              </a:spcAft>
            </a:pPr>
            <a:r>
              <a:rPr lang="en-GB" sz="2100" b="1" dirty="0">
                <a:latin typeface="Tahoma" panose="020B0604030504040204" pitchFamily="34" charset="0"/>
                <a:ea typeface="Tahoma" panose="020B0604030504040204" pitchFamily="34" charset="0"/>
                <a:cs typeface="Tahoma" panose="020B0604030504040204" pitchFamily="34" charset="0"/>
              </a:rPr>
              <a:t>Meat Colour</a:t>
            </a:r>
            <a:endParaRPr lang="en-GB" sz="2100" dirty="0">
              <a:latin typeface="Tahoma" panose="020B0604030504040204" pitchFamily="34" charset="0"/>
              <a:ea typeface="Tahoma" panose="020B0604030504040204" pitchFamily="34" charset="0"/>
              <a:cs typeface="Tahoma" panose="020B0604030504040204" pitchFamily="34" charset="0"/>
            </a:endParaRPr>
          </a:p>
          <a:p>
            <a:pPr marL="457200" algn="just">
              <a:lnSpc>
                <a:spcPct val="150000"/>
              </a:lnSpc>
              <a:spcAft>
                <a:spcPts val="1000"/>
              </a:spcAft>
            </a:pPr>
            <a:r>
              <a:rPr lang="en-GB" sz="2100" dirty="0">
                <a:latin typeface="Tahoma" panose="020B0604030504040204" pitchFamily="34" charset="0"/>
                <a:ea typeface="Tahoma" panose="020B0604030504040204" pitchFamily="34" charset="0"/>
                <a:cs typeface="Tahoma" panose="020B0604030504040204" pitchFamily="34" charset="0"/>
              </a:rPr>
              <a:t>Myoglobin constitutes about 80-90% of the total meat pigments. Myoglobin molecule has a protein portion (globin) and a </a:t>
            </a:r>
            <a:r>
              <a:rPr lang="en-GB" sz="2100" dirty="0" err="1">
                <a:latin typeface="Tahoma" panose="020B0604030504040204" pitchFamily="34" charset="0"/>
                <a:ea typeface="Tahoma" panose="020B0604030504040204" pitchFamily="34" charset="0"/>
                <a:cs typeface="Tahoma" panose="020B0604030504040204" pitchFamily="34" charset="0"/>
              </a:rPr>
              <a:t>heme</a:t>
            </a:r>
            <a:r>
              <a:rPr lang="en-GB" sz="2100" dirty="0">
                <a:latin typeface="Tahoma" panose="020B0604030504040204" pitchFamily="34" charset="0"/>
                <a:ea typeface="Tahoma" panose="020B0604030504040204" pitchFamily="34" charset="0"/>
                <a:cs typeface="Tahoma" panose="020B0604030504040204" pitchFamily="34" charset="0"/>
              </a:rPr>
              <a:t> (iron containing) ring. In intact meat, iron in the </a:t>
            </a:r>
            <a:r>
              <a:rPr lang="en-GB" sz="2100" dirty="0" err="1">
                <a:latin typeface="Tahoma" panose="020B0604030504040204" pitchFamily="34" charset="0"/>
                <a:ea typeface="Tahoma" panose="020B0604030504040204" pitchFamily="34" charset="0"/>
                <a:cs typeface="Tahoma" panose="020B0604030504040204" pitchFamily="34" charset="0"/>
              </a:rPr>
              <a:t>heme</a:t>
            </a:r>
            <a:r>
              <a:rPr lang="en-GB" sz="2100" dirty="0">
                <a:latin typeface="Tahoma" panose="020B0604030504040204" pitchFamily="34" charset="0"/>
                <a:ea typeface="Tahoma" panose="020B0604030504040204" pitchFamily="34" charset="0"/>
                <a:cs typeface="Tahoma" panose="020B0604030504040204" pitchFamily="34" charset="0"/>
              </a:rPr>
              <a:t> ring of myoglobin exists in the reduced form. Upon cutting, grinding or exposure to air, myoglobin is oxygenated to form </a:t>
            </a:r>
            <a:r>
              <a:rPr lang="en-GB" sz="2100" dirty="0" err="1">
                <a:latin typeface="Tahoma" panose="020B0604030504040204" pitchFamily="34" charset="0"/>
                <a:ea typeface="Tahoma" panose="020B0604030504040204" pitchFamily="34" charset="0"/>
                <a:cs typeface="Tahoma" panose="020B0604030504040204" pitchFamily="34" charset="0"/>
              </a:rPr>
              <a:t>oxymyoglobin</a:t>
            </a:r>
            <a:r>
              <a:rPr lang="en-GB" sz="2100" dirty="0">
                <a:latin typeface="Tahoma" panose="020B0604030504040204" pitchFamily="34" charset="0"/>
                <a:ea typeface="Tahoma" panose="020B0604030504040204" pitchFamily="34" charset="0"/>
                <a:cs typeface="Tahoma" panose="020B0604030504040204" pitchFamily="34" charset="0"/>
              </a:rPr>
              <a:t> within 30-45 minutes. </a:t>
            </a:r>
            <a:r>
              <a:rPr lang="en-GB" sz="2100" dirty="0" err="1">
                <a:latin typeface="Tahoma" panose="020B0604030504040204" pitchFamily="34" charset="0"/>
                <a:ea typeface="Tahoma" panose="020B0604030504040204" pitchFamily="34" charset="0"/>
                <a:cs typeface="Tahoma" panose="020B0604030504040204" pitchFamily="34" charset="0"/>
              </a:rPr>
              <a:t>Oxymyoglobin</a:t>
            </a:r>
            <a:r>
              <a:rPr lang="en-GB" sz="2100" dirty="0">
                <a:latin typeface="Tahoma" panose="020B0604030504040204" pitchFamily="34" charset="0"/>
                <a:ea typeface="Tahoma" panose="020B0604030504040204" pitchFamily="34" charset="0"/>
                <a:cs typeface="Tahoma" panose="020B0604030504040204" pitchFamily="34" charset="0"/>
              </a:rPr>
              <a:t> has a bright red colour (bloom) which is very much desired by the consumers. However, this pigment is comparatively unstable. In conditions of less oxygen, partial vacuum or semipermeable package, myoglobin as well as </a:t>
            </a:r>
            <a:r>
              <a:rPr lang="en-GB" sz="2100" dirty="0" err="1">
                <a:latin typeface="Tahoma" panose="020B0604030504040204" pitchFamily="34" charset="0"/>
                <a:ea typeface="Tahoma" panose="020B0604030504040204" pitchFamily="34" charset="0"/>
                <a:cs typeface="Tahoma" panose="020B0604030504040204" pitchFamily="34" charset="0"/>
              </a:rPr>
              <a:t>oxymyoglobin</a:t>
            </a:r>
            <a:r>
              <a:rPr lang="en-GB" sz="2100" dirty="0">
                <a:latin typeface="Tahoma" panose="020B0604030504040204" pitchFamily="34" charset="0"/>
                <a:ea typeface="Tahoma" panose="020B0604030504040204" pitchFamily="34" charset="0"/>
                <a:cs typeface="Tahoma" panose="020B0604030504040204" pitchFamily="34" charset="0"/>
              </a:rPr>
              <a:t> is oxidized to brown coloured </a:t>
            </a:r>
            <a:r>
              <a:rPr lang="en-GB" sz="2100" dirty="0" err="1">
                <a:latin typeface="Tahoma" panose="020B0604030504040204" pitchFamily="34" charset="0"/>
                <a:ea typeface="Tahoma" panose="020B0604030504040204" pitchFamily="34" charset="0"/>
                <a:cs typeface="Tahoma" panose="020B0604030504040204" pitchFamily="34" charset="0"/>
              </a:rPr>
              <a:t>metmyoglobin</a:t>
            </a:r>
            <a:r>
              <a:rPr lang="en-GB" sz="2100" dirty="0">
                <a:latin typeface="Tahoma" panose="020B0604030504040204" pitchFamily="34" charset="0"/>
                <a:ea typeface="Tahoma" panose="020B0604030504040204" pitchFamily="34" charset="0"/>
                <a:cs typeface="Tahoma" panose="020B0604030504040204" pitchFamily="34" charset="0"/>
              </a:rPr>
              <a:t>. At the time of meat purchase, brown colour is usually associated, by the consumers with meat that has been stored for long although it is not always true. In order to prevent the formation of brown colour, fresh meat is often packed in films with very good gas (oxygen) transmission rate.</a:t>
            </a:r>
            <a:endParaRPr lang="en-GB" sz="2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30896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69</a:t>
            </a:fld>
            <a:endParaRPr lang="en-GB"/>
          </a:p>
        </p:txBody>
      </p:sp>
      <p:sp>
        <p:nvSpPr>
          <p:cNvPr id="3" name="Rectangle 2"/>
          <p:cNvSpPr/>
          <p:nvPr/>
        </p:nvSpPr>
        <p:spPr>
          <a:xfrm>
            <a:off x="739034" y="486907"/>
            <a:ext cx="10714973" cy="567847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Colour </a:t>
            </a:r>
            <a:r>
              <a:rPr lang="en-GB" sz="2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fixing reactions </a:t>
            </a: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of cured meats can be summarized as follows: </a:t>
            </a:r>
          </a:p>
          <a:p>
            <a:pPr>
              <a:lnSpc>
                <a:spcPct val="150000"/>
              </a:lnSpc>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Nitrate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&gt;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nitrite </a:t>
            </a:r>
          </a:p>
          <a:p>
            <a:pPr>
              <a:lnSpc>
                <a:spcPct val="150000"/>
              </a:lnSpc>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Absence of light and air </a:t>
            </a:r>
          </a:p>
          <a:p>
            <a:pPr>
              <a:lnSpc>
                <a:spcPct val="150000"/>
              </a:lnSpc>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Nitrite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&gt;</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Nitric oxide (NO) </a:t>
            </a:r>
          </a:p>
          <a:p>
            <a:pPr>
              <a:lnSpc>
                <a:spcPct val="150000"/>
              </a:lnSpc>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NO + Mb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&gt;</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Nitric oxide </a:t>
            </a:r>
            <a:r>
              <a:rPr lang="en-GB" sz="2200" dirty="0" err="1">
                <a:solidFill>
                  <a:srgbClr val="000000"/>
                </a:solidFill>
                <a:latin typeface="Tahoma" panose="020B0604030504040204" pitchFamily="34" charset="0"/>
                <a:ea typeface="Tahoma" panose="020B0604030504040204" pitchFamily="34" charset="0"/>
                <a:cs typeface="Tahoma" panose="020B0604030504040204" pitchFamily="34" charset="0"/>
              </a:rPr>
              <a:t>metmyoglobin</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200" dirty="0" err="1">
                <a:solidFill>
                  <a:srgbClr val="000000"/>
                </a:solidFill>
                <a:latin typeface="Tahoma" panose="020B0604030504040204" pitchFamily="34" charset="0"/>
                <a:ea typeface="Tahoma" panose="020B0604030504040204" pitchFamily="34" charset="0"/>
                <a:cs typeface="Tahoma" panose="020B0604030504040204" pitchFamily="34" charset="0"/>
              </a:rPr>
              <a:t>NOMMb</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Favourable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conditions</a:t>
            </a:r>
            <a:endPar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200" dirty="0" err="1">
                <a:solidFill>
                  <a:srgbClr val="000000"/>
                </a:solidFill>
                <a:latin typeface="Tahoma" panose="020B0604030504040204" pitchFamily="34" charset="0"/>
                <a:ea typeface="Tahoma" panose="020B0604030504040204" pitchFamily="34" charset="0"/>
                <a:cs typeface="Tahoma" panose="020B0604030504040204" pitchFamily="34" charset="0"/>
              </a:rPr>
              <a:t>NOMMb</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&gt;</a:t>
            </a:r>
            <a:r>
              <a:rPr lang="en-GB" sz="2200" dirty="0" err="1">
                <a:solidFill>
                  <a:srgbClr val="000000"/>
                </a:solidFill>
                <a:latin typeface="Tahoma" panose="020B0604030504040204" pitchFamily="34" charset="0"/>
                <a:ea typeface="Tahoma" panose="020B0604030504040204" pitchFamily="34" charset="0"/>
                <a:cs typeface="Tahoma" panose="020B0604030504040204" pitchFamily="34" charset="0"/>
              </a:rPr>
              <a:t>Nitirc</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oxide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myoglobin (</a:t>
            </a:r>
            <a:r>
              <a:rPr lang="en-GB" sz="2200" dirty="0" err="1">
                <a:solidFill>
                  <a:srgbClr val="000000"/>
                </a:solidFill>
                <a:latin typeface="Tahoma" panose="020B0604030504040204" pitchFamily="34" charset="0"/>
                <a:ea typeface="Tahoma" panose="020B0604030504040204" pitchFamily="34" charset="0"/>
                <a:cs typeface="Tahoma" panose="020B0604030504040204" pitchFamily="34" charset="0"/>
              </a:rPr>
              <a:t>NOMb</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unstable cured pigment) </a:t>
            </a:r>
          </a:p>
          <a:p>
            <a:pPr>
              <a:lnSpc>
                <a:spcPct val="150000"/>
              </a:lnSpc>
            </a:pPr>
            <a:r>
              <a:rPr lang="en-GB" sz="2200" dirty="0" err="1">
                <a:solidFill>
                  <a:srgbClr val="000000"/>
                </a:solidFill>
                <a:latin typeface="Tahoma" panose="020B0604030504040204" pitchFamily="34" charset="0"/>
                <a:ea typeface="Tahoma" panose="020B0604030504040204" pitchFamily="34" charset="0"/>
                <a:cs typeface="Tahoma" panose="020B0604030504040204" pitchFamily="34" charset="0"/>
              </a:rPr>
              <a:t>NOMb</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heat/smoke		&gt;</a:t>
            </a:r>
            <a:r>
              <a:rPr lang="en-GB" sz="2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Nitroso</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200" dirty="0" err="1">
                <a:solidFill>
                  <a:srgbClr val="000000"/>
                </a:solidFill>
                <a:latin typeface="Tahoma" panose="020B0604030504040204" pitchFamily="34" charset="0"/>
                <a:ea typeface="Tahoma" panose="020B0604030504040204" pitchFamily="34" charset="0"/>
                <a:cs typeface="Tahoma" panose="020B0604030504040204" pitchFamily="34" charset="0"/>
              </a:rPr>
              <a:t>haemochromogen</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stable pink pigment) </a:t>
            </a:r>
          </a:p>
          <a:p>
            <a:pPr>
              <a:lnSpc>
                <a:spcPct val="150000"/>
              </a:lnSpc>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Nitrates and nitrites at permitted levels of 500 ppm and 200 ppm respectively act as preservatives by inhibiting the growth of a number of bacteria especially Clostridium </a:t>
            </a:r>
            <a:r>
              <a:rPr lang="en-GB" sz="2200" dirty="0" err="1">
                <a:solidFill>
                  <a:srgbClr val="000000"/>
                </a:solidFill>
                <a:latin typeface="Tahoma" panose="020B0604030504040204" pitchFamily="34" charset="0"/>
                <a:ea typeface="Tahoma" panose="020B0604030504040204" pitchFamily="34" charset="0"/>
                <a:cs typeface="Tahoma" panose="020B0604030504040204" pitchFamily="34" charset="0"/>
              </a:rPr>
              <a:t>botulinum</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200" dirty="0">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a:off x="1478071" y="87682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16482" y="1315232"/>
            <a:ext cx="876822"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906043" y="2331929"/>
            <a:ext cx="876822"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229633" y="2832970"/>
            <a:ext cx="876822"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906043" y="3830583"/>
            <a:ext cx="876822"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734844" y="4336094"/>
            <a:ext cx="87682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1097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7</a:t>
            </a:fld>
            <a:endParaRPr lang="en-GB"/>
          </a:p>
        </p:txBody>
      </p:sp>
      <p:sp>
        <p:nvSpPr>
          <p:cNvPr id="3" name="Rectangle 2"/>
          <p:cNvSpPr/>
          <p:nvPr/>
        </p:nvSpPr>
        <p:spPr>
          <a:xfrm>
            <a:off x="378995" y="889504"/>
            <a:ext cx="11382945" cy="470898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algn="just">
              <a:spcBef>
                <a:spcPts val="1200"/>
              </a:spcBef>
              <a:spcAft>
                <a:spcPts val="800"/>
              </a:spcAft>
            </a:pPr>
            <a:r>
              <a:rPr lang="en-GB" sz="2500" b="1" dirty="0" smtClean="0">
                <a:latin typeface="Times New Roman" panose="02020603050405020304" pitchFamily="18" charset="0"/>
                <a:cs typeface="Times New Roman" panose="02020603050405020304" pitchFamily="18" charset="0"/>
              </a:rPr>
              <a:t>Grading:</a:t>
            </a:r>
            <a:r>
              <a:rPr lang="en-GB" sz="2500" dirty="0" smtClean="0">
                <a:latin typeface="Times New Roman" panose="02020603050405020304" pitchFamily="18" charset="0"/>
                <a:cs typeface="Times New Roman" panose="02020603050405020304" pitchFamily="18" charset="0"/>
              </a:rPr>
              <a:t> Ensures </a:t>
            </a:r>
            <a:r>
              <a:rPr lang="en-GB" sz="2500" dirty="0">
                <a:latin typeface="Times New Roman" panose="02020603050405020304" pitchFamily="18" charset="0"/>
                <a:cs typeface="Times New Roman" panose="02020603050405020304" pitchFamily="18" charset="0"/>
              </a:rPr>
              <a:t>that consumers get what they pay for. It is based on factors such as contour of the meat, amount of fat, degree of marbling of the fat, texture and firmness of the meat and colour. </a:t>
            </a:r>
            <a:endParaRPr lang="en-GB" sz="2500" dirty="0" smtClean="0">
              <a:latin typeface="Times New Roman" panose="02020603050405020304" pitchFamily="18" charset="0"/>
              <a:cs typeface="Times New Roman" panose="02020603050405020304" pitchFamily="18" charset="0"/>
            </a:endParaRPr>
          </a:p>
          <a:p>
            <a:pPr marL="457200" algn="just">
              <a:spcBef>
                <a:spcPts val="1200"/>
              </a:spcBef>
              <a:spcAft>
                <a:spcPts val="800"/>
              </a:spcAft>
            </a:pPr>
            <a:r>
              <a:rPr lang="en-GB" sz="2500" dirty="0" smtClean="0">
                <a:latin typeface="Times New Roman" panose="02020603050405020304" pitchFamily="18" charset="0"/>
                <a:cs typeface="Times New Roman" panose="02020603050405020304" pitchFamily="18" charset="0"/>
              </a:rPr>
              <a:t>The best </a:t>
            </a:r>
            <a:r>
              <a:rPr lang="en-GB" sz="2500" dirty="0">
                <a:latin typeface="Times New Roman" panose="02020603050405020304" pitchFamily="18" charset="0"/>
                <a:cs typeface="Times New Roman" panose="02020603050405020304" pitchFamily="18" charset="0"/>
              </a:rPr>
              <a:t>cuts of meat have more fat </a:t>
            </a:r>
            <a:r>
              <a:rPr lang="en-GB" sz="2500" dirty="0" smtClean="0">
                <a:latin typeface="Times New Roman" panose="02020603050405020304" pitchFamily="18" charset="0"/>
                <a:cs typeface="Times New Roman" panose="02020603050405020304" pitchFamily="18" charset="0"/>
              </a:rPr>
              <a:t>well </a:t>
            </a:r>
            <a:r>
              <a:rPr lang="en-GB" sz="2500" dirty="0">
                <a:latin typeface="Times New Roman" panose="02020603050405020304" pitchFamily="18" charset="0"/>
                <a:cs typeface="Times New Roman" panose="02020603050405020304" pitchFamily="18" charset="0"/>
              </a:rPr>
              <a:t>marbled throughout the </a:t>
            </a:r>
            <a:r>
              <a:rPr lang="en-GB" sz="2500" dirty="0" smtClean="0">
                <a:latin typeface="Times New Roman" panose="02020603050405020304" pitchFamily="18" charset="0"/>
                <a:cs typeface="Times New Roman" panose="02020603050405020304" pitchFamily="18" charset="0"/>
              </a:rPr>
              <a:t>lean which results </a:t>
            </a:r>
            <a:r>
              <a:rPr lang="en-GB" sz="2500" dirty="0">
                <a:latin typeface="Times New Roman" panose="02020603050405020304" pitchFamily="18" charset="0"/>
                <a:cs typeface="Times New Roman" panose="02020603050405020304" pitchFamily="18" charset="0"/>
              </a:rPr>
              <a:t>in greater tenderness and better flavour. Grading is usually done at the slaughter house.</a:t>
            </a:r>
          </a:p>
          <a:p>
            <a:pPr marL="457200" algn="just">
              <a:spcBef>
                <a:spcPts val="1200"/>
              </a:spcBef>
              <a:spcAft>
                <a:spcPts val="800"/>
              </a:spcAft>
            </a:pPr>
            <a:r>
              <a:rPr lang="en-GB" sz="2500" b="1" dirty="0" smtClean="0">
                <a:latin typeface="Times New Roman" panose="02020603050405020304" pitchFamily="18" charset="0"/>
                <a:ea typeface="Calibri" panose="020F0502020204030204" pitchFamily="34" charset="0"/>
                <a:cs typeface="Times New Roman" panose="02020603050405020304" pitchFamily="18" charset="0"/>
              </a:rPr>
              <a:t>Inspection:</a:t>
            </a:r>
            <a:r>
              <a:rPr lang="en-GB" sz="2500" dirty="0" smtClean="0">
                <a:latin typeface="Times New Roman" panose="02020603050405020304" pitchFamily="18" charset="0"/>
                <a:ea typeface="Calibri" panose="020F0502020204030204" pitchFamily="34" charset="0"/>
                <a:cs typeface="Times New Roman" panose="02020603050405020304" pitchFamily="18" charset="0"/>
              </a:rPr>
              <a:t> Safeguards </a:t>
            </a:r>
            <a:r>
              <a:rPr lang="en-GB" sz="2500" dirty="0">
                <a:latin typeface="Times New Roman" panose="02020603050405020304" pitchFamily="18" charset="0"/>
                <a:ea typeface="Calibri" panose="020F0502020204030204" pitchFamily="34" charset="0"/>
                <a:cs typeface="Times New Roman" panose="02020603050405020304" pitchFamily="18" charset="0"/>
              </a:rPr>
              <a:t>the health of consumers by ensuring that a clean, wholesome, disease-free meat </a:t>
            </a:r>
            <a:r>
              <a:rPr lang="en-GB" sz="2500" dirty="0" smtClean="0">
                <a:latin typeface="Times New Roman" panose="02020603050405020304" pitchFamily="18" charset="0"/>
                <a:ea typeface="Calibri" panose="020F0502020204030204" pitchFamily="34" charset="0"/>
                <a:cs typeface="Times New Roman" panose="02020603050405020304" pitchFamily="18" charset="0"/>
              </a:rPr>
              <a:t>that </a:t>
            </a:r>
            <a:r>
              <a:rPr lang="en-GB" sz="2500" dirty="0">
                <a:latin typeface="Times New Roman" panose="02020603050405020304" pitchFamily="18" charset="0"/>
                <a:ea typeface="Calibri" panose="020F0502020204030204" pitchFamily="34" charset="0"/>
                <a:cs typeface="Times New Roman" panose="02020603050405020304" pitchFamily="18" charset="0"/>
              </a:rPr>
              <a:t>is without adulteration is supplied to the market. </a:t>
            </a:r>
            <a:endParaRPr lang="en-GB" sz="25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algn="just">
              <a:spcBef>
                <a:spcPts val="1200"/>
              </a:spcBef>
              <a:spcAft>
                <a:spcPts val="800"/>
              </a:spcAft>
            </a:pPr>
            <a:r>
              <a:rPr lang="en-GB" sz="2500" dirty="0" smtClean="0">
                <a:latin typeface="Times New Roman" panose="02020603050405020304" pitchFamily="18" charset="0"/>
                <a:ea typeface="Calibri" panose="020F0502020204030204" pitchFamily="34" charset="0"/>
                <a:cs typeface="Times New Roman" panose="02020603050405020304" pitchFamily="18" charset="0"/>
              </a:rPr>
              <a:t>If the </a:t>
            </a:r>
            <a:r>
              <a:rPr lang="en-GB" sz="2500" dirty="0">
                <a:latin typeface="Times New Roman" panose="02020603050405020304" pitchFamily="18" charset="0"/>
                <a:ea typeface="Calibri" panose="020F0502020204030204" pitchFamily="34" charset="0"/>
                <a:cs typeface="Times New Roman" panose="02020603050405020304" pitchFamily="18" charset="0"/>
              </a:rPr>
              <a:t>animals are diseased, the meat can carry a wide variety of organisms </a:t>
            </a:r>
            <a:r>
              <a:rPr lang="en-GB" sz="2500" dirty="0" smtClean="0">
                <a:latin typeface="Times New Roman" panose="02020603050405020304" pitchFamily="18" charset="0"/>
                <a:ea typeface="Calibri" panose="020F0502020204030204" pitchFamily="34" charset="0"/>
                <a:cs typeface="Times New Roman" panose="02020603050405020304" pitchFamily="18" charset="0"/>
              </a:rPr>
              <a:t>that is pathogenic </a:t>
            </a:r>
            <a:r>
              <a:rPr lang="en-GB" sz="2500" dirty="0">
                <a:latin typeface="Times New Roman" panose="02020603050405020304" pitchFamily="18" charset="0"/>
                <a:ea typeface="Calibri" panose="020F0502020204030204" pitchFamily="34" charset="0"/>
                <a:cs typeface="Times New Roman" panose="02020603050405020304" pitchFamily="18" charset="0"/>
              </a:rPr>
              <a:t>to man</a:t>
            </a:r>
            <a:r>
              <a:rPr lang="en-GB" sz="25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25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78995" y="366284"/>
            <a:ext cx="1138294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800" b="1" dirty="0" smtClean="0"/>
              <a:t> Grading and Inspection of  Meat</a:t>
            </a:r>
            <a:endParaRPr lang="en-GB" sz="2800" b="1" dirty="0"/>
          </a:p>
        </p:txBody>
      </p:sp>
    </p:spTree>
    <p:extLst>
      <p:ext uri="{BB962C8B-B14F-4D97-AF65-F5344CB8AC3E}">
        <p14:creationId xmlns:p14="http://schemas.microsoft.com/office/powerpoint/2010/main" val="41440009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70</a:t>
            </a:fld>
            <a:endParaRPr lang="en-GB"/>
          </a:p>
        </p:txBody>
      </p:sp>
      <p:sp>
        <p:nvSpPr>
          <p:cNvPr id="3" name="Rectangle 2"/>
          <p:cNvSpPr/>
          <p:nvPr/>
        </p:nvSpPr>
        <p:spPr>
          <a:xfrm>
            <a:off x="861245" y="1263288"/>
            <a:ext cx="4923079"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GB"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Methods of Meat Preservation </a:t>
            </a:r>
            <a:endParaRPr lang="en-GB"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861245" y="1786508"/>
            <a:ext cx="9973769" cy="39703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Meat is a highly perishable commodity due to nearly neutral pH (low acid food), high moisture content and rich nutrients. Various methods employed to prolong the shelf-life of meat are:  </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marL="1362710" algn="just">
              <a:lnSpc>
                <a:spcPct val="150000"/>
              </a:lnSpc>
              <a:spcAft>
                <a:spcPts val="0"/>
              </a:spcAft>
              <a:tabLst>
                <a:tab pos="1591310" algn="l"/>
              </a:tabLst>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Chilling /Refrigeration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Freezing </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marL="1362710" algn="just">
              <a:lnSpc>
                <a:spcPct val="150000"/>
              </a:lnSpc>
              <a:spcAft>
                <a:spcPts val="0"/>
              </a:spcAft>
              <a:tabLst>
                <a:tab pos="1591310" algn="l"/>
              </a:tabLst>
            </a:pP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Curing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Smoking </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marL="1362710" algn="just">
              <a:lnSpc>
                <a:spcPct val="150000"/>
              </a:lnSpc>
              <a:spcAft>
                <a:spcPts val="0"/>
              </a:spcAft>
              <a:tabLst>
                <a:tab pos="1591310" algn="l"/>
              </a:tabLst>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Thermal processing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Canning </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marL="1362710" algn="just">
              <a:lnSpc>
                <a:spcPct val="150000"/>
              </a:lnSpc>
              <a:spcAft>
                <a:spcPts val="0"/>
              </a:spcAft>
              <a:tabLst>
                <a:tab pos="1591310" algn="l"/>
              </a:tabLst>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	Dehydration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Irradiation. </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861245" y="740068"/>
            <a:ext cx="279330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b="1" dirty="0" smtClean="0">
                <a:latin typeface="Times New Roman" panose="02020603050405020304" pitchFamily="18" charset="0"/>
                <a:cs typeface="Times New Roman" panose="02020603050405020304" pitchFamily="18" charset="0"/>
              </a:rPr>
              <a:t>LECTURE 12</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0771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71</a:t>
            </a:fld>
            <a:endParaRPr lang="en-GB"/>
          </a:p>
        </p:txBody>
      </p:sp>
      <p:sp>
        <p:nvSpPr>
          <p:cNvPr id="3" name="Rectangle 2"/>
          <p:cNvSpPr/>
          <p:nvPr/>
        </p:nvSpPr>
        <p:spPr>
          <a:xfrm>
            <a:off x="613775" y="104672"/>
            <a:ext cx="10935222" cy="669414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Chilling/Refrigeration: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This is the most widely used method of preservation for short term storage of meat because chilling or refrigeration slows down the microbial growth and enzymatic as well as chemical reactions. Storage of fresh meat is done at a refrigeration temperature of 2  to 5</a:t>
            </a:r>
            <a:r>
              <a:rPr lang="en-GB"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0</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C. The relative humidity is generally kept 90% in order to check excessive shrinkage due to loss of moisture. Carcasses are first held in chill coolers (15</a:t>
            </a:r>
            <a:r>
              <a:rPr lang="en-GB"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0</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C) to remove their body heat and then passed on to holding coolers (5</a:t>
            </a:r>
            <a:r>
              <a:rPr lang="en-GB"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0</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C). It is important to maintain proper spacing between carcasses so as to allow thorough air circulation.  Refrigerated temperatures favour the growth of psychrophilic organisms causing spoilage of meat in due course of time.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Generally, fresh meat is maintained in good condition for a period of 5-7 days at a refrigerated temperature of 4±1</a:t>
            </a:r>
            <a:r>
              <a:rPr lang="en-GB"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0</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C. Processed meat products are also stored under refrigeration till they are finally consumed and their shelf life depends on the processing steps followed in each case. </a:t>
            </a:r>
            <a:endParaRPr lang="en-GB" sz="22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78646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72</a:t>
            </a:fld>
            <a:endParaRPr lang="en-GB"/>
          </a:p>
        </p:txBody>
      </p:sp>
      <p:sp>
        <p:nvSpPr>
          <p:cNvPr id="3" name="Rectangle 2"/>
          <p:cNvSpPr/>
          <p:nvPr/>
        </p:nvSpPr>
        <p:spPr>
          <a:xfrm>
            <a:off x="418579" y="165834"/>
            <a:ext cx="11142944" cy="65556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Freezing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Freezing is a method of choice for the long term preservation of meat. It stops the microbial growth and retards the action of enzymes.  It has the advantage  of  retaining  most of  the nutritive value  of  meat during storage,  although  a very little  loss of  nutrients does occur in the drip during thawing process. </a:t>
            </a:r>
            <a:endPar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dirty="0">
                <a:latin typeface="Tahoma" panose="020B0604030504040204" pitchFamily="34" charset="0"/>
                <a:ea typeface="Tahoma" panose="020B0604030504040204" pitchFamily="34" charset="0"/>
                <a:cs typeface="Tahoma" panose="020B0604030504040204" pitchFamily="34" charset="0"/>
              </a:rPr>
              <a:t>Various type of freezers are employed to freeze meat and meat products.  They include plate freezers, blast freezers etc. A temperature range of –10 to –30</a:t>
            </a:r>
            <a:r>
              <a:rPr lang="en-GB" sz="2000" baseline="30000" dirty="0">
                <a:latin typeface="Tahoma" panose="020B0604030504040204" pitchFamily="34" charset="0"/>
                <a:ea typeface="Tahoma" panose="020B0604030504040204" pitchFamily="34" charset="0"/>
                <a:cs typeface="Tahoma" panose="020B0604030504040204" pitchFamily="34" charset="0"/>
              </a:rPr>
              <a:t>0</a:t>
            </a:r>
            <a:r>
              <a:rPr lang="en-GB" sz="2000" dirty="0">
                <a:latin typeface="Tahoma" panose="020B0604030504040204" pitchFamily="34" charset="0"/>
                <a:ea typeface="Tahoma" panose="020B0604030504040204" pitchFamily="34" charset="0"/>
                <a:cs typeface="Tahoma" panose="020B0604030504040204" pitchFamily="34" charset="0"/>
              </a:rPr>
              <a:t>C is generally achieved. </a:t>
            </a:r>
          </a:p>
          <a:p>
            <a:pPr>
              <a:lnSpc>
                <a:spcPct val="150000"/>
              </a:lnSpc>
            </a:pPr>
            <a:r>
              <a:rPr lang="en-GB" sz="2000" dirty="0" smtClean="0">
                <a:latin typeface="Tahoma" panose="020B0604030504040204" pitchFamily="34" charset="0"/>
                <a:ea typeface="Tahoma" panose="020B0604030504040204" pitchFamily="34" charset="0"/>
                <a:cs typeface="Tahoma" panose="020B0604030504040204" pitchFamily="34" charset="0"/>
              </a:rPr>
              <a:t>To preserved the </a:t>
            </a:r>
            <a:r>
              <a:rPr lang="en-GB" sz="2000" dirty="0">
                <a:latin typeface="Tahoma" panose="020B0604030504040204" pitchFamily="34" charset="0"/>
                <a:ea typeface="Tahoma" panose="020B0604030504040204" pitchFamily="34" charset="0"/>
                <a:cs typeface="Tahoma" panose="020B0604030504040204" pitchFamily="34" charset="0"/>
              </a:rPr>
              <a:t>quality of meat and meat products </a:t>
            </a:r>
            <a:r>
              <a:rPr lang="en-GB" sz="2000" dirty="0" smtClean="0">
                <a:latin typeface="Tahoma" panose="020B0604030504040204" pitchFamily="34" charset="0"/>
                <a:ea typeface="Tahoma" panose="020B0604030504040204" pitchFamily="34" charset="0"/>
                <a:cs typeface="Tahoma" panose="020B0604030504040204" pitchFamily="34" charset="0"/>
              </a:rPr>
              <a:t>a </a:t>
            </a:r>
            <a:r>
              <a:rPr lang="en-GB" sz="2000" dirty="0">
                <a:latin typeface="Tahoma" panose="020B0604030504040204" pitchFamily="34" charset="0"/>
                <a:ea typeface="Tahoma" panose="020B0604030504040204" pitchFamily="34" charset="0"/>
                <a:cs typeface="Tahoma" panose="020B0604030504040204" pitchFamily="34" charset="0"/>
              </a:rPr>
              <a:t>storage temperature of –18</a:t>
            </a:r>
            <a:r>
              <a:rPr lang="en-GB" sz="2000" baseline="30000" dirty="0">
                <a:latin typeface="Tahoma" panose="020B0604030504040204" pitchFamily="34" charset="0"/>
                <a:ea typeface="Tahoma" panose="020B0604030504040204" pitchFamily="34" charset="0"/>
                <a:cs typeface="Tahoma" panose="020B0604030504040204" pitchFamily="34" charset="0"/>
              </a:rPr>
              <a:t>0</a:t>
            </a:r>
            <a:r>
              <a:rPr lang="en-GB" sz="2000" dirty="0">
                <a:latin typeface="Tahoma" panose="020B0604030504040204" pitchFamily="34" charset="0"/>
                <a:ea typeface="Tahoma" panose="020B0604030504040204" pitchFamily="34" charset="0"/>
                <a:cs typeface="Tahoma" panose="020B0604030504040204" pitchFamily="34" charset="0"/>
              </a:rPr>
              <a:t>C is recommended because at this level almost all water in meat is frozen and minor temperature fluctuations can be taken care of. At —18</a:t>
            </a:r>
            <a:r>
              <a:rPr lang="en-GB" sz="2000" baseline="30000" dirty="0">
                <a:latin typeface="Tahoma" panose="020B0604030504040204" pitchFamily="34" charset="0"/>
                <a:ea typeface="Tahoma" panose="020B0604030504040204" pitchFamily="34" charset="0"/>
                <a:cs typeface="Tahoma" panose="020B0604030504040204" pitchFamily="34" charset="0"/>
              </a:rPr>
              <a:t>0</a:t>
            </a:r>
            <a:r>
              <a:rPr lang="en-GB" sz="2000" dirty="0">
                <a:latin typeface="Tahoma" panose="020B0604030504040204" pitchFamily="34" charset="0"/>
                <a:ea typeface="Tahoma" panose="020B0604030504040204" pitchFamily="34" charset="0"/>
                <a:cs typeface="Tahoma" panose="020B0604030504040204" pitchFamily="34" charset="0"/>
              </a:rPr>
              <a:t>C, storage life of buffalo meat, beef, mutton and </a:t>
            </a:r>
            <a:r>
              <a:rPr lang="en-GB" sz="2000" dirty="0" err="1">
                <a:latin typeface="Tahoma" panose="020B0604030504040204" pitchFamily="34" charset="0"/>
                <a:ea typeface="Tahoma" panose="020B0604030504040204" pitchFamily="34" charset="0"/>
                <a:cs typeface="Tahoma" panose="020B0604030504040204" pitchFamily="34" charset="0"/>
              </a:rPr>
              <a:t>chevon</a:t>
            </a:r>
            <a:r>
              <a:rPr lang="en-GB" sz="2000" dirty="0">
                <a:latin typeface="Tahoma" panose="020B0604030504040204" pitchFamily="34" charset="0"/>
                <a:ea typeface="Tahoma" panose="020B0604030504040204" pitchFamily="34" charset="0"/>
                <a:cs typeface="Tahoma" panose="020B0604030504040204" pitchFamily="34" charset="0"/>
              </a:rPr>
              <a:t> is approximately 6 months, while that of pork and poultry is </a:t>
            </a:r>
            <a:r>
              <a:rPr lang="en-GB" sz="2000" dirty="0" smtClean="0">
                <a:latin typeface="Tahoma" panose="020B0604030504040204" pitchFamily="34" charset="0"/>
                <a:ea typeface="Tahoma" panose="020B0604030504040204" pitchFamily="34" charset="0"/>
                <a:cs typeface="Tahoma" panose="020B0604030504040204" pitchFamily="34" charset="0"/>
              </a:rPr>
              <a:t>4months </a:t>
            </a:r>
            <a:r>
              <a:rPr lang="en-GB" sz="2000" dirty="0">
                <a:latin typeface="Tahoma" panose="020B0604030504040204" pitchFamily="34" charset="0"/>
                <a:ea typeface="Tahoma" panose="020B0604030504040204" pitchFamily="34" charset="0"/>
                <a:cs typeface="Tahoma" panose="020B0604030504040204" pitchFamily="34" charset="0"/>
              </a:rPr>
              <a:t>because of associated unsaturated fat, prone to rancidity development. Storage life of cured and salted meat  products is still limited (2 months) as salt is a pro-oxidant.  However, at –10</a:t>
            </a:r>
            <a:r>
              <a:rPr lang="en-GB" sz="2000" baseline="30000" dirty="0">
                <a:latin typeface="Tahoma" panose="020B0604030504040204" pitchFamily="34" charset="0"/>
                <a:ea typeface="Tahoma" panose="020B0604030504040204" pitchFamily="34" charset="0"/>
                <a:cs typeface="Tahoma" panose="020B0604030504040204" pitchFamily="34" charset="0"/>
              </a:rPr>
              <a:t>0</a:t>
            </a:r>
            <a:r>
              <a:rPr lang="en-GB" sz="2000" dirty="0">
                <a:latin typeface="Tahoma" panose="020B0604030504040204" pitchFamily="34" charset="0"/>
                <a:ea typeface="Tahoma" panose="020B0604030504040204" pitchFamily="34" charset="0"/>
                <a:cs typeface="Tahoma" panose="020B0604030504040204" pitchFamily="34" charset="0"/>
              </a:rPr>
              <a:t>C, storage life of these meats is reduced by half or even less.</a:t>
            </a:r>
          </a:p>
        </p:txBody>
      </p:sp>
    </p:spTree>
    <p:extLst>
      <p:ext uri="{BB962C8B-B14F-4D97-AF65-F5344CB8AC3E}">
        <p14:creationId xmlns:p14="http://schemas.microsoft.com/office/powerpoint/2010/main" val="17709590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73</a:t>
            </a:fld>
            <a:endParaRPr lang="en-GB"/>
          </a:p>
        </p:txBody>
      </p:sp>
      <p:sp>
        <p:nvSpPr>
          <p:cNvPr id="3" name="Rectangle 2"/>
          <p:cNvSpPr/>
          <p:nvPr/>
        </p:nvSpPr>
        <p:spPr>
          <a:xfrm>
            <a:off x="481209" y="162838"/>
            <a:ext cx="11117892" cy="63786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1900" b="1" dirty="0">
                <a:solidFill>
                  <a:srgbClr val="000000"/>
                </a:solidFill>
                <a:latin typeface="Tahoma" panose="020B0604030504040204" pitchFamily="34" charset="0"/>
                <a:ea typeface="Tahoma" panose="020B0604030504040204" pitchFamily="34" charset="0"/>
                <a:cs typeface="Tahoma" panose="020B0604030504040204" pitchFamily="34" charset="0"/>
              </a:rPr>
              <a:t>Curing </a:t>
            </a:r>
            <a:r>
              <a:rPr lang="en-GB" sz="19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19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1900" dirty="0">
                <a:solidFill>
                  <a:srgbClr val="000000"/>
                </a:solidFill>
                <a:latin typeface="Tahoma" panose="020B0604030504040204" pitchFamily="34" charset="0"/>
                <a:ea typeface="Tahoma" panose="020B0604030504040204" pitchFamily="34" charset="0"/>
                <a:cs typeface="Tahoma" panose="020B0604030504040204" pitchFamily="34" charset="0"/>
              </a:rPr>
              <a:t>Preservation of meat by heavy salting is  an  age  old  practice. It was applied  as a thumb  rule  because refrigeration  facilities were not available.  Later, curing by common salt  and  sodium  nitrite resulted  in comparatively improved  products.  These days mild  curing of  meat products is practiced mainly for specific </a:t>
            </a:r>
            <a:r>
              <a:rPr lang="en-GB"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flavour </a:t>
            </a:r>
            <a:r>
              <a:rPr lang="en-GB" sz="1900" dirty="0">
                <a:solidFill>
                  <a:srgbClr val="000000"/>
                </a:solidFill>
                <a:latin typeface="Tahoma" panose="020B0604030504040204" pitchFamily="34" charset="0"/>
                <a:ea typeface="Tahoma" panose="020B0604030504040204" pitchFamily="34" charset="0"/>
                <a:cs typeface="Tahoma" panose="020B0604030504040204" pitchFamily="34" charset="0"/>
              </a:rPr>
              <a:t>and colour development and  the added preservative effects that curing ingredients offer. The main curing ingredients include sodium chloride, sodium nitrite, sodium nitrate and sugar. Basic functions of sodium chloride as an ingredient include</a:t>
            </a:r>
            <a:r>
              <a:rPr lang="en-GB"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GB" sz="19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mj-lt"/>
              <a:buAutoNum type="romanLcPeriod"/>
              <a:tabLst>
                <a:tab pos="1350645" algn="l"/>
              </a:tabLst>
            </a:pPr>
            <a:r>
              <a:rPr lang="en-GB" sz="1900" dirty="0">
                <a:solidFill>
                  <a:srgbClr val="000000"/>
                </a:solidFill>
                <a:latin typeface="Tahoma" panose="020B0604030504040204" pitchFamily="34" charset="0"/>
                <a:ea typeface="Tahoma" panose="020B0604030504040204" pitchFamily="34" charset="0"/>
                <a:cs typeface="Tahoma" panose="020B0604030504040204" pitchFamily="34" charset="0"/>
              </a:rPr>
              <a:t>It dehydrates and alters the osmotic pressure which results in inhibiting growth of spoilage bacteria.</a:t>
            </a:r>
            <a:endParaRPr lang="en-GB" sz="19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mj-lt"/>
              <a:buAutoNum type="romanLcPeriod"/>
              <a:tabLst>
                <a:tab pos="1350645" algn="l"/>
              </a:tabLst>
            </a:pPr>
            <a:r>
              <a:rPr lang="en-GB" sz="1900" dirty="0">
                <a:solidFill>
                  <a:srgbClr val="000000"/>
                </a:solidFill>
                <a:latin typeface="Tahoma" panose="020B0604030504040204" pitchFamily="34" charset="0"/>
                <a:ea typeface="Tahoma" panose="020B0604030504040204" pitchFamily="34" charset="0"/>
                <a:cs typeface="Tahoma" panose="020B0604030504040204" pitchFamily="34" charset="0"/>
              </a:rPr>
              <a:t>Chloride ions in the salt directly act on the microorganisms and inhibit their growth and activity. </a:t>
            </a:r>
            <a:endParaRPr lang="en-GB" sz="19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mj-lt"/>
              <a:buAutoNum type="romanLcPeriod"/>
              <a:tabLst>
                <a:tab pos="1350645" algn="l"/>
              </a:tabLst>
            </a:pPr>
            <a:r>
              <a:rPr lang="en-GB" sz="1900" dirty="0">
                <a:solidFill>
                  <a:srgbClr val="000000"/>
                </a:solidFill>
                <a:latin typeface="Tahoma" panose="020B0604030504040204" pitchFamily="34" charset="0"/>
                <a:ea typeface="Tahoma" panose="020B0604030504040204" pitchFamily="34" charset="0"/>
                <a:cs typeface="Tahoma" panose="020B0604030504040204" pitchFamily="34" charset="0"/>
              </a:rPr>
              <a:t>It slows down the action of </a:t>
            </a:r>
            <a:r>
              <a:rPr lang="en-GB" sz="1900" dirty="0" err="1">
                <a:solidFill>
                  <a:srgbClr val="000000"/>
                </a:solidFill>
                <a:latin typeface="Tahoma" panose="020B0604030504040204" pitchFamily="34" charset="0"/>
                <a:ea typeface="Tahoma" panose="020B0604030504040204" pitchFamily="34" charset="0"/>
                <a:cs typeface="Tahoma" panose="020B0604030504040204" pitchFamily="34" charset="0"/>
              </a:rPr>
              <a:t>proteolytic</a:t>
            </a:r>
            <a:r>
              <a:rPr lang="en-GB" sz="1900" dirty="0">
                <a:solidFill>
                  <a:srgbClr val="000000"/>
                </a:solidFill>
                <a:latin typeface="Tahoma" panose="020B0604030504040204" pitchFamily="34" charset="0"/>
                <a:ea typeface="Tahoma" panose="020B0604030504040204" pitchFamily="34" charset="0"/>
                <a:cs typeface="Tahoma" panose="020B0604030504040204" pitchFamily="34" charset="0"/>
              </a:rPr>
              <a:t> enzymes in meat. </a:t>
            </a:r>
            <a:endParaRPr lang="en-GB" sz="19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mj-lt"/>
              <a:buAutoNum type="romanLcPeriod"/>
            </a:pPr>
            <a:r>
              <a:rPr lang="en-GB" sz="1900" dirty="0">
                <a:solidFill>
                  <a:srgbClr val="000000"/>
                </a:solidFill>
                <a:latin typeface="Tahoma" panose="020B0604030504040204" pitchFamily="34" charset="0"/>
                <a:ea typeface="Tahoma" panose="020B0604030504040204" pitchFamily="34" charset="0"/>
                <a:cs typeface="Tahoma" panose="020B0604030504040204" pitchFamily="34" charset="0"/>
              </a:rPr>
              <a:t>It interacts with  fatty acids to enhance the flavour of the cured products. </a:t>
            </a:r>
            <a:endParaRPr lang="en-GB" sz="19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mj-lt"/>
              <a:buAutoNum type="romanLcPeriod"/>
            </a:pPr>
            <a:r>
              <a:rPr lang="en-GB" sz="1900" dirty="0">
                <a:solidFill>
                  <a:srgbClr val="000000"/>
                </a:solidFill>
                <a:latin typeface="Tahoma" panose="020B0604030504040204" pitchFamily="34" charset="0"/>
                <a:ea typeface="Tahoma" panose="020B0604030504040204" pitchFamily="34" charset="0"/>
                <a:cs typeface="Tahoma" panose="020B0604030504040204" pitchFamily="34" charset="0"/>
              </a:rPr>
              <a:t>It also contributes to the tenderness of the product.  </a:t>
            </a:r>
            <a:endParaRPr lang="en-GB" sz="1900" dirty="0">
              <a:latin typeface="Tahoma" panose="020B0604030504040204" pitchFamily="34" charset="0"/>
              <a:ea typeface="Tahoma" panose="020B0604030504040204" pitchFamily="34" charset="0"/>
              <a:cs typeface="Tahoma" panose="020B0604030504040204" pitchFamily="34" charset="0"/>
            </a:endParaRPr>
          </a:p>
          <a:p>
            <a:r>
              <a:rPr lang="en-GB" sz="1900" dirty="0">
                <a:solidFill>
                  <a:srgbClr val="000000"/>
                </a:solidFill>
                <a:latin typeface="Tahoma" panose="020B0604030504040204" pitchFamily="34" charset="0"/>
                <a:ea typeface="Tahoma" panose="020B0604030504040204" pitchFamily="34" charset="0"/>
                <a:cs typeface="Tahoma" panose="020B0604030504040204" pitchFamily="34" charset="0"/>
              </a:rPr>
              <a:t>Sodium  nitrates and  nitrite:    Serve to stabilize the attractive cured meat  colour and  impart characteristic  cured  meat  </a:t>
            </a:r>
            <a:r>
              <a:rPr lang="en-GB" sz="1900" dirty="0" smtClean="0">
                <a:solidFill>
                  <a:srgbClr val="000000"/>
                </a:solidFill>
                <a:latin typeface="Tahoma" panose="020B0604030504040204" pitchFamily="34" charset="0"/>
                <a:ea typeface="Tahoma" panose="020B0604030504040204" pitchFamily="34" charset="0"/>
                <a:cs typeface="Tahoma" panose="020B0604030504040204" pitchFamily="34" charset="0"/>
              </a:rPr>
              <a:t>flavour</a:t>
            </a:r>
            <a:r>
              <a:rPr lang="en-GB" sz="19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GB" sz="1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29550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74</a:t>
            </a:fld>
            <a:endParaRPr lang="en-GB"/>
          </a:p>
        </p:txBody>
      </p:sp>
      <p:sp>
        <p:nvSpPr>
          <p:cNvPr id="3" name="Rectangle 2"/>
          <p:cNvSpPr/>
          <p:nvPr/>
        </p:nvSpPr>
        <p:spPr>
          <a:xfrm>
            <a:off x="313150" y="263032"/>
            <a:ext cx="11473841" cy="618630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Smoking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Meat smoking was known to man as an aid in preservation for a long time, although its chemical basis was a mystery.  It is now well known that smoke contains a large number of wood degradation products such as aldehydes, ketones, organic acids, phenols etc.  which exert bacteriostatic effect besides imparting characteristic smoky flavour. Preservation of smoked meat is also due to surface dehydration, lowering of surface pH and antioxidant property of smoke constituents. Curing and smoking of meat are closely interrelated and these days, curing is usually followed by smoking.  Besides, smoking and cooking operations are accomplished simultaneously.  </a:t>
            </a:r>
            <a:endParaRPr lang="en-GB" sz="22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Smoke is produced in the specially constructed ‘smoke house’ where saw dust or hardwood and sometimes both are subjected to combustion at a temperature of about 300</a:t>
            </a:r>
            <a:r>
              <a:rPr lang="en-GB"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0</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C. High temperature is desirable to minimize the production of carcinogenic compounds</a:t>
            </a:r>
            <a:endParaRPr lang="en-GB"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77180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75</a:t>
            </a:fld>
            <a:endParaRPr lang="en-GB"/>
          </a:p>
        </p:txBody>
      </p:sp>
      <p:sp>
        <p:nvSpPr>
          <p:cNvPr id="3" name="Rectangle 2"/>
          <p:cNvSpPr/>
          <p:nvPr/>
        </p:nvSpPr>
        <p:spPr>
          <a:xfrm>
            <a:off x="755737" y="258167"/>
            <a:ext cx="10598063" cy="646330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Thermal Processing </a:t>
            </a:r>
            <a:r>
              <a:rPr lang="en-GB" sz="2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Pasteurisation</a:t>
            </a:r>
            <a:endParaRPr lang="en-GB" sz="22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Pasteurisation refers to moderate heating in the temperature range of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58</a:t>
            </a:r>
            <a:r>
              <a:rPr lang="en-GB"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to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75</a:t>
            </a:r>
            <a:r>
              <a:rPr lang="en-GB" sz="22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o</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whereby most of the microorganisms present including trichinae occasionally found in pork are killed.    Incidentally, this is also the cooking temperature range of most processed meats. This heat treatment significantly extends the shelf life of meat, although such products also need to be stored under refrigeration. </a:t>
            </a:r>
            <a:endPar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Canning </a:t>
            </a:r>
            <a:endParaRPr lang="en-GB" sz="22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It is a process of preservation achieved by thermal sterilization of a product held in hermetically sealed containers.  Canning preserves the sensory attributes such as appearance, flavour and texture of the meat products to a large extent.  Besides, canned meat products have a shelf life of at least 2 years at ambient temperature</a:t>
            </a:r>
            <a:endParaRPr lang="en-GB" sz="2200"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Tree>
    <p:extLst>
      <p:ext uri="{BB962C8B-B14F-4D97-AF65-F5344CB8AC3E}">
        <p14:creationId xmlns:p14="http://schemas.microsoft.com/office/powerpoint/2010/main" val="12298390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76</a:t>
            </a:fld>
            <a:endParaRPr lang="en-GB"/>
          </a:p>
        </p:txBody>
      </p:sp>
      <p:sp>
        <p:nvSpPr>
          <p:cNvPr id="3" name="Rectangle 2"/>
          <p:cNvSpPr/>
          <p:nvPr/>
        </p:nvSpPr>
        <p:spPr>
          <a:xfrm>
            <a:off x="638827" y="187890"/>
            <a:ext cx="10860066" cy="63709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Dehydration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This is the process of removing water from meat concentrates thereby making them unavailable to the microorganisms. The extent of availability of water to microbial cell is expressed as water activity (a</a:t>
            </a:r>
            <a:r>
              <a:rPr lang="en-GB" sz="24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w</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Dehydration lowers the water activity considerably to prevent the growth of spoilage organisms.  Sun drying of meat chunks as a means of preservation was practiced even in ancient days but rehydration of such meat chunks used to be limited.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Mechanical drying process involves the passage of hot air with controlled humidity but here also there is difficulty in rehydration.  </a:t>
            </a:r>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Freeze drying of meat is a satisfactory process of dehydration and preservation due to better reconstitution properties, nutritive quality and acceptability.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54462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77</a:t>
            </a:fld>
            <a:endParaRPr lang="en-GB"/>
          </a:p>
        </p:txBody>
      </p:sp>
      <p:sp>
        <p:nvSpPr>
          <p:cNvPr id="3" name="Rectangle 2"/>
          <p:cNvSpPr/>
          <p:nvPr/>
        </p:nvSpPr>
        <p:spPr>
          <a:xfrm>
            <a:off x="463463" y="245523"/>
            <a:ext cx="11223320" cy="618630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Irradiation </a:t>
            </a:r>
            <a:endParaRPr lang="en-GB" sz="22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Radiation is the emission and propagation of energy in the material medium. Electromagnetic radiations are in the form of continuous waves. These are capable of ionizing molecules in their path.    These radiations can destroy the microorganisms by fragmenting their DNA molecules and causing ionization of inherent water within microorganisms. Since microbial destruction of foods takes place without significantly raising the temperature of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food,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irradiation is many times referred as cold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sterilization.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mong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radiations, alpha and beta-rays charged particles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have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limited use in food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irradiation</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while X-rays and Gamma rays are mostly used.</a:t>
            </a:r>
          </a:p>
          <a:p>
            <a:pPr>
              <a:lnSpc>
                <a:spcPct val="150000"/>
              </a:lnSpc>
            </a:pPr>
            <a:r>
              <a:rPr lang="en-GB" sz="2200" dirty="0">
                <a:latin typeface="Tahoma" panose="020B0604030504040204" pitchFamily="34" charset="0"/>
                <a:ea typeface="Tahoma" panose="020B0604030504040204" pitchFamily="34" charset="0"/>
                <a:cs typeface="Tahoma" panose="020B0604030504040204" pitchFamily="34" charset="0"/>
              </a:rPr>
              <a:t>A dose of  50-100K rad (</a:t>
            </a:r>
            <a:r>
              <a:rPr lang="en-GB" sz="2200" dirty="0" err="1">
                <a:latin typeface="Tahoma" panose="020B0604030504040204" pitchFamily="34" charset="0"/>
                <a:ea typeface="Tahoma" panose="020B0604030504040204" pitchFamily="34" charset="0"/>
                <a:cs typeface="Tahoma" panose="020B0604030504040204" pitchFamily="34" charset="0"/>
              </a:rPr>
              <a:t>radurisation</a:t>
            </a:r>
            <a:r>
              <a:rPr lang="en-GB" sz="2200" dirty="0">
                <a:latin typeface="Tahoma" panose="020B0604030504040204" pitchFamily="34" charset="0"/>
                <a:ea typeface="Tahoma" panose="020B0604030504040204" pitchFamily="34" charset="0"/>
                <a:cs typeface="Tahoma" panose="020B0604030504040204" pitchFamily="34" charset="0"/>
              </a:rPr>
              <a:t>)  of Gamma rays can  enhance the shelf-life of fresh meat cuts and poultry products by 19 days </a:t>
            </a:r>
            <a:r>
              <a:rPr lang="en-GB" sz="2200" dirty="0" smtClean="0">
                <a:latin typeface="Tahoma" panose="020B0604030504040204" pitchFamily="34" charset="0"/>
                <a:ea typeface="Tahoma" panose="020B0604030504040204" pitchFamily="34" charset="0"/>
                <a:cs typeface="Tahoma" panose="020B0604030504040204" pitchFamily="34" charset="0"/>
              </a:rPr>
              <a:t>whereas </a:t>
            </a:r>
            <a:r>
              <a:rPr lang="en-GB" sz="2200" dirty="0">
                <a:latin typeface="Tahoma" panose="020B0604030504040204" pitchFamily="34" charset="0"/>
                <a:ea typeface="Tahoma" panose="020B0604030504040204" pitchFamily="34" charset="0"/>
                <a:cs typeface="Tahoma" panose="020B0604030504040204" pitchFamily="34" charset="0"/>
              </a:rPr>
              <a:t>a dose of 4-5 </a:t>
            </a:r>
            <a:r>
              <a:rPr lang="en-GB" sz="2200" dirty="0" err="1">
                <a:latin typeface="Tahoma" panose="020B0604030504040204" pitchFamily="34" charset="0"/>
                <a:ea typeface="Tahoma" panose="020B0604030504040204" pitchFamily="34" charset="0"/>
                <a:cs typeface="Tahoma" panose="020B0604030504040204" pitchFamily="34" charset="0"/>
              </a:rPr>
              <a:t>Mrad</a:t>
            </a:r>
            <a:r>
              <a:rPr lang="en-GB" sz="2200" dirty="0">
                <a:latin typeface="Tahoma" panose="020B0604030504040204" pitchFamily="34" charset="0"/>
                <a:ea typeface="Tahoma" panose="020B0604030504040204" pitchFamily="34" charset="0"/>
                <a:cs typeface="Tahoma" panose="020B0604030504040204" pitchFamily="34" charset="0"/>
              </a:rPr>
              <a:t> (rad </a:t>
            </a:r>
            <a:r>
              <a:rPr lang="en-GB" sz="2200" dirty="0" err="1">
                <a:latin typeface="Tahoma" panose="020B0604030504040204" pitchFamily="34" charset="0"/>
                <a:ea typeface="Tahoma" panose="020B0604030504040204" pitchFamily="34" charset="0"/>
                <a:cs typeface="Tahoma" panose="020B0604030504040204" pitchFamily="34" charset="0"/>
              </a:rPr>
              <a:t>appertisation</a:t>
            </a:r>
            <a:r>
              <a:rPr lang="en-GB" sz="2200" dirty="0">
                <a:latin typeface="Tahoma" panose="020B0604030504040204" pitchFamily="34" charset="0"/>
                <a:ea typeface="Tahoma" panose="020B0604030504040204" pitchFamily="34" charset="0"/>
                <a:cs typeface="Tahoma" panose="020B0604030504040204" pitchFamily="34" charset="0"/>
              </a:rPr>
              <a:t>)  can  sterilize pork,  poultry and  fish.</a:t>
            </a:r>
          </a:p>
        </p:txBody>
      </p:sp>
    </p:spTree>
    <p:extLst>
      <p:ext uri="{BB962C8B-B14F-4D97-AF65-F5344CB8AC3E}">
        <p14:creationId xmlns:p14="http://schemas.microsoft.com/office/powerpoint/2010/main" val="29207891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78</a:t>
            </a:fld>
            <a:endParaRPr lang="en-GB"/>
          </a:p>
        </p:txBody>
      </p:sp>
      <p:sp>
        <p:nvSpPr>
          <p:cNvPr id="3" name="Rectangle 2"/>
          <p:cNvSpPr/>
          <p:nvPr/>
        </p:nvSpPr>
        <p:spPr>
          <a:xfrm>
            <a:off x="601250" y="653782"/>
            <a:ext cx="6054863" cy="40011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GB" sz="2000" b="1" dirty="0">
                <a:solidFill>
                  <a:srgbClr val="000000"/>
                </a:solidFill>
                <a:latin typeface="Tahoma" panose="020B0604030504040204" pitchFamily="34" charset="0"/>
                <a:ea typeface="Calibri" panose="020F0502020204030204" pitchFamily="34" charset="0"/>
              </a:rPr>
              <a:t>PROCESSING OF MEAT AND MEAT PRODUCTS</a:t>
            </a:r>
            <a:endParaRPr lang="en-GB" sz="2000" dirty="0"/>
          </a:p>
        </p:txBody>
      </p:sp>
      <p:sp>
        <p:nvSpPr>
          <p:cNvPr id="4" name="TextBox 3"/>
          <p:cNvSpPr txBox="1"/>
          <p:nvPr/>
        </p:nvSpPr>
        <p:spPr>
          <a:xfrm>
            <a:off x="601250" y="130562"/>
            <a:ext cx="201669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b="1" dirty="0" smtClean="0"/>
              <a:t>LECTURE 13</a:t>
            </a:r>
            <a:endParaRPr lang="en-GB" sz="2800" b="1" dirty="0"/>
          </a:p>
        </p:txBody>
      </p:sp>
      <p:sp>
        <p:nvSpPr>
          <p:cNvPr id="5" name="Rectangle 4"/>
          <p:cNvSpPr/>
          <p:nvPr/>
        </p:nvSpPr>
        <p:spPr>
          <a:xfrm>
            <a:off x="601250" y="1042997"/>
            <a:ext cx="10902863" cy="567847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0"/>
              </a:spcAft>
              <a:tabLst>
                <a:tab pos="1591310" algn="l"/>
              </a:tabLst>
            </a:pP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Basic processing procedures involved in the transformation of meat into useful and edible products include: non-</a:t>
            </a:r>
            <a:r>
              <a:rPr lang="en-GB" sz="2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comminuted</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 </a:t>
            </a:r>
            <a:r>
              <a:rPr lang="en-GB" sz="2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comminuted</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processing.  </a:t>
            </a:r>
            <a:r>
              <a:rPr lang="en-GB" sz="2200" dirty="0" smtClean="0">
                <a:latin typeface="Times New Roman" panose="02020603050405020304" pitchFamily="18" charset="0"/>
                <a:ea typeface="Calibri" panose="020F0502020204030204" pitchFamily="34" charset="0"/>
                <a:cs typeface="Times New Roman" panose="02020603050405020304" pitchFamily="18" charset="0"/>
              </a:rPr>
              <a:t>Thus, a</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ll processed meats can be classified as either non-</a:t>
            </a:r>
            <a:r>
              <a:rPr lang="en-GB" sz="2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comminuted</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 </a:t>
            </a:r>
            <a:r>
              <a:rPr lang="en-GB" sz="2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comminuted</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products.  </a:t>
            </a:r>
            <a:endParaRPr lang="en-GB" sz="22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tabLst>
                <a:tab pos="1591310" algn="l"/>
              </a:tabLst>
            </a:pPr>
            <a:r>
              <a:rPr lang="en-GB" sz="2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a:t>
            </a:r>
            <a:r>
              <a:rPr lang="en-GB" sz="2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comminuted</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products are generally processed from intact cuts.  These products are usually cured, smoked and cooked, e.g. ham and bacon.  </a:t>
            </a:r>
          </a:p>
          <a:p>
            <a:pPr algn="just">
              <a:lnSpc>
                <a:spcPct val="150000"/>
              </a:lnSpc>
              <a:spcAft>
                <a:spcPts val="0"/>
              </a:spcAft>
              <a:tabLst>
                <a:tab pos="1591310" algn="l"/>
              </a:tabLst>
            </a:pPr>
            <a:r>
              <a:rPr lang="en-GB" sz="2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Comminution</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Comminution</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refers to subdivision or reduction of raw meat into meat pieces or particles. The degree of </a:t>
            </a:r>
            <a:r>
              <a:rPr lang="en-GB" sz="2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comminution</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 particle size varies with the processing characteristics of products.  Such meat particle size reduction helps in the uniform distribution of seasonings and eliminates the toughness associated with meat of old animals and lowers the fuel cost for cooking.  </a:t>
            </a:r>
            <a:r>
              <a:rPr lang="en-GB" sz="2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Comminution</a:t>
            </a:r>
            <a:r>
              <a:rPr lang="en-GB"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is done with the help of meat mincer for coarse ground products whereas bowl chopper is also employed for making fine meat emulsion. </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90897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79</a:t>
            </a:fld>
            <a:endParaRPr lang="en-GB"/>
          </a:p>
        </p:txBody>
      </p:sp>
      <p:sp>
        <p:nvSpPr>
          <p:cNvPr id="3" name="Rectangle 2"/>
          <p:cNvSpPr/>
          <p:nvPr/>
        </p:nvSpPr>
        <p:spPr>
          <a:xfrm>
            <a:off x="943627" y="976612"/>
            <a:ext cx="10141908" cy="39703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0"/>
              </a:spcAft>
              <a:tabLst>
                <a:tab pos="1591310" algn="l"/>
              </a:tabLst>
            </a:pPr>
            <a:r>
              <a:rPr lang="en-GB" sz="28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Emulsification:</a:t>
            </a:r>
            <a:r>
              <a:rPr lang="en-GB" sz="2800" dirty="0">
                <a:solidFill>
                  <a:srgbClr val="000000"/>
                </a:solidFill>
                <a:latin typeface="Tahoma" panose="020B0604030504040204" pitchFamily="34" charset="0"/>
                <a:ea typeface="Calibri" panose="020F0502020204030204" pitchFamily="34" charset="0"/>
                <a:cs typeface="Times New Roman" panose="02020603050405020304" pitchFamily="18" charset="0"/>
              </a:rPr>
              <a:t>  A mixture of two immiscible liquids where one liquid is dispersed as droplets in another liquid is called </a:t>
            </a:r>
            <a:r>
              <a:rPr lang="en-GB" sz="28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emulsion</a:t>
            </a:r>
            <a:r>
              <a:rPr lang="en-GB" sz="2800" dirty="0">
                <a:solidFill>
                  <a:srgbClr val="000000"/>
                </a:solidFill>
                <a:latin typeface="Tahoma" panose="020B0604030504040204" pitchFamily="34" charset="0"/>
                <a:ea typeface="Calibri" panose="020F0502020204030204" pitchFamily="34" charset="0"/>
                <a:cs typeface="Times New Roman" panose="02020603050405020304" pitchFamily="18" charset="0"/>
              </a:rPr>
              <a:t>.  An emulsion has two phases—a continuous phase and a dispersed or discontinuous phase.  The emulsion can be stabilized by reducing the interfacial tension with the help  of  emulsifying agents or emulsifiers.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31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8</a:t>
            </a:fld>
            <a:endParaRPr lang="en-GB"/>
          </a:p>
        </p:txBody>
      </p:sp>
      <p:sp>
        <p:nvSpPr>
          <p:cNvPr id="3" name="Rectangle 2"/>
          <p:cNvSpPr/>
          <p:nvPr/>
        </p:nvSpPr>
        <p:spPr>
          <a:xfrm>
            <a:off x="1092633" y="1101814"/>
            <a:ext cx="7192546" cy="74251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
              <a:lnSpc>
                <a:spcPct val="150000"/>
              </a:lnSpc>
              <a:spcBef>
                <a:spcPts val="1200"/>
              </a:spcBef>
              <a:spcAft>
                <a:spcPts val="800"/>
              </a:spcAft>
            </a:pP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Chemical Composition of Muscle Tissue</a:t>
            </a:r>
            <a:endParaRPr lang="en-GB"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1092633" y="640149"/>
            <a:ext cx="219205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b="1" dirty="0" smtClean="0">
                <a:latin typeface="Times New Roman" panose="02020603050405020304" pitchFamily="18" charset="0"/>
                <a:cs typeface="Times New Roman" panose="02020603050405020304" pitchFamily="18" charset="0"/>
              </a:rPr>
              <a:t>LECTURE 2</a:t>
            </a:r>
            <a:endParaRPr lang="en-GB"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092633" y="1844325"/>
            <a:ext cx="9393085"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0"/>
              </a:spcAft>
            </a:pPr>
            <a:r>
              <a:rPr lang="en-GB"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Muscle </a:t>
            </a:r>
            <a:r>
              <a:rPr lang="en-GB"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tissue contains approximately 75% water and 25% solids, of which 19% are proteins. Lipids constitute about 2.5 to 5% of muscle. </a:t>
            </a:r>
            <a:endParaRPr lang="en-GB"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5065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80</a:t>
            </a:fld>
            <a:endParaRPr lang="en-GB"/>
          </a:p>
        </p:txBody>
      </p:sp>
      <p:sp>
        <p:nvSpPr>
          <p:cNvPr id="3" name="Rectangle 2"/>
          <p:cNvSpPr/>
          <p:nvPr/>
        </p:nvSpPr>
        <p:spPr>
          <a:xfrm>
            <a:off x="680580" y="225799"/>
            <a:ext cx="10830839" cy="618630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Meat emulsion</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comprises of a dispersed phase of solid or liquid fat droplets and a continuous phase of water containing salt and proteins. Here, continuous phase can also be referred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to as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a matrix in which fat droplets are dispersed.   For practical purposes, meat emulsion is an oil-in-water emulsion where solubilised meat proteins act as emulsifiers.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It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is very important to maintain low temperature during emulsion formation in order to avoid melting of fat particles, denaturation of soluble proteins and lowering of viscosity.  This is done by adding ice flakes instead of chilled water during </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chopping. </a:t>
            </a:r>
            <a:r>
              <a:rPr lang="en-GB" sz="2200" dirty="0">
                <a:latin typeface="Tahoma" panose="020B0604030504040204" pitchFamily="34" charset="0"/>
                <a:ea typeface="Tahoma" panose="020B0604030504040204" pitchFamily="34" charset="0"/>
                <a:cs typeface="Tahoma" panose="020B0604030504040204" pitchFamily="34" charset="0"/>
              </a:rPr>
              <a:t>For the preparation of a good meat emulsion, lean meat is first chopped with salt to extract salt soluble proteins and then fat and other ingredients are added. Salt soluble proteins have a relatively high emulsifying capacity.  Once a good meat emulsion is formed, it has to be protected during cooking or heat treatment. </a:t>
            </a:r>
          </a:p>
        </p:txBody>
      </p:sp>
    </p:spTree>
    <p:extLst>
      <p:ext uri="{BB962C8B-B14F-4D97-AF65-F5344CB8AC3E}">
        <p14:creationId xmlns:p14="http://schemas.microsoft.com/office/powerpoint/2010/main" val="29271016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81</a:t>
            </a:fld>
            <a:endParaRPr lang="en-GB"/>
          </a:p>
        </p:txBody>
      </p:sp>
      <p:sp>
        <p:nvSpPr>
          <p:cNvPr id="3" name="Rectangle 2"/>
          <p:cNvSpPr/>
          <p:nvPr/>
        </p:nvSpPr>
        <p:spPr>
          <a:xfrm>
            <a:off x="943626" y="367316"/>
            <a:ext cx="10410174" cy="563231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pPr>
            <a:r>
              <a:rPr lang="en-GB" sz="2400" b="1" dirty="0">
                <a:solidFill>
                  <a:srgbClr val="000000"/>
                </a:solidFill>
                <a:latin typeface="Tahoma" panose="020B0604030504040204" pitchFamily="34" charset="0"/>
                <a:ea typeface="Calibri" panose="020F0502020204030204" pitchFamily="34" charset="0"/>
              </a:rPr>
              <a:t>Meat extension:</a:t>
            </a:r>
            <a:r>
              <a:rPr lang="en-GB" sz="2400" dirty="0">
                <a:solidFill>
                  <a:srgbClr val="000000"/>
                </a:solidFill>
                <a:latin typeface="Tahoma" panose="020B0604030504040204" pitchFamily="34" charset="0"/>
                <a:ea typeface="Calibri" panose="020F0502020204030204" pitchFamily="34" charset="0"/>
              </a:rPr>
              <a:t>  A lot of non-meat food items can be incorporated in meat products.  These are generally termed as extenders, although these may be specifically referred to as fillers, binders, emulsifiers or stabilizers depending on the purpose of their incorporation in the basic meat formulation. In developing countries, soy products, potato starch and flours of wheat, rice, pea, corn etc. are used as fillers to reduce the cost of formulations. Several milk products such as skim milk powder, dried whey, sodium </a:t>
            </a:r>
            <a:r>
              <a:rPr lang="en-GB" sz="2400" dirty="0" err="1">
                <a:solidFill>
                  <a:srgbClr val="000000"/>
                </a:solidFill>
                <a:latin typeface="Tahoma" panose="020B0604030504040204" pitchFamily="34" charset="0"/>
                <a:ea typeface="Calibri" panose="020F0502020204030204" pitchFamily="34" charset="0"/>
              </a:rPr>
              <a:t>caseinate</a:t>
            </a:r>
            <a:r>
              <a:rPr lang="en-GB" sz="2400" dirty="0">
                <a:solidFill>
                  <a:srgbClr val="000000"/>
                </a:solidFill>
                <a:latin typeface="Tahoma" panose="020B0604030504040204" pitchFamily="34" charset="0"/>
                <a:ea typeface="Calibri" panose="020F0502020204030204" pitchFamily="34" charset="0"/>
              </a:rPr>
              <a:t> etc. are frequently used as binders.  Some gums like sodium alginate, carrageenan, gum Arabic etc. may be used to stabilize fragile meat emulsions.</a:t>
            </a:r>
            <a:endParaRPr lang="en-GB" sz="2400" dirty="0"/>
          </a:p>
        </p:txBody>
      </p:sp>
    </p:spTree>
    <p:extLst>
      <p:ext uri="{BB962C8B-B14F-4D97-AF65-F5344CB8AC3E}">
        <p14:creationId xmlns:p14="http://schemas.microsoft.com/office/powerpoint/2010/main" val="543917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82</a:t>
            </a:fld>
            <a:endParaRPr lang="en-GB"/>
          </a:p>
        </p:txBody>
      </p:sp>
      <p:sp>
        <p:nvSpPr>
          <p:cNvPr id="3" name="Rectangle 2"/>
          <p:cNvSpPr/>
          <p:nvPr/>
        </p:nvSpPr>
        <p:spPr>
          <a:xfrm>
            <a:off x="893522" y="372308"/>
            <a:ext cx="9553184"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pP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Pre-blending</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It refers to the mixing of a part or all the curing ingredients (salt, nitrite, nitrate </a:t>
            </a:r>
            <a:r>
              <a:rPr lang="en-GB" sz="2400" dirty="0" err="1">
                <a:solidFill>
                  <a:srgbClr val="000000"/>
                </a:solidFill>
                <a:latin typeface="Tahoma" panose="020B0604030504040204" pitchFamily="34" charset="0"/>
                <a:ea typeface="Tahoma" panose="020B0604030504040204" pitchFamily="34" charset="0"/>
                <a:cs typeface="Tahoma" panose="020B0604030504040204" pitchFamily="34" charset="0"/>
              </a:rPr>
              <a:t>etc</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with ground meat in  a specified proportion. This process allows better extraction of proteins which in turn helps in the formation of stable emulsion. It permits control of product composition by adjusting the desired fat content.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72644" y="3318570"/>
            <a:ext cx="9594937" cy="310854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dirty="0" smtClean="0">
                <a:latin typeface="Times New Roman" panose="02020603050405020304" pitchFamily="18" charset="0"/>
                <a:cs typeface="Times New Roman" panose="02020603050405020304" pitchFamily="18" charset="0"/>
              </a:rPr>
              <a:t>The processing </a:t>
            </a:r>
            <a:r>
              <a:rPr lang="en-GB" sz="2800" dirty="0">
                <a:latin typeface="Times New Roman" panose="02020603050405020304" pitchFamily="18" charset="0"/>
                <a:cs typeface="Times New Roman" panose="02020603050405020304" pitchFamily="18" charset="0"/>
              </a:rPr>
              <a:t>of meat </a:t>
            </a:r>
            <a:r>
              <a:rPr lang="en-GB" sz="2800" dirty="0" smtClean="0">
                <a:latin typeface="Times New Roman" panose="02020603050405020304" pitchFamily="18" charset="0"/>
                <a:cs typeface="Times New Roman" panose="02020603050405020304" pitchFamily="18" charset="0"/>
              </a:rPr>
              <a:t>before the onset of rigor is referred to as </a:t>
            </a:r>
            <a:r>
              <a:rPr lang="en-GB" sz="2800" b="1" dirty="0" smtClean="0">
                <a:latin typeface="Times New Roman" panose="02020603050405020304" pitchFamily="18" charset="0"/>
                <a:cs typeface="Times New Roman" panose="02020603050405020304" pitchFamily="18" charset="0"/>
              </a:rPr>
              <a:t>hot processing</a:t>
            </a:r>
          </a:p>
          <a:p>
            <a:r>
              <a:rPr lang="en-GB" sz="2800" b="1" dirty="0">
                <a:solidFill>
                  <a:srgbClr val="000000"/>
                </a:solidFill>
                <a:latin typeface="Tahoma" panose="020B0604030504040204" pitchFamily="34" charset="0"/>
                <a:ea typeface="Tahoma" panose="020B0604030504040204" pitchFamily="34" charset="0"/>
                <a:cs typeface="Tahoma" panose="020B0604030504040204" pitchFamily="34" charset="0"/>
              </a:rPr>
              <a:t>Hot processing</a:t>
            </a: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rPr>
              <a:t>: It refers to the processing of carcass as soon as possible after slaughter (certainly within 1-2 hours) without undergoing any chilling. The term pre-rigor processing is used when muscular meat is processed in a pre-rigor condition</a:t>
            </a:r>
            <a:r>
              <a:rPr lang="en-GB"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1810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83</a:t>
            </a:fld>
            <a:endParaRPr lang="en-GB"/>
          </a:p>
        </p:txBody>
      </p:sp>
      <p:sp>
        <p:nvSpPr>
          <p:cNvPr id="3" name="Rectangle 2"/>
          <p:cNvSpPr/>
          <p:nvPr/>
        </p:nvSpPr>
        <p:spPr>
          <a:xfrm>
            <a:off x="563671" y="352603"/>
            <a:ext cx="10985325" cy="39703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0"/>
              </a:spcAft>
              <a:tabLst>
                <a:tab pos="1591310" algn="l"/>
              </a:tabLst>
            </a:pPr>
            <a:r>
              <a:rPr lang="en-GB" sz="2400" b="1" i="1" dirty="0" smtClean="0">
                <a:solidFill>
                  <a:srgbClr val="000000"/>
                </a:solidFill>
                <a:latin typeface="Tahoma" panose="020B0604030504040204" pitchFamily="34" charset="0"/>
                <a:ea typeface="Tahoma" panose="020B0604030504040204" pitchFamily="34" charset="0"/>
                <a:cs typeface="Tahoma" panose="020B0604030504040204" pitchFamily="34" charset="0"/>
              </a:rPr>
              <a:t>Advantages </a:t>
            </a:r>
            <a:r>
              <a:rPr lang="en-GB" sz="2400" b="1" i="1" dirty="0">
                <a:solidFill>
                  <a:srgbClr val="000000"/>
                </a:solidFill>
                <a:latin typeface="Tahoma" panose="020B0604030504040204" pitchFamily="34" charset="0"/>
                <a:ea typeface="Tahoma" panose="020B0604030504040204" pitchFamily="34" charset="0"/>
                <a:cs typeface="Tahoma" panose="020B0604030504040204" pitchFamily="34" charset="0"/>
              </a:rPr>
              <a:t>of hot processing</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Symbol" panose="05050102010706020507" pitchFamily="18" charset="2"/>
              <a:buChar char=""/>
              <a:tabLst>
                <a:tab pos="1591310" algn="l"/>
              </a:tabLs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It accelerates the processing steps and entire processing steps and time are reduced to a great extent. </a:t>
            </a: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Symbol" panose="05050102010706020507" pitchFamily="18" charset="2"/>
              <a:buChar char=""/>
              <a:tabLst>
                <a:tab pos="1591310" algn="l"/>
              </a:tabLs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There is improvement in the cooking yield and sensory quality of the product. </a:t>
            </a: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Symbol" panose="05050102010706020507" pitchFamily="18" charset="2"/>
              <a:buChar char=""/>
              <a:tabLst>
                <a:tab pos="1591310" algn="l"/>
              </a:tabLs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There are financial benefits due to reduced chiller space and labour requirement.</a:t>
            </a: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Symbol" panose="05050102010706020507" pitchFamily="18" charset="2"/>
              <a:buChar char=""/>
              <a:tabLst>
                <a:tab pos="1591310" algn="l"/>
              </a:tabLs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Thus, lot of energy is saved if hot processing is adopted at a pilot scale. </a:t>
            </a:r>
            <a:endParaRPr lang="en-GB" sz="2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95402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84</a:t>
            </a:fld>
            <a:endParaRPr lang="en-GB"/>
          </a:p>
        </p:txBody>
      </p:sp>
      <p:sp>
        <p:nvSpPr>
          <p:cNvPr id="3" name="Rectangle 2"/>
          <p:cNvSpPr/>
          <p:nvPr/>
        </p:nvSpPr>
        <p:spPr>
          <a:xfrm>
            <a:off x="739036" y="626798"/>
            <a:ext cx="10614764"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0"/>
              </a:spcAft>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Cooking</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Meat and meat products are cooked by any one or a combination of three methods—dry heat, moist heat and microwave cooking.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b="1" i="1" dirty="0">
                <a:solidFill>
                  <a:srgbClr val="000000"/>
                </a:solidFill>
                <a:latin typeface="Tahoma" panose="020B0604030504040204" pitchFamily="34" charset="0"/>
                <a:ea typeface="Tahoma" panose="020B0604030504040204" pitchFamily="34" charset="0"/>
                <a:cs typeface="Tahoma" panose="020B0604030504040204" pitchFamily="34" charset="0"/>
              </a:rPr>
              <a:t>Dry heat cooking</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is an accepted method for relatively tender cuts of meat such as pork chops, leg and chops of lamb, ground and </a:t>
            </a:r>
            <a:r>
              <a:rPr lang="en-GB" sz="2400" dirty="0" err="1">
                <a:solidFill>
                  <a:srgbClr val="000000"/>
                </a:solidFill>
                <a:latin typeface="Tahoma" panose="020B0604030504040204" pitchFamily="34" charset="0"/>
                <a:ea typeface="Tahoma" panose="020B0604030504040204" pitchFamily="34" charset="0"/>
                <a:cs typeface="Tahoma" panose="020B0604030504040204" pitchFamily="34" charset="0"/>
              </a:rPr>
              <a:t>comminuted</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meats etc. Dry heat cooking involves either broiling, roasting (in hot-air oven at 115-150</a:t>
            </a:r>
            <a:r>
              <a:rPr lang="en-GB" sz="24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0</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C) or frying.   Roasting generally gives good browning and improves the flavour of the product.  </a:t>
            </a:r>
            <a:r>
              <a:rPr lang="en-GB" sz="2400" b="1" i="1" dirty="0">
                <a:solidFill>
                  <a:srgbClr val="000000"/>
                </a:solidFill>
                <a:latin typeface="Tahoma" panose="020B0604030504040204" pitchFamily="34" charset="0"/>
                <a:ea typeface="Tahoma" panose="020B0604030504040204" pitchFamily="34" charset="0"/>
                <a:cs typeface="Tahoma" panose="020B0604030504040204" pitchFamily="34" charset="0"/>
              </a:rPr>
              <a:t>Frying</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400" i="1" dirty="0">
                <a:solidFill>
                  <a:srgbClr val="000000"/>
                </a:solidFill>
                <a:latin typeface="Tahoma" panose="020B0604030504040204" pitchFamily="34" charset="0"/>
                <a:ea typeface="Tahoma" panose="020B0604030504040204" pitchFamily="34" charset="0"/>
                <a:cs typeface="Tahoma" panose="020B0604030504040204" pitchFamily="34" charset="0"/>
              </a:rPr>
              <a:t>deep fat or shallow pan</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is especially suitable for thin cuts of meat such as sliced steaks, mutton chops, chicken meat pieces etc. </a:t>
            </a:r>
            <a:endParaRPr lang="en-GB" sz="2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33001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85</a:t>
            </a:fld>
            <a:endParaRPr lang="en-GB"/>
          </a:p>
        </p:txBody>
      </p:sp>
      <p:sp>
        <p:nvSpPr>
          <p:cNvPr id="3" name="Rectangle 2"/>
          <p:cNvSpPr/>
          <p:nvPr/>
        </p:nvSpPr>
        <p:spPr>
          <a:xfrm>
            <a:off x="726510" y="250851"/>
            <a:ext cx="10972800" cy="618630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Aft>
                <a:spcPts val="0"/>
              </a:spcAft>
            </a:pPr>
            <a:r>
              <a:rPr lang="en-GB" sz="2200" b="1" i="1" dirty="0">
                <a:solidFill>
                  <a:srgbClr val="000000"/>
                </a:solidFill>
                <a:latin typeface="Tahoma" panose="020B0604030504040204" pitchFamily="34" charset="0"/>
                <a:ea typeface="Calibri" panose="020F0502020204030204" pitchFamily="34" charset="0"/>
                <a:cs typeface="Times New Roman" panose="02020603050405020304" pitchFamily="18" charset="0"/>
              </a:rPr>
              <a:t>Moist heat cooking</a:t>
            </a:r>
            <a:r>
              <a:rPr lang="en-GB" sz="2200" dirty="0">
                <a:solidFill>
                  <a:srgbClr val="000000"/>
                </a:solidFill>
                <a:latin typeface="Tahoma" panose="020B0604030504040204" pitchFamily="34" charset="0"/>
                <a:ea typeface="Calibri" panose="020F0502020204030204" pitchFamily="34" charset="0"/>
                <a:cs typeface="Times New Roman" panose="02020603050405020304" pitchFamily="18" charset="0"/>
              </a:rPr>
              <a:t> is recommended for relatively tough cuts of meat.  In this method, hot water or steam is continuously kept in contact with meat for cooking, Pressure cooking, stewing, simmering, braising, etc. are popular moisture cooking procedures.   Higher cooking temperatures can be achieved </a:t>
            </a:r>
            <a:r>
              <a:rPr lang="en-GB" sz="2200" b="1" i="1" dirty="0">
                <a:solidFill>
                  <a:srgbClr val="000000"/>
                </a:solidFill>
                <a:latin typeface="Tahoma" panose="020B0604030504040204" pitchFamily="34" charset="0"/>
                <a:ea typeface="Calibri" panose="020F0502020204030204" pitchFamily="34" charset="0"/>
                <a:cs typeface="Times New Roman" panose="02020603050405020304" pitchFamily="18" charset="0"/>
              </a:rPr>
              <a:t>in pressure cooking</a:t>
            </a:r>
            <a:r>
              <a:rPr lang="en-GB" sz="2200" dirty="0">
                <a:solidFill>
                  <a:srgbClr val="000000"/>
                </a:solidFill>
                <a:latin typeface="Tahoma" panose="020B0604030504040204" pitchFamily="34" charset="0"/>
                <a:ea typeface="Calibri" panose="020F0502020204030204" pitchFamily="34" charset="0"/>
                <a:cs typeface="Times New Roman" panose="02020603050405020304" pitchFamily="18" charset="0"/>
              </a:rPr>
              <a:t> facilitating the tenderization of tough cuts of meat.    </a:t>
            </a:r>
            <a:r>
              <a:rPr lang="en-GB" sz="2200" b="1" i="1" dirty="0">
                <a:solidFill>
                  <a:srgbClr val="000000"/>
                </a:solidFill>
                <a:latin typeface="Tahoma" panose="020B0604030504040204" pitchFamily="34" charset="0"/>
                <a:ea typeface="Calibri" panose="020F0502020204030204" pitchFamily="34" charset="0"/>
                <a:cs typeface="Times New Roman" panose="02020603050405020304" pitchFamily="18" charset="0"/>
              </a:rPr>
              <a:t>In stewing</a:t>
            </a:r>
            <a:r>
              <a:rPr lang="en-GB" sz="2200" dirty="0">
                <a:solidFill>
                  <a:srgbClr val="000000"/>
                </a:solidFill>
                <a:latin typeface="Tahoma" panose="020B0604030504040204" pitchFamily="34" charset="0"/>
                <a:ea typeface="Calibri" panose="020F0502020204030204" pitchFamily="34" charset="0"/>
                <a:cs typeface="Times New Roman" panose="02020603050405020304" pitchFamily="18" charset="0"/>
              </a:rPr>
              <a:t>, tough meat pieces are first browned in small amount of fat and then covered with water along with curry stuff and allowed to cook at simmering temperature in covered container.  The final product becomes tender along with a curry.  </a:t>
            </a:r>
            <a:r>
              <a:rPr lang="en-GB" sz="2200" b="1" i="1" dirty="0">
                <a:solidFill>
                  <a:srgbClr val="000000"/>
                </a:solidFill>
                <a:latin typeface="Tahoma" panose="020B0604030504040204" pitchFamily="34" charset="0"/>
                <a:ea typeface="Calibri" panose="020F0502020204030204" pitchFamily="34" charset="0"/>
                <a:cs typeface="Times New Roman" panose="02020603050405020304" pitchFamily="18" charset="0"/>
              </a:rPr>
              <a:t>Simmering </a:t>
            </a:r>
            <a:r>
              <a:rPr lang="en-GB" sz="2200" dirty="0">
                <a:solidFill>
                  <a:srgbClr val="000000"/>
                </a:solidFill>
                <a:latin typeface="Tahoma" panose="020B0604030504040204" pitchFamily="34" charset="0"/>
                <a:ea typeface="Calibri" panose="020F0502020204030204" pitchFamily="34" charset="0"/>
                <a:cs typeface="Times New Roman" panose="02020603050405020304" pitchFamily="18" charset="0"/>
              </a:rPr>
              <a:t>involves cooking in hot water at a temperature of 70</a:t>
            </a:r>
            <a:r>
              <a:rPr lang="en-GB" sz="2200" baseline="30000" dirty="0">
                <a:solidFill>
                  <a:srgbClr val="000000"/>
                </a:solidFill>
                <a:latin typeface="Tahoma" panose="020B0604030504040204" pitchFamily="34" charset="0"/>
                <a:ea typeface="Calibri" panose="020F0502020204030204" pitchFamily="34" charset="0"/>
                <a:cs typeface="Times New Roman" panose="02020603050405020304" pitchFamily="18" charset="0"/>
              </a:rPr>
              <a:t>0</a:t>
            </a:r>
            <a:r>
              <a:rPr lang="en-GB" sz="2200" dirty="0">
                <a:solidFill>
                  <a:srgbClr val="000000"/>
                </a:solidFill>
                <a:latin typeface="Tahoma" panose="020B0604030504040204" pitchFamily="34" charset="0"/>
                <a:ea typeface="Calibri" panose="020F0502020204030204" pitchFamily="34" charset="0"/>
                <a:cs typeface="Times New Roman" panose="02020603050405020304" pitchFamily="18" charset="0"/>
              </a:rPr>
              <a:t>C for considerable time.  </a:t>
            </a:r>
            <a:r>
              <a:rPr lang="en-GB" sz="2200" b="1" i="1" dirty="0">
                <a:solidFill>
                  <a:srgbClr val="000000"/>
                </a:solidFill>
                <a:latin typeface="Tahoma" panose="020B0604030504040204" pitchFamily="34" charset="0"/>
                <a:ea typeface="Calibri" panose="020F0502020204030204" pitchFamily="34" charset="0"/>
                <a:cs typeface="Times New Roman" panose="02020603050405020304" pitchFamily="18" charset="0"/>
              </a:rPr>
              <a:t>Braising</a:t>
            </a:r>
            <a:r>
              <a:rPr lang="en-GB" sz="2200" dirty="0">
                <a:solidFill>
                  <a:srgbClr val="000000"/>
                </a:solidFill>
                <a:latin typeface="Tahoma" panose="020B0604030504040204" pitchFamily="34" charset="0"/>
                <a:ea typeface="Calibri" panose="020F0502020204030204" pitchFamily="34" charset="0"/>
                <a:cs typeface="Times New Roman" panose="02020603050405020304" pitchFamily="18" charset="0"/>
              </a:rPr>
              <a:t> utilizes both dry heat as well as moist heat for proper processing of meat products.    Several meat cuts like pork chops and steaks, mutton breast and shanks etc. are first fried in a frying pan and then put in a covered container along with water and seasoning for cooking at 80-90</a:t>
            </a:r>
            <a:r>
              <a:rPr lang="en-GB" sz="2200" baseline="30000" dirty="0">
                <a:solidFill>
                  <a:srgbClr val="000000"/>
                </a:solidFill>
                <a:latin typeface="Tahoma" panose="020B0604030504040204" pitchFamily="34" charset="0"/>
                <a:ea typeface="Calibri" panose="020F0502020204030204" pitchFamily="34" charset="0"/>
                <a:cs typeface="Times New Roman" panose="02020603050405020304" pitchFamily="18" charset="0"/>
              </a:rPr>
              <a:t>0</a:t>
            </a:r>
            <a:r>
              <a:rPr lang="en-GB" sz="2200" dirty="0">
                <a:solidFill>
                  <a:srgbClr val="000000"/>
                </a:solidFill>
                <a:latin typeface="Tahoma" panose="020B0604030504040204" pitchFamily="34" charset="0"/>
                <a:ea typeface="Calibri" panose="020F0502020204030204" pitchFamily="34" charset="0"/>
                <a:cs typeface="Times New Roman" panose="02020603050405020304" pitchFamily="18" charset="0"/>
              </a:rPr>
              <a:t>C.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833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86</a:t>
            </a:fld>
            <a:endParaRPr lang="en-GB"/>
          </a:p>
        </p:txBody>
      </p:sp>
      <p:sp>
        <p:nvSpPr>
          <p:cNvPr id="3" name="Rectangle 2"/>
          <p:cNvSpPr/>
          <p:nvPr/>
        </p:nvSpPr>
        <p:spPr>
          <a:xfrm>
            <a:off x="889349" y="703296"/>
            <a:ext cx="10333972" cy="60939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Meat Products can be grouped as follows:</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pPr marL="1362710" algn="just">
              <a:lnSpc>
                <a:spcPct val="150000"/>
              </a:lnSpc>
              <a:spcAft>
                <a:spcPts val="0"/>
              </a:spcAf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000" dirty="0">
              <a:latin typeface="Tahoma" panose="020B0604030504040204" pitchFamily="34" charset="0"/>
              <a:ea typeface="Tahoma" panose="020B0604030504040204" pitchFamily="34" charset="0"/>
              <a:cs typeface="Tahoma" panose="020B0604030504040204" pitchFamily="34" charset="0"/>
            </a:endParaRPr>
          </a:p>
          <a:p>
            <a:pPr marL="1362710" algn="just">
              <a:lnSpc>
                <a:spcPct val="150000"/>
              </a:lnSpc>
              <a:spcAft>
                <a:spcPts val="0"/>
              </a:spcAft>
              <a:tabLst>
                <a:tab pos="1591310" algn="l"/>
              </a:tabLs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1.	Cured and smoked meats </a:t>
            </a:r>
            <a:endParaRPr lang="en-GB" sz="2000" dirty="0">
              <a:latin typeface="Tahoma" panose="020B0604030504040204" pitchFamily="34" charset="0"/>
              <a:ea typeface="Tahoma" panose="020B0604030504040204" pitchFamily="34" charset="0"/>
              <a:cs typeface="Tahoma" panose="020B0604030504040204" pitchFamily="34" charset="0"/>
            </a:endParaRPr>
          </a:p>
          <a:p>
            <a:pPr marL="1362710" algn="just">
              <a:lnSpc>
                <a:spcPct val="150000"/>
              </a:lnSpc>
              <a:spcAft>
                <a:spcPts val="0"/>
              </a:spcAft>
              <a:tabLst>
                <a:tab pos="1591310" algn="l"/>
              </a:tabLs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2.	Sausages </a:t>
            </a:r>
            <a:endParaRPr lang="en-GB" sz="2000" dirty="0">
              <a:latin typeface="Tahoma" panose="020B0604030504040204" pitchFamily="34" charset="0"/>
              <a:ea typeface="Tahoma" panose="020B0604030504040204" pitchFamily="34" charset="0"/>
              <a:cs typeface="Tahoma" panose="020B0604030504040204" pitchFamily="34" charset="0"/>
            </a:endParaRPr>
          </a:p>
          <a:p>
            <a:pPr marL="1362710" algn="just">
              <a:lnSpc>
                <a:spcPct val="150000"/>
              </a:lnSpc>
              <a:spcAft>
                <a:spcPts val="0"/>
              </a:spcAft>
              <a:tabLst>
                <a:tab pos="1591310" algn="l"/>
              </a:tabLs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3.	Intermediate moisture and shelf stable meat products </a:t>
            </a:r>
            <a:endParaRPr lang="en-GB" sz="2000" dirty="0">
              <a:latin typeface="Tahoma" panose="020B0604030504040204" pitchFamily="34" charset="0"/>
              <a:ea typeface="Tahoma" panose="020B0604030504040204" pitchFamily="34" charset="0"/>
              <a:cs typeface="Tahoma" panose="020B0604030504040204" pitchFamily="34" charset="0"/>
            </a:endParaRPr>
          </a:p>
          <a:p>
            <a:pPr marL="1362710" algn="just">
              <a:lnSpc>
                <a:spcPct val="150000"/>
              </a:lnSpc>
              <a:spcAft>
                <a:spcPts val="0"/>
              </a:spcAft>
              <a:tabLst>
                <a:tab pos="1591310" algn="l"/>
              </a:tabLs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4.	Restructured meat products </a:t>
            </a:r>
            <a:endParaRPr lang="en-GB" sz="2000" dirty="0">
              <a:latin typeface="Tahoma" panose="020B0604030504040204" pitchFamily="34" charset="0"/>
              <a:ea typeface="Tahoma" panose="020B0604030504040204" pitchFamily="34" charset="0"/>
              <a:cs typeface="Tahoma" panose="020B0604030504040204" pitchFamily="34" charset="0"/>
            </a:endParaRPr>
          </a:p>
          <a:p>
            <a:pPr marL="1362710" algn="just">
              <a:lnSpc>
                <a:spcPct val="150000"/>
              </a:lnSpc>
              <a:spcAft>
                <a:spcPts val="0"/>
              </a:spcAft>
              <a:tabLst>
                <a:tab pos="1591310" algn="l"/>
              </a:tabLs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5.	Other popular meat products </a:t>
            </a:r>
            <a:endParaRPr lang="en-GB" sz="2000" dirty="0">
              <a:latin typeface="Tahoma" panose="020B0604030504040204" pitchFamily="34" charset="0"/>
              <a:ea typeface="Tahoma" panose="020B0604030504040204" pitchFamily="34" charset="0"/>
              <a:cs typeface="Tahoma" panose="020B0604030504040204" pitchFamily="34" charset="0"/>
            </a:endParaRPr>
          </a:p>
          <a:p>
            <a:pPr marL="1362710" algn="just">
              <a:lnSpc>
                <a:spcPct val="150000"/>
              </a:lnSpc>
              <a:spcAft>
                <a:spcPts val="0"/>
              </a:spcAft>
              <a:tabLst>
                <a:tab pos="1591310" algn="l"/>
              </a:tabLst>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Cured and Smoked Meats </a:t>
            </a: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All meat products belonging to this class are cured, whereas only some of them are smoked.  The primal cuts of pork especially ham and bacon have been subjected to curing and smoking for a long time.  These days, it is a general practice to accomplish  cooking also during smoking except for Country ham, which is smoked without cooking.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51772" y="81535"/>
            <a:ext cx="1778696"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000" b="1" dirty="0" smtClean="0">
                <a:latin typeface="Times New Roman" panose="02020603050405020304" pitchFamily="18" charset="0"/>
                <a:cs typeface="Times New Roman" panose="02020603050405020304" pitchFamily="18" charset="0"/>
              </a:rPr>
              <a:t>LECTURE 14</a:t>
            </a:r>
            <a:endParaRPr lang="en-GB" sz="2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139097" y="195465"/>
            <a:ext cx="2185214" cy="5078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
              <a:lnSpc>
                <a:spcPct val="150000"/>
              </a:lnSpc>
              <a:spcAft>
                <a:spcPts val="0"/>
              </a:spcAft>
            </a:pPr>
            <a:r>
              <a:rPr lang="en-GB" b="1" dirty="0">
                <a:solidFill>
                  <a:srgbClr val="000000"/>
                </a:solidFill>
                <a:latin typeface="Tahoma" panose="020B0604030504040204" pitchFamily="34" charset="0"/>
                <a:ea typeface="Tahoma" panose="020B0604030504040204" pitchFamily="34" charset="0"/>
                <a:cs typeface="Tahoma" panose="020B0604030504040204" pitchFamily="34" charset="0"/>
              </a:rPr>
              <a:t>MEAT PRODUCTS</a:t>
            </a:r>
          </a:p>
        </p:txBody>
      </p:sp>
    </p:spTree>
    <p:extLst>
      <p:ext uri="{BB962C8B-B14F-4D97-AF65-F5344CB8AC3E}">
        <p14:creationId xmlns:p14="http://schemas.microsoft.com/office/powerpoint/2010/main" val="27925222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87</a:t>
            </a:fld>
            <a:endParaRPr lang="en-GB"/>
          </a:p>
        </p:txBody>
      </p:sp>
      <p:sp>
        <p:nvSpPr>
          <p:cNvPr id="3" name="Rectangle 2"/>
          <p:cNvSpPr/>
          <p:nvPr/>
        </p:nvSpPr>
        <p:spPr>
          <a:xfrm>
            <a:off x="876822" y="245382"/>
            <a:ext cx="10246290" cy="618630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Sausages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Sausage term was derived  in the ancient times from  the </a:t>
            </a:r>
            <a:r>
              <a:rPr lang="en-GB" sz="2400" dirty="0" err="1">
                <a:solidFill>
                  <a:srgbClr val="000000"/>
                </a:solidFill>
                <a:latin typeface="Tahoma" panose="020B0604030504040204" pitchFamily="34" charset="0"/>
                <a:ea typeface="Tahoma" panose="020B0604030504040204" pitchFamily="34" charset="0"/>
                <a:cs typeface="Tahoma" panose="020B0604030504040204" pitchFamily="34" charset="0"/>
              </a:rPr>
              <a:t>latin</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word ‘</a:t>
            </a:r>
            <a:r>
              <a:rPr lang="en-GB" sz="2400" dirty="0" err="1">
                <a:solidFill>
                  <a:srgbClr val="000000"/>
                </a:solidFill>
                <a:latin typeface="Tahoma" panose="020B0604030504040204" pitchFamily="34" charset="0"/>
                <a:ea typeface="Tahoma" panose="020B0604030504040204" pitchFamily="34" charset="0"/>
                <a:cs typeface="Tahoma" panose="020B0604030504040204" pitchFamily="34" charset="0"/>
              </a:rPr>
              <a:t>salsus</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meaning salt. It was literally coined to refer to ground meat which was salted and stuffed in animal casings.  Presently, sausage may be defined  as a meat product which  is  prepared  from minced  and seasoned  meat  and  formed  into cylindrical shape by natural or synthetic  casings. Though sausages originated  in the western  world, these products acquired  universal popularity due to variety and convenience to the consumers.  Sausages are economical also because they are generally  prepared  from cheaper cuts of  meat  and  by-products of industry. </a:t>
            </a:r>
            <a:endParaRPr lang="en-GB" sz="2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15279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88</a:t>
            </a:fld>
            <a:endParaRPr lang="en-GB"/>
          </a:p>
        </p:txBody>
      </p:sp>
      <p:sp>
        <p:nvSpPr>
          <p:cNvPr id="3" name="Rectangle 2"/>
          <p:cNvSpPr/>
          <p:nvPr/>
        </p:nvSpPr>
        <p:spPr>
          <a:xfrm>
            <a:off x="776614" y="456625"/>
            <a:ext cx="9745249" cy="567847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Classification of Sausage</a:t>
            </a:r>
            <a:endParaRPr lang="en-GB" sz="2200" dirty="0">
              <a:latin typeface="Tahoma" panose="020B0604030504040204" pitchFamily="34" charset="0"/>
              <a:ea typeface="Tahoma" panose="020B0604030504040204" pitchFamily="34" charset="0"/>
              <a:cs typeface="Tahoma" panose="020B0604030504040204" pitchFamily="34" charset="0"/>
            </a:endParaRPr>
          </a:p>
          <a:p>
            <a:pPr marL="1134110" algn="just">
              <a:lnSpc>
                <a:spcPct val="150000"/>
              </a:lnSpc>
              <a:spcAft>
                <a:spcPts val="0"/>
              </a:spcAft>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Sausages are such a large number of varying kinds of products that it is not possible to cover them  in  any classification system. Some overlapping is always there.  Some of the popular classification systems  are: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tabLst>
                <a:tab pos="1819910" algn="l"/>
              </a:tabLst>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Based on degree of chopping: (a) Coarse ground sausage (b) Emulsion type sausage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Based on moisture content: (a) Fresh sausage (b) Smoked uncooked sausage (c) Cooked sausage (dry and semi-dry sausage)</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Based on fermentation : (a) Fermented sausage (b) Non-fermented sausage </a:t>
            </a:r>
            <a:endParaRPr lang="en-GB" sz="22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06010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89</a:t>
            </a:fld>
            <a:endParaRPr lang="en-GB"/>
          </a:p>
        </p:txBody>
      </p:sp>
      <p:sp>
        <p:nvSpPr>
          <p:cNvPr id="3" name="Rectangle 2"/>
          <p:cNvSpPr/>
          <p:nvPr/>
        </p:nvSpPr>
        <p:spPr>
          <a:xfrm>
            <a:off x="739036" y="239034"/>
            <a:ext cx="10283868" cy="61173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Sausage Processing Steps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tabLst>
                <a:tab pos="1591310" algn="l"/>
              </a:tabLs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Grinding</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or mincing: Lean meat and fat are minced separately in a meat mincer. The choice of mincer plate or sieve depends on the type of meat.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tabLst>
                <a:tab pos="1591310" algn="l"/>
              </a:tabLs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Mixing:</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Meat and fat to be used for the preparation of coarse ground sausage are mixed uniformly in a mixer.    Extender, condiments and spices should also be run in the mixer for even distribution.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Chopping and emulsifying: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For emulsion preparation, lean meat is first chopped for few minutes in a bowl chopper with salt to extract </a:t>
            </a:r>
            <a:r>
              <a:rPr lang="en-GB" sz="2200" dirty="0" err="1">
                <a:solidFill>
                  <a:srgbClr val="000000"/>
                </a:solidFill>
                <a:latin typeface="Tahoma" panose="020B0604030504040204" pitchFamily="34" charset="0"/>
                <a:ea typeface="Tahoma" panose="020B0604030504040204" pitchFamily="34" charset="0"/>
                <a:cs typeface="Tahoma" panose="020B0604030504040204" pitchFamily="34" charset="0"/>
              </a:rPr>
              <a:t>myofibrillar</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proteins.  This is followed by addition of fat and running for a few minutes again to get desired emulsion consistency.  Now, all other ingredients are added and chopper is run for some time for uniform distribution. The entire operation is conducted at low temperature by addition of ice flakes in place of chilled water</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GB"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82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9</a:t>
            </a:fld>
            <a:endParaRPr lang="en-GB"/>
          </a:p>
        </p:txBody>
      </p:sp>
      <p:sp>
        <p:nvSpPr>
          <p:cNvPr id="3" name="Rectangle 2"/>
          <p:cNvSpPr/>
          <p:nvPr/>
        </p:nvSpPr>
        <p:spPr>
          <a:xfrm>
            <a:off x="839245" y="356929"/>
            <a:ext cx="10409128" cy="609397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spcAft>
                <a:spcPts val="0"/>
              </a:spcAft>
            </a:pP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Water </a:t>
            </a:r>
            <a:endPar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Largest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component of the muscle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tissue about three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quarter (75</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Almost 70% of water content in fresh meat is located within the myofibrils as: </a:t>
            </a:r>
          </a:p>
          <a:p>
            <a:pPr marL="571500" indent="-571500">
              <a:lnSpc>
                <a:spcPct val="150000"/>
              </a:lnSpc>
              <a:buAutoNum type="romanLcParenR"/>
            </a:pP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Free water/mobilised ii) Intermediate/immobilised water  and </a:t>
            </a:r>
          </a:p>
          <a:p>
            <a:pPr>
              <a:lnSpc>
                <a:spcPct val="150000"/>
              </a:lnSpc>
            </a:pP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iii)</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Bound water- about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4-5</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pPr>
            <a:endPar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spcAft>
                <a:spcPts val="0"/>
              </a:spcAft>
              <a:buFont typeface="Arial" panose="020B0604020202020204" pitchFamily="34" charset="0"/>
              <a:buChar char="•"/>
            </a:pP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meat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isoelectric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point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(neutral charge) = high water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retention of the </a:t>
            </a: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tissue. </a:t>
            </a:r>
          </a:p>
          <a:p>
            <a:pPr>
              <a:lnSpc>
                <a:spcPct val="150000"/>
              </a:lnSpc>
              <a:spcAft>
                <a:spcPts val="0"/>
              </a:spcAft>
            </a:pPr>
            <a:r>
              <a:rPr lang="en-GB"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increased the water holding capacity of the meat which is associated with juiciness and tenderness of cooked meat. </a:t>
            </a:r>
            <a:endParaRPr lang="en-GB"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49911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90</a:t>
            </a:fld>
            <a:endParaRPr lang="en-GB"/>
          </a:p>
        </p:txBody>
      </p:sp>
      <p:sp>
        <p:nvSpPr>
          <p:cNvPr id="3" name="Rectangle 2"/>
          <p:cNvSpPr/>
          <p:nvPr/>
        </p:nvSpPr>
        <p:spPr>
          <a:xfrm>
            <a:off x="501041" y="262374"/>
            <a:ext cx="10960273" cy="60939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Stuffing: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Sausage emulsion or batter is taken to stuffer for extrusion into casings.  The casings are first collected on the stuffing horn or nozzle and released to coincide with the extrusion</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GB" sz="2000" b="1" dirty="0">
                <a:latin typeface="Tahoma" panose="020B0604030504040204" pitchFamily="34" charset="0"/>
                <a:ea typeface="Tahoma" panose="020B0604030504040204" pitchFamily="34" charset="0"/>
                <a:cs typeface="Tahoma" panose="020B0604030504040204" pitchFamily="34" charset="0"/>
              </a:rPr>
              <a:t>Linking and tying:</a:t>
            </a:r>
            <a:r>
              <a:rPr lang="en-GB" sz="2000" dirty="0">
                <a:latin typeface="Tahoma" panose="020B0604030504040204" pitchFamily="34" charset="0"/>
                <a:ea typeface="Tahoma" panose="020B0604030504040204" pitchFamily="34" charset="0"/>
                <a:cs typeface="Tahoma" panose="020B0604030504040204" pitchFamily="34" charset="0"/>
              </a:rPr>
              <a:t> In small sausages, the encased mass is twisted to produce links either manually or mechanically whereas in large sausages, the encased mass is tied with thread at regular intervals.</a:t>
            </a:r>
          </a:p>
          <a:p>
            <a:pPr>
              <a:lnSpc>
                <a:spcPct val="150000"/>
              </a:lnSpc>
            </a:pPr>
            <a:r>
              <a:rPr lang="en-GB" sz="2000" b="1" dirty="0">
                <a:latin typeface="Tahoma" panose="020B0604030504040204" pitchFamily="34" charset="0"/>
                <a:ea typeface="Tahoma" panose="020B0604030504040204" pitchFamily="34" charset="0"/>
                <a:cs typeface="Tahoma" panose="020B0604030504040204" pitchFamily="34" charset="0"/>
              </a:rPr>
              <a:t>Smoking and cooking: </a:t>
            </a:r>
            <a:r>
              <a:rPr lang="en-GB" sz="2000" dirty="0">
                <a:latin typeface="Tahoma" panose="020B0604030504040204" pitchFamily="34" charset="0"/>
                <a:ea typeface="Tahoma" panose="020B0604030504040204" pitchFamily="34" charset="0"/>
                <a:cs typeface="Tahoma" panose="020B0604030504040204" pitchFamily="34" charset="0"/>
              </a:rPr>
              <a:t>Sausage links  are hung  on the smokehouse trolley and  transferred  to smoke house.    The temperature of smokehouse is usually maintained at 68-70</a:t>
            </a:r>
            <a:r>
              <a:rPr lang="en-GB" sz="2000" baseline="30000" dirty="0">
                <a:latin typeface="Tahoma" panose="020B0604030504040204" pitchFamily="34" charset="0"/>
                <a:ea typeface="Tahoma" panose="020B0604030504040204" pitchFamily="34" charset="0"/>
                <a:cs typeface="Tahoma" panose="020B0604030504040204" pitchFamily="34" charset="0"/>
              </a:rPr>
              <a:t>0</a:t>
            </a:r>
            <a:r>
              <a:rPr lang="en-GB" sz="2000" dirty="0">
                <a:latin typeface="Tahoma" panose="020B0604030504040204" pitchFamily="34" charset="0"/>
                <a:ea typeface="Tahoma" panose="020B0604030504040204" pitchFamily="34" charset="0"/>
                <a:cs typeface="Tahoma" panose="020B0604030504040204" pitchFamily="34" charset="0"/>
              </a:rPr>
              <a:t>C which  is enough  for coagulation of  sausage  emulsion, cooking and requisite drying of sausages.</a:t>
            </a:r>
          </a:p>
          <a:p>
            <a:pPr>
              <a:lnSpc>
                <a:spcPct val="150000"/>
              </a:lnSpc>
            </a:pPr>
            <a:r>
              <a:rPr lang="en-GB" sz="2000" b="1" dirty="0">
                <a:latin typeface="Tahoma" panose="020B0604030504040204" pitchFamily="34" charset="0"/>
                <a:ea typeface="Tahoma" panose="020B0604030504040204" pitchFamily="34" charset="0"/>
                <a:cs typeface="Tahoma" panose="020B0604030504040204" pitchFamily="34" charset="0"/>
              </a:rPr>
              <a:t>Chilling:</a:t>
            </a:r>
            <a:r>
              <a:rPr lang="en-GB" sz="2000" dirty="0">
                <a:latin typeface="Tahoma" panose="020B0604030504040204" pitchFamily="34" charset="0"/>
                <a:ea typeface="Tahoma" panose="020B0604030504040204" pitchFamily="34" charset="0"/>
                <a:cs typeface="Tahoma" panose="020B0604030504040204" pitchFamily="34" charset="0"/>
              </a:rPr>
              <a:t> The cooked  product is showered  with  chilled  water to an internal temperature of about 4</a:t>
            </a:r>
            <a:r>
              <a:rPr lang="en-GB" sz="2000" baseline="30000" dirty="0">
                <a:latin typeface="Tahoma" panose="020B0604030504040204" pitchFamily="34" charset="0"/>
                <a:ea typeface="Tahoma" panose="020B0604030504040204" pitchFamily="34" charset="0"/>
                <a:cs typeface="Tahoma" panose="020B0604030504040204" pitchFamily="34" charset="0"/>
              </a:rPr>
              <a:t>0</a:t>
            </a:r>
            <a:r>
              <a:rPr lang="en-GB" sz="2000" dirty="0">
                <a:latin typeface="Tahoma" panose="020B0604030504040204" pitchFamily="34" charset="0"/>
                <a:ea typeface="Tahoma" panose="020B0604030504040204" pitchFamily="34" charset="0"/>
                <a:cs typeface="Tahoma" panose="020B0604030504040204" pitchFamily="34" charset="0"/>
              </a:rPr>
              <a:t>C.</a:t>
            </a:r>
          </a:p>
          <a:p>
            <a:pPr>
              <a:lnSpc>
                <a:spcPct val="150000"/>
              </a:lnSpc>
            </a:pPr>
            <a:r>
              <a:rPr lang="en-GB" sz="2000" b="1" dirty="0">
                <a:latin typeface="Tahoma" panose="020B0604030504040204" pitchFamily="34" charset="0"/>
                <a:ea typeface="Tahoma" panose="020B0604030504040204" pitchFamily="34" charset="0"/>
                <a:cs typeface="Tahoma" panose="020B0604030504040204" pitchFamily="34" charset="0"/>
              </a:rPr>
              <a:t>Peeling and packaging</a:t>
            </a:r>
            <a:r>
              <a:rPr lang="en-GB" sz="2000" dirty="0">
                <a:latin typeface="Tahoma" panose="020B0604030504040204" pitchFamily="34" charset="0"/>
                <a:ea typeface="Tahoma" panose="020B0604030504040204" pitchFamily="34" charset="0"/>
                <a:cs typeface="Tahoma" panose="020B0604030504040204" pitchFamily="34" charset="0"/>
              </a:rPr>
              <a:t>: While artificial or synthetic  casings are peeled  off before the product  is packed, small sized natural casings need  not be removed. The product  is generally unit packed for retail outlets</a:t>
            </a:r>
            <a:r>
              <a:rPr lang="en-GB" sz="2000" dirty="0" smtClean="0">
                <a:latin typeface="Tahoma" panose="020B0604030504040204" pitchFamily="34" charset="0"/>
                <a:ea typeface="Tahoma" panose="020B0604030504040204" pitchFamily="34" charset="0"/>
                <a:cs typeface="Tahoma" panose="020B0604030504040204" pitchFamily="34" charset="0"/>
              </a:rPr>
              <a:t>.</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66072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91</a:t>
            </a:fld>
            <a:endParaRPr lang="en-GB"/>
          </a:p>
        </p:txBody>
      </p:sp>
      <p:sp>
        <p:nvSpPr>
          <p:cNvPr id="3" name="Rectangle 2"/>
          <p:cNvSpPr/>
          <p:nvPr/>
        </p:nvSpPr>
        <p:spPr>
          <a:xfrm>
            <a:off x="288099" y="354707"/>
            <a:ext cx="11574049" cy="60016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Some of the popular classification systems </a:t>
            </a:r>
            <a:r>
              <a:rPr lang="en-GB" sz="2400" b="1" dirty="0" smtClean="0">
                <a:latin typeface="Tahoma" panose="020B0604030504040204" pitchFamily="34" charset="0"/>
                <a:ea typeface="Tahoma" panose="020B0604030504040204" pitchFamily="34" charset="0"/>
                <a:cs typeface="Tahoma" panose="020B0604030504040204" pitchFamily="34" charset="0"/>
              </a:rPr>
              <a:t>of Sausages are</a:t>
            </a:r>
            <a:r>
              <a:rPr lang="en-GB" sz="2400" b="1" dirty="0">
                <a:latin typeface="Tahoma" panose="020B0604030504040204" pitchFamily="34" charset="0"/>
                <a:ea typeface="Tahoma" panose="020B0604030504040204" pitchFamily="34" charset="0"/>
                <a:cs typeface="Tahoma" panose="020B0604030504040204" pitchFamily="34" charset="0"/>
              </a:rPr>
              <a:t>: </a:t>
            </a:r>
          </a:p>
          <a:p>
            <a:r>
              <a:rPr lang="en-GB" sz="2400" dirty="0" err="1">
                <a:latin typeface="Tahoma" panose="020B0604030504040204" pitchFamily="34" charset="0"/>
                <a:ea typeface="Tahoma" panose="020B0604030504040204" pitchFamily="34" charset="0"/>
                <a:cs typeface="Tahoma" panose="020B0604030504040204" pitchFamily="34" charset="0"/>
              </a:rPr>
              <a:t>i</a:t>
            </a:r>
            <a:r>
              <a:rPr lang="en-GB" sz="2400" dirty="0">
                <a:latin typeface="Tahoma" panose="020B0604030504040204" pitchFamily="34" charset="0"/>
                <a:ea typeface="Tahoma" panose="020B0604030504040204" pitchFamily="34" charset="0"/>
                <a:cs typeface="Tahoma" panose="020B0604030504040204" pitchFamily="34" charset="0"/>
              </a:rPr>
              <a:t>. Based on degree of chopping : a. Coarse ground sausage </a:t>
            </a:r>
          </a:p>
          <a:p>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b</a:t>
            </a:r>
            <a:r>
              <a:rPr lang="en-GB" sz="2400" dirty="0">
                <a:latin typeface="Tahoma" panose="020B0604030504040204" pitchFamily="34" charset="0"/>
                <a:ea typeface="Tahoma" panose="020B0604030504040204" pitchFamily="34" charset="0"/>
                <a:cs typeface="Tahoma" panose="020B0604030504040204" pitchFamily="34" charset="0"/>
              </a:rPr>
              <a:t>. Emulsion type sausage </a:t>
            </a:r>
          </a:p>
          <a:p>
            <a:r>
              <a:rPr lang="en-GB" sz="2400" dirty="0">
                <a:latin typeface="Tahoma" panose="020B0604030504040204" pitchFamily="34" charset="0"/>
                <a:ea typeface="Tahoma" panose="020B0604030504040204" pitchFamily="34" charset="0"/>
                <a:cs typeface="Tahoma" panose="020B0604030504040204" pitchFamily="34" charset="0"/>
              </a:rPr>
              <a:t>ii. Based on moisture content : </a:t>
            </a:r>
            <a:r>
              <a:rPr lang="en-GB" sz="2400" dirty="0" smtClean="0">
                <a:latin typeface="Tahoma" panose="020B0604030504040204" pitchFamily="34" charset="0"/>
                <a:ea typeface="Tahoma" panose="020B0604030504040204" pitchFamily="34" charset="0"/>
                <a:cs typeface="Tahoma" panose="020B0604030504040204" pitchFamily="34" charset="0"/>
              </a:rPr>
              <a:t>a</a:t>
            </a:r>
            <a:r>
              <a:rPr lang="en-GB" sz="2400" dirty="0">
                <a:latin typeface="Tahoma" panose="020B0604030504040204" pitchFamily="34" charset="0"/>
                <a:ea typeface="Tahoma" panose="020B0604030504040204" pitchFamily="34" charset="0"/>
                <a:cs typeface="Tahoma" panose="020B0604030504040204" pitchFamily="34" charset="0"/>
              </a:rPr>
              <a:t>. Fresh sausage </a:t>
            </a:r>
          </a:p>
          <a:p>
            <a:r>
              <a:rPr lang="en-GB" sz="2400" dirty="0" smtClean="0">
                <a:latin typeface="Tahoma" panose="020B0604030504040204" pitchFamily="34" charset="0"/>
                <a:ea typeface="Tahoma" panose="020B0604030504040204" pitchFamily="34" charset="0"/>
                <a:cs typeface="Tahoma" panose="020B0604030504040204" pitchFamily="34" charset="0"/>
              </a:rPr>
              <a:t>				      b</a:t>
            </a:r>
            <a:r>
              <a:rPr lang="en-GB" sz="2400" dirty="0">
                <a:latin typeface="Tahoma" panose="020B0604030504040204" pitchFamily="34" charset="0"/>
                <a:ea typeface="Tahoma" panose="020B0604030504040204" pitchFamily="34" charset="0"/>
                <a:cs typeface="Tahoma" panose="020B0604030504040204" pitchFamily="34" charset="0"/>
              </a:rPr>
              <a:t>. Smoked uncooked sausage </a:t>
            </a:r>
          </a:p>
          <a:p>
            <a:r>
              <a:rPr lang="en-GB" sz="2400" dirty="0" smtClean="0">
                <a:latin typeface="Tahoma" panose="020B0604030504040204" pitchFamily="34" charset="0"/>
                <a:ea typeface="Tahoma" panose="020B0604030504040204" pitchFamily="34" charset="0"/>
                <a:cs typeface="Tahoma" panose="020B0604030504040204" pitchFamily="34" charset="0"/>
              </a:rPr>
              <a:t>				      c</a:t>
            </a:r>
            <a:r>
              <a:rPr lang="en-GB" sz="2400" dirty="0">
                <a:latin typeface="Tahoma" panose="020B0604030504040204" pitchFamily="34" charset="0"/>
                <a:ea typeface="Tahoma" panose="020B0604030504040204" pitchFamily="34" charset="0"/>
                <a:cs typeface="Tahoma" panose="020B0604030504040204" pitchFamily="34" charset="0"/>
              </a:rPr>
              <a:t>. Cooked sausage </a:t>
            </a:r>
          </a:p>
          <a:p>
            <a:r>
              <a:rPr lang="en-GB" sz="2400" dirty="0" smtClean="0">
                <a:latin typeface="Tahoma" panose="020B0604030504040204" pitchFamily="34" charset="0"/>
                <a:ea typeface="Tahoma" panose="020B0604030504040204" pitchFamily="34" charset="0"/>
                <a:cs typeface="Tahoma" panose="020B0604030504040204" pitchFamily="34" charset="0"/>
              </a:rPr>
              <a:t>				      d</a:t>
            </a:r>
            <a:r>
              <a:rPr lang="en-GB" sz="2400" dirty="0">
                <a:latin typeface="Tahoma" panose="020B0604030504040204" pitchFamily="34" charset="0"/>
                <a:ea typeface="Tahoma" panose="020B0604030504040204" pitchFamily="34" charset="0"/>
                <a:cs typeface="Tahoma" panose="020B0604030504040204" pitchFamily="34" charset="0"/>
              </a:rPr>
              <a:t>. Dry and semi-dry sausage </a:t>
            </a:r>
          </a:p>
          <a:p>
            <a:r>
              <a:rPr lang="en-GB" sz="2400" dirty="0">
                <a:latin typeface="Tahoma" panose="020B0604030504040204" pitchFamily="34" charset="0"/>
                <a:ea typeface="Tahoma" panose="020B0604030504040204" pitchFamily="34" charset="0"/>
                <a:cs typeface="Tahoma" panose="020B0604030504040204" pitchFamily="34" charset="0"/>
              </a:rPr>
              <a:t>iii. Based on fermentation : a. Fermented sausage </a:t>
            </a:r>
          </a:p>
          <a:p>
            <a:r>
              <a:rPr lang="en-GB" sz="2400" dirty="0" smtClean="0">
                <a:latin typeface="Tahoma" panose="020B0604030504040204" pitchFamily="34" charset="0"/>
                <a:ea typeface="Tahoma" panose="020B0604030504040204" pitchFamily="34" charset="0"/>
                <a:cs typeface="Tahoma" panose="020B0604030504040204" pitchFamily="34" charset="0"/>
              </a:rPr>
              <a:t>			          b</a:t>
            </a:r>
            <a:r>
              <a:rPr lang="en-GB" sz="2400" dirty="0">
                <a:latin typeface="Tahoma" panose="020B0604030504040204" pitchFamily="34" charset="0"/>
                <a:ea typeface="Tahoma" panose="020B0604030504040204" pitchFamily="34" charset="0"/>
                <a:cs typeface="Tahoma" panose="020B0604030504040204" pitchFamily="34" charset="0"/>
              </a:rPr>
              <a:t>. Non-fermented sausage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Other </a:t>
            </a: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examples of popular sausages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Bologna</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It is an emulsion type sausage prepared from the meat of old animals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Hot  dog</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It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is a fairly spicy sausage in broader casings,  usually processed in India.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b="1" dirty="0" err="1">
                <a:solidFill>
                  <a:srgbClr val="000000"/>
                </a:solidFill>
                <a:latin typeface="Tahoma" panose="020B0604030504040204" pitchFamily="34" charset="0"/>
                <a:ea typeface="Tahoma" panose="020B0604030504040204" pitchFamily="34" charset="0"/>
                <a:cs typeface="Tahoma" panose="020B0604030504040204" pitchFamily="34" charset="0"/>
              </a:rPr>
              <a:t>Mortadella</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It is a dry sausage prepared in cattle bladder or artificial broader casings. </a:t>
            </a:r>
            <a:endParaRPr lang="en-GB" sz="2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59625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92</a:t>
            </a:fld>
            <a:endParaRPr lang="en-GB"/>
          </a:p>
        </p:txBody>
      </p:sp>
      <p:sp>
        <p:nvSpPr>
          <p:cNvPr id="3" name="Rectangle 2"/>
          <p:cNvSpPr/>
          <p:nvPr/>
        </p:nvSpPr>
        <p:spPr>
          <a:xfrm>
            <a:off x="663878" y="447040"/>
            <a:ext cx="10689921" cy="603120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Intermediate Moisture and Shelf Stable Meat Products </a:t>
            </a:r>
            <a:endParaRPr lang="en-GB"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000" b="1" dirty="0">
                <a:solidFill>
                  <a:srgbClr val="000000"/>
                </a:solidFill>
                <a:latin typeface="Tahoma" panose="020B0604030504040204" pitchFamily="34" charset="0"/>
                <a:ea typeface="Tahoma" panose="020B0604030504040204" pitchFamily="34" charset="0"/>
                <a:cs typeface="Tahoma" panose="020B0604030504040204" pitchFamily="34" charset="0"/>
              </a:rPr>
              <a:t>Intermediate Moisture Meats (IMM)</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are meat products with 20-50% moisture and had moderate juiciness and texture on rehydration.  Such products were resistant to bacteriological spoilage and could   be held without refrigeration.  The basic reason for the stability of these products lay in the reduced availability of water to the microorganisms, since water activity generally remains in the range of 0.6 to 0.85. These semi-moist meats are of special significance to the developing countries where refrigeration facilities are not always available.   Such products can be easily </a:t>
            </a:r>
            <a:r>
              <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be carried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in defence expeditions and stress situations like floods, famines etc. for air drop. </a:t>
            </a:r>
            <a:endParaRPr lang="en-GB" sz="2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b="1" dirty="0">
                <a:latin typeface="Tahoma" panose="020B0604030504040204" pitchFamily="34" charset="0"/>
                <a:ea typeface="Tahoma" panose="020B0604030504040204" pitchFamily="34" charset="0"/>
                <a:cs typeface="Tahoma" panose="020B0604030504040204" pitchFamily="34" charset="0"/>
              </a:rPr>
              <a:t>Humectants </a:t>
            </a: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dirty="0">
                <a:latin typeface="Tahoma" panose="020B0604030504040204" pitchFamily="34" charset="0"/>
                <a:ea typeface="Tahoma" panose="020B0604030504040204" pitchFamily="34" charset="0"/>
                <a:cs typeface="Tahoma" panose="020B0604030504040204" pitchFamily="34" charset="0"/>
              </a:rPr>
              <a:t>Various additives employed for lowering the water activity of foods are known as humectants.  Some of the most commonly used humectants are: Glycerol, Propylene glycol, Sodium chloride, Polyhydric alcohols (e.g. sorbitol), Sugars (e.g. sucrose, dextrose, corn syrup </a:t>
            </a:r>
            <a:r>
              <a:rPr lang="en-GB" sz="2000" dirty="0" err="1">
                <a:latin typeface="Tahoma" panose="020B0604030504040204" pitchFamily="34" charset="0"/>
                <a:ea typeface="Tahoma" panose="020B0604030504040204" pitchFamily="34" charset="0"/>
                <a:cs typeface="Tahoma" panose="020B0604030504040204" pitchFamily="34" charset="0"/>
              </a:rPr>
              <a:t>etc</a:t>
            </a:r>
            <a:r>
              <a:rPr lang="en-GB" sz="20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7431453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93</a:t>
            </a:fld>
            <a:endParaRPr lang="en-GB"/>
          </a:p>
        </p:txBody>
      </p:sp>
      <p:sp>
        <p:nvSpPr>
          <p:cNvPr id="3" name="Rectangle 2"/>
          <p:cNvSpPr/>
          <p:nvPr/>
        </p:nvSpPr>
        <p:spPr>
          <a:xfrm>
            <a:off x="713984" y="682094"/>
            <a:ext cx="10639815"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spcAft>
                <a:spcPts val="0"/>
              </a:spcAft>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Basic Processing </a:t>
            </a: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Techniques for IMM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tabLst>
                <a:tab pos="1591310" algn="l"/>
              </a:tabLst>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Moist infusion or desorption: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it involves soaking and/or cooking of meat chunks or cubes to yield a final product having desired water activity level, e.g. sweet and sour pork, Hungarian goulash etc.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tabLst>
                <a:tab pos="1591310" algn="l"/>
              </a:tabLst>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Dry infusion or adsorption: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it involves initial dehydration of meat chunks or  cubes followed by soaking in an  infusion  solution containing  desired  osmotic agents, e.g.  ready-to-eat  cubes of roast pork, chicken a la king etc.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tabLst>
                <a:tab pos="1591310" algn="l"/>
              </a:tabLst>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Component </a:t>
            </a: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blending: </a:t>
            </a: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this process, dry and wet ingredients or components are </a:t>
            </a: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blended with the meat,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cooked  and  extruded  or  otherwise mixed to give a final product of desired water activity. </a:t>
            </a:r>
            <a:endParaRPr lang="en-GB" sz="2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49601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94</a:t>
            </a:fld>
            <a:endParaRPr lang="en-GB"/>
          </a:p>
        </p:txBody>
      </p:sp>
      <p:sp>
        <p:nvSpPr>
          <p:cNvPr id="3" name="Rectangle 2"/>
          <p:cNvSpPr/>
          <p:nvPr/>
        </p:nvSpPr>
        <p:spPr>
          <a:xfrm>
            <a:off x="814192" y="531471"/>
            <a:ext cx="10333972"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Aft>
                <a:spcPts val="0"/>
              </a:spcAft>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The thumb rules for the preparation of IMM are: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Reduction of water activity by addition of humectants,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Retardation of microbial growth by addition of  antimicrobial especially </a:t>
            </a:r>
            <a:r>
              <a:rPr lang="en-GB" sz="2400" dirty="0" err="1">
                <a:solidFill>
                  <a:srgbClr val="000000"/>
                </a:solidFill>
                <a:latin typeface="Tahoma" panose="020B0604030504040204" pitchFamily="34" charset="0"/>
                <a:ea typeface="Tahoma" panose="020B0604030504040204" pitchFamily="34" charset="0"/>
                <a:cs typeface="Tahoma" panose="020B0604030504040204" pitchFamily="34" charset="0"/>
              </a:rPr>
              <a:t>antimycotic</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agents and Improvement of  sensory properties such  as flavour and  texture through physical and chemical treatments.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Stability of Intermediate Moisture Meats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Intermediate Moisture </a:t>
            </a: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Food (IMF)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products are  fairly stable at ambient temperature for several weeks or  even  </a:t>
            </a: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months. However</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prolonged  storage  may result  in some quality </a:t>
            </a: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deterioration.</a:t>
            </a:r>
            <a:endParaRPr lang="en-GB" sz="2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71894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95</a:t>
            </a:fld>
            <a:endParaRPr lang="en-GB"/>
          </a:p>
        </p:txBody>
      </p:sp>
      <p:sp>
        <p:nvSpPr>
          <p:cNvPr id="3" name="Rectangle 2"/>
          <p:cNvSpPr/>
          <p:nvPr/>
        </p:nvSpPr>
        <p:spPr>
          <a:xfrm>
            <a:off x="588724" y="831140"/>
            <a:ext cx="10897644" cy="500297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spcAft>
                <a:spcPts val="0"/>
              </a:spcAft>
            </a:pP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CHEMICAL COMPOSITION AND NUTRITIVE VALUE OF POULTRY MEAT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Poultry meat is a good source of protein.  It has a balanced lipid content and low calorific value.  It is palatable, tender and easily digestible.  It is easy to prepare and can be served in a variety of ways.</a:t>
            </a:r>
          </a:p>
          <a:p>
            <a:pPr algn="just">
              <a:lnSpc>
                <a:spcPct val="150000"/>
              </a:lnSpc>
              <a:spcAft>
                <a:spcPts val="0"/>
              </a:spcAft>
            </a:pP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CHEMICAL COMPOSITION:</a:t>
            </a:r>
            <a:endPar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Moisture </a:t>
            </a: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This is the largest component of muscle tissue. It dissolves nutrients and serves as a medium for their transport.  Raw chicken meat contains 70-74% moisture. In general, younger birds have a higher moisture to skeletal muscle ratio as compared to older ones.  </a:t>
            </a:r>
            <a:endParaRPr lang="en-GB"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88724" y="369475"/>
            <a:ext cx="215447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LECTURE 15</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21827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96</a:t>
            </a:fld>
            <a:endParaRPr lang="en-GB"/>
          </a:p>
        </p:txBody>
      </p:sp>
      <p:sp>
        <p:nvSpPr>
          <p:cNvPr id="3" name="Rectangle 2"/>
          <p:cNvSpPr/>
          <p:nvPr/>
        </p:nvSpPr>
        <p:spPr>
          <a:xfrm>
            <a:off x="676405" y="564693"/>
            <a:ext cx="10947748" cy="549381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n-GB" sz="2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CHEMICAL COMPOSITION OF POULTRY MEAT CONTD. </a:t>
            </a:r>
            <a:endParaRPr lang="en-GB" sz="26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Protein: </a:t>
            </a:r>
            <a:r>
              <a:rPr lang="en-GB" sz="2600" dirty="0" smtClean="0">
                <a:solidFill>
                  <a:srgbClr val="000000"/>
                </a:solidFill>
                <a:latin typeface="Tahoma" panose="020B0604030504040204" pitchFamily="34" charset="0"/>
                <a:ea typeface="Tahoma" panose="020B0604030504040204" pitchFamily="34" charset="0"/>
                <a:cs typeface="Tahoma" panose="020B0604030504040204" pitchFamily="34" charset="0"/>
              </a:rPr>
              <a:t>Poultry meat has a higher protein content than most of the red meats.  This protein is of very superior quality with respect to biological value and essential amino acid contents. Male birds generally have a higher protein content as compared to their female counterparts.  </a:t>
            </a:r>
            <a:endParaRPr lang="en-GB" sz="26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Fat: </a:t>
            </a:r>
            <a:r>
              <a:rPr lang="en-GB" sz="2600" dirty="0" smtClean="0">
                <a:solidFill>
                  <a:srgbClr val="000000"/>
                </a:solidFill>
                <a:latin typeface="Tahoma" panose="020B0604030504040204" pitchFamily="34" charset="0"/>
                <a:ea typeface="Tahoma" panose="020B0604030504040204" pitchFamily="34" charset="0"/>
                <a:cs typeface="Tahoma" panose="020B0604030504040204" pitchFamily="34" charset="0"/>
              </a:rPr>
              <a:t>Most fat in poultry remains confined underneath the skin in contrast to red meats where it is generally distributed throughout the tissues. Poultry meat contains less cholesterol, a fatty alcohol associated with atherosclerosis, as compared to most other animal based foods</a:t>
            </a:r>
            <a:r>
              <a:rPr lang="en-GB"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GB" sz="22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801269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97</a:t>
            </a:fld>
            <a:endParaRPr lang="en-GB"/>
          </a:p>
        </p:txBody>
      </p:sp>
      <p:sp>
        <p:nvSpPr>
          <p:cNvPr id="3" name="Rectangle 2"/>
          <p:cNvSpPr/>
          <p:nvPr/>
        </p:nvSpPr>
        <p:spPr>
          <a:xfrm>
            <a:off x="1052186" y="549502"/>
            <a:ext cx="10020822" cy="567847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CHEMICAL COMPOSITION </a:t>
            </a:r>
            <a:r>
              <a:rPr lang="en-GB" sz="2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OF POULTRY MEAT CONTD.</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Carbohydrate</a:t>
            </a: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Poultry meat has very little carbohydrate content, hardly 1-2 per cent of total edible tissue. Inositol, glucose and fructose are the major and mannose and ribose are the minor constituents of carbohydrate.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Vitamins: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Poultry meat is a good source of many vitamins. Niacin is present in good quantity whereas thiamine (vitamin B</a:t>
            </a:r>
            <a:r>
              <a:rPr lang="en-GB" sz="22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riboflavin (vitamin B</a:t>
            </a:r>
            <a:r>
              <a:rPr lang="en-GB" sz="2200"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and ascorbic acid (vitamin C) are also present in fair quantity.  Poultry liver is a rich source of vitamin A, vitamin B complex and vitamin C. </a:t>
            </a:r>
            <a:endParaRPr lang="en-GB"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Minerals: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Poultry meat contains nearly one per cent desired minerals. Some of the important ones are sodium, potassium, calcium, magnesium, iron, phosphorus, sulphur, chlorine etc. </a:t>
            </a:r>
            <a:endParaRPr lang="en-GB" sz="22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70044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98</a:t>
            </a:fld>
            <a:endParaRPr lang="en-GB"/>
          </a:p>
        </p:txBody>
      </p:sp>
      <p:sp>
        <p:nvSpPr>
          <p:cNvPr id="3" name="Rectangle 2"/>
          <p:cNvSpPr/>
          <p:nvPr/>
        </p:nvSpPr>
        <p:spPr>
          <a:xfrm>
            <a:off x="501041" y="182758"/>
            <a:ext cx="11173217" cy="63940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0"/>
              </a:spcAft>
            </a:pPr>
            <a:r>
              <a:rPr lang="en-GB" sz="2100" b="1" dirty="0">
                <a:solidFill>
                  <a:srgbClr val="000000"/>
                </a:solidFill>
                <a:latin typeface="Tahoma" panose="020B0604030504040204" pitchFamily="34" charset="0"/>
                <a:ea typeface="Tahoma" panose="020B0604030504040204" pitchFamily="34" charset="0"/>
                <a:cs typeface="Tahoma" panose="020B0604030504040204" pitchFamily="34" charset="0"/>
              </a:rPr>
              <a:t>NUTRITIVE VALUE OF POULTRY MEAT</a:t>
            </a:r>
            <a:endParaRPr lang="en-GB" sz="21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100" dirty="0">
                <a:solidFill>
                  <a:srgbClr val="000000"/>
                </a:solidFill>
                <a:latin typeface="Tahoma" panose="020B0604030504040204" pitchFamily="34" charset="0"/>
                <a:ea typeface="Tahoma" panose="020B0604030504040204" pitchFamily="34" charset="0"/>
                <a:cs typeface="Tahoma" panose="020B0604030504040204" pitchFamily="34" charset="0"/>
              </a:rPr>
              <a:t>Poultry meat is a food of high nutritional value.  It is higher in protein content as compared to red meats classified under first class category because it contains all the essential amino acids in </a:t>
            </a:r>
            <a:r>
              <a:rPr lang="en-GB" sz="2100" dirty="0" smtClean="0">
                <a:solidFill>
                  <a:srgbClr val="000000"/>
                </a:solidFill>
                <a:latin typeface="Tahoma" panose="020B0604030504040204" pitchFamily="34" charset="0"/>
                <a:ea typeface="Tahoma" panose="020B0604030504040204" pitchFamily="34" charset="0"/>
                <a:cs typeface="Tahoma" panose="020B0604030504040204" pitchFamily="34" charset="0"/>
              </a:rPr>
              <a:t>a balanced </a:t>
            </a:r>
            <a:r>
              <a:rPr lang="en-GB" sz="2100" dirty="0">
                <a:solidFill>
                  <a:srgbClr val="000000"/>
                </a:solidFill>
                <a:latin typeface="Tahoma" panose="020B0604030504040204" pitchFamily="34" charset="0"/>
                <a:ea typeface="Tahoma" panose="020B0604030504040204" pitchFamily="34" charset="0"/>
                <a:cs typeface="Tahoma" panose="020B0604030504040204" pitchFamily="34" charset="0"/>
              </a:rPr>
              <a:t>proportion.  Such high protein diet ensures overall development of the body and plays an important role in tissue repairs. </a:t>
            </a:r>
            <a:endParaRPr lang="en-GB" sz="21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100" dirty="0">
                <a:solidFill>
                  <a:srgbClr val="000000"/>
                </a:solidFill>
                <a:latin typeface="Tahoma" panose="020B0604030504040204" pitchFamily="34" charset="0"/>
                <a:ea typeface="Tahoma" panose="020B0604030504040204" pitchFamily="34" charset="0"/>
                <a:cs typeface="Tahoma" panose="020B0604030504040204" pitchFamily="34" charset="0"/>
              </a:rPr>
              <a:t>Chicken meat with low fat content provides the much desired essential fatty acids which form necessary constituents of the cell wall, mitochondria and other cell constituents.  Thus, it helps in maintaining the health of the consumers.  Due to its low energy value, chicken meat is a good food for weight control diets. It contains more phospholipids and low cholesterol than other meats, which minimizes risks due to diabetes and heart diseases. </a:t>
            </a:r>
            <a:endParaRPr lang="en-GB" sz="21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100" dirty="0">
                <a:solidFill>
                  <a:srgbClr val="000000"/>
                </a:solidFill>
                <a:latin typeface="Tahoma" panose="020B0604030504040204" pitchFamily="34" charset="0"/>
                <a:ea typeface="Tahoma" panose="020B0604030504040204" pitchFamily="34" charset="0"/>
                <a:cs typeface="Tahoma" panose="020B0604030504040204" pitchFamily="34" charset="0"/>
              </a:rPr>
              <a:t>Chicken meat is a good source of vitamins and minerals in human diet.  It is rich in niacin and moderately rich in thiamine, riboflavin and ascorbic acid. Also a good source of iron and phosphorus. </a:t>
            </a:r>
            <a:endParaRPr lang="en-GB" sz="2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54694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D7FD30-19ED-42E2-8C36-6F848EB43577}" type="slidenum">
              <a:rPr lang="en-GB" smtClean="0"/>
              <a:t>99</a:t>
            </a:fld>
            <a:endParaRPr lang="en-GB"/>
          </a:p>
        </p:txBody>
      </p:sp>
      <p:sp>
        <p:nvSpPr>
          <p:cNvPr id="3" name="Rectangle 2"/>
          <p:cNvSpPr/>
          <p:nvPr/>
        </p:nvSpPr>
        <p:spPr>
          <a:xfrm>
            <a:off x="951978" y="553781"/>
            <a:ext cx="10095978"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n-GB" sz="2400" b="1" dirty="0">
                <a:solidFill>
                  <a:srgbClr val="000000"/>
                </a:solidFill>
                <a:latin typeface="Tahoma" panose="020B0604030504040204" pitchFamily="34" charset="0"/>
                <a:ea typeface="Tahoma" panose="020B0604030504040204" pitchFamily="34" charset="0"/>
                <a:cs typeface="Tahoma" panose="020B0604030504040204" pitchFamily="34" charset="0"/>
              </a:rPr>
              <a:t>NUTRITIVE VALUE OF POULTRY </a:t>
            </a:r>
            <a:r>
              <a:rPr lang="en-GB"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MEAT CONTD.</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Due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to high biological value and easy digestibility, chicken meat is a choice food for aged persons as well as children.  It carries a high class image because of its product variety and healthful nature.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In general, poultry meat contains all the essential amino acids, fatty acids and minerals in an appropriate quantity.   It has the ability to alleviate the nutritional stress conditions in the human beings.  </a:t>
            </a:r>
            <a:r>
              <a:rPr lang="en-GB"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It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has a good aesthetic  appeal.  Poultry meat has no religious inhibition and its many products satisfy the variety quest of the consumer</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7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9056</TotalTime>
  <Words>13141</Words>
  <Application>Microsoft Office PowerPoint</Application>
  <PresentationFormat>Widescreen</PresentationFormat>
  <Paragraphs>985</Paragraphs>
  <Slides>134</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134</vt:i4>
      </vt:variant>
    </vt:vector>
  </HeadingPairs>
  <TitlesOfParts>
    <vt:vector size="142" baseType="lpstr">
      <vt:lpstr>Arial</vt:lpstr>
      <vt:lpstr>Calibri</vt:lpstr>
      <vt:lpstr>Calibri Light</vt:lpstr>
      <vt:lpstr>Symbol</vt:lpstr>
      <vt:lpstr>Tahoma</vt:lpstr>
      <vt:lpstr>Times New Roman</vt:lpstr>
      <vt:lpstr>Wingdings</vt:lpstr>
      <vt:lpstr>Office Theme</vt:lpstr>
      <vt:lpstr>COURSE TITLE:  MEAT AND FISH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DUPE</dc:creator>
  <cp:lastModifiedBy>DUPE</cp:lastModifiedBy>
  <cp:revision>366</cp:revision>
  <dcterms:created xsi:type="dcterms:W3CDTF">2020-10-24T08:23:28Z</dcterms:created>
  <dcterms:modified xsi:type="dcterms:W3CDTF">2021-08-11T10:46:12Z</dcterms:modified>
</cp:coreProperties>
</file>