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8"/>
  </p:notesMasterIdLst>
  <p:sldIdLst>
    <p:sldId id="256" r:id="rId2"/>
    <p:sldId id="327" r:id="rId3"/>
    <p:sldId id="309" r:id="rId4"/>
    <p:sldId id="310" r:id="rId5"/>
    <p:sldId id="311" r:id="rId6"/>
    <p:sldId id="328" r:id="rId7"/>
    <p:sldId id="308" r:id="rId8"/>
    <p:sldId id="333" r:id="rId9"/>
    <p:sldId id="335" r:id="rId10"/>
    <p:sldId id="331" r:id="rId11"/>
    <p:sldId id="334" r:id="rId12"/>
    <p:sldId id="330" r:id="rId13"/>
    <p:sldId id="332" r:id="rId14"/>
    <p:sldId id="329" r:id="rId15"/>
    <p:sldId id="336" r:id="rId16"/>
    <p:sldId id="33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26" autoAdjust="0"/>
    <p:restoredTop sz="94660"/>
  </p:normalViewPr>
  <p:slideViewPr>
    <p:cSldViewPr snapToGrid="0">
      <p:cViewPr varScale="1">
        <p:scale>
          <a:sx n="76" d="100"/>
          <a:sy n="76" d="100"/>
        </p:scale>
        <p:origin x="19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4254D1-F8CA-454E-AC23-88C0966B391B}" type="datetimeFigureOut">
              <a:rPr lang="en-GB" smtClean="0"/>
              <a:t>29/07/2021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BBE6FD-CE88-4BB1-9168-38CFB059B653}" type="slidenum">
              <a:rPr lang="en-GB" smtClean="0"/>
              <a:t>‹#›</a:t>
            </a:fld>
            <a:endParaRPr lang="en-GB"/>
          </a:p>
        </p:txBody>
      </p:sp>
    </p:spTree>
    <p:extLst>
      <p:ext uri="{BB962C8B-B14F-4D97-AF65-F5344CB8AC3E}">
        <p14:creationId xmlns:p14="http://schemas.microsoft.com/office/powerpoint/2010/main" val="2779000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6AE8E09-D168-46A4-868E-C46F9CBD6ABB}" type="datetime1">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946619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4AE385-71A9-4B62-86CF-AA85DF618153}" type="datetime1">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888643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6AF3C9-BE93-4721-965E-CAA1C4D6701A}" type="datetime1">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402273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BE0366-A8A0-493F-BD68-133D27AE4EE2}" type="datetime1">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2050543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70889E-86FD-4ABE-B412-6A3498F12A4D}" type="datetime1">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749144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2BFA198-2803-4962-AA20-E2BE7482A431}" type="datetime1">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759998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8FF2C64-BEA5-40C1-B9E2-B4166AEB4948}" type="datetime1">
              <a:rPr lang="en-GB" smtClean="0"/>
              <a:t>29/07/2021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38711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CE9D61E-EAFE-4C0A-9F6C-F62B703EA26A}" type="datetime1">
              <a:rPr lang="en-GB" smtClean="0"/>
              <a:t>29/07/2021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37965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1CFF5E-8B36-4B26-8B7A-CBF198F88553}" type="datetime1">
              <a:rPr lang="en-GB" smtClean="0"/>
              <a:t>29/07/2021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586700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82D15-B415-49F8-9907-F11448A771DC}" type="datetime1">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422148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32C761-379B-48D8-BBD1-587F8DA667BA}" type="datetime1">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2352572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EF8D52-B24A-4727-B6D2-1CA36E51B677}" type="datetime1">
              <a:rPr lang="en-GB" smtClean="0"/>
              <a:t>29/07/2021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7FD30-19ED-42E2-8C36-6F848EB43577}" type="slidenum">
              <a:rPr lang="en-GB" smtClean="0"/>
              <a:t>‹#›</a:t>
            </a:fld>
            <a:endParaRPr lang="en-GB"/>
          </a:p>
        </p:txBody>
      </p:sp>
    </p:spTree>
    <p:extLst>
      <p:ext uri="{BB962C8B-B14F-4D97-AF65-F5344CB8AC3E}">
        <p14:creationId xmlns:p14="http://schemas.microsoft.com/office/powerpoint/2010/main" val="993233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www.britannica.com/science/solution-chemistry"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britannica.com/science/enzyme" TargetMode="External"/><Relationship Id="rId2" Type="http://schemas.openxmlformats.org/officeDocument/2006/relationships/hyperlink" Target="https://www.britannica.com/science/hormone" TargetMode="External"/><Relationship Id="rId1" Type="http://schemas.openxmlformats.org/officeDocument/2006/relationships/slideLayout" Target="../slideLayouts/slideLayout7.xml"/><Relationship Id="rId5" Type="http://schemas.openxmlformats.org/officeDocument/2006/relationships/hyperlink" Target="https://www.britannica.com/science/denaturation" TargetMode="External"/><Relationship Id="rId4" Type="http://schemas.openxmlformats.org/officeDocument/2006/relationships/hyperlink" Target="https://www.britannica.com/science/digestion-biology"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britannica.com/science/foam" TargetMode="External"/><Relationship Id="rId2" Type="http://schemas.openxmlformats.org/officeDocument/2006/relationships/hyperlink" Target="https://www.britannica.com/science/solution-chemistry" TargetMode="External"/><Relationship Id="rId1" Type="http://schemas.openxmlformats.org/officeDocument/2006/relationships/slideLayout" Target="../slideLayouts/slideLayout7.xml"/><Relationship Id="rId4" Type="http://schemas.openxmlformats.org/officeDocument/2006/relationships/hyperlink" Target="https://www.merriam-webster.com/dictionary/homogeneou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www.britannica.com/science/denaturation"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5339" y="462017"/>
            <a:ext cx="9144000" cy="2387600"/>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GB" b="1" dirty="0" smtClean="0"/>
              <a:t>COURSE TITLE</a:t>
            </a:r>
            <a:r>
              <a:rPr lang="en-GB" b="1" dirty="0"/>
              <a:t>: </a:t>
            </a:r>
            <a:r>
              <a:rPr lang="en-GB" b="1" dirty="0" smtClean="0"/>
              <a:t>Nutritional </a:t>
            </a:r>
            <a:r>
              <a:rPr lang="en-GB" b="1" dirty="0"/>
              <a:t>Evaluation of Food Processing</a:t>
            </a:r>
          </a:p>
        </p:txBody>
      </p:sp>
      <p:sp>
        <p:nvSpPr>
          <p:cNvPr id="3" name="Subtitle 2"/>
          <p:cNvSpPr>
            <a:spLocks noGrp="1"/>
          </p:cNvSpPr>
          <p:nvPr>
            <p:ph type="subTitle" idx="1"/>
          </p:nvPr>
        </p:nvSpPr>
        <p:spPr>
          <a:xfrm>
            <a:off x="3651339" y="2849617"/>
            <a:ext cx="4572000" cy="468921"/>
          </a:xfrm>
        </p:spPr>
        <p:style>
          <a:lnRef idx="1">
            <a:schemeClr val="accent2"/>
          </a:lnRef>
          <a:fillRef idx="2">
            <a:schemeClr val="accent2"/>
          </a:fillRef>
          <a:effectRef idx="1">
            <a:schemeClr val="accent2"/>
          </a:effectRef>
          <a:fontRef idx="minor">
            <a:schemeClr val="dk1"/>
          </a:fontRef>
        </p:style>
        <p:txBody>
          <a:bodyPr>
            <a:noAutofit/>
          </a:bodyPr>
          <a:lstStyle/>
          <a:p>
            <a:r>
              <a:rPr lang="en-GB" sz="3200" b="1" dirty="0" smtClean="0"/>
              <a:t>COURSE CODE: FST 512 </a:t>
            </a:r>
            <a:endParaRPr lang="en-GB" sz="3200" b="1" dirty="0"/>
          </a:p>
        </p:txBody>
      </p:sp>
      <p:sp>
        <p:nvSpPr>
          <p:cNvPr id="4" name="Slide Number Placeholder 3"/>
          <p:cNvSpPr>
            <a:spLocks noGrp="1"/>
          </p:cNvSpPr>
          <p:nvPr>
            <p:ph type="sldNum" sz="quarter" idx="12"/>
          </p:nvPr>
        </p:nvSpPr>
        <p:spPr/>
        <p:txBody>
          <a:bodyPr/>
          <a:lstStyle/>
          <a:p>
            <a:fld id="{BFD7FD30-19ED-42E2-8C36-6F848EB43577}" type="slidenum">
              <a:rPr lang="en-GB" smtClean="0"/>
              <a:t>1</a:t>
            </a:fld>
            <a:endParaRPr lang="en-GB"/>
          </a:p>
        </p:txBody>
      </p:sp>
      <p:sp>
        <p:nvSpPr>
          <p:cNvPr id="5" name="TextBox 4"/>
          <p:cNvSpPr txBox="1"/>
          <p:nvPr/>
        </p:nvSpPr>
        <p:spPr>
          <a:xfrm>
            <a:off x="1365339" y="3318538"/>
            <a:ext cx="9144000" cy="317009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GB" sz="4000" b="1" dirty="0" smtClean="0">
                <a:latin typeface="Times New Roman" panose="02020603050405020304" pitchFamily="18" charset="0"/>
                <a:cs typeface="Times New Roman" panose="02020603050405020304" pitchFamily="18" charset="0"/>
              </a:rPr>
              <a:t>By</a:t>
            </a:r>
          </a:p>
          <a:p>
            <a:pPr algn="ctr"/>
            <a:r>
              <a:rPr lang="en-GB" sz="4000" b="1" dirty="0" err="1" smtClean="0">
                <a:latin typeface="Times New Roman" panose="02020603050405020304" pitchFamily="18" charset="0"/>
                <a:cs typeface="Times New Roman" panose="02020603050405020304" pitchFamily="18" charset="0"/>
              </a:rPr>
              <a:t>Dr.</a:t>
            </a:r>
            <a:r>
              <a:rPr lang="en-GB" sz="4000" b="1" dirty="0" smtClean="0">
                <a:latin typeface="Times New Roman" panose="02020603050405020304" pitchFamily="18" charset="0"/>
                <a:cs typeface="Times New Roman" panose="02020603050405020304" pitchFamily="18" charset="0"/>
              </a:rPr>
              <a:t> Dupe </a:t>
            </a:r>
            <a:r>
              <a:rPr lang="en-GB" sz="4000" b="1" dirty="0" err="1" smtClean="0">
                <a:latin typeface="Times New Roman" panose="02020603050405020304" pitchFamily="18" charset="0"/>
                <a:cs typeface="Times New Roman" panose="02020603050405020304" pitchFamily="18" charset="0"/>
              </a:rPr>
              <a:t>Temilade</a:t>
            </a:r>
            <a:r>
              <a:rPr lang="en-GB" sz="4000" b="1" dirty="0" smtClean="0">
                <a:latin typeface="Times New Roman" panose="02020603050405020304" pitchFamily="18" charset="0"/>
                <a:cs typeface="Times New Roman" panose="02020603050405020304" pitchFamily="18" charset="0"/>
              </a:rPr>
              <a:t> </a:t>
            </a:r>
            <a:r>
              <a:rPr lang="en-GB" sz="4000" b="1" dirty="0" err="1" smtClean="0">
                <a:latin typeface="Times New Roman" panose="02020603050405020304" pitchFamily="18" charset="0"/>
                <a:cs typeface="Times New Roman" panose="02020603050405020304" pitchFamily="18" charset="0"/>
              </a:rPr>
              <a:t>Otolowo</a:t>
            </a:r>
            <a:r>
              <a:rPr lang="en-GB" sz="4000" b="1" dirty="0" smtClean="0">
                <a:latin typeface="Times New Roman" panose="02020603050405020304" pitchFamily="18" charset="0"/>
                <a:cs typeface="Times New Roman" panose="02020603050405020304" pitchFamily="18" charset="0"/>
              </a:rPr>
              <a:t>, </a:t>
            </a:r>
          </a:p>
          <a:p>
            <a:pPr algn="ctr"/>
            <a:r>
              <a:rPr lang="en-GB" sz="4000" b="1" dirty="0" smtClean="0">
                <a:latin typeface="Times New Roman" panose="02020603050405020304" pitchFamily="18" charset="0"/>
                <a:cs typeface="Times New Roman" panose="02020603050405020304" pitchFamily="18" charset="0"/>
              </a:rPr>
              <a:t>Department of Food Science and Technology,</a:t>
            </a:r>
          </a:p>
          <a:p>
            <a:pPr algn="ctr"/>
            <a:r>
              <a:rPr lang="en-GB" sz="4000" b="1" dirty="0" smtClean="0">
                <a:latin typeface="Times New Roman" panose="02020603050405020304" pitchFamily="18" charset="0"/>
                <a:cs typeface="Times New Roman" panose="02020603050405020304" pitchFamily="18" charset="0"/>
              </a:rPr>
              <a:t>Mountain Top University, Nigeria</a:t>
            </a:r>
            <a:endParaRPr lang="en-GB"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9609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10</a:t>
            </a:fld>
            <a:endParaRPr lang="en-GB"/>
          </a:p>
        </p:txBody>
      </p:sp>
      <p:sp>
        <p:nvSpPr>
          <p:cNvPr id="3" name="Rectangle 2"/>
          <p:cNvSpPr/>
          <p:nvPr/>
        </p:nvSpPr>
        <p:spPr>
          <a:xfrm>
            <a:off x="425883" y="816796"/>
            <a:ext cx="11235846"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2400" dirty="0">
                <a:latin typeface="Times New Roman" panose="02020603050405020304" pitchFamily="18" charset="0"/>
                <a:cs typeface="Times New Roman" panose="02020603050405020304" pitchFamily="18" charset="0"/>
              </a:rPr>
              <a:t>Possible problems that are associated with freezing </a:t>
            </a:r>
            <a:r>
              <a:rPr lang="en-GB" sz="2400" dirty="0" smtClean="0">
                <a:latin typeface="Times New Roman" panose="02020603050405020304" pitchFamily="18" charset="0"/>
                <a:cs typeface="Times New Roman" panose="02020603050405020304" pitchFamily="18" charset="0"/>
              </a:rPr>
              <a:t>include; </a:t>
            </a:r>
          </a:p>
          <a:p>
            <a:pPr marL="342900" indent="-342900" algn="just">
              <a:lnSpc>
                <a:spcPct val="150000"/>
              </a:lnSpc>
              <a:buFont typeface="Wingdings" panose="05000000000000000000" pitchFamily="2" charset="2"/>
              <a:buChar char="§"/>
            </a:pPr>
            <a:r>
              <a:rPr lang="en-GB" sz="2400" dirty="0" smtClean="0">
                <a:latin typeface="Times New Roman" panose="02020603050405020304" pitchFamily="18" charset="0"/>
                <a:cs typeface="Times New Roman" panose="02020603050405020304" pitchFamily="18" charset="0"/>
              </a:rPr>
              <a:t>drip </a:t>
            </a:r>
            <a:r>
              <a:rPr lang="en-GB" sz="2400" dirty="0">
                <a:latin typeface="Times New Roman" panose="02020603050405020304" pitchFamily="18" charset="0"/>
                <a:cs typeface="Times New Roman" panose="02020603050405020304" pitchFamily="18" charset="0"/>
              </a:rPr>
              <a:t>or sap </a:t>
            </a:r>
            <a:r>
              <a:rPr lang="en-GB" sz="2400" dirty="0" smtClean="0">
                <a:latin typeface="Times New Roman" panose="02020603050405020304" pitchFamily="18" charset="0"/>
                <a:cs typeface="Times New Roman" panose="02020603050405020304" pitchFamily="18" charset="0"/>
              </a:rPr>
              <a:t>losses, </a:t>
            </a:r>
          </a:p>
          <a:p>
            <a:pPr marL="342900" indent="-342900" algn="just">
              <a:lnSpc>
                <a:spcPct val="150000"/>
              </a:lnSpc>
              <a:buFont typeface="Wingdings" panose="05000000000000000000" pitchFamily="2" charset="2"/>
              <a:buChar char="§"/>
            </a:pPr>
            <a:r>
              <a:rPr lang="en-GB" sz="2400" dirty="0" smtClean="0">
                <a:latin typeface="Times New Roman" panose="02020603050405020304" pitchFamily="18" charset="0"/>
                <a:cs typeface="Times New Roman" panose="02020603050405020304" pitchFamily="18" charset="0"/>
              </a:rPr>
              <a:t>nutritional losses, and </a:t>
            </a:r>
          </a:p>
          <a:p>
            <a:pPr marL="342900" indent="-342900" algn="just">
              <a:lnSpc>
                <a:spcPct val="150000"/>
              </a:lnSpc>
              <a:buFont typeface="Wingdings" panose="05000000000000000000" pitchFamily="2" charset="2"/>
              <a:buChar char="§"/>
            </a:pPr>
            <a:r>
              <a:rPr lang="en-GB" sz="2400" dirty="0">
                <a:latin typeface="Times New Roman" panose="02020603050405020304" pitchFamily="18" charset="0"/>
                <a:cs typeface="Times New Roman" panose="02020603050405020304" pitchFamily="18" charset="0"/>
              </a:rPr>
              <a:t>p</a:t>
            </a:r>
            <a:r>
              <a:rPr lang="en-GB" sz="2400" dirty="0" smtClean="0">
                <a:latin typeface="Times New Roman" panose="02020603050405020304" pitchFamily="18" charset="0"/>
                <a:cs typeface="Times New Roman" panose="02020603050405020304" pitchFamily="18" charset="0"/>
              </a:rPr>
              <a:t>rotein denaturation. </a:t>
            </a:r>
          </a:p>
          <a:p>
            <a:pPr algn="just">
              <a:lnSpc>
                <a:spcPct val="150000"/>
              </a:lnSpc>
            </a:pPr>
            <a:r>
              <a:rPr lang="en-GB" sz="2400" b="1" dirty="0" smtClean="0">
                <a:latin typeface="Times New Roman" panose="02020603050405020304" pitchFamily="18" charset="0"/>
                <a:cs typeface="Times New Roman" panose="02020603050405020304" pitchFamily="18" charset="0"/>
              </a:rPr>
              <a:t>Drip </a:t>
            </a:r>
            <a:r>
              <a:rPr lang="en-GB" sz="2400" b="1" dirty="0">
                <a:latin typeface="Times New Roman" panose="02020603050405020304" pitchFamily="18" charset="0"/>
                <a:cs typeface="Times New Roman" panose="02020603050405020304" pitchFamily="18" charset="0"/>
              </a:rPr>
              <a:t>or sap </a:t>
            </a:r>
            <a:r>
              <a:rPr lang="en-GB" sz="2400" b="1" dirty="0" smtClean="0">
                <a:latin typeface="Times New Roman" panose="02020603050405020304" pitchFamily="18" charset="0"/>
                <a:cs typeface="Times New Roman" panose="02020603050405020304" pitchFamily="18" charset="0"/>
              </a:rPr>
              <a:t>losses: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After </a:t>
            </a:r>
            <a:r>
              <a:rPr lang="en-GB" sz="2400" dirty="0">
                <a:latin typeface="Times New Roman" panose="02020603050405020304" pitchFamily="18" charset="0"/>
                <a:ea typeface="Calibri" panose="020F0502020204030204" pitchFamily="34" charset="0"/>
                <a:cs typeface="Times New Roman" panose="02020603050405020304" pitchFamily="18" charset="0"/>
              </a:rPr>
              <a:t>prolonged chilled or frozen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storage of meat/fish, the </a:t>
            </a:r>
            <a:r>
              <a:rPr lang="en-GB" sz="2400" dirty="0">
                <a:latin typeface="Times New Roman" panose="02020603050405020304" pitchFamily="18" charset="0"/>
                <a:ea typeface="Calibri" panose="020F0502020204030204" pitchFamily="34" charset="0"/>
                <a:cs typeface="Times New Roman" panose="02020603050405020304" pitchFamily="18" charset="0"/>
              </a:rPr>
              <a:t>proteins are less able to retain all the water, and some of it, containing dissolved substances, is lost as drip. Frozen fish that are stored at too high a temperature, for example, will produce a large amount of drip and consequently have reduced quality. </a:t>
            </a:r>
            <a:endParaRPr lang="en-GB"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en-GB" sz="2400" b="1" dirty="0" smtClean="0">
                <a:latin typeface="Times New Roman" panose="02020603050405020304" pitchFamily="18" charset="0"/>
                <a:cs typeface="Times New Roman" panose="02020603050405020304" pitchFamily="18" charset="0"/>
              </a:rPr>
              <a:t>Nutritional losses: </a:t>
            </a:r>
            <a:r>
              <a:rPr lang="en-GB" sz="2400" dirty="0" smtClean="0">
                <a:latin typeface="Times New Roman" panose="02020603050405020304" pitchFamily="18" charset="0"/>
                <a:cs typeface="Times New Roman" panose="02020603050405020304" pitchFamily="18" charset="0"/>
              </a:rPr>
              <a:t>Drip loss from thawing meat/fish include proteins, vitamins, and other nutrients, in addition to moisture, and results in decreased cooked yields and juiciness.  </a:t>
            </a:r>
            <a:endParaRPr lang="en-GB" sz="2400" dirty="0">
              <a:latin typeface="Times New Roman" panose="02020603050405020304" pitchFamily="18" charset="0"/>
              <a:cs typeface="Times New Roman" panose="02020603050405020304" pitchFamily="18" charset="0"/>
            </a:endParaRPr>
          </a:p>
        </p:txBody>
      </p:sp>
      <p:sp>
        <p:nvSpPr>
          <p:cNvPr id="4" name="Rectangle 3"/>
          <p:cNvSpPr/>
          <p:nvPr/>
        </p:nvSpPr>
        <p:spPr>
          <a:xfrm>
            <a:off x="425883" y="324353"/>
            <a:ext cx="11235845" cy="49244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GB" sz="2600" b="1" dirty="0" smtClean="0">
                <a:latin typeface="Times New Roman" panose="02020603050405020304" pitchFamily="18" charset="0"/>
                <a:cs typeface="Times New Roman" panose="02020603050405020304" pitchFamily="18" charset="0"/>
              </a:rPr>
              <a:t>Problems Associated </a:t>
            </a:r>
            <a:r>
              <a:rPr lang="en-GB" sz="2600" b="1" dirty="0">
                <a:latin typeface="Times New Roman" panose="02020603050405020304" pitchFamily="18" charset="0"/>
                <a:cs typeface="Times New Roman" panose="02020603050405020304" pitchFamily="18" charset="0"/>
              </a:rPr>
              <a:t>with F</a:t>
            </a:r>
            <a:r>
              <a:rPr lang="en-GB" sz="2600" b="1" dirty="0" smtClean="0">
                <a:latin typeface="Times New Roman" panose="02020603050405020304" pitchFamily="18" charset="0"/>
                <a:cs typeface="Times New Roman" panose="02020603050405020304" pitchFamily="18" charset="0"/>
              </a:rPr>
              <a:t>reezing of Meat and Fish </a:t>
            </a:r>
            <a:endParaRPr lang="en-GB" sz="2600" b="1" dirty="0"/>
          </a:p>
        </p:txBody>
      </p:sp>
    </p:spTree>
    <p:extLst>
      <p:ext uri="{BB962C8B-B14F-4D97-AF65-F5344CB8AC3E}">
        <p14:creationId xmlns:p14="http://schemas.microsoft.com/office/powerpoint/2010/main" val="16937477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11</a:t>
            </a:fld>
            <a:endParaRPr lang="en-GB"/>
          </a:p>
        </p:txBody>
      </p:sp>
      <p:sp>
        <p:nvSpPr>
          <p:cNvPr id="4" name="Rectangle 3"/>
          <p:cNvSpPr/>
          <p:nvPr/>
        </p:nvSpPr>
        <p:spPr>
          <a:xfrm>
            <a:off x="756781" y="258167"/>
            <a:ext cx="10597019" cy="34901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pPr>
            <a:r>
              <a:rPr lang="en-GB" sz="2400" b="1" dirty="0">
                <a:latin typeface="Times New Roman" panose="02020603050405020304" pitchFamily="18" charset="0"/>
                <a:cs typeface="Times New Roman" panose="02020603050405020304" pitchFamily="18" charset="0"/>
              </a:rPr>
              <a:t>Denaturation:</a:t>
            </a:r>
            <a:r>
              <a:rPr lang="en-GB" sz="2400" dirty="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When </a:t>
            </a:r>
            <a:r>
              <a:rPr lang="en-GB" sz="2400" u="sng" dirty="0">
                <a:latin typeface="Times New Roman" panose="02020603050405020304" pitchFamily="18" charset="0"/>
                <a:ea typeface="Times New Roman" panose="02020603050405020304" pitchFamily="18" charset="0"/>
                <a:cs typeface="Times New Roman" panose="02020603050405020304" pitchFamily="18" charset="0"/>
                <a:hlinkClick r:id="rId2"/>
              </a:rPr>
              <a:t>solution</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 of a protein is boiled, the protein frequently becomes insoluble i.e., it is denatured and remains insoluble even when the solution is cooled. </a:t>
            </a:r>
            <a:endParaRPr lang="en-GB" sz="2400" dirty="0">
              <a:latin typeface="Times New Roman" panose="02020603050405020304" pitchFamily="18" charset="0"/>
              <a:cs typeface="Times New Roman" panose="02020603050405020304" pitchFamily="18" charset="0"/>
            </a:endParaRPr>
          </a:p>
          <a:p>
            <a:pPr algn="just">
              <a:lnSpc>
                <a:spcPct val="115000"/>
              </a:lnSpc>
              <a:spcAft>
                <a:spcPts val="0"/>
              </a:spcAft>
            </a:pPr>
            <a:r>
              <a:rPr lang="en-GB" sz="2400" dirty="0" smtClean="0">
                <a:latin typeface="Times New Roman" panose="02020603050405020304" pitchFamily="18" charset="0"/>
                <a:ea typeface="Calibri" panose="020F0502020204030204" pitchFamily="34" charset="0"/>
                <a:cs typeface="Times New Roman" panose="02020603050405020304" pitchFamily="18" charset="0"/>
              </a:rPr>
              <a:t>Protein </a:t>
            </a:r>
            <a:r>
              <a:rPr lang="en-GB" sz="2400" dirty="0">
                <a:latin typeface="Times New Roman" panose="02020603050405020304" pitchFamily="18" charset="0"/>
                <a:ea typeface="Calibri" panose="020F0502020204030204" pitchFamily="34" charset="0"/>
                <a:cs typeface="Times New Roman" panose="02020603050405020304" pitchFamily="18" charset="0"/>
              </a:rPr>
              <a:t>denaturation at low temperatures is a mirror image of the denaturation of proteins at higher temperatures, which lead to loss of water. </a:t>
            </a:r>
            <a:endParaRPr lang="en-GB" sz="24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24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GB" sz="2400" dirty="0">
                <a:latin typeface="Times New Roman" panose="02020603050405020304" pitchFamily="18" charset="0"/>
                <a:ea typeface="Calibri" panose="020F0502020204030204" pitchFamily="34" charset="0"/>
                <a:cs typeface="Times New Roman" panose="02020603050405020304" pitchFamily="18" charset="0"/>
              </a:rPr>
              <a:t>rate of crystallization and the size of the crystals formed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during freezing depend </a:t>
            </a:r>
            <a:r>
              <a:rPr lang="en-GB" sz="2400" dirty="0">
                <a:latin typeface="Times New Roman" panose="02020603050405020304" pitchFamily="18" charset="0"/>
                <a:ea typeface="Calibri" panose="020F0502020204030204" pitchFamily="34" charset="0"/>
                <a:cs typeface="Times New Roman" panose="02020603050405020304" pitchFamily="18" charset="0"/>
              </a:rPr>
              <a:t>upon the temperature</a:t>
            </a:r>
          </a:p>
          <a:p>
            <a:pPr algn="just">
              <a:lnSpc>
                <a:spcPct val="115000"/>
              </a:lnSpc>
            </a:pPr>
            <a:r>
              <a:rPr lang="en-GB" sz="2400" dirty="0" smtClean="0">
                <a:latin typeface="Times New Roman" panose="02020603050405020304" pitchFamily="18" charset="0"/>
                <a:cs typeface="Times New Roman" panose="02020603050405020304" pitchFamily="18" charset="0"/>
              </a:rPr>
              <a:t>The </a:t>
            </a:r>
            <a:r>
              <a:rPr lang="en-GB" sz="2400" dirty="0">
                <a:latin typeface="Times New Roman" panose="02020603050405020304" pitchFamily="18" charset="0"/>
                <a:cs typeface="Times New Roman" panose="02020603050405020304" pitchFamily="18" charset="0"/>
              </a:rPr>
              <a:t>solubility of </a:t>
            </a:r>
            <a:r>
              <a:rPr lang="en-GB" sz="2400" dirty="0" err="1">
                <a:latin typeface="Times New Roman" panose="02020603050405020304" pitchFamily="18" charset="0"/>
                <a:cs typeface="Times New Roman" panose="02020603050405020304" pitchFamily="18" charset="0"/>
              </a:rPr>
              <a:t>myofibrillar</a:t>
            </a:r>
            <a:r>
              <a:rPr lang="en-GB" sz="2400" dirty="0">
                <a:latin typeface="Times New Roman" panose="02020603050405020304" pitchFamily="18" charset="0"/>
                <a:cs typeface="Times New Roman" panose="02020603050405020304" pitchFamily="18" charset="0"/>
              </a:rPr>
              <a:t> proteins is lower in slowly frozen meat compared to fast frozen ones. </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792412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12</a:t>
            </a:fld>
            <a:endParaRPr lang="en-GB"/>
          </a:p>
        </p:txBody>
      </p:sp>
      <p:sp>
        <p:nvSpPr>
          <p:cNvPr id="4" name="Rectangle 3"/>
          <p:cNvSpPr/>
          <p:nvPr/>
        </p:nvSpPr>
        <p:spPr>
          <a:xfrm>
            <a:off x="901871" y="897654"/>
            <a:ext cx="10451927" cy="502086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400" dirty="0">
                <a:latin typeface="Times New Roman" panose="02020603050405020304" pitchFamily="18" charset="0"/>
                <a:ea typeface="Times New Roman" panose="02020603050405020304" pitchFamily="18" charset="0"/>
                <a:cs typeface="Times New Roman" panose="02020603050405020304" pitchFamily="18" charset="0"/>
              </a:rPr>
              <a:t>Denaturation does not involve identical changes in protein molecules. A common property of denatured proteins, however, is the loss of biological activity—e.g., the ability to act as enzymes or </a:t>
            </a:r>
            <a:r>
              <a:rPr lang="en-GB"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hlinkClick r:id="rId2"/>
              </a:rPr>
              <a:t>hormones</a:t>
            </a:r>
            <a:r>
              <a:rPr lang="en-GB"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GB"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GB" sz="2400" dirty="0">
                <a:latin typeface="Times New Roman" panose="02020603050405020304" pitchFamily="18" charset="0"/>
                <a:ea typeface="Times New Roman" panose="02020603050405020304" pitchFamily="18" charset="0"/>
                <a:cs typeface="Times New Roman" panose="02020603050405020304" pitchFamily="18" charset="0"/>
              </a:rPr>
              <a:t>Although many native proteins are resistant to the action of the </a:t>
            </a:r>
            <a:r>
              <a:rPr lang="en-GB" sz="24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hlinkClick r:id="rId3"/>
              </a:rPr>
              <a:t>enzyme</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 trypsin, which breaks down proteins during </a:t>
            </a:r>
            <a:r>
              <a:rPr lang="en-GB" sz="2400" dirty="0">
                <a:latin typeface="Times New Roman" panose="02020603050405020304" pitchFamily="18" charset="0"/>
                <a:ea typeface="Times New Roman" panose="02020603050405020304" pitchFamily="18" charset="0"/>
                <a:cs typeface="Times New Roman" panose="02020603050405020304" pitchFamily="18" charset="0"/>
                <a:hlinkClick r:id="rId4"/>
              </a:rPr>
              <a:t>digestion</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 they are </a:t>
            </a:r>
            <a:r>
              <a:rPr lang="en-GB" sz="2400" dirty="0" err="1">
                <a:latin typeface="Times New Roman" panose="02020603050405020304" pitchFamily="18" charset="0"/>
                <a:ea typeface="Times New Roman" panose="02020603050405020304" pitchFamily="18" charset="0"/>
                <a:cs typeface="Times New Roman" panose="02020603050405020304" pitchFamily="18" charset="0"/>
              </a:rPr>
              <a:t>hydrolyzed</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 by the same enzyme after denaturation. </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GB" sz="24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GB" sz="2400" dirty="0">
                <a:latin typeface="Times New Roman" panose="02020603050405020304" pitchFamily="18" charset="0"/>
                <a:ea typeface="Calibri" panose="020F0502020204030204" pitchFamily="34" charset="0"/>
                <a:cs typeface="Times New Roman" panose="02020603050405020304" pitchFamily="18" charset="0"/>
              </a:rPr>
              <a:t>formation of a permanent foam when egg white is vigorously stirred is an example of </a:t>
            </a:r>
            <a:r>
              <a:rPr lang="en-GB" sz="2400" b="1" dirty="0">
                <a:latin typeface="Times New Roman" panose="02020603050405020304" pitchFamily="18" charset="0"/>
                <a:ea typeface="Calibri" panose="020F0502020204030204" pitchFamily="34" charset="0"/>
                <a:cs typeface="Times New Roman" panose="02020603050405020304" pitchFamily="18" charset="0"/>
              </a:rPr>
              <a:t>irreversible </a:t>
            </a:r>
            <a:r>
              <a:rPr lang="en-GB" sz="24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5"/>
              </a:rPr>
              <a:t>denaturation</a:t>
            </a:r>
            <a:r>
              <a:rPr lang="en-GB" sz="2400" dirty="0">
                <a:latin typeface="Times New Roman" panose="02020603050405020304" pitchFamily="18" charset="0"/>
                <a:ea typeface="Calibri" panose="020F0502020204030204" pitchFamily="34" charset="0"/>
                <a:cs typeface="Times New Roman" panose="02020603050405020304" pitchFamily="18" charset="0"/>
              </a:rPr>
              <a:t> by spreading in a surface</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 Also, t</a:t>
            </a:r>
            <a:r>
              <a:rPr lang="en-GB" sz="2400" dirty="0" smtClean="0">
                <a:latin typeface="Times New Roman" panose="02020603050405020304" pitchFamily="18" charset="0"/>
                <a:ea typeface="Times New Roman" panose="02020603050405020304" pitchFamily="18" charset="0"/>
                <a:cs typeface="Times New Roman" panose="02020603050405020304" pitchFamily="18" charset="0"/>
              </a:rPr>
              <a:t>he </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denaturation of the proteins of egg white by heat—as when boiling an egg—is an example of </a:t>
            </a:r>
            <a:r>
              <a:rPr lang="en-GB" sz="2400" b="1" dirty="0">
                <a:latin typeface="Times New Roman" panose="02020603050405020304" pitchFamily="18" charset="0"/>
                <a:ea typeface="Times New Roman" panose="02020603050405020304" pitchFamily="18" charset="0"/>
                <a:cs typeface="Times New Roman" panose="02020603050405020304" pitchFamily="18" charset="0"/>
              </a:rPr>
              <a:t>irreversible</a:t>
            </a:r>
            <a:r>
              <a:rPr lang="en-GB" sz="2400" dirty="0">
                <a:latin typeface="Times New Roman" panose="02020603050405020304" pitchFamily="18" charset="0"/>
                <a:ea typeface="Times New Roman" panose="02020603050405020304" pitchFamily="18" charset="0"/>
                <a:cs typeface="Times New Roman" panose="02020603050405020304" pitchFamily="18" charset="0"/>
              </a:rPr>
              <a:t> denaturation. </a:t>
            </a:r>
            <a:r>
              <a:rPr lang="en-GB" sz="2400" dirty="0" smtClean="0">
                <a:latin typeface="Times New Roman" panose="02020603050405020304" pitchFamily="18" charset="0"/>
                <a:cs typeface="Times New Roman" panose="02020603050405020304" pitchFamily="18" charset="0"/>
              </a:rPr>
              <a:t>In </a:t>
            </a:r>
            <a:r>
              <a:rPr lang="en-GB" sz="2400" dirty="0">
                <a:latin typeface="Times New Roman" panose="02020603050405020304" pitchFamily="18" charset="0"/>
                <a:cs typeface="Times New Roman" panose="02020603050405020304" pitchFamily="18" charset="0"/>
              </a:rPr>
              <a:t>some instances the original structure of the protein can be regenerated; the process is called </a:t>
            </a:r>
            <a:r>
              <a:rPr lang="en-GB" sz="2400" b="1" dirty="0" smtClean="0">
                <a:latin typeface="Times New Roman" panose="02020603050405020304" pitchFamily="18" charset="0"/>
                <a:cs typeface="Times New Roman" panose="02020603050405020304" pitchFamily="18" charset="0"/>
              </a:rPr>
              <a:t>reversible/</a:t>
            </a:r>
            <a:r>
              <a:rPr lang="en-GB" sz="2400" b="1" dirty="0" err="1" smtClean="0">
                <a:latin typeface="Times New Roman" panose="02020603050405020304" pitchFamily="18" charset="0"/>
                <a:cs typeface="Times New Roman" panose="02020603050405020304" pitchFamily="18" charset="0"/>
              </a:rPr>
              <a:t>renaturation</a:t>
            </a:r>
            <a:r>
              <a:rPr lang="en-GB" sz="2400" dirty="0" smtClean="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p:txBody>
      </p:sp>
      <p:sp>
        <p:nvSpPr>
          <p:cNvPr id="3" name="Rectangle 2"/>
          <p:cNvSpPr/>
          <p:nvPr/>
        </p:nvSpPr>
        <p:spPr>
          <a:xfrm>
            <a:off x="901871" y="405211"/>
            <a:ext cx="10451927" cy="49244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GB" sz="2600" b="1" dirty="0">
                <a:latin typeface="Times New Roman" panose="02020603050405020304" pitchFamily="18" charset="0"/>
                <a:ea typeface="Times New Roman" panose="02020603050405020304" pitchFamily="18" charset="0"/>
                <a:cs typeface="Times New Roman" panose="02020603050405020304" pitchFamily="18" charset="0"/>
              </a:rPr>
              <a:t>Irreversible and Reversible Denaturation of </a:t>
            </a:r>
            <a:r>
              <a:rPr lang="en-GB" sz="2600" b="1" kern="1800" dirty="0">
                <a:latin typeface="Times New Roman" panose="02020603050405020304" pitchFamily="18" charset="0"/>
                <a:ea typeface="Times New Roman" panose="02020603050405020304" pitchFamily="18" charset="0"/>
                <a:cs typeface="Times New Roman" panose="02020603050405020304" pitchFamily="18" charset="0"/>
              </a:rPr>
              <a:t>Protein </a:t>
            </a:r>
            <a:endParaRPr lang="en-GB" sz="2600" dirty="0"/>
          </a:p>
        </p:txBody>
      </p:sp>
    </p:spTree>
    <p:extLst>
      <p:ext uri="{BB962C8B-B14F-4D97-AF65-F5344CB8AC3E}">
        <p14:creationId xmlns:p14="http://schemas.microsoft.com/office/powerpoint/2010/main" val="1596327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13</a:t>
            </a:fld>
            <a:endParaRPr lang="en-GB"/>
          </a:p>
        </p:txBody>
      </p:sp>
      <p:sp>
        <p:nvSpPr>
          <p:cNvPr id="3" name="Rectangle 2"/>
          <p:cNvSpPr/>
          <p:nvPr/>
        </p:nvSpPr>
        <p:spPr>
          <a:xfrm>
            <a:off x="839244" y="260270"/>
            <a:ext cx="10221238" cy="627864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50000"/>
              </a:lnSpc>
            </a:pPr>
            <a:r>
              <a:rPr lang="en-GB" sz="2800" b="1" dirty="0" smtClean="0">
                <a:latin typeface="Times New Roman" panose="02020603050405020304" pitchFamily="18" charset="0"/>
                <a:cs typeface="Times New Roman" panose="02020603050405020304" pitchFamily="18" charset="0"/>
              </a:rPr>
              <a:t>Colloidal </a:t>
            </a:r>
            <a:r>
              <a:rPr lang="en-GB" sz="2800" b="1" dirty="0">
                <a:latin typeface="Times New Roman" panose="02020603050405020304" pitchFamily="18" charset="0"/>
                <a:cs typeface="Times New Roman" panose="02020603050405020304" pitchFamily="18" charset="0"/>
              </a:rPr>
              <a:t>and Organoleptic </a:t>
            </a:r>
            <a:r>
              <a:rPr lang="en-GB" sz="2800" b="1" dirty="0" smtClean="0">
                <a:latin typeface="Times New Roman" panose="02020603050405020304" pitchFamily="18" charset="0"/>
                <a:cs typeface="Times New Roman" panose="02020603050405020304" pitchFamily="18" charset="0"/>
              </a:rPr>
              <a:t>Changes in Frozen Meat/Fish</a:t>
            </a:r>
            <a:endParaRPr lang="en-GB" sz="2800" b="1" dirty="0">
              <a:latin typeface="Times New Roman" panose="02020603050405020304" pitchFamily="18" charset="0"/>
              <a:cs typeface="Times New Roman" panose="02020603050405020304" pitchFamily="18" charset="0"/>
            </a:endParaRPr>
          </a:p>
          <a:p>
            <a:pPr algn="just">
              <a:lnSpc>
                <a:spcPct val="150000"/>
              </a:lnSpc>
            </a:pPr>
            <a:r>
              <a:rPr lang="en-GB" sz="2400" i="1" dirty="0">
                <a:latin typeface="Times New Roman" panose="02020603050405020304" pitchFamily="18" charset="0"/>
                <a:cs typeface="Times New Roman" panose="02020603050405020304" pitchFamily="18" charset="0"/>
              </a:rPr>
              <a:t>Organoleptic </a:t>
            </a:r>
            <a:r>
              <a:rPr lang="en-GB" sz="2400" i="1" dirty="0" smtClean="0">
                <a:latin typeface="Times New Roman" panose="02020603050405020304" pitchFamily="18" charset="0"/>
                <a:cs typeface="Times New Roman" panose="02020603050405020304" pitchFamily="18" charset="0"/>
              </a:rPr>
              <a:t>Changes: </a:t>
            </a:r>
          </a:p>
          <a:p>
            <a:pPr algn="just">
              <a:lnSpc>
                <a:spcPct val="150000"/>
              </a:lnSpc>
            </a:pPr>
            <a:r>
              <a:rPr lang="en-GB" sz="2400" dirty="0" smtClean="0">
                <a:latin typeface="Times New Roman" panose="02020603050405020304" pitchFamily="18" charset="0"/>
                <a:cs typeface="Times New Roman" panose="02020603050405020304" pitchFamily="18" charset="0"/>
              </a:rPr>
              <a:t>Discolouration, rancidity- detected by odour and taste, poor </a:t>
            </a:r>
            <a:r>
              <a:rPr lang="en-GB" sz="2400" dirty="0">
                <a:latin typeface="Times New Roman" panose="02020603050405020304" pitchFamily="18" charset="0"/>
                <a:cs typeface="Times New Roman" panose="02020603050405020304" pitchFamily="18" charset="0"/>
              </a:rPr>
              <a:t>visual </a:t>
            </a:r>
            <a:r>
              <a:rPr lang="en-GB" sz="2400" dirty="0" smtClean="0">
                <a:latin typeface="Times New Roman" panose="02020603050405020304" pitchFamily="18" charset="0"/>
                <a:cs typeface="Times New Roman" panose="02020603050405020304" pitchFamily="18" charset="0"/>
              </a:rPr>
              <a:t>appearance, </a:t>
            </a:r>
            <a:r>
              <a:rPr lang="en-GB" sz="2400" dirty="0">
                <a:latin typeface="Times New Roman" panose="02020603050405020304" pitchFamily="18" charset="0"/>
                <a:cs typeface="Times New Roman" panose="02020603050405020304" pitchFamily="18" charset="0"/>
              </a:rPr>
              <a:t>flat </a:t>
            </a:r>
            <a:r>
              <a:rPr lang="en-GB" sz="2400" dirty="0" smtClean="0">
                <a:latin typeface="Times New Roman" panose="02020603050405020304" pitchFamily="18" charset="0"/>
                <a:cs typeface="Times New Roman" panose="02020603050405020304" pitchFamily="18" charset="0"/>
              </a:rPr>
              <a:t>taste and there could be fish </a:t>
            </a:r>
            <a:r>
              <a:rPr lang="en-GB" sz="2400" dirty="0">
                <a:latin typeface="Times New Roman" panose="02020603050405020304" pitchFamily="18" charset="0"/>
                <a:cs typeface="Times New Roman" panose="02020603050405020304" pitchFamily="18" charset="0"/>
              </a:rPr>
              <a:t>weight </a:t>
            </a:r>
            <a:r>
              <a:rPr lang="en-GB" sz="2400" dirty="0" smtClean="0">
                <a:latin typeface="Times New Roman" panose="02020603050405020304" pitchFamily="18" charset="0"/>
                <a:cs typeface="Times New Roman" panose="02020603050405020304" pitchFamily="18" charset="0"/>
              </a:rPr>
              <a:t>loss. </a:t>
            </a:r>
          </a:p>
          <a:p>
            <a:pPr algn="just">
              <a:lnSpc>
                <a:spcPct val="150000"/>
              </a:lnSpc>
            </a:pPr>
            <a:r>
              <a:rPr lang="en-GB" sz="2400" i="1" dirty="0" smtClean="0">
                <a:latin typeface="Times New Roman" panose="02020603050405020304" pitchFamily="18" charset="0"/>
                <a:cs typeface="Times New Roman" panose="02020603050405020304" pitchFamily="18" charset="0"/>
              </a:rPr>
              <a:t>Colloidal Changes:</a:t>
            </a:r>
          </a:p>
          <a:p>
            <a:pPr algn="just">
              <a:lnSpc>
                <a:spcPct val="150000"/>
              </a:lnSpc>
            </a:pPr>
            <a:r>
              <a:rPr lang="en-GB" sz="2400" dirty="0">
                <a:latin typeface="Times New Roman" panose="02020603050405020304" pitchFamily="18" charset="0"/>
                <a:ea typeface="Calibri" panose="020F0502020204030204" pitchFamily="34" charset="0"/>
                <a:cs typeface="Times New Roman" panose="02020603050405020304" pitchFamily="18" charset="0"/>
              </a:rPr>
              <a:t>When a protein </a:t>
            </a:r>
            <a:r>
              <a:rPr lang="en-GB" sz="24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2"/>
              </a:rPr>
              <a:t>solution</a:t>
            </a:r>
            <a:r>
              <a:rPr lang="en-GB" sz="2400" dirty="0">
                <a:latin typeface="Times New Roman" panose="02020603050405020304" pitchFamily="18" charset="0"/>
                <a:ea typeface="Calibri" panose="020F0502020204030204" pitchFamily="34" charset="0"/>
                <a:cs typeface="Times New Roman" panose="02020603050405020304" pitchFamily="18" charset="0"/>
              </a:rPr>
              <a:t> is vigorously shaken in air, it forms a </a:t>
            </a:r>
            <a:r>
              <a:rPr lang="en-GB" sz="2400"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3"/>
              </a:rPr>
              <a:t>foam</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GB" sz="2400" b="1" dirty="0" smtClean="0">
                <a:latin typeface="Times New Roman" panose="02020603050405020304" pitchFamily="18" charset="0"/>
                <a:ea typeface="Calibri" panose="020F0502020204030204" pitchFamily="34" charset="0"/>
                <a:cs typeface="Times New Roman" panose="02020603050405020304" pitchFamily="18" charset="0"/>
              </a:rPr>
              <a:t>referred to as a colloid</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GB" sz="2400" dirty="0">
                <a:latin typeface="Times New Roman" panose="02020603050405020304" pitchFamily="18" charset="0"/>
                <a:ea typeface="Calibri" panose="020F0502020204030204" pitchFamily="34" charset="0"/>
                <a:cs typeface="Times New Roman" panose="02020603050405020304" pitchFamily="18" charset="0"/>
              </a:rPr>
              <a:t>because the soluble proteins migrate into the air–water interface and persist there, preventing or slowing the reconversion of the foam into a </a:t>
            </a:r>
            <a:r>
              <a:rPr lang="en-GB" sz="2400" u="sng" dirty="0">
                <a:solidFill>
                  <a:srgbClr val="0000FF"/>
                </a:solidFill>
                <a:latin typeface="Times New Roman" panose="02020603050405020304" pitchFamily="18" charset="0"/>
                <a:ea typeface="Calibri" panose="020F0502020204030204" pitchFamily="34" charset="0"/>
                <a:cs typeface="Times New Roman" panose="02020603050405020304" pitchFamily="18" charset="0"/>
                <a:hlinkClick r:id="rId4"/>
              </a:rPr>
              <a:t>homogeneous</a:t>
            </a:r>
            <a:r>
              <a:rPr lang="en-GB" sz="2400" dirty="0">
                <a:latin typeface="Times New Roman" panose="02020603050405020304" pitchFamily="18" charset="0"/>
                <a:ea typeface="Calibri" panose="020F0502020204030204" pitchFamily="34" charset="0"/>
                <a:cs typeface="Times New Roman" panose="02020603050405020304" pitchFamily="18" charset="0"/>
              </a:rPr>
              <a:t> solution. </a:t>
            </a:r>
            <a:r>
              <a:rPr lang="en-US" sz="2400" dirty="0">
                <a:latin typeface="Times New Roman" panose="02020603050405020304" pitchFamily="18" charset="0"/>
                <a:cs typeface="Times New Roman" panose="02020603050405020304" pitchFamily="18" charset="0"/>
              </a:rPr>
              <a:t>Foam is formed when many gas particles are trapped in liquid or solid e. g. bread, cake, </a:t>
            </a:r>
            <a:r>
              <a:rPr lang="en-US" sz="2400" i="1" dirty="0" err="1" smtClean="0">
                <a:latin typeface="Times New Roman" panose="02020603050405020304" pitchFamily="18" charset="0"/>
                <a:cs typeface="Times New Roman" panose="02020603050405020304" pitchFamily="18" charset="0"/>
              </a:rPr>
              <a:t>akara</a:t>
            </a:r>
            <a:r>
              <a:rPr lang="en-US" sz="2400" i="1"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ice-cream, etc.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Some </a:t>
            </a:r>
            <a:r>
              <a:rPr lang="en-GB" sz="2400" dirty="0">
                <a:latin typeface="Times New Roman" panose="02020603050405020304" pitchFamily="18" charset="0"/>
                <a:ea typeface="Calibri" panose="020F0502020204030204" pitchFamily="34" charset="0"/>
                <a:cs typeface="Times New Roman" panose="02020603050405020304" pitchFamily="18" charset="0"/>
              </a:rPr>
              <a:t>of the unstable, easily modified proteins are denatured when spread in the air–water interface. </a:t>
            </a:r>
            <a:endParaRPr lang="en-GB" sz="2400" dirty="0" smtClean="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80499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14</a:t>
            </a:fld>
            <a:endParaRPr lang="en-GB"/>
          </a:p>
        </p:txBody>
      </p:sp>
      <p:sp>
        <p:nvSpPr>
          <p:cNvPr id="3" name="Rectangle 2"/>
          <p:cNvSpPr/>
          <p:nvPr/>
        </p:nvSpPr>
        <p:spPr>
          <a:xfrm>
            <a:off x="375781" y="631335"/>
            <a:ext cx="11398685" cy="618630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2400" dirty="0">
                <a:latin typeface="Times New Roman" panose="02020603050405020304" pitchFamily="18" charset="0"/>
                <a:cs typeface="Times New Roman" panose="02020603050405020304" pitchFamily="18" charset="0"/>
              </a:rPr>
              <a:t>Appropriate processing methods can be employed to avoid </a:t>
            </a:r>
            <a:r>
              <a:rPr lang="en-GB" sz="2400" dirty="0" smtClean="0">
                <a:latin typeface="Times New Roman" panose="02020603050405020304" pitchFamily="18" charset="0"/>
                <a:cs typeface="Times New Roman" panose="02020603050405020304" pitchFamily="18" charset="0"/>
              </a:rPr>
              <a:t>freezing problems which include the following: </a:t>
            </a:r>
          </a:p>
          <a:p>
            <a:pPr marL="457200" indent="-457200" algn="just">
              <a:lnSpc>
                <a:spcPct val="150000"/>
              </a:lnSpc>
              <a:buFont typeface="Arial" panose="020B0604020202020204" pitchFamily="34" charset="0"/>
              <a:buChar char="•"/>
            </a:pPr>
            <a:r>
              <a:rPr lang="en-GB" sz="2400" dirty="0" smtClean="0">
                <a:latin typeface="Times New Roman" panose="02020603050405020304" pitchFamily="18" charset="0"/>
                <a:cs typeface="Times New Roman" panose="02020603050405020304" pitchFamily="18" charset="0"/>
              </a:rPr>
              <a:t>Cold </a:t>
            </a:r>
            <a:r>
              <a:rPr lang="en-GB" sz="2400" dirty="0">
                <a:latin typeface="Times New Roman" panose="02020603050405020304" pitchFamily="18" charset="0"/>
                <a:cs typeface="Times New Roman" panose="02020603050405020304" pitchFamily="18" charset="0"/>
              </a:rPr>
              <a:t>storage </a:t>
            </a:r>
            <a:r>
              <a:rPr lang="en-GB" sz="2400" dirty="0" smtClean="0">
                <a:latin typeface="Times New Roman" panose="02020603050405020304" pitchFamily="18" charset="0"/>
                <a:cs typeface="Times New Roman" panose="02020603050405020304" pitchFamily="18" charset="0"/>
              </a:rPr>
              <a:t>should be </a:t>
            </a:r>
            <a:r>
              <a:rPr lang="en-GB" sz="2400" dirty="0">
                <a:latin typeface="Times New Roman" panose="02020603050405020304" pitchFamily="18" charset="0"/>
                <a:cs typeface="Times New Roman" panose="02020603050405020304" pitchFamily="18" charset="0"/>
              </a:rPr>
              <a:t>augmented by high air humidity (90%) and </a:t>
            </a:r>
            <a:r>
              <a:rPr lang="en-GB" sz="2400" dirty="0" smtClean="0">
                <a:latin typeface="Times New Roman" panose="02020603050405020304" pitchFamily="18" charset="0"/>
                <a:cs typeface="Times New Roman" panose="02020603050405020304" pitchFamily="18" charset="0"/>
              </a:rPr>
              <a:t>stationary </a:t>
            </a:r>
            <a:r>
              <a:rPr lang="en-GB" sz="2400" dirty="0">
                <a:latin typeface="Times New Roman" panose="02020603050405020304" pitchFamily="18" charset="0"/>
                <a:cs typeface="Times New Roman" panose="02020603050405020304" pitchFamily="18" charset="0"/>
              </a:rPr>
              <a:t>non-circulating </a:t>
            </a:r>
            <a:r>
              <a:rPr lang="en-GB" sz="2400" dirty="0" smtClean="0">
                <a:latin typeface="Times New Roman" panose="02020603050405020304" pitchFamily="18" charset="0"/>
                <a:cs typeface="Times New Roman" panose="02020603050405020304" pitchFamily="18" charset="0"/>
              </a:rPr>
              <a:t>air to minimise or prevent dehydration. </a:t>
            </a:r>
          </a:p>
          <a:p>
            <a:pPr marL="457200" indent="-457200" algn="just">
              <a:lnSpc>
                <a:spcPct val="150000"/>
              </a:lnSpc>
              <a:buFont typeface="Arial" panose="020B0604020202020204" pitchFamily="34" charset="0"/>
              <a:buChar char="•"/>
            </a:pPr>
            <a:r>
              <a:rPr lang="en-GB" sz="2400" dirty="0" smtClean="0">
                <a:latin typeface="Times New Roman" panose="02020603050405020304" pitchFamily="18" charset="0"/>
                <a:cs typeface="Times New Roman" panose="02020603050405020304" pitchFamily="18" charset="0"/>
              </a:rPr>
              <a:t>The </a:t>
            </a:r>
            <a:r>
              <a:rPr lang="en-GB" sz="2400" dirty="0">
                <a:latin typeface="Times New Roman" panose="02020603050405020304" pitchFamily="18" charset="0"/>
                <a:cs typeface="Times New Roman" panose="02020603050405020304" pitchFamily="18" charset="0"/>
              </a:rPr>
              <a:t>freezer storage period of meat can be lengthened by omitting the seasoning </a:t>
            </a:r>
            <a:r>
              <a:rPr lang="en-GB" sz="2400" dirty="0" smtClean="0">
                <a:latin typeface="Times New Roman" panose="02020603050405020304" pitchFamily="18" charset="0"/>
                <a:cs typeface="Times New Roman" panose="02020603050405020304" pitchFamily="18" charset="0"/>
              </a:rPr>
              <a:t>and then </a:t>
            </a:r>
            <a:r>
              <a:rPr lang="en-GB" sz="2400" dirty="0">
                <a:latin typeface="Times New Roman" panose="02020603050405020304" pitchFamily="18" charset="0"/>
                <a:cs typeface="Times New Roman" panose="02020603050405020304" pitchFamily="18" charset="0"/>
              </a:rPr>
              <a:t>adding the seasoning after the thawing. </a:t>
            </a:r>
            <a:endParaRPr lang="en-GB" sz="2400" dirty="0" smtClean="0">
              <a:latin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r>
              <a:rPr lang="en-GB" sz="2400" dirty="0">
                <a:latin typeface="Times New Roman" panose="02020603050405020304" pitchFamily="18" charset="0"/>
                <a:cs typeface="Times New Roman" panose="02020603050405020304" pitchFamily="18" charset="0"/>
              </a:rPr>
              <a:t>Thawing conditions should aim to minimize drip losses, microbiological growth, evaporation losses, and deterioration reactions. The most critical temperature in thawing meat is between –10°C and –2°C; therefore, meat must rapidly pass this </a:t>
            </a:r>
            <a:r>
              <a:rPr lang="en-GB" sz="2400" dirty="0" smtClean="0">
                <a:latin typeface="Times New Roman" panose="02020603050405020304" pitchFamily="18" charset="0"/>
                <a:cs typeface="Times New Roman" panose="02020603050405020304" pitchFamily="18" charset="0"/>
              </a:rPr>
              <a:t>range.</a:t>
            </a:r>
            <a:endParaRPr lang="en-GB" sz="2400" dirty="0">
              <a:latin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r>
              <a:rPr lang="en-GB" sz="2400" dirty="0" smtClean="0">
                <a:latin typeface="Times New Roman" panose="02020603050405020304" pitchFamily="18" charset="0"/>
                <a:cs typeface="Times New Roman" panose="02020603050405020304" pitchFamily="18" charset="0"/>
              </a:rPr>
              <a:t>An </a:t>
            </a:r>
            <a:r>
              <a:rPr lang="en-GB" sz="2400" dirty="0">
                <a:latin typeface="Times New Roman" panose="02020603050405020304" pitchFamily="18" charset="0"/>
                <a:cs typeface="Times New Roman" panose="02020603050405020304" pitchFamily="18" charset="0"/>
              </a:rPr>
              <a:t>antioxidant such as BHA, BHT, or </a:t>
            </a:r>
            <a:r>
              <a:rPr lang="en-GB" sz="2400" dirty="0" err="1">
                <a:latin typeface="Times New Roman" panose="02020603050405020304" pitchFamily="18" charset="0"/>
                <a:cs typeface="Times New Roman" panose="02020603050405020304" pitchFamily="18" charset="0"/>
              </a:rPr>
              <a:t>probyl</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gallat</a:t>
            </a:r>
            <a:r>
              <a:rPr lang="en-GB" sz="2400" dirty="0">
                <a:latin typeface="Times New Roman" panose="02020603050405020304" pitchFamily="18" charset="0"/>
                <a:cs typeface="Times New Roman" panose="02020603050405020304" pitchFamily="18" charset="0"/>
              </a:rPr>
              <a:t> may </a:t>
            </a:r>
            <a:r>
              <a:rPr lang="en-GB" sz="2400" dirty="0" smtClean="0">
                <a:latin typeface="Times New Roman" panose="02020603050405020304" pitchFamily="18" charset="0"/>
                <a:cs typeface="Times New Roman" panose="02020603050405020304" pitchFamily="18" charset="0"/>
              </a:rPr>
              <a:t>be added </a:t>
            </a:r>
            <a:r>
              <a:rPr lang="en-GB" sz="2400" dirty="0">
                <a:latin typeface="Times New Roman" panose="02020603050405020304" pitchFamily="18" charset="0"/>
                <a:cs typeface="Times New Roman" panose="02020603050405020304" pitchFamily="18" charset="0"/>
              </a:rPr>
              <a:t>at the second </a:t>
            </a:r>
            <a:r>
              <a:rPr lang="en-GB" sz="2400" dirty="0" smtClean="0">
                <a:latin typeface="Times New Roman" panose="02020603050405020304" pitchFamily="18" charset="0"/>
                <a:cs typeface="Times New Roman" panose="02020603050405020304" pitchFamily="18" charset="0"/>
              </a:rPr>
              <a:t>grinding in </a:t>
            </a:r>
            <a:r>
              <a:rPr lang="en-GB" sz="24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comminuted</a:t>
            </a:r>
            <a:r>
              <a:rPr lang="en-GB"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GB" sz="2400" dirty="0" smtClean="0">
                <a:latin typeface="Times New Roman" panose="02020603050405020304" pitchFamily="18" charset="0"/>
                <a:cs typeface="Times New Roman" panose="02020603050405020304" pitchFamily="18" charset="0"/>
              </a:rPr>
              <a:t>meat to delay fat oxidation.</a:t>
            </a:r>
          </a:p>
        </p:txBody>
      </p:sp>
      <p:sp>
        <p:nvSpPr>
          <p:cNvPr id="5" name="TextBox 4"/>
          <p:cNvSpPr txBox="1"/>
          <p:nvPr/>
        </p:nvSpPr>
        <p:spPr>
          <a:xfrm>
            <a:off x="375781" y="169670"/>
            <a:ext cx="11398685"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GB" sz="2400" b="1" dirty="0" smtClean="0">
                <a:latin typeface="Times New Roman" panose="02020603050405020304" pitchFamily="18" charset="0"/>
                <a:cs typeface="Times New Roman" panose="02020603050405020304" pitchFamily="18" charset="0"/>
              </a:rPr>
              <a:t>Methods </a:t>
            </a:r>
            <a:r>
              <a:rPr lang="en-GB" sz="2400" b="1" dirty="0">
                <a:latin typeface="Times New Roman" panose="02020603050405020304" pitchFamily="18" charset="0"/>
                <a:cs typeface="Times New Roman" panose="02020603050405020304" pitchFamily="18" charset="0"/>
              </a:rPr>
              <a:t>t</a:t>
            </a:r>
            <a:r>
              <a:rPr lang="en-GB" sz="2400" b="1" dirty="0" smtClean="0">
                <a:latin typeface="Times New Roman" panose="02020603050405020304" pitchFamily="18" charset="0"/>
                <a:cs typeface="Times New Roman" panose="02020603050405020304" pitchFamily="18" charset="0"/>
              </a:rPr>
              <a:t>o Alleviate Quality Deterioration in Frozen Meat and Fish </a:t>
            </a:r>
            <a:endParaRPr lang="en-GB"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06199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15</a:t>
            </a:fld>
            <a:endParaRPr lang="en-GB"/>
          </a:p>
        </p:txBody>
      </p:sp>
      <p:sp>
        <p:nvSpPr>
          <p:cNvPr id="3" name="Rectangle 2"/>
          <p:cNvSpPr/>
          <p:nvPr/>
        </p:nvSpPr>
        <p:spPr>
          <a:xfrm>
            <a:off x="1256778" y="542025"/>
            <a:ext cx="9553184" cy="537788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spcAft>
                <a:spcPts val="1500"/>
              </a:spcAft>
            </a:pPr>
            <a:r>
              <a:rPr lang="en-GB" sz="2800" b="1" kern="1800" dirty="0">
                <a:latin typeface="Times New Roman" panose="02020603050405020304" pitchFamily="18" charset="0"/>
                <a:ea typeface="Times New Roman" panose="02020603050405020304" pitchFamily="18" charset="0"/>
                <a:cs typeface="Times New Roman" panose="02020603050405020304" pitchFamily="18" charset="0"/>
              </a:rPr>
              <a:t>Protein </a:t>
            </a:r>
            <a:r>
              <a:rPr lang="en-GB" sz="2800" b="1" u="sng" kern="1800" dirty="0">
                <a:latin typeface="Times New Roman" panose="02020603050405020304" pitchFamily="18" charset="0"/>
                <a:ea typeface="Times New Roman" panose="02020603050405020304" pitchFamily="18" charset="0"/>
                <a:cs typeface="Times New Roman" panose="02020603050405020304" pitchFamily="18" charset="0"/>
                <a:hlinkClick r:id="rId2"/>
              </a:rPr>
              <a:t>denaturation</a:t>
            </a:r>
            <a:endParaRPr lang="en-GB" sz="2800" u="sng"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n-GB" sz="2800" dirty="0">
                <a:latin typeface="Times New Roman" panose="02020603050405020304" pitchFamily="18" charset="0"/>
                <a:ea typeface="Times New Roman" panose="02020603050405020304" pitchFamily="18" charset="0"/>
                <a:cs typeface="Times New Roman" panose="02020603050405020304" pitchFamily="18" charset="0"/>
              </a:rPr>
              <a:t>The denaturation of the proteins of egg white by heat—as when boiling an egg—is an example of irreversible denaturation. </a:t>
            </a:r>
            <a:r>
              <a:rPr lang="en-GB" sz="2800" dirty="0">
                <a:latin typeface="Times New Roman" panose="02020603050405020304" pitchFamily="18" charset="0"/>
                <a:cs typeface="Times New Roman" panose="02020603050405020304" pitchFamily="18" charset="0"/>
              </a:rPr>
              <a:t>The denatured protein has the same primary structure as the original, or native, protein. The weak forces between charged groups and the weaker forces of mutual attraction of nonpolar groups are disrupted at elevated temperatures, however; as a result, the tertiary structure of the protein is lost. </a:t>
            </a:r>
          </a:p>
        </p:txBody>
      </p:sp>
    </p:spTree>
    <p:extLst>
      <p:ext uri="{BB962C8B-B14F-4D97-AF65-F5344CB8AC3E}">
        <p14:creationId xmlns:p14="http://schemas.microsoft.com/office/powerpoint/2010/main" val="1530010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16</a:t>
            </a:fld>
            <a:endParaRPr lang="en-GB" dirty="0"/>
          </a:p>
        </p:txBody>
      </p:sp>
      <p:sp>
        <p:nvSpPr>
          <p:cNvPr id="3" name="Rectangle 2"/>
          <p:cNvSpPr/>
          <p:nvPr/>
        </p:nvSpPr>
        <p:spPr>
          <a:xfrm>
            <a:off x="626302" y="551145"/>
            <a:ext cx="10496810" cy="513986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GB" sz="2400" b="1" dirty="0" smtClean="0">
                <a:latin typeface="Calibri" panose="020F0502020204030204" pitchFamily="34" charset="0"/>
                <a:ea typeface="Calibri" panose="020F0502020204030204" pitchFamily="34" charset="0"/>
                <a:cs typeface="Times New Roman" panose="02020603050405020304" pitchFamily="18" charset="0"/>
              </a:rPr>
              <a:t>SECOND TEST ON NUTRITIONAL EVALUATION OF FOOD PROCESSING</a:t>
            </a:r>
          </a:p>
          <a:p>
            <a:endParaRPr lang="en-GB" sz="2400" b="1" dirty="0" smtClean="0">
              <a:latin typeface="Calibri" panose="020F0502020204030204" pitchFamily="34" charset="0"/>
              <a:ea typeface="Calibri" panose="020F0502020204030204" pitchFamily="34" charset="0"/>
              <a:cs typeface="Times New Roman" panose="02020603050405020304" pitchFamily="18" charset="0"/>
            </a:endParaRPr>
          </a:p>
          <a:p>
            <a:r>
              <a:rPr lang="en-GB" sz="2800" dirty="0" smtClean="0">
                <a:latin typeface="Times New Roman" panose="02020603050405020304" pitchFamily="18" charset="0"/>
                <a:ea typeface="Calibri" panose="020F0502020204030204" pitchFamily="34" charset="0"/>
                <a:cs typeface="Times New Roman" panose="02020603050405020304" pitchFamily="18" charset="0"/>
              </a:rPr>
              <a:t>1. How </a:t>
            </a:r>
            <a:r>
              <a:rPr lang="en-GB" sz="2800" dirty="0">
                <a:latin typeface="Times New Roman" panose="02020603050405020304" pitchFamily="18" charset="0"/>
                <a:ea typeface="Calibri" panose="020F0502020204030204" pitchFamily="34" charset="0"/>
                <a:cs typeface="Times New Roman" panose="02020603050405020304" pitchFamily="18" charset="0"/>
              </a:rPr>
              <a:t>will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you describe freezing </a:t>
            </a:r>
            <a:r>
              <a:rPr lang="en-GB" sz="2800" dirty="0">
                <a:latin typeface="Times New Roman" panose="02020603050405020304" pitchFamily="18" charset="0"/>
                <a:ea typeface="Calibri" panose="020F0502020204030204" pitchFamily="34" charset="0"/>
                <a:cs typeface="Times New Roman" panose="02020603050405020304" pitchFamily="18" charset="0"/>
              </a:rPr>
              <a:t>as a preservative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process? </a:t>
            </a:r>
            <a:r>
              <a:rPr lang="en-GB" sz="2800" b="1" dirty="0" smtClean="0">
                <a:latin typeface="Times New Roman" panose="02020603050405020304" pitchFamily="18" charset="0"/>
                <a:ea typeface="Calibri" panose="020F0502020204030204" pitchFamily="34" charset="0"/>
                <a:cs typeface="Times New Roman" panose="02020603050405020304" pitchFamily="18" charset="0"/>
              </a:rPr>
              <a:t>5 marks</a:t>
            </a:r>
          </a:p>
          <a:p>
            <a:endParaRPr lang="en-GB" sz="2800" dirty="0">
              <a:latin typeface="Times New Roman" panose="02020603050405020304" pitchFamily="18" charset="0"/>
              <a:cs typeface="Times New Roman" panose="02020603050405020304" pitchFamily="18" charset="0"/>
            </a:endParaRPr>
          </a:p>
          <a:p>
            <a:r>
              <a:rPr lang="en-GB" sz="2800" dirty="0" smtClean="0">
                <a:latin typeface="Times New Roman" panose="02020603050405020304" pitchFamily="18" charset="0"/>
                <a:cs typeface="Times New Roman" panose="02020603050405020304" pitchFamily="18" charset="0"/>
              </a:rPr>
              <a:t>2. As a consultant to a frozen </a:t>
            </a:r>
            <a:r>
              <a:rPr lang="en-GB" sz="2800" dirty="0">
                <a:latin typeface="Times New Roman" panose="02020603050405020304" pitchFamily="18" charset="0"/>
                <a:cs typeface="Times New Roman" panose="02020603050405020304" pitchFamily="18" charset="0"/>
              </a:rPr>
              <a:t>food </a:t>
            </a:r>
            <a:r>
              <a:rPr lang="en-GB" sz="2800" dirty="0" smtClean="0">
                <a:latin typeface="Times New Roman" panose="02020603050405020304" pitchFamily="18" charset="0"/>
                <a:cs typeface="Times New Roman" panose="02020603050405020304" pitchFamily="18" charset="0"/>
              </a:rPr>
              <a:t>processor, what type of freezing method will you recommend and why? </a:t>
            </a:r>
            <a:r>
              <a:rPr lang="en-GB" sz="2800" b="1" dirty="0" smtClean="0">
                <a:latin typeface="Times New Roman" panose="02020603050405020304" pitchFamily="18" charset="0"/>
                <a:cs typeface="Times New Roman" panose="02020603050405020304" pitchFamily="18" charset="0"/>
              </a:rPr>
              <a:t>5 marks</a:t>
            </a:r>
          </a:p>
          <a:p>
            <a:endParaRPr lang="en-GB" sz="2800" dirty="0">
              <a:latin typeface="Times New Roman" panose="02020603050405020304" pitchFamily="18" charset="0"/>
              <a:cs typeface="Times New Roman" panose="02020603050405020304" pitchFamily="18" charset="0"/>
            </a:endParaRPr>
          </a:p>
          <a:p>
            <a:r>
              <a:rPr lang="en-GB" sz="2800" dirty="0" smtClean="0">
                <a:latin typeface="Times New Roman" panose="02020603050405020304" pitchFamily="18" charset="0"/>
                <a:cs typeface="Times New Roman" panose="02020603050405020304" pitchFamily="18" charset="0"/>
              </a:rPr>
              <a:t>3. Explain two appropriate processing methods you could adapt to alleviate quality deterioration in frozen meat and fish. </a:t>
            </a:r>
            <a:r>
              <a:rPr lang="en-GB" sz="2800" b="1" dirty="0" smtClean="0">
                <a:latin typeface="Times New Roman" panose="02020603050405020304" pitchFamily="18" charset="0"/>
                <a:cs typeface="Times New Roman" panose="02020603050405020304" pitchFamily="18" charset="0"/>
              </a:rPr>
              <a:t>8 marks</a:t>
            </a:r>
          </a:p>
          <a:p>
            <a:endParaRPr lang="en-GB" sz="2800" dirty="0">
              <a:latin typeface="Times New Roman" panose="02020603050405020304" pitchFamily="18" charset="0"/>
              <a:cs typeface="Times New Roman" panose="02020603050405020304" pitchFamily="18" charset="0"/>
            </a:endParaRPr>
          </a:p>
          <a:p>
            <a:r>
              <a:rPr lang="en-GB" sz="2800" dirty="0" smtClean="0">
                <a:latin typeface="Times New Roman" panose="02020603050405020304" pitchFamily="18" charset="0"/>
                <a:cs typeface="Times New Roman" panose="02020603050405020304" pitchFamily="18" charset="0"/>
              </a:rPr>
              <a:t>4. Describe the </a:t>
            </a:r>
            <a:r>
              <a:rPr lang="en-GB" sz="2800" dirty="0" smtClean="0">
                <a:latin typeface="Times New Roman" panose="02020603050405020304" pitchFamily="18" charset="0"/>
                <a:ea typeface="Times New Roman" panose="02020603050405020304" pitchFamily="18" charset="0"/>
                <a:cs typeface="Times New Roman" panose="02020603050405020304" pitchFamily="18" charset="0"/>
              </a:rPr>
              <a:t>common </a:t>
            </a:r>
            <a:r>
              <a:rPr lang="en-GB" sz="2800" dirty="0">
                <a:latin typeface="Times New Roman" panose="02020603050405020304" pitchFamily="18" charset="0"/>
                <a:ea typeface="Times New Roman" panose="02020603050405020304" pitchFamily="18" charset="0"/>
                <a:cs typeface="Times New Roman" panose="02020603050405020304" pitchFamily="18" charset="0"/>
              </a:rPr>
              <a:t>property of denatured </a:t>
            </a:r>
            <a:r>
              <a:rPr lang="en-GB" sz="2800" dirty="0" smtClean="0">
                <a:latin typeface="Times New Roman" panose="02020603050405020304" pitchFamily="18" charset="0"/>
                <a:ea typeface="Times New Roman" panose="02020603050405020304" pitchFamily="18" charset="0"/>
                <a:cs typeface="Times New Roman" panose="02020603050405020304" pitchFamily="18" charset="0"/>
              </a:rPr>
              <a:t>proteins; site example where applicable. </a:t>
            </a:r>
            <a:r>
              <a:rPr lang="en-GB" sz="2800" b="1" dirty="0" smtClean="0">
                <a:latin typeface="Times New Roman" panose="02020603050405020304" pitchFamily="18" charset="0"/>
                <a:ea typeface="Times New Roman" panose="02020603050405020304" pitchFamily="18" charset="0"/>
                <a:cs typeface="Times New Roman" panose="02020603050405020304" pitchFamily="18" charset="0"/>
              </a:rPr>
              <a:t>2 marks</a:t>
            </a:r>
            <a:endParaRPr lang="en-GB" sz="28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00575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a:t>
            </a:fld>
            <a:endParaRPr lang="en-GB"/>
          </a:p>
        </p:txBody>
      </p:sp>
      <p:sp>
        <p:nvSpPr>
          <p:cNvPr id="3" name="Rectangle 2"/>
          <p:cNvSpPr/>
          <p:nvPr/>
        </p:nvSpPr>
        <p:spPr>
          <a:xfrm>
            <a:off x="1136468" y="1460826"/>
            <a:ext cx="9993085" cy="489364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2600" b="1" dirty="0">
                <a:latin typeface="Times New Roman" panose="02020603050405020304" pitchFamily="18" charset="0"/>
                <a:ea typeface="FuturaStd-Bold"/>
              </a:rPr>
              <a:t>Freezing</a:t>
            </a:r>
            <a:r>
              <a:rPr lang="en-GB" sz="2600" dirty="0">
                <a:latin typeface="Times New Roman" panose="02020603050405020304" pitchFamily="18" charset="0"/>
                <a:ea typeface="FuturaStd-Bold"/>
              </a:rPr>
              <a:t> is an effective preservation technology because of the role of temperature in </a:t>
            </a:r>
            <a:r>
              <a:rPr lang="en-GB" sz="2600" dirty="0" err="1">
                <a:latin typeface="Times New Roman" panose="02020603050405020304" pitchFamily="18" charset="0"/>
                <a:ea typeface="FuturaStd-Bold"/>
              </a:rPr>
              <a:t>biosystem</a:t>
            </a:r>
            <a:r>
              <a:rPr lang="en-GB" sz="2600" dirty="0">
                <a:latin typeface="Times New Roman" panose="02020603050405020304" pitchFamily="18" charset="0"/>
                <a:ea typeface="FuturaStd-Bold"/>
              </a:rPr>
              <a:t> stability and the reduction of moisture levels within foods after freezing and during frozen storage. Both factors combine to significantly slow down the chemical, physical and biological reactions that govern the deterioration of foods. The process of freezing involves the removal of heat from a food material accompanied by a phase change as liquid water becomes solid ice. </a:t>
            </a:r>
            <a:r>
              <a:rPr lang="en-GB" sz="2600" dirty="0" smtClean="0">
                <a:latin typeface="Times New Roman" panose="02020603050405020304" pitchFamily="18" charset="0"/>
                <a:ea typeface="FuturaStd-Bold"/>
              </a:rPr>
              <a:t>However, this is not without a damaging effect on the food. </a:t>
            </a:r>
            <a:endParaRPr lang="en-GB" sz="2600" dirty="0"/>
          </a:p>
        </p:txBody>
      </p:sp>
      <p:sp>
        <p:nvSpPr>
          <p:cNvPr id="5" name="TextBox 4"/>
          <p:cNvSpPr txBox="1"/>
          <p:nvPr/>
        </p:nvSpPr>
        <p:spPr>
          <a:xfrm>
            <a:off x="1136469" y="935729"/>
            <a:ext cx="9993084"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GB" sz="2800" b="1" dirty="0" smtClean="0">
                <a:latin typeface="Times New Roman" panose="02020603050405020304" pitchFamily="18" charset="0"/>
                <a:cs typeface="Times New Roman" panose="02020603050405020304" pitchFamily="18" charset="0"/>
              </a:rPr>
              <a:t>FREEZING AS A PRESERVATIVE METHOD</a:t>
            </a:r>
            <a:endParaRPr lang="en-GB" sz="2800" b="1" dirty="0">
              <a:latin typeface="Times New Roman" panose="02020603050405020304" pitchFamily="18" charset="0"/>
              <a:cs typeface="Times New Roman" panose="02020603050405020304" pitchFamily="18" charset="0"/>
            </a:endParaRPr>
          </a:p>
        </p:txBody>
      </p:sp>
      <p:sp>
        <p:nvSpPr>
          <p:cNvPr id="4" name="Rectangle 3"/>
          <p:cNvSpPr/>
          <p:nvPr/>
        </p:nvSpPr>
        <p:spPr>
          <a:xfrm>
            <a:off x="1136468" y="472187"/>
            <a:ext cx="1904689" cy="46166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n-GB" sz="2400" b="1" dirty="0">
                <a:latin typeface="Times New Roman" panose="02020603050405020304" pitchFamily="18" charset="0"/>
                <a:cs typeface="Times New Roman" panose="02020603050405020304" pitchFamily="18" charset="0"/>
              </a:rPr>
              <a:t>LECTURE 1</a:t>
            </a:r>
          </a:p>
        </p:txBody>
      </p:sp>
    </p:spTree>
    <p:extLst>
      <p:ext uri="{BB962C8B-B14F-4D97-AF65-F5344CB8AC3E}">
        <p14:creationId xmlns:p14="http://schemas.microsoft.com/office/powerpoint/2010/main" val="3042830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a:t>
            </a:fld>
            <a:endParaRPr lang="en-GB"/>
          </a:p>
        </p:txBody>
      </p:sp>
      <p:sp>
        <p:nvSpPr>
          <p:cNvPr id="18" name="Rectangle 17"/>
          <p:cNvSpPr/>
          <p:nvPr/>
        </p:nvSpPr>
        <p:spPr>
          <a:xfrm>
            <a:off x="951978" y="835967"/>
            <a:ext cx="10221238" cy="549381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en-GB" sz="2600" dirty="0" smtClean="0">
                <a:latin typeface="Times New Roman" panose="02020603050405020304" pitchFamily="18" charset="0"/>
                <a:cs typeface="Times New Roman" panose="02020603050405020304" pitchFamily="18" charset="0"/>
              </a:rPr>
              <a:t>Freezing damage may be attributable to a variety of effects, although it should be recognised that thawing may play just as important a role. Sources of damage can arise from:</a:t>
            </a:r>
          </a:p>
          <a:p>
            <a:pPr marL="457200" indent="-457200">
              <a:lnSpc>
                <a:spcPct val="150000"/>
              </a:lnSpc>
              <a:buFont typeface="Wingdings" panose="05000000000000000000" pitchFamily="2" charset="2"/>
              <a:buChar char="Ø"/>
            </a:pPr>
            <a:r>
              <a:rPr lang="en-GB" sz="2600" dirty="0" smtClean="0">
                <a:latin typeface="Times New Roman" panose="02020603050405020304" pitchFamily="18" charset="0"/>
                <a:cs typeface="Times New Roman" panose="02020603050405020304" pitchFamily="18" charset="0"/>
              </a:rPr>
              <a:t>The formation of ice within cells or in extracellular space</a:t>
            </a:r>
          </a:p>
          <a:p>
            <a:pPr marL="457200" indent="-457200">
              <a:lnSpc>
                <a:spcPct val="150000"/>
              </a:lnSpc>
              <a:buFont typeface="Wingdings" panose="05000000000000000000" pitchFamily="2" charset="2"/>
              <a:buChar char="Ø"/>
            </a:pPr>
            <a:r>
              <a:rPr lang="en-GB" sz="2600" dirty="0" smtClean="0">
                <a:latin typeface="Times New Roman" panose="02020603050405020304" pitchFamily="18" charset="0"/>
                <a:cs typeface="Times New Roman" panose="02020603050405020304" pitchFamily="18" charset="0"/>
              </a:rPr>
              <a:t>The physical expansion of water into ice</a:t>
            </a:r>
          </a:p>
          <a:p>
            <a:pPr marL="457200" indent="-457200">
              <a:lnSpc>
                <a:spcPct val="150000"/>
              </a:lnSpc>
              <a:buFont typeface="Wingdings" panose="05000000000000000000" pitchFamily="2" charset="2"/>
              <a:buChar char="Ø"/>
            </a:pPr>
            <a:r>
              <a:rPr lang="en-GB" sz="2600" dirty="0" smtClean="0">
                <a:latin typeface="Times New Roman" panose="02020603050405020304" pitchFamily="18" charset="0"/>
                <a:cs typeface="Times New Roman" panose="02020603050405020304" pitchFamily="18" charset="0"/>
              </a:rPr>
              <a:t>Cell dehydration and shrinkage and the potential rupture of membranes</a:t>
            </a:r>
          </a:p>
          <a:p>
            <a:pPr marL="457200" indent="-457200">
              <a:lnSpc>
                <a:spcPct val="150000"/>
              </a:lnSpc>
              <a:buFont typeface="Wingdings" panose="05000000000000000000" pitchFamily="2" charset="2"/>
              <a:buChar char="Ø"/>
            </a:pPr>
            <a:r>
              <a:rPr lang="en-GB" sz="2600" dirty="0" smtClean="0">
                <a:latin typeface="Times New Roman" panose="02020603050405020304" pitchFamily="18" charset="0"/>
                <a:cs typeface="Times New Roman" panose="02020603050405020304" pitchFamily="18" charset="0"/>
              </a:rPr>
              <a:t>Changes in solute concentrations, both within and surrounding cells</a:t>
            </a:r>
          </a:p>
          <a:p>
            <a:pPr marL="457200" indent="-457200">
              <a:lnSpc>
                <a:spcPct val="150000"/>
              </a:lnSpc>
              <a:buFont typeface="Wingdings" panose="05000000000000000000" pitchFamily="2" charset="2"/>
              <a:buChar char="Ø"/>
            </a:pPr>
            <a:r>
              <a:rPr lang="en-GB" sz="2600" dirty="0" smtClean="0">
                <a:latin typeface="Times New Roman" panose="02020603050405020304" pitchFamily="18" charset="0"/>
                <a:cs typeface="Times New Roman" panose="02020603050405020304" pitchFamily="18" charset="0"/>
              </a:rPr>
              <a:t>Migration of water from cells to extracellular space and potential dehydration.</a:t>
            </a:r>
            <a:endParaRPr lang="en-GB" sz="2600" dirty="0">
              <a:latin typeface="Times New Roman" panose="02020603050405020304" pitchFamily="18" charset="0"/>
              <a:cs typeface="Times New Roman" panose="02020603050405020304" pitchFamily="18" charset="0"/>
            </a:endParaRPr>
          </a:p>
        </p:txBody>
      </p:sp>
      <p:sp>
        <p:nvSpPr>
          <p:cNvPr id="3" name="Rectangle 2"/>
          <p:cNvSpPr/>
          <p:nvPr/>
        </p:nvSpPr>
        <p:spPr>
          <a:xfrm>
            <a:off x="951978" y="312747"/>
            <a:ext cx="10221237" cy="5232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GB" sz="2800" b="1" dirty="0">
                <a:latin typeface="Times New Roman" panose="02020603050405020304" pitchFamily="18" charset="0"/>
                <a:cs typeface="Times New Roman" panose="02020603050405020304" pitchFamily="18" charset="0"/>
              </a:rPr>
              <a:t>Damaging Effect of  Freezing on Meat / Fish Quality</a:t>
            </a:r>
          </a:p>
        </p:txBody>
      </p:sp>
    </p:spTree>
    <p:extLst>
      <p:ext uri="{BB962C8B-B14F-4D97-AF65-F5344CB8AC3E}">
        <p14:creationId xmlns:p14="http://schemas.microsoft.com/office/powerpoint/2010/main" val="2049897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a:t>
            </a:fld>
            <a:endParaRPr lang="en-GB"/>
          </a:p>
        </p:txBody>
      </p:sp>
      <p:sp>
        <p:nvSpPr>
          <p:cNvPr id="3" name="Rectangle 2"/>
          <p:cNvSpPr/>
          <p:nvPr/>
        </p:nvSpPr>
        <p:spPr>
          <a:xfrm>
            <a:off x="601249" y="899729"/>
            <a:ext cx="10935222" cy="556556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2400" dirty="0" smtClean="0">
                <a:latin typeface="Times New Roman" panose="02020603050405020304" pitchFamily="18" charset="0"/>
                <a:cs typeface="Times New Roman" panose="02020603050405020304" pitchFamily="18" charset="0"/>
              </a:rPr>
              <a:t>The </a:t>
            </a:r>
            <a:r>
              <a:rPr lang="en-GB" sz="2400" dirty="0">
                <a:latin typeface="Times New Roman" panose="02020603050405020304" pitchFamily="18" charset="0"/>
                <a:cs typeface="Times New Roman" panose="02020603050405020304" pitchFamily="18" charset="0"/>
              </a:rPr>
              <a:t>period of frozen </a:t>
            </a:r>
            <a:r>
              <a:rPr lang="en-GB" sz="2400" dirty="0" smtClean="0">
                <a:latin typeface="Times New Roman" panose="02020603050405020304" pitchFamily="18" charset="0"/>
                <a:cs typeface="Times New Roman" panose="02020603050405020304" pitchFamily="18" charset="0"/>
              </a:rPr>
              <a:t>storage, </a:t>
            </a:r>
            <a:r>
              <a:rPr lang="en-GB" sz="2400" dirty="0">
                <a:latin typeface="Times New Roman" panose="02020603050405020304" pitchFamily="18" charset="0"/>
                <a:cs typeface="Times New Roman" panose="02020603050405020304" pitchFamily="18" charset="0"/>
              </a:rPr>
              <a:t>which can </a:t>
            </a:r>
            <a:r>
              <a:rPr lang="en-GB" sz="2400" dirty="0" smtClean="0">
                <a:latin typeface="Times New Roman" panose="02020603050405020304" pitchFamily="18" charset="0"/>
                <a:cs typeface="Times New Roman" panose="02020603050405020304" pitchFamily="18" charset="0"/>
              </a:rPr>
              <a:t>last </a:t>
            </a:r>
            <a:r>
              <a:rPr lang="en-GB" sz="2400" dirty="0">
                <a:latin typeface="Times New Roman" panose="02020603050405020304" pitchFamily="18" charset="0"/>
                <a:cs typeface="Times New Roman" panose="02020603050405020304" pitchFamily="18" charset="0"/>
              </a:rPr>
              <a:t>for several months or </a:t>
            </a:r>
            <a:r>
              <a:rPr lang="en-GB" sz="2400" dirty="0" smtClean="0">
                <a:latin typeface="Times New Roman" panose="02020603050405020304" pitchFamily="18" charset="0"/>
                <a:cs typeface="Times New Roman" panose="02020603050405020304" pitchFamily="18" charset="0"/>
              </a:rPr>
              <a:t>years is important </a:t>
            </a:r>
            <a:r>
              <a:rPr lang="en-GB" sz="2400" dirty="0">
                <a:latin typeface="Times New Roman" panose="02020603050405020304" pitchFamily="18" charset="0"/>
                <a:cs typeface="Times New Roman" panose="02020603050405020304" pitchFamily="18" charset="0"/>
              </a:rPr>
              <a:t>i</a:t>
            </a:r>
            <a:r>
              <a:rPr lang="en-GB" sz="2400" dirty="0" smtClean="0">
                <a:latin typeface="Times New Roman" panose="02020603050405020304" pitchFamily="18" charset="0"/>
                <a:cs typeface="Times New Roman" panose="02020603050405020304" pitchFamily="18" charset="0"/>
              </a:rPr>
              <a:t>n </a:t>
            </a:r>
            <a:r>
              <a:rPr lang="en-GB" sz="2400" dirty="0">
                <a:latin typeface="Times New Roman" panose="02020603050405020304" pitchFamily="18" charset="0"/>
                <a:cs typeface="Times New Roman" panose="02020603050405020304" pitchFamily="18" charset="0"/>
              </a:rPr>
              <a:t>understanding </a:t>
            </a:r>
            <a:r>
              <a:rPr lang="en-GB" sz="2400" dirty="0" smtClean="0">
                <a:latin typeface="Times New Roman" panose="02020603050405020304" pitchFamily="18" charset="0"/>
                <a:cs typeface="Times New Roman" panose="02020603050405020304" pitchFamily="18" charset="0"/>
              </a:rPr>
              <a:t>the </a:t>
            </a:r>
            <a:r>
              <a:rPr lang="en-GB" sz="2400" dirty="0">
                <a:latin typeface="Times New Roman" panose="02020603050405020304" pitchFamily="18" charset="0"/>
                <a:cs typeface="Times New Roman" panose="02020603050405020304" pitchFamily="18" charset="0"/>
              </a:rPr>
              <a:t>effects of freezing on food quality and </a:t>
            </a:r>
            <a:r>
              <a:rPr lang="en-GB" sz="2400" dirty="0" smtClean="0">
                <a:latin typeface="Times New Roman" panose="02020603050405020304" pitchFamily="18" charset="0"/>
                <a:cs typeface="Times New Roman" panose="02020603050405020304" pitchFamily="18" charset="0"/>
              </a:rPr>
              <a:t>safety. </a:t>
            </a:r>
            <a:r>
              <a:rPr lang="en-GB" sz="2400" dirty="0">
                <a:latin typeface="Times New Roman" panose="02020603050405020304" pitchFamily="18" charset="0"/>
                <a:cs typeface="Times New Roman" panose="02020603050405020304" pitchFamily="18" charset="0"/>
              </a:rPr>
              <a:t>It is not uncommon for food ingredients or minor items to be frozen and stored for up to 18–24 months before being reconstituted and used as a component in other chilled, frozen or heat‐processed food products. Even foods intended to be marketed as frozen products have shelf lives that extend up to 24 months. </a:t>
            </a:r>
            <a:r>
              <a:rPr lang="en-GB" sz="2400" dirty="0">
                <a:latin typeface="Times New Roman" panose="02020603050405020304" pitchFamily="18" charset="0"/>
                <a:ea typeface="Calibri" panose="020F0502020204030204" pitchFamily="34" charset="0"/>
                <a:cs typeface="Times New Roman" panose="02020603050405020304" pitchFamily="18" charset="0"/>
              </a:rPr>
              <a:t>Fluctuations in temperature that occur during storage causes recrystallization phenomena and may explain the deterioration in meat quality over frozen storage. </a:t>
            </a:r>
            <a:r>
              <a:rPr lang="en-GB" sz="2400" dirty="0" smtClean="0">
                <a:latin typeface="Times New Roman" panose="02020603050405020304" pitchFamily="18" charset="0"/>
                <a:cs typeface="Times New Roman" panose="02020603050405020304" pitchFamily="18" charset="0"/>
              </a:rPr>
              <a:t>Table 1 indicates </a:t>
            </a:r>
            <a:r>
              <a:rPr lang="en-GB" sz="2400" dirty="0">
                <a:latin typeface="Times New Roman" panose="02020603050405020304" pitchFamily="18" charset="0"/>
                <a:cs typeface="Times New Roman" panose="02020603050405020304" pitchFamily="18" charset="0"/>
              </a:rPr>
              <a:t>some suggested practical storage lives for various food commodities at different frozen storage temperatures. This illustrates the role of temperature in dictating the stability of frozen foods</a:t>
            </a:r>
            <a:r>
              <a:rPr lang="en-GB" sz="2400" dirty="0" smtClean="0">
                <a:latin typeface="Times New Roman" panose="02020603050405020304" pitchFamily="18" charset="0"/>
                <a:cs typeface="Times New Roman" panose="02020603050405020304" pitchFamily="18" charset="0"/>
              </a:rPr>
              <a:t>.</a:t>
            </a:r>
            <a:r>
              <a:rPr lang="en-GB" sz="2400" dirty="0">
                <a:latin typeface="Times-Roman"/>
                <a:ea typeface="Calibri" panose="020F0502020204030204" pitchFamily="34" charset="0"/>
                <a:cs typeface="Times-Roman"/>
              </a:rPr>
              <a:t> </a:t>
            </a:r>
            <a:endParaRPr lang="en-GB" sz="2400" dirty="0">
              <a:latin typeface="Times New Roman" panose="02020603050405020304" pitchFamily="18" charset="0"/>
              <a:cs typeface="Times New Roman" panose="02020603050405020304" pitchFamily="18" charset="0"/>
            </a:endParaRPr>
          </a:p>
        </p:txBody>
      </p:sp>
      <p:sp>
        <p:nvSpPr>
          <p:cNvPr id="4" name="Rectangle 3"/>
          <p:cNvSpPr/>
          <p:nvPr/>
        </p:nvSpPr>
        <p:spPr>
          <a:xfrm>
            <a:off x="601249" y="207232"/>
            <a:ext cx="10935222" cy="69249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50000"/>
              </a:lnSpc>
            </a:pPr>
            <a:r>
              <a:rPr lang="en-GB" sz="2600" b="1" dirty="0">
                <a:latin typeface="Times New Roman" panose="02020603050405020304" pitchFamily="18" charset="0"/>
                <a:cs typeface="Times New Roman" panose="02020603050405020304" pitchFamily="18" charset="0"/>
              </a:rPr>
              <a:t>Effects of Period of Frozen Storage </a:t>
            </a:r>
          </a:p>
        </p:txBody>
      </p:sp>
    </p:spTree>
    <p:extLst>
      <p:ext uri="{BB962C8B-B14F-4D97-AF65-F5344CB8AC3E}">
        <p14:creationId xmlns:p14="http://schemas.microsoft.com/office/powerpoint/2010/main" val="35322442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5</a:t>
            </a:fld>
            <a:endParaRPr lang="en-GB"/>
          </a:p>
        </p:txBody>
      </p:sp>
      <p:sp>
        <p:nvSpPr>
          <p:cNvPr id="3" name="Rectangle 2"/>
          <p:cNvSpPr/>
          <p:nvPr/>
        </p:nvSpPr>
        <p:spPr>
          <a:xfrm>
            <a:off x="993730" y="103455"/>
            <a:ext cx="10116855" cy="652486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GB" sz="2200" b="1" dirty="0">
                <a:latin typeface="Times New Roman" panose="02020603050405020304" pitchFamily="18" charset="0"/>
                <a:cs typeface="Times New Roman" panose="02020603050405020304" pitchFamily="18" charset="0"/>
              </a:rPr>
              <a:t>Table </a:t>
            </a:r>
            <a:r>
              <a:rPr lang="en-GB" sz="2200" b="1" dirty="0" smtClean="0">
                <a:latin typeface="Times New Roman" panose="02020603050405020304" pitchFamily="18" charset="0"/>
                <a:cs typeface="Times New Roman" panose="02020603050405020304" pitchFamily="18" charset="0"/>
              </a:rPr>
              <a:t>1: </a:t>
            </a:r>
            <a:r>
              <a:rPr lang="en-GB" sz="2200" b="1" dirty="0">
                <a:latin typeface="Times New Roman" panose="02020603050405020304" pitchFamily="18" charset="0"/>
                <a:cs typeface="Times New Roman" panose="02020603050405020304" pitchFamily="18" charset="0"/>
              </a:rPr>
              <a:t>Practical frozen storage lives (months) for </a:t>
            </a:r>
            <a:r>
              <a:rPr lang="en-GB" sz="2200" b="1" dirty="0" smtClean="0">
                <a:latin typeface="Times New Roman" panose="02020603050405020304" pitchFamily="18" charset="0"/>
                <a:cs typeface="Times New Roman" panose="02020603050405020304" pitchFamily="18" charset="0"/>
              </a:rPr>
              <a:t>meat and fish</a:t>
            </a:r>
            <a:endParaRPr lang="en-GB" sz="2200" b="1" dirty="0">
              <a:latin typeface="Times New Roman" panose="02020603050405020304" pitchFamily="18" charset="0"/>
              <a:cs typeface="Times New Roman" panose="02020603050405020304" pitchFamily="18" charset="0"/>
            </a:endParaRPr>
          </a:p>
          <a:p>
            <a:r>
              <a:rPr lang="en-GB" sz="2200" b="1" dirty="0">
                <a:latin typeface="Times New Roman" panose="02020603050405020304" pitchFamily="18" charset="0"/>
                <a:cs typeface="Times New Roman" panose="02020603050405020304" pitchFamily="18" charset="0"/>
              </a:rPr>
              <a:t>Product				Frozen storage temperature	</a:t>
            </a:r>
            <a:endParaRPr lang="en-GB" sz="2200" dirty="0">
              <a:latin typeface="Times New Roman" panose="02020603050405020304" pitchFamily="18" charset="0"/>
              <a:cs typeface="Times New Roman" panose="02020603050405020304" pitchFamily="18" charset="0"/>
            </a:endParaRPr>
          </a:p>
          <a:p>
            <a:r>
              <a:rPr lang="en-GB" sz="2200" b="1" dirty="0">
                <a:latin typeface="Times New Roman" panose="02020603050405020304" pitchFamily="18" charset="0"/>
                <a:cs typeface="Times New Roman" panose="02020603050405020304" pitchFamily="18" charset="0"/>
              </a:rPr>
              <a:t>					−12°C 	−18°C 	−24°C</a:t>
            </a:r>
            <a:endParaRPr lang="en-GB" sz="2200" dirty="0">
              <a:latin typeface="Times New Roman" panose="02020603050405020304" pitchFamily="18" charset="0"/>
              <a:cs typeface="Times New Roman" panose="02020603050405020304" pitchFamily="18" charset="0"/>
            </a:endParaRPr>
          </a:p>
          <a:p>
            <a:r>
              <a:rPr lang="en-GB" sz="2200" b="1" i="1" dirty="0">
                <a:latin typeface="Times New Roman" panose="02020603050405020304" pitchFamily="18" charset="0"/>
                <a:cs typeface="Times New Roman" panose="02020603050405020304" pitchFamily="18" charset="0"/>
              </a:rPr>
              <a:t>Meat and poultry</a:t>
            </a:r>
            <a:endParaRPr lang="en-GB" sz="2200" dirty="0">
              <a:latin typeface="Times New Roman" panose="02020603050405020304" pitchFamily="18" charset="0"/>
              <a:cs typeface="Times New Roman" panose="02020603050405020304" pitchFamily="18" charset="0"/>
            </a:endParaRPr>
          </a:p>
          <a:p>
            <a:r>
              <a:rPr lang="en-GB" sz="2200" dirty="0">
                <a:latin typeface="Times New Roman" panose="02020603050405020304" pitchFamily="18" charset="0"/>
                <a:cs typeface="Times New Roman" panose="02020603050405020304" pitchFamily="18" charset="0"/>
              </a:rPr>
              <a:t>Beef steaks 				8 	18 	24</a:t>
            </a:r>
          </a:p>
          <a:p>
            <a:r>
              <a:rPr lang="en-GB" sz="2200" dirty="0">
                <a:latin typeface="Times New Roman" panose="02020603050405020304" pitchFamily="18" charset="0"/>
                <a:cs typeface="Times New Roman" panose="02020603050405020304" pitchFamily="18" charset="0"/>
              </a:rPr>
              <a:t>Beef, ground 			</a:t>
            </a:r>
            <a:r>
              <a:rPr lang="en-GB" sz="2200" dirty="0" smtClean="0">
                <a:latin typeface="Times New Roman" panose="02020603050405020304" pitchFamily="18" charset="0"/>
                <a:cs typeface="Times New Roman" panose="02020603050405020304" pitchFamily="18" charset="0"/>
              </a:rPr>
              <a:t>	6 </a:t>
            </a:r>
            <a:r>
              <a:rPr lang="en-GB" sz="2200" dirty="0">
                <a:latin typeface="Times New Roman" panose="02020603050405020304" pitchFamily="18" charset="0"/>
                <a:cs typeface="Times New Roman" panose="02020603050405020304" pitchFamily="18" charset="0"/>
              </a:rPr>
              <a:t>	10 	15</a:t>
            </a:r>
          </a:p>
          <a:p>
            <a:r>
              <a:rPr lang="en-GB" sz="2200" dirty="0">
                <a:latin typeface="Times New Roman" panose="02020603050405020304" pitchFamily="18" charset="0"/>
                <a:cs typeface="Times New Roman" panose="02020603050405020304" pitchFamily="18" charset="0"/>
              </a:rPr>
              <a:t>Lamb steaks 			</a:t>
            </a:r>
            <a:r>
              <a:rPr lang="en-GB" sz="2200" dirty="0" smtClean="0">
                <a:latin typeface="Times New Roman" panose="02020603050405020304" pitchFamily="18" charset="0"/>
                <a:cs typeface="Times New Roman" panose="02020603050405020304" pitchFamily="18" charset="0"/>
              </a:rPr>
              <a:t>	12 </a:t>
            </a:r>
            <a:r>
              <a:rPr lang="en-GB" sz="2200" dirty="0">
                <a:latin typeface="Times New Roman" panose="02020603050405020304" pitchFamily="18" charset="0"/>
                <a:cs typeface="Times New Roman" panose="02020603050405020304" pitchFamily="18" charset="0"/>
              </a:rPr>
              <a:t>	18 	24</a:t>
            </a:r>
          </a:p>
          <a:p>
            <a:r>
              <a:rPr lang="en-GB" sz="2200" dirty="0">
                <a:latin typeface="Times New Roman" panose="02020603050405020304" pitchFamily="18" charset="0"/>
                <a:cs typeface="Times New Roman" panose="02020603050405020304" pitchFamily="18" charset="0"/>
              </a:rPr>
              <a:t>Pork steaks 				6 	10 	15</a:t>
            </a:r>
          </a:p>
          <a:p>
            <a:r>
              <a:rPr lang="en-GB" sz="2200" dirty="0">
                <a:latin typeface="Times New Roman" panose="02020603050405020304" pitchFamily="18" charset="0"/>
                <a:cs typeface="Times New Roman" panose="02020603050405020304" pitchFamily="18" charset="0"/>
              </a:rPr>
              <a:t>Chicken, whole 			</a:t>
            </a:r>
            <a:r>
              <a:rPr lang="en-GB" sz="2200" dirty="0" smtClean="0">
                <a:latin typeface="Times New Roman" panose="02020603050405020304" pitchFamily="18" charset="0"/>
                <a:cs typeface="Times New Roman" panose="02020603050405020304" pitchFamily="18" charset="0"/>
              </a:rPr>
              <a:t>	9 </a:t>
            </a:r>
            <a:r>
              <a:rPr lang="en-GB" sz="2200" dirty="0">
                <a:latin typeface="Times New Roman" panose="02020603050405020304" pitchFamily="18" charset="0"/>
                <a:cs typeface="Times New Roman" panose="02020603050405020304" pitchFamily="18" charset="0"/>
              </a:rPr>
              <a:t>	18 	&gt;24</a:t>
            </a:r>
          </a:p>
          <a:p>
            <a:r>
              <a:rPr lang="en-GB" sz="2200" dirty="0">
                <a:latin typeface="Times New Roman" panose="02020603050405020304" pitchFamily="18" charset="0"/>
                <a:cs typeface="Times New Roman" panose="02020603050405020304" pitchFamily="18" charset="0"/>
              </a:rPr>
              <a:t>Chicken, cuts 			</a:t>
            </a:r>
            <a:r>
              <a:rPr lang="en-GB" sz="2200" dirty="0" smtClean="0">
                <a:latin typeface="Times New Roman" panose="02020603050405020304" pitchFamily="18" charset="0"/>
                <a:cs typeface="Times New Roman" panose="02020603050405020304" pitchFamily="18" charset="0"/>
              </a:rPr>
              <a:t>	9 </a:t>
            </a:r>
            <a:r>
              <a:rPr lang="en-GB" sz="2200" dirty="0">
                <a:latin typeface="Times New Roman" panose="02020603050405020304" pitchFamily="18" charset="0"/>
                <a:cs typeface="Times New Roman" panose="02020603050405020304" pitchFamily="18" charset="0"/>
              </a:rPr>
              <a:t>	18 	&gt;24</a:t>
            </a:r>
          </a:p>
          <a:p>
            <a:r>
              <a:rPr lang="en-GB" sz="2200" dirty="0">
                <a:latin typeface="Times New Roman" panose="02020603050405020304" pitchFamily="18" charset="0"/>
                <a:cs typeface="Times New Roman" panose="02020603050405020304" pitchFamily="18" charset="0"/>
              </a:rPr>
              <a:t>Turkey, whole 			</a:t>
            </a:r>
            <a:r>
              <a:rPr lang="en-GB" sz="2200" dirty="0" smtClean="0">
                <a:latin typeface="Times New Roman" panose="02020603050405020304" pitchFamily="18" charset="0"/>
                <a:cs typeface="Times New Roman" panose="02020603050405020304" pitchFamily="18" charset="0"/>
              </a:rPr>
              <a:t>	8 </a:t>
            </a:r>
            <a:r>
              <a:rPr lang="en-GB" sz="2200" dirty="0">
                <a:latin typeface="Times New Roman" panose="02020603050405020304" pitchFamily="18" charset="0"/>
                <a:cs typeface="Times New Roman" panose="02020603050405020304" pitchFamily="18" charset="0"/>
              </a:rPr>
              <a:t>	15 	&gt;24</a:t>
            </a:r>
          </a:p>
          <a:p>
            <a:r>
              <a:rPr lang="en-GB" sz="2200" dirty="0">
                <a:latin typeface="Times New Roman" panose="02020603050405020304" pitchFamily="18" charset="0"/>
                <a:cs typeface="Times New Roman" panose="02020603050405020304" pitchFamily="18" charset="0"/>
              </a:rPr>
              <a:t>Ducks/geese, whole 		</a:t>
            </a:r>
            <a:r>
              <a:rPr lang="en-GB" sz="2200" dirty="0" smtClean="0">
                <a:latin typeface="Times New Roman" panose="02020603050405020304" pitchFamily="18" charset="0"/>
                <a:cs typeface="Times New Roman" panose="02020603050405020304" pitchFamily="18" charset="0"/>
              </a:rPr>
              <a:t>	6 </a:t>
            </a:r>
            <a:r>
              <a:rPr lang="en-GB" sz="2200" dirty="0">
                <a:latin typeface="Times New Roman" panose="02020603050405020304" pitchFamily="18" charset="0"/>
                <a:cs typeface="Times New Roman" panose="02020603050405020304" pitchFamily="18" charset="0"/>
              </a:rPr>
              <a:t>	12 	18</a:t>
            </a:r>
          </a:p>
          <a:p>
            <a:r>
              <a:rPr lang="en-GB" sz="2200" b="1" i="1" dirty="0">
                <a:latin typeface="Times New Roman" panose="02020603050405020304" pitchFamily="18" charset="0"/>
                <a:cs typeface="Times New Roman" panose="02020603050405020304" pitchFamily="18" charset="0"/>
              </a:rPr>
              <a:t>Fish and </a:t>
            </a:r>
            <a:r>
              <a:rPr lang="en-GB" sz="2200" b="1" i="1" dirty="0" err="1">
                <a:latin typeface="Times New Roman" panose="02020603050405020304" pitchFamily="18" charset="0"/>
                <a:cs typeface="Times New Roman" panose="02020603050405020304" pitchFamily="18" charset="0"/>
              </a:rPr>
              <a:t>seafoods</a:t>
            </a:r>
            <a:endParaRPr lang="en-GB" sz="2200" dirty="0">
              <a:latin typeface="Times New Roman" panose="02020603050405020304" pitchFamily="18" charset="0"/>
              <a:cs typeface="Times New Roman" panose="02020603050405020304" pitchFamily="18" charset="0"/>
            </a:endParaRPr>
          </a:p>
          <a:p>
            <a:r>
              <a:rPr lang="en-GB" sz="2200" dirty="0">
                <a:latin typeface="Times New Roman" panose="02020603050405020304" pitchFamily="18" charset="0"/>
                <a:cs typeface="Times New Roman" panose="02020603050405020304" pitchFamily="18" charset="0"/>
              </a:rPr>
              <a:t>Fatty fish 				3 	5 	&gt;9</a:t>
            </a:r>
          </a:p>
          <a:p>
            <a:r>
              <a:rPr lang="en-GB" sz="2200" dirty="0">
                <a:latin typeface="Times New Roman" panose="02020603050405020304" pitchFamily="18" charset="0"/>
                <a:cs typeface="Times New Roman" panose="02020603050405020304" pitchFamily="18" charset="0"/>
              </a:rPr>
              <a:t>Lean fish 				4 	9 	&gt;</a:t>
            </a:r>
            <a:r>
              <a:rPr lang="en-GB" sz="2200" dirty="0" smtClean="0">
                <a:latin typeface="Times New Roman" panose="02020603050405020304" pitchFamily="18" charset="0"/>
                <a:cs typeface="Times New Roman" panose="02020603050405020304" pitchFamily="18" charset="0"/>
              </a:rPr>
              <a:t>12</a:t>
            </a:r>
          </a:p>
          <a:p>
            <a:r>
              <a:rPr lang="en-GB" sz="2200" dirty="0" smtClean="0">
                <a:latin typeface="Times New Roman" panose="02020603050405020304" pitchFamily="18" charset="0"/>
                <a:cs typeface="Times New Roman" panose="02020603050405020304" pitchFamily="18" charset="0"/>
              </a:rPr>
              <a:t>Lobster</a:t>
            </a:r>
            <a:r>
              <a:rPr lang="en-GB" sz="2200" dirty="0">
                <a:latin typeface="Times New Roman" panose="02020603050405020304" pitchFamily="18" charset="0"/>
                <a:cs typeface="Times New Roman" panose="02020603050405020304" pitchFamily="18" charset="0"/>
              </a:rPr>
              <a:t>, crabs, shrimps (in shell,</a:t>
            </a:r>
          </a:p>
          <a:p>
            <a:r>
              <a:rPr lang="en-GB" sz="2200" dirty="0">
                <a:latin typeface="Times New Roman" panose="02020603050405020304" pitchFamily="18" charset="0"/>
                <a:cs typeface="Times New Roman" panose="02020603050405020304" pitchFamily="18" charset="0"/>
              </a:rPr>
              <a:t>cooked) 				4 	6 	&gt;12</a:t>
            </a:r>
          </a:p>
          <a:p>
            <a:r>
              <a:rPr lang="en-GB" sz="2200" dirty="0">
                <a:latin typeface="Times New Roman" panose="02020603050405020304" pitchFamily="18" charset="0"/>
                <a:cs typeface="Times New Roman" panose="02020603050405020304" pitchFamily="18" charset="0"/>
              </a:rPr>
              <a:t>Clams and oysters 			4 	6 	&gt;9</a:t>
            </a:r>
          </a:p>
          <a:p>
            <a:r>
              <a:rPr lang="en-GB" sz="2200" dirty="0">
                <a:latin typeface="Times New Roman" panose="02020603050405020304" pitchFamily="18" charset="0"/>
                <a:cs typeface="Times New Roman" panose="02020603050405020304" pitchFamily="18" charset="0"/>
              </a:rPr>
              <a:t>Shrimps, peeled and cooked 	</a:t>
            </a:r>
            <a:r>
              <a:rPr lang="en-GB" sz="2200" dirty="0" smtClean="0">
                <a:latin typeface="Times New Roman" panose="02020603050405020304" pitchFamily="18" charset="0"/>
                <a:cs typeface="Times New Roman" panose="02020603050405020304" pitchFamily="18" charset="0"/>
              </a:rPr>
              <a:t>	2 </a:t>
            </a:r>
            <a:r>
              <a:rPr lang="en-GB" sz="2200" dirty="0">
                <a:latin typeface="Times New Roman" panose="02020603050405020304" pitchFamily="18" charset="0"/>
                <a:cs typeface="Times New Roman" panose="02020603050405020304" pitchFamily="18" charset="0"/>
              </a:rPr>
              <a:t>	5 	&gt;</a:t>
            </a:r>
            <a:r>
              <a:rPr lang="en-GB" sz="2200" dirty="0" smtClean="0">
                <a:latin typeface="Times New Roman" panose="02020603050405020304" pitchFamily="18" charset="0"/>
                <a:cs typeface="Times New Roman" panose="02020603050405020304" pitchFamily="18" charset="0"/>
              </a:rPr>
              <a:t>9</a:t>
            </a:r>
            <a:endParaRPr lang="en-GB"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4291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6</a:t>
            </a:fld>
            <a:endParaRPr lang="en-GB"/>
          </a:p>
        </p:txBody>
      </p:sp>
      <p:sp>
        <p:nvSpPr>
          <p:cNvPr id="3" name="Rectangle 2"/>
          <p:cNvSpPr/>
          <p:nvPr/>
        </p:nvSpPr>
        <p:spPr>
          <a:xfrm>
            <a:off x="880998" y="721813"/>
            <a:ext cx="9678444" cy="518552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spcAft>
                <a:spcPts val="0"/>
              </a:spcAft>
            </a:pPr>
            <a:r>
              <a:rPr lang="en-GB" sz="2800" dirty="0" smtClean="0">
                <a:latin typeface="Times New Roman" panose="02020603050405020304" pitchFamily="18" charset="0"/>
                <a:ea typeface="Calibri" panose="020F0502020204030204" pitchFamily="34" charset="0"/>
                <a:cs typeface="Times New Roman" panose="02020603050405020304" pitchFamily="18" charset="0"/>
              </a:rPr>
              <a:t>While </a:t>
            </a:r>
            <a:r>
              <a:rPr lang="en-GB" sz="2800" dirty="0">
                <a:latin typeface="Times New Roman" panose="02020603050405020304" pitchFamily="18" charset="0"/>
                <a:ea typeface="Calibri" panose="020F0502020204030204" pitchFamily="34" charset="0"/>
                <a:cs typeface="Times New Roman" panose="02020603050405020304" pitchFamily="18" charset="0"/>
              </a:rPr>
              <a:t>the temperatures associated with frozen storage are not capable of supporting the growth of microorganisms, the presence of microorganisms or bacteria within the food prior to freezing will lead to potential food safety issues as the food is thawed or regenerated. Freezing is an excellent means of preserving foods – but it is also an excellent means of preserving microorganisms.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Therefore, hygiene </a:t>
            </a:r>
            <a:r>
              <a:rPr lang="en-GB" sz="2800" dirty="0">
                <a:latin typeface="Times New Roman" panose="02020603050405020304" pitchFamily="18" charset="0"/>
                <a:ea typeface="Calibri" panose="020F0502020204030204" pitchFamily="34" charset="0"/>
                <a:cs typeface="Times New Roman" panose="02020603050405020304" pitchFamily="18" charset="0"/>
              </a:rPr>
              <a:t>rules for frozen food production are just as necessary as for all other food production processes.</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2514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7</a:t>
            </a:fld>
            <a:endParaRPr lang="en-GB"/>
          </a:p>
        </p:txBody>
      </p:sp>
      <p:sp>
        <p:nvSpPr>
          <p:cNvPr id="3" name="Rectangle 2"/>
          <p:cNvSpPr/>
          <p:nvPr/>
        </p:nvSpPr>
        <p:spPr>
          <a:xfrm>
            <a:off x="413359" y="1523091"/>
            <a:ext cx="11199998" cy="452431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3200" dirty="0" smtClean="0">
                <a:latin typeface="Times New Roman" panose="02020603050405020304" pitchFamily="18" charset="0"/>
                <a:cs typeface="Times New Roman" panose="02020603050405020304" pitchFamily="18" charset="0"/>
              </a:rPr>
              <a:t>Freezing </a:t>
            </a:r>
            <a:r>
              <a:rPr lang="en-GB" sz="3200" dirty="0">
                <a:latin typeface="Times New Roman" panose="02020603050405020304" pitchFamily="18" charset="0"/>
                <a:cs typeface="Times New Roman" panose="02020603050405020304" pitchFamily="18" charset="0"/>
              </a:rPr>
              <a:t>is a thermodynamic process and can be described as a series of thermal events that approach conditions of equilibrium within the food. It is these states of equilibrium, as well as the kinetic changes that occur in reaching equilibrium, that describe the physical and chemical changes that occur in the food during freezing. </a:t>
            </a:r>
          </a:p>
        </p:txBody>
      </p:sp>
      <p:sp>
        <p:nvSpPr>
          <p:cNvPr id="4" name="Rectangle 3"/>
          <p:cNvSpPr/>
          <p:nvPr/>
        </p:nvSpPr>
        <p:spPr>
          <a:xfrm>
            <a:off x="413359" y="507428"/>
            <a:ext cx="2662825" cy="5232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2800" b="1" dirty="0" smtClean="0">
                <a:latin typeface="Times New Roman" panose="02020603050405020304" pitchFamily="18" charset="0"/>
                <a:cs typeface="Times New Roman" panose="02020603050405020304" pitchFamily="18" charset="0"/>
              </a:rPr>
              <a:t>LECTURE 2</a:t>
            </a:r>
            <a:endParaRPr lang="en-GB" sz="2800" b="1" dirty="0">
              <a:latin typeface="Times New Roman" panose="02020603050405020304" pitchFamily="18" charset="0"/>
              <a:cs typeface="Times New Roman" panose="02020603050405020304" pitchFamily="18" charset="0"/>
            </a:endParaRPr>
          </a:p>
        </p:txBody>
      </p:sp>
      <p:sp>
        <p:nvSpPr>
          <p:cNvPr id="5" name="Rectangle 4"/>
          <p:cNvSpPr/>
          <p:nvPr/>
        </p:nvSpPr>
        <p:spPr>
          <a:xfrm>
            <a:off x="413359" y="1030648"/>
            <a:ext cx="11199998" cy="49244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2600" b="1" dirty="0" smtClean="0">
                <a:latin typeface="Times New Roman" panose="02020603050405020304" pitchFamily="18" charset="0"/>
                <a:cs typeface="Times New Roman" panose="02020603050405020304" pitchFamily="18" charset="0"/>
              </a:rPr>
              <a:t>EFFECT OF FREEZING </a:t>
            </a:r>
            <a:r>
              <a:rPr lang="en-GB" sz="2600" b="1" dirty="0">
                <a:latin typeface="Times New Roman" panose="02020603050405020304" pitchFamily="18" charset="0"/>
                <a:cs typeface="Times New Roman" panose="02020603050405020304" pitchFamily="18" charset="0"/>
              </a:rPr>
              <a:t>STORAGE </a:t>
            </a:r>
            <a:r>
              <a:rPr lang="en-GB" sz="2600" b="1" dirty="0" smtClean="0">
                <a:latin typeface="Times New Roman" panose="02020603050405020304" pitchFamily="18" charset="0"/>
                <a:cs typeface="Times New Roman" panose="02020603050405020304" pitchFamily="18" charset="0"/>
              </a:rPr>
              <a:t>ON </a:t>
            </a:r>
            <a:r>
              <a:rPr lang="en-GB" sz="2600" b="1" dirty="0">
                <a:latin typeface="Times New Roman" panose="02020603050405020304" pitchFamily="18" charset="0"/>
                <a:cs typeface="Times New Roman" panose="02020603050405020304" pitchFamily="18" charset="0"/>
              </a:rPr>
              <a:t>MEAT AND </a:t>
            </a:r>
            <a:r>
              <a:rPr lang="en-GB" sz="2600" b="1" dirty="0" smtClean="0">
                <a:latin typeface="Times New Roman" panose="02020603050405020304" pitchFamily="18" charset="0"/>
                <a:cs typeface="Times New Roman" panose="02020603050405020304" pitchFamily="18" charset="0"/>
              </a:rPr>
              <a:t>POULTRY QUALITY </a:t>
            </a:r>
            <a:endParaRPr lang="en-GB" sz="2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56415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8</a:t>
            </a:fld>
            <a:endParaRPr lang="en-GB"/>
          </a:p>
        </p:txBody>
      </p:sp>
      <p:sp>
        <p:nvSpPr>
          <p:cNvPr id="3" name="Rectangle 2"/>
          <p:cNvSpPr/>
          <p:nvPr/>
        </p:nvSpPr>
        <p:spPr>
          <a:xfrm>
            <a:off x="638828" y="423957"/>
            <a:ext cx="10985326" cy="593239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GB" sz="2600" dirty="0">
                <a:latin typeface="Times New Roman" panose="02020603050405020304" pitchFamily="18" charset="0"/>
                <a:cs typeface="Times New Roman" panose="02020603050405020304" pitchFamily="18" charset="0"/>
              </a:rPr>
              <a:t>Although freezing acts as a preservation method by inactivating the meat enzymes and inhibiting </a:t>
            </a:r>
            <a:r>
              <a:rPr lang="en-GB" sz="2600" dirty="0" smtClean="0">
                <a:latin typeface="Times New Roman" panose="02020603050405020304" pitchFamily="18" charset="0"/>
                <a:cs typeface="Times New Roman" panose="02020603050405020304" pitchFamily="18" charset="0"/>
              </a:rPr>
              <a:t>the growth </a:t>
            </a:r>
            <a:r>
              <a:rPr lang="en-GB" sz="2600" dirty="0">
                <a:latin typeface="Times New Roman" panose="02020603050405020304" pitchFamily="18" charset="0"/>
                <a:cs typeface="Times New Roman" panose="02020603050405020304" pitchFamily="18" charset="0"/>
              </a:rPr>
              <a:t>of spoilage organisms, it initiates several physical and physicochemical changes in meat that </a:t>
            </a:r>
            <a:r>
              <a:rPr lang="en-GB" sz="2600" dirty="0" smtClean="0">
                <a:latin typeface="Times New Roman" panose="02020603050405020304" pitchFamily="18" charset="0"/>
                <a:cs typeface="Times New Roman" panose="02020603050405020304" pitchFamily="18" charset="0"/>
              </a:rPr>
              <a:t>lead to </a:t>
            </a:r>
            <a:r>
              <a:rPr lang="en-GB" sz="2600" dirty="0">
                <a:latin typeface="Times New Roman" panose="02020603050405020304" pitchFamily="18" charset="0"/>
                <a:cs typeface="Times New Roman" panose="02020603050405020304" pitchFamily="18" charset="0"/>
              </a:rPr>
              <a:t>the deterioration in </a:t>
            </a:r>
            <a:r>
              <a:rPr lang="en-GB" sz="2600" dirty="0" smtClean="0">
                <a:latin typeface="Times New Roman" panose="02020603050405020304" pitchFamily="18" charset="0"/>
                <a:cs typeface="Times New Roman" panose="02020603050405020304" pitchFamily="18" charset="0"/>
              </a:rPr>
              <a:t>quality. </a:t>
            </a:r>
            <a:r>
              <a:rPr lang="en-GB" sz="2800" dirty="0">
                <a:latin typeface="Times New Roman" panose="02020603050405020304" pitchFamily="18" charset="0"/>
                <a:ea typeface="Calibri" panose="020F0502020204030204" pitchFamily="34" charset="0"/>
                <a:cs typeface="Times New Roman" panose="02020603050405020304" pitchFamily="18" charset="0"/>
              </a:rPr>
              <a:t>The rate of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ice crystallization </a:t>
            </a:r>
            <a:r>
              <a:rPr lang="en-GB" sz="2800" dirty="0">
                <a:latin typeface="Times New Roman" panose="02020603050405020304" pitchFamily="18" charset="0"/>
                <a:ea typeface="Calibri" panose="020F0502020204030204" pitchFamily="34" charset="0"/>
                <a:cs typeface="Times New Roman" panose="02020603050405020304" pitchFamily="18" charset="0"/>
              </a:rPr>
              <a:t>and the size of the crystals formed during freezing depend upon the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temperature.</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Slow freezing causes the water to separate from the tissue into pools that form large crystals, which may result from greater structural damage associated with larger intercellular ice crystals. These stretch and rupture some of the surrounding tissue. Rapid freezing results in very little water separation; therefore, the crystals are small and less expansive. Because there is practically no pool crystallization in very low temperature freezing, the drip is considerably less than from meats frozen at higher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temperatures.</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0964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9</a:t>
            </a:fld>
            <a:endParaRPr lang="en-GB"/>
          </a:p>
        </p:txBody>
      </p:sp>
      <p:sp>
        <p:nvSpPr>
          <p:cNvPr id="3" name="Rectangle 2"/>
          <p:cNvSpPr/>
          <p:nvPr/>
        </p:nvSpPr>
        <p:spPr>
          <a:xfrm>
            <a:off x="705632" y="267134"/>
            <a:ext cx="10648168" cy="613244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GB" dirty="0" smtClean="0">
                <a:latin typeface="Times New Roman" panose="02020603050405020304" pitchFamily="18" charset="0"/>
                <a:ea typeface="Calibri" panose="020F0502020204030204" pitchFamily="34" charset="0"/>
                <a:cs typeface="Times New Roman" panose="02020603050405020304" pitchFamily="18" charset="0"/>
              </a:rPr>
              <a:t> </a:t>
            </a:r>
            <a:endParaRPr lang="en-GB"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Therefore, some </a:t>
            </a:r>
            <a:r>
              <a:rPr lang="en-GB" sz="2600" dirty="0">
                <a:latin typeface="Times New Roman" panose="02020603050405020304" pitchFamily="18" charset="0"/>
                <a:ea typeface="Tahoma" panose="020B0604030504040204" pitchFamily="34" charset="0"/>
                <a:cs typeface="Times New Roman" panose="02020603050405020304" pitchFamily="18" charset="0"/>
              </a:rPr>
              <a:t>of the quality changes are associated with ice crystal formation: it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is </a:t>
            </a:r>
            <a:r>
              <a:rPr lang="en-GB" sz="2600" dirty="0">
                <a:latin typeface="Times New Roman" panose="02020603050405020304" pitchFamily="18" charset="0"/>
                <a:ea typeface="Tahoma" panose="020B0604030504040204" pitchFamily="34" charset="0"/>
                <a:cs typeface="Times New Roman" panose="02020603050405020304" pitchFamily="18" charset="0"/>
              </a:rPr>
              <a:t>believed that;</a:t>
            </a:r>
          </a:p>
          <a:p>
            <a:pPr marL="457200" indent="-457200" algn="just">
              <a:lnSpc>
                <a:spcPct val="150000"/>
              </a:lnSpc>
              <a:buFont typeface="Arial" panose="020B0604020202020204" pitchFamily="34" charset="0"/>
              <a:buChar char="•"/>
            </a:pPr>
            <a:r>
              <a:rPr lang="en-GB" sz="2600" dirty="0">
                <a:latin typeface="Times New Roman" panose="02020603050405020304" pitchFamily="18" charset="0"/>
                <a:ea typeface="Tahoma" panose="020B0604030504040204" pitchFamily="34" charset="0"/>
                <a:cs typeface="Times New Roman" panose="02020603050405020304" pitchFamily="18" charset="0"/>
              </a:rPr>
              <a:t> at very low temperatures, recrystallization is very slow and equilibrium is approached while the crystals are small. </a:t>
            </a:r>
          </a:p>
          <a:p>
            <a:pPr marL="457200" indent="-457200" algn="just">
              <a:lnSpc>
                <a:spcPct val="150000"/>
              </a:lnSpc>
              <a:buFont typeface="Arial" panose="020B0604020202020204" pitchFamily="34" charset="0"/>
              <a:buChar char="•"/>
            </a:pPr>
            <a:r>
              <a:rPr lang="en-GB" sz="2600" dirty="0">
                <a:latin typeface="Times New Roman" panose="02020603050405020304" pitchFamily="18" charset="0"/>
                <a:ea typeface="Tahoma" panose="020B0604030504040204" pitchFamily="34" charset="0"/>
                <a:cs typeface="Times New Roman" panose="02020603050405020304" pitchFamily="18" charset="0"/>
              </a:rPr>
              <a:t>at temperatures near the melting point, recrystallization is rapid.</a:t>
            </a:r>
          </a:p>
          <a:p>
            <a:pPr marL="457200" indent="-457200" algn="just">
              <a:lnSpc>
                <a:spcPct val="150000"/>
              </a:lnSpc>
              <a:buFont typeface="Arial" panose="020B0604020202020204" pitchFamily="34" charset="0"/>
              <a:buChar char="•"/>
            </a:pPr>
            <a:r>
              <a:rPr lang="en-GB" sz="2600" dirty="0">
                <a:latin typeface="Times New Roman" panose="02020603050405020304" pitchFamily="18" charset="0"/>
                <a:ea typeface="Tahoma" panose="020B0604030504040204" pitchFamily="34" charset="0"/>
                <a:cs typeface="Times New Roman" panose="02020603050405020304" pitchFamily="18" charset="0"/>
              </a:rPr>
              <a:t>the lower the temperature, the greater the inhibitory action and the longer the period of satisfactory storage, </a:t>
            </a:r>
            <a:endParaRPr lang="en-GB" sz="2600" dirty="0" smtClean="0">
              <a:latin typeface="Times New Roman" panose="02020603050405020304" pitchFamily="18" charset="0"/>
              <a:ea typeface="Tahoma" panose="020B0604030504040204" pitchFamily="34" charset="0"/>
              <a:cs typeface="Times New Roman" panose="02020603050405020304" pitchFamily="18" charset="0"/>
            </a:endParaRPr>
          </a:p>
          <a:p>
            <a:pPr marL="457200" indent="-457200" algn="just">
              <a:lnSpc>
                <a:spcPct val="150000"/>
              </a:lnSpc>
              <a:buFont typeface="Arial" panose="020B0604020202020204" pitchFamily="34" charset="0"/>
              <a:buChar char="•"/>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the </a:t>
            </a:r>
            <a:r>
              <a:rPr lang="en-GB" sz="2600" dirty="0">
                <a:latin typeface="Times New Roman" panose="02020603050405020304" pitchFamily="18" charset="0"/>
                <a:ea typeface="Tahoma" panose="020B0604030504040204" pitchFamily="34" charset="0"/>
                <a:cs typeface="Times New Roman" panose="02020603050405020304" pitchFamily="18" charset="0"/>
              </a:rPr>
              <a:t>solubility of </a:t>
            </a:r>
            <a:r>
              <a:rPr lang="en-GB" sz="2600" dirty="0" err="1">
                <a:latin typeface="Times New Roman" panose="02020603050405020304" pitchFamily="18" charset="0"/>
                <a:ea typeface="Tahoma" panose="020B0604030504040204" pitchFamily="34" charset="0"/>
                <a:cs typeface="Times New Roman" panose="02020603050405020304" pitchFamily="18" charset="0"/>
              </a:rPr>
              <a:t>myofibrillar</a:t>
            </a:r>
            <a:r>
              <a:rPr lang="en-GB" sz="2600" dirty="0">
                <a:latin typeface="Times New Roman" panose="02020603050405020304" pitchFamily="18" charset="0"/>
                <a:ea typeface="Tahoma" panose="020B0604030504040204" pitchFamily="34" charset="0"/>
                <a:cs typeface="Times New Roman" panose="02020603050405020304" pitchFamily="18" charset="0"/>
              </a:rPr>
              <a:t> proteins is lower in slowly frozen meat compared to fast frozen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ones, however</a:t>
            </a:r>
            <a:r>
              <a:rPr lang="en-GB" sz="2600" dirty="0">
                <a:latin typeface="Times New Roman" panose="02020603050405020304" pitchFamily="18" charset="0"/>
                <a:ea typeface="Tahoma" panose="020B0604030504040204" pitchFamily="34" charset="0"/>
                <a:cs typeface="Times New Roman" panose="02020603050405020304" pitchFamily="18" charset="0"/>
              </a:rPr>
              <a:t>;</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  </a:t>
            </a:r>
            <a:endParaRPr lang="en-GB" sz="2600" dirty="0">
              <a:latin typeface="Times New Roman" panose="02020603050405020304" pitchFamily="18" charset="0"/>
              <a:ea typeface="Tahoma" panose="020B0604030504040204" pitchFamily="34" charset="0"/>
              <a:cs typeface="Times New Roman" panose="02020603050405020304" pitchFamily="18" charset="0"/>
            </a:endParaRPr>
          </a:p>
          <a:p>
            <a:pPr marL="457200" indent="-457200" algn="just">
              <a:lnSpc>
                <a:spcPct val="150000"/>
              </a:lnSpc>
              <a:spcAft>
                <a:spcPts val="0"/>
              </a:spcAft>
              <a:buFont typeface="Arial" panose="020B0604020202020204" pitchFamily="34" charset="0"/>
              <a:buChar char="•"/>
            </a:pPr>
            <a:r>
              <a:rPr lang="en-GB" sz="2600" dirty="0">
                <a:latin typeface="Times New Roman" panose="02020603050405020304" pitchFamily="18" charset="0"/>
                <a:ea typeface="Tahoma" panose="020B0604030504040204" pitchFamily="34" charset="0"/>
                <a:cs typeface="Times New Roman" panose="02020603050405020304" pitchFamily="18" charset="0"/>
              </a:rPr>
              <a:t>the functionality of meat is adversely affected by long-term frozen storage. </a:t>
            </a:r>
          </a:p>
        </p:txBody>
      </p:sp>
    </p:spTree>
    <p:extLst>
      <p:ext uri="{BB962C8B-B14F-4D97-AF65-F5344CB8AC3E}">
        <p14:creationId xmlns:p14="http://schemas.microsoft.com/office/powerpoint/2010/main" val="744910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6090</TotalTime>
  <Words>1223</Words>
  <Application>Microsoft Office PowerPoint</Application>
  <PresentationFormat>Widescreen</PresentationFormat>
  <Paragraphs>103</Paragraphs>
  <Slides>16</Slides>
  <Notes>0</Notes>
  <HiddenSlides>1</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Calibri Light</vt:lpstr>
      <vt:lpstr>FuturaStd-Bold</vt:lpstr>
      <vt:lpstr>Tahoma</vt:lpstr>
      <vt:lpstr>Times New Roman</vt:lpstr>
      <vt:lpstr>Times-Roman</vt:lpstr>
      <vt:lpstr>Wingdings</vt:lpstr>
      <vt:lpstr>Office Theme</vt:lpstr>
      <vt:lpstr>COURSE TITLE: Nutritional Evaluation of Food Processing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DUPE</dc:creator>
  <cp:lastModifiedBy>DUPE</cp:lastModifiedBy>
  <cp:revision>273</cp:revision>
  <dcterms:created xsi:type="dcterms:W3CDTF">2020-10-24T08:23:28Z</dcterms:created>
  <dcterms:modified xsi:type="dcterms:W3CDTF">2021-07-29T16:19:00Z</dcterms:modified>
</cp:coreProperties>
</file>