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 id="272" r:id="rId4"/>
    <p:sldId id="267" r:id="rId5"/>
    <p:sldId id="258" r:id="rId6"/>
    <p:sldId id="268" r:id="rId7"/>
    <p:sldId id="269" r:id="rId8"/>
    <p:sldId id="270" r:id="rId9"/>
    <p:sldId id="271" r:id="rId10"/>
    <p:sldId id="257" r:id="rId11"/>
    <p:sldId id="273" r:id="rId12"/>
    <p:sldId id="259" r:id="rId13"/>
    <p:sldId id="260" r:id="rId14"/>
    <p:sldId id="261" r:id="rId15"/>
    <p:sldId id="263" r:id="rId16"/>
    <p:sldId id="265" r:id="rId17"/>
    <p:sldId id="264" r:id="rId18"/>
    <p:sldId id="274" r:id="rId19"/>
    <p:sldId id="275" r:id="rId20"/>
    <p:sldId id="278" r:id="rId21"/>
    <p:sldId id="276" r:id="rId22"/>
    <p:sldId id="277" r:id="rId23"/>
    <p:sldId id="284" r:id="rId24"/>
    <p:sldId id="285" r:id="rId25"/>
    <p:sldId id="286" r:id="rId26"/>
    <p:sldId id="287" r:id="rId27"/>
    <p:sldId id="288" r:id="rId28"/>
    <p:sldId id="290" r:id="rId29"/>
    <p:sldId id="289" r:id="rId30"/>
    <p:sldId id="283" r:id="rId31"/>
    <p:sldId id="279" r:id="rId32"/>
    <p:sldId id="280" r:id="rId33"/>
    <p:sldId id="281" r:id="rId34"/>
    <p:sldId id="282" r:id="rId35"/>
    <p:sldId id="291" r:id="rId36"/>
    <p:sldId id="292" r:id="rId37"/>
    <p:sldId id="293" r:id="rId38"/>
    <p:sldId id="294" r:id="rId39"/>
    <p:sldId id="295" r:id="rId40"/>
    <p:sldId id="296" r:id="rId41"/>
    <p:sldId id="297"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0" d="100"/>
          <a:sy n="80" d="100"/>
        </p:scale>
        <p:origin x="-1445"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C491D0F7-4599-41BE-ADFB-CCB1CFBE926B}" type="datetimeFigureOut">
              <a:rPr lang="en-US" smtClean="0"/>
              <a:pPr/>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9D5E2-5FA1-4D46-96AF-239E111BE995}"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91D0F7-4599-41BE-ADFB-CCB1CFBE926B}" type="datetimeFigureOut">
              <a:rPr lang="en-US" smtClean="0"/>
              <a:pPr/>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9D5E2-5FA1-4D46-96AF-239E111BE99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91D0F7-4599-41BE-ADFB-CCB1CFBE926B}" type="datetimeFigureOut">
              <a:rPr lang="en-US" smtClean="0"/>
              <a:pPr/>
              <a:t>7/29/2021</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3A09D5E2-5FA1-4D46-96AF-239E111BE99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91D0F7-4599-41BE-ADFB-CCB1CFBE926B}" type="datetimeFigureOut">
              <a:rPr lang="en-US" smtClean="0"/>
              <a:pPr/>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9D5E2-5FA1-4D46-96AF-239E111BE99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491D0F7-4599-41BE-ADFB-CCB1CFBE926B}" type="datetimeFigureOut">
              <a:rPr lang="en-US" smtClean="0"/>
              <a:pPr/>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9D5E2-5FA1-4D46-96AF-239E111BE99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491D0F7-4599-41BE-ADFB-CCB1CFBE926B}" type="datetimeFigureOut">
              <a:rPr lang="en-US" smtClean="0"/>
              <a:pPr/>
              <a:t>7/29/2021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09D5E2-5FA1-4D46-96AF-239E111BE99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491D0F7-4599-41BE-ADFB-CCB1CFBE926B}" type="datetimeFigureOut">
              <a:rPr lang="en-US" smtClean="0"/>
              <a:pPr/>
              <a:t>7/29/2021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09D5E2-5FA1-4D46-96AF-239E111BE99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491D0F7-4599-41BE-ADFB-CCB1CFBE926B}" type="datetimeFigureOut">
              <a:rPr lang="en-US" smtClean="0"/>
              <a:pPr/>
              <a:t>7/29/2021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09D5E2-5FA1-4D46-96AF-239E111BE99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91D0F7-4599-41BE-ADFB-CCB1CFBE926B}" type="datetimeFigureOut">
              <a:rPr lang="en-US" smtClean="0"/>
              <a:pPr/>
              <a:t>7/29/2021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09D5E2-5FA1-4D46-96AF-239E111BE99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491D0F7-4599-41BE-ADFB-CCB1CFBE926B}" type="datetimeFigureOut">
              <a:rPr lang="en-US" smtClean="0"/>
              <a:pPr/>
              <a:t>7/29/2021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09D5E2-5FA1-4D46-96AF-239E111BE995}"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C491D0F7-4599-41BE-ADFB-CCB1CFBE926B}" type="datetimeFigureOut">
              <a:rPr lang="en-US" smtClean="0"/>
              <a:pPr/>
              <a:t>7/29/2021</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3A09D5E2-5FA1-4D46-96AF-239E111BE99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C491D0F7-4599-41BE-ADFB-CCB1CFBE926B}" type="datetimeFigureOut">
              <a:rPr lang="en-US" smtClean="0"/>
              <a:pPr/>
              <a:t>7/29/2021</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3A09D5E2-5FA1-4D46-96AF-239E111BE99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2214554"/>
            <a:ext cx="8077200" cy="1673352"/>
          </a:xfrm>
        </p:spPr>
        <p:txBody>
          <a:bodyPr>
            <a:normAutofit fontScale="90000"/>
          </a:bodyPr>
          <a:lstStyle/>
          <a:p>
            <a:r>
              <a:rPr lang="en-US" sz="5300" dirty="0" smtClean="0"/>
              <a:t>NUTRITIONAL EVALUATION OF FOOD PROCESSING</a:t>
            </a:r>
            <a:r>
              <a:rPr lang="en-US" dirty="0" smtClean="0"/>
              <a:t/>
            </a:r>
            <a:br>
              <a:rPr lang="en-US" dirty="0" smtClean="0"/>
            </a:br>
            <a:r>
              <a:rPr lang="en-US" dirty="0" smtClean="0"/>
              <a:t/>
            </a:r>
            <a:br>
              <a:rPr lang="en-US" dirty="0" smtClean="0"/>
            </a:br>
            <a:r>
              <a:rPr lang="en-US" dirty="0" smtClean="0"/>
              <a:t>(FST 512)</a:t>
            </a:r>
            <a:endParaRPr lang="en-US" dirty="0"/>
          </a:p>
        </p:txBody>
      </p:sp>
      <p:sp>
        <p:nvSpPr>
          <p:cNvPr id="3" name="Subtitle 2"/>
          <p:cNvSpPr>
            <a:spLocks noGrp="1"/>
          </p:cNvSpPr>
          <p:nvPr>
            <p:ph type="subTitle" idx="1"/>
          </p:nvPr>
        </p:nvSpPr>
        <p:spPr>
          <a:xfrm>
            <a:off x="714348" y="4929198"/>
            <a:ext cx="6400800" cy="1752600"/>
          </a:xfrm>
        </p:spPr>
        <p:txBody>
          <a:bodyPr>
            <a:normAutofit/>
          </a:bodyPr>
          <a:lstStyle/>
          <a:p>
            <a:endParaRPr lang="en-US" sz="3200" b="1" dirty="0" smtClean="0"/>
          </a:p>
          <a:p>
            <a:r>
              <a:rPr lang="en-US" sz="3200" b="1" dirty="0" smtClean="0"/>
              <a:t>Lecturer: </a:t>
            </a:r>
          </a:p>
          <a:p>
            <a:r>
              <a:rPr lang="en-US" sz="3200" b="1" dirty="0" smtClean="0"/>
              <a:t>Dr. (Mrs.) M. </a:t>
            </a:r>
            <a:r>
              <a:rPr lang="en-US" sz="3200" b="1" dirty="0" err="1" smtClean="0"/>
              <a:t>Omolola</a:t>
            </a:r>
            <a:r>
              <a:rPr lang="en-US" sz="3200" b="1" dirty="0" smtClean="0"/>
              <a:t> </a:t>
            </a:r>
            <a:r>
              <a:rPr lang="en-US" sz="3200" b="1" dirty="0" err="1" smtClean="0"/>
              <a:t>Omosebi</a:t>
            </a:r>
            <a:endParaRPr lang="en-US" sz="32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Canning</a:t>
            </a:r>
            <a:endParaRPr lang="en-US" dirty="0"/>
          </a:p>
        </p:txBody>
      </p:sp>
      <p:sp>
        <p:nvSpPr>
          <p:cNvPr id="3" name="Content Placeholder 2"/>
          <p:cNvSpPr>
            <a:spLocks noGrp="1"/>
          </p:cNvSpPr>
          <p:nvPr>
            <p:ph idx="1"/>
          </p:nvPr>
        </p:nvSpPr>
        <p:spPr>
          <a:xfrm>
            <a:off x="142844" y="1428736"/>
            <a:ext cx="8858312" cy="5286413"/>
          </a:xfrm>
        </p:spPr>
        <p:txBody>
          <a:bodyPr>
            <a:normAutofit fontScale="70000" lnSpcReduction="20000"/>
          </a:bodyPr>
          <a:lstStyle/>
          <a:p>
            <a:r>
              <a:rPr lang="en-US" dirty="0" smtClean="0"/>
              <a:t>Vegetables such as peas, beans, and green leafy vegetables are canned after preparatory operations like washing, sorting, peeling, trimming, chopping, filling exhausting, and sealing, following which heat treatment is applied to safeguard the food from the hazardous effects of microorganisms and enzymes. </a:t>
            </a:r>
          </a:p>
          <a:p>
            <a:endParaRPr lang="en-US" dirty="0" smtClean="0"/>
          </a:p>
          <a:p>
            <a:r>
              <a:rPr lang="en-US" dirty="0" smtClean="0"/>
              <a:t>Heat treatment is also responsible for nutritional and quality losses. There are slight changes in </a:t>
            </a:r>
            <a:r>
              <a:rPr lang="en-US" dirty="0" err="1" smtClean="0"/>
              <a:t>colour</a:t>
            </a:r>
            <a:r>
              <a:rPr lang="en-US" dirty="0" smtClean="0"/>
              <a:t>, </a:t>
            </a:r>
            <a:r>
              <a:rPr lang="en-US" dirty="0" err="1" smtClean="0"/>
              <a:t>flavour</a:t>
            </a:r>
            <a:r>
              <a:rPr lang="en-US" dirty="0" smtClean="0"/>
              <a:t>, texture, and overall acceptability of the produce. </a:t>
            </a:r>
          </a:p>
          <a:p>
            <a:endParaRPr lang="en-US" dirty="0" smtClean="0"/>
          </a:p>
          <a:p>
            <a:r>
              <a:rPr lang="en-US" dirty="0" smtClean="0"/>
              <a:t>The water soluble vitamins and </a:t>
            </a:r>
            <a:r>
              <a:rPr lang="en-US" dirty="0" err="1" smtClean="0"/>
              <a:t>phytochemicals</a:t>
            </a:r>
            <a:r>
              <a:rPr lang="en-US" dirty="0" smtClean="0"/>
              <a:t> are lost during excessive heating. </a:t>
            </a:r>
          </a:p>
          <a:p>
            <a:endParaRPr lang="en-US" dirty="0" smtClean="0"/>
          </a:p>
          <a:p>
            <a:r>
              <a:rPr lang="en-US" dirty="0" smtClean="0"/>
              <a:t>Broadly, thermal degradation and leaching are the two main causes of nutritional losses. However, it is not possible to generalize the losses during processing as these vary with conditions and method applied.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42852"/>
            <a:ext cx="8715436" cy="6715147"/>
          </a:xfrm>
        </p:spPr>
        <p:txBody>
          <a:bodyPr>
            <a:normAutofit fontScale="77500" lnSpcReduction="20000"/>
          </a:bodyPr>
          <a:lstStyle/>
          <a:p>
            <a:r>
              <a:rPr lang="en-US" dirty="0" smtClean="0">
                <a:solidFill>
                  <a:schemeClr val="bg1"/>
                </a:solidFill>
              </a:rPr>
              <a:t>These losses are further dependent on the following factors:</a:t>
            </a:r>
          </a:p>
          <a:p>
            <a:pPr>
              <a:buNone/>
            </a:pPr>
            <a:r>
              <a:rPr lang="en-US" dirty="0" smtClean="0">
                <a:solidFill>
                  <a:schemeClr val="bg1"/>
                </a:solidFill>
              </a:rPr>
              <a:t>	Improper preparation of foods; temperature of blanching and/or heat treatment; contamination and decomposition during heating; and exposure to air and high temperature for </a:t>
            </a:r>
            <a:r>
              <a:rPr lang="en-US" dirty="0" smtClean="0"/>
              <a:t>a longtime. </a:t>
            </a:r>
          </a:p>
          <a:p>
            <a:endParaRPr lang="en-US" dirty="0" smtClean="0"/>
          </a:p>
          <a:p>
            <a:r>
              <a:rPr lang="en-US" dirty="0" smtClean="0"/>
              <a:t>During heat treatment, vitamin C losses range from 15 to 40%. Such losses even continue during storage of canned items. Similarly, thiamin tends to decrease by about 50% during processing and further 15–40% after 12 months of storage. Canned vegetables have 12–15% less riboflavin as compared to fresh produce, and during subsequent storage, the losses may extend up to 50%. </a:t>
            </a:r>
          </a:p>
          <a:p>
            <a:endParaRPr lang="en-US" dirty="0" smtClean="0"/>
          </a:p>
          <a:p>
            <a:r>
              <a:rPr lang="en-US" dirty="0" smtClean="0"/>
              <a:t>However, niacin and other vitamins are heat stable. Like vitamins, losses in </a:t>
            </a:r>
            <a:r>
              <a:rPr lang="en-US" dirty="0" err="1" smtClean="0"/>
              <a:t>carotenoids</a:t>
            </a:r>
            <a:r>
              <a:rPr lang="en-US" dirty="0" smtClean="0"/>
              <a:t> ranged from 15–50% during heat treatment. Blanching of vegetables for a period of 1 minute resulted in 12–-26% loss in total </a:t>
            </a:r>
            <a:r>
              <a:rPr lang="en-US" dirty="0" err="1" smtClean="0"/>
              <a:t>phenolics</a:t>
            </a:r>
            <a:r>
              <a:rPr lang="en-US" dirty="0" smtClean="0"/>
              <a:t>. </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42852"/>
            <a:ext cx="8643998" cy="6429420"/>
          </a:xfrm>
        </p:spPr>
        <p:txBody>
          <a:bodyPr>
            <a:normAutofit fontScale="92500" lnSpcReduction="10000"/>
          </a:bodyPr>
          <a:lstStyle/>
          <a:p>
            <a:r>
              <a:rPr lang="en-US" dirty="0" smtClean="0">
                <a:solidFill>
                  <a:schemeClr val="bg1"/>
                </a:solidFill>
              </a:rPr>
              <a:t>The nutritional losses during canning can be minimized by the following guidelines:  Optimized conditions during canning and storage of </a:t>
            </a:r>
            <a:r>
              <a:rPr lang="en-US" dirty="0" smtClean="0"/>
              <a:t>vegetables are accomplished, avoiding extremely high or low temperatures and relative humidity.  </a:t>
            </a:r>
          </a:p>
          <a:p>
            <a:endParaRPr lang="en-US" dirty="0" smtClean="0"/>
          </a:p>
          <a:p>
            <a:r>
              <a:rPr lang="en-US" dirty="0" smtClean="0"/>
              <a:t>Use of tin containers instead of glass should be preferred due to ease of handling and heat exchange abilities. </a:t>
            </a:r>
          </a:p>
          <a:p>
            <a:endParaRPr lang="en-US" dirty="0" smtClean="0"/>
          </a:p>
          <a:p>
            <a:r>
              <a:rPr lang="en-US" dirty="0" smtClean="0"/>
              <a:t> Aseptic filling is more useful for vegetable juices or puree.  Continuous agitation can reduce the processing time.  Proper exhausting of the air from the cans reduces the nutrient losses.  Storage should be done at a suitable temperature.</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Drying/Dehydration</a:t>
            </a:r>
            <a:endParaRPr lang="en-US" dirty="0"/>
          </a:p>
        </p:txBody>
      </p:sp>
      <p:sp>
        <p:nvSpPr>
          <p:cNvPr id="3" name="Content Placeholder 2"/>
          <p:cNvSpPr>
            <a:spLocks noGrp="1"/>
          </p:cNvSpPr>
          <p:nvPr>
            <p:ph idx="1"/>
          </p:nvPr>
        </p:nvSpPr>
        <p:spPr>
          <a:xfrm>
            <a:off x="142844" y="1428736"/>
            <a:ext cx="8858312" cy="5286411"/>
          </a:xfrm>
        </p:spPr>
        <p:txBody>
          <a:bodyPr>
            <a:normAutofit fontScale="77500" lnSpcReduction="20000"/>
          </a:bodyPr>
          <a:lstStyle/>
          <a:p>
            <a:r>
              <a:rPr lang="en-US" dirty="0" smtClean="0"/>
              <a:t>Drying is as old as human history, and early man dried the vegetables for their intended use during off-season. The promising drying methods employed are sun drying, still air, forced air, and spray drying. </a:t>
            </a:r>
          </a:p>
          <a:p>
            <a:endParaRPr lang="en-US" dirty="0" smtClean="0"/>
          </a:p>
          <a:p>
            <a:r>
              <a:rPr lang="en-US" dirty="0" smtClean="0"/>
              <a:t>During the drying/dehydration process, extra heat is applied to evaporate the moisture and in such cases, interaction between amino acids and reducing sugars(</a:t>
            </a:r>
            <a:r>
              <a:rPr lang="en-US" dirty="0" err="1" smtClean="0"/>
              <a:t>Maillard</a:t>
            </a:r>
            <a:r>
              <a:rPr lang="en-US" dirty="0" smtClean="0"/>
              <a:t> reaction) may occur, resulting in quality and hedonic loss. </a:t>
            </a:r>
          </a:p>
          <a:p>
            <a:endParaRPr lang="en-US" dirty="0" smtClean="0"/>
          </a:p>
          <a:p>
            <a:r>
              <a:rPr lang="en-US" dirty="0" smtClean="0"/>
              <a:t>Drying also induces significant losses in water soluble vitamins and </a:t>
            </a:r>
            <a:r>
              <a:rPr lang="en-US" dirty="0" err="1" smtClean="0"/>
              <a:t>phytochemicals</a:t>
            </a:r>
            <a:r>
              <a:rPr lang="en-US" dirty="0" smtClean="0"/>
              <a:t> like </a:t>
            </a:r>
            <a:r>
              <a:rPr lang="en-US" dirty="0" err="1" smtClean="0"/>
              <a:t>carotenoids</a:t>
            </a:r>
            <a:r>
              <a:rPr lang="en-US" dirty="0" smtClean="0"/>
              <a:t> and </a:t>
            </a:r>
            <a:r>
              <a:rPr lang="en-US" dirty="0" err="1" smtClean="0"/>
              <a:t>anthocyanins</a:t>
            </a:r>
            <a:r>
              <a:rPr lang="en-US" dirty="0" smtClean="0"/>
              <a:t>. Nonetheless, vitamin retention of dehydrated vegetables depends on the nature of the crop and sensitivity of the particular vitamin against heat, </a:t>
            </a:r>
            <a:r>
              <a:rPr lang="en-US" dirty="0" err="1" smtClean="0"/>
              <a:t>oxygen,and</a:t>
            </a:r>
            <a:r>
              <a:rPr lang="en-US" dirty="0" smtClean="0"/>
              <a:t> light.</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285728"/>
            <a:ext cx="8786874" cy="6429419"/>
          </a:xfrm>
        </p:spPr>
        <p:txBody>
          <a:bodyPr>
            <a:normAutofit fontScale="92500" lnSpcReduction="20000"/>
          </a:bodyPr>
          <a:lstStyle/>
          <a:p>
            <a:r>
              <a:rPr lang="en-US" b="1" dirty="0" smtClean="0">
                <a:solidFill>
                  <a:schemeClr val="bg1"/>
                </a:solidFill>
              </a:rPr>
              <a:t>These losses may be curtailed by the guidelines given below: </a:t>
            </a:r>
          </a:p>
          <a:p>
            <a:endParaRPr lang="en-US" dirty="0" smtClean="0"/>
          </a:p>
          <a:p>
            <a:pPr>
              <a:buNone/>
            </a:pPr>
            <a:r>
              <a:rPr lang="en-US" dirty="0" smtClean="0"/>
              <a:t>	 </a:t>
            </a:r>
            <a:r>
              <a:rPr lang="en-US" dirty="0" err="1" smtClean="0"/>
              <a:t>Sulphiting</a:t>
            </a:r>
            <a:r>
              <a:rPr lang="en-US" dirty="0" smtClean="0"/>
              <a:t> can be introduced to inhibit enzymatic browning and </a:t>
            </a:r>
            <a:r>
              <a:rPr lang="en-US" dirty="0" err="1" smtClean="0"/>
              <a:t>Maillard</a:t>
            </a:r>
            <a:r>
              <a:rPr lang="en-US" dirty="0" smtClean="0"/>
              <a:t> reaction.</a:t>
            </a:r>
          </a:p>
          <a:p>
            <a:pPr>
              <a:buNone/>
            </a:pPr>
            <a:r>
              <a:rPr lang="en-US" dirty="0" smtClean="0"/>
              <a:t> </a:t>
            </a:r>
          </a:p>
          <a:p>
            <a:pPr>
              <a:buNone/>
            </a:pPr>
            <a:r>
              <a:rPr lang="en-US" dirty="0" smtClean="0"/>
              <a:t>	 Reducing the moisture content below 1–3% retards the process of browning; however, the time/temperature relationship should be properly managed. </a:t>
            </a:r>
          </a:p>
          <a:p>
            <a:pPr>
              <a:buNone/>
            </a:pPr>
            <a:endParaRPr lang="en-US" dirty="0" smtClean="0"/>
          </a:p>
          <a:p>
            <a:pPr>
              <a:buNone/>
            </a:pPr>
            <a:r>
              <a:rPr lang="en-US" dirty="0" smtClean="0"/>
              <a:t>	 Storing dried products at cool temperature also minimizes the quality deterioration. </a:t>
            </a:r>
          </a:p>
          <a:p>
            <a:pPr>
              <a:buNone/>
            </a:pPr>
            <a:endParaRPr lang="en-US" dirty="0" smtClean="0"/>
          </a:p>
          <a:p>
            <a:r>
              <a:rPr lang="en-US" dirty="0" smtClean="0"/>
              <a:t>Modified atmosphere packaging and controlled atmosphere storage are modern techniques to retard the deteriorative process during storage.</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Freezing</a:t>
            </a:r>
            <a:endParaRPr lang="en-US" dirty="0"/>
          </a:p>
        </p:txBody>
      </p:sp>
      <p:sp>
        <p:nvSpPr>
          <p:cNvPr id="3" name="Content Placeholder 2"/>
          <p:cNvSpPr>
            <a:spLocks noGrp="1"/>
          </p:cNvSpPr>
          <p:nvPr>
            <p:ph idx="1"/>
          </p:nvPr>
        </p:nvSpPr>
        <p:spPr>
          <a:xfrm>
            <a:off x="142844" y="1428736"/>
            <a:ext cx="8786874" cy="5429264"/>
          </a:xfrm>
        </p:spPr>
        <p:txBody>
          <a:bodyPr>
            <a:normAutofit fontScale="92500" lnSpcReduction="10000"/>
          </a:bodyPr>
          <a:lstStyle/>
          <a:p>
            <a:r>
              <a:rPr lang="en-US" dirty="0" smtClean="0"/>
              <a:t>Freezing ensures the shelf life of the produce with maximum nutrient retention. Frozen foods retain their natural </a:t>
            </a:r>
            <a:r>
              <a:rPr lang="en-US" dirty="0" err="1" smtClean="0"/>
              <a:t>colour</a:t>
            </a:r>
            <a:r>
              <a:rPr lang="en-US" dirty="0" smtClean="0"/>
              <a:t>, </a:t>
            </a:r>
            <a:r>
              <a:rPr lang="en-US" dirty="0" err="1" smtClean="0"/>
              <a:t>flavour</a:t>
            </a:r>
            <a:r>
              <a:rPr lang="en-US" dirty="0" smtClean="0"/>
              <a:t>, and texture better than those that are heat processed. </a:t>
            </a:r>
          </a:p>
          <a:p>
            <a:endParaRPr lang="en-US" dirty="0" smtClean="0"/>
          </a:p>
          <a:p>
            <a:r>
              <a:rPr lang="en-US" dirty="0" smtClean="0"/>
              <a:t>The important benefit derived from freezing of vegetables are described as follows: </a:t>
            </a:r>
          </a:p>
          <a:p>
            <a:pPr>
              <a:buNone/>
            </a:pPr>
            <a:r>
              <a:rPr lang="en-US" dirty="0" smtClean="0"/>
              <a:t>	 Prevents the growth of spoilage organisms and retards the activity of enzymes </a:t>
            </a:r>
          </a:p>
          <a:p>
            <a:pPr>
              <a:buNone/>
            </a:pPr>
            <a:r>
              <a:rPr lang="en-US" dirty="0" smtClean="0"/>
              <a:t>	Minimizes the deteriorative changes in nutritive value </a:t>
            </a:r>
          </a:p>
          <a:p>
            <a:pPr>
              <a:buNone/>
            </a:pPr>
            <a:r>
              <a:rPr lang="en-US" dirty="0" smtClean="0"/>
              <a:t>	 Enhances the shelf life of the produce </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428581"/>
            <a:ext cx="8858312" cy="6215129"/>
          </a:xfrm>
        </p:spPr>
        <p:txBody>
          <a:bodyPr>
            <a:normAutofit fontScale="70000" lnSpcReduction="20000"/>
          </a:bodyPr>
          <a:lstStyle/>
          <a:p>
            <a:r>
              <a:rPr lang="en-US" dirty="0" smtClean="0">
                <a:solidFill>
                  <a:schemeClr val="bg1"/>
                </a:solidFill>
              </a:rPr>
              <a:t>The process of thawing is a contributory factor in nutrient loss. As the temperature of food rises during thawing, growth of spoilage organisms begins. </a:t>
            </a:r>
          </a:p>
          <a:p>
            <a:endParaRPr lang="en-US" dirty="0" smtClean="0"/>
          </a:p>
          <a:p>
            <a:r>
              <a:rPr lang="en-US" dirty="0" smtClean="0"/>
              <a:t>It is advisable to thaw food in slightly warm water with agitation as this process reduces the thawing time. </a:t>
            </a:r>
          </a:p>
          <a:p>
            <a:endParaRPr lang="en-US" dirty="0" smtClean="0"/>
          </a:p>
          <a:p>
            <a:r>
              <a:rPr lang="en-US" dirty="0" smtClean="0"/>
              <a:t>Oxidation of ascorbic acid in frozen vegetables proceeds very slowly at–18◦C; however, 25–40% losses in the ascorbic acid content have been reported above this temperature. </a:t>
            </a:r>
          </a:p>
          <a:p>
            <a:endParaRPr lang="en-US" dirty="0" smtClean="0"/>
          </a:p>
          <a:p>
            <a:r>
              <a:rPr lang="en-US" dirty="0" smtClean="0"/>
              <a:t>The antioxidant activities of vegetables are also affected as a result of refrigeration and freezing. Industrial refrigeration of vegetables for7daysresultedinreducedantioxidantactivitiesofbroccoli,asparagus,garlic,spinach, green </a:t>
            </a:r>
            <a:r>
              <a:rPr lang="en-US" dirty="0" err="1" smtClean="0"/>
              <a:t>beans,Brussels</a:t>
            </a:r>
            <a:r>
              <a:rPr lang="en-US" dirty="0" smtClean="0"/>
              <a:t> </a:t>
            </a:r>
            <a:r>
              <a:rPr lang="en-US" dirty="0" err="1" smtClean="0"/>
              <a:t>sprouts,and</a:t>
            </a:r>
            <a:r>
              <a:rPr lang="en-US" dirty="0" smtClean="0"/>
              <a:t> peas. However, industrial freezing of vegetables maintained the antioxidant capacities.</a:t>
            </a:r>
          </a:p>
          <a:p>
            <a:endParaRPr lang="en-US" dirty="0" smtClean="0"/>
          </a:p>
          <a:p>
            <a:r>
              <a:rPr lang="en-US" dirty="0" smtClean="0"/>
              <a:t>On the contrary, antioxidant activities of garlic and onion were reduced as a function of freezing and subsequent storage, while antioxidant potential remained unaffected due to refrigeration.</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428604"/>
            <a:ext cx="8786874" cy="6429396"/>
          </a:xfrm>
        </p:spPr>
        <p:txBody>
          <a:bodyPr>
            <a:normAutofit fontScale="77500" lnSpcReduction="20000"/>
          </a:bodyPr>
          <a:lstStyle/>
          <a:p>
            <a:r>
              <a:rPr lang="en-US" dirty="0" smtClean="0">
                <a:solidFill>
                  <a:schemeClr val="bg1"/>
                </a:solidFill>
              </a:rPr>
              <a:t>The nutritional losses during freezing are mainly due to some preparatory operations, especially blanching prior to freezing.</a:t>
            </a:r>
          </a:p>
          <a:p>
            <a:endParaRPr lang="en-US" dirty="0" smtClean="0"/>
          </a:p>
          <a:p>
            <a:r>
              <a:rPr lang="en-US" dirty="0" smtClean="0"/>
              <a:t> Although there are some benefit of blanching as it inactivates the growth of microorganisms and retards the activities of the enzymes, some nutrient losses, for example, 9–60% in thiamin and up to 20% in riboflavin, are reported in green peas and beans as a result</a:t>
            </a:r>
          </a:p>
          <a:p>
            <a:endParaRPr lang="en-US" dirty="0" smtClean="0"/>
          </a:p>
          <a:p>
            <a:r>
              <a:rPr lang="en-US" dirty="0" smtClean="0"/>
              <a:t>Blanching vegetables in hot water incurs significantly higher nutrient losses as a result of leaching. </a:t>
            </a:r>
          </a:p>
          <a:p>
            <a:endParaRPr lang="en-US" dirty="0" smtClean="0"/>
          </a:p>
          <a:p>
            <a:r>
              <a:rPr lang="en-US" dirty="0" smtClean="0"/>
              <a:t>Changes in proteins and amino acids occur  in </a:t>
            </a:r>
            <a:r>
              <a:rPr lang="en-US" smtClean="0"/>
              <a:t>stored processed foods</a:t>
            </a:r>
            <a:r>
              <a:rPr lang="en-US" dirty="0" smtClean="0"/>
              <a:t>.</a:t>
            </a:r>
          </a:p>
          <a:p>
            <a:endParaRPr lang="en-US" dirty="0" smtClean="0"/>
          </a:p>
          <a:p>
            <a:r>
              <a:rPr lang="en-US" dirty="0" smtClean="0"/>
              <a:t>Freeze-dried mushroom storedat30◦C for 9months showed decrease in </a:t>
            </a:r>
            <a:r>
              <a:rPr lang="en-US" dirty="0" err="1" smtClean="0"/>
              <a:t>asparticacid</a:t>
            </a:r>
            <a:r>
              <a:rPr lang="en-US" dirty="0" smtClean="0"/>
              <a:t>, </a:t>
            </a:r>
            <a:r>
              <a:rPr lang="en-US" dirty="0" err="1" smtClean="0"/>
              <a:t>threonine,asparagines</a:t>
            </a:r>
            <a:r>
              <a:rPr lang="en-US" dirty="0" smtClean="0"/>
              <a:t>, serine, </a:t>
            </a:r>
            <a:r>
              <a:rPr lang="en-US" dirty="0" err="1" smtClean="0"/>
              <a:t>valine</a:t>
            </a:r>
            <a:r>
              <a:rPr lang="en-US" dirty="0" smtClean="0"/>
              <a:t>, phenylalanine, </a:t>
            </a:r>
            <a:r>
              <a:rPr lang="en-US" dirty="0" err="1" smtClean="0"/>
              <a:t>ornithine</a:t>
            </a:r>
            <a:r>
              <a:rPr lang="en-US" dirty="0" smtClean="0"/>
              <a:t>, lysine, and </a:t>
            </a:r>
            <a:r>
              <a:rPr lang="en-US" dirty="0" err="1" smtClean="0"/>
              <a:t>histidine</a:t>
            </a:r>
            <a:r>
              <a:rPr lang="en-US" dirty="0" smtClean="0"/>
              <a:t>, and increase in </a:t>
            </a:r>
            <a:r>
              <a:rPr lang="en-US" dirty="0" err="1" smtClean="0"/>
              <a:t>glutamic</a:t>
            </a:r>
            <a:r>
              <a:rPr lang="en-US" dirty="0" smtClean="0"/>
              <a:t> acid, </a:t>
            </a:r>
            <a:r>
              <a:rPr lang="en-US" dirty="0" err="1" smtClean="0"/>
              <a:t>proline</a:t>
            </a:r>
            <a:r>
              <a:rPr lang="en-US" dirty="0" smtClean="0"/>
              <a:t>, </a:t>
            </a:r>
            <a:r>
              <a:rPr lang="en-US" dirty="0" err="1" smtClean="0"/>
              <a:t>alanine</a:t>
            </a:r>
            <a:r>
              <a:rPr lang="en-US" dirty="0" smtClean="0"/>
              <a:t>, </a:t>
            </a:r>
            <a:r>
              <a:rPr lang="en-US" dirty="0" err="1" smtClean="0"/>
              <a:t>methionine</a:t>
            </a:r>
            <a:r>
              <a:rPr lang="en-US" dirty="0" smtClean="0"/>
              <a:t>, and </a:t>
            </a:r>
            <a:r>
              <a:rPr lang="en-US" dirty="0" err="1" smtClean="0"/>
              <a:t>argenine</a:t>
            </a:r>
            <a:r>
              <a:rPr lang="en-US" dirty="0" smtClean="0"/>
              <a:t> as compared to those at 0◦C.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8000" dirty="0" smtClean="0"/>
              <a:t>IRRADIATION</a:t>
            </a:r>
            <a:endParaRPr lang="en-US" sz="8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of Doses</a:t>
            </a:r>
            <a:endParaRPr lang="en-US" dirty="0"/>
          </a:p>
        </p:txBody>
      </p:sp>
      <p:sp>
        <p:nvSpPr>
          <p:cNvPr id="3" name="Content Placeholder 2"/>
          <p:cNvSpPr>
            <a:spLocks noGrp="1"/>
          </p:cNvSpPr>
          <p:nvPr>
            <p:ph idx="1"/>
          </p:nvPr>
        </p:nvSpPr>
        <p:spPr>
          <a:xfrm>
            <a:off x="142844" y="1571613"/>
            <a:ext cx="8786874" cy="5072098"/>
          </a:xfrm>
        </p:spPr>
        <p:txBody>
          <a:bodyPr>
            <a:normAutofit fontScale="92500" lnSpcReduction="20000"/>
          </a:bodyPr>
          <a:lstStyle/>
          <a:p>
            <a:r>
              <a:rPr lang="en-US" dirty="0" smtClean="0"/>
              <a:t>Radiation doses are classified into low, medium and high. </a:t>
            </a:r>
            <a:endParaRPr lang="en-US" dirty="0" smtClean="0"/>
          </a:p>
          <a:p>
            <a:endParaRPr lang="en-US" dirty="0" smtClean="0"/>
          </a:p>
          <a:p>
            <a:r>
              <a:rPr lang="en-US" dirty="0" smtClean="0"/>
              <a:t>For </a:t>
            </a:r>
            <a:r>
              <a:rPr lang="en-US" dirty="0" smtClean="0"/>
              <a:t>fruits and vegetables, low doses of up to 1 </a:t>
            </a:r>
            <a:r>
              <a:rPr lang="en-US" dirty="0" err="1" smtClean="0"/>
              <a:t>kGy</a:t>
            </a:r>
            <a:r>
              <a:rPr lang="en-US" dirty="0" smtClean="0"/>
              <a:t> are used: to inhibit sprouting of certain crops such as potatoes and onions; to disinfect fruits and vegetables from insects and parasites and to delay physiological processes (e.g., ripening) of fruits. </a:t>
            </a:r>
            <a:endParaRPr lang="en-US" dirty="0" smtClean="0"/>
          </a:p>
          <a:p>
            <a:endParaRPr lang="en-US" dirty="0" smtClean="0"/>
          </a:p>
          <a:p>
            <a:r>
              <a:rPr lang="en-US" dirty="0" smtClean="0"/>
              <a:t>A </a:t>
            </a:r>
            <a:r>
              <a:rPr lang="en-US" dirty="0" smtClean="0"/>
              <a:t>delay in postharvest ripening can occur only in a climacteric fruit, which ripens normally after harvest.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Nutrient Losses during Food Processing</a:t>
            </a:r>
            <a:endParaRPr lang="en-US" sz="3600" dirty="0"/>
          </a:p>
        </p:txBody>
      </p:sp>
      <p:sp>
        <p:nvSpPr>
          <p:cNvPr id="3" name="Content Placeholder 2"/>
          <p:cNvSpPr>
            <a:spLocks noGrp="1"/>
          </p:cNvSpPr>
          <p:nvPr>
            <p:ph idx="1"/>
          </p:nvPr>
        </p:nvSpPr>
        <p:spPr>
          <a:xfrm>
            <a:off x="214282" y="1643050"/>
            <a:ext cx="8929718" cy="5214950"/>
          </a:xfrm>
        </p:spPr>
        <p:txBody>
          <a:bodyPr>
            <a:normAutofit fontScale="77500" lnSpcReduction="20000"/>
          </a:bodyPr>
          <a:lstStyle/>
          <a:p>
            <a:r>
              <a:rPr lang="en-US" dirty="0" smtClean="0"/>
              <a:t>Vegetables are perishable commodities and postharvest losses are established to be greater than 20–40% in the tropical and subtropical regions. </a:t>
            </a:r>
          </a:p>
          <a:p>
            <a:endParaRPr lang="en-US" dirty="0" smtClean="0"/>
          </a:p>
          <a:p>
            <a:r>
              <a:rPr lang="en-US" dirty="0" smtClean="0"/>
              <a:t>The main losses occur during harvesting, transportation, storage, and processing. </a:t>
            </a:r>
          </a:p>
          <a:p>
            <a:endParaRPr lang="en-US" dirty="0" smtClean="0"/>
          </a:p>
          <a:p>
            <a:r>
              <a:rPr lang="en-US" dirty="0" smtClean="0"/>
              <a:t>The harvesting losses can be overcome by adopting appropriate technologies, whereas moisture losses during transportation can be minimized by proper packaging. </a:t>
            </a:r>
          </a:p>
          <a:p>
            <a:endParaRPr lang="en-US" dirty="0" smtClean="0"/>
          </a:p>
          <a:p>
            <a:r>
              <a:rPr lang="en-US" dirty="0" smtClean="0"/>
              <a:t>Processing of vegetables has the following objectives: (1) improving the shelf life and quality of vegetables, (2) enhancing the palatability and digestibility of vegetables, and (3) inactivation of nutritional inhibitors that increase protein and other nutrients’ availability. </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428737"/>
            <a:ext cx="8715436" cy="5214974"/>
          </a:xfrm>
        </p:spPr>
        <p:txBody>
          <a:bodyPr>
            <a:normAutofit/>
          </a:bodyPr>
          <a:lstStyle/>
          <a:p>
            <a:r>
              <a:rPr lang="en-US" dirty="0" smtClean="0"/>
              <a:t>To eliminate spoilage microorganisms and to extend the </a:t>
            </a:r>
            <a:r>
              <a:rPr lang="en-US" dirty="0" err="1" smtClean="0"/>
              <a:t>shelflife</a:t>
            </a:r>
            <a:r>
              <a:rPr lang="en-US" dirty="0" smtClean="0"/>
              <a:t> of fruits and vegetables, medium doses of 1 to 10 </a:t>
            </a:r>
            <a:r>
              <a:rPr lang="en-US" dirty="0" err="1" smtClean="0"/>
              <a:t>kGy</a:t>
            </a:r>
            <a:r>
              <a:rPr lang="en-US" dirty="0" smtClean="0"/>
              <a:t> are necessary. </a:t>
            </a:r>
            <a:endParaRPr lang="en-US" dirty="0" smtClean="0"/>
          </a:p>
          <a:p>
            <a:endParaRPr lang="en-US" dirty="0" smtClean="0"/>
          </a:p>
          <a:p>
            <a:r>
              <a:rPr lang="en-US" dirty="0" smtClean="0"/>
              <a:t>Fungi </a:t>
            </a:r>
            <a:r>
              <a:rPr lang="en-US" dirty="0" smtClean="0"/>
              <a:t>and bacteria are known to have serious pathological effects on fruits. </a:t>
            </a:r>
            <a:endParaRPr lang="en-US" dirty="0" smtClean="0"/>
          </a:p>
          <a:p>
            <a:endParaRPr lang="en-US" dirty="0" smtClean="0"/>
          </a:p>
          <a:p>
            <a:r>
              <a:rPr lang="en-US" dirty="0" smtClean="0"/>
              <a:t>Senescence </a:t>
            </a:r>
            <a:r>
              <a:rPr lang="en-US" dirty="0" smtClean="0"/>
              <a:t>and physiological breakdown occur both for climacteric and </a:t>
            </a:r>
            <a:r>
              <a:rPr lang="en-US" dirty="0" err="1" smtClean="0"/>
              <a:t>nonclimacteric</a:t>
            </a:r>
            <a:r>
              <a:rPr lang="en-US" dirty="0" smtClean="0"/>
              <a:t> fruits as they age in postharvest storage.</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500174"/>
            <a:ext cx="8643998" cy="5143535"/>
          </a:xfrm>
        </p:spPr>
        <p:txBody>
          <a:bodyPr>
            <a:normAutofit fontScale="92500" lnSpcReduction="20000"/>
          </a:bodyPr>
          <a:lstStyle/>
          <a:p>
            <a:r>
              <a:rPr lang="en-US" dirty="0" smtClean="0"/>
              <a:t>High doses of 10 to 50 </a:t>
            </a:r>
            <a:r>
              <a:rPr lang="en-US" dirty="0" err="1" smtClean="0"/>
              <a:t>kGy</a:t>
            </a:r>
            <a:r>
              <a:rPr lang="en-US" dirty="0" smtClean="0"/>
              <a:t> are used to decontaminate herbs, spices and food ingredients. </a:t>
            </a:r>
            <a:endParaRPr lang="en-US" dirty="0" smtClean="0"/>
          </a:p>
          <a:p>
            <a:endParaRPr lang="en-US" dirty="0" smtClean="0"/>
          </a:p>
          <a:p>
            <a:r>
              <a:rPr lang="en-US" dirty="0" smtClean="0"/>
              <a:t>At </a:t>
            </a:r>
            <a:r>
              <a:rPr lang="en-US" dirty="0" smtClean="0"/>
              <a:t>dose levels where the growth of spoilage microorganisms such as fungi on a fruit can be controlled, a number of problems may be encountered because the dose levels used are always higher than those used for delaying ripening of fruits. </a:t>
            </a:r>
            <a:endParaRPr lang="en-US" dirty="0" smtClean="0"/>
          </a:p>
          <a:p>
            <a:endParaRPr lang="en-US" dirty="0" smtClean="0"/>
          </a:p>
          <a:p>
            <a:r>
              <a:rPr lang="en-US" dirty="0" smtClean="0"/>
              <a:t>The </a:t>
            </a:r>
            <a:r>
              <a:rPr lang="en-US" dirty="0" smtClean="0"/>
              <a:t>problems usually are related to the physiological response of the commodity being irradiated. </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500174"/>
            <a:ext cx="8643998" cy="5214973"/>
          </a:xfrm>
        </p:spPr>
        <p:txBody>
          <a:bodyPr>
            <a:normAutofit fontScale="85000" lnSpcReduction="10000"/>
          </a:bodyPr>
          <a:lstStyle/>
          <a:p>
            <a:r>
              <a:rPr lang="en-US" dirty="0" smtClean="0"/>
              <a:t>Thus, an effective treatment is dependent on the relative sensitivity of the host Internationally accepted symbols for irradiated foods. 263 (e.g. fruit) and the spoilage microorganism (e.g., fungi). </a:t>
            </a:r>
            <a:endParaRPr lang="en-US" dirty="0" smtClean="0"/>
          </a:p>
          <a:p>
            <a:endParaRPr lang="en-US" dirty="0" smtClean="0"/>
          </a:p>
          <a:p>
            <a:r>
              <a:rPr lang="en-US" dirty="0" smtClean="0"/>
              <a:t>The </a:t>
            </a:r>
            <a:r>
              <a:rPr lang="en-US" dirty="0" smtClean="0"/>
              <a:t>host must be able to tolerate the treatment without any apparent injury or other undesirable side effects. </a:t>
            </a:r>
            <a:endParaRPr lang="en-US" dirty="0" smtClean="0"/>
          </a:p>
          <a:p>
            <a:endParaRPr lang="en-US" dirty="0" smtClean="0"/>
          </a:p>
          <a:p>
            <a:r>
              <a:rPr lang="en-US" dirty="0" smtClean="0"/>
              <a:t>It </a:t>
            </a:r>
            <a:r>
              <a:rPr lang="en-US" dirty="0" smtClean="0"/>
              <a:t>is clear that ionizing energy has potential applications to fruit commodities, but it has limitations as well. In most cases for fruits, doses will be determined by the fruit species rather than by the pathogen.</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Dosimetry</a:t>
            </a:r>
            <a:endParaRPr lang="en-US" dirty="0"/>
          </a:p>
        </p:txBody>
      </p:sp>
      <p:sp>
        <p:nvSpPr>
          <p:cNvPr id="3" name="Content Placeholder 2"/>
          <p:cNvSpPr>
            <a:spLocks noGrp="1"/>
          </p:cNvSpPr>
          <p:nvPr>
            <p:ph idx="1"/>
          </p:nvPr>
        </p:nvSpPr>
        <p:spPr>
          <a:xfrm>
            <a:off x="214282" y="1500174"/>
            <a:ext cx="8715436" cy="5143535"/>
          </a:xfrm>
        </p:spPr>
        <p:txBody>
          <a:bodyPr>
            <a:normAutofit fontScale="92500" lnSpcReduction="20000"/>
          </a:bodyPr>
          <a:lstStyle/>
          <a:p>
            <a:pPr>
              <a:buNone/>
            </a:pPr>
            <a:r>
              <a:rPr lang="en-US" dirty="0" smtClean="0"/>
              <a:t>	Measuring </a:t>
            </a:r>
            <a:r>
              <a:rPr lang="en-US" dirty="0" smtClean="0"/>
              <a:t>a dose is known as </a:t>
            </a:r>
            <a:r>
              <a:rPr lang="en-US" dirty="0" err="1" smtClean="0"/>
              <a:t>dosimetry</a:t>
            </a:r>
            <a:r>
              <a:rPr lang="en-US" dirty="0" smtClean="0"/>
              <a:t>. The three main purposes of </a:t>
            </a:r>
            <a:r>
              <a:rPr lang="en-US" dirty="0" err="1" smtClean="0"/>
              <a:t>dosimetry</a:t>
            </a:r>
            <a:r>
              <a:rPr lang="en-US" dirty="0" smtClean="0"/>
              <a:t> in food irradiation are: </a:t>
            </a:r>
            <a:endParaRPr lang="en-US" dirty="0" smtClean="0"/>
          </a:p>
          <a:p>
            <a:pPr>
              <a:buNone/>
            </a:pPr>
            <a:r>
              <a:rPr lang="en-US" dirty="0" smtClean="0"/>
              <a:t>	</a:t>
            </a:r>
            <a:r>
              <a:rPr lang="en-US" dirty="0" smtClean="0"/>
              <a:t>(</a:t>
            </a:r>
            <a:r>
              <a:rPr lang="en-US" dirty="0" smtClean="0"/>
              <a:t>1) to develop the proper dose re </a:t>
            </a:r>
            <a:r>
              <a:rPr lang="en-US" dirty="0" err="1" smtClean="0"/>
              <a:t>quirement</a:t>
            </a:r>
            <a:r>
              <a:rPr lang="en-US" dirty="0" smtClean="0"/>
              <a:t> for the food commodity under research; </a:t>
            </a:r>
            <a:endParaRPr lang="en-US" dirty="0" smtClean="0"/>
          </a:p>
          <a:p>
            <a:pPr>
              <a:buNone/>
            </a:pPr>
            <a:r>
              <a:rPr lang="en-US" dirty="0" smtClean="0"/>
              <a:t>	</a:t>
            </a:r>
            <a:r>
              <a:rPr lang="en-US" dirty="0" smtClean="0"/>
              <a:t>(</a:t>
            </a:r>
            <a:r>
              <a:rPr lang="en-US" dirty="0" smtClean="0"/>
              <a:t>2) to assemble data for commissioning the food product through the regulatory agency; and </a:t>
            </a:r>
            <a:endParaRPr lang="en-US" dirty="0" smtClean="0"/>
          </a:p>
          <a:p>
            <a:pPr>
              <a:buNone/>
            </a:pPr>
            <a:r>
              <a:rPr lang="en-US" dirty="0" smtClean="0"/>
              <a:t>	</a:t>
            </a:r>
            <a:r>
              <a:rPr lang="en-US" dirty="0" smtClean="0"/>
              <a:t>(</a:t>
            </a:r>
            <a:r>
              <a:rPr lang="en-US" dirty="0" smtClean="0"/>
              <a:t>3) to establish the quality control procedure in the food production plant. </a:t>
            </a:r>
            <a:endParaRPr lang="en-US" dirty="0" smtClean="0"/>
          </a:p>
          <a:p>
            <a:pPr>
              <a:buNone/>
            </a:pPr>
            <a:endParaRPr lang="en-US" dirty="0" smtClean="0"/>
          </a:p>
          <a:p>
            <a:pPr>
              <a:buNone/>
            </a:pPr>
            <a:r>
              <a:rPr lang="en-US" dirty="0" smtClean="0"/>
              <a:t>	It </a:t>
            </a:r>
            <a:r>
              <a:rPr lang="en-US" dirty="0" smtClean="0"/>
              <a:t>also is used to determine the configuration of the irradiation field after the installation of the irradiator or any changes that would occur in the irradiation facility.</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1500174"/>
            <a:ext cx="8858312" cy="5143535"/>
          </a:xfrm>
        </p:spPr>
        <p:txBody>
          <a:bodyPr>
            <a:normAutofit fontScale="92500" lnSpcReduction="10000"/>
          </a:bodyPr>
          <a:lstStyle/>
          <a:p>
            <a:r>
              <a:rPr lang="en-US" dirty="0" smtClean="0"/>
              <a:t>In general, experimental </a:t>
            </a:r>
            <a:r>
              <a:rPr lang="en-US" dirty="0" err="1" smtClean="0"/>
              <a:t>dosimetry</a:t>
            </a:r>
            <a:r>
              <a:rPr lang="en-US" dirty="0" smtClean="0"/>
              <a:t> is preferred over calculation methods. </a:t>
            </a:r>
            <a:endParaRPr lang="en-US" dirty="0" smtClean="0"/>
          </a:p>
          <a:p>
            <a:endParaRPr lang="en-US" dirty="0" smtClean="0"/>
          </a:p>
          <a:p>
            <a:r>
              <a:rPr lang="en-US" dirty="0" smtClean="0"/>
              <a:t>Dosimeters </a:t>
            </a:r>
            <a:r>
              <a:rPr lang="en-US" dirty="0" smtClean="0"/>
              <a:t>are placed within the food product being irradiated to measure the distribution of the absorbed energy and to determine the maximum and the minimum dose absorbed by the food. </a:t>
            </a:r>
            <a:endParaRPr lang="en-US" dirty="0" smtClean="0"/>
          </a:p>
          <a:p>
            <a:endParaRPr lang="en-US" dirty="0" smtClean="0"/>
          </a:p>
          <a:p>
            <a:r>
              <a:rPr lang="en-US" dirty="0" smtClean="0"/>
              <a:t>The </a:t>
            </a:r>
            <a:r>
              <a:rPr lang="en-US" dirty="0" smtClean="0"/>
              <a:t>measurement of the absorbed dose must be accomplished as accurately as possible to establish correct procedures for food preservation and quality control in irradiation processing.</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1500174"/>
            <a:ext cx="8786874" cy="5214973"/>
          </a:xfrm>
        </p:spPr>
        <p:txBody>
          <a:bodyPr>
            <a:normAutofit fontScale="92500" lnSpcReduction="10000"/>
          </a:bodyPr>
          <a:lstStyle/>
          <a:p>
            <a:pPr>
              <a:buNone/>
            </a:pPr>
            <a:r>
              <a:rPr lang="en-US" dirty="0" smtClean="0"/>
              <a:t>	The </a:t>
            </a:r>
            <a:r>
              <a:rPr lang="en-US" dirty="0" smtClean="0"/>
              <a:t>choice of a dosimeter is mainly dependent upon: </a:t>
            </a:r>
            <a:endParaRPr lang="en-US" dirty="0" smtClean="0"/>
          </a:p>
          <a:p>
            <a:pPr>
              <a:buNone/>
            </a:pPr>
            <a:r>
              <a:rPr lang="en-US" dirty="0" smtClean="0"/>
              <a:t>	</a:t>
            </a:r>
            <a:r>
              <a:rPr lang="en-US" dirty="0" smtClean="0"/>
              <a:t>(</a:t>
            </a:r>
            <a:r>
              <a:rPr lang="en-US" dirty="0" smtClean="0"/>
              <a:t>1) its reliability for calibration and standardization</a:t>
            </a:r>
            <a:r>
              <a:rPr lang="en-US" dirty="0" smtClean="0"/>
              <a:t>;</a:t>
            </a:r>
          </a:p>
          <a:p>
            <a:pPr>
              <a:buNone/>
            </a:pPr>
            <a:r>
              <a:rPr lang="en-US" dirty="0" smtClean="0"/>
              <a:t>	</a:t>
            </a:r>
            <a:r>
              <a:rPr lang="en-US" dirty="0" smtClean="0"/>
              <a:t> </a:t>
            </a:r>
            <a:r>
              <a:rPr lang="en-US" dirty="0" smtClean="0"/>
              <a:t>(2) its reproducibility at all specified dose levels; </a:t>
            </a:r>
            <a:endParaRPr lang="en-US" dirty="0" smtClean="0"/>
          </a:p>
          <a:p>
            <a:pPr>
              <a:buNone/>
            </a:pPr>
            <a:r>
              <a:rPr lang="en-US" dirty="0" smtClean="0"/>
              <a:t>	</a:t>
            </a:r>
            <a:r>
              <a:rPr lang="en-US" dirty="0" smtClean="0"/>
              <a:t>(</a:t>
            </a:r>
            <a:r>
              <a:rPr lang="en-US" dirty="0" smtClean="0"/>
              <a:t>3) its limited dependence on process conditions (i.e., radiation spectra, dose rate, etc.); </a:t>
            </a:r>
            <a:endParaRPr lang="en-US" dirty="0" smtClean="0"/>
          </a:p>
          <a:p>
            <a:pPr>
              <a:buNone/>
            </a:pPr>
            <a:r>
              <a:rPr lang="en-US" dirty="0" smtClean="0"/>
              <a:t>	</a:t>
            </a:r>
            <a:r>
              <a:rPr lang="en-US" dirty="0" smtClean="0"/>
              <a:t>(</a:t>
            </a:r>
            <a:r>
              <a:rPr lang="en-US" dirty="0" smtClean="0"/>
              <a:t>4) its possibility for correction of systematic errors caused by environmental factors (i.e., humidity, temperature, light effects, etc.); </a:t>
            </a:r>
          </a:p>
          <a:p>
            <a:pPr>
              <a:buNone/>
            </a:pPr>
            <a:r>
              <a:rPr lang="en-US" dirty="0" smtClean="0"/>
              <a:t>  	(</a:t>
            </a:r>
            <a:r>
              <a:rPr lang="en-US" dirty="0" smtClean="0"/>
              <a:t>5) its degree of equivalence to the food product; </a:t>
            </a:r>
            <a:endParaRPr lang="en-US" dirty="0" smtClean="0"/>
          </a:p>
          <a:p>
            <a:pPr>
              <a:buNone/>
            </a:pPr>
            <a:r>
              <a:rPr lang="en-US" dirty="0" smtClean="0"/>
              <a:t>	</a:t>
            </a:r>
            <a:r>
              <a:rPr lang="en-US" dirty="0" smtClean="0"/>
              <a:t>(</a:t>
            </a:r>
            <a:r>
              <a:rPr lang="en-US" dirty="0" smtClean="0"/>
              <a:t>6) its commercial availability at low cost and its ease of handling.</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500174"/>
            <a:ext cx="8786874" cy="5143536"/>
          </a:xfrm>
        </p:spPr>
        <p:txBody>
          <a:bodyPr>
            <a:normAutofit fontScale="85000" lnSpcReduction="20000"/>
          </a:bodyPr>
          <a:lstStyle/>
          <a:p>
            <a:r>
              <a:rPr lang="en-US" dirty="0" smtClean="0"/>
              <a:t>Primary or reference dosimeters (e.g., calorimeter) are used to calculate the amount of energy absorbed or the dose directly from the measurements. </a:t>
            </a:r>
            <a:endParaRPr lang="en-US" dirty="0" smtClean="0"/>
          </a:p>
          <a:p>
            <a:endParaRPr lang="en-US" dirty="0" smtClean="0"/>
          </a:p>
          <a:p>
            <a:r>
              <a:rPr lang="en-US" dirty="0" smtClean="0"/>
              <a:t>Secondary </a:t>
            </a:r>
            <a:r>
              <a:rPr lang="en-US" dirty="0" smtClean="0"/>
              <a:t>or routine dosimeters give measurements that vary with the amount of energy absorbed. </a:t>
            </a:r>
            <a:endParaRPr lang="en-US" dirty="0" smtClean="0"/>
          </a:p>
          <a:p>
            <a:endParaRPr lang="en-US" dirty="0" smtClean="0"/>
          </a:p>
          <a:p>
            <a:r>
              <a:rPr lang="en-US" dirty="0" smtClean="0"/>
              <a:t>The </a:t>
            </a:r>
            <a:r>
              <a:rPr lang="en-US" dirty="0" smtClean="0"/>
              <a:t>dose is estimated from a calibration curve in which measurements obtained from a secondary dosimeter are plotted against the measurements made under similar conditions by the primary dosimeter. </a:t>
            </a:r>
            <a:endParaRPr lang="en-US" dirty="0" smtClean="0"/>
          </a:p>
          <a:p>
            <a:endParaRPr lang="en-US" dirty="0" smtClean="0"/>
          </a:p>
          <a:p>
            <a:r>
              <a:rPr lang="en-US" dirty="0" smtClean="0"/>
              <a:t>Once </a:t>
            </a:r>
            <a:r>
              <a:rPr lang="en-US" dirty="0" smtClean="0"/>
              <a:t>secondary dosimeters are properly calibrated, they can be used to estimate the dose absorbed by the food.</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14282" y="1500175"/>
            <a:ext cx="8472518" cy="4900626"/>
          </a:xfrm>
        </p:spPr>
        <p:txBody>
          <a:bodyPr>
            <a:normAutofit fontScale="92500" lnSpcReduction="20000"/>
          </a:bodyPr>
          <a:lstStyle/>
          <a:p>
            <a:r>
              <a:rPr lang="en-US" dirty="0" err="1" smtClean="0"/>
              <a:t>Ceric-cerous</a:t>
            </a:r>
            <a:r>
              <a:rPr lang="en-US" dirty="0" smtClean="0"/>
              <a:t> is an aqueous chemical dosimeter. </a:t>
            </a:r>
            <a:r>
              <a:rPr lang="en-US" dirty="0" err="1" smtClean="0"/>
              <a:t>Ceric-cerous</a:t>
            </a:r>
            <a:r>
              <a:rPr lang="en-US" dirty="0" smtClean="0"/>
              <a:t> dosimeters are used mainly for research purposes. </a:t>
            </a:r>
            <a:endParaRPr lang="en-US" dirty="0" smtClean="0"/>
          </a:p>
          <a:p>
            <a:endParaRPr lang="en-US" dirty="0" smtClean="0"/>
          </a:p>
          <a:p>
            <a:r>
              <a:rPr lang="en-US" dirty="0" smtClean="0"/>
              <a:t>Upon </a:t>
            </a:r>
            <a:r>
              <a:rPr lang="en-US" dirty="0" smtClean="0"/>
              <a:t>irradiation, </a:t>
            </a:r>
            <a:r>
              <a:rPr lang="en-US" dirty="0" err="1" smtClean="0"/>
              <a:t>ceric</a:t>
            </a:r>
            <a:r>
              <a:rPr lang="en-US" dirty="0" smtClean="0"/>
              <a:t> ions are reduced to </a:t>
            </a:r>
            <a:r>
              <a:rPr lang="en-US" dirty="0" err="1" smtClean="0"/>
              <a:t>cerous</a:t>
            </a:r>
            <a:r>
              <a:rPr lang="en-US" dirty="0" smtClean="0"/>
              <a:t> ions. The readout system is simple and comprises an electrochemical cell and a digital </a:t>
            </a:r>
            <a:r>
              <a:rPr lang="en-US" dirty="0" err="1" smtClean="0"/>
              <a:t>multimeter</a:t>
            </a:r>
            <a:r>
              <a:rPr lang="en-US" dirty="0" smtClean="0"/>
              <a:t>. </a:t>
            </a:r>
            <a:endParaRPr lang="en-US" dirty="0" smtClean="0"/>
          </a:p>
          <a:p>
            <a:endParaRPr lang="en-US" dirty="0" smtClean="0"/>
          </a:p>
          <a:p>
            <a:r>
              <a:rPr lang="en-US" dirty="0" smtClean="0"/>
              <a:t>It </a:t>
            </a:r>
            <a:r>
              <a:rPr lang="en-US" dirty="0" smtClean="0"/>
              <a:t>is relatively inexpensive. The range of the dosimeter covers most food requirements (low dose: 0.6 to 10 </a:t>
            </a:r>
            <a:r>
              <a:rPr lang="en-US" dirty="0" err="1" smtClean="0"/>
              <a:t>kGy</a:t>
            </a:r>
            <a:r>
              <a:rPr lang="en-US" dirty="0" smtClean="0"/>
              <a:t>, high dose: 5 to 50 </a:t>
            </a:r>
            <a:r>
              <a:rPr lang="en-US" dirty="0" err="1" smtClean="0"/>
              <a:t>kGy</a:t>
            </a:r>
            <a:r>
              <a:rPr lang="en-US" dirty="0" smtClean="0"/>
              <a:t>). It usually is used in the development of the technology. </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500174"/>
            <a:ext cx="8786874" cy="5357825"/>
          </a:xfrm>
        </p:spPr>
        <p:txBody>
          <a:bodyPr>
            <a:normAutofit fontScale="92500"/>
          </a:bodyPr>
          <a:lstStyle/>
          <a:p>
            <a:r>
              <a:rPr lang="en-US" dirty="0" smtClean="0"/>
              <a:t>Fricke is a dosimeter generally prepared in-house. The Fricke dosimeter is widely used for calibration and for comparison between laboratories. </a:t>
            </a:r>
            <a:endParaRPr lang="en-US" dirty="0" smtClean="0"/>
          </a:p>
          <a:p>
            <a:endParaRPr lang="en-US" dirty="0" smtClean="0"/>
          </a:p>
          <a:p>
            <a:r>
              <a:rPr lang="en-US" dirty="0" smtClean="0"/>
              <a:t>It </a:t>
            </a:r>
            <a:r>
              <a:rPr lang="en-US" dirty="0" smtClean="0"/>
              <a:t>is one of the most useful reference dosimeters for </a:t>
            </a:r>
            <a:r>
              <a:rPr lang="en-US" dirty="0" err="1" smtClean="0"/>
              <a:t>intercomparisons</a:t>
            </a:r>
            <a:r>
              <a:rPr lang="en-US" dirty="0" smtClean="0"/>
              <a:t> by national laboratories. Aqueous so </a:t>
            </a:r>
            <a:r>
              <a:rPr lang="en-US" dirty="0" err="1" smtClean="0"/>
              <a:t>lutions</a:t>
            </a:r>
            <a:r>
              <a:rPr lang="en-US" dirty="0" smtClean="0"/>
              <a:t> of Fe+2 ions are converted into Fe+3 ions. </a:t>
            </a:r>
            <a:endParaRPr lang="en-US" dirty="0" smtClean="0"/>
          </a:p>
          <a:p>
            <a:endParaRPr lang="en-US" dirty="0" smtClean="0"/>
          </a:p>
          <a:p>
            <a:r>
              <a:rPr lang="en-US" dirty="0" smtClean="0"/>
              <a:t>An </a:t>
            </a:r>
            <a:r>
              <a:rPr lang="en-US" dirty="0" smtClean="0"/>
              <a:t>ultraviolet spectrophotometer is used as a readout system to determine the concentration of Fe+3 at 305nm. The range is 0.02 to 0.4kGy</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428736"/>
            <a:ext cx="8715436" cy="5214973"/>
          </a:xfrm>
        </p:spPr>
        <p:txBody>
          <a:bodyPr>
            <a:normAutofit fontScale="92500" lnSpcReduction="20000"/>
          </a:bodyPr>
          <a:lstStyle/>
          <a:p>
            <a:r>
              <a:rPr lang="en-US" dirty="0" smtClean="0"/>
              <a:t>For routine </a:t>
            </a:r>
            <a:r>
              <a:rPr lang="en-US" dirty="0" err="1" smtClean="0"/>
              <a:t>dosimetry</a:t>
            </a:r>
            <a:r>
              <a:rPr lang="en-US" dirty="0" smtClean="0"/>
              <a:t> during processing of fruits, FWT 60 </a:t>
            </a:r>
            <a:r>
              <a:rPr lang="en-US" dirty="0" err="1" smtClean="0"/>
              <a:t>radiochromic</a:t>
            </a:r>
            <a:r>
              <a:rPr lang="en-US" dirty="0" smtClean="0"/>
              <a:t> film (Far West Technology) is the most commonly used dosimeter. </a:t>
            </a:r>
            <a:endParaRPr lang="en-US" dirty="0" smtClean="0"/>
          </a:p>
          <a:p>
            <a:endParaRPr lang="en-US" dirty="0" smtClean="0"/>
          </a:p>
          <a:p>
            <a:r>
              <a:rPr lang="en-US" dirty="0" smtClean="0"/>
              <a:t>Its </a:t>
            </a:r>
            <a:r>
              <a:rPr lang="en-US" dirty="0" smtClean="0"/>
              <a:t>ruggedness is excellent. Its size is small and it is relatively inexpensive. The dosimeter is usable throughout the anticipated dose range (0.1–100kGy) in food processing. </a:t>
            </a:r>
            <a:endParaRPr lang="en-US" dirty="0" smtClean="0"/>
          </a:p>
          <a:p>
            <a:endParaRPr lang="en-US" dirty="0" smtClean="0"/>
          </a:p>
          <a:p>
            <a:r>
              <a:rPr lang="en-US" dirty="0" smtClean="0"/>
              <a:t>Other </a:t>
            </a:r>
            <a:r>
              <a:rPr lang="en-US" dirty="0" smtClean="0"/>
              <a:t>commercial dosimeters available for routine measurement of the absorbed dose are the Harwell YR (</a:t>
            </a:r>
            <a:r>
              <a:rPr lang="en-US" dirty="0" err="1" smtClean="0"/>
              <a:t>Didcot</a:t>
            </a:r>
            <a:r>
              <a:rPr lang="en-US" dirty="0" smtClean="0"/>
              <a:t>, UK) and </a:t>
            </a:r>
            <a:r>
              <a:rPr lang="en-US" dirty="0" err="1" smtClean="0"/>
              <a:t>Farwest</a:t>
            </a:r>
            <a:r>
              <a:rPr lang="en-US" dirty="0" smtClean="0"/>
              <a:t> </a:t>
            </a:r>
            <a:r>
              <a:rPr lang="en-US" dirty="0" err="1" smtClean="0"/>
              <a:t>Optichromic</a:t>
            </a:r>
            <a:r>
              <a:rPr lang="en-US" dirty="0" smtClean="0"/>
              <a:t> (Goleta, CA).</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1428737"/>
            <a:ext cx="9001156" cy="5286412"/>
          </a:xfrm>
        </p:spPr>
        <p:txBody>
          <a:bodyPr>
            <a:normAutofit fontScale="55000" lnSpcReduction="20000"/>
          </a:bodyPr>
          <a:lstStyle/>
          <a:p>
            <a:r>
              <a:rPr lang="en-US" sz="4400" dirty="0" smtClean="0"/>
              <a:t>The nutritional losses during processing are of significant importance as cooking is necessary in order to improve the palatability and digestibility of vegetables. </a:t>
            </a:r>
          </a:p>
          <a:p>
            <a:endParaRPr lang="en-US" sz="4400" dirty="0" smtClean="0"/>
          </a:p>
          <a:p>
            <a:r>
              <a:rPr lang="en-US" sz="4400" dirty="0" smtClean="0"/>
              <a:t>Cooked vegetables are more digestible as compared to raw, with the exception of cucumber, which is usually consumed fresh. A summary of effects of processing on nutrients is given in the following Table . </a:t>
            </a:r>
          </a:p>
          <a:p>
            <a:endParaRPr lang="en-US" sz="4400" dirty="0" smtClean="0"/>
          </a:p>
          <a:p>
            <a:r>
              <a:rPr lang="en-US" sz="4400" dirty="0" smtClean="0"/>
              <a:t>Thermal processing is the commonly used method in household and industrial food production. However, high processing/cooking temperatures can affect heat labile vitamins and amino acids. </a:t>
            </a:r>
          </a:p>
          <a:p>
            <a:endParaRPr lang="en-US" sz="4400" dirty="0" smtClean="0"/>
          </a:p>
          <a:p>
            <a:r>
              <a:rPr lang="en-US" sz="4400" dirty="0" smtClean="0"/>
              <a:t>In some cases, excessive heating may cause the generation of toxic </a:t>
            </a:r>
            <a:r>
              <a:rPr lang="en-US" sz="4400" dirty="0" err="1" smtClean="0"/>
              <a:t>metabolites.For</a:t>
            </a:r>
            <a:r>
              <a:rPr lang="en-US" sz="4400" dirty="0" smtClean="0"/>
              <a:t> example, as a result of various preparations, processing, or cooking steps, peas may lose from 56 to 65% vitamin C.</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DETECTION OF RADIATION</a:t>
            </a:r>
            <a:endParaRPr lang="en-US" dirty="0"/>
          </a:p>
        </p:txBody>
      </p:sp>
      <p:sp>
        <p:nvSpPr>
          <p:cNvPr id="3" name="Content Placeholder 2"/>
          <p:cNvSpPr>
            <a:spLocks noGrp="1"/>
          </p:cNvSpPr>
          <p:nvPr>
            <p:ph idx="1"/>
          </p:nvPr>
        </p:nvSpPr>
        <p:spPr>
          <a:xfrm>
            <a:off x="285720" y="1500174"/>
            <a:ext cx="8643998" cy="5143535"/>
          </a:xfrm>
        </p:spPr>
        <p:txBody>
          <a:bodyPr>
            <a:normAutofit fontScale="92500" lnSpcReduction="20000"/>
          </a:bodyPr>
          <a:lstStyle/>
          <a:p>
            <a:r>
              <a:rPr lang="en-US" dirty="0" smtClean="0"/>
              <a:t>Several attempts have been made to detect irradiation on an experimental basis that has proven to be most difficult because the changes induced by irradiation are small and are not radiation specific</a:t>
            </a:r>
            <a:r>
              <a:rPr lang="en-US" dirty="0" smtClean="0"/>
              <a:t>.</a:t>
            </a:r>
          </a:p>
          <a:p>
            <a:endParaRPr lang="en-US" dirty="0" smtClean="0"/>
          </a:p>
          <a:p>
            <a:r>
              <a:rPr lang="en-US" dirty="0" smtClean="0"/>
              <a:t> </a:t>
            </a:r>
            <a:r>
              <a:rPr lang="en-US" dirty="0" smtClean="0"/>
              <a:t>It is not likely that a universal method will be developed for all foods, but methods can be devised for specific groups.</a:t>
            </a:r>
            <a:endParaRPr lang="en-US" dirty="0" smtClean="0"/>
          </a:p>
          <a:p>
            <a:endParaRPr lang="en-US" dirty="0" smtClean="0"/>
          </a:p>
          <a:p>
            <a:r>
              <a:rPr lang="en-US" dirty="0" smtClean="0"/>
              <a:t>At </a:t>
            </a:r>
            <a:r>
              <a:rPr lang="en-US" dirty="0" smtClean="0"/>
              <a:t>present, the most promising irradiation detection methods are </a:t>
            </a:r>
            <a:r>
              <a:rPr lang="en-US" dirty="0" smtClean="0">
                <a:solidFill>
                  <a:srgbClr val="FF0000"/>
                </a:solidFill>
              </a:rPr>
              <a:t>electron spin resonance (ESR) </a:t>
            </a:r>
            <a:r>
              <a:rPr lang="en-US" dirty="0" smtClean="0"/>
              <a:t>and </a:t>
            </a:r>
            <a:r>
              <a:rPr lang="en-US" dirty="0" err="1" smtClean="0">
                <a:solidFill>
                  <a:srgbClr val="FF0000"/>
                </a:solidFill>
              </a:rPr>
              <a:t>thermoluminescence</a:t>
            </a:r>
            <a:r>
              <a:rPr lang="en-US" dirty="0" smtClean="0">
                <a:solidFill>
                  <a:srgbClr val="FF0000"/>
                </a:solidFill>
              </a:rPr>
              <a:t>. </a:t>
            </a:r>
            <a:endParaRPr lang="en-US" dirty="0">
              <a:solidFill>
                <a:srgbClr val="FF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Mechanisms of Action of Irradiation</a:t>
            </a:r>
            <a:endParaRPr lang="en-US" dirty="0"/>
          </a:p>
        </p:txBody>
      </p:sp>
      <p:sp>
        <p:nvSpPr>
          <p:cNvPr id="3" name="Content Placeholder 2"/>
          <p:cNvSpPr>
            <a:spLocks noGrp="1"/>
          </p:cNvSpPr>
          <p:nvPr>
            <p:ph idx="1"/>
          </p:nvPr>
        </p:nvSpPr>
        <p:spPr>
          <a:xfrm>
            <a:off x="357158" y="1500174"/>
            <a:ext cx="8586790" cy="5197113"/>
          </a:xfrm>
        </p:spPr>
        <p:txBody>
          <a:bodyPr>
            <a:normAutofit fontScale="77500" lnSpcReduction="20000"/>
          </a:bodyPr>
          <a:lstStyle/>
          <a:p>
            <a:r>
              <a:rPr lang="en-US" dirty="0" smtClean="0"/>
              <a:t>The </a:t>
            </a:r>
            <a:r>
              <a:rPr lang="en-US" dirty="0" smtClean="0"/>
              <a:t>mechanism of action for irradiation has been attributed to free radical formation and a direct-hit target theory. </a:t>
            </a:r>
            <a:endParaRPr lang="en-US" dirty="0" smtClean="0"/>
          </a:p>
          <a:p>
            <a:endParaRPr lang="en-US" dirty="0" smtClean="0"/>
          </a:p>
          <a:p>
            <a:r>
              <a:rPr lang="en-US" dirty="0" smtClean="0"/>
              <a:t>The </a:t>
            </a:r>
            <a:r>
              <a:rPr lang="en-US" dirty="0" smtClean="0"/>
              <a:t>radiation energy (</a:t>
            </a:r>
            <a:r>
              <a:rPr lang="en-US" dirty="0" err="1" smtClean="0"/>
              <a:t>ionising</a:t>
            </a:r>
            <a:r>
              <a:rPr lang="en-US" dirty="0" smtClean="0"/>
              <a:t> radiation) penetrates the food and produces free radicals from the material through which it passes. </a:t>
            </a:r>
            <a:endParaRPr lang="en-US" dirty="0" smtClean="0"/>
          </a:p>
          <a:p>
            <a:endParaRPr lang="en-US" dirty="0" smtClean="0"/>
          </a:p>
          <a:p>
            <a:r>
              <a:rPr lang="en-US" dirty="0" smtClean="0"/>
              <a:t>Free </a:t>
            </a:r>
            <a:r>
              <a:rPr lang="en-US" dirty="0" smtClean="0"/>
              <a:t>radicals are highly reactive and very short-lived—so short-lived that they cannot even be detected in food almost immediately after it has been irradiated. </a:t>
            </a:r>
            <a:endParaRPr lang="en-US" dirty="0" smtClean="0"/>
          </a:p>
          <a:p>
            <a:endParaRPr lang="en-US" dirty="0" smtClean="0"/>
          </a:p>
          <a:p>
            <a:r>
              <a:rPr lang="en-US" dirty="0" smtClean="0"/>
              <a:t>The </a:t>
            </a:r>
            <a:r>
              <a:rPr lang="en-US" dirty="0" smtClean="0"/>
              <a:t>target theory is based on the fact that gamma rays can hit and denature sensitive cell material, importantly DNA (deoxyribonucleic acid), the largest molecule in the nucleus and also RNA (ribonucleic acid). </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357143"/>
            <a:ext cx="8715436" cy="6500857"/>
          </a:xfrm>
        </p:spPr>
        <p:txBody>
          <a:bodyPr>
            <a:normAutofit fontScale="85000" lnSpcReduction="20000"/>
          </a:bodyPr>
          <a:lstStyle/>
          <a:p>
            <a:r>
              <a:rPr lang="en-US" dirty="0" smtClean="0">
                <a:solidFill>
                  <a:schemeClr val="bg1"/>
                </a:solidFill>
              </a:rPr>
              <a:t>DNA consists of a very long ladder twisted into a double helix. </a:t>
            </a:r>
            <a:endParaRPr lang="en-US" dirty="0" smtClean="0">
              <a:solidFill>
                <a:schemeClr val="bg1"/>
              </a:solidFill>
            </a:endParaRPr>
          </a:p>
          <a:p>
            <a:endParaRPr lang="en-US" dirty="0" smtClean="0"/>
          </a:p>
          <a:p>
            <a:r>
              <a:rPr lang="en-US" dirty="0" smtClean="0"/>
              <a:t>The </a:t>
            </a:r>
            <a:r>
              <a:rPr lang="en-US" dirty="0" smtClean="0"/>
              <a:t>backbone is composed of sugar and phosphate molecules while the rings of the ladder are comprised of four nucleotide bases (cytosine, thymine, adenine and guanine), which are joined weakly in the middle by hydrogen bonds</a:t>
            </a:r>
            <a:r>
              <a:rPr lang="en-US" dirty="0" smtClean="0"/>
              <a:t>.</a:t>
            </a:r>
          </a:p>
          <a:p>
            <a:endParaRPr lang="en-US" dirty="0" smtClean="0"/>
          </a:p>
          <a:p>
            <a:r>
              <a:rPr lang="en-US" dirty="0" smtClean="0"/>
              <a:t> </a:t>
            </a:r>
            <a:r>
              <a:rPr lang="en-US" dirty="0" smtClean="0"/>
              <a:t>Disruption of these weak hydrogen bonds prevents replication and causes cell death while exerting minimal effects on non-living tissue. </a:t>
            </a:r>
            <a:endParaRPr lang="en-US" dirty="0" smtClean="0"/>
          </a:p>
          <a:p>
            <a:endParaRPr lang="en-US" dirty="0" smtClean="0"/>
          </a:p>
          <a:p>
            <a:r>
              <a:rPr lang="en-US" dirty="0" smtClean="0"/>
              <a:t>Living </a:t>
            </a:r>
            <a:r>
              <a:rPr lang="en-US" dirty="0" smtClean="0"/>
              <a:t>organisms deprived of intact DNA or RNA will cease to function. </a:t>
            </a:r>
            <a:endParaRPr lang="en-US" dirty="0" smtClean="0"/>
          </a:p>
          <a:p>
            <a:endParaRPr lang="en-US" dirty="0" smtClean="0"/>
          </a:p>
          <a:p>
            <a:r>
              <a:rPr lang="en-US" dirty="0" smtClean="0"/>
              <a:t>Hence </a:t>
            </a:r>
            <a:r>
              <a:rPr lang="en-US" dirty="0" err="1" smtClean="0"/>
              <a:t>ionising</a:t>
            </a:r>
            <a:r>
              <a:rPr lang="en-US" dirty="0" smtClean="0"/>
              <a:t> radiation can slow down cell-based processes, such as early ripening in fruit. Likewise, it is effective against insects and molds.</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Irradiation Application Areas</a:t>
            </a:r>
            <a:endParaRPr lang="en-US" dirty="0"/>
          </a:p>
        </p:txBody>
      </p:sp>
      <p:sp>
        <p:nvSpPr>
          <p:cNvPr id="3" name="Content Placeholder 2"/>
          <p:cNvSpPr>
            <a:spLocks noGrp="1"/>
          </p:cNvSpPr>
          <p:nvPr>
            <p:ph idx="1"/>
          </p:nvPr>
        </p:nvSpPr>
        <p:spPr>
          <a:xfrm>
            <a:off x="214282" y="1500174"/>
            <a:ext cx="8929718" cy="5214973"/>
          </a:xfrm>
        </p:spPr>
        <p:txBody>
          <a:bodyPr>
            <a:normAutofit fontScale="77500" lnSpcReduction="20000"/>
          </a:bodyPr>
          <a:lstStyle/>
          <a:p>
            <a:pPr>
              <a:buNone/>
            </a:pPr>
            <a:r>
              <a:rPr lang="en-US" dirty="0" smtClean="0"/>
              <a:t>A </a:t>
            </a:r>
            <a:r>
              <a:rPr lang="en-US" dirty="0" smtClean="0"/>
              <a:t>number of applications for irradiation have been identified as improving safety and reducing food spoilage. The following are a few: </a:t>
            </a:r>
            <a:endParaRPr lang="en-US" dirty="0" smtClean="0"/>
          </a:p>
          <a:p>
            <a:pPr marL="633222" indent="-514350">
              <a:buAutoNum type="arabicPeriod"/>
            </a:pPr>
            <a:r>
              <a:rPr lang="en-US" dirty="0" smtClean="0"/>
              <a:t>Low-dose </a:t>
            </a:r>
            <a:r>
              <a:rPr lang="en-US" dirty="0" smtClean="0"/>
              <a:t>(less than 1 </a:t>
            </a:r>
            <a:r>
              <a:rPr lang="en-US" dirty="0" err="1" smtClean="0"/>
              <a:t>kGy</a:t>
            </a:r>
            <a:r>
              <a:rPr lang="en-US" dirty="0" smtClean="0"/>
              <a:t>) irradiation is adequate for insect control. </a:t>
            </a:r>
            <a:endParaRPr lang="en-US" dirty="0" smtClean="0"/>
          </a:p>
          <a:p>
            <a:pPr marL="633222" indent="-514350">
              <a:buAutoNum type="arabicPeriod"/>
            </a:pPr>
            <a:r>
              <a:rPr lang="en-US" dirty="0" smtClean="0"/>
              <a:t>Medium-dose </a:t>
            </a:r>
            <a:r>
              <a:rPr lang="en-US" dirty="0" smtClean="0"/>
              <a:t>irradiation (up to 3–7 </a:t>
            </a:r>
            <a:r>
              <a:rPr lang="en-US" dirty="0" err="1" smtClean="0"/>
              <a:t>kGy</a:t>
            </a:r>
            <a:r>
              <a:rPr lang="en-US" dirty="0" smtClean="0"/>
              <a:t>) for salmonella, E. coli and other food poisoning/pathogenic bacteria. </a:t>
            </a:r>
          </a:p>
          <a:p>
            <a:pPr marL="633222" indent="-514350">
              <a:buAutoNum type="arabicPeriod"/>
            </a:pPr>
            <a:r>
              <a:rPr lang="en-US" dirty="0" smtClean="0"/>
              <a:t>High-dose </a:t>
            </a:r>
            <a:r>
              <a:rPr lang="en-US" dirty="0" smtClean="0"/>
              <a:t>irradiation (10–30 </a:t>
            </a:r>
            <a:r>
              <a:rPr lang="en-US" dirty="0" err="1" smtClean="0"/>
              <a:t>kGy</a:t>
            </a:r>
            <a:r>
              <a:rPr lang="en-US" dirty="0" smtClean="0"/>
              <a:t>) for spices and herbs for </a:t>
            </a:r>
            <a:r>
              <a:rPr lang="en-US" dirty="0" err="1" smtClean="0"/>
              <a:t>disinfestation</a:t>
            </a:r>
            <a:r>
              <a:rPr lang="en-US" dirty="0" smtClean="0"/>
              <a:t> and for containing food poisoning and pathogenic microorganisms. </a:t>
            </a:r>
          </a:p>
          <a:p>
            <a:pPr marL="633222" indent="-514350">
              <a:buAutoNum type="arabicPeriod"/>
            </a:pPr>
            <a:r>
              <a:rPr lang="en-US" dirty="0" smtClean="0"/>
              <a:t>Low-dose </a:t>
            </a:r>
            <a:r>
              <a:rPr lang="en-US" dirty="0" smtClean="0"/>
              <a:t>irradiation (~1–2 </a:t>
            </a:r>
            <a:r>
              <a:rPr lang="en-US" dirty="0" err="1" smtClean="0"/>
              <a:t>kGy</a:t>
            </a:r>
            <a:r>
              <a:rPr lang="en-US" dirty="0" smtClean="0"/>
              <a:t>) for shelf-life extension and spoilage control. </a:t>
            </a:r>
          </a:p>
          <a:p>
            <a:pPr marL="633222" indent="-514350">
              <a:buAutoNum type="arabicPeriod"/>
            </a:pPr>
            <a:r>
              <a:rPr lang="en-US" dirty="0" smtClean="0"/>
              <a:t>Low-dose </a:t>
            </a:r>
            <a:r>
              <a:rPr lang="en-US" dirty="0" smtClean="0"/>
              <a:t>irradiation (~1 </a:t>
            </a:r>
            <a:r>
              <a:rPr lang="en-US" dirty="0" err="1" smtClean="0"/>
              <a:t>kGy</a:t>
            </a:r>
            <a:r>
              <a:rPr lang="en-US" dirty="0" smtClean="0"/>
              <a:t>) for sprout inhibition. </a:t>
            </a:r>
          </a:p>
          <a:p>
            <a:pPr marL="633222" indent="-514350">
              <a:buAutoNum type="arabicPeriod"/>
            </a:pPr>
            <a:r>
              <a:rPr lang="en-US" dirty="0" smtClean="0"/>
              <a:t>Low-dose </a:t>
            </a:r>
            <a:r>
              <a:rPr lang="en-US" dirty="0" smtClean="0"/>
              <a:t>irradiation for quarantine treatment for insect decontamination. </a:t>
            </a:r>
          </a:p>
          <a:p>
            <a:pPr marL="633222" indent="-514350">
              <a:buAutoNum type="arabicPeriod"/>
            </a:pPr>
            <a:r>
              <a:rPr lang="en-US" dirty="0" smtClean="0"/>
              <a:t>High-dose </a:t>
            </a:r>
            <a:r>
              <a:rPr lang="en-US" dirty="0" smtClean="0"/>
              <a:t>irradiation (20–45 </a:t>
            </a:r>
            <a:r>
              <a:rPr lang="en-US" dirty="0" err="1" smtClean="0"/>
              <a:t>kGy</a:t>
            </a:r>
            <a:r>
              <a:rPr lang="en-US" dirty="0" smtClean="0"/>
              <a:t>) for commercial sterilization.</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Advantages </a:t>
            </a:r>
            <a:r>
              <a:rPr lang="en-US" dirty="0" smtClean="0"/>
              <a:t>of Irradiation Processing</a:t>
            </a:r>
            <a:endParaRPr lang="en-US" dirty="0"/>
          </a:p>
        </p:txBody>
      </p:sp>
      <p:sp>
        <p:nvSpPr>
          <p:cNvPr id="3" name="Content Placeholder 2"/>
          <p:cNvSpPr>
            <a:spLocks noGrp="1"/>
          </p:cNvSpPr>
          <p:nvPr>
            <p:ph idx="1"/>
          </p:nvPr>
        </p:nvSpPr>
        <p:spPr>
          <a:xfrm>
            <a:off x="214282" y="1500175"/>
            <a:ext cx="8786874" cy="5214974"/>
          </a:xfrm>
        </p:spPr>
        <p:txBody>
          <a:bodyPr>
            <a:normAutofit fontScale="92500" lnSpcReduction="10000"/>
          </a:bodyPr>
          <a:lstStyle/>
          <a:p>
            <a:pPr>
              <a:buNone/>
            </a:pPr>
            <a:r>
              <a:rPr lang="en-US" dirty="0" smtClean="0"/>
              <a:t>The </a:t>
            </a:r>
            <a:r>
              <a:rPr lang="en-US" dirty="0" smtClean="0"/>
              <a:t>following advantages have been ascribed to the irradiation process: </a:t>
            </a:r>
            <a:endParaRPr lang="en-US" dirty="0" smtClean="0"/>
          </a:p>
          <a:p>
            <a:pPr>
              <a:buNone/>
            </a:pPr>
            <a:endParaRPr lang="en-US" dirty="0" smtClean="0"/>
          </a:p>
          <a:p>
            <a:pPr>
              <a:buNone/>
            </a:pPr>
            <a:r>
              <a:rPr lang="en-US" dirty="0" smtClean="0"/>
              <a:t>• </a:t>
            </a:r>
            <a:r>
              <a:rPr lang="en-US" dirty="0" smtClean="0"/>
              <a:t>Low energy consumption </a:t>
            </a:r>
            <a:endParaRPr lang="en-US" dirty="0" smtClean="0"/>
          </a:p>
          <a:p>
            <a:pPr>
              <a:buNone/>
            </a:pPr>
            <a:r>
              <a:rPr lang="en-US" dirty="0" smtClean="0"/>
              <a:t>• </a:t>
            </a:r>
            <a:r>
              <a:rPr lang="en-US" dirty="0" smtClean="0"/>
              <a:t>Environmental cleanliness </a:t>
            </a:r>
            <a:endParaRPr lang="en-US" dirty="0" smtClean="0"/>
          </a:p>
          <a:p>
            <a:pPr>
              <a:buNone/>
            </a:pPr>
            <a:r>
              <a:rPr lang="en-US" dirty="0" smtClean="0"/>
              <a:t>• </a:t>
            </a:r>
            <a:r>
              <a:rPr lang="en-US" dirty="0" smtClean="0"/>
              <a:t>Noise control </a:t>
            </a:r>
            <a:endParaRPr lang="en-US" dirty="0" smtClean="0"/>
          </a:p>
          <a:p>
            <a:pPr>
              <a:buNone/>
            </a:pPr>
            <a:r>
              <a:rPr lang="en-US" dirty="0" smtClean="0"/>
              <a:t>• </a:t>
            </a:r>
            <a:r>
              <a:rPr lang="en-US" dirty="0" smtClean="0"/>
              <a:t>Potential to reduce the use of chemical agents like fungicides, pesticides, fumigants, etc. </a:t>
            </a:r>
            <a:endParaRPr lang="en-US" dirty="0" smtClean="0"/>
          </a:p>
          <a:p>
            <a:pPr>
              <a:buNone/>
            </a:pPr>
            <a:r>
              <a:rPr lang="en-US" dirty="0" smtClean="0"/>
              <a:t>• </a:t>
            </a:r>
            <a:r>
              <a:rPr lang="en-US" dirty="0" smtClean="0"/>
              <a:t>Control of pathogenic and food poisoning microorganisms and reduce outbreaks </a:t>
            </a:r>
            <a:endParaRPr lang="en-US" dirty="0" smtClean="0"/>
          </a:p>
          <a:p>
            <a:pPr>
              <a:buNone/>
            </a:pPr>
            <a:r>
              <a:rPr lang="en-US" dirty="0" smtClean="0"/>
              <a:t>• </a:t>
            </a:r>
            <a:r>
              <a:rPr lang="en-US" dirty="0" smtClean="0"/>
              <a:t>High reliability </a:t>
            </a:r>
            <a:endParaRPr lang="en-US" dirty="0" smtClean="0"/>
          </a:p>
          <a:p>
            <a:pPr>
              <a:buNone/>
            </a:pPr>
            <a:r>
              <a:rPr lang="en-US" dirty="0" smtClean="0"/>
              <a:t>• </a:t>
            </a:r>
            <a:r>
              <a:rPr lang="en-US" dirty="0" smtClean="0"/>
              <a:t>Low overall cost</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Radiation’s Potential Disadvantages</a:t>
            </a:r>
            <a:endParaRPr lang="en-US" dirty="0"/>
          </a:p>
        </p:txBody>
      </p:sp>
      <p:sp>
        <p:nvSpPr>
          <p:cNvPr id="3" name="Content Placeholder 2"/>
          <p:cNvSpPr>
            <a:spLocks noGrp="1"/>
          </p:cNvSpPr>
          <p:nvPr>
            <p:ph idx="1"/>
          </p:nvPr>
        </p:nvSpPr>
        <p:spPr>
          <a:xfrm>
            <a:off x="214282" y="1500174"/>
            <a:ext cx="8786874" cy="5214973"/>
          </a:xfrm>
        </p:spPr>
        <p:txBody>
          <a:bodyPr>
            <a:normAutofit fontScale="85000" lnSpcReduction="20000"/>
          </a:bodyPr>
          <a:lstStyle/>
          <a:p>
            <a:pPr>
              <a:buNone/>
            </a:pPr>
            <a:r>
              <a:rPr lang="en-US" dirty="0" smtClean="0"/>
              <a:t>	1</a:t>
            </a:r>
            <a:r>
              <a:rPr lang="en-US" dirty="0" smtClean="0"/>
              <a:t>. Nutritional quality loss: Irradiation is very effective against living organisms that contain DNA and/or RNA, but does not cause any significant loss of macronutrients. </a:t>
            </a:r>
            <a:endParaRPr lang="en-US" dirty="0" smtClean="0"/>
          </a:p>
          <a:p>
            <a:pPr>
              <a:buNone/>
            </a:pPr>
            <a:endParaRPr lang="en-US" dirty="0" smtClean="0"/>
          </a:p>
          <a:p>
            <a:pPr>
              <a:buNone/>
            </a:pPr>
            <a:r>
              <a:rPr lang="en-US" dirty="0" smtClean="0"/>
              <a:t>	Proteins</a:t>
            </a:r>
            <a:r>
              <a:rPr lang="en-US" dirty="0" smtClean="0"/>
              <a:t>, fats and carbohydrates undergo only small change in nutritional value during irradiation even with doses over 10 </a:t>
            </a:r>
            <a:r>
              <a:rPr lang="en-US" dirty="0" err="1" smtClean="0"/>
              <a:t>kGy</a:t>
            </a:r>
            <a:r>
              <a:rPr lang="en-US" dirty="0" smtClean="0"/>
              <a:t>, though there may be sensory changes. Similarly, the essential amino acids, essential fatty acids, minerals and trace elements also are unaffected. </a:t>
            </a:r>
            <a:endParaRPr lang="en-US" dirty="0" smtClean="0"/>
          </a:p>
          <a:p>
            <a:pPr>
              <a:buNone/>
            </a:pPr>
            <a:endParaRPr lang="en-US" dirty="0" smtClean="0"/>
          </a:p>
          <a:p>
            <a:pPr>
              <a:buNone/>
            </a:pPr>
            <a:r>
              <a:rPr lang="en-US" dirty="0" smtClean="0"/>
              <a:t>	There </a:t>
            </a:r>
            <a:r>
              <a:rPr lang="en-US" dirty="0" smtClean="0"/>
              <a:t>can be decreases in certain vitamins (particularly thiamine) but these are of the same order of magnitude as occurs in other manufacturing processes, such as drying or canning (thermal sterilization).</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28736"/>
            <a:ext cx="8929718" cy="5214973"/>
          </a:xfrm>
        </p:spPr>
        <p:txBody>
          <a:bodyPr>
            <a:normAutofit fontScale="92500" lnSpcReduction="20000"/>
          </a:bodyPr>
          <a:lstStyle/>
          <a:p>
            <a:pPr>
              <a:buNone/>
            </a:pPr>
            <a:r>
              <a:rPr lang="en-US" dirty="0" smtClean="0"/>
              <a:t>	2</a:t>
            </a:r>
            <a:r>
              <a:rPr lang="en-US" dirty="0" smtClean="0"/>
              <a:t>. Mask spoilage in food: There has been some concern that irradiation could be used as a means to mask spoiled foods. </a:t>
            </a:r>
            <a:endParaRPr lang="en-US" dirty="0" smtClean="0"/>
          </a:p>
          <a:p>
            <a:pPr>
              <a:buNone/>
            </a:pPr>
            <a:endParaRPr lang="en-US" dirty="0" smtClean="0"/>
          </a:p>
          <a:p>
            <a:pPr>
              <a:buNone/>
            </a:pPr>
            <a:r>
              <a:rPr lang="en-US" dirty="0" smtClean="0"/>
              <a:t>	Although </a:t>
            </a:r>
            <a:r>
              <a:rPr lang="en-US" dirty="0" smtClean="0"/>
              <a:t>food irradiation kills microorganisms in foods that already are spoiled, it cannot suppress odors or other signs of spoilage, and thus cannot be used as a means to “hide” or “cover up” spoiled food. </a:t>
            </a:r>
            <a:endParaRPr lang="en-US" dirty="0" smtClean="0"/>
          </a:p>
          <a:p>
            <a:pPr>
              <a:buNone/>
            </a:pPr>
            <a:endParaRPr lang="en-US" dirty="0" smtClean="0"/>
          </a:p>
          <a:p>
            <a:pPr>
              <a:buNone/>
            </a:pPr>
            <a:r>
              <a:rPr lang="en-US" dirty="0" smtClean="0"/>
              <a:t>	Many </a:t>
            </a:r>
            <a:r>
              <a:rPr lang="en-US" dirty="0" smtClean="0"/>
              <a:t>bacteria and other microorganisms that produce bad odors or discoloration will remain as a warning sign to consumers that food is spoiled, even after the food has been irradiated.</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28736"/>
            <a:ext cx="9001156" cy="5572164"/>
          </a:xfrm>
        </p:spPr>
        <p:txBody>
          <a:bodyPr>
            <a:normAutofit fontScale="77500" lnSpcReduction="20000"/>
          </a:bodyPr>
          <a:lstStyle/>
          <a:p>
            <a:pPr>
              <a:buNone/>
            </a:pPr>
            <a:r>
              <a:rPr lang="en-US" dirty="0" smtClean="0"/>
              <a:t>	3</a:t>
            </a:r>
            <a:r>
              <a:rPr lang="en-US" dirty="0" smtClean="0"/>
              <a:t>. Discourage strict adherence to good manufacturing practices: As with any other food processing, food irradiation is not a substitute for safe food handling by processors, retailers and consumers. </a:t>
            </a:r>
            <a:endParaRPr lang="en-US" dirty="0" smtClean="0"/>
          </a:p>
          <a:p>
            <a:endParaRPr lang="en-US" dirty="0" smtClean="0"/>
          </a:p>
          <a:p>
            <a:pPr>
              <a:buNone/>
            </a:pPr>
            <a:r>
              <a:rPr lang="en-US" dirty="0" smtClean="0"/>
              <a:t>	In </a:t>
            </a:r>
            <a:r>
              <a:rPr lang="en-US" dirty="0" smtClean="0"/>
              <a:t>addition, food irradiation should go hand-in-hand with modern Hazard Analysis and Critical Control Points (HACCP), a preventive food </a:t>
            </a:r>
            <a:r>
              <a:rPr lang="en-US" dirty="0" smtClean="0"/>
              <a:t>safety </a:t>
            </a:r>
            <a:r>
              <a:rPr lang="en-US" dirty="0" smtClean="0"/>
              <a:t>management system that is mandated in meat, poultry and seafood processing plants in many countries. </a:t>
            </a:r>
            <a:endParaRPr lang="en-US" dirty="0" smtClean="0"/>
          </a:p>
          <a:p>
            <a:pPr>
              <a:buNone/>
            </a:pPr>
            <a:endParaRPr lang="en-US" dirty="0" smtClean="0"/>
          </a:p>
          <a:p>
            <a:pPr>
              <a:buNone/>
            </a:pPr>
            <a:r>
              <a:rPr lang="en-US" dirty="0" smtClean="0"/>
              <a:t>	Consumers </a:t>
            </a:r>
            <a:r>
              <a:rPr lang="en-US" dirty="0" smtClean="0"/>
              <a:t>must also practice safe food handling techniques, whether a food is irradiated or not. </a:t>
            </a:r>
            <a:endParaRPr lang="en-US" dirty="0" smtClean="0"/>
          </a:p>
          <a:p>
            <a:pPr>
              <a:buNone/>
            </a:pPr>
            <a:endParaRPr lang="en-US" dirty="0" smtClean="0"/>
          </a:p>
          <a:p>
            <a:pPr>
              <a:buNone/>
            </a:pPr>
            <a:r>
              <a:rPr lang="en-US" dirty="0" smtClean="0"/>
              <a:t>	It </a:t>
            </a:r>
            <a:r>
              <a:rPr lang="en-US" dirty="0" smtClean="0"/>
              <a:t>remains possible for bacteria to multiply in irradiated food if it has not been refrigerated properly or if care was not taken to avoid cross contamination with harmful bacteria from other sources.</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28736"/>
            <a:ext cx="8858280" cy="5429263"/>
          </a:xfrm>
        </p:spPr>
        <p:txBody>
          <a:bodyPr>
            <a:normAutofit fontScale="70000" lnSpcReduction="20000"/>
          </a:bodyPr>
          <a:lstStyle/>
          <a:p>
            <a:pPr>
              <a:buNone/>
            </a:pPr>
            <a:r>
              <a:rPr lang="en-US" dirty="0" smtClean="0"/>
              <a:t>	4</a:t>
            </a:r>
            <a:r>
              <a:rPr lang="en-US" dirty="0" smtClean="0"/>
              <a:t>. Radiological safety: The safety of irradiation facilities is regulated by government bodies in every country. Nuclear regulatory boards oversee the safety of irradiation facilities and regulate their application. </a:t>
            </a:r>
            <a:endParaRPr lang="en-US" dirty="0" smtClean="0"/>
          </a:p>
          <a:p>
            <a:pPr>
              <a:buNone/>
            </a:pPr>
            <a:endParaRPr lang="en-US" dirty="0" smtClean="0"/>
          </a:p>
          <a:p>
            <a:pPr>
              <a:buNone/>
            </a:pPr>
            <a:r>
              <a:rPr lang="en-US" dirty="0" smtClean="0"/>
              <a:t>	The </a:t>
            </a:r>
            <a:r>
              <a:rPr lang="en-US" dirty="0" smtClean="0"/>
              <a:t>incidents that have occurred in the past are documented by these agencies and thoroughly analyzed to determine root cause and improvement potential. </a:t>
            </a:r>
            <a:endParaRPr lang="en-US" dirty="0" smtClean="0"/>
          </a:p>
          <a:p>
            <a:pPr>
              <a:buNone/>
            </a:pPr>
            <a:endParaRPr lang="en-US" dirty="0" smtClean="0"/>
          </a:p>
          <a:p>
            <a:pPr>
              <a:buNone/>
            </a:pPr>
            <a:r>
              <a:rPr lang="en-US" dirty="0" smtClean="0"/>
              <a:t>	Such </a:t>
            </a:r>
            <a:r>
              <a:rPr lang="en-US" dirty="0" smtClean="0"/>
              <a:t>improvements are then mandated to retrofit existing facilities and future design. Utmost care is taken not to expose the operators and the environment to radiation or radioactive contamination. </a:t>
            </a:r>
            <a:endParaRPr lang="en-US" dirty="0" smtClean="0"/>
          </a:p>
          <a:p>
            <a:pPr>
              <a:buNone/>
            </a:pPr>
            <a:endParaRPr lang="en-US" dirty="0" smtClean="0"/>
          </a:p>
          <a:p>
            <a:pPr>
              <a:buNone/>
            </a:pPr>
            <a:r>
              <a:rPr lang="en-US" dirty="0" smtClean="0"/>
              <a:t>	 Interlocks </a:t>
            </a:r>
            <a:r>
              <a:rPr lang="en-US" dirty="0" smtClean="0"/>
              <a:t>and safeguards are mandated to minimize this risk. Nevertheless there have been radiation-related deaths and injury among workers in such facilities, and these cause alarm. Nothing is 100% safe, and processes must be judged based on risk and benefit analysis</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00174"/>
            <a:ext cx="9001156" cy="5357825"/>
          </a:xfrm>
        </p:spPr>
        <p:txBody>
          <a:bodyPr>
            <a:normAutofit fontScale="77500" lnSpcReduction="20000"/>
          </a:bodyPr>
          <a:lstStyle/>
          <a:p>
            <a:pPr>
              <a:buNone/>
            </a:pPr>
            <a:r>
              <a:rPr lang="en-US" dirty="0" smtClean="0"/>
              <a:t>	 5</a:t>
            </a:r>
            <a:r>
              <a:rPr lang="en-US" dirty="0" smtClean="0"/>
              <a:t>. Induced radioactivity: Induced radioactivity occurs when a previously stable material has been made radioactive by exposure to specific radiation. Mostly, radioactivity does not induce other material to become radioactive. </a:t>
            </a:r>
            <a:endParaRPr lang="en-US" dirty="0" smtClean="0"/>
          </a:p>
          <a:p>
            <a:pPr>
              <a:buNone/>
            </a:pPr>
            <a:endParaRPr lang="en-US" dirty="0" smtClean="0"/>
          </a:p>
          <a:p>
            <a:pPr>
              <a:buNone/>
            </a:pPr>
            <a:r>
              <a:rPr lang="en-US" dirty="0" smtClean="0"/>
              <a:t>	Neutron </a:t>
            </a:r>
            <a:r>
              <a:rPr lang="en-US" dirty="0" smtClean="0"/>
              <a:t>activation is the main form of induced radioactivity, which happens when free neutrons are captured by nuclei. </a:t>
            </a:r>
            <a:endParaRPr lang="en-US" dirty="0" smtClean="0"/>
          </a:p>
          <a:p>
            <a:pPr>
              <a:buNone/>
            </a:pPr>
            <a:endParaRPr lang="en-US" dirty="0" smtClean="0"/>
          </a:p>
          <a:p>
            <a:pPr>
              <a:buNone/>
            </a:pPr>
            <a:r>
              <a:rPr lang="en-US" dirty="0" smtClean="0"/>
              <a:t>	This </a:t>
            </a:r>
            <a:r>
              <a:rPr lang="en-US" dirty="0" smtClean="0"/>
              <a:t>happens during the process of creating radioactive materials and requires long-time exposure to high-intensity radiation. Irradiation of foods does not make them radioactive. </a:t>
            </a:r>
            <a:endParaRPr lang="en-US" dirty="0" smtClean="0"/>
          </a:p>
          <a:p>
            <a:pPr>
              <a:buNone/>
            </a:pPr>
            <a:endParaRPr lang="en-US" dirty="0" smtClean="0"/>
          </a:p>
          <a:p>
            <a:pPr>
              <a:buNone/>
            </a:pPr>
            <a:r>
              <a:rPr lang="en-US" dirty="0" smtClean="0"/>
              <a:t>	The </a:t>
            </a:r>
            <a:r>
              <a:rPr lang="en-US" dirty="0" smtClean="0"/>
              <a:t>extent of induced radioactivity depends on the type and intensity of applied radiation, dose and the abundance of minerals. Generally, it has been accepted that cobalt-60 and electron beams below 10 </a:t>
            </a:r>
            <a:r>
              <a:rPr lang="en-US" dirty="0" err="1" smtClean="0"/>
              <a:t>MeV</a:t>
            </a:r>
            <a:r>
              <a:rPr lang="en-US" dirty="0" smtClean="0"/>
              <a:t> level do not have energy levels to induce radioactivity in irradiated foods.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857232"/>
          </a:xfrm>
        </p:spPr>
        <p:txBody>
          <a:bodyPr>
            <a:normAutofit/>
          </a:bodyPr>
          <a:lstStyle/>
          <a:p>
            <a:r>
              <a:rPr lang="en-US" sz="3600" b="1" dirty="0" smtClean="0"/>
              <a:t>Effects of processing on various nutrients</a:t>
            </a:r>
            <a:endParaRPr lang="en-US" sz="3600" b="1" dirty="0"/>
          </a:p>
        </p:txBody>
      </p:sp>
      <p:pic>
        <p:nvPicPr>
          <p:cNvPr id="1026" name="Picture 2"/>
          <p:cNvPicPr>
            <a:picLocks noGrp="1" noChangeAspect="1" noChangeArrowheads="1"/>
          </p:cNvPicPr>
          <p:nvPr>
            <p:ph idx="1"/>
          </p:nvPr>
        </p:nvPicPr>
        <p:blipFill>
          <a:blip r:embed="rId2"/>
          <a:srcRect l="23364" t="21466" r="24253" b="5927"/>
          <a:stretch>
            <a:fillRect/>
          </a:stretch>
        </p:blipFill>
        <p:spPr bwMode="auto">
          <a:xfrm>
            <a:off x="785786" y="830570"/>
            <a:ext cx="7730834" cy="6027430"/>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00174"/>
            <a:ext cx="8929718" cy="5357825"/>
          </a:xfrm>
        </p:spPr>
        <p:txBody>
          <a:bodyPr>
            <a:normAutofit fontScale="85000" lnSpcReduction="20000"/>
          </a:bodyPr>
          <a:lstStyle/>
          <a:p>
            <a:r>
              <a:rPr lang="en-US" dirty="0" smtClean="0"/>
              <a:t>A less common form involves removing a neutron via photodisintegration. In this reaction, a high energy photon (γ-ray) strikes a nucleus with energy greater than the binding energy of the atom, releasing a neutron. </a:t>
            </a:r>
            <a:endParaRPr lang="en-US" dirty="0" smtClean="0"/>
          </a:p>
          <a:p>
            <a:endParaRPr lang="en-US" dirty="0" smtClean="0"/>
          </a:p>
          <a:p>
            <a:r>
              <a:rPr lang="en-US" dirty="0" smtClean="0"/>
              <a:t>This </a:t>
            </a:r>
            <a:r>
              <a:rPr lang="en-US" dirty="0" smtClean="0"/>
              <a:t>reaction has a minimum cutoff of around 10 </a:t>
            </a:r>
            <a:r>
              <a:rPr lang="en-US" dirty="0" err="1" smtClean="0"/>
              <a:t>MeV</a:t>
            </a:r>
            <a:r>
              <a:rPr lang="en-US" dirty="0" smtClean="0"/>
              <a:t> for most heavy nuclei. Many </a:t>
            </a:r>
            <a:r>
              <a:rPr lang="en-US" dirty="0" err="1" smtClean="0"/>
              <a:t>radionuclides</a:t>
            </a:r>
            <a:r>
              <a:rPr lang="en-US" dirty="0" smtClean="0"/>
              <a:t> do not produce gamma rays with energy </a:t>
            </a:r>
            <a:r>
              <a:rPr lang="en-US" dirty="0" smtClean="0"/>
              <a:t>high </a:t>
            </a:r>
            <a:r>
              <a:rPr lang="en-US" dirty="0" smtClean="0"/>
              <a:t>enough to induce this reaction. </a:t>
            </a:r>
            <a:endParaRPr lang="en-US" dirty="0" smtClean="0"/>
          </a:p>
          <a:p>
            <a:endParaRPr lang="en-US" dirty="0" smtClean="0"/>
          </a:p>
          <a:p>
            <a:r>
              <a:rPr lang="en-US" dirty="0" smtClean="0"/>
              <a:t>The </a:t>
            </a:r>
            <a:r>
              <a:rPr lang="en-US" dirty="0" smtClean="0"/>
              <a:t>isotopes used in food irradiation (cobalt-60, cesium-137) both have energy peaks below this cutoff and thus will not induce radioactivity in the food. There may be some background radiation produced, which is small and disappears with time.</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00174"/>
            <a:ext cx="8929718" cy="5214973"/>
          </a:xfrm>
        </p:spPr>
        <p:txBody>
          <a:bodyPr>
            <a:normAutofit fontScale="92500"/>
          </a:bodyPr>
          <a:lstStyle/>
          <a:p>
            <a:pPr>
              <a:buNone/>
            </a:pPr>
            <a:r>
              <a:rPr lang="en-US" dirty="0" smtClean="0"/>
              <a:t>	6</a:t>
            </a:r>
            <a:r>
              <a:rPr lang="en-US" dirty="0" smtClean="0"/>
              <a:t>. The conditions inside nuclear reactors can cause induced radioactivity. The components in those reactors may become highly radioactive from the radiation to which they are exposed. Induced radioactivity in such cases increases the amount of nuclear waste that must be properly disposed. </a:t>
            </a:r>
            <a:endParaRPr lang="en-US" dirty="0" smtClean="0"/>
          </a:p>
          <a:p>
            <a:endParaRPr lang="en-US" dirty="0" smtClean="0"/>
          </a:p>
          <a:p>
            <a:pPr>
              <a:buNone/>
            </a:pPr>
            <a:r>
              <a:rPr lang="en-US" dirty="0" smtClean="0"/>
              <a:t>	7</a:t>
            </a:r>
            <a:r>
              <a:rPr lang="en-US" dirty="0" smtClean="0"/>
              <a:t>. Multiple irradiations can be a problem and proper regulation should be in place to prevent it so that an overall applied dose does not exceed the specified limits.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428604"/>
            <a:ext cx="8858312" cy="6429396"/>
          </a:xfrm>
        </p:spPr>
        <p:txBody>
          <a:bodyPr>
            <a:normAutofit fontScale="85000" lnSpcReduction="20000"/>
          </a:bodyPr>
          <a:lstStyle/>
          <a:p>
            <a:r>
              <a:rPr lang="en-US" dirty="0" smtClean="0"/>
              <a:t> </a:t>
            </a:r>
            <a:r>
              <a:rPr lang="en-US" dirty="0" smtClean="0">
                <a:solidFill>
                  <a:schemeClr val="bg1"/>
                </a:solidFill>
              </a:rPr>
              <a:t>During canning, chlorophyll is converted to </a:t>
            </a:r>
            <a:r>
              <a:rPr lang="en-US" dirty="0" err="1" smtClean="0">
                <a:solidFill>
                  <a:schemeClr val="bg1"/>
                </a:solidFill>
              </a:rPr>
              <a:t>pheophytin</a:t>
            </a:r>
            <a:r>
              <a:rPr lang="en-US" dirty="0" smtClean="0">
                <a:solidFill>
                  <a:schemeClr val="bg1"/>
                </a:solidFill>
              </a:rPr>
              <a:t> due to the high temperatures.</a:t>
            </a:r>
          </a:p>
          <a:p>
            <a:endParaRPr lang="en-US" dirty="0" smtClean="0"/>
          </a:p>
          <a:p>
            <a:r>
              <a:rPr lang="en-US" dirty="0" smtClean="0"/>
              <a:t> Loss of amino acids during processing and post canning storage may influence the </a:t>
            </a:r>
            <a:r>
              <a:rPr lang="en-US" dirty="0" err="1" smtClean="0"/>
              <a:t>flavour</a:t>
            </a:r>
            <a:r>
              <a:rPr lang="en-US" dirty="0" smtClean="0"/>
              <a:t> of canned products.</a:t>
            </a:r>
          </a:p>
          <a:p>
            <a:endParaRPr lang="en-US" dirty="0" smtClean="0"/>
          </a:p>
          <a:p>
            <a:r>
              <a:rPr lang="en-US" dirty="0" smtClean="0"/>
              <a:t> In one such example, heating peas at 120◦C for an hour resulted in 6.9% loss of amino acids. In another study, it is observed that losses in amino acids during blanching are relatively high for spinach as compared to peas.</a:t>
            </a:r>
          </a:p>
          <a:p>
            <a:endParaRPr lang="en-US" dirty="0" smtClean="0"/>
          </a:p>
          <a:p>
            <a:r>
              <a:rPr lang="en-US" dirty="0" smtClean="0"/>
              <a:t>The antioxidant potential of vegetables is also of significant importance . For example, it has been reported that the canning process resulted in reduced (18% to 35%) antioxidant activities of garlic, peas, </a:t>
            </a:r>
            <a:r>
              <a:rPr lang="en-US" dirty="0" err="1" smtClean="0"/>
              <a:t>broccoli,and</a:t>
            </a:r>
            <a:r>
              <a:rPr lang="en-US" dirty="0" smtClean="0"/>
              <a:t> Brussels. </a:t>
            </a:r>
          </a:p>
          <a:p>
            <a:endParaRPr lang="en-US" dirty="0" smtClean="0"/>
          </a:p>
          <a:p>
            <a:r>
              <a:rPr lang="en-US" dirty="0" smtClean="0"/>
              <a:t>The canned products further spoil (</a:t>
            </a:r>
            <a:r>
              <a:rPr lang="en-US" dirty="0" err="1" smtClean="0"/>
              <a:t>fla</a:t>
            </a:r>
            <a:r>
              <a:rPr lang="en-US" dirty="0" smtClean="0"/>
              <a:t> sour, bacillus spoilage, and hydrogen swell) due to microbes and enzymes.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l="24809" t="17227" r="23940" b="11772"/>
          <a:stretch>
            <a:fillRect/>
          </a:stretch>
        </p:blipFill>
        <p:spPr bwMode="auto">
          <a:xfrm>
            <a:off x="357158" y="0"/>
            <a:ext cx="8401110" cy="6000768"/>
          </a:xfrm>
          <a:prstGeom prst="rect">
            <a:avLst/>
          </a:prstGeom>
          <a:noFill/>
          <a:ln w="9525">
            <a:noFill/>
            <a:miter lim="800000"/>
            <a:headEnd/>
            <a:tailEnd/>
          </a:ln>
          <a:effectLst/>
        </p:spPr>
      </p:pic>
      <p:sp>
        <p:nvSpPr>
          <p:cNvPr id="5" name="TextBox 4"/>
          <p:cNvSpPr txBox="1"/>
          <p:nvPr/>
        </p:nvSpPr>
        <p:spPr>
          <a:xfrm>
            <a:off x="428596" y="6072206"/>
            <a:ext cx="8358246" cy="523220"/>
          </a:xfrm>
          <a:prstGeom prst="rect">
            <a:avLst/>
          </a:prstGeom>
          <a:noFill/>
        </p:spPr>
        <p:txBody>
          <a:bodyPr wrap="square" rtlCol="0">
            <a:spAutoFit/>
          </a:bodyPr>
          <a:lstStyle/>
          <a:p>
            <a:r>
              <a:rPr lang="en-US" sz="1400" b="1" dirty="0" smtClean="0"/>
              <a:t>Figure 1. Percentage of Vitamin C retained in peas by currently used processing and cooking methods (Christian and </a:t>
            </a:r>
            <a:r>
              <a:rPr lang="en-US" sz="1400" b="1" dirty="0" err="1" smtClean="0"/>
              <a:t>Greger</a:t>
            </a:r>
            <a:r>
              <a:rPr lang="en-US" sz="1400" b="1" dirty="0" smtClean="0"/>
              <a:t>, 1988).</a:t>
            </a:r>
            <a:endParaRPr lang="en-US" sz="14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l="18728" t="17227" r="14385" b="19457"/>
          <a:stretch>
            <a:fillRect/>
          </a:stretch>
        </p:blipFill>
        <p:spPr bwMode="auto">
          <a:xfrm>
            <a:off x="785786" y="1428736"/>
            <a:ext cx="8358214" cy="5429264"/>
          </a:xfrm>
          <a:prstGeom prst="rect">
            <a:avLst/>
          </a:prstGeom>
          <a:noFill/>
          <a:ln w="9525">
            <a:noFill/>
            <a:miter lim="800000"/>
            <a:headEnd/>
            <a:tailEnd/>
          </a:ln>
          <a:effectLst/>
        </p:spPr>
      </p:pic>
      <p:sp>
        <p:nvSpPr>
          <p:cNvPr id="5" name="TextBox 4"/>
          <p:cNvSpPr txBox="1"/>
          <p:nvPr/>
        </p:nvSpPr>
        <p:spPr>
          <a:xfrm>
            <a:off x="785786" y="6488668"/>
            <a:ext cx="928694" cy="369332"/>
          </a:xfrm>
          <a:prstGeom prst="rect">
            <a:avLst/>
          </a:prstGeom>
          <a:noFill/>
        </p:spPr>
        <p:txBody>
          <a:bodyPr wrap="square" rtlCol="0">
            <a:spAutoFit/>
          </a:bodyPr>
          <a:lstStyle/>
          <a:p>
            <a:r>
              <a:rPr lang="en-US" dirty="0" smtClean="0"/>
              <a:t>2009)</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l="17860" t="26493" r="18729" b="5559"/>
          <a:stretch>
            <a:fillRect/>
          </a:stretch>
        </p:blipFill>
        <p:spPr bwMode="auto">
          <a:xfrm>
            <a:off x="357158" y="1571612"/>
            <a:ext cx="8296550" cy="5286388"/>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Nutrient losses in peas and spinach resulting from blanching</a:t>
            </a:r>
            <a:endParaRPr lang="en-US" dirty="0"/>
          </a:p>
        </p:txBody>
      </p:sp>
      <p:pic>
        <p:nvPicPr>
          <p:cNvPr id="5122" name="Picture 2"/>
          <p:cNvPicPr>
            <a:picLocks noGrp="1" noChangeAspect="1" noChangeArrowheads="1"/>
          </p:cNvPicPr>
          <p:nvPr>
            <p:ph idx="1"/>
          </p:nvPr>
        </p:nvPicPr>
        <p:blipFill>
          <a:blip r:embed="rId2"/>
          <a:srcRect l="16122" t="40391" r="15254" b="31812"/>
          <a:stretch>
            <a:fillRect/>
          </a:stretch>
        </p:blipFill>
        <p:spPr bwMode="auto">
          <a:xfrm>
            <a:off x="285720" y="1785926"/>
            <a:ext cx="8858280" cy="4714908"/>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722</TotalTime>
  <Words>2465</Words>
  <Application>Microsoft Office PowerPoint</Application>
  <PresentationFormat>On-screen Show (4:3)</PresentationFormat>
  <Paragraphs>236</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Module</vt:lpstr>
      <vt:lpstr>NUTRITIONAL EVALUATION OF FOOD PROCESSING  (FST 512)</vt:lpstr>
      <vt:lpstr>Nutrient Losses during Food Processing</vt:lpstr>
      <vt:lpstr>Slide 3</vt:lpstr>
      <vt:lpstr>Effects of processing on various nutrients</vt:lpstr>
      <vt:lpstr>Slide 5</vt:lpstr>
      <vt:lpstr>Slide 6</vt:lpstr>
      <vt:lpstr>Slide 7</vt:lpstr>
      <vt:lpstr>Slide 8</vt:lpstr>
      <vt:lpstr>Nutrient losses in peas and spinach resulting from blanching</vt:lpstr>
      <vt:lpstr>Canning</vt:lpstr>
      <vt:lpstr>Slide 11</vt:lpstr>
      <vt:lpstr>Slide 12</vt:lpstr>
      <vt:lpstr>Drying/Dehydration</vt:lpstr>
      <vt:lpstr>Slide 14</vt:lpstr>
      <vt:lpstr>Freezing</vt:lpstr>
      <vt:lpstr>Slide 16</vt:lpstr>
      <vt:lpstr>Slide 17</vt:lpstr>
      <vt:lpstr>IRRADIATION</vt:lpstr>
      <vt:lpstr>Classification of Doses</vt:lpstr>
      <vt:lpstr>Slide 20</vt:lpstr>
      <vt:lpstr>Slide 21</vt:lpstr>
      <vt:lpstr>Slide 22</vt:lpstr>
      <vt:lpstr>Dosimetry</vt:lpstr>
      <vt:lpstr>Slide 24</vt:lpstr>
      <vt:lpstr>Slide 25</vt:lpstr>
      <vt:lpstr>Slide 26</vt:lpstr>
      <vt:lpstr>Slide 27</vt:lpstr>
      <vt:lpstr>Slide 28</vt:lpstr>
      <vt:lpstr>Slide 29</vt:lpstr>
      <vt:lpstr>DETECTION OF RADIATION</vt:lpstr>
      <vt:lpstr>Mechanisms of Action of Irradiation</vt:lpstr>
      <vt:lpstr>Slide 32</vt:lpstr>
      <vt:lpstr>Irradiation Application Areas</vt:lpstr>
      <vt:lpstr>Advantages of Irradiation Processing</vt:lpstr>
      <vt:lpstr>Radiation’s Potential Disadvantages</vt:lpstr>
      <vt:lpstr>Slide 36</vt:lpstr>
      <vt:lpstr>Slide 37</vt:lpstr>
      <vt:lpstr>Slide 38</vt:lpstr>
      <vt:lpstr>Slide 39</vt:lpstr>
      <vt:lpstr>Slide 40</vt:lpstr>
      <vt:lpstr>Slide 41</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LS CONSULTZ</dc:creator>
  <cp:lastModifiedBy>LS CONSULTZ</cp:lastModifiedBy>
  <cp:revision>26</cp:revision>
  <dcterms:created xsi:type="dcterms:W3CDTF">2021-06-17T04:08:23Z</dcterms:created>
  <dcterms:modified xsi:type="dcterms:W3CDTF">2021-07-29T14:22:03Z</dcterms:modified>
</cp:coreProperties>
</file>