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78" r:id="rId3"/>
    <p:sldId id="257" r:id="rId4"/>
    <p:sldId id="258" r:id="rId5"/>
    <p:sldId id="259" r:id="rId6"/>
    <p:sldId id="280" r:id="rId7"/>
    <p:sldId id="260" r:id="rId8"/>
    <p:sldId id="261" r:id="rId9"/>
    <p:sldId id="262" r:id="rId10"/>
    <p:sldId id="281" r:id="rId11"/>
    <p:sldId id="263" r:id="rId12"/>
    <p:sldId id="283" r:id="rId13"/>
    <p:sldId id="264" r:id="rId14"/>
    <p:sldId id="284" r:id="rId15"/>
    <p:sldId id="279" r:id="rId16"/>
    <p:sldId id="265" r:id="rId17"/>
    <p:sldId id="266" r:id="rId18"/>
    <p:sldId id="269" r:id="rId19"/>
    <p:sldId id="267" r:id="rId20"/>
    <p:sldId id="282" r:id="rId21"/>
    <p:sldId id="270" r:id="rId22"/>
    <p:sldId id="271" r:id="rId23"/>
    <p:sldId id="272" r:id="rId24"/>
    <p:sldId id="274" r:id="rId25"/>
    <p:sldId id="275" r:id="rId26"/>
    <p:sldId id="277" r:id="rId27"/>
    <p:sldId id="285" r:id="rId28"/>
    <p:sldId id="286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42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9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CBCF08-1692-4AA1-95B9-83E54705BA61}" type="datetimeFigureOut">
              <a:rPr lang="en-GB" smtClean="0"/>
              <a:t>05/08/2021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E3EFB2-8409-4B35-8540-AA9563EB33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700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E3EFB2-8409-4B35-8540-AA9563EB33D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08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A53F-CF61-4794-AC33-587C8B1BCA6C}" type="datetime1">
              <a:rPr lang="en-GB" smtClean="0"/>
              <a:t>05/08/2021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619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9A1D-500B-495E-8D24-092F6BFC7380}" type="datetime1">
              <a:rPr lang="en-GB" smtClean="0"/>
              <a:t>05/08/2021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643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410A5-EA21-4835-B643-5930202D37A5}" type="datetime1">
              <a:rPr lang="en-GB" smtClean="0"/>
              <a:t>05/08/2021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27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ECCF-8445-4E2F-8437-CE103E7BF54A}" type="datetime1">
              <a:rPr lang="en-GB" smtClean="0"/>
              <a:t>05/08/2021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0543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2F3A-CDD4-4467-B660-9EE2701D4E21}" type="datetime1">
              <a:rPr lang="en-GB" smtClean="0"/>
              <a:t>05/08/2021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144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D8AF-3341-41AB-92A7-62C7D2A060A4}" type="datetime1">
              <a:rPr lang="en-GB" smtClean="0"/>
              <a:t>05/08/2021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998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E53B-D3A1-42A5-BA51-54F76C4AAFBA}" type="datetime1">
              <a:rPr lang="en-GB" smtClean="0"/>
              <a:t>05/08/2021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11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C81-3B24-4775-80EC-15DCD2428ED7}" type="datetime1">
              <a:rPr lang="en-GB" smtClean="0"/>
              <a:t>05/08/2021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651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9260C-FE2A-4930-841A-A5C765A07E32}" type="datetime1">
              <a:rPr lang="en-GB" smtClean="0"/>
              <a:t>05/08/2021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700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29B5-0DD9-459E-BA03-12AB36B5CF1C}" type="datetime1">
              <a:rPr lang="en-GB" smtClean="0"/>
              <a:t>05/08/2021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481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9842-E3C3-41CD-A4FF-9276D29DB0B5}" type="datetime1">
              <a:rPr lang="en-GB" smtClean="0"/>
              <a:t>05/08/2021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572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9868F-A57B-4B46-8A15-54CD05274663}" type="datetime1">
              <a:rPr lang="en-GB" smtClean="0"/>
              <a:t>05/08/2021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7FD30-19ED-42E2-8C36-6F848EB43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233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6549" y="281218"/>
            <a:ext cx="9144000" cy="2387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b="1" dirty="0" smtClean="0"/>
              <a:t>COURSE TITLE: </a:t>
            </a:r>
            <a:r>
              <a:rPr lang="en-GB" b="1" dirty="0"/>
              <a:t/>
            </a:r>
            <a:br>
              <a:rPr lang="en-GB" b="1" dirty="0"/>
            </a:br>
            <a:r>
              <a:rPr lang="en-GB" b="1" dirty="0" smtClean="0"/>
              <a:t>FOOD TOXICOLOGY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523" y="2668818"/>
            <a:ext cx="4978051" cy="46892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CODE: FST 516 </a:t>
            </a:r>
            <a:endParaRPr lang="en-GB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1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409163" y="3137739"/>
            <a:ext cx="27432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b="1" dirty="0" smtClean="0"/>
              <a:t>By</a:t>
            </a:r>
            <a:endParaRPr lang="en-GB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346549" y="3784070"/>
            <a:ext cx="9144000" cy="255454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4000" b="1" dirty="0" err="1" smtClean="0"/>
              <a:t>Dr.</a:t>
            </a:r>
            <a:r>
              <a:rPr lang="en-GB" sz="4000" b="1" dirty="0" smtClean="0"/>
              <a:t> Dupe </a:t>
            </a:r>
            <a:r>
              <a:rPr lang="en-GB" sz="4000" b="1" dirty="0" err="1" smtClean="0"/>
              <a:t>Temilade</a:t>
            </a:r>
            <a:r>
              <a:rPr lang="en-GB" sz="4000" b="1" dirty="0" smtClean="0"/>
              <a:t> </a:t>
            </a:r>
            <a:r>
              <a:rPr lang="en-GB" sz="4000" b="1" dirty="0" err="1" smtClean="0"/>
              <a:t>Otolowo</a:t>
            </a:r>
            <a:r>
              <a:rPr lang="en-GB" sz="4000" b="1" dirty="0" smtClean="0"/>
              <a:t>, </a:t>
            </a:r>
          </a:p>
          <a:p>
            <a:pPr algn="ctr"/>
            <a:r>
              <a:rPr lang="en-GB" sz="4000" b="1" dirty="0" smtClean="0"/>
              <a:t>Department of Food Science and Technology,</a:t>
            </a:r>
          </a:p>
          <a:p>
            <a:pPr algn="ctr"/>
            <a:r>
              <a:rPr lang="en-GB" sz="4000" b="1" dirty="0" smtClean="0"/>
              <a:t>Mountain Top University, Nigeria</a:t>
            </a: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409960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10</a:t>
            </a:fld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3356975" y="2542783"/>
            <a:ext cx="4271376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LECTURE 3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44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456664"/>
              </p:ext>
            </p:extLst>
          </p:nvPr>
        </p:nvGraphicFramePr>
        <p:xfrm>
          <a:off x="413358" y="722184"/>
          <a:ext cx="11298475" cy="5958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9795"/>
                <a:gridCol w="3121582"/>
                <a:gridCol w="5747098"/>
              </a:tblGrid>
              <a:tr h="273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Plant Food 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toxicants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Characteristics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Effects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</a:tr>
              <a:tr h="8188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Glycoside (Cassava)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Staple 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food of many African countries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Some species have bitter taste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Linamarin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Lotaustralin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which yield HCN- a potent respiratory inhibitor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Thioglycoside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Benzothio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-glycoside which produce </a:t>
                      </a: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Benzylcyanate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that are poisonous compound capable of anti-thyroid action 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</a:tr>
              <a:tr h="863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Glycoprotein (e.g. Beans)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Highly consume in the world esp. India, Latin America and Africa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Lecithins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Heamaglutinins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which agglutinate the red blood </a:t>
                      </a: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cells,</a:t>
                      </a:r>
                      <a:r>
                        <a:rPr lang="en-GB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</a:t>
                      </a: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educe growth, causes </a:t>
                      </a:r>
                      <a:r>
                        <a:rPr lang="en-GB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diarrhea</a:t>
                      </a: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interfere 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with Biotin (B-vitamin)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-Some prevent the absorption of food materials by the GIT enzymes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</a:tr>
              <a:tr h="7130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Goitrogenic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glycosides (cabbage, garden egg, </a:t>
                      </a: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etc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Cruciferous </a:t>
                      </a: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vegetables; responsible 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 the pungent nature of some seeds like mustard &amp; Alligator pepper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Giotrogens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inhibit synthesis of thyroid hormones by thyroid gland resulted into goitre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</a:tr>
              <a:tr h="4291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Saponins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soyabeans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bitter leaf)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Bitter </a:t>
                      </a: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taste, profuse foaming, haemolysis 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RBC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Uronic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acid</a:t>
                      </a:r>
                      <a:r>
                        <a:rPr lang="en-GB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which causes </a:t>
                      </a: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growth 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depression in poultry, goats, and swine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387873" y="150312"/>
            <a:ext cx="930935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 1a:Characteristics and Effect of Plant Food Toxicants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81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12</a:t>
            </a:fld>
            <a:endParaRPr lang="en-GB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834294"/>
              </p:ext>
            </p:extLst>
          </p:nvPr>
        </p:nvGraphicFramePr>
        <p:xfrm>
          <a:off x="556365" y="706628"/>
          <a:ext cx="11148164" cy="61691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8202"/>
                <a:gridCol w="3452110"/>
                <a:gridCol w="5587852"/>
              </a:tblGrid>
              <a:tr h="622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Gossypol (</a:t>
                      </a:r>
                      <a:r>
                        <a:rPr lang="en-GB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polyphenolic</a:t>
                      </a: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cmpd</a:t>
                      </a: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)- cotton seed </a:t>
                      </a:r>
                      <a:endParaRPr lang="en-GB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Toxic at </a:t>
                      </a: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levels of 0.4-0.7%</a:t>
                      </a:r>
                      <a:endParaRPr lang="en-GB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Reduce the nutritive value of cotton seed </a:t>
                      </a:r>
                      <a:r>
                        <a:rPr lang="en-GB" sz="2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flour, reduced growth, cardiac </a:t>
                      </a: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lesions, liver damage, </a:t>
                      </a:r>
                      <a:r>
                        <a:rPr lang="en-GB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heamorage</a:t>
                      </a: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&amp; oedema in experimental animals</a:t>
                      </a:r>
                      <a:endParaRPr lang="en-GB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</a:tr>
              <a:tr h="7378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Vicine</a:t>
                      </a: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Fava beans</a:t>
                      </a:r>
                      <a:endParaRPr lang="en-GB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Common </a:t>
                      </a: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 the Mediterranean basin esp. West Africa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Sensitive in broad beans</a:t>
                      </a:r>
                      <a:endParaRPr lang="en-GB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Favism</a:t>
                      </a:r>
                      <a:r>
                        <a:rPr lang="en-GB" sz="2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is inborn deficiency of glucose-6-phosphate dehydrogenate leading to severe </a:t>
                      </a:r>
                      <a:r>
                        <a:rPr lang="en-GB" sz="2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heamolysis</a:t>
                      </a:r>
                      <a:r>
                        <a:rPr lang="en-GB" sz="2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vomiting, dizziness, </a:t>
                      </a:r>
                      <a:r>
                        <a:rPr lang="en-GB" sz="2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postration</a:t>
                      </a:r>
                      <a:r>
                        <a:rPr lang="en-GB" sz="2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haemolytic anaemia</a:t>
                      </a:r>
                      <a:endParaRPr lang="en-GB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</a:tr>
              <a:tr h="607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Tannins (phenolic </a:t>
                      </a:r>
                      <a:r>
                        <a:rPr lang="en-GB" sz="2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compound)</a:t>
                      </a:r>
                      <a:endParaRPr lang="en-GB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Astringent in nature</a:t>
                      </a:r>
                      <a:endParaRPr lang="en-GB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Decrease protein </a:t>
                      </a:r>
                      <a:r>
                        <a:rPr lang="en-GB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digestivity</a:t>
                      </a: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&amp; </a:t>
                      </a:r>
                      <a:r>
                        <a:rPr lang="en-GB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a.a</a:t>
                      </a: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absorption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Produce </a:t>
                      </a:r>
                      <a:r>
                        <a:rPr lang="en-GB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dhurrin</a:t>
                      </a: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which is carcinogenic in experimental animals</a:t>
                      </a:r>
                      <a:endParaRPr lang="en-GB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</a:tr>
              <a:tr h="3397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Phytates</a:t>
                      </a: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(oil seeds)</a:t>
                      </a:r>
                      <a:endParaRPr lang="en-GB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Ex. chelates minerals like </a:t>
                      </a:r>
                      <a:r>
                        <a:rPr lang="en-GB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</a:t>
                      </a: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Mg, Zn, Fe</a:t>
                      </a:r>
                      <a:endParaRPr lang="en-GB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Reduce mineral bioactivities i.e.  anti-nutritive when in excess</a:t>
                      </a:r>
                      <a:endParaRPr lang="en-GB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</a:tr>
              <a:tr h="5472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Protease inhibitor (Polyphenols)</a:t>
                      </a:r>
                      <a:endParaRPr lang="en-GB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Occurred in raw cowpea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Nutritional value improves by heat treatment</a:t>
                      </a:r>
                      <a:endParaRPr lang="en-GB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Trypsin inhibitor (</a:t>
                      </a:r>
                      <a:r>
                        <a:rPr lang="en-GB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Ovomucin</a:t>
                      </a: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 egg)- Inhibits the utilisation of protein by impairment of its digestion and absorption</a:t>
                      </a:r>
                      <a:endParaRPr lang="en-GB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187441" y="225561"/>
            <a:ext cx="7404976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</a:t>
            </a: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1b: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and Effect of Food Toxicants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02167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540779"/>
              </p:ext>
            </p:extLst>
          </p:nvPr>
        </p:nvGraphicFramePr>
        <p:xfrm>
          <a:off x="438411" y="661006"/>
          <a:ext cx="11198267" cy="5958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80569"/>
                <a:gridCol w="3331923"/>
                <a:gridCol w="5185775"/>
              </a:tblGrid>
              <a:tr h="32595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Excess 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 vitamins- A, D, C, E, Niacin, </a:t>
                      </a: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Thianine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Folacin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Vit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Vit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Vit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C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Niacin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Thiamine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Folacin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Fat 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soluble vitamins occurred in subcutaneous part of the body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RDA max. of 700-900 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µ/day of </a:t>
                      </a: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vit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A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RDA max. of 15-40 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µ/day of </a:t>
                      </a: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vit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D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RDA max. of 500 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 of </a:t>
                      </a: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vit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RDA max. of 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g/day 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 Thiamine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Toxicity through</a:t>
                      </a:r>
                      <a:r>
                        <a:rPr lang="en-GB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the </a:t>
                      </a: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excessive 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vitamin supplement </a:t>
                      </a: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intake  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Erythema (fast breathing), cerebrospinal fluid pressure increase, hepatic (liver) neurosis, &amp; death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Excess </a:t>
                      </a: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vit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D causes High serum </a:t>
                      </a: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level and </a:t>
                      </a: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accentuate (notice) 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 atherosclerotic process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vit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 can cause </a:t>
                      </a: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diarrhea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Niacin induces </a:t>
                      </a: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flushy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itching, skin rash, heart burn, vomiting, </a:t>
                      </a: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diarrhea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gastric and duodenal ulcer, hypo and </a:t>
                      </a: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hyperglycemia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Thiamine- hypersensitivity </a:t>
                      </a: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reactions, 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rapid pulse </a:t>
                      </a: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vaso-dialation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oedema, abnormal heart beat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GB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Folacin</a:t>
                      </a:r>
                      <a:r>
                        <a:rPr lang="en-GB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causes convulsion and neurological damage in patients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0" marB="0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402915" y="125260"/>
            <a:ext cx="920663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 1c: Characteristics 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Effect of Food </a:t>
            </a:r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Toxicants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25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14</a:t>
            </a:fld>
            <a:endParaRPr lang="en-GB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039360"/>
              </p:ext>
            </p:extLst>
          </p:nvPr>
        </p:nvGraphicFramePr>
        <p:xfrm>
          <a:off x="663879" y="989392"/>
          <a:ext cx="11034385" cy="54681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6687"/>
                <a:gridCol w="3331923"/>
                <a:gridCol w="5185775"/>
              </a:tblGrid>
              <a:tr h="526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Antivitamins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e.g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Ascorbates</a:t>
                      </a:r>
                      <a:r>
                        <a:rPr lang="en-GB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(in </a:t>
                      </a:r>
                      <a:r>
                        <a:rPr lang="en-GB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soya bean, kidney bean)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Normally added to food to enzymatically destroy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vits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In order to stop the physiological action of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vits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Antivitamins 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chelates vitamins and reduce their bioavailability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0" marB="0"/>
                </a:tc>
              </a:tr>
              <a:tr h="977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Lathyrogens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(grass pea or Indian pea)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Occurred in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Lathyris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sativas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seed as β-amino-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propionitrite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β-N-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oxaly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-L-α, β-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diamino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propionic acid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Restricted to India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Interfere with the role of glutamic acid as an excitatory neurotransmitter in the brain leading to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Latyhrism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Neurological disease characterised by </a:t>
                      </a:r>
                      <a:r>
                        <a:rPr lang="en-GB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muscular 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weakness, irreversible leg paralysis, death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0" marB="0"/>
                </a:tc>
              </a:tr>
              <a:tr h="324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Allergens (grains, milk, egg, fish,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etc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Normal component of foods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Altered reactivity in individual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0" marB="0"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577236" y="526186"/>
            <a:ext cx="840496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</a:t>
            </a: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1d: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and Effect of Food Toxicants</a:t>
            </a:r>
          </a:p>
        </p:txBody>
      </p:sp>
    </p:spTree>
    <p:extLst>
      <p:ext uri="{BB962C8B-B14F-4D97-AF65-F5344CB8AC3E}">
        <p14:creationId xmlns:p14="http://schemas.microsoft.com/office/powerpoint/2010/main" val="139515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15</a:t>
            </a:fld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2981195" y="1916482"/>
            <a:ext cx="5774498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LECTURE 4</a:t>
            </a: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06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1562" y="574586"/>
            <a:ext cx="10609545" cy="40934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Poisonous </a:t>
            </a:r>
            <a:r>
              <a:rPr lang="en-GB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animal are those whose tissues are toxic and cause adverse responses when eaten. Majority of such animals are restricted almost entirely, to marine forms</a:t>
            </a:r>
            <a:r>
              <a:rPr lang="en-GB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GB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 presence among the edible species of marine animals create a problem as man turns to the oceans for additional source of animal protein</a:t>
            </a:r>
            <a:r>
              <a:rPr lang="en-GB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GB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toxins causing these sea foods to be poisonous vary considerably in their </a:t>
            </a:r>
            <a:r>
              <a:rPr lang="en-GB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chemistry and toxicology</a:t>
            </a:r>
            <a:r>
              <a:rPr lang="en-GB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main types of poisoning  by marine animals are recognised</a:t>
            </a:r>
            <a:r>
              <a:rPr lang="en-GB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51562" y="4642009"/>
            <a:ext cx="10602238" cy="221599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Fish poisoning that resulted from eating fish containing poisonous tissues; this is known as </a:t>
            </a:r>
            <a:r>
              <a:rPr lang="en-GB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icthyotoxism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Shellfish poisoning which resulted from ingestion of shellfish that </a:t>
            </a: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 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concentrated toxins from plankton constituting their food </a:t>
            </a: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supply 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known as </a:t>
            </a:r>
            <a:r>
              <a:rPr lang="en-GB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paralytic shellfish poisoning.</a:t>
            </a:r>
            <a:endParaRPr lang="en-GB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68460" y="51366"/>
            <a:ext cx="663879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TOXINS OF ANIMAL FOOD </a:t>
            </a:r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STUFFS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47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57767" y="634642"/>
            <a:ext cx="9473461" cy="24929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Icthyotoxism</a:t>
            </a:r>
            <a:endParaRPr lang="en-GB" sz="26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About 500 species of marine fishes are known to be poisonous when eaten, and many of these are among the edible varieties. Poisoning can occurred following ingestion of a wide variety of commonly used food fishes, such as, grouper, sea bases, and snappers. </a:t>
            </a:r>
            <a:endParaRPr lang="en-GB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57767" y="3540514"/>
            <a:ext cx="9811665" cy="25212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6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Paralytic shellfish poisoning</a:t>
            </a:r>
            <a:endParaRPr lang="en-GB" sz="26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syndrome is cause by eating clams or </a:t>
            </a:r>
            <a:r>
              <a:rPr lang="en-GB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mussels </a:t>
            </a:r>
            <a:r>
              <a:rPr lang="en-GB" sz="2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 have ingested </a:t>
            </a:r>
            <a:r>
              <a:rPr lang="en-GB" sz="26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dinofllagellates</a:t>
            </a:r>
            <a:r>
              <a:rPr lang="en-GB" sz="2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effectively concentrates them. Shellfish become toxic when local conditions favour the growth of the flagellates beyond their normal numbers; such circumstances are referred to as </a:t>
            </a:r>
            <a:r>
              <a:rPr lang="en-GB" sz="2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‘Red </a:t>
            </a:r>
            <a:r>
              <a:rPr lang="en-GB" sz="26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tides</a:t>
            </a:r>
            <a:r>
              <a:rPr lang="en-GB" sz="2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’.</a:t>
            </a:r>
            <a:endParaRPr lang="en-GB" sz="26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97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04203"/>
              </p:ext>
            </p:extLst>
          </p:nvPr>
        </p:nvGraphicFramePr>
        <p:xfrm>
          <a:off x="864295" y="940227"/>
          <a:ext cx="10395974" cy="57835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5957"/>
                <a:gridCol w="5086197"/>
                <a:gridCol w="3343820"/>
              </a:tblGrid>
              <a:tr h="5741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Animal Food </a:t>
                      </a: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toxicants</a:t>
                      </a:r>
                      <a:endParaRPr lang="en-GB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Characteristics</a:t>
                      </a:r>
                      <a:endParaRPr lang="en-GB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Effects</a:t>
                      </a:r>
                      <a:endParaRPr lang="en-GB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</a:tr>
              <a:tr h="17202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err="1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Icthyotoxism</a:t>
                      </a:r>
                      <a:endParaRPr lang="en-GB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Marine origin e. g. groupers, sea basses, snappers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Toxicity is associated</a:t>
                      </a:r>
                      <a:r>
                        <a:rPr lang="en-GB" sz="2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with food chain relationship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20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Blue-green algae         herbivorous fish          indirectly to man</a:t>
                      </a:r>
                      <a:endParaRPr kumimoji="0" lang="en-GB" sz="220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-Poison the fish tissue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-Indirectly cause</a:t>
                      </a:r>
                      <a:r>
                        <a:rPr lang="en-GB" sz="2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food poisoning in man</a:t>
                      </a:r>
                      <a:endParaRPr lang="en-GB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</a:tr>
              <a:tr h="23932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Paralytic</a:t>
                      </a:r>
                      <a:r>
                        <a:rPr lang="en-GB" sz="2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shellfish poisoning</a:t>
                      </a:r>
                      <a:endParaRPr lang="en-GB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Marine origin e. g. clams,</a:t>
                      </a:r>
                      <a:r>
                        <a:rPr lang="en-GB" sz="2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mussels (big)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Toxic agent occurred in </a:t>
                      </a:r>
                      <a:r>
                        <a:rPr lang="en-GB" sz="2200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dinoflagillates</a:t>
                      </a:r>
                      <a:r>
                        <a:rPr lang="en-GB" sz="2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with the empirical formula: C</a:t>
                      </a:r>
                      <a:r>
                        <a:rPr lang="en-GB" sz="2200" baseline="-25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GB" sz="2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GB" sz="2200" baseline="-25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r>
                        <a:rPr lang="en-GB" sz="2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GB" sz="2200" baseline="-25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GB" sz="2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.2HCl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-Purified toxin has</a:t>
                      </a:r>
                      <a:r>
                        <a:rPr lang="en-GB" sz="2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 LD</a:t>
                      </a:r>
                      <a:r>
                        <a:rPr lang="en-GB" sz="2200" baseline="-25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en-GB" sz="2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9µg/kg body weight at the centre of the brain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 is stable to heat and cannot be destroyed by cooking</a:t>
                      </a:r>
                    </a:p>
                  </a:txBody>
                  <a:tcPr marL="31590" marR="31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-death through respiratory failure</a:t>
                      </a:r>
                      <a:endParaRPr lang="en-GB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90" marR="31590" marT="0" marB="0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889348" y="237995"/>
            <a:ext cx="10346499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 2: Characteristics and Effect of Animal Food Toxicants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/>
          <p:cNvSpPr>
            <a:spLocks noChangeShapeType="1"/>
          </p:cNvSpPr>
          <p:nvPr/>
        </p:nvSpPr>
        <p:spPr bwMode="auto">
          <a:xfrm>
            <a:off x="5094439" y="3454836"/>
            <a:ext cx="2286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1"/>
          <p:cNvSpPr>
            <a:spLocks noChangeShapeType="1"/>
          </p:cNvSpPr>
          <p:nvPr/>
        </p:nvSpPr>
        <p:spPr bwMode="auto">
          <a:xfrm>
            <a:off x="7497872" y="3485370"/>
            <a:ext cx="2286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65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80022" y="433129"/>
            <a:ext cx="6507038" cy="49244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GB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METHODS OF FOOD DETOXIFICATION</a:t>
            </a:r>
            <a:endParaRPr lang="en-GB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88723" y="939452"/>
            <a:ext cx="10622071" cy="54030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3171825" algn="l"/>
              </a:tabLst>
            </a:pPr>
            <a:r>
              <a:rPr lang="en-GB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Soaking</a:t>
            </a: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</a:t>
            </a:r>
            <a:r>
              <a:rPr lang="en-GB" sz="2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rafinnose</a:t>
            </a: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oligosaccharides, tannin, </a:t>
            </a:r>
            <a:r>
              <a:rPr lang="en-GB" sz="2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heamagglutinin</a:t>
            </a: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trypsin and chymotrypsin inhibitors</a:t>
            </a:r>
            <a:endParaRPr lang="en-GB" sz="2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3171825" algn="l"/>
              </a:tabLst>
            </a:pPr>
            <a:r>
              <a:rPr lang="en-GB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Cooking-</a:t>
            </a: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trypsin and chymotrypsin </a:t>
            </a: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inhibitors, HCN, </a:t>
            </a:r>
            <a:r>
              <a:rPr lang="en-GB" sz="2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saponin</a:t>
            </a: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phytates</a:t>
            </a: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allergens</a:t>
            </a:r>
            <a:endParaRPr lang="en-GB" sz="2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3171825" algn="l"/>
              </a:tabLst>
            </a:pPr>
            <a:r>
              <a:rPr lang="en-GB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Germination-</a:t>
            </a: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rafinnose</a:t>
            </a:r>
            <a:r>
              <a:rPr lang="en-GB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oligosaccharides, </a:t>
            </a:r>
            <a:r>
              <a:rPr lang="en-GB" sz="2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phytates</a:t>
            </a: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heamagglutinin</a:t>
            </a: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trypsin </a:t>
            </a: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inhibitors</a:t>
            </a:r>
            <a:endParaRPr lang="en-GB" sz="2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3171825" algn="l"/>
              </a:tabLst>
            </a:pPr>
            <a:r>
              <a:rPr lang="en-GB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Fermentation-</a:t>
            </a: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rafinnose</a:t>
            </a:r>
            <a:r>
              <a:rPr lang="en-GB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oligosaccharides, </a:t>
            </a:r>
            <a:r>
              <a:rPr lang="en-GB" sz="2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phytates</a:t>
            </a:r>
            <a:endParaRPr lang="en-GB" sz="2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3171825" algn="l"/>
              </a:tabLst>
            </a:pPr>
            <a:r>
              <a:rPr lang="en-GB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Extraction-</a:t>
            </a: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heamagglutinin</a:t>
            </a: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tannin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3171825" algn="l"/>
              </a:tabLst>
            </a:pPr>
            <a:r>
              <a:rPr lang="en-GB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Filtration-</a:t>
            </a: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phytates</a:t>
            </a:r>
            <a:endParaRPr lang="en-GB" sz="2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Enzymatic </a:t>
            </a:r>
            <a:r>
              <a:rPr lang="en-GB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method- </a:t>
            </a:r>
            <a:r>
              <a:rPr lang="en-GB" sz="2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rafinnose</a:t>
            </a:r>
            <a:r>
              <a:rPr lang="en-GB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oligosaccharides, </a:t>
            </a:r>
            <a:r>
              <a:rPr lang="en-GB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HCN</a:t>
            </a:r>
            <a:endParaRPr lang="en-GB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40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2</a:t>
            </a:fld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2981195" y="1916482"/>
            <a:ext cx="5774498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LECTURE 1</a:t>
            </a: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5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20</a:t>
            </a:fld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3883068" y="2542783"/>
            <a:ext cx="4359058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LECTURE 5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484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5211" y="209797"/>
            <a:ext cx="10414373" cy="618425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Acute Toxicity Test and Evaluation of </a:t>
            </a:r>
            <a:r>
              <a:rPr lang="en-GB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LD</a:t>
            </a:r>
            <a:r>
              <a:rPr lang="en-GB" sz="2800" b="1" baseline="-25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50</a:t>
            </a:r>
            <a:endParaRPr lang="en-GB" sz="28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GB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Acute Toxicity Test- </a:t>
            </a:r>
            <a:r>
              <a:rPr lang="en-GB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Single test conducted on essentially all chemicals of any biological interest.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Chemical is administered to the animal on one or at most, two occasions.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Determines the symptomatology consequence and LD</a:t>
            </a:r>
            <a:r>
              <a:rPr lang="en-GB" sz="2800" baseline="-25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50</a:t>
            </a:r>
            <a:r>
              <a:rPr lang="en-GB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compound/chemical.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 autopsy and no control group is used except whe</a:t>
            </a:r>
            <a:r>
              <a:rPr lang="en-GB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a foreign chemical is used as vehicle for the injection of the test chemical.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Sequence of effects following the administration of the compound is observed.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21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0879" y="1118563"/>
            <a:ext cx="10392129" cy="444121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GB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Oral-</a:t>
            </a:r>
            <a:r>
              <a:rPr lang="en-GB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Less toxic due to poor absorption from the GIT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GB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Intramuscular-</a:t>
            </a:r>
            <a:r>
              <a:rPr lang="en-GB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Less toxic as a result of detoxification effect of the liver</a:t>
            </a:r>
            <a:endParaRPr lang="en-GB" sz="28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GB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Intravenous-</a:t>
            </a:r>
            <a:r>
              <a:rPr lang="en-GB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More </a:t>
            </a:r>
            <a:r>
              <a:rPr lang="en-GB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toxic as a result of direct </a:t>
            </a:r>
            <a:r>
              <a:rPr lang="en-GB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 </a:t>
            </a:r>
            <a:r>
              <a:rPr lang="en-GB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the blood </a:t>
            </a:r>
            <a:r>
              <a:rPr lang="en-GB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stream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GB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Acute Lethality </a:t>
            </a:r>
            <a:r>
              <a:rPr lang="en-GB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a toxin/compound is usually determined on the basis of death occurring in  24 h; a seven-day prolong observation gives better inference</a:t>
            </a:r>
            <a:endParaRPr lang="en-GB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13859" y="595343"/>
            <a:ext cx="7968341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 of Administration of the Chemical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35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8628" y="117693"/>
            <a:ext cx="9784080" cy="67403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Symptomatology Observations </a:t>
            </a:r>
          </a:p>
          <a:p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Physical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Bizarre (strange/unusual) positions, 		Alterations in cardiac rate rhythms					Paralysis</a:t>
            </a: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Bizarre tail position				Exploratory behaviour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 in papillary size			Sensitivity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pain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Inactivity 					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Skin lesions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Convulsions, spontaneous 			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Corneal opacities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Dyspnea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			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Placing reflexes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Sedation, 					Righting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reflexes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Nystagmus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			Grasping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reflexes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Cyanosis					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Pineal reflexes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Abnormal excreta 				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Nasal discharge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Salivation 					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Altered muscle tone</a:t>
            </a:r>
          </a:p>
          <a:p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Piloeroction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			Muscle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tremors</a:t>
            </a: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Phonation 					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Coma</a:t>
            </a: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Catatonia					Death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Aggressiveness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towards the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experimental 					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09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32547" y="434835"/>
            <a:ext cx="5210828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Potency / LD </a:t>
            </a:r>
            <a:r>
              <a:rPr lang="en-GB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Toxin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76405" y="958055"/>
            <a:ext cx="10609546" cy="526297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suitably extensive observations of the symptomatology of animals used for acute toxicity tests are made, it is important to determine the dose levels; </a:t>
            </a:r>
          </a:p>
          <a:p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minimal symptomatic dose-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toxic dose</a:t>
            </a:r>
          </a:p>
          <a:p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maximal tolerated dose-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dose at which the animal recovered completely from the effect of the chemical, and </a:t>
            </a:r>
          </a:p>
          <a:p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symptom at-all dose-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observable symptom or no toxic effect</a:t>
            </a:r>
          </a:p>
          <a:p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 , the dose level of a 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cmpd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chem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/toxin that produce toxic and lethal effect on 50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of the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experimented animal population is referred to as </a:t>
            </a:r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LD</a:t>
            </a:r>
            <a:r>
              <a:rPr lang="en-GB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</a:p>
          <a:p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higher the magnitude the less toxic is the substance.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04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7343" y="187890"/>
            <a:ext cx="941957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Potency of Common Toxins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190693"/>
              </p:ext>
            </p:extLst>
          </p:nvPr>
        </p:nvGraphicFramePr>
        <p:xfrm>
          <a:off x="1127343" y="633047"/>
          <a:ext cx="9469676" cy="43207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55874"/>
                <a:gridCol w="3156901"/>
                <a:gridCol w="3156901"/>
              </a:tblGrid>
              <a:tr h="46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Agent</a:t>
                      </a:r>
                      <a:endParaRPr lang="en-GB" sz="2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</a:t>
                      </a:r>
                      <a:r>
                        <a:rPr lang="en-GB" sz="2200" b="1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en-GB" sz="2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(mg/kg)</a:t>
                      </a:r>
                      <a:endParaRPr lang="en-GB" sz="2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Toxicity</a:t>
                      </a:r>
                      <a:endParaRPr lang="en-GB" sz="2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16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Ethyl alcohol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9,000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96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Sodium chloride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4,000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82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BHA/BHT(antioxidants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2,000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Slight</a:t>
                      </a:r>
                      <a:endParaRPr lang="en-GB" sz="22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0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Morphine sulphate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Slight</a:t>
                      </a:r>
                      <a:endParaRPr lang="en-GB" sz="22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342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Caffeine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Moderate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78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Nicotine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32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Cucane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</a:t>
                      </a:r>
                      <a:endParaRPr lang="en-GB" sz="22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5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Shellfish toxin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  <a:endParaRPr lang="en-GB" sz="22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83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Dioxin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382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Botulinum</a:t>
                      </a:r>
                      <a:r>
                        <a:rPr lang="en-GB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toxin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0.00001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Extreme</a:t>
                      </a:r>
                      <a:endParaRPr lang="en-GB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25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139868" y="4969252"/>
            <a:ext cx="9419572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Substances with LD</a:t>
            </a:r>
            <a:r>
              <a:rPr lang="en-GB" sz="2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50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values greater than 2 mg/kg body wt. generally are considered to be of slight toxicity. But, exposure to substances in the extreme category with LD50 &lt; 1 mg/kg requires only a few drops or less to be lethal and may be a considerable </a:t>
            </a: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hazard.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98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27133" y="305371"/>
            <a:ext cx="9544833" cy="629358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Toxicology Examination indices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indices commonly employed in animal toxicology examination include;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Blood chemistry studies-</a:t>
            </a:r>
            <a:r>
              <a:rPr lang="en-GB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Sodium, potassium, blood urea nitrogen, and glucose levels in the blood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Urine analysis (Urinalysis)-</a:t>
            </a:r>
            <a:r>
              <a:rPr lang="en-GB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pH, protein, glucose, ketoses, crystals, blood cells and bacteria cells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Haematology-</a:t>
            </a:r>
            <a:r>
              <a:rPr lang="en-GB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Hematocrit</a:t>
            </a:r>
            <a:r>
              <a:rPr lang="en-GB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%total </a:t>
            </a:r>
            <a:r>
              <a:rPr lang="en-GB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red blood cells, total and differential white blood cell counts, and thrombocytes counts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 function-</a:t>
            </a:r>
            <a:r>
              <a:rPr lang="en-GB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Liver and kidney functions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2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Hepatological</a:t>
            </a:r>
            <a:r>
              <a:rPr lang="en-GB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Liver </a:t>
            </a:r>
            <a:r>
              <a:rPr lang="en-GB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diseases include; 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GB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Hepatitis A: </a:t>
            </a: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Caused </a:t>
            </a:r>
            <a:r>
              <a:rPr lang="en-GB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 ingestion of infected food; least serious</a:t>
            </a: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n-GB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Hepatitis B and C: Caused by infected blood and it is very serious</a:t>
            </a:r>
            <a:endParaRPr lang="en-GB" sz="2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75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27</a:t>
            </a:fld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443631" y="288945"/>
            <a:ext cx="10604325" cy="6432530"/>
          </a:xfrm>
          <a:prstGeom prst="rect">
            <a:avLst/>
          </a:prstGeom>
        </p:spPr>
        <p:style>
          <a:lnRef idx="1">
            <a:schemeClr val="accent2"/>
          </a:lnRef>
          <a:fillRef idx="1001">
            <a:schemeClr val="lt1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TEST ON FOOD TOXICOLOGY</a:t>
            </a:r>
          </a:p>
          <a:p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DATE: 28-06-2021</a:t>
            </a:r>
          </a:p>
          <a:p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Qn. 1.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Aside food toxicology, mention four other areas of toxicology studies.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marks</a:t>
            </a:r>
          </a:p>
          <a:p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Qn. </a:t>
            </a:r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 five chemical toxicants that occurred naturally in foods with their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corresponding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food source(s).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5 marks</a:t>
            </a:r>
          </a:p>
          <a:p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Qn. 3.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Explain the toxicity strength of a toxicant in relation to its LD</a:t>
            </a:r>
            <a:r>
              <a:rPr lang="en-GB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value.  3 marks</a:t>
            </a:r>
          </a:p>
          <a:p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Qn. 4.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Explain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‘‘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Favism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’’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state its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effects.	4 marks</a:t>
            </a:r>
          </a:p>
          <a:p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Qn. 5.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Enumerate the methods of toxin removal from food materials and briefly explain one of the methods.	6 marks</a:t>
            </a:r>
          </a:p>
        </p:txBody>
      </p:sp>
    </p:spTree>
    <p:extLst>
      <p:ext uri="{BB962C8B-B14F-4D97-AF65-F5344CB8AC3E}">
        <p14:creationId xmlns:p14="http://schemas.microsoft.com/office/powerpoint/2010/main" val="99497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28</a:t>
            </a:fld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939451" y="260270"/>
            <a:ext cx="10414349" cy="627864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endParaRPr lang="en-GB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ON FOOD </a:t>
            </a: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TOXICOLOGY 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DATE: 26-07-2021</a:t>
            </a:r>
          </a:p>
          <a:p>
            <a:endParaRPr lang="en-GB" sz="2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Single </a:t>
            </a:r>
            <a:r>
              <a:rPr lang="en-GB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 conducted on essentially all chemicals of any biological </a:t>
            </a: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interest in toxicological study is referred to as…………… . Enumerate the steps involved in carrying out the mentioned test. </a:t>
            </a:r>
            <a:r>
              <a:rPr lang="en-GB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marks</a:t>
            </a:r>
          </a:p>
          <a:p>
            <a:pPr marL="342900" indent="-342900">
              <a:buAutoNum type="arabicPeriod"/>
            </a:pPr>
            <a:endParaRPr lang="en-GB" sz="2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State the characteristic of oral, intramuscular, and intravenous administration of a chemical/toxin. </a:t>
            </a:r>
            <a:r>
              <a:rPr lang="en-GB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marks</a:t>
            </a:r>
          </a:p>
          <a:p>
            <a:pPr marL="342900" indent="-342900">
              <a:buAutoNum type="arabicPeriod"/>
            </a:pPr>
            <a:endParaRPr lang="en-GB" sz="2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AutoNum type="arabicPeriod"/>
            </a:pP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Mention ten 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symptomatology observations in text animals during toxicity test of a chemical. </a:t>
            </a:r>
            <a:r>
              <a:rPr lang="en-GB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marks</a:t>
            </a:r>
          </a:p>
          <a:p>
            <a:pPr marL="342900" indent="-342900">
              <a:buFontTx/>
              <a:buAutoNum type="arabicPeriod"/>
            </a:pPr>
            <a:endParaRPr lang="en-GB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AutoNum type="arabicPeriod"/>
            </a:pP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Mention all and explain two of the </a:t>
            </a:r>
            <a:r>
              <a:rPr lang="en-GB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indices commonly employed in animal toxicology examination. </a:t>
            </a:r>
            <a:r>
              <a:rPr lang="en-GB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marks</a:t>
            </a:r>
            <a:endParaRPr lang="en-GB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28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6170" y="450936"/>
            <a:ext cx="6726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697521" y="1365471"/>
            <a:ext cx="10068599" cy="166199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MEANING OF TOXIC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toxic substance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toxicant is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described as one that could cause health hazards in human when ingested at a level beyond the standard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safe-level. 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516238" y="347245"/>
            <a:ext cx="36728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3584" y="3346295"/>
            <a:ext cx="10072536" cy="9541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scientific study of the nature, effects and control of toxic substances on living systems is referred to as </a:t>
            </a:r>
            <a:r>
              <a:rPr lang="en-GB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TOXICOLOGY.</a:t>
            </a:r>
            <a:endParaRPr lang="en-GB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3584" y="4619233"/>
            <a:ext cx="10176324" cy="181588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physician named Paracelsus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(1493-1541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considered  to be the founder of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toxicology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an objective science. He was the first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attributed adverse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effects of certain substances to the substance itself and not to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its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association with an evil or angered spirit or god.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43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95452" y="496388"/>
            <a:ext cx="653390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Basic Concept / Principle of Toxicity</a:t>
            </a: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1158" y="1226355"/>
            <a:ext cx="10362579" cy="39703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Paracelsus stated the basic concept of toxicity as:</a:t>
            </a:r>
          </a:p>
          <a:p>
            <a:endParaRPr lang="en-GB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“All substances are poisons; there is none that is not a poison. The right dose differentiates the Poison from a remedy’’. </a:t>
            </a:r>
          </a:p>
          <a:p>
            <a:endParaRPr lang="en-GB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 toxicity and its lethal effect and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conversely, </a:t>
            </a:r>
            <a:r>
              <a:rPr lang="en-GB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botulinum</a:t>
            </a:r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toxin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produced by </a:t>
            </a:r>
            <a:r>
              <a:rPr lang="en-GB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Clostridium </a:t>
            </a:r>
            <a:r>
              <a:rPr lang="en-GB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botulinum</a:t>
            </a:r>
            <a:r>
              <a:rPr lang="en-GB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bacterium  and its therapeutic usefulness.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3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39868" y="773741"/>
            <a:ext cx="9670094" cy="59093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multidisciplinary application of toxicology; these include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toxicology- 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Managmt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poisoning in clinical 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envrmt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Forensic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toxicology- Law enforcement 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detectn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harmful chem.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Occupational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toxicology- Work place toxic 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subtances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safety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toxicology- Natural/man made 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envmtl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chemicals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Regulatory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toxicology- Epidemiological/experimental data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Ecotoxicology- 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Distribt</a:t>
            </a:r>
            <a:r>
              <a:rPr lang="en-GB" sz="28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toxic effect within a defined 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ecostm</a:t>
            </a:r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Food toxicology- Toxic substance occurred in foods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94761" y="250521"/>
            <a:ext cx="3732753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Branches of Toxicology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78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6</a:t>
            </a:fld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3732756" y="1966586"/>
            <a:ext cx="432148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LECTURE 2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92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54559" y="388400"/>
            <a:ext cx="3404073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Food 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Toxicology</a:t>
            </a: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3771" y="1347622"/>
            <a:ext cx="10245836" cy="13849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Food toxicology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the major area of interest in this course and it is concern with the analysis and toxic effects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bioactive substances as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occurred in foods.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0708" y="2924218"/>
            <a:ext cx="10258899" cy="138499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definition, </a:t>
            </a:r>
            <a:r>
              <a:rPr lang="en-GB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Food </a:t>
            </a:r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GB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oxicology 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the study of the nature and effects</a:t>
            </a:r>
            <a:endParaRPr lang="en-GB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toxic bioactive substances ingested through diet or food, 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 manifestation </a:t>
            </a: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humans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70708" y="4622104"/>
            <a:ext cx="10258899" cy="13849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Toxic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bioactive substances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may be natural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endogenous products or may be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introduced from contaminating organisms, or from food production, processing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preparation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59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3990" y="443780"/>
            <a:ext cx="7618752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Sources of Health Hazards Associated with Food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7196" y="967000"/>
            <a:ext cx="10889276" cy="440120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US Foods and Drug Administration (FDA) has  ranked the relative importance of health hazards associated with food in the following descending order: </a:t>
            </a:r>
          </a:p>
          <a:p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Microbiological contamination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Inappropriate eating habits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contamination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Natural toxic constituents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Pesticides residues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Food additives / food processing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7195" y="5368205"/>
            <a:ext cx="10889277" cy="89255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However, the public opinion polls shows that people rate </a:t>
            </a:r>
            <a:r>
              <a:rPr lang="en-GB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food additives </a:t>
            </a:r>
            <a:r>
              <a:rPr lang="en-GB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one of their major concerns about the safety of the food supply.</a:t>
            </a:r>
            <a:endParaRPr lang="en-GB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07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69916" y="248463"/>
            <a:ext cx="7289751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GB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 </a:t>
            </a:r>
            <a:r>
              <a:rPr lang="en-GB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Toxic Constituents in Foods</a:t>
            </a:r>
            <a:endParaRPr lang="en-GB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8619" y="894794"/>
            <a:ext cx="11107400" cy="526297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chemical toxicants in foods and the food sources are majorly of plant origin: 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Glycoside – cassava, bitter almond, </a:t>
            </a:r>
            <a:r>
              <a:rPr lang="en-GB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Sorghum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pulses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Glycoprotein – beans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Goitrogenic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glycosides – cabbage, garden eggs, mustard seeds, Alligator pepper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Saponins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soyabeans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bitter leaf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Gossypol – cotton seed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Lathyrogens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GB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GB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athyris</a:t>
            </a:r>
            <a:r>
              <a:rPr lang="en-GB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sativas</a:t>
            </a:r>
            <a:r>
              <a:rPr lang="en-GB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(grass pea or Indian pea)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Allergens – grains, milk, fish, egg,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Vicine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GB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Fava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beans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Tannins – malted grains like </a:t>
            </a:r>
            <a:r>
              <a:rPr lang="en-GB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Sorghum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Phytates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oilseeds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Protease inhibitor (Polyphenols) – beans like cowpea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Excess of vitamins- A, D, C, E, Niacin,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Thianine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Folacin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– excessive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vit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supplement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Antivitamins e.g.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Ascorbates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soya bean, kidney bean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7FD30-19ED-42E2-8C36-6F848EB43577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90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3917</TotalTime>
  <Words>2093</Words>
  <Application>Microsoft Office PowerPoint</Application>
  <PresentationFormat>Widescreen</PresentationFormat>
  <Paragraphs>309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COURSE TITLE:  FOOD TOXICOLOGY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DUPE</dc:creator>
  <cp:lastModifiedBy>DUPE</cp:lastModifiedBy>
  <cp:revision>168</cp:revision>
  <dcterms:created xsi:type="dcterms:W3CDTF">2020-10-24T08:23:28Z</dcterms:created>
  <dcterms:modified xsi:type="dcterms:W3CDTF">2021-08-05T11:19:44Z</dcterms:modified>
</cp:coreProperties>
</file>