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7" r:id="rId15"/>
    <p:sldId id="278" r:id="rId16"/>
    <p:sldId id="269" r:id="rId17"/>
    <p:sldId id="276" r:id="rId18"/>
    <p:sldId id="270" r:id="rId19"/>
    <p:sldId id="271" r:id="rId20"/>
    <p:sldId id="272" r:id="rId21"/>
    <p:sldId id="273" r:id="rId22"/>
    <p:sldId id="274" r:id="rId23"/>
    <p:sldId id="275"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94660"/>
  </p:normalViewPr>
  <p:slideViewPr>
    <p:cSldViewPr>
      <p:cViewPr>
        <p:scale>
          <a:sx n="70" d="100"/>
          <a:sy n="70" d="100"/>
        </p:scale>
        <p:origin x="-1410"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
  <c:chart>
    <c:autoTitleDeleted val="1"/>
    <c:plotArea>
      <c:layout/>
      <c:pieChart>
        <c:varyColors val="1"/>
        <c:ser>
          <c:idx val="0"/>
          <c:order val="0"/>
          <c:tx>
            <c:strRef>
              <c:f>Sheet1!$B$1</c:f>
              <c:strCache>
                <c:ptCount val="1"/>
                <c:pt idx="0">
                  <c:v>Sales</c:v>
                </c:pt>
              </c:strCache>
            </c:strRef>
          </c:tx>
          <c:cat>
            <c:strRef>
              <c:f>Sheet1!$A$2:$A$5</c:f>
              <c:strCache>
                <c:ptCount val="4"/>
                <c:pt idx="2">
                  <c:v>3rd Qtr</c:v>
                </c:pt>
                <c:pt idx="3">
                  <c:v>4th Qtr</c:v>
                </c:pt>
              </c:strCache>
            </c:strRef>
          </c:cat>
          <c:val>
            <c:numRef>
              <c:f>Sheet1!$B$2:$B$5</c:f>
              <c:numCache>
                <c:formatCode>General</c:formatCode>
                <c:ptCount val="4"/>
                <c:pt idx="2">
                  <c:v>1.4</c:v>
                </c:pt>
                <c:pt idx="3">
                  <c:v>1.2</c:v>
                </c:pt>
              </c:numCache>
            </c:numRef>
          </c:val>
        </c:ser>
        <c:firstSliceAng val="180"/>
      </c:pieChart>
    </c:plotArea>
    <c:plotVisOnly val="1"/>
    <c:dispBlanksAs val="zero"/>
  </c:chart>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1"/>
  <c:chart>
    <c:autoTitleDeleted val="1"/>
    <c:plotArea>
      <c:layout/>
      <c:pieChart>
        <c:varyColors val="1"/>
        <c:ser>
          <c:idx val="0"/>
          <c:order val="0"/>
          <c:tx>
            <c:strRef>
              <c:f>Sheet1!$B$1</c:f>
              <c:strCache>
                <c:ptCount val="1"/>
                <c:pt idx="0">
                  <c:v>Sales</c:v>
                </c:pt>
              </c:strCache>
            </c:strRef>
          </c:tx>
          <c:cat>
            <c:strRef>
              <c:f>Sheet1!$A$2:$A$5</c:f>
              <c:strCache>
                <c:ptCount val="4"/>
                <c:pt idx="2">
                  <c:v>3rd Qtr</c:v>
                </c:pt>
                <c:pt idx="3">
                  <c:v>4th Qtr</c:v>
                </c:pt>
              </c:strCache>
            </c:strRef>
          </c:cat>
          <c:val>
            <c:numRef>
              <c:f>Sheet1!$B$2:$B$5</c:f>
              <c:numCache>
                <c:formatCode>General</c:formatCode>
                <c:ptCount val="4"/>
                <c:pt idx="2">
                  <c:v>1.4</c:v>
                </c:pt>
                <c:pt idx="3">
                  <c:v>1.2</c:v>
                </c:pt>
              </c:numCache>
            </c:numRef>
          </c:val>
        </c:ser>
        <c:firstSliceAng val="0"/>
      </c:pieChart>
    </c:plotArea>
    <c:plotVisOnly val="1"/>
    <c:dispBlanksAs val="zero"/>
  </c:chart>
  <c:externalData r:id="rId1"/>
  <c:userShapes r:id="rId2"/>
</c:chartSpace>
</file>

<file path=ppt/drawings/drawing1.xml><?xml version="1.0" encoding="utf-8"?>
<c:userShapes xmlns:c="http://schemas.openxmlformats.org/drawingml/2006/chart">
  <cdr:relSizeAnchor xmlns:cdr="http://schemas.openxmlformats.org/drawingml/2006/chartDrawing">
    <cdr:from>
      <cdr:x>0</cdr:x>
      <cdr:y>0.40426</cdr:y>
    </cdr:from>
    <cdr:to>
      <cdr:x>0.30351</cdr:x>
      <cdr:y>0.84397</cdr:y>
    </cdr:to>
    <cdr:sp macro="" textlink="">
      <cdr:nvSpPr>
        <cdr:cNvPr id="3" name="TextBox 2"/>
        <cdr:cNvSpPr txBox="1"/>
      </cdr:nvSpPr>
      <cdr:spPr>
        <a:xfrm xmlns:a="http://schemas.openxmlformats.org/drawingml/2006/main">
          <a:off x="0" y="542925"/>
          <a:ext cx="904875" cy="59055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pPr algn="ctr"/>
          <a:r>
            <a:rPr lang="en-US" sz="1000"/>
            <a:t>Does not own</a:t>
          </a:r>
        </a:p>
        <a:p xmlns:a="http://schemas.openxmlformats.org/drawingml/2006/main">
          <a:pPr algn="ctr"/>
          <a:r>
            <a:rPr lang="en-US" sz="1000"/>
            <a:t>Enterprise</a:t>
          </a:r>
        </a:p>
        <a:p xmlns:a="http://schemas.openxmlformats.org/drawingml/2006/main">
          <a:pPr algn="ctr"/>
          <a:r>
            <a:rPr lang="en-US" sz="1000"/>
            <a:t>46.5%</a:t>
          </a:r>
        </a:p>
      </cdr:txBody>
    </cdr:sp>
  </cdr:relSizeAnchor>
  <cdr:relSizeAnchor xmlns:cdr="http://schemas.openxmlformats.org/drawingml/2006/chartDrawing">
    <cdr:from>
      <cdr:x>0.65815</cdr:x>
      <cdr:y>0.37589</cdr:y>
    </cdr:from>
    <cdr:to>
      <cdr:x>1</cdr:x>
      <cdr:y>0.8156</cdr:y>
    </cdr:to>
    <cdr:sp macro="" textlink="">
      <cdr:nvSpPr>
        <cdr:cNvPr id="4" name="TextBox 3"/>
        <cdr:cNvSpPr txBox="1"/>
      </cdr:nvSpPr>
      <cdr:spPr>
        <a:xfrm xmlns:a="http://schemas.openxmlformats.org/drawingml/2006/main">
          <a:off x="1962150" y="504825"/>
          <a:ext cx="1019175" cy="59055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pPr algn="ctr"/>
          <a:r>
            <a:rPr lang="en-US" sz="1000" dirty="0"/>
            <a:t>Own enterprise</a:t>
          </a:r>
        </a:p>
        <a:p xmlns:a="http://schemas.openxmlformats.org/drawingml/2006/main">
          <a:pPr algn="ctr"/>
          <a:r>
            <a:rPr lang="en-US" sz="1000" dirty="0"/>
            <a:t>53.5%</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0.40426</cdr:y>
    </cdr:from>
    <cdr:to>
      <cdr:x>0.30351</cdr:x>
      <cdr:y>0.84397</cdr:y>
    </cdr:to>
    <cdr:sp macro="" textlink="">
      <cdr:nvSpPr>
        <cdr:cNvPr id="3" name="TextBox 2"/>
        <cdr:cNvSpPr txBox="1"/>
      </cdr:nvSpPr>
      <cdr:spPr>
        <a:xfrm xmlns:a="http://schemas.openxmlformats.org/drawingml/2006/main">
          <a:off x="0" y="542925"/>
          <a:ext cx="904875" cy="59055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pPr algn="ctr"/>
          <a:r>
            <a:rPr lang="en-US" sz="1000"/>
            <a:t>Does not own</a:t>
          </a:r>
        </a:p>
        <a:p xmlns:a="http://schemas.openxmlformats.org/drawingml/2006/main">
          <a:pPr algn="ctr"/>
          <a:r>
            <a:rPr lang="en-US" sz="1000"/>
            <a:t>Enterprise</a:t>
          </a:r>
        </a:p>
        <a:p xmlns:a="http://schemas.openxmlformats.org/drawingml/2006/main">
          <a:pPr algn="ctr"/>
          <a:r>
            <a:rPr lang="en-US" sz="1000"/>
            <a:t>53.5%</a:t>
          </a:r>
        </a:p>
      </cdr:txBody>
    </cdr:sp>
  </cdr:relSizeAnchor>
  <cdr:relSizeAnchor xmlns:cdr="http://schemas.openxmlformats.org/drawingml/2006/chartDrawing">
    <cdr:from>
      <cdr:x>0.65815</cdr:x>
      <cdr:y>0.37589</cdr:y>
    </cdr:from>
    <cdr:to>
      <cdr:x>1</cdr:x>
      <cdr:y>0.8156</cdr:y>
    </cdr:to>
    <cdr:sp macro="" textlink="">
      <cdr:nvSpPr>
        <cdr:cNvPr id="4" name="TextBox 3"/>
        <cdr:cNvSpPr txBox="1"/>
      </cdr:nvSpPr>
      <cdr:spPr>
        <a:xfrm xmlns:a="http://schemas.openxmlformats.org/drawingml/2006/main">
          <a:off x="1962150" y="504825"/>
          <a:ext cx="1019175" cy="59055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pPr algn="ctr"/>
          <a:r>
            <a:rPr lang="en-US" sz="1000"/>
            <a:t>Own enterprise</a:t>
          </a:r>
        </a:p>
        <a:p xmlns:a="http://schemas.openxmlformats.org/drawingml/2006/main">
          <a:pPr algn="ctr"/>
          <a:r>
            <a:rPr lang="en-US" sz="1000"/>
            <a:t>46.6%</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C835E6-10F0-48B5-AF49-D38AAE386C4D}" type="datetimeFigureOut">
              <a:rPr lang="en-US" smtClean="0"/>
              <a:pPr/>
              <a:t>02-Sep-19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5D23D0-B6B9-4214-95C6-72374CBCE02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75D23D0-B6B9-4214-95C6-72374CBCE028}"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541003E-B8AC-4730-98B6-DE7405000844}" type="datetimeFigureOut">
              <a:rPr lang="en-US" smtClean="0"/>
              <a:pPr/>
              <a:t>02-Sep-19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B36D9F9-3F18-4218-AC1A-C4C602629505}"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41003E-B8AC-4730-98B6-DE7405000844}" type="datetimeFigureOut">
              <a:rPr lang="en-US" smtClean="0"/>
              <a:pPr/>
              <a:t>02-Sep-19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6D9F9-3F18-4218-AC1A-C4C6026295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41003E-B8AC-4730-98B6-DE7405000844}" type="datetimeFigureOut">
              <a:rPr lang="en-US" smtClean="0"/>
              <a:pPr/>
              <a:t>02-Sep-19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6D9F9-3F18-4218-AC1A-C4C6026295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41003E-B8AC-4730-98B6-DE7405000844}" type="datetimeFigureOut">
              <a:rPr lang="en-US" smtClean="0"/>
              <a:pPr/>
              <a:t>02-Sep-19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6D9F9-3F18-4218-AC1A-C4C6026295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541003E-B8AC-4730-98B6-DE7405000844}" type="datetimeFigureOut">
              <a:rPr lang="en-US" smtClean="0"/>
              <a:pPr/>
              <a:t>02-Sep-19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B36D9F9-3F18-4218-AC1A-C4C60262950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541003E-B8AC-4730-98B6-DE7405000844}" type="datetimeFigureOut">
              <a:rPr lang="en-US" smtClean="0"/>
              <a:pPr/>
              <a:t>02-Sep-19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6D9F9-3F18-4218-AC1A-C4C6026295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541003E-B8AC-4730-98B6-DE7405000844}" type="datetimeFigureOut">
              <a:rPr lang="en-US" smtClean="0"/>
              <a:pPr/>
              <a:t>02-Sep-19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36D9F9-3F18-4218-AC1A-C4C6026295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541003E-B8AC-4730-98B6-DE7405000844}" type="datetimeFigureOut">
              <a:rPr lang="en-US" smtClean="0"/>
              <a:pPr/>
              <a:t>02-Sep-19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36D9F9-3F18-4218-AC1A-C4C6026295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1003E-B8AC-4730-98B6-DE7405000844}" type="datetimeFigureOut">
              <a:rPr lang="en-US" smtClean="0"/>
              <a:pPr/>
              <a:t>02-Sep-19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36D9F9-3F18-4218-AC1A-C4C6026295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541003E-B8AC-4730-98B6-DE7405000844}" type="datetimeFigureOut">
              <a:rPr lang="en-US" smtClean="0"/>
              <a:pPr/>
              <a:t>02-Sep-19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6D9F9-3F18-4218-AC1A-C4C6026295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541003E-B8AC-4730-98B6-DE7405000844}" type="datetimeFigureOut">
              <a:rPr lang="en-US" smtClean="0"/>
              <a:pPr/>
              <a:t>02-Sep-19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6D9F9-3F18-4218-AC1A-C4C6026295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541003E-B8AC-4730-98B6-DE7405000844}" type="datetimeFigureOut">
              <a:rPr lang="en-US" smtClean="0"/>
              <a:pPr/>
              <a:t>02-Sep-19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B36D9F9-3F18-4218-AC1A-C4C60262950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04800"/>
            <a:ext cx="8229600" cy="1828800"/>
          </a:xfrm>
        </p:spPr>
        <p:txBody>
          <a:bodyPr>
            <a:noAutofit/>
            <a:scene3d>
              <a:camera prst="orthographicFront"/>
              <a:lightRig rig="soft" dir="t">
                <a:rot lat="0" lon="0" rev="17220000"/>
              </a:lightRig>
            </a:scene3d>
            <a:sp3d extrusionH="57150" prstMaterial="softEdge">
              <a:bevelT w="38100" h="38100" prst="angle"/>
            </a:sp3d>
          </a:bodyPr>
          <a:lstStyle/>
          <a:p>
            <a:r>
              <a:rPr lang="en-US" sz="2800" cap="none" dirty="0" smtClean="0">
                <a:ln w="12700">
                  <a:solidFill>
                    <a:schemeClr val="tx2">
                      <a:satMod val="155000"/>
                    </a:schemeClr>
                  </a:solidFill>
                  <a:prstDash val="solid"/>
                </a:ln>
                <a:solidFill>
                  <a:schemeClr val="bg2">
                    <a:tint val="85000"/>
                    <a:satMod val="155000"/>
                  </a:schemeClr>
                </a:solidFill>
                <a:effectLst>
                  <a:glow rad="63500">
                    <a:schemeClr val="accent5">
                      <a:satMod val="175000"/>
                      <a:alpha val="40000"/>
                    </a:schemeClr>
                  </a:glow>
                  <a:outerShdw blurRad="41275" dist="20320" dir="1800000" algn="tl" rotWithShape="0">
                    <a:srgbClr val="000000">
                      <a:alpha val="40000"/>
                    </a:srgbClr>
                  </a:outerShdw>
                  <a:reflection blurRad="6350" stA="60000" endA="900" endPos="58000" dir="5400000" sy="-100000" algn="bl" rotWithShape="0"/>
                </a:effectLst>
              </a:rPr>
              <a:t>GENDER ENTERPRISES OWNERSHIP AND ENTREPRENEURSHIP DEVELOPMENT IN NIGERIA.</a:t>
            </a:r>
            <a:br>
              <a:rPr lang="en-US" sz="2800" cap="none" dirty="0" smtClean="0">
                <a:ln w="12700">
                  <a:solidFill>
                    <a:schemeClr val="tx2">
                      <a:satMod val="155000"/>
                    </a:schemeClr>
                  </a:solidFill>
                  <a:prstDash val="solid"/>
                </a:ln>
                <a:solidFill>
                  <a:schemeClr val="bg2">
                    <a:tint val="85000"/>
                    <a:satMod val="155000"/>
                  </a:schemeClr>
                </a:solidFill>
                <a:effectLst>
                  <a:glow rad="63500">
                    <a:schemeClr val="accent5">
                      <a:satMod val="175000"/>
                      <a:alpha val="40000"/>
                    </a:schemeClr>
                  </a:glow>
                  <a:outerShdw blurRad="41275" dist="20320" dir="1800000" algn="tl" rotWithShape="0">
                    <a:srgbClr val="000000">
                      <a:alpha val="40000"/>
                    </a:srgbClr>
                  </a:outerShdw>
                  <a:reflection blurRad="6350" stA="60000" endA="900" endPos="58000" dir="5400000" sy="-100000" algn="bl" rotWithShape="0"/>
                </a:effectLst>
              </a:rPr>
            </a:br>
            <a:r>
              <a:rPr lang="en-US" sz="2800" cap="none" dirty="0" smtClean="0">
                <a:ln w="12700">
                  <a:solidFill>
                    <a:schemeClr val="tx2">
                      <a:satMod val="155000"/>
                    </a:schemeClr>
                  </a:solidFill>
                  <a:prstDash val="solid"/>
                </a:ln>
                <a:solidFill>
                  <a:schemeClr val="bg2">
                    <a:tint val="85000"/>
                    <a:satMod val="155000"/>
                  </a:schemeClr>
                </a:solidFill>
                <a:effectLst>
                  <a:glow rad="63500">
                    <a:schemeClr val="accent5">
                      <a:satMod val="175000"/>
                      <a:alpha val="40000"/>
                    </a:schemeClr>
                  </a:glow>
                  <a:outerShdw blurRad="41275" dist="20320" dir="1800000" algn="tl" rotWithShape="0">
                    <a:srgbClr val="000000">
                      <a:alpha val="40000"/>
                    </a:srgbClr>
                  </a:outerShdw>
                  <a:reflection blurRad="6350" stA="60000" endA="900" endPos="58000" dir="5400000" sy="-100000" algn="bl" rotWithShape="0"/>
                </a:effectLst>
              </a:rPr>
              <a:t/>
            </a:r>
            <a:br>
              <a:rPr lang="en-US" sz="2800" cap="none" dirty="0" smtClean="0">
                <a:ln w="12700">
                  <a:solidFill>
                    <a:schemeClr val="tx2">
                      <a:satMod val="155000"/>
                    </a:schemeClr>
                  </a:solidFill>
                  <a:prstDash val="solid"/>
                </a:ln>
                <a:solidFill>
                  <a:schemeClr val="bg2">
                    <a:tint val="85000"/>
                    <a:satMod val="155000"/>
                  </a:schemeClr>
                </a:solidFill>
                <a:effectLst>
                  <a:glow rad="63500">
                    <a:schemeClr val="accent5">
                      <a:satMod val="175000"/>
                      <a:alpha val="40000"/>
                    </a:schemeClr>
                  </a:glow>
                  <a:outerShdw blurRad="41275" dist="20320" dir="1800000" algn="tl" rotWithShape="0">
                    <a:srgbClr val="000000">
                      <a:alpha val="40000"/>
                    </a:srgbClr>
                  </a:outerShdw>
                  <a:reflection blurRad="6350" stA="60000" endA="900" endPos="58000" dir="5400000" sy="-100000" algn="bl" rotWithShape="0"/>
                </a:effectLst>
              </a:rPr>
            </a:br>
            <a:r>
              <a:rPr lang="en-US" sz="2800" cap="none" dirty="0" smtClean="0">
                <a:ln w="12700">
                  <a:solidFill>
                    <a:schemeClr val="tx2">
                      <a:satMod val="155000"/>
                    </a:schemeClr>
                  </a:solidFill>
                  <a:prstDash val="solid"/>
                </a:ln>
                <a:solidFill>
                  <a:schemeClr val="bg2">
                    <a:tint val="85000"/>
                    <a:satMod val="155000"/>
                  </a:schemeClr>
                </a:solidFill>
                <a:effectLst>
                  <a:glow rad="63500">
                    <a:schemeClr val="accent5">
                      <a:satMod val="175000"/>
                      <a:alpha val="40000"/>
                    </a:schemeClr>
                  </a:glow>
                  <a:outerShdw blurRad="41275" dist="20320" dir="1800000" algn="tl" rotWithShape="0">
                    <a:srgbClr val="000000">
                      <a:alpha val="40000"/>
                    </a:srgbClr>
                  </a:outerShdw>
                  <a:reflection blurRad="6350" stA="60000" endA="900" endPos="58000" dir="5400000" sy="-100000" algn="bl" rotWithShape="0"/>
                </a:effectLst>
              </a:rPr>
              <a:t>QUANTITATIVE APPROACH.</a:t>
            </a:r>
            <a:endParaRPr lang="en-US" sz="2800" cap="none" dirty="0">
              <a:ln w="12700">
                <a:solidFill>
                  <a:schemeClr val="tx2">
                    <a:satMod val="155000"/>
                  </a:schemeClr>
                </a:solidFill>
                <a:prstDash val="solid"/>
              </a:ln>
              <a:solidFill>
                <a:schemeClr val="bg2">
                  <a:tint val="85000"/>
                  <a:satMod val="155000"/>
                </a:schemeClr>
              </a:solidFill>
              <a:effectLst>
                <a:glow rad="63500">
                  <a:schemeClr val="accent5">
                    <a:satMod val="175000"/>
                    <a:alpha val="40000"/>
                  </a:schemeClr>
                </a:glow>
                <a:outerShdw blurRad="41275" dist="20320" dir="1800000" algn="tl" rotWithShape="0">
                  <a:srgbClr val="000000">
                    <a:alpha val="40000"/>
                  </a:srgbClr>
                </a:outerShdw>
                <a:reflection blurRad="6350" stA="60000" endA="900" endPos="58000" dir="5400000" sy="-100000" algn="bl" rotWithShape="0"/>
              </a:effectLst>
            </a:endParaRPr>
          </a:p>
        </p:txBody>
      </p:sp>
      <p:sp>
        <p:nvSpPr>
          <p:cNvPr id="3" name="Subtitle 2"/>
          <p:cNvSpPr>
            <a:spLocks noGrp="1"/>
          </p:cNvSpPr>
          <p:nvPr>
            <p:ph type="subTitle" idx="1"/>
          </p:nvPr>
        </p:nvSpPr>
        <p:spPr>
          <a:xfrm>
            <a:off x="1219200" y="2133600"/>
            <a:ext cx="6400800" cy="1752600"/>
          </a:xfrm>
        </p:spPr>
        <p:txBody>
          <a:bodyPr>
            <a:normAutofit fontScale="25000" lnSpcReduction="20000"/>
          </a:bodyPr>
          <a:lstStyle/>
          <a:p>
            <a:r>
              <a:rPr lang="en-US" sz="8000" dirty="0" smtClean="0">
                <a:solidFill>
                  <a:schemeClr val="tx1">
                    <a:lumMod val="85000"/>
                  </a:schemeClr>
                </a:solidFill>
                <a:latin typeface="Eras Bold ITC" pitchFamily="34" charset="0"/>
              </a:rPr>
              <a:t>Presented by</a:t>
            </a:r>
          </a:p>
          <a:p>
            <a:endParaRPr lang="en-US" sz="4800" dirty="0" smtClean="0">
              <a:solidFill>
                <a:schemeClr val="tx1">
                  <a:lumMod val="85000"/>
                </a:schemeClr>
              </a:solidFill>
              <a:latin typeface="Eras Bold ITC" pitchFamily="34" charset="0"/>
            </a:endParaRPr>
          </a:p>
          <a:p>
            <a:r>
              <a:rPr lang="en-US" sz="7200" dirty="0" smtClean="0">
                <a:solidFill>
                  <a:schemeClr val="tx1">
                    <a:lumMod val="85000"/>
                  </a:schemeClr>
                </a:solidFill>
                <a:latin typeface="Eras Bold ITC" pitchFamily="34" charset="0"/>
              </a:rPr>
              <a:t>OLOGUNDUDU, MOJEED M (</a:t>
            </a:r>
            <a:r>
              <a:rPr lang="en-US" sz="7200" dirty="0" err="1" smtClean="0">
                <a:solidFill>
                  <a:schemeClr val="tx1">
                    <a:lumMod val="85000"/>
                  </a:schemeClr>
                </a:solidFill>
                <a:latin typeface="Eras Bold ITC" pitchFamily="34" charset="0"/>
              </a:rPr>
              <a:t>Ph.D</a:t>
            </a:r>
            <a:r>
              <a:rPr lang="en-US" sz="7200" dirty="0" smtClean="0">
                <a:solidFill>
                  <a:schemeClr val="tx1">
                    <a:lumMod val="85000"/>
                  </a:schemeClr>
                </a:solidFill>
                <a:latin typeface="Eras Bold ITC" pitchFamily="34" charset="0"/>
              </a:rPr>
              <a:t>)</a:t>
            </a:r>
          </a:p>
          <a:p>
            <a:r>
              <a:rPr lang="en-US" sz="7200" dirty="0" smtClean="0">
                <a:solidFill>
                  <a:schemeClr val="tx1">
                    <a:lumMod val="85000"/>
                  </a:schemeClr>
                </a:solidFill>
                <a:latin typeface="Eras Bold ITC" pitchFamily="34" charset="0"/>
              </a:rPr>
              <a:t>MTU-Economics Dept</a:t>
            </a:r>
          </a:p>
          <a:p>
            <a:r>
              <a:rPr lang="en-US" sz="7200" dirty="0" smtClean="0">
                <a:solidFill>
                  <a:schemeClr val="tx1">
                    <a:lumMod val="85000"/>
                  </a:schemeClr>
                </a:solidFill>
                <a:latin typeface="Eras Bold ITC" pitchFamily="34" charset="0"/>
              </a:rPr>
              <a:t>&amp;</a:t>
            </a:r>
          </a:p>
          <a:p>
            <a:endParaRPr lang="en-US" sz="7200" dirty="0" smtClean="0">
              <a:solidFill>
                <a:schemeClr val="tx1">
                  <a:lumMod val="85000"/>
                </a:schemeClr>
              </a:solidFill>
              <a:latin typeface="Eras Bold ITC" pitchFamily="34" charset="0"/>
            </a:endParaRPr>
          </a:p>
          <a:p>
            <a:r>
              <a:rPr lang="en-US" sz="7200" dirty="0" smtClean="0">
                <a:solidFill>
                  <a:schemeClr val="tx1">
                    <a:lumMod val="85000"/>
                  </a:schemeClr>
                </a:solidFill>
                <a:latin typeface="Eras Bold ITC" pitchFamily="34" charset="0"/>
              </a:rPr>
              <a:t>OJO, OLANIPEKUN J (</a:t>
            </a:r>
            <a:r>
              <a:rPr lang="en-US" sz="7200" dirty="0" err="1" smtClean="0">
                <a:solidFill>
                  <a:schemeClr val="tx1">
                    <a:lumMod val="85000"/>
                  </a:schemeClr>
                </a:solidFill>
                <a:latin typeface="Eras Bold ITC" pitchFamily="34" charset="0"/>
              </a:rPr>
              <a:t>Ph.D</a:t>
            </a:r>
            <a:r>
              <a:rPr lang="en-US" sz="7200" dirty="0" smtClean="0">
                <a:solidFill>
                  <a:schemeClr val="tx1">
                    <a:lumMod val="85000"/>
                  </a:schemeClr>
                </a:solidFill>
                <a:latin typeface="Eras Bold ITC" pitchFamily="34" charset="0"/>
              </a:rPr>
              <a:t>)</a:t>
            </a:r>
          </a:p>
          <a:p>
            <a:r>
              <a:rPr lang="en-US" sz="7200" dirty="0" smtClean="0">
                <a:solidFill>
                  <a:schemeClr val="tx1">
                    <a:lumMod val="85000"/>
                  </a:schemeClr>
                </a:solidFill>
                <a:latin typeface="Eras Bold ITC" pitchFamily="34" charset="0"/>
              </a:rPr>
              <a:t>MTU-Business Administration</a:t>
            </a:r>
          </a:p>
          <a:p>
            <a:endParaRPr lang="en-US" sz="7200" dirty="0" smtClean="0">
              <a:solidFill>
                <a:schemeClr val="tx1">
                  <a:lumMod val="85000"/>
                </a:schemeClr>
              </a:solidFill>
              <a:latin typeface="Eras Bold ITC" pitchFamily="34" charset="0"/>
            </a:endParaRPr>
          </a:p>
          <a:p>
            <a:r>
              <a:rPr lang="en-US" sz="7200" dirty="0" smtClean="0">
                <a:solidFill>
                  <a:schemeClr val="tx1">
                    <a:lumMod val="85000"/>
                  </a:schemeClr>
                </a:solidFill>
                <a:latin typeface="Eras Bold ITC" pitchFamily="34" charset="0"/>
              </a:rPr>
              <a:t>On the occasion of </a:t>
            </a:r>
          </a:p>
          <a:p>
            <a:endParaRPr lang="en-US" sz="7200" dirty="0" smtClean="0">
              <a:solidFill>
                <a:schemeClr val="tx1">
                  <a:lumMod val="85000"/>
                </a:schemeClr>
              </a:solidFill>
              <a:latin typeface="Eras Bold ITC" pitchFamily="34" charset="0"/>
            </a:endParaRPr>
          </a:p>
          <a:p>
            <a:r>
              <a:rPr lang="en-US" sz="7200" dirty="0" smtClean="0">
                <a:solidFill>
                  <a:schemeClr val="tx1">
                    <a:lumMod val="85000"/>
                  </a:schemeClr>
                </a:solidFill>
                <a:latin typeface="Eras Bold ITC" pitchFamily="34" charset="0"/>
              </a:rPr>
              <a:t>1</a:t>
            </a:r>
            <a:r>
              <a:rPr lang="en-US" sz="7200" baseline="30000" dirty="0" smtClean="0">
                <a:solidFill>
                  <a:schemeClr val="tx1">
                    <a:lumMod val="85000"/>
                  </a:schemeClr>
                </a:solidFill>
                <a:latin typeface="Eras Bold ITC" pitchFamily="34" charset="0"/>
              </a:rPr>
              <a:t>st</a:t>
            </a:r>
            <a:r>
              <a:rPr lang="en-US" sz="7200" dirty="0" smtClean="0">
                <a:solidFill>
                  <a:schemeClr val="tx1">
                    <a:lumMod val="85000"/>
                  </a:schemeClr>
                </a:solidFill>
                <a:latin typeface="Eras Bold ITC" pitchFamily="34" charset="0"/>
              </a:rPr>
              <a:t> MTU Conference on Entrepreneurship</a:t>
            </a:r>
          </a:p>
          <a:p>
            <a:endParaRPr lang="en-US" sz="7200" dirty="0" smtClean="0">
              <a:solidFill>
                <a:schemeClr val="tx1">
                  <a:lumMod val="85000"/>
                </a:schemeClr>
              </a:solidFill>
              <a:latin typeface="Eras Bold ITC" pitchFamily="34" charset="0"/>
            </a:endParaRPr>
          </a:p>
          <a:p>
            <a:r>
              <a:rPr lang="en-US" sz="7200" dirty="0" smtClean="0">
                <a:solidFill>
                  <a:schemeClr val="tx1">
                    <a:lumMod val="85000"/>
                  </a:schemeClr>
                </a:solidFill>
                <a:latin typeface="Eras Bold ITC" pitchFamily="34" charset="0"/>
              </a:rPr>
              <a:t>Theme: Entrepreneurship and Sustainable Development</a:t>
            </a:r>
          </a:p>
          <a:p>
            <a:endParaRPr lang="en-US" sz="7200" dirty="0" smtClean="0">
              <a:solidFill>
                <a:schemeClr val="tx1">
                  <a:lumMod val="85000"/>
                </a:schemeClr>
              </a:solidFill>
              <a:latin typeface="Eras Bold ITC" pitchFamily="34" charset="0"/>
            </a:endParaRPr>
          </a:p>
          <a:p>
            <a:r>
              <a:rPr lang="en-US" sz="7200" dirty="0" smtClean="0">
                <a:solidFill>
                  <a:schemeClr val="tx1">
                    <a:lumMod val="85000"/>
                  </a:schemeClr>
                </a:solidFill>
                <a:latin typeface="Eras Bold ITC" pitchFamily="34" charset="0"/>
              </a:rPr>
              <a:t>Sept.2019 </a:t>
            </a:r>
            <a:endParaRPr lang="en-US" sz="6400" dirty="0" smtClean="0">
              <a:solidFill>
                <a:schemeClr val="tx1">
                  <a:lumMod val="85000"/>
                </a:schemeClr>
              </a:solidFill>
              <a:latin typeface="Eras Bold ITC" pitchFamily="34" charset="0"/>
            </a:endParaRPr>
          </a:p>
          <a:p>
            <a:endParaRPr lang="en-US" sz="4400" dirty="0" smtClean="0"/>
          </a:p>
          <a:p>
            <a:endParaRPr lang="en-US" sz="4400" dirty="0" smtClean="0"/>
          </a:p>
        </p:txBody>
      </p:sp>
    </p:spTree>
  </p:cSld>
  <p:clrMapOvr>
    <a:masterClrMapping/>
  </p:clrMapOvr>
  <p:transition advTm="3775">
    <p:check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858000"/>
          </a:xfrm>
        </p:spPr>
        <p:txBody>
          <a:bodyPr>
            <a:normAutofit fontScale="77500" lnSpcReduction="20000"/>
          </a:bodyPr>
          <a:lstStyle/>
          <a:p>
            <a:pPr lvl="0">
              <a:buFont typeface="Wingdings" pitchFamily="2" charset="2"/>
              <a:buChar char="Ø"/>
            </a:pPr>
            <a:r>
              <a:rPr lang="en-US" dirty="0" smtClean="0"/>
              <a:t>The quantitative approach employed data sets which were collected through a comprehensive field survey conducted by Federal </a:t>
            </a:r>
            <a:r>
              <a:rPr lang="en-US" dirty="0" smtClean="0"/>
              <a:t>office of Statistic in </a:t>
            </a:r>
            <a:r>
              <a:rPr lang="en-US" dirty="0" smtClean="0"/>
              <a:t>Nigeria</a:t>
            </a:r>
            <a:r>
              <a:rPr lang="en-US" dirty="0" smtClean="0"/>
              <a:t>.</a:t>
            </a:r>
          </a:p>
          <a:p>
            <a:pPr lvl="0">
              <a:buNone/>
            </a:pPr>
            <a:endParaRPr lang="en-US" dirty="0" smtClean="0"/>
          </a:p>
          <a:p>
            <a:pPr lvl="0">
              <a:buFont typeface="Wingdings" pitchFamily="2" charset="2"/>
              <a:buChar char="Ø"/>
            </a:pPr>
            <a:r>
              <a:rPr lang="en-US" dirty="0" smtClean="0"/>
              <a:t>Probity regression model was chosen for analytical purpose because of the discrete nature </a:t>
            </a:r>
            <a:r>
              <a:rPr lang="en-US" dirty="0" smtClean="0"/>
              <a:t>of </a:t>
            </a:r>
            <a:r>
              <a:rPr lang="en-US" dirty="0" smtClean="0"/>
              <a:t>the dependant variable</a:t>
            </a:r>
            <a:r>
              <a:rPr lang="en-US" dirty="0" smtClean="0"/>
              <a:t>.</a:t>
            </a:r>
          </a:p>
          <a:p>
            <a:pPr lvl="0">
              <a:buNone/>
            </a:pPr>
            <a:endParaRPr lang="en-US" dirty="0" smtClean="0"/>
          </a:p>
          <a:p>
            <a:pPr lvl="0">
              <a:buFont typeface="Wingdings" pitchFamily="2" charset="2"/>
              <a:buChar char="Ø"/>
            </a:pPr>
            <a:r>
              <a:rPr lang="en-US" dirty="0" smtClean="0"/>
              <a:t>Even though logic model could also handle the binary dependant’s variable, probity model was considered on the assumption that with the large size of data (16, 000 households) error term would be normally distributed</a:t>
            </a:r>
            <a:r>
              <a:rPr lang="en-US" dirty="0" smtClean="0"/>
              <a:t>.</a:t>
            </a:r>
          </a:p>
          <a:p>
            <a:pPr lvl="0">
              <a:buFont typeface="Wingdings" pitchFamily="2" charset="2"/>
              <a:buChar char="Ø"/>
            </a:pPr>
            <a:endParaRPr lang="en-US" dirty="0" smtClean="0"/>
          </a:p>
          <a:p>
            <a:pPr lvl="0">
              <a:buFont typeface="Wingdings" pitchFamily="2" charset="2"/>
              <a:buChar char="Ø"/>
            </a:pPr>
            <a:r>
              <a:rPr lang="en-US" dirty="0" smtClean="0"/>
              <a:t>The dependant variables were regressed on some selected socio-economic factors of the respondent's to explain factors that influence gender enterprises ownership and entrepreneurial development in Nigeria</a:t>
            </a:r>
            <a:r>
              <a:rPr lang="en-US" dirty="0" smtClean="0"/>
              <a:t>.</a:t>
            </a:r>
          </a:p>
          <a:p>
            <a:pPr lvl="0">
              <a:buNone/>
            </a:pPr>
            <a:endParaRPr lang="en-US" dirty="0" smtClean="0"/>
          </a:p>
          <a:p>
            <a:pPr lvl="0">
              <a:buFont typeface="Wingdings" pitchFamily="2" charset="2"/>
              <a:buChar char="Ø"/>
            </a:pPr>
            <a:r>
              <a:rPr lang="en-US" dirty="0" smtClean="0"/>
              <a:t>Following closed </a:t>
            </a:r>
            <a:r>
              <a:rPr lang="en-US" dirty="0" err="1" smtClean="0"/>
              <a:t>Sackey</a:t>
            </a:r>
            <a:r>
              <a:rPr lang="en-US" dirty="0" smtClean="0"/>
              <a:t> and </a:t>
            </a:r>
            <a:r>
              <a:rPr lang="en-US" dirty="0" err="1" smtClean="0"/>
              <a:t>Baffour</a:t>
            </a:r>
            <a:r>
              <a:rPr lang="en-US" dirty="0" smtClean="0"/>
              <a:t> (2006), the study constructed the underlying model for the empirical analysis in the form:</a:t>
            </a:r>
          </a:p>
          <a:p>
            <a:pPr>
              <a:buFont typeface="Wingdings" pitchFamily="2" charset="2"/>
              <a:buChar char="Ø"/>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rmAutofit fontScale="92500" lnSpcReduction="10000"/>
          </a:bodyPr>
          <a:lstStyle/>
          <a:p>
            <a:pPr>
              <a:buNone/>
            </a:pPr>
            <a:r>
              <a:rPr lang="en-US" dirty="0" smtClean="0"/>
              <a:t>		</a:t>
            </a:r>
            <a:r>
              <a:rPr lang="en-US" dirty="0" err="1" smtClean="0"/>
              <a:t>Y</a:t>
            </a:r>
            <a:r>
              <a:rPr lang="en-US" baseline="-25000" dirty="0" err="1" smtClean="0"/>
              <a:t>j</a:t>
            </a:r>
            <a:r>
              <a:rPr lang="en-US" baseline="-25000" dirty="0" smtClean="0"/>
              <a:t> </a:t>
            </a:r>
            <a:r>
              <a:rPr lang="en-US" baseline="30000" dirty="0" smtClean="0"/>
              <a:t>*</a:t>
            </a:r>
            <a:r>
              <a:rPr lang="en-US" dirty="0" smtClean="0"/>
              <a:t>= </a:t>
            </a:r>
            <a:r>
              <a:rPr lang="en-US" dirty="0" smtClean="0"/>
              <a:t>f(</a:t>
            </a:r>
            <a:r>
              <a:rPr lang="en-US" dirty="0" err="1" smtClean="0"/>
              <a:t>X</a:t>
            </a:r>
            <a:r>
              <a:rPr lang="en-US" baseline="-25000" dirty="0" err="1" smtClean="0"/>
              <a:t>j</a:t>
            </a:r>
            <a:r>
              <a:rPr lang="en-US" dirty="0" smtClean="0"/>
              <a:t> B</a:t>
            </a:r>
            <a:r>
              <a:rPr lang="en-US" baseline="-25000" dirty="0" smtClean="0"/>
              <a:t>i</a:t>
            </a:r>
            <a:r>
              <a:rPr lang="en-US" dirty="0" smtClean="0"/>
              <a:t> + u) __________(1)</a:t>
            </a:r>
          </a:p>
          <a:p>
            <a:pPr>
              <a:buNone/>
            </a:pPr>
            <a:r>
              <a:rPr lang="en-US" dirty="0" smtClean="0"/>
              <a:t>Where </a:t>
            </a:r>
          </a:p>
          <a:p>
            <a:pPr>
              <a:buNone/>
            </a:pPr>
            <a:r>
              <a:rPr lang="en-US" dirty="0" err="1" smtClean="0"/>
              <a:t>Y</a:t>
            </a:r>
            <a:r>
              <a:rPr lang="en-US" baseline="-25000" dirty="0" err="1" smtClean="0"/>
              <a:t>j</a:t>
            </a:r>
            <a:r>
              <a:rPr lang="en-US" dirty="0" smtClean="0"/>
              <a:t>* = 	1 if the </a:t>
            </a:r>
            <a:r>
              <a:rPr lang="en-US" dirty="0" err="1" smtClean="0"/>
              <a:t>i</a:t>
            </a:r>
            <a:r>
              <a:rPr lang="en-US" baseline="30000" dirty="0" err="1" smtClean="0"/>
              <a:t>th</a:t>
            </a:r>
            <a:r>
              <a:rPr lang="en-US" dirty="0" smtClean="0"/>
              <a:t> individual own an </a:t>
            </a:r>
            <a:r>
              <a:rPr lang="en-US" dirty="0" smtClean="0"/>
              <a:t>	enterprises </a:t>
            </a:r>
            <a:r>
              <a:rPr lang="en-US" dirty="0" smtClean="0"/>
              <a:t>during the reference and period</a:t>
            </a:r>
            <a:r>
              <a:rPr lang="en-US" dirty="0" smtClean="0"/>
              <a:t>.</a:t>
            </a:r>
          </a:p>
          <a:p>
            <a:pPr>
              <a:buNone/>
            </a:pPr>
            <a:endParaRPr lang="en-US" dirty="0" smtClean="0"/>
          </a:p>
          <a:p>
            <a:pPr>
              <a:buNone/>
            </a:pPr>
            <a:r>
              <a:rPr lang="en-US" dirty="0" err="1" smtClean="0"/>
              <a:t>Y</a:t>
            </a:r>
            <a:r>
              <a:rPr lang="en-US" baseline="-25000" dirty="0" err="1" smtClean="0"/>
              <a:t>j</a:t>
            </a:r>
            <a:r>
              <a:rPr lang="en-US" dirty="0" smtClean="0"/>
              <a:t>*  =	 0 if the </a:t>
            </a:r>
            <a:r>
              <a:rPr lang="en-US" dirty="0" err="1" smtClean="0"/>
              <a:t>i</a:t>
            </a:r>
            <a:r>
              <a:rPr lang="en-US" baseline="30000" dirty="0" err="1" smtClean="0"/>
              <a:t>th</a:t>
            </a:r>
            <a:r>
              <a:rPr lang="en-US" dirty="0" smtClean="0"/>
              <a:t> individual does not own enterprise during the reference period</a:t>
            </a:r>
            <a:r>
              <a:rPr lang="en-US" dirty="0" smtClean="0"/>
              <a:t>.</a:t>
            </a:r>
          </a:p>
          <a:p>
            <a:pPr>
              <a:buNone/>
            </a:pPr>
            <a:endParaRPr lang="en-US" dirty="0" smtClean="0"/>
          </a:p>
          <a:p>
            <a:pPr>
              <a:buNone/>
            </a:pPr>
            <a:r>
              <a:rPr lang="en-US" dirty="0" smtClean="0"/>
              <a:t>While</a:t>
            </a:r>
          </a:p>
          <a:p>
            <a:pPr>
              <a:buNone/>
            </a:pPr>
            <a:r>
              <a:rPr lang="en-US" dirty="0" smtClean="0"/>
              <a:t>X</a:t>
            </a:r>
            <a:r>
              <a:rPr lang="en-US" baseline="-25000" dirty="0" smtClean="0"/>
              <a:t>i</a:t>
            </a:r>
            <a:r>
              <a:rPr lang="en-US" dirty="0" smtClean="0"/>
              <a:t> = 	representing the vector of explanatory variables.</a:t>
            </a:r>
          </a:p>
          <a:p>
            <a:pPr lvl="0">
              <a:buNone/>
            </a:pPr>
            <a:r>
              <a:rPr lang="en-US" dirty="0" smtClean="0"/>
              <a:t>Based on the four sets of explanatory variables as contained in table I below, equation 1 is specified broadly as</a:t>
            </a:r>
            <a:r>
              <a:rPr lang="en-US" dirty="0" smtClean="0"/>
              <a:t>:</a:t>
            </a:r>
          </a:p>
          <a:p>
            <a:pPr lvl="0">
              <a:buNone/>
            </a:pPr>
            <a:endParaRPr lang="en-US" dirty="0" smtClean="0"/>
          </a:p>
          <a:p>
            <a:pPr>
              <a:buNone/>
            </a:pPr>
            <a:r>
              <a:rPr lang="en-US" dirty="0" err="1" smtClean="0"/>
              <a:t>Y</a:t>
            </a:r>
            <a:r>
              <a:rPr lang="en-US" baseline="-25000" dirty="0" err="1" smtClean="0"/>
              <a:t>j</a:t>
            </a:r>
            <a:r>
              <a:rPr lang="en-US" dirty="0" smtClean="0"/>
              <a:t>* = </a:t>
            </a:r>
            <a:r>
              <a:rPr lang="el-GR" dirty="0" smtClean="0"/>
              <a:t>β</a:t>
            </a:r>
            <a:r>
              <a:rPr lang="en-US" baseline="-25000" dirty="0" smtClean="0"/>
              <a:t>0</a:t>
            </a:r>
            <a:r>
              <a:rPr lang="en-US" dirty="0" smtClean="0"/>
              <a:t> + </a:t>
            </a:r>
            <a:r>
              <a:rPr lang="el-GR" dirty="0" smtClean="0"/>
              <a:t>β</a:t>
            </a:r>
            <a:r>
              <a:rPr lang="en-US" baseline="-25000" dirty="0" smtClean="0"/>
              <a:t>1</a:t>
            </a:r>
            <a:r>
              <a:rPr lang="en-US" dirty="0" smtClean="0"/>
              <a:t>X</a:t>
            </a:r>
            <a:r>
              <a:rPr lang="en-US" baseline="-25000" dirty="0" smtClean="0"/>
              <a:t>1</a:t>
            </a:r>
            <a:r>
              <a:rPr lang="en-US" dirty="0" smtClean="0"/>
              <a:t> + </a:t>
            </a:r>
            <a:r>
              <a:rPr lang="el-GR" dirty="0" smtClean="0"/>
              <a:t>β</a:t>
            </a:r>
            <a:r>
              <a:rPr lang="en-US" baseline="-25000" dirty="0" smtClean="0"/>
              <a:t>2</a:t>
            </a:r>
            <a:r>
              <a:rPr lang="en-US" dirty="0" smtClean="0"/>
              <a:t>X</a:t>
            </a:r>
            <a:r>
              <a:rPr lang="en-US" baseline="-25000" dirty="0" smtClean="0"/>
              <a:t>2</a:t>
            </a:r>
            <a:r>
              <a:rPr lang="en-US" dirty="0" smtClean="0"/>
              <a:t> + </a:t>
            </a:r>
            <a:r>
              <a:rPr lang="el-GR" dirty="0" smtClean="0"/>
              <a:t>β</a:t>
            </a:r>
            <a:r>
              <a:rPr lang="en-US" baseline="-25000" dirty="0" smtClean="0"/>
              <a:t>3</a:t>
            </a:r>
            <a:r>
              <a:rPr lang="en-US" dirty="0" smtClean="0"/>
              <a:t>X</a:t>
            </a:r>
            <a:r>
              <a:rPr lang="en-US" baseline="-25000" dirty="0" smtClean="0"/>
              <a:t>3</a:t>
            </a:r>
            <a:r>
              <a:rPr lang="en-US" dirty="0" smtClean="0"/>
              <a:t> + </a:t>
            </a:r>
            <a:r>
              <a:rPr lang="el-GR" dirty="0" smtClean="0"/>
              <a:t>β</a:t>
            </a:r>
            <a:r>
              <a:rPr lang="en-US" baseline="-25000" dirty="0" smtClean="0"/>
              <a:t>4</a:t>
            </a:r>
            <a:r>
              <a:rPr lang="en-US" dirty="0" smtClean="0"/>
              <a:t>X</a:t>
            </a:r>
            <a:r>
              <a:rPr lang="en-US" baseline="-25000" dirty="0" smtClean="0"/>
              <a:t>4</a:t>
            </a:r>
            <a:r>
              <a:rPr lang="en-US" dirty="0" smtClean="0"/>
              <a:t> + U</a:t>
            </a:r>
            <a:r>
              <a:rPr lang="en-US" baseline="-25000" dirty="0" smtClean="0"/>
              <a:t>1</a:t>
            </a:r>
            <a:r>
              <a:rPr lang="en-US" dirty="0" smtClean="0"/>
              <a:t> ___(2) </a:t>
            </a:r>
          </a:p>
          <a:p>
            <a:pPr>
              <a:buNone/>
            </a:pP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lstStyle/>
          <a:p>
            <a:pPr lvl="0">
              <a:buFont typeface="Wingdings" pitchFamily="2" charset="2"/>
              <a:buChar char="Ø"/>
            </a:pPr>
            <a:r>
              <a:rPr lang="en-US" dirty="0" smtClean="0"/>
              <a:t>In all, three different </a:t>
            </a:r>
            <a:r>
              <a:rPr lang="en-US" dirty="0" err="1" smtClean="0"/>
              <a:t>probit</a:t>
            </a:r>
            <a:r>
              <a:rPr lang="en-US" dirty="0" smtClean="0"/>
              <a:t> regression models were set up to help in extricating the social economic factors that have affected men and women differently to own enterprises in Nigeria.</a:t>
            </a:r>
          </a:p>
          <a:p>
            <a:pPr>
              <a:buFont typeface="Wingdings" pitchFamily="2" charset="2"/>
              <a:buChar char="Ø"/>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0" y="152400"/>
            <a:ext cx="7772400" cy="762000"/>
          </a:xfrm>
          <a:prstGeom prst="rect">
            <a:avLst/>
          </a:prstGeom>
        </p:spPr>
        <p:txBody>
          <a:bodyPr vert="horz" anchor="ctr">
            <a:normAutofit fontScale="85000" lnSpcReduction="10000"/>
            <a:scene3d>
              <a:camera prst="orthographicFront"/>
              <a:lightRig rig="soft" dir="t">
                <a:rot lat="0" lon="0" rev="16800000"/>
              </a:lightRig>
            </a:scene3d>
            <a:sp3d prstMaterial="softEdge">
              <a:bevelT w="38100" h="38100"/>
            </a:sp3d>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1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rPr>
              <a:t>5.0	FINDINGS AND DISCUSSION</a:t>
            </a:r>
            <a:endParaRPr kumimoji="0" lang="en-US"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8" name="Content Placeholder 2"/>
          <p:cNvSpPr>
            <a:spLocks noGrp="1"/>
          </p:cNvSpPr>
          <p:nvPr>
            <p:ph idx="1"/>
          </p:nvPr>
        </p:nvSpPr>
        <p:spPr>
          <a:xfrm>
            <a:off x="457200" y="762000"/>
            <a:ext cx="8229600" cy="5867400"/>
          </a:xfrm>
        </p:spPr>
        <p:txBody>
          <a:bodyPr/>
          <a:lstStyle/>
          <a:p>
            <a:pPr lvl="0">
              <a:buFont typeface="Wingdings" pitchFamily="2" charset="2"/>
              <a:buChar char="Ø"/>
            </a:pPr>
            <a:r>
              <a:rPr lang="en-US" dirty="0" smtClean="0"/>
              <a:t>The quantitative analysis has two components:</a:t>
            </a:r>
          </a:p>
          <a:p>
            <a:pPr marL="1099566" lvl="1" indent="-514350">
              <a:buFont typeface="+mj-lt"/>
              <a:buAutoNum type="romanUcPeriod"/>
            </a:pPr>
            <a:r>
              <a:rPr lang="en-US" dirty="0" smtClean="0"/>
              <a:t>Descriptive Statistics in terms of democratic characteristics as indicated in table 2.</a:t>
            </a:r>
          </a:p>
          <a:p>
            <a:pPr marL="1099566" lvl="1" indent="-514350">
              <a:buFont typeface="+mj-lt"/>
              <a:buAutoNum type="romanUcPeriod"/>
            </a:pPr>
            <a:endParaRPr lang="en-US" dirty="0" smtClean="0"/>
          </a:p>
          <a:p>
            <a:pPr marL="1099566" lvl="1" indent="-514350">
              <a:buFont typeface="+mj-lt"/>
              <a:buAutoNum type="romanUcPeriod"/>
            </a:pPr>
            <a:r>
              <a:rPr lang="en-US" dirty="0" smtClean="0"/>
              <a:t>Econometrics analysis as indicated in table 3.</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458200" cy="868362"/>
          </a:xfrm>
        </p:spPr>
        <p:txBody>
          <a:bodyPr/>
          <a:lstStyle/>
          <a:p>
            <a:r>
              <a:rPr lang="en-US" dirty="0" smtClean="0"/>
              <a:t>Figure 1a</a:t>
            </a:r>
            <a:endParaRPr lang="en-US" dirty="0"/>
          </a:p>
        </p:txBody>
      </p:sp>
      <p:graphicFrame>
        <p:nvGraphicFramePr>
          <p:cNvPr id="6" name="Content Placeholder 5"/>
          <p:cNvGraphicFramePr>
            <a:graphicFrameLocks noGrp="1"/>
          </p:cNvGraphicFramePr>
          <p:nvPr>
            <p:ph idx="1"/>
          </p:nvPr>
        </p:nvGraphicFramePr>
        <p:xfrm>
          <a:off x="304800" y="1219201"/>
          <a:ext cx="8610600" cy="4038599"/>
        </p:xfrm>
        <a:graphic>
          <a:graphicData uri="http://schemas.openxmlformats.org/drawingml/2006/chart">
            <c:chart xmlns:c="http://schemas.openxmlformats.org/drawingml/2006/chart" xmlns:r="http://schemas.openxmlformats.org/officeDocument/2006/relationships" r:id="rId2"/>
          </a:graphicData>
        </a:graphic>
      </p:graphicFrame>
      <p:sp>
        <p:nvSpPr>
          <p:cNvPr id="7" name="Content Placeholder 2"/>
          <p:cNvSpPr txBox="1">
            <a:spLocks/>
          </p:cNvSpPr>
          <p:nvPr/>
        </p:nvSpPr>
        <p:spPr>
          <a:xfrm>
            <a:off x="457200" y="1066800"/>
            <a:ext cx="8229600" cy="5242560"/>
          </a:xfrm>
          <a:prstGeom prst="rect">
            <a:avLst/>
          </a:prstGeom>
        </p:spPr>
        <p:txBody>
          <a:bodyPr vert="horz">
            <a:normAutofit/>
          </a:bodyPr>
          <a:lstStyle/>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Arial" pitchFamily="34" charset="0"/>
              <a:buChar char="•"/>
              <a:tabLst/>
              <a:defRPr/>
            </a:pPr>
            <a:endParaRPr kumimoji="0" lang="en-US" sz="2800" b="0" i="0" u="none" strike="noStrike" kern="1200" cap="none" spc="0" normalizeH="0" baseline="0" noProof="0" smtClean="0">
              <a:ln>
                <a:noFill/>
              </a:ln>
              <a:solidFill>
                <a:schemeClr val="tx1"/>
              </a:solidFill>
              <a:effectLst/>
              <a:uLnTx/>
              <a:uFillTx/>
              <a:latin typeface="+mn-lt"/>
              <a:ea typeface="+mn-ea"/>
              <a:cs typeface="+mn-cs"/>
            </a:endParaRP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Arial"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2050" name="Rectangle 2"/>
          <p:cNvSpPr>
            <a:spLocks noChangeArrowheads="1"/>
          </p:cNvSpPr>
          <p:nvPr/>
        </p:nvSpPr>
        <p:spPr bwMode="auto">
          <a:xfrm>
            <a:off x="533400" y="5562600"/>
            <a:ext cx="8161209"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Figure 1a: Proportion of women who own an enterprise</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Source: Researcher</a:t>
            </a:r>
            <a:r>
              <a:rPr kumimoji="0" lang="en-US" sz="28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field work</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1b</a:t>
            </a:r>
            <a:endParaRPr lang="en-US" dirty="0"/>
          </a:p>
        </p:txBody>
      </p:sp>
      <p:graphicFrame>
        <p:nvGraphicFramePr>
          <p:cNvPr id="4" name="Content Placeholder 3"/>
          <p:cNvGraphicFramePr>
            <a:graphicFrameLocks noGrp="1"/>
          </p:cNvGraphicFramePr>
          <p:nvPr>
            <p:ph idx="1"/>
          </p:nvPr>
        </p:nvGraphicFramePr>
        <p:xfrm>
          <a:off x="457200" y="1600201"/>
          <a:ext cx="8229600" cy="3657599"/>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2"/>
          <p:cNvSpPr>
            <a:spLocks noChangeArrowheads="1"/>
          </p:cNvSpPr>
          <p:nvPr/>
        </p:nvSpPr>
        <p:spPr bwMode="auto">
          <a:xfrm>
            <a:off x="457200" y="5334000"/>
            <a:ext cx="8001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sz="2800" dirty="0" smtClean="0"/>
              <a:t>Figure 1b: Proportion of men who own </a:t>
            </a:r>
            <a:r>
              <a:rPr lang="en-US" sz="2800" dirty="0" smtClean="0"/>
              <a:t>an </a:t>
            </a:r>
            <a:r>
              <a:rPr lang="en-US" sz="2800" dirty="0" smtClean="0"/>
              <a:t>enterprise</a:t>
            </a:r>
          </a:p>
          <a:p>
            <a:pPr algn="ctr"/>
            <a:r>
              <a:rPr lang="en-US" sz="2800" dirty="0" smtClean="0"/>
              <a:t>Source</a:t>
            </a:r>
            <a:r>
              <a:rPr lang="en-US" sz="2800" dirty="0" smtClean="0">
                <a:latin typeface="Times New Roman" pitchFamily="18" charset="0"/>
                <a:ea typeface="Times New Roman" pitchFamily="18" charset="0"/>
                <a:cs typeface="Times New Roman" pitchFamily="18" charset="0"/>
              </a:rPr>
              <a:t>: </a:t>
            </a:r>
            <a:r>
              <a:rPr lang="en-US" sz="2800" dirty="0" smtClean="0">
                <a:latin typeface="Times New Roman" pitchFamily="18" charset="0"/>
                <a:ea typeface="Times New Roman" pitchFamily="18" charset="0"/>
                <a:cs typeface="Times New Roman" pitchFamily="18" charset="0"/>
              </a:rPr>
              <a:t>Researcher field work</a:t>
            </a:r>
            <a:endParaRPr lang="en-US" sz="2800" dirty="0" smtClean="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867400"/>
          </a:xfrm>
        </p:spPr>
        <p:txBody>
          <a:bodyPr>
            <a:normAutofit/>
          </a:bodyPr>
          <a:lstStyle/>
          <a:p>
            <a:pPr lvl="0">
              <a:buFont typeface="Wingdings" pitchFamily="2" charset="2"/>
              <a:buChar char="Ø"/>
            </a:pPr>
            <a:r>
              <a:rPr lang="en-US" dirty="0" smtClean="0"/>
              <a:t>The data (figure 1a and 1b) illustrates the proportion of Nigeria men and women who owned an enterprise in the year preceding that of the research.</a:t>
            </a:r>
          </a:p>
          <a:p>
            <a:pPr lvl="0">
              <a:buFont typeface="Wingdings" pitchFamily="2" charset="2"/>
              <a:buChar char="Ø"/>
            </a:pPr>
            <a:r>
              <a:rPr lang="en-US" dirty="0" smtClean="0"/>
              <a:t>While more than half (53.5%) of the women in Nigeria owned enterprises less than half (46.6%) of their men counterparts owned a business.</a:t>
            </a:r>
          </a:p>
          <a:p>
            <a:pPr lvl="0">
              <a:buFont typeface="Wingdings" pitchFamily="2" charset="2"/>
              <a:buChar char="Ø"/>
            </a:pPr>
            <a:r>
              <a:rPr lang="en-US" dirty="0" smtClean="0"/>
              <a:t>This result is in line with the finding of GEM survey in Nigeria which identified high Rates of business participation among women, relative to men in Nigeria (</a:t>
            </a:r>
            <a:r>
              <a:rPr lang="en-US" dirty="0" err="1" smtClean="0"/>
              <a:t>Yankson</a:t>
            </a:r>
            <a:r>
              <a:rPr lang="en-US" dirty="0" smtClean="0"/>
              <a:t> </a:t>
            </a:r>
            <a:r>
              <a:rPr lang="en-US" dirty="0" err="1" smtClean="0"/>
              <a:t>etal</a:t>
            </a:r>
            <a:r>
              <a:rPr lang="en-US" dirty="0" smtClean="0"/>
              <a:t> 2013). </a:t>
            </a:r>
          </a:p>
          <a:p>
            <a:pPr>
              <a:buNone/>
            </a:pPr>
            <a:endParaRPr lang="en-US" dirty="0"/>
          </a:p>
        </p:txBody>
      </p:sp>
      <p:sp>
        <p:nvSpPr>
          <p:cNvPr id="4" name="Title 1"/>
          <p:cNvSpPr txBox="1">
            <a:spLocks/>
          </p:cNvSpPr>
          <p:nvPr/>
        </p:nvSpPr>
        <p:spPr>
          <a:xfrm>
            <a:off x="-1066800" y="3200400"/>
            <a:ext cx="6324600" cy="533400"/>
          </a:xfrm>
          <a:prstGeom prst="rect">
            <a:avLst/>
          </a:prstGeom>
        </p:spPr>
        <p:txBody>
          <a:bodyPr vert="horz" anchor="ctr">
            <a:normAutofit fontScale="85000" lnSpcReduction="20000"/>
            <a:scene3d>
              <a:camera prst="orthographicFront"/>
              <a:lightRig rig="soft" dir="t">
                <a:rot lat="0" lon="0" rev="1680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5" name="Title 1"/>
          <p:cNvSpPr>
            <a:spLocks noGrp="1"/>
          </p:cNvSpPr>
          <p:nvPr>
            <p:ph type="title"/>
          </p:nvPr>
        </p:nvSpPr>
        <p:spPr>
          <a:xfrm>
            <a:off x="-533400" y="152400"/>
            <a:ext cx="8229600" cy="639762"/>
          </a:xfrm>
          <a:prstGeom prst="rect">
            <a:avLst/>
          </a:prstGeom>
        </p:spPr>
        <p:txBody>
          <a:bodyPr vert="horz" anchor="ctr">
            <a:normAutofit fontScale="90000"/>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r>
              <a:rPr lang="en-US" dirty="0" smtClean="0"/>
              <a:t>5.1	DESCRIPTIVE STATISTICS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3200" dirty="0" smtClean="0"/>
              <a:t>Table1: Set of the explanatory variables for the </a:t>
            </a:r>
            <a:r>
              <a:rPr lang="en-US" sz="3200" dirty="0" err="1" smtClean="0"/>
              <a:t>probit</a:t>
            </a:r>
            <a:r>
              <a:rPr lang="en-US" sz="3200" dirty="0" smtClean="0"/>
              <a:t> repression.</a:t>
            </a:r>
            <a:endParaRPr lang="en-US" sz="3200" dirty="0"/>
          </a:p>
        </p:txBody>
      </p:sp>
      <p:graphicFrame>
        <p:nvGraphicFramePr>
          <p:cNvPr id="4" name="Content Placeholder 3"/>
          <p:cNvGraphicFramePr>
            <a:graphicFrameLocks noGrp="1"/>
          </p:cNvGraphicFramePr>
          <p:nvPr>
            <p:ph idx="1"/>
          </p:nvPr>
        </p:nvGraphicFramePr>
        <p:xfrm>
          <a:off x="685800" y="1379281"/>
          <a:ext cx="7620000" cy="4869119"/>
        </p:xfrm>
        <a:graphic>
          <a:graphicData uri="http://schemas.openxmlformats.org/drawingml/2006/table">
            <a:tbl>
              <a:tblPr firstRow="1" bandRow="1">
                <a:tableStyleId>{793D81CF-94F2-401A-BA57-92F5A7B2D0C5}</a:tableStyleId>
              </a:tblPr>
              <a:tblGrid>
                <a:gridCol w="2540000"/>
                <a:gridCol w="2540000"/>
                <a:gridCol w="2540000"/>
              </a:tblGrid>
              <a:tr h="153311">
                <a:tc>
                  <a:txBody>
                    <a:bodyPr/>
                    <a:lstStyle/>
                    <a:p>
                      <a:pPr marL="0" marR="0" algn="ctr">
                        <a:lnSpc>
                          <a:spcPct val="115000"/>
                        </a:lnSpc>
                        <a:spcBef>
                          <a:spcPts val="0"/>
                        </a:spcBef>
                        <a:spcAft>
                          <a:spcPts val="0"/>
                        </a:spcAft>
                      </a:pPr>
                      <a:r>
                        <a:rPr lang="en-US" sz="800" dirty="0"/>
                        <a:t>Sets of explanatory variables</a:t>
                      </a:r>
                      <a:endParaRPr lang="en-US" sz="1050" dirty="0">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endParaRPr lang="en-US" sz="800" dirty="0"/>
                    </a:p>
                    <a:p>
                      <a:pPr marL="0" marR="0" algn="ctr">
                        <a:lnSpc>
                          <a:spcPct val="115000"/>
                        </a:lnSpc>
                        <a:spcBef>
                          <a:spcPts val="0"/>
                        </a:spcBef>
                        <a:spcAft>
                          <a:spcPts val="0"/>
                        </a:spcAft>
                      </a:pPr>
                      <a:r>
                        <a:rPr lang="en-US" sz="800" dirty="0"/>
                        <a:t>Examples used in the regression</a:t>
                      </a:r>
                      <a:endParaRPr lang="en-US" sz="1050" dirty="0">
                        <a:latin typeface="Calibri"/>
                        <a:ea typeface="Times New Roman"/>
                        <a:cs typeface="Times New Roman"/>
                      </a:endParaRPr>
                    </a:p>
                  </a:txBody>
                  <a:tcPr marL="68580" marR="68580" marT="0" marB="0" anchor="ctr"/>
                </a:tc>
                <a:tc>
                  <a:txBody>
                    <a:bodyPr/>
                    <a:lstStyle/>
                    <a:p>
                      <a:pPr marL="0" marR="0" algn="ctr">
                        <a:lnSpc>
                          <a:spcPct val="115000"/>
                        </a:lnSpc>
                        <a:spcBef>
                          <a:spcPts val="0"/>
                        </a:spcBef>
                        <a:spcAft>
                          <a:spcPts val="0"/>
                        </a:spcAft>
                      </a:pPr>
                      <a:r>
                        <a:rPr lang="en-US" sz="800" dirty="0"/>
                        <a:t>Expected sign</a:t>
                      </a:r>
                      <a:endParaRPr lang="en-US" sz="1050" dirty="0">
                        <a:latin typeface="Calibri"/>
                        <a:ea typeface="Times New Roman"/>
                        <a:cs typeface="Times New Roman"/>
                      </a:endParaRPr>
                    </a:p>
                  </a:txBody>
                  <a:tcPr marL="68580" marR="68580" marT="0" marB="0" anchor="ctr"/>
                </a:tc>
              </a:tr>
              <a:tr h="1379796">
                <a:tc>
                  <a:txBody>
                    <a:bodyPr/>
                    <a:lstStyle/>
                    <a:p>
                      <a:pPr marL="0" marR="0" algn="l">
                        <a:lnSpc>
                          <a:spcPct val="115000"/>
                        </a:lnSpc>
                        <a:spcBef>
                          <a:spcPts val="0"/>
                        </a:spcBef>
                        <a:spcAft>
                          <a:spcPts val="0"/>
                        </a:spcAft>
                      </a:pPr>
                      <a:endParaRPr lang="en-US" sz="1050" dirty="0"/>
                    </a:p>
                    <a:p>
                      <a:pPr marL="0" marR="0" algn="l">
                        <a:lnSpc>
                          <a:spcPct val="115000"/>
                        </a:lnSpc>
                        <a:spcBef>
                          <a:spcPts val="0"/>
                        </a:spcBef>
                        <a:spcAft>
                          <a:spcPts val="0"/>
                        </a:spcAft>
                      </a:pPr>
                      <a:r>
                        <a:rPr lang="en-US" sz="800" dirty="0"/>
                        <a:t>Demographic Characteristics</a:t>
                      </a:r>
                      <a:endParaRPr lang="en-US" sz="1050" dirty="0">
                        <a:latin typeface="Calibri"/>
                        <a:ea typeface="Times New Roman"/>
                        <a:cs typeface="Times New Roman"/>
                      </a:endParaRPr>
                    </a:p>
                  </a:txBody>
                  <a:tcPr marL="68580" marR="68580" marT="0" marB="0" anchor="ctr"/>
                </a:tc>
                <a:tc>
                  <a:txBody>
                    <a:bodyPr/>
                    <a:lstStyle/>
                    <a:p>
                      <a:pPr marL="342900" marR="0" lvl="0" indent="-342900" algn="l">
                        <a:lnSpc>
                          <a:spcPct val="115000"/>
                        </a:lnSpc>
                        <a:spcBef>
                          <a:spcPts val="0"/>
                        </a:spcBef>
                        <a:spcAft>
                          <a:spcPts val="0"/>
                        </a:spcAft>
                        <a:buFont typeface="Symbol"/>
                        <a:buChar char=""/>
                      </a:pPr>
                      <a:r>
                        <a:rPr lang="en-US" sz="800" dirty="0"/>
                        <a:t>Age of one respondent (continuous variable)</a:t>
                      </a:r>
                      <a:endParaRPr lang="en-US" sz="1050" dirty="0"/>
                    </a:p>
                    <a:p>
                      <a:pPr marL="342900" marR="0" lvl="0" indent="-342900" algn="l">
                        <a:lnSpc>
                          <a:spcPct val="115000"/>
                        </a:lnSpc>
                        <a:spcBef>
                          <a:spcPts val="0"/>
                        </a:spcBef>
                        <a:spcAft>
                          <a:spcPts val="0"/>
                        </a:spcAft>
                        <a:buFont typeface="Symbol"/>
                        <a:buChar char=""/>
                      </a:pPr>
                      <a:r>
                        <a:rPr lang="en-US" sz="800" dirty="0"/>
                        <a:t>Age-squared of the respondent (continuous variable)</a:t>
                      </a:r>
                      <a:endParaRPr lang="en-US" sz="1050" dirty="0"/>
                    </a:p>
                    <a:p>
                      <a:pPr marL="342900" marR="0" lvl="0" indent="-342900" algn="l">
                        <a:lnSpc>
                          <a:spcPct val="115000"/>
                        </a:lnSpc>
                        <a:spcBef>
                          <a:spcPts val="0"/>
                        </a:spcBef>
                        <a:spcAft>
                          <a:spcPts val="0"/>
                        </a:spcAft>
                        <a:buFont typeface="Symbol"/>
                        <a:buChar char=""/>
                      </a:pPr>
                      <a:r>
                        <a:rPr lang="en-US" sz="800" dirty="0"/>
                        <a:t>Sex, men = 1, otherwise = 0</a:t>
                      </a:r>
                      <a:endParaRPr lang="en-US" sz="1050" dirty="0"/>
                    </a:p>
                    <a:p>
                      <a:pPr marL="342900" marR="0" lvl="0" indent="-342900" algn="l">
                        <a:lnSpc>
                          <a:spcPct val="115000"/>
                        </a:lnSpc>
                        <a:spcBef>
                          <a:spcPts val="0"/>
                        </a:spcBef>
                        <a:spcAft>
                          <a:spcPts val="0"/>
                        </a:spcAft>
                        <a:buFont typeface="Symbol"/>
                        <a:buChar char=""/>
                      </a:pPr>
                      <a:r>
                        <a:rPr lang="en-US" sz="800" dirty="0"/>
                        <a:t>Never married (reference) = 1, otherwise = 0</a:t>
                      </a:r>
                      <a:endParaRPr lang="en-US" sz="1050" dirty="0"/>
                    </a:p>
                    <a:p>
                      <a:pPr marL="342900" marR="0" lvl="0" indent="-342900" algn="l">
                        <a:lnSpc>
                          <a:spcPct val="115000"/>
                        </a:lnSpc>
                        <a:spcBef>
                          <a:spcPts val="0"/>
                        </a:spcBef>
                        <a:spcAft>
                          <a:spcPts val="0"/>
                        </a:spcAft>
                        <a:buFont typeface="Symbol"/>
                        <a:buChar char=""/>
                      </a:pPr>
                      <a:r>
                        <a:rPr lang="en-US" sz="800" dirty="0"/>
                        <a:t>Currently married = 1, otherwise = 0</a:t>
                      </a:r>
                      <a:endParaRPr lang="en-US" sz="1050" dirty="0"/>
                    </a:p>
                    <a:p>
                      <a:pPr marL="342900" marR="0" lvl="0" indent="-342900" algn="l">
                        <a:lnSpc>
                          <a:spcPct val="115000"/>
                        </a:lnSpc>
                        <a:spcBef>
                          <a:spcPts val="0"/>
                        </a:spcBef>
                        <a:spcAft>
                          <a:spcPts val="0"/>
                        </a:spcAft>
                        <a:buFont typeface="Symbol"/>
                        <a:buChar char=""/>
                      </a:pPr>
                      <a:r>
                        <a:rPr lang="en-US" sz="800" dirty="0"/>
                        <a:t>Married before (divorced/separated/widowed) = 1, otherwise = 0</a:t>
                      </a:r>
                      <a:endParaRPr lang="en-US" sz="1050" dirty="0"/>
                    </a:p>
                    <a:p>
                      <a:pPr marL="342900" marR="0" lvl="0" indent="-342900" algn="l">
                        <a:lnSpc>
                          <a:spcPct val="115000"/>
                        </a:lnSpc>
                        <a:spcBef>
                          <a:spcPts val="0"/>
                        </a:spcBef>
                        <a:spcAft>
                          <a:spcPts val="0"/>
                        </a:spcAft>
                        <a:buFont typeface="Symbol"/>
                        <a:buChar char=""/>
                      </a:pPr>
                      <a:r>
                        <a:rPr lang="en-US" sz="800" dirty="0"/>
                        <a:t>No education/primary (reference) = 1, otherwise = 0</a:t>
                      </a:r>
                      <a:endParaRPr lang="en-US" sz="1050" dirty="0"/>
                    </a:p>
                    <a:p>
                      <a:pPr marL="342900" marR="0" lvl="0" indent="-342900" algn="l">
                        <a:lnSpc>
                          <a:spcPct val="115000"/>
                        </a:lnSpc>
                        <a:spcBef>
                          <a:spcPts val="0"/>
                        </a:spcBef>
                        <a:spcAft>
                          <a:spcPts val="0"/>
                        </a:spcAft>
                        <a:buFont typeface="Symbol"/>
                        <a:buChar char=""/>
                      </a:pPr>
                      <a:r>
                        <a:rPr lang="en-US" sz="800" dirty="0"/>
                        <a:t>Basic education = 1, otherwise = 0</a:t>
                      </a:r>
                      <a:endParaRPr lang="en-US" sz="1050" dirty="0"/>
                    </a:p>
                    <a:p>
                      <a:pPr marL="342900" marR="0" lvl="0" indent="-342900" algn="l">
                        <a:lnSpc>
                          <a:spcPct val="115000"/>
                        </a:lnSpc>
                        <a:spcBef>
                          <a:spcPts val="0"/>
                        </a:spcBef>
                        <a:spcAft>
                          <a:spcPts val="0"/>
                        </a:spcAft>
                        <a:buFont typeface="Symbol"/>
                        <a:buChar char=""/>
                      </a:pPr>
                      <a:r>
                        <a:rPr lang="en-US" sz="800" dirty="0"/>
                        <a:t>Secondary education = 1, otherwise = 0</a:t>
                      </a:r>
                      <a:endParaRPr lang="en-US" sz="1050" dirty="0"/>
                    </a:p>
                    <a:p>
                      <a:pPr marL="342900" marR="0" lvl="0" indent="-342900" algn="l">
                        <a:lnSpc>
                          <a:spcPct val="115000"/>
                        </a:lnSpc>
                        <a:spcBef>
                          <a:spcPts val="0"/>
                        </a:spcBef>
                        <a:spcAft>
                          <a:spcPts val="0"/>
                        </a:spcAft>
                        <a:buFont typeface="Symbol"/>
                        <a:buChar char=""/>
                      </a:pPr>
                      <a:r>
                        <a:rPr lang="en-US" sz="800" dirty="0"/>
                        <a:t>Tertiary education = 1, otherwise = 0</a:t>
                      </a:r>
                      <a:endParaRPr lang="en-US" sz="1050" dirty="0"/>
                    </a:p>
                    <a:p>
                      <a:pPr marL="342900" marR="0" lvl="0" indent="-342900" algn="l">
                        <a:lnSpc>
                          <a:spcPct val="115000"/>
                        </a:lnSpc>
                        <a:spcBef>
                          <a:spcPts val="0"/>
                        </a:spcBef>
                        <a:spcAft>
                          <a:spcPts val="0"/>
                        </a:spcAft>
                        <a:buFont typeface="Symbol"/>
                        <a:buChar char=""/>
                      </a:pPr>
                      <a:r>
                        <a:rPr lang="en-US" sz="800" dirty="0"/>
                        <a:t>Religion; Christianity = 1, others = 0</a:t>
                      </a:r>
                      <a:endParaRPr lang="en-US" sz="1050" dirty="0">
                        <a:latin typeface="Calibri"/>
                        <a:ea typeface="Times New Roman"/>
                        <a:cs typeface="Times New Roman"/>
                      </a:endParaRPr>
                    </a:p>
                  </a:txBody>
                  <a:tcPr marL="68580" marR="68580" marT="0" marB="0" anchor="ctr"/>
                </a:tc>
                <a:tc>
                  <a:txBody>
                    <a:bodyPr/>
                    <a:lstStyle/>
                    <a:p>
                      <a:pPr marL="342900" marR="0" lvl="0" indent="-342900" algn="l">
                        <a:lnSpc>
                          <a:spcPct val="115000"/>
                        </a:lnSpc>
                        <a:spcBef>
                          <a:spcPts val="0"/>
                        </a:spcBef>
                        <a:spcAft>
                          <a:spcPts val="0"/>
                        </a:spcAft>
                        <a:buFont typeface="Symbol"/>
                        <a:buChar char=""/>
                      </a:pPr>
                      <a:r>
                        <a:rPr lang="en-US" sz="800" dirty="0"/>
                        <a:t>Positive</a:t>
                      </a:r>
                      <a:endParaRPr lang="en-US" sz="1050" dirty="0"/>
                    </a:p>
                    <a:p>
                      <a:pPr marL="342900" marR="0" lvl="0" indent="-342900" algn="l">
                        <a:lnSpc>
                          <a:spcPct val="115000"/>
                        </a:lnSpc>
                        <a:spcBef>
                          <a:spcPts val="0"/>
                        </a:spcBef>
                        <a:spcAft>
                          <a:spcPts val="0"/>
                        </a:spcAft>
                        <a:buFont typeface="Symbol"/>
                        <a:buChar char=""/>
                      </a:pPr>
                      <a:r>
                        <a:rPr lang="en-US" sz="800" dirty="0"/>
                        <a:t>Negative</a:t>
                      </a:r>
                      <a:endParaRPr lang="en-US" sz="1050" dirty="0"/>
                    </a:p>
                    <a:p>
                      <a:pPr marL="342900" marR="0" lvl="0" indent="-342900" algn="l">
                        <a:lnSpc>
                          <a:spcPct val="115000"/>
                        </a:lnSpc>
                        <a:spcBef>
                          <a:spcPts val="0"/>
                        </a:spcBef>
                        <a:spcAft>
                          <a:spcPts val="0"/>
                        </a:spcAft>
                        <a:buFont typeface="Symbol"/>
                        <a:buChar char=""/>
                      </a:pPr>
                      <a:r>
                        <a:rPr lang="en-US" sz="800" dirty="0"/>
                        <a:t>Positive</a:t>
                      </a:r>
                      <a:endParaRPr lang="en-US" sz="1050" dirty="0"/>
                    </a:p>
                    <a:p>
                      <a:pPr marL="342900" marR="0" lvl="0" indent="-342900" algn="l">
                        <a:lnSpc>
                          <a:spcPct val="115000"/>
                        </a:lnSpc>
                        <a:spcBef>
                          <a:spcPts val="0"/>
                        </a:spcBef>
                        <a:spcAft>
                          <a:spcPts val="0"/>
                        </a:spcAft>
                        <a:buFont typeface="Symbol"/>
                        <a:buChar char=""/>
                      </a:pPr>
                      <a:r>
                        <a:rPr lang="en-US" sz="800" dirty="0"/>
                        <a:t>Positive</a:t>
                      </a:r>
                      <a:endParaRPr lang="en-US" sz="1050" dirty="0"/>
                    </a:p>
                    <a:p>
                      <a:pPr marL="342900" marR="0" lvl="0" indent="-342900" algn="l">
                        <a:lnSpc>
                          <a:spcPct val="115000"/>
                        </a:lnSpc>
                        <a:spcBef>
                          <a:spcPts val="0"/>
                        </a:spcBef>
                        <a:spcAft>
                          <a:spcPts val="0"/>
                        </a:spcAft>
                        <a:buFont typeface="Symbol"/>
                        <a:buChar char=""/>
                      </a:pPr>
                      <a:r>
                        <a:rPr lang="en-US" sz="800" dirty="0"/>
                        <a:t>Positive</a:t>
                      </a:r>
                      <a:endParaRPr lang="en-US" sz="1050" dirty="0"/>
                    </a:p>
                    <a:p>
                      <a:pPr marL="342900" marR="0" lvl="0" indent="-342900" algn="l">
                        <a:lnSpc>
                          <a:spcPct val="115000"/>
                        </a:lnSpc>
                        <a:spcBef>
                          <a:spcPts val="0"/>
                        </a:spcBef>
                        <a:spcAft>
                          <a:spcPts val="0"/>
                        </a:spcAft>
                        <a:buFont typeface="Symbol"/>
                        <a:buChar char=""/>
                      </a:pPr>
                      <a:r>
                        <a:rPr lang="en-US" sz="800" dirty="0"/>
                        <a:t>Negative</a:t>
                      </a:r>
                      <a:endParaRPr lang="en-US" sz="1050" dirty="0"/>
                    </a:p>
                    <a:p>
                      <a:pPr marL="342900" marR="0" lvl="0" indent="-342900" algn="l">
                        <a:lnSpc>
                          <a:spcPct val="115000"/>
                        </a:lnSpc>
                        <a:spcBef>
                          <a:spcPts val="0"/>
                        </a:spcBef>
                        <a:spcAft>
                          <a:spcPts val="0"/>
                        </a:spcAft>
                        <a:buFont typeface="Symbol"/>
                        <a:buChar char=""/>
                      </a:pPr>
                      <a:r>
                        <a:rPr lang="en-US" sz="800" dirty="0"/>
                        <a:t>Positive</a:t>
                      </a:r>
                      <a:endParaRPr lang="en-US" sz="1050" dirty="0"/>
                    </a:p>
                    <a:p>
                      <a:pPr marL="342900" marR="0" lvl="0" indent="-342900" algn="l">
                        <a:lnSpc>
                          <a:spcPct val="115000"/>
                        </a:lnSpc>
                        <a:spcBef>
                          <a:spcPts val="0"/>
                        </a:spcBef>
                        <a:spcAft>
                          <a:spcPts val="0"/>
                        </a:spcAft>
                        <a:buFont typeface="Symbol"/>
                        <a:buChar char=""/>
                      </a:pPr>
                      <a:r>
                        <a:rPr lang="en-US" sz="800" dirty="0"/>
                        <a:t>Negative</a:t>
                      </a:r>
                      <a:endParaRPr lang="en-US" sz="1050" dirty="0"/>
                    </a:p>
                    <a:p>
                      <a:pPr marL="342900" marR="0" lvl="0" indent="-342900" algn="l">
                        <a:lnSpc>
                          <a:spcPct val="115000"/>
                        </a:lnSpc>
                        <a:spcBef>
                          <a:spcPts val="0"/>
                        </a:spcBef>
                        <a:spcAft>
                          <a:spcPts val="0"/>
                        </a:spcAft>
                        <a:buFont typeface="Symbol"/>
                        <a:buChar char=""/>
                      </a:pPr>
                      <a:r>
                        <a:rPr lang="en-US" sz="800" dirty="0"/>
                        <a:t>Negative</a:t>
                      </a:r>
                      <a:endParaRPr lang="en-US" sz="1050" dirty="0"/>
                    </a:p>
                    <a:p>
                      <a:pPr marL="342900" marR="0" lvl="0" indent="-342900" algn="l">
                        <a:lnSpc>
                          <a:spcPct val="115000"/>
                        </a:lnSpc>
                        <a:spcBef>
                          <a:spcPts val="0"/>
                        </a:spcBef>
                        <a:spcAft>
                          <a:spcPts val="0"/>
                        </a:spcAft>
                        <a:buFont typeface="Symbol"/>
                        <a:buChar char=""/>
                      </a:pPr>
                      <a:r>
                        <a:rPr lang="en-US" sz="800" dirty="0"/>
                        <a:t>Negative</a:t>
                      </a:r>
                      <a:endParaRPr lang="en-US" sz="1050" dirty="0"/>
                    </a:p>
                    <a:p>
                      <a:pPr marL="342900" marR="0" lvl="0" indent="-342900" algn="l">
                        <a:lnSpc>
                          <a:spcPct val="115000"/>
                        </a:lnSpc>
                        <a:spcBef>
                          <a:spcPts val="0"/>
                        </a:spcBef>
                        <a:spcAft>
                          <a:spcPts val="0"/>
                        </a:spcAft>
                        <a:buFont typeface="Symbol"/>
                        <a:buChar char=""/>
                      </a:pPr>
                      <a:r>
                        <a:rPr lang="en-US" sz="800" dirty="0"/>
                        <a:t>Positive</a:t>
                      </a:r>
                      <a:endParaRPr lang="en-US" sz="1050" dirty="0">
                        <a:latin typeface="Calibri"/>
                        <a:ea typeface="Times New Roman"/>
                        <a:cs typeface="Times New Roman"/>
                      </a:endParaRPr>
                    </a:p>
                  </a:txBody>
                  <a:tcPr marL="68580" marR="68580" marT="0" marB="0" anchor="ctr"/>
                </a:tc>
              </a:tr>
              <a:tr h="536587">
                <a:tc>
                  <a:txBody>
                    <a:bodyPr/>
                    <a:lstStyle/>
                    <a:p>
                      <a:pPr marL="0" marR="0" algn="l">
                        <a:lnSpc>
                          <a:spcPct val="115000"/>
                        </a:lnSpc>
                        <a:spcBef>
                          <a:spcPts val="0"/>
                        </a:spcBef>
                        <a:spcAft>
                          <a:spcPts val="0"/>
                        </a:spcAft>
                      </a:pPr>
                      <a:endParaRPr lang="en-US" sz="1050" dirty="0"/>
                    </a:p>
                    <a:p>
                      <a:pPr marL="0" marR="0" algn="l">
                        <a:lnSpc>
                          <a:spcPct val="115000"/>
                        </a:lnSpc>
                        <a:spcBef>
                          <a:spcPts val="0"/>
                        </a:spcBef>
                        <a:spcAft>
                          <a:spcPts val="0"/>
                        </a:spcAft>
                      </a:pPr>
                      <a:r>
                        <a:rPr lang="en-US" sz="800" dirty="0"/>
                        <a:t>Household Characteristics</a:t>
                      </a:r>
                      <a:endParaRPr lang="en-US" sz="1050" dirty="0">
                        <a:latin typeface="Calibri"/>
                        <a:ea typeface="Times New Roman"/>
                        <a:cs typeface="Times New Roman"/>
                      </a:endParaRPr>
                    </a:p>
                  </a:txBody>
                  <a:tcPr marL="68580" marR="68580" marT="0" marB="0" anchor="ctr"/>
                </a:tc>
                <a:tc>
                  <a:txBody>
                    <a:bodyPr/>
                    <a:lstStyle/>
                    <a:p>
                      <a:pPr marL="342900" marR="0" lvl="0" indent="-342900" algn="l">
                        <a:lnSpc>
                          <a:spcPct val="115000"/>
                        </a:lnSpc>
                        <a:spcBef>
                          <a:spcPts val="0"/>
                        </a:spcBef>
                        <a:spcAft>
                          <a:spcPts val="0"/>
                        </a:spcAft>
                        <a:buFont typeface="Symbol"/>
                        <a:buChar char=""/>
                      </a:pPr>
                      <a:r>
                        <a:rPr lang="en-US" sz="800" dirty="0"/>
                        <a:t>Household size (continuous variable)</a:t>
                      </a:r>
                      <a:endParaRPr lang="en-US" sz="1050" dirty="0"/>
                    </a:p>
                    <a:p>
                      <a:pPr marL="342900" marR="0" lvl="0" indent="-342900" algn="l">
                        <a:lnSpc>
                          <a:spcPct val="115000"/>
                        </a:lnSpc>
                        <a:spcBef>
                          <a:spcPts val="0"/>
                        </a:spcBef>
                        <a:spcAft>
                          <a:spcPts val="0"/>
                        </a:spcAft>
                        <a:buFont typeface="Symbol"/>
                        <a:buChar char=""/>
                      </a:pPr>
                      <a:r>
                        <a:rPr lang="en-US" sz="800" dirty="0"/>
                        <a:t>Entrepreneurs who live with their mothers in the same household = 1,  otherwise = 0</a:t>
                      </a:r>
                      <a:endParaRPr lang="en-US" sz="1050" dirty="0"/>
                    </a:p>
                    <a:p>
                      <a:pPr marL="342900" marR="0" lvl="0" indent="-342900" algn="l">
                        <a:lnSpc>
                          <a:spcPct val="115000"/>
                        </a:lnSpc>
                        <a:spcBef>
                          <a:spcPts val="0"/>
                        </a:spcBef>
                        <a:spcAft>
                          <a:spcPts val="0"/>
                        </a:spcAft>
                        <a:buFont typeface="Symbol"/>
                        <a:buChar char=""/>
                      </a:pPr>
                      <a:r>
                        <a:rPr lang="en-US" sz="800" dirty="0"/>
                        <a:t>Entrepreneurs who live with their fathers in the same household = 1, otherwise = 0</a:t>
                      </a:r>
                      <a:endParaRPr lang="en-US" sz="1050" dirty="0">
                        <a:latin typeface="Calibri"/>
                        <a:ea typeface="Times New Roman"/>
                        <a:cs typeface="Times New Roman"/>
                      </a:endParaRPr>
                    </a:p>
                  </a:txBody>
                  <a:tcPr marL="68580" marR="68580" marT="0" marB="0" anchor="ctr"/>
                </a:tc>
                <a:tc>
                  <a:txBody>
                    <a:bodyPr/>
                    <a:lstStyle/>
                    <a:p>
                      <a:pPr marL="342900" marR="0" lvl="0" indent="-342900" algn="l">
                        <a:lnSpc>
                          <a:spcPct val="115000"/>
                        </a:lnSpc>
                        <a:spcBef>
                          <a:spcPts val="0"/>
                        </a:spcBef>
                        <a:spcAft>
                          <a:spcPts val="0"/>
                        </a:spcAft>
                        <a:buFont typeface="Symbol"/>
                        <a:buChar char=""/>
                      </a:pPr>
                      <a:r>
                        <a:rPr lang="en-US" sz="800" dirty="0"/>
                        <a:t>Positive</a:t>
                      </a:r>
                      <a:endParaRPr lang="en-US" sz="1050" dirty="0"/>
                    </a:p>
                    <a:p>
                      <a:pPr marL="342900" marR="0" lvl="0" indent="-342900" algn="l">
                        <a:lnSpc>
                          <a:spcPct val="115000"/>
                        </a:lnSpc>
                        <a:spcBef>
                          <a:spcPts val="0"/>
                        </a:spcBef>
                        <a:spcAft>
                          <a:spcPts val="0"/>
                        </a:spcAft>
                        <a:buFont typeface="Symbol"/>
                        <a:buChar char=""/>
                      </a:pPr>
                      <a:r>
                        <a:rPr lang="en-US" sz="800" dirty="0"/>
                        <a:t>Positive</a:t>
                      </a:r>
                      <a:endParaRPr lang="en-US" sz="1050" dirty="0"/>
                    </a:p>
                    <a:p>
                      <a:pPr marL="342900" marR="0" lvl="0" indent="-342900" algn="l">
                        <a:lnSpc>
                          <a:spcPct val="115000"/>
                        </a:lnSpc>
                        <a:spcBef>
                          <a:spcPts val="0"/>
                        </a:spcBef>
                        <a:spcAft>
                          <a:spcPts val="0"/>
                        </a:spcAft>
                        <a:buFont typeface="Symbol"/>
                        <a:buChar char=""/>
                      </a:pPr>
                      <a:r>
                        <a:rPr lang="en-US" sz="800" dirty="0"/>
                        <a:t>Negative</a:t>
                      </a:r>
                      <a:endParaRPr lang="en-US" sz="1050" dirty="0">
                        <a:latin typeface="Calibri"/>
                        <a:ea typeface="Times New Roman"/>
                        <a:cs typeface="Times New Roman"/>
                      </a:endParaRPr>
                    </a:p>
                  </a:txBody>
                  <a:tcPr marL="68580" marR="68580" marT="0" marB="0" anchor="ctr"/>
                </a:tc>
              </a:tr>
              <a:tr h="459932">
                <a:tc>
                  <a:txBody>
                    <a:bodyPr/>
                    <a:lstStyle/>
                    <a:p>
                      <a:pPr marL="0" marR="0" algn="l">
                        <a:lnSpc>
                          <a:spcPct val="115000"/>
                        </a:lnSpc>
                        <a:spcBef>
                          <a:spcPts val="0"/>
                        </a:spcBef>
                        <a:spcAft>
                          <a:spcPts val="0"/>
                        </a:spcAft>
                      </a:pPr>
                      <a:endParaRPr lang="en-US" sz="1050" dirty="0"/>
                    </a:p>
                    <a:p>
                      <a:pPr marL="0" marR="0" algn="l">
                        <a:lnSpc>
                          <a:spcPct val="115000"/>
                        </a:lnSpc>
                        <a:spcBef>
                          <a:spcPts val="0"/>
                        </a:spcBef>
                        <a:spcAft>
                          <a:spcPts val="0"/>
                        </a:spcAft>
                      </a:pPr>
                      <a:r>
                        <a:rPr lang="en-US" sz="800" dirty="0"/>
                        <a:t>Occupation of parents</a:t>
                      </a:r>
                      <a:endParaRPr lang="en-US" sz="1050" dirty="0">
                        <a:latin typeface="Calibri"/>
                        <a:ea typeface="Times New Roman"/>
                        <a:cs typeface="Times New Roman"/>
                      </a:endParaRPr>
                    </a:p>
                  </a:txBody>
                  <a:tcPr marL="68580" marR="68580" marT="0" marB="0" anchor="ctr"/>
                </a:tc>
                <a:tc>
                  <a:txBody>
                    <a:bodyPr/>
                    <a:lstStyle/>
                    <a:p>
                      <a:pPr marL="342900" marR="0" lvl="0" indent="-342900" algn="l">
                        <a:lnSpc>
                          <a:spcPct val="115000"/>
                        </a:lnSpc>
                        <a:spcBef>
                          <a:spcPts val="0"/>
                        </a:spcBef>
                        <a:spcAft>
                          <a:spcPts val="0"/>
                        </a:spcAft>
                        <a:buFont typeface="Symbol"/>
                        <a:buChar char=""/>
                      </a:pPr>
                      <a:r>
                        <a:rPr lang="en-US" sz="800" dirty="0"/>
                        <a:t>Entrepreneurs whose mothers are farmers = 1, others = 0</a:t>
                      </a:r>
                      <a:endParaRPr lang="en-US" sz="1050" dirty="0"/>
                    </a:p>
                    <a:p>
                      <a:pPr marL="342900" marR="0" lvl="0" indent="-342900" algn="l">
                        <a:lnSpc>
                          <a:spcPct val="115000"/>
                        </a:lnSpc>
                        <a:spcBef>
                          <a:spcPts val="0"/>
                        </a:spcBef>
                        <a:spcAft>
                          <a:spcPts val="0"/>
                        </a:spcAft>
                        <a:buFont typeface="Symbol"/>
                        <a:buChar char=""/>
                      </a:pPr>
                      <a:r>
                        <a:rPr lang="en-US" sz="800" dirty="0"/>
                        <a:t>Entrepreneurs whose fathers are farmers = 1, otherwise = 0</a:t>
                      </a:r>
                      <a:endParaRPr lang="en-US" sz="1050" dirty="0"/>
                    </a:p>
                    <a:p>
                      <a:pPr marL="342900" marR="0" lvl="0" indent="-342900" algn="l">
                        <a:lnSpc>
                          <a:spcPct val="115000"/>
                        </a:lnSpc>
                        <a:spcBef>
                          <a:spcPts val="0"/>
                        </a:spcBef>
                        <a:spcAft>
                          <a:spcPts val="0"/>
                        </a:spcAft>
                        <a:buFont typeface="Symbol"/>
                        <a:buChar char=""/>
                      </a:pPr>
                      <a:r>
                        <a:rPr lang="en-US" sz="800" dirty="0"/>
                        <a:t>Entrepreneurs whose mothers are traders = 1, otherwise = 0</a:t>
                      </a:r>
                      <a:endParaRPr lang="en-US" sz="1050" dirty="0">
                        <a:latin typeface="Calibri"/>
                        <a:ea typeface="Times New Roman"/>
                        <a:cs typeface="Times New Roman"/>
                      </a:endParaRPr>
                    </a:p>
                  </a:txBody>
                  <a:tcPr marL="68580" marR="68580" marT="0" marB="0" anchor="ctr"/>
                </a:tc>
                <a:tc>
                  <a:txBody>
                    <a:bodyPr/>
                    <a:lstStyle/>
                    <a:p>
                      <a:pPr marL="342900" marR="0" lvl="0" indent="-342900" algn="l">
                        <a:lnSpc>
                          <a:spcPct val="115000"/>
                        </a:lnSpc>
                        <a:spcBef>
                          <a:spcPts val="0"/>
                        </a:spcBef>
                        <a:spcAft>
                          <a:spcPts val="0"/>
                        </a:spcAft>
                        <a:buFont typeface="Symbol"/>
                        <a:buChar char=""/>
                      </a:pPr>
                      <a:r>
                        <a:rPr lang="en-US" sz="800" dirty="0"/>
                        <a:t>Negative</a:t>
                      </a:r>
                      <a:endParaRPr lang="en-US" sz="1050" dirty="0"/>
                    </a:p>
                    <a:p>
                      <a:pPr marL="342900" marR="0" lvl="0" indent="-342900" algn="l">
                        <a:lnSpc>
                          <a:spcPct val="115000"/>
                        </a:lnSpc>
                        <a:spcBef>
                          <a:spcPts val="0"/>
                        </a:spcBef>
                        <a:spcAft>
                          <a:spcPts val="0"/>
                        </a:spcAft>
                        <a:buFont typeface="Symbol"/>
                        <a:buChar char=""/>
                      </a:pPr>
                      <a:r>
                        <a:rPr lang="en-US" sz="800" dirty="0"/>
                        <a:t>Negative</a:t>
                      </a:r>
                      <a:endParaRPr lang="en-US" sz="1050" dirty="0"/>
                    </a:p>
                    <a:p>
                      <a:pPr marL="342900" marR="0" lvl="0" indent="-342900" algn="l">
                        <a:lnSpc>
                          <a:spcPct val="115000"/>
                        </a:lnSpc>
                        <a:spcBef>
                          <a:spcPts val="0"/>
                        </a:spcBef>
                        <a:spcAft>
                          <a:spcPts val="0"/>
                        </a:spcAft>
                        <a:buFont typeface="Symbol"/>
                        <a:buChar char=""/>
                      </a:pPr>
                      <a:r>
                        <a:rPr lang="en-US" sz="800" dirty="0"/>
                        <a:t>Positive</a:t>
                      </a:r>
                      <a:endParaRPr lang="en-US" sz="1050" dirty="0">
                        <a:latin typeface="Calibri"/>
                        <a:ea typeface="Times New Roman"/>
                        <a:cs typeface="Times New Roman"/>
                      </a:endParaRPr>
                    </a:p>
                  </a:txBody>
                  <a:tcPr marL="68580" marR="68580" marT="0" marB="0" anchor="ctr"/>
                </a:tc>
              </a:tr>
              <a:tr h="613243">
                <a:tc>
                  <a:txBody>
                    <a:bodyPr/>
                    <a:lstStyle/>
                    <a:p>
                      <a:pPr marL="0" marR="0" algn="l">
                        <a:lnSpc>
                          <a:spcPct val="115000"/>
                        </a:lnSpc>
                        <a:spcBef>
                          <a:spcPts val="0"/>
                        </a:spcBef>
                        <a:spcAft>
                          <a:spcPts val="0"/>
                        </a:spcAft>
                      </a:pPr>
                      <a:endParaRPr lang="en-US" sz="1050" dirty="0"/>
                    </a:p>
                    <a:p>
                      <a:pPr marL="0" marR="0" algn="l">
                        <a:lnSpc>
                          <a:spcPct val="115000"/>
                        </a:lnSpc>
                        <a:spcBef>
                          <a:spcPts val="0"/>
                        </a:spcBef>
                        <a:spcAft>
                          <a:spcPts val="0"/>
                        </a:spcAft>
                      </a:pPr>
                      <a:r>
                        <a:rPr lang="en-US" sz="800" dirty="0"/>
                        <a:t>Household Location</a:t>
                      </a:r>
                      <a:endParaRPr lang="en-US" sz="1050" dirty="0">
                        <a:latin typeface="Calibri"/>
                        <a:ea typeface="Times New Roman"/>
                        <a:cs typeface="Times New Roman"/>
                      </a:endParaRPr>
                    </a:p>
                  </a:txBody>
                  <a:tcPr marL="68580" marR="68580" marT="0" marB="0" anchor="ctr"/>
                </a:tc>
                <a:tc>
                  <a:txBody>
                    <a:bodyPr/>
                    <a:lstStyle/>
                    <a:p>
                      <a:pPr marL="342900" marR="0" lvl="0" indent="-342900" algn="l">
                        <a:lnSpc>
                          <a:spcPct val="115000"/>
                        </a:lnSpc>
                        <a:spcBef>
                          <a:spcPts val="0"/>
                        </a:spcBef>
                        <a:spcAft>
                          <a:spcPts val="0"/>
                        </a:spcAft>
                        <a:buFont typeface="Symbol"/>
                        <a:buChar char=""/>
                      </a:pPr>
                      <a:r>
                        <a:rPr lang="en-US" sz="800" dirty="0"/>
                        <a:t>Residence in the urban =1, otherwise = 0</a:t>
                      </a:r>
                      <a:endParaRPr lang="en-US" sz="1050" dirty="0"/>
                    </a:p>
                    <a:p>
                      <a:pPr marL="342900" marR="0" lvl="0" indent="-342900" algn="l">
                        <a:lnSpc>
                          <a:spcPct val="115000"/>
                        </a:lnSpc>
                        <a:spcBef>
                          <a:spcPts val="0"/>
                        </a:spcBef>
                        <a:spcAft>
                          <a:spcPts val="0"/>
                        </a:spcAft>
                        <a:buFont typeface="Symbol"/>
                        <a:buChar char=""/>
                      </a:pPr>
                      <a:r>
                        <a:rPr lang="en-US" sz="800" dirty="0"/>
                        <a:t>Residence in the savannah (reference) =1, otherwise = 0</a:t>
                      </a:r>
                      <a:endParaRPr lang="en-US" sz="1050" dirty="0"/>
                    </a:p>
                    <a:p>
                      <a:pPr marL="342900" marR="0" lvl="0" indent="-342900" algn="l">
                        <a:lnSpc>
                          <a:spcPct val="115000"/>
                        </a:lnSpc>
                        <a:spcBef>
                          <a:spcPts val="0"/>
                        </a:spcBef>
                        <a:spcAft>
                          <a:spcPts val="0"/>
                        </a:spcAft>
                        <a:buFont typeface="Symbol"/>
                        <a:buChar char=""/>
                      </a:pPr>
                      <a:r>
                        <a:rPr lang="en-US" sz="800" dirty="0"/>
                        <a:t>Residence in the coastal zone = 1, otherwise = 0</a:t>
                      </a:r>
                      <a:endParaRPr lang="en-US" sz="1050" dirty="0"/>
                    </a:p>
                    <a:p>
                      <a:pPr marL="342900" marR="0" lvl="0" indent="-342900" algn="l">
                        <a:lnSpc>
                          <a:spcPct val="115000"/>
                        </a:lnSpc>
                        <a:spcBef>
                          <a:spcPts val="0"/>
                        </a:spcBef>
                        <a:spcAft>
                          <a:spcPts val="0"/>
                        </a:spcAft>
                        <a:buFont typeface="Symbol"/>
                        <a:buChar char=""/>
                      </a:pPr>
                      <a:r>
                        <a:rPr lang="en-US" sz="800" dirty="0"/>
                        <a:t>Residence in the forest zone = 1, otherwise = 0</a:t>
                      </a:r>
                      <a:endParaRPr lang="en-US" sz="1050" dirty="0">
                        <a:latin typeface="Calibri"/>
                        <a:ea typeface="Times New Roman"/>
                        <a:cs typeface="Times New Roman"/>
                      </a:endParaRPr>
                    </a:p>
                  </a:txBody>
                  <a:tcPr marL="68580" marR="68580" marT="0" marB="0" anchor="ctr"/>
                </a:tc>
                <a:tc>
                  <a:txBody>
                    <a:bodyPr/>
                    <a:lstStyle/>
                    <a:p>
                      <a:pPr marL="342900" marR="0" lvl="0" indent="-342900" algn="l">
                        <a:lnSpc>
                          <a:spcPct val="115000"/>
                        </a:lnSpc>
                        <a:spcBef>
                          <a:spcPts val="0"/>
                        </a:spcBef>
                        <a:spcAft>
                          <a:spcPts val="0"/>
                        </a:spcAft>
                        <a:buFont typeface="Symbol"/>
                        <a:buChar char=""/>
                      </a:pPr>
                      <a:r>
                        <a:rPr lang="en-US" sz="800" dirty="0"/>
                        <a:t>Positive</a:t>
                      </a:r>
                      <a:endParaRPr lang="en-US" sz="1050" dirty="0"/>
                    </a:p>
                    <a:p>
                      <a:pPr marL="342900" marR="0" lvl="0" indent="-342900" algn="l">
                        <a:lnSpc>
                          <a:spcPct val="115000"/>
                        </a:lnSpc>
                        <a:spcBef>
                          <a:spcPts val="0"/>
                        </a:spcBef>
                        <a:spcAft>
                          <a:spcPts val="0"/>
                        </a:spcAft>
                        <a:buFont typeface="Symbol"/>
                        <a:buChar char=""/>
                      </a:pPr>
                      <a:r>
                        <a:rPr lang="en-US" sz="800" dirty="0"/>
                        <a:t>Negative</a:t>
                      </a:r>
                      <a:endParaRPr lang="en-US" sz="1050" dirty="0"/>
                    </a:p>
                    <a:p>
                      <a:pPr marL="342900" marR="0" lvl="0" indent="-342900" algn="l">
                        <a:lnSpc>
                          <a:spcPct val="115000"/>
                        </a:lnSpc>
                        <a:spcBef>
                          <a:spcPts val="0"/>
                        </a:spcBef>
                        <a:spcAft>
                          <a:spcPts val="0"/>
                        </a:spcAft>
                        <a:buFont typeface="Symbol"/>
                        <a:buChar char=""/>
                      </a:pPr>
                      <a:r>
                        <a:rPr lang="en-US" sz="800" dirty="0"/>
                        <a:t>Positive</a:t>
                      </a:r>
                      <a:endParaRPr lang="en-US" sz="1050" dirty="0"/>
                    </a:p>
                    <a:p>
                      <a:pPr marL="342900" marR="0" lvl="0" indent="-342900" algn="l">
                        <a:lnSpc>
                          <a:spcPct val="115000"/>
                        </a:lnSpc>
                        <a:spcBef>
                          <a:spcPts val="0"/>
                        </a:spcBef>
                        <a:spcAft>
                          <a:spcPts val="0"/>
                        </a:spcAft>
                        <a:buFont typeface="Symbol"/>
                        <a:buChar char=""/>
                      </a:pPr>
                      <a:r>
                        <a:rPr lang="en-US" sz="800" dirty="0"/>
                        <a:t>Positive</a:t>
                      </a:r>
                      <a:endParaRPr lang="en-US" sz="1050" dirty="0">
                        <a:latin typeface="Calibri"/>
                        <a:ea typeface="Times New Roman"/>
                        <a:cs typeface="Times New Roman"/>
                      </a:endParaRPr>
                    </a:p>
                  </a:txBody>
                  <a:tcPr marL="68580" marR="68580" marT="0" marB="0" anchor="ct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92481"/>
            <a:ext cx="7467600" cy="45719"/>
          </a:xfrm>
        </p:spPr>
        <p:txBody>
          <a:bodyPr>
            <a:normAutofit fontScale="90000"/>
          </a:bodyPr>
          <a:lstStyle/>
          <a:p>
            <a:r>
              <a:rPr lang="en-US" dirty="0" smtClean="0"/>
              <a:t>Table 2: Demographic characteristics of owners enterprises</a:t>
            </a:r>
            <a:endParaRPr lang="en-US" dirty="0"/>
          </a:p>
        </p:txBody>
      </p:sp>
      <p:sp>
        <p:nvSpPr>
          <p:cNvPr id="3" name="Content Placeholder 2"/>
          <p:cNvSpPr>
            <a:spLocks noGrp="1"/>
          </p:cNvSpPr>
          <p:nvPr>
            <p:ph idx="1"/>
          </p:nvPr>
        </p:nvSpPr>
        <p:spPr>
          <a:xfrm>
            <a:off x="457200" y="1981200"/>
            <a:ext cx="8229600" cy="4328160"/>
          </a:xfrm>
        </p:spPr>
        <p:txBody>
          <a:bodyPr/>
          <a:lstStyle/>
          <a:p>
            <a:pPr>
              <a:buNone/>
            </a:pPr>
            <a:endParaRPr lang="en-US" dirty="0" smtClean="0"/>
          </a:p>
          <a:p>
            <a:pPr>
              <a:buNone/>
            </a:pPr>
            <a:endParaRPr lang="en-US" dirty="0"/>
          </a:p>
        </p:txBody>
      </p:sp>
      <p:graphicFrame>
        <p:nvGraphicFramePr>
          <p:cNvPr id="4" name="Table 3"/>
          <p:cNvGraphicFramePr>
            <a:graphicFrameLocks noGrp="1"/>
          </p:cNvGraphicFramePr>
          <p:nvPr/>
        </p:nvGraphicFramePr>
        <p:xfrm>
          <a:off x="990600" y="1905000"/>
          <a:ext cx="7239000" cy="4724400"/>
        </p:xfrm>
        <a:graphic>
          <a:graphicData uri="http://schemas.openxmlformats.org/drawingml/2006/table">
            <a:tbl>
              <a:tblPr firstRow="1" bandRow="1">
                <a:tableStyleId>{793D81CF-94F2-401A-BA57-92F5A7B2D0C5}</a:tableStyleId>
              </a:tblPr>
              <a:tblGrid>
                <a:gridCol w="1809750"/>
                <a:gridCol w="1809750"/>
                <a:gridCol w="1809750"/>
                <a:gridCol w="1809750"/>
              </a:tblGrid>
              <a:tr h="426622">
                <a:tc>
                  <a:txBody>
                    <a:bodyPr/>
                    <a:lstStyle/>
                    <a:p>
                      <a:pPr marL="0" marR="0" algn="just">
                        <a:lnSpc>
                          <a:spcPct val="115000"/>
                        </a:lnSpc>
                        <a:spcBef>
                          <a:spcPts val="0"/>
                        </a:spcBef>
                        <a:spcAft>
                          <a:spcPts val="0"/>
                        </a:spcAft>
                      </a:pPr>
                      <a:r>
                        <a:rPr lang="en-US" sz="1200" dirty="0"/>
                        <a:t>Variable</a:t>
                      </a:r>
                      <a:endParaRPr lang="en-US" sz="1100" dirty="0">
                        <a:latin typeface="Calibri"/>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200"/>
                        <a:t>Type</a:t>
                      </a:r>
                      <a:endParaRPr lang="en-US" sz="1100">
                        <a:latin typeface="Calibri"/>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200"/>
                        <a:t>Women (%)</a:t>
                      </a:r>
                      <a:endParaRPr lang="en-US" sz="1100">
                        <a:latin typeface="Calibri"/>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200"/>
                        <a:t>Men (%)</a:t>
                      </a:r>
                      <a:endParaRPr lang="en-US" sz="1100">
                        <a:latin typeface="Calibri"/>
                        <a:ea typeface="Times New Roman"/>
                        <a:cs typeface="Times New Roman"/>
                      </a:endParaRPr>
                    </a:p>
                  </a:txBody>
                  <a:tcPr marL="68580" marR="68580" marT="0" marB="0"/>
                </a:tc>
              </a:tr>
              <a:tr h="3871156">
                <a:tc>
                  <a:txBody>
                    <a:bodyPr/>
                    <a:lstStyle/>
                    <a:p>
                      <a:pPr marL="0" marR="0" algn="just">
                        <a:lnSpc>
                          <a:spcPct val="115000"/>
                        </a:lnSpc>
                        <a:spcBef>
                          <a:spcPts val="0"/>
                        </a:spcBef>
                        <a:spcAft>
                          <a:spcPts val="0"/>
                        </a:spcAft>
                      </a:pPr>
                      <a:endParaRPr lang="en-US" sz="1200" dirty="0"/>
                    </a:p>
                    <a:p>
                      <a:pPr marL="0" marR="0" algn="just">
                        <a:lnSpc>
                          <a:spcPct val="115000"/>
                        </a:lnSpc>
                        <a:spcBef>
                          <a:spcPts val="0"/>
                        </a:spcBef>
                        <a:spcAft>
                          <a:spcPts val="0"/>
                        </a:spcAft>
                      </a:pPr>
                      <a:r>
                        <a:rPr lang="en-US" sz="1200" dirty="0"/>
                        <a:t>Marital </a:t>
                      </a:r>
                      <a:r>
                        <a:rPr lang="en-US" sz="1200" dirty="0" smtClean="0"/>
                        <a:t>Status</a:t>
                      </a:r>
                    </a:p>
                    <a:p>
                      <a:pPr marL="0" marR="0" algn="just">
                        <a:lnSpc>
                          <a:spcPct val="115000"/>
                        </a:lnSpc>
                        <a:spcBef>
                          <a:spcPts val="0"/>
                        </a:spcBef>
                        <a:spcAft>
                          <a:spcPts val="0"/>
                        </a:spcAft>
                      </a:pPr>
                      <a:endParaRPr lang="en-US" sz="1200" dirty="0" smtClean="0"/>
                    </a:p>
                    <a:p>
                      <a:pPr marL="0" marR="0" algn="just">
                        <a:lnSpc>
                          <a:spcPct val="115000"/>
                        </a:lnSpc>
                        <a:spcBef>
                          <a:spcPts val="0"/>
                        </a:spcBef>
                        <a:spcAft>
                          <a:spcPts val="0"/>
                        </a:spcAft>
                      </a:pPr>
                      <a:endParaRPr lang="en-US" sz="1200" dirty="0" smtClean="0"/>
                    </a:p>
                    <a:p>
                      <a:pPr marL="0" marR="0" algn="just">
                        <a:lnSpc>
                          <a:spcPct val="115000"/>
                        </a:lnSpc>
                        <a:spcBef>
                          <a:spcPts val="0"/>
                        </a:spcBef>
                        <a:spcAft>
                          <a:spcPts val="0"/>
                        </a:spcAft>
                      </a:pPr>
                      <a:endParaRPr lang="en-US" sz="1100" dirty="0"/>
                    </a:p>
                    <a:p>
                      <a:pPr marL="0" marR="0" algn="just">
                        <a:lnSpc>
                          <a:spcPct val="115000"/>
                        </a:lnSpc>
                        <a:spcBef>
                          <a:spcPts val="0"/>
                        </a:spcBef>
                        <a:spcAft>
                          <a:spcPts val="0"/>
                        </a:spcAft>
                      </a:pPr>
                      <a:r>
                        <a:rPr lang="en-US" sz="1200" dirty="0"/>
                        <a:t>Education</a:t>
                      </a:r>
                      <a:endParaRPr lang="en-US" sz="1100" dirty="0"/>
                    </a:p>
                    <a:p>
                      <a:pPr marL="0" marR="0" algn="just">
                        <a:lnSpc>
                          <a:spcPct val="115000"/>
                        </a:lnSpc>
                        <a:spcBef>
                          <a:spcPts val="0"/>
                        </a:spcBef>
                        <a:spcAft>
                          <a:spcPts val="0"/>
                        </a:spcAft>
                      </a:pPr>
                      <a:endParaRPr lang="en-US" sz="1200" dirty="0" smtClean="0"/>
                    </a:p>
                    <a:p>
                      <a:pPr marL="0" marR="0" algn="just">
                        <a:lnSpc>
                          <a:spcPct val="115000"/>
                        </a:lnSpc>
                        <a:spcBef>
                          <a:spcPts val="0"/>
                        </a:spcBef>
                        <a:spcAft>
                          <a:spcPts val="0"/>
                        </a:spcAft>
                      </a:pPr>
                      <a:r>
                        <a:rPr lang="en-US" sz="1200" dirty="0" smtClean="0"/>
                        <a:t>Region</a:t>
                      </a:r>
                    </a:p>
                    <a:p>
                      <a:pPr marL="0" marR="0" algn="just">
                        <a:lnSpc>
                          <a:spcPct val="115000"/>
                        </a:lnSpc>
                        <a:spcBef>
                          <a:spcPts val="0"/>
                        </a:spcBef>
                        <a:spcAft>
                          <a:spcPts val="0"/>
                        </a:spcAft>
                      </a:pPr>
                      <a:endParaRPr lang="en-US" sz="1200" dirty="0" smtClean="0"/>
                    </a:p>
                    <a:p>
                      <a:pPr marL="0" marR="0" algn="just">
                        <a:lnSpc>
                          <a:spcPct val="115000"/>
                        </a:lnSpc>
                        <a:spcBef>
                          <a:spcPts val="0"/>
                        </a:spcBef>
                        <a:spcAft>
                          <a:spcPts val="0"/>
                        </a:spcAft>
                      </a:pPr>
                      <a:endParaRPr lang="en-US" sz="1100" dirty="0"/>
                    </a:p>
                    <a:p>
                      <a:pPr marL="0" marR="0" algn="just">
                        <a:lnSpc>
                          <a:spcPct val="115000"/>
                        </a:lnSpc>
                        <a:spcBef>
                          <a:spcPts val="0"/>
                        </a:spcBef>
                        <a:spcAft>
                          <a:spcPts val="0"/>
                        </a:spcAft>
                      </a:pPr>
                      <a:r>
                        <a:rPr lang="en-US" sz="1200" dirty="0"/>
                        <a:t>Household Location (1</a:t>
                      </a:r>
                      <a:r>
                        <a:rPr lang="en-US" sz="1200" dirty="0" smtClean="0"/>
                        <a:t>)</a:t>
                      </a:r>
                    </a:p>
                    <a:p>
                      <a:pPr marL="0" marR="0" algn="just">
                        <a:lnSpc>
                          <a:spcPct val="115000"/>
                        </a:lnSpc>
                        <a:spcBef>
                          <a:spcPts val="0"/>
                        </a:spcBef>
                        <a:spcAft>
                          <a:spcPts val="0"/>
                        </a:spcAft>
                      </a:pPr>
                      <a:endParaRPr lang="en-US" sz="1100" dirty="0" smtClean="0"/>
                    </a:p>
                    <a:p>
                      <a:pPr marL="0" marR="0" algn="just">
                        <a:lnSpc>
                          <a:spcPct val="115000"/>
                        </a:lnSpc>
                        <a:spcBef>
                          <a:spcPts val="0"/>
                        </a:spcBef>
                        <a:spcAft>
                          <a:spcPts val="0"/>
                        </a:spcAft>
                      </a:pPr>
                      <a:endParaRPr lang="en-US" sz="1100" dirty="0"/>
                    </a:p>
                    <a:p>
                      <a:pPr marL="0" marR="0" algn="just">
                        <a:lnSpc>
                          <a:spcPct val="115000"/>
                        </a:lnSpc>
                        <a:spcBef>
                          <a:spcPts val="0"/>
                        </a:spcBef>
                        <a:spcAft>
                          <a:spcPts val="0"/>
                        </a:spcAft>
                      </a:pPr>
                      <a:r>
                        <a:rPr lang="en-US" sz="1200" dirty="0"/>
                        <a:t>Household Location (2)</a:t>
                      </a:r>
                      <a:endParaRPr lang="en-US" sz="1100" dirty="0">
                        <a:latin typeface="Calibri"/>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200" dirty="0"/>
                        <a:t>Never married</a:t>
                      </a:r>
                      <a:endParaRPr lang="en-US" sz="1100" dirty="0"/>
                    </a:p>
                    <a:p>
                      <a:pPr marL="0" marR="0" algn="just">
                        <a:lnSpc>
                          <a:spcPct val="115000"/>
                        </a:lnSpc>
                        <a:spcBef>
                          <a:spcPts val="0"/>
                        </a:spcBef>
                        <a:spcAft>
                          <a:spcPts val="0"/>
                        </a:spcAft>
                      </a:pPr>
                      <a:r>
                        <a:rPr lang="en-US" sz="1200" dirty="0"/>
                        <a:t>Currently married</a:t>
                      </a:r>
                      <a:endParaRPr lang="en-US" sz="1100" dirty="0"/>
                    </a:p>
                    <a:p>
                      <a:pPr marL="0" marR="0" algn="just">
                        <a:lnSpc>
                          <a:spcPct val="115000"/>
                        </a:lnSpc>
                        <a:spcBef>
                          <a:spcPts val="0"/>
                        </a:spcBef>
                        <a:spcAft>
                          <a:spcPts val="0"/>
                        </a:spcAft>
                      </a:pPr>
                      <a:r>
                        <a:rPr lang="en-US" sz="1200" dirty="0"/>
                        <a:t>Married Before</a:t>
                      </a:r>
                      <a:endParaRPr lang="en-US" sz="1100" dirty="0"/>
                    </a:p>
                    <a:p>
                      <a:pPr marL="0" marR="0" algn="just">
                        <a:lnSpc>
                          <a:spcPct val="115000"/>
                        </a:lnSpc>
                        <a:spcBef>
                          <a:spcPts val="0"/>
                        </a:spcBef>
                        <a:spcAft>
                          <a:spcPts val="0"/>
                        </a:spcAft>
                      </a:pPr>
                      <a:r>
                        <a:rPr lang="en-US" sz="1200" dirty="0"/>
                        <a:t>None</a:t>
                      </a:r>
                      <a:endParaRPr lang="en-US" sz="1100" dirty="0"/>
                    </a:p>
                    <a:p>
                      <a:pPr marL="0" marR="0" algn="just">
                        <a:lnSpc>
                          <a:spcPct val="115000"/>
                        </a:lnSpc>
                        <a:spcBef>
                          <a:spcPts val="0"/>
                        </a:spcBef>
                        <a:spcAft>
                          <a:spcPts val="0"/>
                        </a:spcAft>
                      </a:pPr>
                      <a:r>
                        <a:rPr lang="en-US" sz="1200" dirty="0"/>
                        <a:t>Basic</a:t>
                      </a:r>
                      <a:endParaRPr lang="en-US" sz="1100" dirty="0"/>
                    </a:p>
                    <a:p>
                      <a:pPr marL="0" marR="0" algn="just">
                        <a:lnSpc>
                          <a:spcPct val="115000"/>
                        </a:lnSpc>
                        <a:spcBef>
                          <a:spcPts val="0"/>
                        </a:spcBef>
                        <a:spcAft>
                          <a:spcPts val="0"/>
                        </a:spcAft>
                      </a:pPr>
                      <a:r>
                        <a:rPr lang="en-US" sz="1200" dirty="0"/>
                        <a:t>Secondary</a:t>
                      </a:r>
                      <a:endParaRPr lang="en-US" sz="1100" dirty="0"/>
                    </a:p>
                    <a:p>
                      <a:pPr marL="0" marR="0" algn="just">
                        <a:lnSpc>
                          <a:spcPct val="115000"/>
                        </a:lnSpc>
                        <a:spcBef>
                          <a:spcPts val="0"/>
                        </a:spcBef>
                        <a:spcAft>
                          <a:spcPts val="0"/>
                        </a:spcAft>
                      </a:pPr>
                      <a:r>
                        <a:rPr lang="en-US" sz="1200" dirty="0"/>
                        <a:t>Tertiary</a:t>
                      </a:r>
                      <a:endParaRPr lang="en-US" sz="1100" dirty="0"/>
                    </a:p>
                    <a:p>
                      <a:pPr marL="0" marR="0" algn="just">
                        <a:lnSpc>
                          <a:spcPct val="115000"/>
                        </a:lnSpc>
                        <a:spcBef>
                          <a:spcPts val="0"/>
                        </a:spcBef>
                        <a:spcAft>
                          <a:spcPts val="0"/>
                        </a:spcAft>
                      </a:pPr>
                      <a:r>
                        <a:rPr lang="en-US" sz="1200" dirty="0"/>
                        <a:t>Christianity</a:t>
                      </a:r>
                      <a:endParaRPr lang="en-US" sz="1100" dirty="0"/>
                    </a:p>
                    <a:p>
                      <a:pPr marL="0" marR="0" algn="just">
                        <a:lnSpc>
                          <a:spcPct val="115000"/>
                        </a:lnSpc>
                        <a:spcBef>
                          <a:spcPts val="0"/>
                        </a:spcBef>
                        <a:spcAft>
                          <a:spcPts val="0"/>
                        </a:spcAft>
                      </a:pPr>
                      <a:r>
                        <a:rPr lang="en-US" sz="1200" dirty="0"/>
                        <a:t>Islam</a:t>
                      </a:r>
                      <a:endParaRPr lang="en-US" sz="1100" dirty="0"/>
                    </a:p>
                    <a:p>
                      <a:pPr marL="0" marR="0" algn="just">
                        <a:lnSpc>
                          <a:spcPct val="115000"/>
                        </a:lnSpc>
                        <a:spcBef>
                          <a:spcPts val="0"/>
                        </a:spcBef>
                        <a:spcAft>
                          <a:spcPts val="0"/>
                        </a:spcAft>
                      </a:pPr>
                      <a:r>
                        <a:rPr lang="en-US" sz="1200" dirty="0"/>
                        <a:t>Traditional</a:t>
                      </a:r>
                      <a:endParaRPr lang="en-US" sz="1100" dirty="0"/>
                    </a:p>
                    <a:p>
                      <a:pPr marL="0" marR="0" algn="just">
                        <a:lnSpc>
                          <a:spcPct val="115000"/>
                        </a:lnSpc>
                        <a:spcBef>
                          <a:spcPts val="0"/>
                        </a:spcBef>
                        <a:spcAft>
                          <a:spcPts val="0"/>
                        </a:spcAft>
                      </a:pPr>
                      <a:r>
                        <a:rPr lang="en-US" sz="1200" dirty="0"/>
                        <a:t>Rural</a:t>
                      </a:r>
                      <a:endParaRPr lang="en-US" sz="1100" dirty="0"/>
                    </a:p>
                    <a:p>
                      <a:pPr marL="0" marR="0" algn="just">
                        <a:lnSpc>
                          <a:spcPct val="115000"/>
                        </a:lnSpc>
                        <a:spcBef>
                          <a:spcPts val="0"/>
                        </a:spcBef>
                        <a:spcAft>
                          <a:spcPts val="0"/>
                        </a:spcAft>
                      </a:pPr>
                      <a:r>
                        <a:rPr lang="en-US" sz="1200" dirty="0"/>
                        <a:t>Urban</a:t>
                      </a:r>
                      <a:endParaRPr lang="en-US" sz="1100" dirty="0"/>
                    </a:p>
                    <a:p>
                      <a:pPr marL="0" marR="0" algn="just">
                        <a:lnSpc>
                          <a:spcPct val="115000"/>
                        </a:lnSpc>
                        <a:spcBef>
                          <a:spcPts val="0"/>
                        </a:spcBef>
                        <a:spcAft>
                          <a:spcPts val="0"/>
                        </a:spcAft>
                      </a:pPr>
                      <a:r>
                        <a:rPr lang="en-US" sz="1200" dirty="0"/>
                        <a:t>Coastal</a:t>
                      </a:r>
                      <a:endParaRPr lang="en-US" sz="1100" dirty="0"/>
                    </a:p>
                    <a:p>
                      <a:pPr marL="0" marR="0" algn="just">
                        <a:lnSpc>
                          <a:spcPct val="115000"/>
                        </a:lnSpc>
                        <a:spcBef>
                          <a:spcPts val="0"/>
                        </a:spcBef>
                        <a:spcAft>
                          <a:spcPts val="0"/>
                        </a:spcAft>
                      </a:pPr>
                      <a:r>
                        <a:rPr lang="en-US" sz="1200" dirty="0"/>
                        <a:t>Forest</a:t>
                      </a:r>
                      <a:endParaRPr lang="en-US" sz="1100" dirty="0"/>
                    </a:p>
                    <a:p>
                      <a:pPr marL="0" marR="0" algn="just">
                        <a:lnSpc>
                          <a:spcPct val="115000"/>
                        </a:lnSpc>
                        <a:spcBef>
                          <a:spcPts val="0"/>
                        </a:spcBef>
                        <a:spcAft>
                          <a:spcPts val="0"/>
                        </a:spcAft>
                      </a:pPr>
                      <a:r>
                        <a:rPr lang="en-US" sz="1200" dirty="0"/>
                        <a:t>Savannah</a:t>
                      </a:r>
                      <a:endParaRPr lang="en-US" sz="1100" dirty="0"/>
                    </a:p>
                    <a:p>
                      <a:pPr marL="0" marR="0" algn="just">
                        <a:lnSpc>
                          <a:spcPct val="115000"/>
                        </a:lnSpc>
                        <a:spcBef>
                          <a:spcPts val="0"/>
                        </a:spcBef>
                        <a:spcAft>
                          <a:spcPts val="0"/>
                        </a:spcAft>
                      </a:pPr>
                      <a:r>
                        <a:rPr lang="en-US" sz="1200" dirty="0"/>
                        <a:t>GAMA</a:t>
                      </a:r>
                      <a:endParaRPr lang="en-US" sz="1100" dirty="0">
                        <a:latin typeface="Calibri"/>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200" dirty="0"/>
                        <a:t>32.7</a:t>
                      </a:r>
                      <a:endParaRPr lang="en-US" sz="1100" dirty="0"/>
                    </a:p>
                    <a:p>
                      <a:pPr marL="0" marR="0" algn="just">
                        <a:lnSpc>
                          <a:spcPct val="115000"/>
                        </a:lnSpc>
                        <a:spcBef>
                          <a:spcPts val="0"/>
                        </a:spcBef>
                        <a:spcAft>
                          <a:spcPts val="0"/>
                        </a:spcAft>
                      </a:pPr>
                      <a:r>
                        <a:rPr lang="en-US" sz="1200" dirty="0"/>
                        <a:t>50.7</a:t>
                      </a:r>
                      <a:endParaRPr lang="en-US" sz="1100" dirty="0"/>
                    </a:p>
                    <a:p>
                      <a:pPr marL="0" marR="0" algn="just">
                        <a:lnSpc>
                          <a:spcPct val="115000"/>
                        </a:lnSpc>
                        <a:spcBef>
                          <a:spcPts val="0"/>
                        </a:spcBef>
                        <a:spcAft>
                          <a:spcPts val="0"/>
                        </a:spcAft>
                      </a:pPr>
                      <a:r>
                        <a:rPr lang="en-US" sz="1200" dirty="0"/>
                        <a:t>16.7</a:t>
                      </a:r>
                      <a:endParaRPr lang="en-US" sz="1100" dirty="0"/>
                    </a:p>
                    <a:p>
                      <a:pPr marL="0" marR="0" algn="just">
                        <a:lnSpc>
                          <a:spcPct val="115000"/>
                        </a:lnSpc>
                        <a:spcBef>
                          <a:spcPts val="0"/>
                        </a:spcBef>
                        <a:spcAft>
                          <a:spcPts val="0"/>
                        </a:spcAft>
                      </a:pPr>
                      <a:r>
                        <a:rPr lang="en-US" sz="1200" dirty="0"/>
                        <a:t>29.2</a:t>
                      </a:r>
                      <a:endParaRPr lang="en-US" sz="1100" dirty="0"/>
                    </a:p>
                    <a:p>
                      <a:pPr marL="0" marR="0" algn="just">
                        <a:lnSpc>
                          <a:spcPct val="115000"/>
                        </a:lnSpc>
                        <a:spcBef>
                          <a:spcPts val="0"/>
                        </a:spcBef>
                        <a:spcAft>
                          <a:spcPts val="0"/>
                        </a:spcAft>
                      </a:pPr>
                      <a:r>
                        <a:rPr lang="en-US" sz="1200" dirty="0"/>
                        <a:t>60.6</a:t>
                      </a:r>
                      <a:endParaRPr lang="en-US" sz="1100" dirty="0"/>
                    </a:p>
                    <a:p>
                      <a:pPr marL="0" marR="0" algn="just">
                        <a:lnSpc>
                          <a:spcPct val="115000"/>
                        </a:lnSpc>
                        <a:spcBef>
                          <a:spcPts val="0"/>
                        </a:spcBef>
                        <a:spcAft>
                          <a:spcPts val="0"/>
                        </a:spcAft>
                      </a:pPr>
                      <a:r>
                        <a:rPr lang="en-US" sz="1200" dirty="0"/>
                        <a:t>7.7</a:t>
                      </a:r>
                      <a:endParaRPr lang="en-US" sz="1100" dirty="0"/>
                    </a:p>
                    <a:p>
                      <a:pPr marL="0" marR="0" algn="just">
                        <a:lnSpc>
                          <a:spcPct val="115000"/>
                        </a:lnSpc>
                        <a:spcBef>
                          <a:spcPts val="0"/>
                        </a:spcBef>
                        <a:spcAft>
                          <a:spcPts val="0"/>
                        </a:spcAft>
                      </a:pPr>
                      <a:r>
                        <a:rPr lang="en-US" sz="1200" dirty="0"/>
                        <a:t>2.5</a:t>
                      </a:r>
                      <a:endParaRPr lang="en-US" sz="1100" dirty="0"/>
                    </a:p>
                    <a:p>
                      <a:pPr marL="0" marR="0" algn="just">
                        <a:lnSpc>
                          <a:spcPct val="115000"/>
                        </a:lnSpc>
                        <a:spcBef>
                          <a:spcPts val="0"/>
                        </a:spcBef>
                        <a:spcAft>
                          <a:spcPts val="0"/>
                        </a:spcAft>
                      </a:pPr>
                      <a:r>
                        <a:rPr lang="en-US" sz="1200" dirty="0"/>
                        <a:t>76.4</a:t>
                      </a:r>
                      <a:endParaRPr lang="en-US" sz="1100" dirty="0"/>
                    </a:p>
                    <a:p>
                      <a:pPr marL="0" marR="0" algn="just">
                        <a:lnSpc>
                          <a:spcPct val="115000"/>
                        </a:lnSpc>
                        <a:spcBef>
                          <a:spcPts val="0"/>
                        </a:spcBef>
                        <a:spcAft>
                          <a:spcPts val="0"/>
                        </a:spcAft>
                      </a:pPr>
                      <a:r>
                        <a:rPr lang="en-US" sz="1200" dirty="0"/>
                        <a:t>20.8</a:t>
                      </a:r>
                      <a:endParaRPr lang="en-US" sz="1100" dirty="0"/>
                    </a:p>
                    <a:p>
                      <a:pPr marL="0" marR="0" algn="just">
                        <a:lnSpc>
                          <a:spcPct val="115000"/>
                        </a:lnSpc>
                        <a:spcBef>
                          <a:spcPts val="0"/>
                        </a:spcBef>
                        <a:spcAft>
                          <a:spcPts val="0"/>
                        </a:spcAft>
                      </a:pPr>
                      <a:r>
                        <a:rPr lang="en-US" sz="1200" dirty="0"/>
                        <a:t>2.76</a:t>
                      </a:r>
                      <a:endParaRPr lang="en-US" sz="1100" dirty="0"/>
                    </a:p>
                    <a:p>
                      <a:pPr marL="0" marR="0" algn="just">
                        <a:lnSpc>
                          <a:spcPct val="115000"/>
                        </a:lnSpc>
                        <a:spcBef>
                          <a:spcPts val="0"/>
                        </a:spcBef>
                        <a:spcAft>
                          <a:spcPts val="0"/>
                        </a:spcAft>
                      </a:pPr>
                      <a:r>
                        <a:rPr lang="en-US" sz="1200" dirty="0"/>
                        <a:t>51.5</a:t>
                      </a:r>
                      <a:endParaRPr lang="en-US" sz="1100" dirty="0"/>
                    </a:p>
                    <a:p>
                      <a:pPr marL="0" marR="0" algn="just">
                        <a:lnSpc>
                          <a:spcPct val="115000"/>
                        </a:lnSpc>
                        <a:spcBef>
                          <a:spcPts val="0"/>
                        </a:spcBef>
                        <a:spcAft>
                          <a:spcPts val="0"/>
                        </a:spcAft>
                      </a:pPr>
                      <a:r>
                        <a:rPr lang="en-US" sz="1200" dirty="0"/>
                        <a:t>54.8</a:t>
                      </a:r>
                      <a:endParaRPr lang="en-US" sz="1100" dirty="0"/>
                    </a:p>
                    <a:p>
                      <a:pPr marL="0" marR="0" algn="just">
                        <a:lnSpc>
                          <a:spcPct val="115000"/>
                        </a:lnSpc>
                        <a:spcBef>
                          <a:spcPts val="0"/>
                        </a:spcBef>
                        <a:spcAft>
                          <a:spcPts val="0"/>
                        </a:spcAft>
                      </a:pPr>
                      <a:r>
                        <a:rPr lang="en-US" sz="1200" dirty="0"/>
                        <a:t>10.3</a:t>
                      </a:r>
                      <a:endParaRPr lang="en-US" sz="1100" dirty="0"/>
                    </a:p>
                    <a:p>
                      <a:pPr marL="0" marR="0" algn="just">
                        <a:lnSpc>
                          <a:spcPct val="115000"/>
                        </a:lnSpc>
                        <a:spcBef>
                          <a:spcPts val="0"/>
                        </a:spcBef>
                        <a:spcAft>
                          <a:spcPts val="0"/>
                        </a:spcAft>
                      </a:pPr>
                      <a:r>
                        <a:rPr lang="en-US" sz="1200" dirty="0"/>
                        <a:t>50.7</a:t>
                      </a:r>
                      <a:endParaRPr lang="en-US" sz="1100" dirty="0"/>
                    </a:p>
                    <a:p>
                      <a:pPr marL="0" marR="0" algn="just">
                        <a:lnSpc>
                          <a:spcPct val="115000"/>
                        </a:lnSpc>
                        <a:spcBef>
                          <a:spcPts val="0"/>
                        </a:spcBef>
                        <a:spcAft>
                          <a:spcPts val="0"/>
                        </a:spcAft>
                      </a:pPr>
                      <a:r>
                        <a:rPr lang="en-US" sz="1200" dirty="0"/>
                        <a:t>24.8</a:t>
                      </a:r>
                      <a:endParaRPr lang="en-US" sz="1100" dirty="0"/>
                    </a:p>
                    <a:p>
                      <a:pPr marL="0" marR="0" algn="just">
                        <a:lnSpc>
                          <a:spcPct val="115000"/>
                        </a:lnSpc>
                        <a:spcBef>
                          <a:spcPts val="0"/>
                        </a:spcBef>
                        <a:spcAft>
                          <a:spcPts val="0"/>
                        </a:spcAft>
                      </a:pPr>
                      <a:r>
                        <a:rPr lang="en-US" sz="1200" dirty="0"/>
                        <a:t>14.2</a:t>
                      </a:r>
                      <a:endParaRPr lang="en-US" sz="1100" dirty="0">
                        <a:latin typeface="Calibri"/>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200" dirty="0"/>
                        <a:t>44.0</a:t>
                      </a:r>
                      <a:endParaRPr lang="en-US" sz="1100" dirty="0"/>
                    </a:p>
                    <a:p>
                      <a:pPr marL="0" marR="0" algn="just">
                        <a:lnSpc>
                          <a:spcPct val="115000"/>
                        </a:lnSpc>
                        <a:spcBef>
                          <a:spcPts val="0"/>
                        </a:spcBef>
                        <a:spcAft>
                          <a:spcPts val="0"/>
                        </a:spcAft>
                      </a:pPr>
                      <a:r>
                        <a:rPr lang="en-US" sz="1200" dirty="0"/>
                        <a:t>51.5</a:t>
                      </a:r>
                      <a:endParaRPr lang="en-US" sz="1100" dirty="0"/>
                    </a:p>
                    <a:p>
                      <a:pPr marL="0" marR="0" algn="just">
                        <a:lnSpc>
                          <a:spcPct val="115000"/>
                        </a:lnSpc>
                        <a:spcBef>
                          <a:spcPts val="0"/>
                        </a:spcBef>
                        <a:spcAft>
                          <a:spcPts val="0"/>
                        </a:spcAft>
                      </a:pPr>
                      <a:r>
                        <a:rPr lang="en-US" sz="1200" dirty="0"/>
                        <a:t>4.5</a:t>
                      </a:r>
                      <a:endParaRPr lang="en-US" sz="1100" dirty="0"/>
                    </a:p>
                    <a:p>
                      <a:pPr marL="0" marR="0" algn="just">
                        <a:lnSpc>
                          <a:spcPct val="115000"/>
                        </a:lnSpc>
                        <a:spcBef>
                          <a:spcPts val="0"/>
                        </a:spcBef>
                        <a:spcAft>
                          <a:spcPts val="0"/>
                        </a:spcAft>
                      </a:pPr>
                      <a:r>
                        <a:rPr lang="en-US" sz="1200" dirty="0"/>
                        <a:t>23.4</a:t>
                      </a:r>
                      <a:endParaRPr lang="en-US" sz="1100" dirty="0"/>
                    </a:p>
                    <a:p>
                      <a:pPr marL="0" marR="0" algn="just">
                        <a:lnSpc>
                          <a:spcPct val="115000"/>
                        </a:lnSpc>
                        <a:spcBef>
                          <a:spcPts val="0"/>
                        </a:spcBef>
                        <a:spcAft>
                          <a:spcPts val="0"/>
                        </a:spcAft>
                      </a:pPr>
                      <a:r>
                        <a:rPr lang="en-US" sz="1200" dirty="0"/>
                        <a:t>63.4</a:t>
                      </a:r>
                      <a:endParaRPr lang="en-US" sz="1100" dirty="0"/>
                    </a:p>
                    <a:p>
                      <a:pPr marL="0" marR="0" algn="just">
                        <a:lnSpc>
                          <a:spcPct val="115000"/>
                        </a:lnSpc>
                        <a:spcBef>
                          <a:spcPts val="0"/>
                        </a:spcBef>
                        <a:spcAft>
                          <a:spcPts val="0"/>
                        </a:spcAft>
                      </a:pPr>
                      <a:r>
                        <a:rPr lang="en-US" sz="1200" dirty="0"/>
                        <a:t>9.7</a:t>
                      </a:r>
                      <a:endParaRPr lang="en-US" sz="1100" dirty="0"/>
                    </a:p>
                    <a:p>
                      <a:pPr marL="0" marR="0" algn="just">
                        <a:lnSpc>
                          <a:spcPct val="115000"/>
                        </a:lnSpc>
                        <a:spcBef>
                          <a:spcPts val="0"/>
                        </a:spcBef>
                        <a:spcAft>
                          <a:spcPts val="0"/>
                        </a:spcAft>
                      </a:pPr>
                      <a:r>
                        <a:rPr lang="en-US" sz="1200" dirty="0"/>
                        <a:t>3.5</a:t>
                      </a:r>
                      <a:endParaRPr lang="en-US" sz="1100" dirty="0"/>
                    </a:p>
                    <a:p>
                      <a:pPr marL="0" marR="0" algn="just">
                        <a:lnSpc>
                          <a:spcPct val="115000"/>
                        </a:lnSpc>
                        <a:spcBef>
                          <a:spcPts val="0"/>
                        </a:spcBef>
                        <a:spcAft>
                          <a:spcPts val="0"/>
                        </a:spcAft>
                      </a:pPr>
                      <a:r>
                        <a:rPr lang="en-US" sz="1200" dirty="0"/>
                        <a:t>71.3</a:t>
                      </a:r>
                      <a:endParaRPr lang="en-US" sz="1100" dirty="0"/>
                    </a:p>
                    <a:p>
                      <a:pPr marL="0" marR="0" algn="just">
                        <a:lnSpc>
                          <a:spcPct val="115000"/>
                        </a:lnSpc>
                        <a:spcBef>
                          <a:spcPts val="0"/>
                        </a:spcBef>
                        <a:spcAft>
                          <a:spcPts val="0"/>
                        </a:spcAft>
                      </a:pPr>
                      <a:r>
                        <a:rPr lang="en-US" sz="1200" dirty="0"/>
                        <a:t>12.8</a:t>
                      </a:r>
                      <a:endParaRPr lang="en-US" sz="1100" dirty="0"/>
                    </a:p>
                    <a:p>
                      <a:pPr marL="0" marR="0" algn="just">
                        <a:lnSpc>
                          <a:spcPct val="115000"/>
                        </a:lnSpc>
                        <a:spcBef>
                          <a:spcPts val="0"/>
                        </a:spcBef>
                        <a:spcAft>
                          <a:spcPts val="0"/>
                        </a:spcAft>
                      </a:pPr>
                      <a:r>
                        <a:rPr lang="en-US" sz="1200" dirty="0"/>
                        <a:t>5.8</a:t>
                      </a:r>
                      <a:endParaRPr lang="en-US" sz="1100" dirty="0"/>
                    </a:p>
                    <a:p>
                      <a:pPr marL="0" marR="0" algn="just">
                        <a:lnSpc>
                          <a:spcPct val="115000"/>
                        </a:lnSpc>
                        <a:spcBef>
                          <a:spcPts val="0"/>
                        </a:spcBef>
                        <a:spcAft>
                          <a:spcPts val="0"/>
                        </a:spcAft>
                      </a:pPr>
                      <a:r>
                        <a:rPr lang="en-US" sz="1200" dirty="0"/>
                        <a:t>48.5</a:t>
                      </a:r>
                      <a:endParaRPr lang="en-US" sz="1100" dirty="0"/>
                    </a:p>
                    <a:p>
                      <a:pPr marL="0" marR="0" algn="just">
                        <a:lnSpc>
                          <a:spcPct val="115000"/>
                        </a:lnSpc>
                        <a:spcBef>
                          <a:spcPts val="0"/>
                        </a:spcBef>
                        <a:spcAft>
                          <a:spcPts val="0"/>
                        </a:spcAft>
                      </a:pPr>
                      <a:r>
                        <a:rPr lang="en-US" sz="1200" dirty="0"/>
                        <a:t>45.2</a:t>
                      </a:r>
                      <a:endParaRPr lang="en-US" sz="1100" dirty="0"/>
                    </a:p>
                    <a:p>
                      <a:pPr marL="0" marR="0" algn="just">
                        <a:lnSpc>
                          <a:spcPct val="115000"/>
                        </a:lnSpc>
                        <a:spcBef>
                          <a:spcPts val="0"/>
                        </a:spcBef>
                        <a:spcAft>
                          <a:spcPts val="0"/>
                        </a:spcAft>
                      </a:pPr>
                      <a:r>
                        <a:rPr lang="en-US" sz="1200" dirty="0"/>
                        <a:t>9.7</a:t>
                      </a:r>
                      <a:endParaRPr lang="en-US" sz="1100" dirty="0"/>
                    </a:p>
                    <a:p>
                      <a:pPr marL="0" marR="0" algn="just">
                        <a:lnSpc>
                          <a:spcPct val="115000"/>
                        </a:lnSpc>
                        <a:spcBef>
                          <a:spcPts val="0"/>
                        </a:spcBef>
                        <a:spcAft>
                          <a:spcPts val="0"/>
                        </a:spcAft>
                      </a:pPr>
                      <a:r>
                        <a:rPr lang="en-US" sz="1200" dirty="0"/>
                        <a:t>50.5</a:t>
                      </a:r>
                      <a:endParaRPr lang="en-US" sz="1100" dirty="0"/>
                    </a:p>
                    <a:p>
                      <a:pPr marL="0" marR="0" algn="just">
                        <a:lnSpc>
                          <a:spcPct val="115000"/>
                        </a:lnSpc>
                        <a:spcBef>
                          <a:spcPts val="0"/>
                        </a:spcBef>
                        <a:spcAft>
                          <a:spcPts val="0"/>
                        </a:spcAft>
                      </a:pPr>
                      <a:r>
                        <a:rPr lang="en-US" sz="1200" dirty="0"/>
                        <a:t>25.2</a:t>
                      </a:r>
                      <a:endParaRPr lang="en-US" sz="1100" dirty="0"/>
                    </a:p>
                    <a:p>
                      <a:pPr marL="0" marR="0" algn="just">
                        <a:lnSpc>
                          <a:spcPct val="115000"/>
                        </a:lnSpc>
                        <a:spcBef>
                          <a:spcPts val="0"/>
                        </a:spcBef>
                        <a:spcAft>
                          <a:spcPts val="0"/>
                        </a:spcAft>
                      </a:pPr>
                      <a:r>
                        <a:rPr lang="en-US" sz="1200" dirty="0"/>
                        <a:t>14.5</a:t>
                      </a:r>
                      <a:endParaRPr lang="en-US" sz="1100" dirty="0">
                        <a:latin typeface="Calibri"/>
                        <a:ea typeface="Times New Roman"/>
                        <a:cs typeface="Times New Roman"/>
                      </a:endParaRPr>
                    </a:p>
                  </a:txBody>
                  <a:tcPr marL="68580" marR="68580" marT="0" marB="0"/>
                </a:tc>
              </a:tr>
              <a:tr h="426622">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5" name="Rectangle 4"/>
          <p:cNvSpPr/>
          <p:nvPr/>
        </p:nvSpPr>
        <p:spPr>
          <a:xfrm>
            <a:off x="2362200" y="6248400"/>
            <a:ext cx="3038011" cy="369332"/>
          </a:xfrm>
          <a:prstGeom prst="rect">
            <a:avLst/>
          </a:prstGeom>
        </p:spPr>
        <p:txBody>
          <a:bodyPr wrap="none">
            <a:spAutoFit/>
          </a:bodyPr>
          <a:lstStyle/>
          <a:p>
            <a:r>
              <a:rPr lang="en-US" dirty="0" smtClean="0">
                <a:solidFill>
                  <a:schemeClr val="bg1"/>
                </a:solidFill>
              </a:rPr>
              <a:t>Source</a:t>
            </a:r>
            <a:r>
              <a:rPr lang="en-US" dirty="0" smtClean="0">
                <a:solidFill>
                  <a:schemeClr val="bg1"/>
                </a:solidFill>
                <a:latin typeface="Times New Roman" pitchFamily="18" charset="0"/>
                <a:ea typeface="Times New Roman" pitchFamily="18" charset="0"/>
                <a:cs typeface="Times New Roman" pitchFamily="18" charset="0"/>
              </a:rPr>
              <a:t>: Researcher field work</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7038"/>
            <a:ext cx="8077200" cy="1096962"/>
          </a:xfrm>
        </p:spPr>
        <p:txBody>
          <a:bodyPr>
            <a:noAutofit/>
          </a:bodyPr>
          <a:lstStyle/>
          <a:p>
            <a:r>
              <a:rPr lang="en-US" sz="2800" dirty="0" smtClean="0"/>
              <a:t>Table 3: Determinants of Enterprises Ownership </a:t>
            </a:r>
            <a:r>
              <a:rPr lang="en-US" sz="4400" dirty="0" smtClean="0"/>
              <a:t/>
            </a:r>
            <a:br>
              <a:rPr lang="en-US" sz="4400" dirty="0" smtClean="0"/>
            </a:br>
            <a:endParaRPr lang="en-US" sz="4400" dirty="0">
              <a:ln w="10541" cmpd="sng">
                <a:solidFill>
                  <a:schemeClr val="accent1">
                    <a:lumMod val="75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101600">
                  <a:schemeClr val="accent6">
                    <a:satMod val="175000"/>
                    <a:alpha val="40000"/>
                  </a:schemeClr>
                </a:glow>
                <a:reflection blurRad="6350" stA="60000" endA="900" endPos="58000" dir="5400000" sy="-100000" algn="bl" rotWithShape="0"/>
              </a:effectLst>
            </a:endParaRPr>
          </a:p>
        </p:txBody>
      </p:sp>
      <p:sp>
        <p:nvSpPr>
          <p:cNvPr id="3" name="Content Placeholder 2"/>
          <p:cNvSpPr>
            <a:spLocks noGrp="1"/>
          </p:cNvSpPr>
          <p:nvPr>
            <p:ph idx="1"/>
          </p:nvPr>
        </p:nvSpPr>
        <p:spPr>
          <a:xfrm>
            <a:off x="457200" y="1066800"/>
            <a:ext cx="8229600" cy="5242560"/>
          </a:xfrm>
        </p:spPr>
        <p:txBody>
          <a:bodyPr/>
          <a:lstStyle/>
          <a:p>
            <a:pPr>
              <a:buNone/>
            </a:pPr>
            <a:endParaRPr lang="en-US" dirty="0" smtClean="0"/>
          </a:p>
          <a:p>
            <a:pPr>
              <a:buNone/>
            </a:pPr>
            <a:endParaRPr lang="en-US" dirty="0"/>
          </a:p>
        </p:txBody>
      </p:sp>
      <p:graphicFrame>
        <p:nvGraphicFramePr>
          <p:cNvPr id="4" name="Table 3"/>
          <p:cNvGraphicFramePr>
            <a:graphicFrameLocks noGrp="1"/>
          </p:cNvGraphicFramePr>
          <p:nvPr/>
        </p:nvGraphicFramePr>
        <p:xfrm>
          <a:off x="1905000" y="1219200"/>
          <a:ext cx="5715000" cy="5071428"/>
        </p:xfrm>
        <a:graphic>
          <a:graphicData uri="http://schemas.openxmlformats.org/drawingml/2006/table">
            <a:tbl>
              <a:tblPr firstRow="1" bandRow="1">
                <a:tableStyleId>{5C22544A-7EE6-4342-B048-85BDC9FD1C3A}</a:tableStyleId>
              </a:tblPr>
              <a:tblGrid>
                <a:gridCol w="1428750"/>
                <a:gridCol w="1428750"/>
                <a:gridCol w="1428750"/>
                <a:gridCol w="1428750"/>
              </a:tblGrid>
              <a:tr h="4622800">
                <a:tc>
                  <a:txBody>
                    <a:bodyPr/>
                    <a:lstStyle/>
                    <a:p>
                      <a:pPr marL="0" marR="0" algn="just">
                        <a:lnSpc>
                          <a:spcPct val="115000"/>
                        </a:lnSpc>
                        <a:spcBef>
                          <a:spcPts val="0"/>
                        </a:spcBef>
                        <a:spcAft>
                          <a:spcPts val="0"/>
                        </a:spcAft>
                      </a:pPr>
                      <a:r>
                        <a:rPr lang="en-US" sz="1000" dirty="0">
                          <a:latin typeface="Times New Roman"/>
                          <a:ea typeface="Times New Roman"/>
                          <a:cs typeface="Times New Roman"/>
                        </a:rPr>
                        <a:t>Age</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A-squared</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Sex(men)</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Marital Status (never married)</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Currently married</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Married before</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Education (none)</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Basic</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Secondary </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Tertiary</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Religion (Christianity)</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Household size</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Geographical location (urban)</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Geographical zone (Savannah)</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Coastal</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Forest</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Father’s occupation (farming)</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Mother’s occupation (farming)</a:t>
                      </a:r>
                      <a:endParaRPr lang="en-US" sz="900" dirty="0">
                        <a:latin typeface="Calibri"/>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000" dirty="0">
                          <a:latin typeface="Times New Roman"/>
                          <a:ea typeface="Times New Roman"/>
                          <a:cs typeface="Times New Roman"/>
                        </a:rPr>
                        <a:t>0.012**</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-0.021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(0.013)</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-0.29***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0.054***</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(0.013)</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-0.181***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-0.056***</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(0.010)</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0.020***</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0.098***</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0.101***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(0.013)</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0.089***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-0.041***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-0.035**</a:t>
                      </a:r>
                      <a:endParaRPr lang="en-US" sz="900" dirty="0">
                        <a:latin typeface="Calibri"/>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000" dirty="0">
                          <a:latin typeface="Times New Roman"/>
                          <a:ea typeface="Times New Roman"/>
                          <a:cs typeface="Times New Roman"/>
                        </a:rPr>
                        <a:t>-0.005***</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0.003*</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0.216***</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(0.012)</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0.378***</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0.017)</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0.043***</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-0.020</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(0.013)</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0.228***</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(0.012)</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0.037***</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(0.010)</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0.036***</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(0.002)</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0.139***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0.100***</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(0.013)</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0.066***</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-0.054***</a:t>
                      </a:r>
                      <a:endParaRPr lang="en-US" sz="900" dirty="0">
                        <a:latin typeface="Calibri"/>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000" dirty="0">
                          <a:latin typeface="Times New Roman"/>
                          <a:ea typeface="Times New Roman"/>
                          <a:cs typeface="Times New Roman"/>
                        </a:rPr>
                        <a:t>0.005**</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(0.088)***</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(0.008)</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0.102***</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(0.012)</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0.075***</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(0.017)</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0.065***</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-0.005</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(0.013)</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0.265***</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(0.014)</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-0.025</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0.033***</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0.135***</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(0.008)</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0.111***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(0.011)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0.090***</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-0.031***</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(0.009)</a:t>
                      </a:r>
                      <a:endParaRPr lang="en-US" sz="900" dirty="0">
                        <a:latin typeface="Calibri"/>
                        <a:ea typeface="Times New Roman"/>
                        <a:cs typeface="Times New Roman"/>
                      </a:endParaRPr>
                    </a:p>
                    <a:p>
                      <a:pPr marL="0" marR="0" algn="just">
                        <a:lnSpc>
                          <a:spcPct val="115000"/>
                        </a:lnSpc>
                        <a:spcBef>
                          <a:spcPts val="0"/>
                        </a:spcBef>
                        <a:spcAft>
                          <a:spcPts val="0"/>
                        </a:spcAft>
                      </a:pPr>
                      <a:r>
                        <a:rPr lang="en-US" sz="1000" dirty="0">
                          <a:latin typeface="Times New Roman"/>
                          <a:ea typeface="Times New Roman"/>
                          <a:cs typeface="Times New Roman"/>
                        </a:rPr>
                        <a:t>-0.052***</a:t>
                      </a:r>
                      <a:endParaRPr lang="en-US" sz="900" dirty="0">
                        <a:latin typeface="Calibri"/>
                        <a:ea typeface="Times New Roman"/>
                        <a:cs typeface="Times New Roman"/>
                      </a:endParaRPr>
                    </a:p>
                  </a:txBody>
                  <a:tcPr marL="68580" marR="68580" marT="0" marB="0"/>
                </a:tc>
              </a:tr>
            </a:tbl>
          </a:graphicData>
        </a:graphic>
      </p:graphicFrame>
      <p:sp>
        <p:nvSpPr>
          <p:cNvPr id="5" name="Rectangle 4"/>
          <p:cNvSpPr/>
          <p:nvPr/>
        </p:nvSpPr>
        <p:spPr>
          <a:xfrm>
            <a:off x="2819400" y="6324600"/>
            <a:ext cx="3347391" cy="400110"/>
          </a:xfrm>
          <a:prstGeom prst="rect">
            <a:avLst/>
          </a:prstGeom>
        </p:spPr>
        <p:txBody>
          <a:bodyPr wrap="none">
            <a:spAutoFit/>
          </a:bodyPr>
          <a:lstStyle/>
          <a:p>
            <a:r>
              <a:rPr lang="en-US" sz="2000" dirty="0" smtClean="0"/>
              <a:t>Source</a:t>
            </a:r>
            <a:r>
              <a:rPr lang="en-US" sz="2000" dirty="0" smtClean="0">
                <a:latin typeface="Times New Roman" pitchFamily="18" charset="0"/>
                <a:ea typeface="Times New Roman" pitchFamily="18" charset="0"/>
                <a:cs typeface="Times New Roman" pitchFamily="18" charset="0"/>
              </a:rPr>
              <a:t>: Researcher field work</a:t>
            </a: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6096000" cy="1143000"/>
          </a:xfrm>
        </p:spPr>
        <p:txBody>
          <a:bodyPr/>
          <a:lstStyle/>
          <a:p>
            <a:pPr marL="742950" indent="-742950"/>
            <a:r>
              <a:rPr lang="en-US" dirty="0" smtClean="0"/>
              <a:t>1.0 INTRODUCTION</a:t>
            </a:r>
            <a:endParaRPr lang="en-US" dirty="0"/>
          </a:p>
        </p:txBody>
      </p:sp>
      <p:sp>
        <p:nvSpPr>
          <p:cNvPr id="3" name="Content Placeholder 2"/>
          <p:cNvSpPr>
            <a:spLocks noGrp="1"/>
          </p:cNvSpPr>
          <p:nvPr>
            <p:ph idx="1"/>
          </p:nvPr>
        </p:nvSpPr>
        <p:spPr/>
        <p:txBody>
          <a:bodyPr>
            <a:normAutofit fontScale="92500" lnSpcReduction="20000"/>
          </a:bodyPr>
          <a:lstStyle/>
          <a:p>
            <a:pPr algn="just">
              <a:buFont typeface="Wingdings" pitchFamily="2" charset="2"/>
              <a:buChar char="Ø"/>
            </a:pPr>
            <a:r>
              <a:rPr lang="en-US" dirty="0" smtClean="0"/>
              <a:t>The role of women in Nigerian Society has a far –reaching implications on female enterprises ownership and entrepreneurship development in Nigeria.</a:t>
            </a:r>
          </a:p>
          <a:p>
            <a:pPr algn="just">
              <a:buNone/>
            </a:pPr>
            <a:endParaRPr lang="en-US" dirty="0" smtClean="0"/>
          </a:p>
          <a:p>
            <a:pPr algn="just">
              <a:buFont typeface="Wingdings" pitchFamily="2" charset="2"/>
              <a:buChar char="Ø"/>
            </a:pPr>
            <a:r>
              <a:rPr lang="en-US" dirty="0" smtClean="0"/>
              <a:t>Their role is shaped by institutional environment such as historical, political, economic and cultural factors. </a:t>
            </a:r>
          </a:p>
          <a:p>
            <a:pPr algn="just">
              <a:buNone/>
            </a:pPr>
            <a:endParaRPr lang="en-US" dirty="0" smtClean="0"/>
          </a:p>
          <a:p>
            <a:pPr algn="just">
              <a:buFont typeface="Wingdings" pitchFamily="2" charset="2"/>
              <a:buChar char="Ø"/>
            </a:pPr>
            <a:r>
              <a:rPr lang="en-US" dirty="0" smtClean="0"/>
              <a:t>The understanding of these factors would lead to a better understanding of the present and the future of gender disparity in entrepreneurship development in Nigeria.</a:t>
            </a:r>
          </a:p>
          <a:p>
            <a:pPr marL="651510" indent="-514350">
              <a:buNone/>
            </a:pPr>
            <a:endParaRPr lang="en-US" dirty="0" smtClean="0"/>
          </a:p>
          <a:p>
            <a:pPr>
              <a:buFont typeface="Wingdings" pitchFamily="2" charset="2"/>
              <a:buChar char="Ø"/>
            </a:pPr>
            <a:endParaRPr lang="en-US" dirty="0"/>
          </a:p>
        </p:txBody>
      </p:sp>
    </p:spTree>
  </p:cSld>
  <p:clrMapOvr>
    <a:masterClrMapping/>
  </p:clrMapOvr>
  <p:transition advTm="4134"/>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lvl="0">
              <a:buFont typeface="Wingdings" pitchFamily="2" charset="2"/>
              <a:buChar char="Ø"/>
            </a:pPr>
            <a:r>
              <a:rPr lang="en-US" sz="3200" dirty="0" smtClean="0"/>
              <a:t>Contrary to the situation in some location in African countries and across the globe, the result from the </a:t>
            </a:r>
            <a:r>
              <a:rPr lang="en-US" sz="3200" dirty="0" err="1" smtClean="0"/>
              <a:t>probit</a:t>
            </a:r>
            <a:r>
              <a:rPr lang="en-US" sz="3200" dirty="0" smtClean="0"/>
              <a:t> regression analysis in (table 3, model 3) suggest that the probability of women owning enterprises in Nigeria is higher than men.</a:t>
            </a:r>
          </a:p>
          <a:p>
            <a:pPr lvl="0">
              <a:buFont typeface="Wingdings" pitchFamily="2" charset="2"/>
              <a:buChar char="Ø"/>
            </a:pPr>
            <a:r>
              <a:rPr lang="en-US" sz="3200" dirty="0" smtClean="0"/>
              <a:t>This means that women are more likely to own enterprises and engaged in entrepreneurship activities than men.</a:t>
            </a:r>
          </a:p>
          <a:p>
            <a:pPr lvl="0">
              <a:buFont typeface="Wingdings" pitchFamily="2" charset="2"/>
              <a:buChar char="Ø"/>
            </a:pPr>
            <a:r>
              <a:rPr lang="en-US" sz="3200" dirty="0" smtClean="0"/>
              <a:t>This is consistent with the finding of </a:t>
            </a:r>
            <a:r>
              <a:rPr lang="en-US" sz="3200" dirty="0" err="1" smtClean="0"/>
              <a:t>Domfe</a:t>
            </a:r>
            <a:r>
              <a:rPr lang="en-US" sz="3200" dirty="0" smtClean="0"/>
              <a:t> </a:t>
            </a:r>
            <a:r>
              <a:rPr lang="en-US" sz="3200" dirty="0" err="1" smtClean="0"/>
              <a:t>etal</a:t>
            </a:r>
            <a:r>
              <a:rPr lang="en-US" sz="3200" dirty="0" smtClean="0"/>
              <a:t> (2013).</a:t>
            </a:r>
          </a:p>
          <a:p>
            <a:pPr>
              <a:buNone/>
            </a:pPr>
            <a:endParaRPr lang="en-US" dirty="0"/>
          </a:p>
        </p:txBody>
      </p:sp>
      <p:sp>
        <p:nvSpPr>
          <p:cNvPr id="4" name="Title 1"/>
          <p:cNvSpPr>
            <a:spLocks noGrp="1"/>
          </p:cNvSpPr>
          <p:nvPr>
            <p:ph type="title"/>
          </p:nvPr>
        </p:nvSpPr>
        <p:spPr>
          <a:xfrm>
            <a:off x="-76200" y="274638"/>
            <a:ext cx="8229600" cy="1020762"/>
          </a:xfrm>
          <a:prstGeom prst="rect">
            <a:avLst/>
          </a:prstGeom>
        </p:spPr>
        <p:txBody>
          <a:bodyPr vert="horz" anchor="ctr">
            <a:normAutofit/>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r>
              <a:rPr lang="en-US" dirty="0" smtClean="0"/>
              <a:t>5.2	ECONOMETRIC ANALYSIS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lvl="0">
              <a:buFont typeface="Wingdings" pitchFamily="2" charset="2"/>
              <a:buChar char="Ø"/>
            </a:pPr>
            <a:r>
              <a:rPr lang="en-US" dirty="0" smtClean="0"/>
              <a:t>Among other things, the study found that contrary to widespread observation in many countries that men compared to women own more enterprises, women in Nigeria own more enterprises than men.</a:t>
            </a:r>
          </a:p>
          <a:p>
            <a:pPr lvl="0">
              <a:buFont typeface="Wingdings" pitchFamily="2" charset="2"/>
              <a:buChar char="Ø"/>
            </a:pPr>
            <a:r>
              <a:rPr lang="en-US" dirty="0" smtClean="0"/>
              <a:t>However, the women’s pre disposition to set up enterprises and entrepreneur initiative was borne out of the pressure to maintain a livelihood rather than identifying an opportunity to do so.</a:t>
            </a:r>
          </a:p>
          <a:p>
            <a:pPr lvl="0">
              <a:buFont typeface="Wingdings" pitchFamily="2" charset="2"/>
              <a:buChar char="Ø"/>
            </a:pPr>
            <a:r>
              <a:rPr lang="en-US" dirty="0" smtClean="0"/>
              <a:t>On this basis, the study concludes that Nigerian women entrepreneurs are compelled by necessity rather than opportunity. </a:t>
            </a:r>
          </a:p>
          <a:p>
            <a:endParaRPr lang="en-US" dirty="0"/>
          </a:p>
        </p:txBody>
      </p:sp>
      <p:sp>
        <p:nvSpPr>
          <p:cNvPr id="4" name="Title 1"/>
          <p:cNvSpPr txBox="1">
            <a:spLocks noGrp="1"/>
          </p:cNvSpPr>
          <p:nvPr>
            <p:ph type="title"/>
          </p:nvPr>
        </p:nvSpPr>
        <p:spPr>
          <a:xfrm>
            <a:off x="-1981200" y="274638"/>
            <a:ext cx="89154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5.3	CONCLUSION</a:t>
            </a:r>
            <a:endParaRPr kumimoji="0" lang="en-US"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Font typeface="Wingdings" pitchFamily="2" charset="2"/>
              <a:buChar char="Ø"/>
            </a:pPr>
            <a:r>
              <a:rPr lang="en-US" dirty="0" smtClean="0"/>
              <a:t>In terms of policy, the study suggests the following:</a:t>
            </a:r>
          </a:p>
          <a:p>
            <a:pPr lvl="1">
              <a:buFont typeface="Wingdings" pitchFamily="2" charset="2"/>
              <a:buChar char="§"/>
            </a:pPr>
            <a:r>
              <a:rPr lang="en-US" dirty="0" smtClean="0"/>
              <a:t>Efforts to empower Nigeria women should consider measures such as education and involvement of custodians in the Nigerian culture.</a:t>
            </a:r>
          </a:p>
          <a:p>
            <a:pPr lvl="1">
              <a:buFont typeface="Wingdings" pitchFamily="2" charset="2"/>
              <a:buChar char="§"/>
            </a:pPr>
            <a:r>
              <a:rPr lang="en-US" dirty="0" smtClean="0"/>
              <a:t>Gender differential disparity should be a matter of concern in all policy discourse on entrepreneur activities in Nigeria.</a:t>
            </a:r>
          </a:p>
          <a:p>
            <a:pPr lvl="1">
              <a:buFont typeface="Wingdings" pitchFamily="2" charset="2"/>
              <a:buChar char="§"/>
            </a:pPr>
            <a:r>
              <a:rPr lang="en-US" dirty="0" smtClean="0"/>
              <a:t>Acquisition of formal education and vocational training should be strengthened to break the occupational cord between parents and children. </a:t>
            </a:r>
          </a:p>
          <a:p>
            <a:pPr>
              <a:buNone/>
            </a:pPr>
            <a:endParaRPr lang="en-US" dirty="0" smtClean="0"/>
          </a:p>
          <a:p>
            <a:endParaRPr lang="en-US" dirty="0" smtClean="0"/>
          </a:p>
          <a:p>
            <a:endParaRPr lang="en-US" dirty="0"/>
          </a:p>
        </p:txBody>
      </p:sp>
      <p:sp>
        <p:nvSpPr>
          <p:cNvPr id="4" name="Title 1"/>
          <p:cNvSpPr>
            <a:spLocks noGrp="1"/>
          </p:cNvSpPr>
          <p:nvPr>
            <p:ph type="title"/>
          </p:nvPr>
        </p:nvSpPr>
        <p:spPr>
          <a:xfrm>
            <a:off x="-9144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r>
              <a:rPr lang="en-US" dirty="0" smtClean="0"/>
              <a:t>5.4	RECOMMENDATION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28360"/>
          </a:xfrm>
        </p:spPr>
        <p:txBody>
          <a:bodyPr>
            <a:noAutofit/>
          </a:bodyPr>
          <a:lstStyle/>
          <a:p>
            <a:pPr algn="ctr">
              <a:buNone/>
            </a:pPr>
            <a:r>
              <a:rPr lang="en-US" sz="8000" b="1" dirty="0" smtClean="0">
                <a:ln w="10541" cmpd="sng">
                  <a:solidFill>
                    <a:schemeClr val="bg2">
                      <a:lumMod val="50000"/>
                    </a:scheme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glow rad="228600">
                    <a:schemeClr val="accent3">
                      <a:satMod val="175000"/>
                      <a:alpha val="40000"/>
                    </a:schemeClr>
                  </a:glow>
                  <a:reflection blurRad="6350" stA="60000" endA="900" endPos="58000" dir="5400000" sy="-100000" algn="bl" rotWithShape="0"/>
                </a:effectLst>
              </a:rPr>
              <a:t>THANK </a:t>
            </a:r>
          </a:p>
          <a:p>
            <a:pPr algn="ctr">
              <a:buNone/>
            </a:pPr>
            <a:r>
              <a:rPr lang="en-US" sz="8000" b="1" dirty="0" smtClean="0">
                <a:ln w="10541" cmpd="sng">
                  <a:solidFill>
                    <a:schemeClr val="bg2">
                      <a:lumMod val="50000"/>
                    </a:scheme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glow rad="228600">
                    <a:schemeClr val="accent3">
                      <a:satMod val="175000"/>
                      <a:alpha val="40000"/>
                    </a:schemeClr>
                  </a:glow>
                  <a:reflection blurRad="6350" stA="60000" endA="900" endPos="58000" dir="5400000" sy="-100000" algn="bl" rotWithShape="0"/>
                </a:effectLst>
              </a:rPr>
              <a:t>YOU </a:t>
            </a:r>
          </a:p>
          <a:p>
            <a:pPr algn="ctr">
              <a:buNone/>
            </a:pPr>
            <a:r>
              <a:rPr lang="en-US" sz="8000" b="1" dirty="0" smtClean="0">
                <a:ln w="10541" cmpd="sng">
                  <a:solidFill>
                    <a:schemeClr val="bg2">
                      <a:lumMod val="50000"/>
                    </a:scheme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glow rad="228600">
                    <a:schemeClr val="accent3">
                      <a:satMod val="175000"/>
                      <a:alpha val="40000"/>
                    </a:schemeClr>
                  </a:glow>
                  <a:reflection blurRad="6350" stA="60000" endA="900" endPos="58000" dir="5400000" sy="-100000" algn="bl" rotWithShape="0"/>
                </a:effectLst>
              </a:rPr>
              <a:t>FOR</a:t>
            </a:r>
          </a:p>
          <a:p>
            <a:pPr algn="ctr">
              <a:buNone/>
            </a:pPr>
            <a:r>
              <a:rPr lang="en-US" sz="8000" b="1" dirty="0" smtClean="0">
                <a:ln w="10541" cmpd="sng">
                  <a:solidFill>
                    <a:schemeClr val="bg2">
                      <a:lumMod val="50000"/>
                    </a:scheme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glow rad="228600">
                    <a:schemeClr val="accent3">
                      <a:satMod val="175000"/>
                      <a:alpha val="40000"/>
                    </a:schemeClr>
                  </a:glow>
                  <a:reflection blurRad="6350" stA="60000" endA="900" endPos="58000" dir="5400000" sy="-100000" algn="bl" rotWithShape="0"/>
                </a:effectLst>
              </a:rPr>
              <a:t> LISTENING</a:t>
            </a:r>
            <a:endParaRPr lang="en-US" sz="8000" b="1" dirty="0">
              <a:ln w="10541" cmpd="sng">
                <a:solidFill>
                  <a:schemeClr val="bg2">
                    <a:lumMod val="50000"/>
                  </a:scheme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glow rad="228600">
                  <a:schemeClr val="accent3">
                    <a:satMod val="175000"/>
                    <a:alpha val="40000"/>
                  </a:schemeClr>
                </a:glow>
                <a:reflection blurRad="6350" stA="60000" endA="900" endPos="58000" dir="5400000" sy="-100000" algn="bl" rotWithShape="0"/>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7315200" cy="1143000"/>
          </a:xfrm>
        </p:spPr>
        <p:txBody>
          <a:bodyPr/>
          <a:lstStyle/>
          <a:p>
            <a:r>
              <a:rPr lang="en-US" dirty="0" smtClean="0"/>
              <a:t>1.1  MY MOTIVATION</a:t>
            </a:r>
            <a:endParaRPr lang="en-US" dirty="0"/>
          </a:p>
        </p:txBody>
      </p:sp>
      <p:sp>
        <p:nvSpPr>
          <p:cNvPr id="3" name="Content Placeholder 2"/>
          <p:cNvSpPr>
            <a:spLocks noGrp="1"/>
          </p:cNvSpPr>
          <p:nvPr>
            <p:ph idx="1"/>
          </p:nvPr>
        </p:nvSpPr>
        <p:spPr>
          <a:xfrm>
            <a:off x="457200" y="1295400"/>
            <a:ext cx="8229600" cy="5257800"/>
          </a:xfrm>
        </p:spPr>
        <p:txBody>
          <a:bodyPr>
            <a:noAutofit/>
          </a:bodyPr>
          <a:lstStyle/>
          <a:p>
            <a:pPr algn="just">
              <a:buFont typeface="Wingdings" pitchFamily="2" charset="2"/>
              <a:buChar char="Ø"/>
            </a:pPr>
            <a:r>
              <a:rPr lang="en-US" sz="2000" dirty="0" smtClean="0"/>
              <a:t>Studies on entrepreneurship have received a lot of attention in academic discourse (</a:t>
            </a:r>
            <a:r>
              <a:rPr lang="en-US" sz="2000" dirty="0" err="1" smtClean="0"/>
              <a:t>Audretsel</a:t>
            </a:r>
            <a:r>
              <a:rPr lang="en-US" sz="2000" dirty="0" smtClean="0"/>
              <a:t>, </a:t>
            </a:r>
            <a:r>
              <a:rPr lang="en-US" sz="2000" dirty="0" err="1" smtClean="0"/>
              <a:t>etal</a:t>
            </a:r>
            <a:r>
              <a:rPr lang="en-US" sz="2000" dirty="0" smtClean="0"/>
              <a:t> 2002; </a:t>
            </a:r>
            <a:r>
              <a:rPr lang="en-US" sz="2000" dirty="0" err="1" smtClean="0"/>
              <a:t>Grilo</a:t>
            </a:r>
            <a:r>
              <a:rPr lang="en-US" sz="2000" dirty="0" smtClean="0"/>
              <a:t> and </a:t>
            </a:r>
            <a:r>
              <a:rPr lang="en-US" sz="2000" dirty="0" err="1" smtClean="0"/>
              <a:t>Thurik</a:t>
            </a:r>
            <a:r>
              <a:rPr lang="en-US" sz="2000" dirty="0" smtClean="0"/>
              <a:t> 2008).</a:t>
            </a:r>
          </a:p>
          <a:p>
            <a:pPr algn="just">
              <a:buNone/>
            </a:pPr>
            <a:endParaRPr lang="en-US" sz="2000" dirty="0" smtClean="0"/>
          </a:p>
          <a:p>
            <a:pPr algn="just">
              <a:buFont typeface="Wingdings" pitchFamily="2" charset="2"/>
              <a:buChar char="Ø"/>
            </a:pPr>
            <a:r>
              <a:rPr lang="en-US" sz="2000" dirty="0" smtClean="0"/>
              <a:t>Most of the discussion have </a:t>
            </a:r>
            <a:r>
              <a:rPr lang="en-US" sz="2000" dirty="0" smtClean="0"/>
              <a:t>been </a:t>
            </a:r>
            <a:r>
              <a:rPr lang="en-US" sz="2000" dirty="0" smtClean="0"/>
              <a:t>dominated by studies from developed world, with only few focusing on situation in developing world (</a:t>
            </a:r>
            <a:r>
              <a:rPr lang="en-US" sz="2000" dirty="0" err="1" smtClean="0"/>
              <a:t>Grilo</a:t>
            </a:r>
            <a:r>
              <a:rPr lang="en-US" sz="2000" dirty="0" smtClean="0"/>
              <a:t> and </a:t>
            </a:r>
            <a:r>
              <a:rPr lang="en-US" sz="2000" dirty="0" err="1" smtClean="0"/>
              <a:t>Thurik</a:t>
            </a:r>
            <a:r>
              <a:rPr lang="en-US" sz="2000" dirty="0" smtClean="0"/>
              <a:t>, 2008, </a:t>
            </a:r>
            <a:r>
              <a:rPr lang="en-US" sz="2000" dirty="0" err="1" smtClean="0"/>
              <a:t>Langevang</a:t>
            </a:r>
            <a:r>
              <a:rPr lang="en-US" sz="2000" dirty="0" smtClean="0"/>
              <a:t> </a:t>
            </a:r>
            <a:r>
              <a:rPr lang="en-US" sz="2000" dirty="0" err="1" smtClean="0"/>
              <a:t>etal</a:t>
            </a:r>
            <a:r>
              <a:rPr lang="en-US" sz="2000" dirty="0" smtClean="0"/>
              <a:t> 2015).</a:t>
            </a:r>
          </a:p>
          <a:p>
            <a:pPr algn="just">
              <a:buNone/>
            </a:pPr>
            <a:endParaRPr lang="en-US" sz="2000" dirty="0" smtClean="0"/>
          </a:p>
          <a:p>
            <a:pPr algn="just">
              <a:buFont typeface="Wingdings" pitchFamily="2" charset="2"/>
              <a:buChar char="Ø"/>
            </a:pPr>
            <a:r>
              <a:rPr lang="en-US" sz="2000" dirty="0" smtClean="0"/>
              <a:t>Evidence point to a considerable gender gap in business ownership and entrepreneurship activities across the globe with significantly more </a:t>
            </a:r>
            <a:r>
              <a:rPr lang="en-US" sz="2000" dirty="0" smtClean="0"/>
              <a:t>women </a:t>
            </a:r>
            <a:r>
              <a:rPr lang="en-US" sz="2000" dirty="0" smtClean="0"/>
              <a:t>than </a:t>
            </a:r>
            <a:r>
              <a:rPr lang="en-US" sz="2000" dirty="0" smtClean="0"/>
              <a:t>men </a:t>
            </a:r>
            <a:r>
              <a:rPr lang="en-US" sz="2000" dirty="0" smtClean="0"/>
              <a:t>either starting up or owning enterprises (Kelley </a:t>
            </a:r>
            <a:r>
              <a:rPr lang="en-US" sz="2000" dirty="0" err="1" smtClean="0"/>
              <a:t>etal</a:t>
            </a:r>
            <a:r>
              <a:rPr lang="en-US" sz="2000" dirty="0" smtClean="0"/>
              <a:t>, 2011).</a:t>
            </a:r>
          </a:p>
          <a:p>
            <a:pPr algn="just">
              <a:buNone/>
            </a:pPr>
            <a:endParaRPr lang="en-US" sz="2000" dirty="0" smtClean="0"/>
          </a:p>
          <a:p>
            <a:pPr algn="just">
              <a:buFont typeface="Wingdings" pitchFamily="2" charset="2"/>
              <a:buChar char="Ø"/>
            </a:pPr>
            <a:r>
              <a:rPr lang="en-US" sz="2000" dirty="0" smtClean="0"/>
              <a:t>In 2010, Nigerians participated in Global Entrepreneurship Monitor (GEM) survey for the first time of which the findings of the survey revealed that Nigerians among the 59 participants  countries women enterprises exceeds that of men.</a:t>
            </a:r>
          </a:p>
          <a:p>
            <a:pPr algn="just">
              <a:buNone/>
            </a:pPr>
            <a:endParaRPr lang="en-US" sz="2000" dirty="0" smtClean="0"/>
          </a:p>
        </p:txBody>
      </p:sp>
    </p:spTree>
  </p:cSld>
  <p:clrMapOvr>
    <a:masterClrMapping/>
  </p:clrMapOvr>
  <p:transition advTm="4508"/>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686800" cy="6858000"/>
          </a:xfrm>
        </p:spPr>
        <p:txBody>
          <a:bodyPr>
            <a:noAutofit/>
          </a:bodyPr>
          <a:lstStyle/>
          <a:p>
            <a:pPr lvl="1">
              <a:buFont typeface="Wingdings" pitchFamily="2" charset="2"/>
              <a:buChar char="Ø"/>
            </a:pPr>
            <a:endParaRPr lang="en-US" sz="1800" dirty="0" smtClean="0"/>
          </a:p>
          <a:p>
            <a:pPr marL="1028700" lvl="1" indent="-571500">
              <a:buFont typeface="Wingdings" pitchFamily="2" charset="2"/>
              <a:buChar char="v"/>
            </a:pPr>
            <a:endParaRPr lang="en-US" sz="900" dirty="0" smtClean="0"/>
          </a:p>
          <a:p>
            <a:pPr>
              <a:buNone/>
            </a:pPr>
            <a:endParaRPr lang="en-US" sz="900" dirty="0" smtClean="0"/>
          </a:p>
          <a:p>
            <a:pPr lvl="0"/>
            <a:r>
              <a:rPr lang="en-US" dirty="0" smtClean="0"/>
              <a:t>Interestingly, this unique circumstances of higher participation rate in entrepreneurship activities among women is yet to attract explanation from any academic discourse.</a:t>
            </a:r>
          </a:p>
          <a:p>
            <a:pPr lvl="0">
              <a:buNone/>
            </a:pPr>
            <a:endParaRPr lang="en-US" dirty="0" smtClean="0"/>
          </a:p>
          <a:p>
            <a:pPr lvl="0"/>
            <a:r>
              <a:rPr lang="en-US" dirty="0" smtClean="0"/>
              <a:t>The main purpose of this study is to identify the social-economic factors that explain why more women than men own enterprises in Nigeria.</a:t>
            </a:r>
          </a:p>
          <a:p>
            <a:pPr lvl="0">
              <a:buNone/>
            </a:pPr>
            <a:endParaRPr lang="en-US" dirty="0" smtClean="0"/>
          </a:p>
          <a:p>
            <a:pPr lvl="0"/>
            <a:r>
              <a:rPr lang="en-US" dirty="0" smtClean="0"/>
              <a:t>Entrepreneurship: is the act of coordinating, managing, integrating, controlling and harmonizing resources by taking risk in order to achieve organizational goals.</a:t>
            </a:r>
          </a:p>
          <a:p>
            <a:pPr>
              <a:buNone/>
            </a:pPr>
            <a:endParaRPr lang="en-US" dirty="0" smtClean="0"/>
          </a:p>
        </p:txBody>
      </p:sp>
      <p:sp>
        <p:nvSpPr>
          <p:cNvPr id="4" name="Title 1"/>
          <p:cNvSpPr>
            <a:spLocks noGrp="1"/>
          </p:cNvSpPr>
          <p:nvPr>
            <p:ph type="title"/>
          </p:nvPr>
        </p:nvSpPr>
        <p:spPr>
          <a:xfrm>
            <a:off x="-228600" y="457200"/>
            <a:ext cx="6477000" cy="457200"/>
          </a:xfrm>
        </p:spPr>
        <p:txBody>
          <a:bodyPr>
            <a:normAutofit fontScale="90000"/>
          </a:bodyPr>
          <a:lstStyle/>
          <a:p>
            <a:r>
              <a:rPr lang="en-US" dirty="0" smtClean="0"/>
              <a:t>1.2 AIM AND OBJECTIVE</a:t>
            </a:r>
            <a:br>
              <a:rPr lang="en-US" dirty="0" smtClean="0"/>
            </a:br>
            <a:endParaRPr lang="en-US" dirty="0"/>
          </a:p>
        </p:txBody>
      </p:sp>
      <p:sp>
        <p:nvSpPr>
          <p:cNvPr id="5" name="Title 1"/>
          <p:cNvSpPr txBox="1">
            <a:spLocks/>
          </p:cNvSpPr>
          <p:nvPr/>
        </p:nvSpPr>
        <p:spPr>
          <a:xfrm>
            <a:off x="-304800" y="2743200"/>
            <a:ext cx="6400800" cy="685800"/>
          </a:xfrm>
          <a:prstGeom prst="rect">
            <a:avLst/>
          </a:prstGeom>
        </p:spPr>
        <p:txBody>
          <a:bodyPr vert="horz" anchor="ctr">
            <a:normAutofit lnSpcReduction="10000"/>
            <a:scene3d>
              <a:camera prst="orthographicFront"/>
              <a:lightRig rig="soft" dir="t">
                <a:rot lat="0" lon="0" rev="1680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8" name="Title 1"/>
          <p:cNvSpPr txBox="1">
            <a:spLocks/>
          </p:cNvSpPr>
          <p:nvPr/>
        </p:nvSpPr>
        <p:spPr>
          <a:xfrm>
            <a:off x="0" y="4343400"/>
            <a:ext cx="5181600" cy="609600"/>
          </a:xfrm>
          <a:prstGeom prst="rect">
            <a:avLst/>
          </a:prstGeom>
        </p:spPr>
        <p:txBody>
          <a:bodyPr vert="horz" anchor="ctr">
            <a:normAutofit fontScale="67500" lnSpcReduction="20000"/>
            <a:scene3d>
              <a:camera prst="orthographicFront"/>
              <a:lightRig rig="soft" dir="t">
                <a:rot lat="0" lon="0" rev="1680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2.0	CONCEPTUAL </a:t>
            </a:r>
            <a:r>
              <a:rPr kumimoji="0" lang="en-US"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REVIEW</a:t>
            </a:r>
            <a:endParaRPr kumimoji="0" lang="en-US"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Tree>
  </p:cSld>
  <p:clrMapOvr>
    <a:masterClrMapping/>
  </p:clrMapOvr>
  <p:transition advTm="4399"/>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lnSpcReduction="10000"/>
          </a:bodyPr>
          <a:lstStyle/>
          <a:p>
            <a:pPr lvl="0">
              <a:buFont typeface="Wingdings" pitchFamily="2" charset="2"/>
              <a:buChar char="Ø"/>
            </a:pPr>
            <a:r>
              <a:rPr lang="en-US" sz="2400" dirty="0" smtClean="0"/>
              <a:t>Gender: it has to do with </a:t>
            </a:r>
            <a:r>
              <a:rPr lang="en-US" sz="2400" dirty="0" smtClean="0"/>
              <a:t>roles </a:t>
            </a:r>
            <a:r>
              <a:rPr lang="en-US" sz="2400" dirty="0" smtClean="0"/>
              <a:t>and responsibilities of men and women in the society.</a:t>
            </a:r>
          </a:p>
          <a:p>
            <a:pPr lvl="0">
              <a:buFont typeface="Wingdings" pitchFamily="2" charset="2"/>
              <a:buChar char="Ø"/>
            </a:pPr>
            <a:endParaRPr lang="en-US" sz="2400" dirty="0" smtClean="0"/>
          </a:p>
          <a:p>
            <a:pPr lvl="0">
              <a:buFont typeface="Wingdings" pitchFamily="2" charset="2"/>
              <a:buChar char="Ø"/>
            </a:pPr>
            <a:r>
              <a:rPr lang="en-US" sz="2400" dirty="0" smtClean="0"/>
              <a:t>The concept of gender includes the expectations held about the characteristics, aptitude and likely behavior of both men and women.</a:t>
            </a:r>
          </a:p>
          <a:p>
            <a:pPr lvl="0">
              <a:buFont typeface="Wingdings" pitchFamily="2" charset="2"/>
              <a:buChar char="Ø"/>
            </a:pPr>
            <a:r>
              <a:rPr lang="en-US" sz="2400" dirty="0" smtClean="0"/>
              <a:t>Gender roles and expectations are learned and they can change overtime and they vary within and between cultures</a:t>
            </a:r>
            <a:r>
              <a:rPr lang="en-US" sz="1800" dirty="0" smtClean="0"/>
              <a:t>.</a:t>
            </a:r>
          </a:p>
          <a:p>
            <a:endParaRPr lang="en-US" sz="1800" dirty="0" smtClean="0"/>
          </a:p>
          <a:p>
            <a:endParaRPr lang="en-US" sz="1800" dirty="0" smtClean="0"/>
          </a:p>
          <a:p>
            <a:pPr lvl="0">
              <a:buFont typeface="Wingdings" pitchFamily="2" charset="2"/>
              <a:buChar char="Ø"/>
            </a:pPr>
            <a:r>
              <a:rPr lang="en-US" sz="2400" dirty="0" smtClean="0"/>
              <a:t>They are two scientific perspective addressing </a:t>
            </a:r>
            <a:r>
              <a:rPr lang="en-US" sz="2400" dirty="0" smtClean="0"/>
              <a:t>the reasons </a:t>
            </a:r>
            <a:r>
              <a:rPr lang="en-US" sz="2400" dirty="0" smtClean="0"/>
              <a:t>for gender differences in business ownership and entrepreneurial development in Nigeria:</a:t>
            </a:r>
          </a:p>
          <a:p>
            <a:pPr lvl="0">
              <a:buFont typeface="Wingdings" pitchFamily="2" charset="2"/>
              <a:buChar char="Ø"/>
            </a:pPr>
            <a:r>
              <a:rPr lang="en-US" sz="2400" dirty="0" smtClean="0"/>
              <a:t>Biological determinism: gender differences between men and women based on differences in the brain and hormones formation (Kimmel, 2000).</a:t>
            </a:r>
          </a:p>
          <a:p>
            <a:pPr>
              <a:buNone/>
            </a:pPr>
            <a:endParaRPr lang="en-US" sz="1800" dirty="0" smtClean="0"/>
          </a:p>
          <a:p>
            <a:pPr>
              <a:buNone/>
            </a:pPr>
            <a:endParaRPr lang="en-US" sz="1800" dirty="0" smtClean="0"/>
          </a:p>
        </p:txBody>
      </p:sp>
      <p:sp>
        <p:nvSpPr>
          <p:cNvPr id="5" name="Title 1"/>
          <p:cNvSpPr>
            <a:spLocks noGrp="1"/>
          </p:cNvSpPr>
          <p:nvPr/>
        </p:nvSpPr>
        <p:spPr>
          <a:xfrm>
            <a:off x="-152400" y="3429000"/>
            <a:ext cx="7543800" cy="715962"/>
          </a:xfrm>
          <a:prstGeom prst="rect">
            <a:avLst/>
          </a:prstGeom>
        </p:spPr>
        <p:txBody>
          <a:bodyPr vert="horz" anchor="ctr">
            <a:normAutofit lnSpcReduction="10000"/>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r>
              <a:rPr lang="en-US" dirty="0" smtClean="0"/>
              <a:t>3.0	THEORITICAL REVIEW</a:t>
            </a:r>
            <a:endParaRPr lang="en-US" dirty="0"/>
          </a:p>
        </p:txBody>
      </p:sp>
    </p:spTree>
  </p:cSld>
  <p:clrMapOvr>
    <a:masterClrMapping/>
  </p:clrMapOvr>
  <p:transition advTm="3744"/>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943600"/>
          </a:xfrm>
        </p:spPr>
        <p:txBody>
          <a:bodyPr>
            <a:noAutofit/>
          </a:bodyPr>
          <a:lstStyle/>
          <a:p>
            <a:pPr lvl="0">
              <a:buFont typeface="Wingdings" pitchFamily="2" charset="2"/>
              <a:buChar char="Ø"/>
            </a:pPr>
            <a:r>
              <a:rPr lang="en-US" sz="3200" dirty="0" smtClean="0"/>
              <a:t>Differential socialization. A gender difference was basically the function of the differential socialization of boys and girls at their formative years</a:t>
            </a:r>
            <a:r>
              <a:rPr lang="en-US" sz="3200" dirty="0" smtClean="0"/>
              <a:t>.</a:t>
            </a:r>
          </a:p>
          <a:p>
            <a:pPr lvl="0">
              <a:buNone/>
            </a:pPr>
            <a:endParaRPr lang="en-US" sz="3200" dirty="0" smtClean="0"/>
          </a:p>
          <a:p>
            <a:pPr lvl="0">
              <a:buFont typeface="Wingdings" pitchFamily="2" charset="2"/>
              <a:buChar char="Ø"/>
            </a:pPr>
            <a:r>
              <a:rPr lang="en-US" sz="3200" dirty="0" smtClean="0"/>
              <a:t>In the area of entrepreneurship and enterprises ownership, there is no specific theoretical framework to explain the gender differences (</a:t>
            </a:r>
            <a:r>
              <a:rPr lang="en-US" sz="3200" dirty="0" err="1" smtClean="0"/>
              <a:t>fischer</a:t>
            </a:r>
            <a:r>
              <a:rPr lang="en-US" sz="3200" dirty="0" smtClean="0"/>
              <a:t> </a:t>
            </a:r>
            <a:r>
              <a:rPr lang="en-US" sz="3200" dirty="0" err="1" smtClean="0"/>
              <a:t>etal</a:t>
            </a:r>
            <a:r>
              <a:rPr lang="en-US" sz="3200" dirty="0" smtClean="0"/>
              <a:t> 1993)</a:t>
            </a:r>
          </a:p>
        </p:txBody>
      </p:sp>
    </p:spTree>
  </p:cSld>
  <p:clrMapOvr>
    <a:masterClrMapping/>
  </p:clrMapOvr>
  <p:transition advTm="3448"/>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18760"/>
          </a:xfrm>
        </p:spPr>
        <p:txBody>
          <a:bodyPr>
            <a:normAutofit/>
          </a:bodyPr>
          <a:lstStyle/>
          <a:p>
            <a:pPr lvl="0">
              <a:buFont typeface="Wingdings" pitchFamily="2" charset="2"/>
              <a:buChar char="Ø"/>
            </a:pPr>
            <a:r>
              <a:rPr lang="en-US" sz="3200" dirty="0" smtClean="0"/>
              <a:t>The available theories are:</a:t>
            </a:r>
          </a:p>
          <a:p>
            <a:pPr lvl="1"/>
            <a:r>
              <a:rPr lang="en-US" sz="2800" b="1" u="sng" dirty="0" smtClean="0"/>
              <a:t>Feminist theory: </a:t>
            </a:r>
            <a:r>
              <a:rPr lang="en-US" sz="2800" dirty="0" smtClean="0"/>
              <a:t>it is concerned with women’s right (</a:t>
            </a:r>
            <a:r>
              <a:rPr lang="en-US" sz="2800" dirty="0" err="1" smtClean="0"/>
              <a:t>Greeve</a:t>
            </a:r>
            <a:r>
              <a:rPr lang="en-US" sz="2800" dirty="0" smtClean="0"/>
              <a:t> </a:t>
            </a:r>
            <a:r>
              <a:rPr lang="en-US" sz="2800" dirty="0" err="1" smtClean="0"/>
              <a:t>etal</a:t>
            </a:r>
            <a:r>
              <a:rPr lang="en-US" sz="2800" dirty="0" smtClean="0"/>
              <a:t>, 2013) and behavior.</a:t>
            </a:r>
          </a:p>
          <a:p>
            <a:pPr lvl="1"/>
            <a:r>
              <a:rPr lang="en-US" sz="2800" b="1" u="sng" dirty="0" smtClean="0"/>
              <a:t>Liberal feminist: </a:t>
            </a:r>
            <a:r>
              <a:rPr lang="en-US" sz="2800" dirty="0" smtClean="0"/>
              <a:t>assumes that both sex posses equal capacity for rationality.</a:t>
            </a:r>
          </a:p>
          <a:p>
            <a:pPr lvl="1"/>
            <a:r>
              <a:rPr lang="en-US" sz="2800" b="1" u="sng" dirty="0" smtClean="0"/>
              <a:t>Social feminist: </a:t>
            </a:r>
            <a:r>
              <a:rPr lang="en-US" sz="2800" dirty="0" smtClean="0"/>
              <a:t>assumes different view of the world due to differences in their socialization and therefore, their ventures might differ in their characteristics and outcomes.</a:t>
            </a:r>
          </a:p>
          <a:p>
            <a:pPr lvl="1">
              <a:buFont typeface="Wingdings" pitchFamily="2" charset="2"/>
              <a:buChar char="Ø"/>
            </a:pPr>
            <a:endParaRPr lang="en-US" sz="2000" dirty="0" smtClean="0"/>
          </a:p>
          <a:p>
            <a:pPr>
              <a:buNone/>
            </a:pPr>
            <a:endParaRPr lang="en-US" dirty="0" smtClean="0"/>
          </a:p>
        </p:txBody>
      </p:sp>
      <p:sp>
        <p:nvSpPr>
          <p:cNvPr id="4" name="Title 1"/>
          <p:cNvSpPr txBox="1">
            <a:spLocks/>
          </p:cNvSpPr>
          <p:nvPr/>
        </p:nvSpPr>
        <p:spPr>
          <a:xfrm>
            <a:off x="-685800" y="3810000"/>
            <a:ext cx="7239000" cy="762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629400"/>
          </a:xfrm>
        </p:spPr>
        <p:txBody>
          <a:bodyPr>
            <a:normAutofit/>
          </a:bodyPr>
          <a:lstStyle/>
          <a:p>
            <a:pPr lvl="0">
              <a:buFont typeface="Wingdings" pitchFamily="2" charset="2"/>
              <a:buChar char="Ø"/>
            </a:pPr>
            <a:r>
              <a:rPr lang="en-US" b="1" dirty="0" smtClean="0"/>
              <a:t>Institution of theory: </a:t>
            </a:r>
            <a:r>
              <a:rPr lang="en-US" dirty="0" smtClean="0"/>
              <a:t>it is concerned with constraints that shaped human interaction (North, 1990, </a:t>
            </a:r>
            <a:r>
              <a:rPr lang="en-US" dirty="0" err="1" smtClean="0"/>
              <a:t>Alil</a:t>
            </a:r>
            <a:r>
              <a:rPr lang="en-US" dirty="0" smtClean="0"/>
              <a:t> (2002)).</a:t>
            </a:r>
          </a:p>
          <a:p>
            <a:pPr lvl="1"/>
            <a:r>
              <a:rPr lang="en-US" dirty="0" smtClean="0"/>
              <a:t>Formal institution creates opportunity for female entrepreneurial activities through laws of gender equality and reputations.</a:t>
            </a:r>
          </a:p>
          <a:p>
            <a:pPr lvl="1"/>
            <a:r>
              <a:rPr lang="en-US" dirty="0" smtClean="0"/>
              <a:t>Informal institution such as attitudes and believe restricted the rules of women in the society.</a:t>
            </a:r>
          </a:p>
          <a:p>
            <a:pPr>
              <a:buFont typeface="Wingdings" pitchFamily="2" charset="2"/>
              <a:buChar char="Ø"/>
            </a:pPr>
            <a:r>
              <a:rPr lang="en-US" b="1" dirty="0" smtClean="0"/>
              <a:t>Gender Stereotypes theory</a:t>
            </a:r>
            <a:r>
              <a:rPr lang="en-US" dirty="0" smtClean="0"/>
              <a:t>:</a:t>
            </a:r>
          </a:p>
          <a:p>
            <a:pPr lvl="1"/>
            <a:r>
              <a:rPr lang="en-US" dirty="0" smtClean="0"/>
              <a:t>It is concerned with sets of attributes ascribed to the groups of men and women by virtue of their sex.</a:t>
            </a:r>
          </a:p>
          <a:p>
            <a:pPr lvl="1"/>
            <a:r>
              <a:rPr lang="en-US" dirty="0" smtClean="0"/>
              <a:t>Gender stereotypes </a:t>
            </a:r>
            <a:r>
              <a:rPr lang="en-US" dirty="0" smtClean="0"/>
              <a:t>is </a:t>
            </a:r>
            <a:r>
              <a:rPr lang="en-US" dirty="0" smtClean="0"/>
              <a:t>a cognitive mechanism which could lead to faulty reasoning and </a:t>
            </a:r>
            <a:r>
              <a:rPr lang="en-US" dirty="0" smtClean="0"/>
              <a:t>biased feelings </a:t>
            </a:r>
            <a:r>
              <a:rPr lang="en-US" dirty="0" smtClean="0"/>
              <a:t>and actions of others not because of their peculiar behavior and characteristics but because of their sex.</a:t>
            </a:r>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228600"/>
            <a:ext cx="8229600" cy="6400800"/>
          </a:xfrm>
        </p:spPr>
        <p:txBody>
          <a:bodyPr/>
          <a:lstStyle/>
          <a:p>
            <a:pPr lvl="0">
              <a:buFont typeface="Wingdings" pitchFamily="2" charset="2"/>
              <a:buChar char="Ø"/>
            </a:pPr>
            <a:r>
              <a:rPr lang="en-US" b="1" dirty="0" smtClean="0"/>
              <a:t>Necessity-Opportunity Dichotomy  Theory.</a:t>
            </a:r>
          </a:p>
          <a:p>
            <a:pPr lvl="1">
              <a:buFont typeface="Wingdings" pitchFamily="2" charset="2"/>
              <a:buChar char="§"/>
            </a:pPr>
            <a:r>
              <a:rPr lang="en-US" dirty="0" smtClean="0"/>
              <a:t>This theory is concerned with pull factors.</a:t>
            </a:r>
          </a:p>
          <a:p>
            <a:pPr lvl="1">
              <a:buFont typeface="Wingdings" pitchFamily="2" charset="2"/>
              <a:buChar char="§"/>
            </a:pPr>
            <a:r>
              <a:rPr lang="en-US" dirty="0" smtClean="0"/>
              <a:t>The underlying assumptions of push-pull concept is that individual entrepreneur or business ownership is either attracted by external pull factors to create enterprises or forced into setting up an enterprises by ‘push-pulls’ in order to maintain livelihood (</a:t>
            </a:r>
            <a:r>
              <a:rPr lang="en-US" dirty="0" err="1" smtClean="0"/>
              <a:t>Langevang</a:t>
            </a:r>
            <a:r>
              <a:rPr lang="en-US" dirty="0" smtClean="0"/>
              <a:t> 2012)</a:t>
            </a:r>
          </a:p>
          <a:p>
            <a:pPr lvl="1">
              <a:buFont typeface="Wingdings" pitchFamily="2" charset="2"/>
              <a:buChar char="§"/>
            </a:pPr>
            <a:endParaRPr lang="en-US" dirty="0" smtClean="0"/>
          </a:p>
          <a:p>
            <a:pPr lvl="1">
              <a:buNone/>
            </a:pPr>
            <a:endParaRPr lang="en-US" dirty="0" smtClean="0"/>
          </a:p>
          <a:p>
            <a:pPr lvl="0">
              <a:buFont typeface="Wingdings" pitchFamily="2" charset="2"/>
              <a:buChar char="Ø"/>
            </a:pPr>
            <a:r>
              <a:rPr lang="en-US" dirty="0" smtClean="0"/>
              <a:t>The study adopted quantitative approach to examine the gender perspective of social economic determinant of ownership of enterprises in Nigeria.</a:t>
            </a:r>
          </a:p>
          <a:p>
            <a:endParaRPr lang="en-US" dirty="0"/>
          </a:p>
        </p:txBody>
      </p:sp>
      <p:sp>
        <p:nvSpPr>
          <p:cNvPr id="8" name="Title 1"/>
          <p:cNvSpPr txBox="1">
            <a:spLocks/>
          </p:cNvSpPr>
          <p:nvPr/>
        </p:nvSpPr>
        <p:spPr>
          <a:xfrm>
            <a:off x="-762000" y="3505200"/>
            <a:ext cx="7239000" cy="762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4.0	METHODOLOGY</a:t>
            </a:r>
            <a:endParaRPr kumimoji="0" lang="en-US"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431</TotalTime>
  <Words>1933</Words>
  <Application>Microsoft Office PowerPoint</Application>
  <PresentationFormat>On-screen Show (4:3)</PresentationFormat>
  <Paragraphs>365</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Apex</vt:lpstr>
      <vt:lpstr>GENDER ENTERPRISES OWNERSHIP AND ENTREPRENEURSHIP DEVELOPMENT IN NIGERIA.  QUANTITATIVE APPROACH.</vt:lpstr>
      <vt:lpstr>1.0 INTRODUCTION</vt:lpstr>
      <vt:lpstr>1.1  MY MOTIVATION</vt:lpstr>
      <vt:lpstr>1.2 AIM AND OBJECTIVE </vt:lpstr>
      <vt:lpstr>Slide 5</vt:lpstr>
      <vt:lpstr>Slide 6</vt:lpstr>
      <vt:lpstr>Slide 7</vt:lpstr>
      <vt:lpstr>Slide 8</vt:lpstr>
      <vt:lpstr>Slide 9</vt:lpstr>
      <vt:lpstr>Slide 10</vt:lpstr>
      <vt:lpstr>Slide 11</vt:lpstr>
      <vt:lpstr>Slide 12</vt:lpstr>
      <vt:lpstr>Slide 13</vt:lpstr>
      <vt:lpstr>Figure 1a</vt:lpstr>
      <vt:lpstr>Figure 1b</vt:lpstr>
      <vt:lpstr>5.1 DESCRIPTIVE STATISTICS</vt:lpstr>
      <vt:lpstr>Table1: Set of the explanatory variables for the probit repression.</vt:lpstr>
      <vt:lpstr>Table 2: Demographic characteristics of owners enterprises</vt:lpstr>
      <vt:lpstr>Table 3: Determinants of Enterprises Ownership  </vt:lpstr>
      <vt:lpstr>5.2 ECONOMETRIC ANALYSIS</vt:lpstr>
      <vt:lpstr>5.3 CONCLUSION</vt:lpstr>
      <vt:lpstr>5.4 RECOMMENDATION</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ENTERPRISES OWNERSHIP AND ENTREPRENEURSHIP DEVELOPMENT IN NIGERIA.  QUANTITATIVE APPROACH.</dc:title>
  <dc:creator>user</dc:creator>
  <cp:lastModifiedBy>user</cp:lastModifiedBy>
  <cp:revision>118</cp:revision>
  <dcterms:created xsi:type="dcterms:W3CDTF">2019-08-27T09:12:43Z</dcterms:created>
  <dcterms:modified xsi:type="dcterms:W3CDTF">2019-09-02T18:03:46Z</dcterms:modified>
</cp:coreProperties>
</file>