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61" r:id="rId5"/>
    <p:sldId id="262" r:id="rId6"/>
    <p:sldId id="263" r:id="rId7"/>
    <p:sldId id="264" r:id="rId8"/>
    <p:sldId id="265" r:id="rId9"/>
    <p:sldId id="266" r:id="rId10"/>
    <p:sldId id="258"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277E176-F717-4C6E-9504-423A79CB1B18}" type="datetimeFigureOut">
              <a:rPr lang="en-US" smtClean="0"/>
              <a:pPr/>
              <a:t>4/25/2018</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F4F7777-0026-4700-B8A7-3491A593A22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F4F7777-0026-4700-B8A7-3491A593A22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F4F7777-0026-4700-B8A7-3491A593A22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F4F7777-0026-4700-B8A7-3491A593A22B}"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F4F7777-0026-4700-B8A7-3491A593A22B}"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F4F7777-0026-4700-B8A7-3491A593A22B}"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F4F7777-0026-4700-B8A7-3491A593A22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F4F7777-0026-4700-B8A7-3491A593A22B}"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277E176-F717-4C6E-9504-423A79CB1B18}" type="datetimeFigureOut">
              <a:rPr lang="en-US" smtClean="0"/>
              <a:pPr/>
              <a:t>4/25/2018</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F4F7777-0026-4700-B8A7-3491A593A22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277E176-F717-4C6E-9504-423A79CB1B18}" type="datetimeFigureOut">
              <a:rPr lang="en-US" smtClean="0"/>
              <a:pPr/>
              <a:t>4/25/2018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F4F7777-0026-4700-B8A7-3491A593A22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277E176-F717-4C6E-9504-423A79CB1B18}" type="datetimeFigureOut">
              <a:rPr lang="en-US" smtClean="0"/>
              <a:pPr/>
              <a:t>4/25/2018</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F4F7777-0026-4700-B8A7-3491A593A22B}"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277E176-F717-4C6E-9504-423A79CB1B18}" type="datetimeFigureOut">
              <a:rPr lang="en-US" smtClean="0"/>
              <a:pPr/>
              <a:t>4/25/2018</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F4F7777-0026-4700-B8A7-3491A593A22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285729"/>
            <a:ext cx="5214974" cy="857256"/>
          </a:xfrm>
        </p:spPr>
        <p:txBody>
          <a:bodyPr/>
          <a:lstStyle/>
          <a:p>
            <a:pPr algn="ctr"/>
            <a:r>
              <a:rPr lang="en-GB" dirty="0" smtClean="0">
                <a:solidFill>
                  <a:srgbClr val="C00000"/>
                </a:solidFill>
                <a:latin typeface="Algerian" pitchFamily="82" charset="0"/>
              </a:rPr>
              <a:t>GST 108</a:t>
            </a:r>
            <a:endParaRPr lang="en-GB" dirty="0">
              <a:solidFill>
                <a:srgbClr val="C00000"/>
              </a:solidFill>
              <a:latin typeface="Algerian" pitchFamily="82" charset="0"/>
            </a:endParaRPr>
          </a:p>
        </p:txBody>
      </p:sp>
      <p:sp>
        <p:nvSpPr>
          <p:cNvPr id="3" name="Subtitle 2"/>
          <p:cNvSpPr>
            <a:spLocks noGrp="1"/>
          </p:cNvSpPr>
          <p:nvPr>
            <p:ph type="subTitle" idx="1"/>
          </p:nvPr>
        </p:nvSpPr>
        <p:spPr>
          <a:xfrm>
            <a:off x="428596" y="2000240"/>
            <a:ext cx="8143932" cy="4857760"/>
          </a:xfrm>
        </p:spPr>
        <p:txBody>
          <a:bodyPr>
            <a:normAutofit lnSpcReduction="10000"/>
          </a:bodyPr>
          <a:lstStyle/>
          <a:p>
            <a:pPr algn="ctr"/>
            <a:r>
              <a:rPr lang="en-GB" b="1" dirty="0" smtClean="0">
                <a:latin typeface="Bradley Hand ITC" pitchFamily="66" charset="0"/>
              </a:rPr>
              <a:t>TOPIC: </a:t>
            </a:r>
          </a:p>
          <a:p>
            <a:pPr algn="ctr"/>
            <a:r>
              <a:rPr lang="en-GB" sz="5200" dirty="0" smtClean="0"/>
              <a:t>HEALTHY LIVING: DIET, EXERCISE AND HEALTH</a:t>
            </a:r>
          </a:p>
          <a:p>
            <a:endParaRPr lang="en-GB" dirty="0"/>
          </a:p>
          <a:p>
            <a:endParaRPr lang="en-GB" dirty="0" smtClean="0"/>
          </a:p>
          <a:p>
            <a:endParaRPr lang="en-GB" dirty="0" smtClean="0"/>
          </a:p>
          <a:p>
            <a:endParaRPr lang="en-GB" dirty="0" smtClean="0"/>
          </a:p>
          <a:p>
            <a:endParaRPr lang="en-GB" dirty="0" smtClean="0"/>
          </a:p>
          <a:p>
            <a:r>
              <a:rPr lang="en-GB" b="1" dirty="0" smtClean="0">
                <a:solidFill>
                  <a:schemeClr val="tx1"/>
                </a:solidFill>
              </a:rPr>
              <a:t>LECTURER: </a:t>
            </a:r>
            <a:r>
              <a:rPr lang="en-GB" b="1" dirty="0" smtClean="0">
                <a:solidFill>
                  <a:schemeClr val="bg1"/>
                </a:solidFill>
              </a:rPr>
              <a:t>DR. (MRS.) M.O. OMOSEBI</a:t>
            </a:r>
            <a:endParaRPr lang="en-GB"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60"/>
            <a:ext cx="8229600" cy="4357718"/>
          </a:xfrm>
        </p:spPr>
        <p:txBody>
          <a:bodyPr>
            <a:normAutofit fontScale="90000"/>
          </a:bodyPr>
          <a:lstStyle/>
          <a:p>
            <a:pPr algn="ctr"/>
            <a:r>
              <a:rPr lang="en-GB" sz="9600" dirty="0" smtClean="0">
                <a:solidFill>
                  <a:schemeClr val="tx1"/>
                </a:solidFill>
                <a:latin typeface="Baskerville Old Face" pitchFamily="18" charset="0"/>
              </a:rPr>
              <a:t>BENEFITS </a:t>
            </a:r>
            <a:br>
              <a:rPr lang="en-GB" sz="9600" dirty="0" smtClean="0">
                <a:solidFill>
                  <a:schemeClr val="tx1"/>
                </a:solidFill>
                <a:latin typeface="Baskerville Old Face" pitchFamily="18" charset="0"/>
              </a:rPr>
            </a:br>
            <a:r>
              <a:rPr lang="en-GB" sz="9600" dirty="0" smtClean="0">
                <a:solidFill>
                  <a:schemeClr val="tx1"/>
                </a:solidFill>
                <a:latin typeface="Baskerville Old Face" pitchFamily="18" charset="0"/>
              </a:rPr>
              <a:t>OF </a:t>
            </a:r>
            <a:br>
              <a:rPr lang="en-GB" sz="9600" dirty="0" smtClean="0">
                <a:solidFill>
                  <a:schemeClr val="tx1"/>
                </a:solidFill>
                <a:latin typeface="Baskerville Old Face" pitchFamily="18" charset="0"/>
              </a:rPr>
            </a:br>
            <a:r>
              <a:rPr lang="en-GB" sz="9600" dirty="0" smtClean="0">
                <a:solidFill>
                  <a:schemeClr val="tx1"/>
                </a:solidFill>
                <a:latin typeface="Baskerville Old Face" pitchFamily="18" charset="0"/>
              </a:rPr>
              <a:t>EXERCISE</a:t>
            </a:r>
            <a:endParaRPr lang="en-GB" sz="9600" dirty="0">
              <a:solidFill>
                <a:schemeClr val="tx1"/>
              </a:solidFill>
              <a:latin typeface="Baskerville Old Fac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4290"/>
            <a:ext cx="8229600" cy="6215106"/>
          </a:xfrm>
        </p:spPr>
        <p:txBody>
          <a:bodyPr>
            <a:normAutofit fontScale="70000" lnSpcReduction="20000"/>
          </a:bodyPr>
          <a:lstStyle/>
          <a:p>
            <a:pPr>
              <a:buNone/>
            </a:pPr>
            <a:r>
              <a:rPr lang="en-GB" dirty="0" smtClean="0"/>
              <a:t>1. </a:t>
            </a:r>
            <a:r>
              <a:rPr lang="en-GB" b="1" dirty="0" smtClean="0"/>
              <a:t>Exercise combats health conditions and diseases</a:t>
            </a:r>
            <a:endParaRPr lang="en-GB" dirty="0" smtClean="0"/>
          </a:p>
          <a:p>
            <a:pPr>
              <a:buNone/>
            </a:pPr>
            <a:endParaRPr lang="en-GB" b="1" dirty="0" smtClean="0"/>
          </a:p>
          <a:p>
            <a:pPr>
              <a:buNone/>
            </a:pPr>
            <a:r>
              <a:rPr lang="en-GB" b="1" dirty="0" smtClean="0"/>
              <a:t> </a:t>
            </a:r>
            <a:r>
              <a:rPr lang="en-GB" b="1" dirty="0" smtClean="0"/>
              <a:t>2. Improve Your Mental Health and Mood</a:t>
            </a:r>
            <a:endParaRPr lang="en-GB" dirty="0" smtClean="0"/>
          </a:p>
          <a:p>
            <a:endParaRPr lang="en-GB" dirty="0" smtClean="0"/>
          </a:p>
          <a:p>
            <a:pPr>
              <a:buNone/>
            </a:pPr>
            <a:r>
              <a:rPr lang="en-GB" b="1" dirty="0" smtClean="0"/>
              <a:t>3. It Can Help With Weight Loss</a:t>
            </a:r>
            <a:endParaRPr lang="en-GB" dirty="0" smtClean="0"/>
          </a:p>
          <a:p>
            <a:endParaRPr lang="en-GB" dirty="0" smtClean="0"/>
          </a:p>
          <a:p>
            <a:pPr>
              <a:buNone/>
            </a:pPr>
            <a:r>
              <a:rPr lang="en-GB" b="1" dirty="0" smtClean="0"/>
              <a:t>4. It Is Good for Your Muscles and </a:t>
            </a:r>
            <a:r>
              <a:rPr lang="en-GB" b="1" dirty="0" smtClean="0"/>
              <a:t>Bones</a:t>
            </a:r>
          </a:p>
          <a:p>
            <a:endParaRPr lang="en-GB" b="1" dirty="0" smtClean="0"/>
          </a:p>
          <a:p>
            <a:pPr>
              <a:buNone/>
            </a:pPr>
            <a:r>
              <a:rPr lang="en-GB" b="1" dirty="0" smtClean="0"/>
              <a:t>5. It Can Increase Your Energy Levels</a:t>
            </a:r>
            <a:endParaRPr lang="en-GB" dirty="0" smtClean="0"/>
          </a:p>
          <a:p>
            <a:pPr>
              <a:buNone/>
            </a:pPr>
            <a:endParaRPr lang="en-GB" dirty="0" smtClean="0"/>
          </a:p>
          <a:p>
            <a:pPr>
              <a:buNone/>
            </a:pPr>
            <a:r>
              <a:rPr lang="en-GB" b="1" dirty="0" smtClean="0"/>
              <a:t>6. It Can Help Skin Health</a:t>
            </a:r>
            <a:endParaRPr lang="en-GB" dirty="0" smtClean="0"/>
          </a:p>
          <a:p>
            <a:pPr>
              <a:buNone/>
            </a:pPr>
            <a:endParaRPr lang="en-GB" dirty="0" smtClean="0"/>
          </a:p>
          <a:p>
            <a:pPr>
              <a:buNone/>
            </a:pPr>
            <a:r>
              <a:rPr lang="en-GB" b="1" dirty="0" smtClean="0"/>
              <a:t>7. It Can Help Your Brain Health and Memory</a:t>
            </a:r>
            <a:endParaRPr lang="en-GB" dirty="0" smtClean="0"/>
          </a:p>
          <a:p>
            <a:pPr>
              <a:buNone/>
            </a:pPr>
            <a:endParaRPr lang="en-GB" dirty="0" smtClean="0"/>
          </a:p>
          <a:p>
            <a:pPr>
              <a:buNone/>
            </a:pPr>
            <a:r>
              <a:rPr lang="en-GB" b="1" dirty="0" smtClean="0"/>
              <a:t>8. It Can Help With Relaxation and Sleep Quality</a:t>
            </a:r>
            <a:endParaRPr lang="en-GB" dirty="0" smtClean="0"/>
          </a:p>
          <a:p>
            <a:pPr>
              <a:buNone/>
            </a:pPr>
            <a:endParaRPr lang="en-GB" dirty="0" smtClean="0"/>
          </a:p>
          <a:p>
            <a:pPr>
              <a:buNone/>
            </a:pPr>
            <a:r>
              <a:rPr lang="en-GB" b="1" dirty="0" smtClean="0"/>
              <a:t>9. It Can Reduce Pain</a:t>
            </a:r>
            <a:endParaRPr lang="en-GB" dirty="0" smtClean="0"/>
          </a:p>
          <a:p>
            <a:pPr>
              <a:buNone/>
            </a:pPr>
            <a:endParaRPr lang="en-GB" dirty="0" smtClean="0"/>
          </a:p>
          <a:p>
            <a:pPr>
              <a:buNone/>
            </a:pPr>
            <a:r>
              <a:rPr lang="en-GB" b="1" dirty="0" smtClean="0"/>
              <a:t>10. Improve Your Ability to do Daily Activities and Prevent Falls</a:t>
            </a:r>
            <a:endParaRPr lang="en-GB" dirty="0" smtClean="0"/>
          </a:p>
          <a:p>
            <a:pPr>
              <a:buNone/>
            </a:pPr>
            <a:endParaRPr lang="en-GB" dirty="0" smtClean="0"/>
          </a:p>
          <a:p>
            <a:pPr>
              <a:buNone/>
            </a:pPr>
            <a:r>
              <a:rPr lang="en-GB" b="1" dirty="0" smtClean="0"/>
              <a:t>11. Increase Your Chances of Living Longer</a:t>
            </a: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b="1" dirty="0" smtClean="0"/>
              <a:t>Reduce Your Risk of Cardiovascular Disease </a:t>
            </a:r>
            <a:r>
              <a:rPr lang="en-GB" b="1" dirty="0" smtClean="0"/>
              <a:t>(High blood pressure, Heart </a:t>
            </a:r>
            <a:r>
              <a:rPr lang="en-GB" b="1" dirty="0" smtClean="0"/>
              <a:t>Disease and Stroke).</a:t>
            </a:r>
            <a:r>
              <a:rPr lang="en-GB" dirty="0" smtClean="0"/>
              <a:t> </a:t>
            </a:r>
            <a:endParaRPr lang="en-GB" dirty="0" smtClean="0"/>
          </a:p>
          <a:p>
            <a:pPr>
              <a:buNone/>
            </a:pPr>
            <a:endParaRPr lang="en-GB" dirty="0" smtClean="0"/>
          </a:p>
          <a:p>
            <a:r>
              <a:rPr lang="en-GB" b="1" dirty="0" smtClean="0"/>
              <a:t>Noninsulin-Dependent Diabetes.</a:t>
            </a:r>
            <a:r>
              <a:rPr lang="en-GB" dirty="0" smtClean="0"/>
              <a:t> </a:t>
            </a:r>
            <a:endParaRPr lang="en-GB" dirty="0" smtClean="0"/>
          </a:p>
          <a:p>
            <a:pPr>
              <a:buNone/>
            </a:pPr>
            <a:endParaRPr lang="en-GB" dirty="0" smtClean="0"/>
          </a:p>
          <a:p>
            <a:r>
              <a:rPr lang="en-GB" b="1" dirty="0" smtClean="0"/>
              <a:t>Obesity.</a:t>
            </a:r>
            <a:r>
              <a:rPr lang="en-GB" dirty="0" smtClean="0"/>
              <a:t> </a:t>
            </a:r>
            <a:endParaRPr lang="en-GB" dirty="0" smtClean="0"/>
          </a:p>
          <a:p>
            <a:pPr>
              <a:buNone/>
            </a:pPr>
            <a:endParaRPr lang="en-GB" dirty="0" smtClean="0"/>
          </a:p>
          <a:p>
            <a:r>
              <a:rPr lang="en-GB" b="1" dirty="0" smtClean="0"/>
              <a:t>Back Pain.</a:t>
            </a:r>
            <a:r>
              <a:rPr lang="en-GB" dirty="0" smtClean="0"/>
              <a:t> </a:t>
            </a:r>
            <a:endParaRPr lang="en-GB" dirty="0" smtClean="0"/>
          </a:p>
          <a:p>
            <a:pPr>
              <a:buNone/>
            </a:pPr>
            <a:endParaRPr lang="en-GB" dirty="0" smtClean="0"/>
          </a:p>
          <a:p>
            <a:r>
              <a:rPr lang="en-GB" b="1" dirty="0" smtClean="0"/>
              <a:t>Osteoporosis.</a:t>
            </a:r>
            <a:r>
              <a:rPr lang="en-GB" dirty="0" smtClean="0"/>
              <a:t> </a:t>
            </a:r>
            <a:endParaRPr lang="en-GB" dirty="0" smtClean="0"/>
          </a:p>
          <a:p>
            <a:pPr>
              <a:buNone/>
            </a:pPr>
            <a:endParaRPr lang="en-GB" dirty="0" smtClean="0"/>
          </a:p>
          <a:p>
            <a:r>
              <a:rPr lang="en-GB" b="1" dirty="0" smtClean="0"/>
              <a:t>Self Esteem and Stress Management.</a:t>
            </a:r>
            <a:r>
              <a:rPr lang="en-GB" dirty="0" smtClean="0"/>
              <a:t> </a:t>
            </a:r>
            <a:endParaRPr lang="en-GB" dirty="0" smtClean="0"/>
          </a:p>
          <a:p>
            <a:pPr>
              <a:buNone/>
            </a:pPr>
            <a:endParaRPr lang="en-GB" dirty="0" smtClean="0"/>
          </a:p>
          <a:p>
            <a:r>
              <a:rPr lang="en-GB" b="1" dirty="0" smtClean="0"/>
              <a:t>Disability.</a:t>
            </a:r>
            <a:r>
              <a:rPr lang="en-GB" dirty="0" smtClean="0"/>
              <a:t> </a:t>
            </a:r>
            <a:endParaRPr lang="en-GB" dirty="0"/>
          </a:p>
        </p:txBody>
      </p:sp>
      <p:sp>
        <p:nvSpPr>
          <p:cNvPr id="3" name="Title 2"/>
          <p:cNvSpPr>
            <a:spLocks noGrp="1"/>
          </p:cNvSpPr>
          <p:nvPr>
            <p:ph type="title"/>
          </p:nvPr>
        </p:nvSpPr>
        <p:spPr/>
        <p:txBody>
          <a:bodyPr>
            <a:normAutofit fontScale="90000"/>
          </a:bodyPr>
          <a:lstStyle/>
          <a:p>
            <a:r>
              <a:rPr lang="en-GB" dirty="0" smtClean="0"/>
              <a:t>Health Benefits of Physical Activity</a:t>
            </a:r>
            <a:br>
              <a:rPr lang="en-GB" dirty="0" smtClean="0"/>
            </a:b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481328"/>
            <a:ext cx="8643998" cy="4805192"/>
          </a:xfrm>
        </p:spPr>
        <p:txBody>
          <a:bodyPr>
            <a:normAutofit fontScale="62500" lnSpcReduction="20000"/>
          </a:bodyPr>
          <a:lstStyle/>
          <a:p>
            <a:pPr lvl="0"/>
            <a:r>
              <a:rPr lang="en-GB" dirty="0" smtClean="0"/>
              <a:t>Regular physical activity is one of the most important things you can do for your health</a:t>
            </a:r>
            <a:r>
              <a:rPr lang="en-GB" dirty="0" smtClean="0"/>
              <a:t>.</a:t>
            </a:r>
          </a:p>
          <a:p>
            <a:pPr lvl="0">
              <a:buNone/>
            </a:pPr>
            <a:endParaRPr lang="en-GB" dirty="0" smtClean="0"/>
          </a:p>
          <a:p>
            <a:pPr lvl="0"/>
            <a:r>
              <a:rPr lang="en-GB" dirty="0" smtClean="0"/>
              <a:t>Try to engage in a combination of vigorous and moderate aerobic exercises, such as running, walking or swimming. Squeeze in strength training at least twice per week by lifting free weights, using weight machines or doing body weight exercises</a:t>
            </a:r>
            <a:r>
              <a:rPr lang="en-GB" dirty="0" smtClean="0"/>
              <a:t>.</a:t>
            </a:r>
          </a:p>
          <a:p>
            <a:pPr lvl="0">
              <a:buNone/>
            </a:pPr>
            <a:endParaRPr lang="en-GB" dirty="0" smtClean="0"/>
          </a:p>
          <a:p>
            <a:pPr lvl="0"/>
            <a:r>
              <a:rPr lang="en-GB" dirty="0" smtClean="0"/>
              <a:t>Space out your activities throughout the week. If you want to lose weight or meet specific fitness goals, you may need to ramp up your exercise efforts</a:t>
            </a:r>
            <a:r>
              <a:rPr lang="en-GB" dirty="0" smtClean="0"/>
              <a:t>.</a:t>
            </a:r>
          </a:p>
          <a:p>
            <a:pPr lvl="0">
              <a:buNone/>
            </a:pPr>
            <a:endParaRPr lang="en-GB" dirty="0" smtClean="0"/>
          </a:p>
          <a:p>
            <a:r>
              <a:rPr lang="en-GB" dirty="0" smtClean="0"/>
              <a:t>Remember to check with your doctor before starting a new exercise program, especially if you haven't exercised for a long time, have chronic health </a:t>
            </a:r>
            <a:r>
              <a:rPr lang="en-GB" dirty="0" smtClean="0"/>
              <a:t>problems</a:t>
            </a:r>
          </a:p>
          <a:p>
            <a:endParaRPr lang="en-GB" dirty="0" smtClean="0"/>
          </a:p>
          <a:p>
            <a:r>
              <a:rPr lang="en-GB" dirty="0" smtClean="0"/>
              <a:t>Start slowly. Cardiac events, such as a heart attack, are rare during physical activity. But the risk does go up when you suddenly become much more active than usual. </a:t>
            </a:r>
            <a:endParaRPr lang="en-GB" dirty="0"/>
          </a:p>
        </p:txBody>
      </p:sp>
      <p:sp>
        <p:nvSpPr>
          <p:cNvPr id="3" name="Title 2"/>
          <p:cNvSpPr>
            <a:spLocks noGrp="1"/>
          </p:cNvSpPr>
          <p:nvPr>
            <p:ph type="title"/>
          </p:nvPr>
        </p:nvSpPr>
        <p:spPr/>
        <p:txBody>
          <a:bodyPr>
            <a:normAutofit fontScale="90000"/>
          </a:bodyPr>
          <a:lstStyle/>
          <a:p>
            <a:r>
              <a:rPr lang="en-GB" dirty="0" smtClean="0"/>
              <a:t>Effective Exercise</a:t>
            </a:r>
            <a:br>
              <a:rPr lang="en-GB" dirty="0" smtClean="0"/>
            </a:b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GB" dirty="0" smtClean="0"/>
              <a:t>Exercise and a healthy diet are like an egg, when it comes to health, should not be separated! They are two peas in a pod and no matter what your health or fitness goals are; both lifestyle practices are an essential part of your health routine.</a:t>
            </a:r>
          </a:p>
          <a:p>
            <a:endParaRPr lang="en-GB" dirty="0" smtClean="0"/>
          </a:p>
          <a:p>
            <a:r>
              <a:rPr lang="en-GB" dirty="0" smtClean="0"/>
              <a:t>One of the most important things you can do to reduce your risk of cancer are to be active, eat a healthy diet that includes many plant-based foods and maintain a healthy weight.</a:t>
            </a:r>
          </a:p>
          <a:p>
            <a:endParaRPr lang="en-GB" dirty="0" smtClean="0"/>
          </a:p>
          <a:p>
            <a:r>
              <a:rPr lang="en-GB" dirty="0" smtClean="0"/>
              <a:t>Proper nutrition is as important to health as exercise. When exercising, it becomes even more important to have a good diet to ensure that the body has the correct ratio of macronutrients while providing ample micronutrients, in order to aid the body with the recovery process following strenuous exercise.</a:t>
            </a:r>
          </a:p>
          <a:p>
            <a:endParaRPr lang="en-GB" dirty="0"/>
          </a:p>
        </p:txBody>
      </p:sp>
      <p:sp>
        <p:nvSpPr>
          <p:cNvPr id="3" name="Title 2"/>
          <p:cNvSpPr>
            <a:spLocks noGrp="1"/>
          </p:cNvSpPr>
          <p:nvPr>
            <p:ph type="title"/>
          </p:nvPr>
        </p:nvSpPr>
        <p:spPr/>
        <p:txBody>
          <a:bodyPr>
            <a:normAutofit fontScale="90000"/>
          </a:bodyPr>
          <a:lstStyle/>
          <a:p>
            <a:r>
              <a:rPr lang="en-GB" dirty="0" smtClean="0"/>
              <a:t>Diet and Exercise</a:t>
            </a:r>
            <a:br>
              <a:rPr lang="en-GB" dirty="0" smtClean="0"/>
            </a:b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500042"/>
            <a:ext cx="8472518" cy="5786478"/>
          </a:xfrm>
        </p:spPr>
        <p:txBody>
          <a:bodyPr>
            <a:normAutofit fontScale="77500" lnSpcReduction="20000"/>
          </a:bodyPr>
          <a:lstStyle/>
          <a:p>
            <a:r>
              <a:rPr lang="en-GB" dirty="0" smtClean="0"/>
              <a:t>To maintain an even blood-sugar level, eat five to six times a day, or about once every three hours. In addition to your main meals, fit in two to three 200-calorie snacks. Ideal snacks contain lean protein, healthy fats, and complex carbohydrates—for instance, yogurt with granola, an apple with low-fat cheese, or peanut butter on crackers with a banana. Frequent eating can also help to reduce feelings of anxiety and depression (both of which can influence energy), since low blood sugar can increase your level of the stress hormone </a:t>
            </a:r>
            <a:r>
              <a:rPr lang="en-GB" dirty="0" err="1" smtClean="0"/>
              <a:t>cortisol</a:t>
            </a:r>
            <a:r>
              <a:rPr lang="en-GB" dirty="0" smtClean="0"/>
              <a:t>.</a:t>
            </a:r>
          </a:p>
          <a:p>
            <a:endParaRPr lang="en-GB" dirty="0" smtClean="0"/>
          </a:p>
          <a:p>
            <a:r>
              <a:rPr lang="en-GB" dirty="0" smtClean="0"/>
              <a:t>Load </a:t>
            </a:r>
            <a:r>
              <a:rPr lang="en-GB" dirty="0" smtClean="0"/>
              <a:t>your diet with foods rich in </a:t>
            </a:r>
            <a:r>
              <a:rPr lang="en-GB" dirty="0" err="1" smtClean="0"/>
              <a:t>flavonoids</a:t>
            </a:r>
            <a:r>
              <a:rPr lang="en-GB" dirty="0" smtClean="0"/>
              <a:t>. Research shows that </a:t>
            </a:r>
            <a:r>
              <a:rPr lang="en-GB" dirty="0" err="1" smtClean="0"/>
              <a:t>flavonoids</a:t>
            </a:r>
            <a:r>
              <a:rPr lang="en-GB" dirty="0" smtClean="0"/>
              <a:t> interact with receptors in the brain that lessen the perception of tiredness. So while they’re not necessarily energy-boosting, they are fatigue-reducing. </a:t>
            </a:r>
            <a:endParaRPr lang="en-GB" dirty="0" smtClean="0"/>
          </a:p>
          <a:p>
            <a:endParaRPr lang="en-GB" dirty="0" smtClean="0"/>
          </a:p>
          <a:p>
            <a:r>
              <a:rPr lang="en-GB" dirty="0" smtClean="0"/>
              <a:t>Drink </a:t>
            </a:r>
            <a:r>
              <a:rPr lang="en-GB" dirty="0" smtClean="0"/>
              <a:t>water throughout the day. The sluggish feeling that you get late in the afternoon is often your body telling you that it’s low in fluid. The best gauge of hydration is the colour of your urine, which should be almost clear if you’re well hydrated. </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72518" cy="4876630"/>
          </a:xfrm>
        </p:spPr>
        <p:txBody>
          <a:bodyPr>
            <a:normAutofit fontScale="70000" lnSpcReduction="20000"/>
          </a:bodyPr>
          <a:lstStyle/>
          <a:p>
            <a:pPr lvl="0"/>
            <a:r>
              <a:rPr lang="en-GB" b="1" dirty="0" smtClean="0"/>
              <a:t>Food as Fuel – Use it or lose </a:t>
            </a:r>
            <a:r>
              <a:rPr lang="en-GB" b="1" dirty="0" smtClean="0"/>
              <a:t>it: </a:t>
            </a:r>
            <a:r>
              <a:rPr lang="en-GB" dirty="0" smtClean="0"/>
              <a:t>Exercise </a:t>
            </a:r>
            <a:r>
              <a:rPr lang="en-GB" dirty="0" smtClean="0"/>
              <a:t>impacts what our body does with the food we eat and how those foods may impact us. </a:t>
            </a:r>
            <a:endParaRPr lang="en-GB" dirty="0" smtClean="0"/>
          </a:p>
          <a:p>
            <a:endParaRPr lang="en-GB" dirty="0" smtClean="0"/>
          </a:p>
          <a:p>
            <a:pPr lvl="0"/>
            <a:r>
              <a:rPr lang="en-GB" b="1" dirty="0" smtClean="0"/>
              <a:t>Sugar </a:t>
            </a:r>
            <a:r>
              <a:rPr lang="en-GB" b="1" dirty="0" smtClean="0"/>
              <a:t>Handling: </a:t>
            </a:r>
            <a:r>
              <a:rPr lang="en-GB" dirty="0" smtClean="0"/>
              <a:t>It’s </a:t>
            </a:r>
            <a:r>
              <a:rPr lang="en-GB" dirty="0" smtClean="0"/>
              <a:t>important to realise exercise is one of the most beneficial ways to keep blood sugar levels in check. </a:t>
            </a:r>
            <a:endParaRPr lang="en-GB" dirty="0" smtClean="0"/>
          </a:p>
          <a:p>
            <a:endParaRPr lang="en-GB" dirty="0" smtClean="0"/>
          </a:p>
          <a:p>
            <a:pPr lvl="0"/>
            <a:r>
              <a:rPr lang="en-GB" b="1" dirty="0" smtClean="0"/>
              <a:t>Building </a:t>
            </a:r>
            <a:r>
              <a:rPr lang="en-GB" b="1" dirty="0" smtClean="0"/>
              <a:t>Bones: </a:t>
            </a:r>
            <a:r>
              <a:rPr lang="en-GB" dirty="0" smtClean="0"/>
              <a:t>When </a:t>
            </a:r>
            <a:r>
              <a:rPr lang="en-GB" dirty="0" smtClean="0"/>
              <a:t>it comes to bone health, shooting for the stars and meeting your recommended calcium intake is only half the picture. </a:t>
            </a:r>
            <a:endParaRPr lang="en-GB" dirty="0" smtClean="0"/>
          </a:p>
          <a:p>
            <a:endParaRPr lang="en-GB" dirty="0" smtClean="0"/>
          </a:p>
          <a:p>
            <a:pPr lvl="0"/>
            <a:r>
              <a:rPr lang="en-GB" b="1" dirty="0" smtClean="0"/>
              <a:t>Emotional Wellbeing &amp; </a:t>
            </a:r>
            <a:r>
              <a:rPr lang="en-GB" b="1" dirty="0" smtClean="0"/>
              <a:t>Sleep: </a:t>
            </a:r>
            <a:r>
              <a:rPr lang="en-GB" dirty="0" smtClean="0"/>
              <a:t>Exercise </a:t>
            </a:r>
            <a:r>
              <a:rPr lang="en-GB" dirty="0" smtClean="0"/>
              <a:t>has proven beneficial effects on your emotional wellbeing. Not only is this important for your mental state but also physical health. </a:t>
            </a:r>
            <a:endParaRPr lang="en-GB" dirty="0" smtClean="0"/>
          </a:p>
          <a:p>
            <a:endParaRPr lang="en-GB" dirty="0" smtClean="0"/>
          </a:p>
          <a:p>
            <a:pPr lvl="0"/>
            <a:r>
              <a:rPr lang="en-GB" b="1" dirty="0" smtClean="0"/>
              <a:t>Anti-aging: </a:t>
            </a:r>
            <a:r>
              <a:rPr lang="en-GB" dirty="0" smtClean="0"/>
              <a:t>Next </a:t>
            </a:r>
            <a:r>
              <a:rPr lang="en-GB" dirty="0" smtClean="0"/>
              <a:t>time you’re  eating an anti-oxidant rich food because we say they are beneficial, combine it with regular exercise. Exercise is a potent anti-oxidant and anti-inflammatory, inadvertently an anti-aging! </a:t>
            </a:r>
            <a:endParaRPr lang="en-GB" dirty="0"/>
          </a:p>
        </p:txBody>
      </p:sp>
      <p:sp>
        <p:nvSpPr>
          <p:cNvPr id="3" name="Title 2"/>
          <p:cNvSpPr>
            <a:spLocks noGrp="1"/>
          </p:cNvSpPr>
          <p:nvPr>
            <p:ph type="title"/>
          </p:nvPr>
        </p:nvSpPr>
        <p:spPr>
          <a:xfrm>
            <a:off x="428596" y="214290"/>
            <a:ext cx="8229600" cy="1143000"/>
          </a:xfrm>
        </p:spPr>
        <p:txBody>
          <a:bodyPr>
            <a:normAutofit/>
          </a:bodyPr>
          <a:lstStyle/>
          <a:p>
            <a:pPr algn="ctr"/>
            <a:r>
              <a:rPr lang="en-GB" sz="3200" dirty="0" smtClean="0"/>
              <a:t>Why </a:t>
            </a:r>
            <a:r>
              <a:rPr lang="en-GB" sz="3200" dirty="0" smtClean="0"/>
              <a:t>both exercise and diet combine to provide holistic health </a:t>
            </a:r>
            <a:endParaRPr lang="en-GB" sz="3200" dirty="0"/>
          </a:p>
        </p:txBody>
      </p:sp>
      <p:cxnSp>
        <p:nvCxnSpPr>
          <p:cNvPr id="5" name="Straight Connector 4"/>
          <p:cNvCxnSpPr/>
          <p:nvPr/>
        </p:nvCxnSpPr>
        <p:spPr>
          <a:xfrm>
            <a:off x="2071670" y="1214422"/>
            <a:ext cx="485778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dirty="0" smtClean="0"/>
              <a:t>A </a:t>
            </a:r>
            <a:r>
              <a:rPr lang="en-GB" dirty="0" smtClean="0"/>
              <a:t>healthy diet may improve or maintain optimal health. In developed countries, affluence enables unconstrained caloric intake and possibly inappropriate food choices</a:t>
            </a:r>
            <a:r>
              <a:rPr lang="en-GB" dirty="0" smtClean="0"/>
              <a:t>.</a:t>
            </a:r>
          </a:p>
          <a:p>
            <a:pPr>
              <a:buNone/>
            </a:pPr>
            <a:endParaRPr lang="en-GB" dirty="0" smtClean="0"/>
          </a:p>
          <a:p>
            <a:r>
              <a:rPr lang="en-GB" dirty="0" smtClean="0"/>
              <a:t> Health agencies recommend that people maintain a normal weight by limiting consumption of energy-dense foods and sugary drinks, eating plant-based food, limiting consumption of red and processed meat, and limiting alcohol intake</a:t>
            </a:r>
            <a:r>
              <a:rPr lang="en-GB" dirty="0" smtClean="0"/>
              <a:t>.</a:t>
            </a:r>
          </a:p>
          <a:p>
            <a:endParaRPr lang="en-GB" dirty="0" smtClean="0"/>
          </a:p>
          <a:p>
            <a:r>
              <a:rPr lang="en-GB" b="1" dirty="0" smtClean="0"/>
              <a:t>It’s all about balance</a:t>
            </a:r>
          </a:p>
          <a:p>
            <a:endParaRPr lang="en-GB" dirty="0" smtClean="0"/>
          </a:p>
          <a:p>
            <a:pPr algn="ctr"/>
            <a:r>
              <a:rPr lang="en-GB" dirty="0" smtClean="0"/>
              <a:t>“Let food be thy medicine, and medicine be thy food.” </a:t>
            </a:r>
            <a:endParaRPr lang="en-GB" dirty="0" smtClean="0"/>
          </a:p>
          <a:p>
            <a:pPr algn="ctr">
              <a:buNone/>
            </a:pPr>
            <a:r>
              <a:rPr lang="en-GB" dirty="0" smtClean="0"/>
              <a:t>- </a:t>
            </a:r>
            <a:r>
              <a:rPr lang="en-GB" dirty="0" smtClean="0"/>
              <a:t>Hippocrates</a:t>
            </a:r>
          </a:p>
          <a:p>
            <a:endParaRPr lang="en-GB" dirty="0"/>
          </a:p>
        </p:txBody>
      </p:sp>
      <p:sp>
        <p:nvSpPr>
          <p:cNvPr id="3" name="Title 2"/>
          <p:cNvSpPr>
            <a:spLocks noGrp="1"/>
          </p:cNvSpPr>
          <p:nvPr>
            <p:ph type="title"/>
          </p:nvPr>
        </p:nvSpPr>
        <p:spPr/>
        <p:txBody>
          <a:bodyPr>
            <a:normAutofit fontScale="90000"/>
          </a:bodyPr>
          <a:lstStyle/>
          <a:p>
            <a:r>
              <a:rPr lang="en-GB" dirty="0" smtClean="0"/>
              <a:t>Diet and Health </a:t>
            </a:r>
            <a:br>
              <a:rPr lang="en-GB" dirty="0" smtClean="0"/>
            </a:b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4422"/>
            <a:ext cx="8472518" cy="5143536"/>
          </a:xfrm>
        </p:spPr>
        <p:txBody>
          <a:bodyPr>
            <a:normAutofit fontScale="47500" lnSpcReduction="20000"/>
          </a:bodyPr>
          <a:lstStyle/>
          <a:p>
            <a:pPr lvl="0"/>
            <a:r>
              <a:rPr lang="en-GB" dirty="0" smtClean="0"/>
              <a:t>Choose organic, fresh fruit and vegetables, beans, legumes, whole grains, raw nuts and seeds. These foods are loaded with goodness</a:t>
            </a:r>
            <a:r>
              <a:rPr lang="en-GB" dirty="0" smtClean="0"/>
              <a:t>!</a:t>
            </a:r>
          </a:p>
          <a:p>
            <a:pPr lvl="0">
              <a:buNone/>
            </a:pPr>
            <a:endParaRPr lang="en-GB" dirty="0" smtClean="0"/>
          </a:p>
          <a:p>
            <a:r>
              <a:rPr lang="en-GB" dirty="0" smtClean="0"/>
              <a:t>Limit </a:t>
            </a:r>
            <a:r>
              <a:rPr lang="en-GB" dirty="0" smtClean="0"/>
              <a:t>dairy products and animal proteins—they are highly acidic, promoting inflammation</a:t>
            </a:r>
            <a:r>
              <a:rPr lang="en-GB" dirty="0" smtClean="0"/>
              <a:t>.</a:t>
            </a:r>
          </a:p>
          <a:p>
            <a:pPr>
              <a:buNone/>
            </a:pPr>
            <a:endParaRPr lang="en-GB" dirty="0" smtClean="0"/>
          </a:p>
          <a:p>
            <a:r>
              <a:rPr lang="en-GB" dirty="0" smtClean="0"/>
              <a:t>Replace </a:t>
            </a:r>
            <a:r>
              <a:rPr lang="en-GB" dirty="0" smtClean="0"/>
              <a:t>meat with wild oily fish. The oils in fish reduce inflammation</a:t>
            </a:r>
            <a:r>
              <a:rPr lang="en-GB" dirty="0" smtClean="0"/>
              <a:t>.</a:t>
            </a:r>
          </a:p>
          <a:p>
            <a:pPr>
              <a:buNone/>
            </a:pPr>
            <a:endParaRPr lang="en-GB" dirty="0" smtClean="0"/>
          </a:p>
          <a:p>
            <a:r>
              <a:rPr lang="en-GB" dirty="0" smtClean="0"/>
              <a:t>Minimize </a:t>
            </a:r>
            <a:r>
              <a:rPr lang="en-GB" dirty="0" smtClean="0"/>
              <a:t>or eliminate refined sugar, coffee, sodas, and alcohol</a:t>
            </a:r>
            <a:r>
              <a:rPr lang="en-GB" dirty="0" smtClean="0"/>
              <a:t>.</a:t>
            </a:r>
          </a:p>
          <a:p>
            <a:pPr>
              <a:buNone/>
            </a:pPr>
            <a:endParaRPr lang="en-GB" dirty="0" smtClean="0"/>
          </a:p>
          <a:p>
            <a:r>
              <a:rPr lang="en-GB" dirty="0" smtClean="0"/>
              <a:t>Eat </a:t>
            </a:r>
            <a:r>
              <a:rPr lang="en-GB" dirty="0" smtClean="0"/>
              <a:t>food that is in season and, ideally, locally produced following organic principles</a:t>
            </a:r>
            <a:r>
              <a:rPr lang="en-GB" dirty="0" smtClean="0"/>
              <a:t>.</a:t>
            </a:r>
          </a:p>
          <a:p>
            <a:pPr>
              <a:buNone/>
            </a:pPr>
            <a:endParaRPr lang="en-GB" dirty="0" smtClean="0"/>
          </a:p>
          <a:p>
            <a:r>
              <a:rPr lang="en-GB" dirty="0" smtClean="0"/>
              <a:t>Consume </a:t>
            </a:r>
            <a:r>
              <a:rPr lang="en-GB" dirty="0" smtClean="0"/>
              <a:t>a varied diet to avoid developing food sensitivities and/or allergies</a:t>
            </a:r>
            <a:r>
              <a:rPr lang="en-GB" dirty="0" smtClean="0"/>
              <a:t>.</a:t>
            </a:r>
          </a:p>
          <a:p>
            <a:pPr>
              <a:buNone/>
            </a:pPr>
            <a:endParaRPr lang="en-GB" dirty="0" smtClean="0"/>
          </a:p>
          <a:p>
            <a:r>
              <a:rPr lang="en-GB" dirty="0" smtClean="0"/>
              <a:t>Try </a:t>
            </a:r>
            <a:r>
              <a:rPr lang="en-GB" dirty="0" smtClean="0"/>
              <a:t>to use fresh ingredients and avoid canned or packaged foods that contain additives</a:t>
            </a:r>
            <a:r>
              <a:rPr lang="en-GB" dirty="0" smtClean="0"/>
              <a:t>.</a:t>
            </a:r>
          </a:p>
          <a:p>
            <a:pPr>
              <a:buNone/>
            </a:pPr>
            <a:endParaRPr lang="en-GB" dirty="0" smtClean="0"/>
          </a:p>
          <a:p>
            <a:r>
              <a:rPr lang="en-GB" dirty="0" smtClean="0"/>
              <a:t> </a:t>
            </a:r>
            <a:r>
              <a:rPr lang="en-GB" dirty="0" smtClean="0"/>
              <a:t>Cut back on convenience foods—preparing your own meals is empowering</a:t>
            </a:r>
            <a:r>
              <a:rPr lang="en-GB" dirty="0" smtClean="0"/>
              <a:t>!</a:t>
            </a:r>
          </a:p>
          <a:p>
            <a:pPr>
              <a:buNone/>
            </a:pPr>
            <a:endParaRPr lang="en-GB" dirty="0" smtClean="0"/>
          </a:p>
          <a:p>
            <a:r>
              <a:rPr lang="en-GB" dirty="0" smtClean="0"/>
              <a:t> </a:t>
            </a:r>
            <a:r>
              <a:rPr lang="en-GB" dirty="0" smtClean="0"/>
              <a:t>Include fermented foods</a:t>
            </a:r>
            <a:r>
              <a:rPr lang="en-GB" dirty="0" smtClean="0"/>
              <a:t>.</a:t>
            </a:r>
          </a:p>
          <a:p>
            <a:endParaRPr lang="en-GB" dirty="0" smtClean="0"/>
          </a:p>
          <a:p>
            <a:r>
              <a:rPr lang="en-GB" dirty="0" smtClean="0"/>
              <a:t>Rest </a:t>
            </a:r>
            <a:r>
              <a:rPr lang="en-GB" dirty="0" smtClean="0"/>
              <a:t>and digest! Managing stress is important, especially around mealtimes</a:t>
            </a:r>
            <a:r>
              <a:rPr lang="en-GB" dirty="0" smtClean="0"/>
              <a:t>.</a:t>
            </a:r>
          </a:p>
          <a:p>
            <a:pPr>
              <a:buNone/>
            </a:pPr>
            <a:endParaRPr lang="en-GB" dirty="0" smtClean="0"/>
          </a:p>
          <a:p>
            <a:pPr lvl="0"/>
            <a:r>
              <a:rPr lang="en-GB" dirty="0" smtClean="0"/>
              <a:t>Eat mindfully. Food is not just fuel, it has the ability to make or break health. So take the time and savour the flavour—it truly is therapeutic</a:t>
            </a:r>
          </a:p>
          <a:p>
            <a:endParaRPr lang="en-GB" dirty="0"/>
          </a:p>
        </p:txBody>
      </p:sp>
      <p:sp>
        <p:nvSpPr>
          <p:cNvPr id="3" name="Title 2"/>
          <p:cNvSpPr>
            <a:spLocks noGrp="1"/>
          </p:cNvSpPr>
          <p:nvPr>
            <p:ph type="title"/>
          </p:nvPr>
        </p:nvSpPr>
        <p:spPr>
          <a:xfrm>
            <a:off x="457200" y="274638"/>
            <a:ext cx="8229600" cy="796908"/>
          </a:xfrm>
        </p:spPr>
        <p:txBody>
          <a:bodyPr/>
          <a:lstStyle/>
          <a:p>
            <a:pPr algn="ctr"/>
            <a:r>
              <a:rPr lang="en-GB" dirty="0" smtClean="0"/>
              <a:t>Eat Right!</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285860"/>
            <a:ext cx="8572560" cy="4929222"/>
          </a:xfrm>
        </p:spPr>
        <p:txBody>
          <a:bodyPr>
            <a:normAutofit fontScale="92500" lnSpcReduction="10000"/>
          </a:bodyPr>
          <a:lstStyle/>
          <a:p>
            <a:r>
              <a:rPr lang="en-GB" dirty="0" smtClean="0"/>
              <a:t>Having a healthy diet is a way to prevent health problems, and will provide the body with the right balance of vitamins, minerals, and other nutrients.</a:t>
            </a:r>
            <a:endParaRPr lang="en-GB" dirty="0" smtClean="0"/>
          </a:p>
          <a:p>
            <a:endParaRPr lang="en-GB" dirty="0" smtClean="0"/>
          </a:p>
          <a:p>
            <a:r>
              <a:rPr lang="en-GB" dirty="0" smtClean="0"/>
              <a:t>You </a:t>
            </a:r>
            <a:r>
              <a:rPr lang="en-GB" dirty="0" smtClean="0"/>
              <a:t>gain weight when the calories you burn, including those burned during physical activity, are less than the calories you eat or drink. </a:t>
            </a:r>
            <a:endParaRPr lang="en-GB" dirty="0" smtClean="0"/>
          </a:p>
          <a:p>
            <a:endParaRPr lang="en-GB" dirty="0" smtClean="0"/>
          </a:p>
          <a:p>
            <a:r>
              <a:rPr lang="en-GB" dirty="0" smtClean="0"/>
              <a:t>When </a:t>
            </a:r>
            <a:r>
              <a:rPr lang="en-GB" dirty="0" smtClean="0"/>
              <a:t>it comes to weight management, people vary greatly in how much physical activity they need. </a:t>
            </a:r>
            <a:endParaRPr lang="en-GB" dirty="0" smtClean="0"/>
          </a:p>
          <a:p>
            <a:endParaRPr lang="en-GB" dirty="0" smtClean="0"/>
          </a:p>
          <a:p>
            <a:r>
              <a:rPr lang="en-GB" dirty="0" smtClean="0"/>
              <a:t>You </a:t>
            </a:r>
            <a:r>
              <a:rPr lang="en-GB" dirty="0" smtClean="0"/>
              <a:t>may need to be more active than others to achieve or maintain a healthy weight.</a:t>
            </a:r>
          </a:p>
          <a:p>
            <a:endParaRPr lang="en-GB" dirty="0"/>
          </a:p>
        </p:txBody>
      </p:sp>
      <p:sp>
        <p:nvSpPr>
          <p:cNvPr id="3" name="Title 2"/>
          <p:cNvSpPr>
            <a:spLocks noGrp="1"/>
          </p:cNvSpPr>
          <p:nvPr>
            <p:ph type="title"/>
          </p:nvPr>
        </p:nvSpPr>
        <p:spPr/>
        <p:txBody>
          <a:bodyPr>
            <a:normAutofit fontScale="90000"/>
          </a:bodyPr>
          <a:lstStyle/>
          <a:p>
            <a:r>
              <a:rPr lang="en-GB" u="sng" dirty="0" smtClean="0"/>
              <a:t>Diet</a:t>
            </a:r>
            <a:r>
              <a:rPr lang="en-GB" dirty="0" smtClean="0"/>
              <a:t> </a:t>
            </a:r>
            <a:r>
              <a:rPr lang="en-GB" u="sng" dirty="0" smtClean="0"/>
              <a:t>for</a:t>
            </a:r>
            <a:r>
              <a:rPr lang="en-GB" dirty="0" smtClean="0"/>
              <a:t> </a:t>
            </a:r>
            <a:r>
              <a:rPr lang="en-GB" u="sng" dirty="0" smtClean="0"/>
              <a:t>Weight</a:t>
            </a:r>
            <a:r>
              <a:rPr lang="en-GB" dirty="0" smtClean="0"/>
              <a:t> </a:t>
            </a:r>
            <a:r>
              <a:rPr lang="en-GB" u="sng" dirty="0" smtClean="0"/>
              <a:t>Management</a:t>
            </a:r>
            <a:r>
              <a:rPr lang="en-GB" dirty="0" smtClean="0"/>
              <a:t> </a:t>
            </a:r>
            <a:br>
              <a:rPr lang="en-GB" dirty="0" smtClean="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472518" cy="5286412"/>
          </a:xfrm>
        </p:spPr>
        <p:txBody>
          <a:bodyPr>
            <a:normAutofit fontScale="92500" lnSpcReduction="20000"/>
          </a:bodyPr>
          <a:lstStyle/>
          <a:p>
            <a:pPr>
              <a:buNone/>
            </a:pPr>
            <a:r>
              <a:rPr lang="en-GB" dirty="0" smtClean="0"/>
              <a:t> </a:t>
            </a:r>
          </a:p>
          <a:p>
            <a:pPr lvl="0"/>
            <a:r>
              <a:rPr lang="en-GB" dirty="0" smtClean="0"/>
              <a:t>food and drink considered in terms of its qualities, composition, and its effects on health</a:t>
            </a:r>
          </a:p>
          <a:p>
            <a:pPr lvl="0">
              <a:buNone/>
            </a:pPr>
            <a:endParaRPr lang="en-GB" dirty="0" smtClean="0"/>
          </a:p>
          <a:p>
            <a:pPr lvl="0"/>
            <a:r>
              <a:rPr lang="en-GB" dirty="0" smtClean="0"/>
              <a:t>a particular selection of food, especially as designed or prescribed to improve a person's physical condition or to prevent or treat a disease</a:t>
            </a:r>
          </a:p>
          <a:p>
            <a:pPr lvl="0">
              <a:buNone/>
            </a:pPr>
            <a:endParaRPr lang="en-GB" dirty="0" smtClean="0"/>
          </a:p>
          <a:p>
            <a:pPr lvl="0"/>
            <a:r>
              <a:rPr lang="en-GB" dirty="0" smtClean="0"/>
              <a:t>such a selection or a limitation on the amount a person eats for reducing weight</a:t>
            </a:r>
          </a:p>
          <a:p>
            <a:pPr lvl="0">
              <a:buNone/>
            </a:pPr>
            <a:endParaRPr lang="en-GB" dirty="0" smtClean="0"/>
          </a:p>
          <a:p>
            <a:pPr lvl="0"/>
            <a:r>
              <a:rPr lang="en-GB" dirty="0" smtClean="0"/>
              <a:t>the foods eaten, as by a particular person or group</a:t>
            </a:r>
          </a:p>
          <a:p>
            <a:pPr lvl="0">
              <a:buNone/>
            </a:pPr>
            <a:endParaRPr lang="en-GB" dirty="0" smtClean="0"/>
          </a:p>
          <a:p>
            <a:pPr lvl="0"/>
            <a:r>
              <a:rPr lang="en-GB" dirty="0" smtClean="0"/>
              <a:t>food or feed habitually eaten or provided</a:t>
            </a:r>
          </a:p>
          <a:p>
            <a:endParaRPr lang="en-GB" dirty="0"/>
          </a:p>
        </p:txBody>
      </p:sp>
      <p:sp>
        <p:nvSpPr>
          <p:cNvPr id="3" name="Title 2"/>
          <p:cNvSpPr>
            <a:spLocks noGrp="1"/>
          </p:cNvSpPr>
          <p:nvPr>
            <p:ph type="title"/>
          </p:nvPr>
        </p:nvSpPr>
        <p:spPr>
          <a:xfrm>
            <a:off x="857224" y="274638"/>
            <a:ext cx="7829576" cy="1143000"/>
          </a:xfrm>
        </p:spPr>
        <p:txBody>
          <a:bodyPr>
            <a:normAutofit fontScale="90000"/>
          </a:bodyPr>
          <a:lstStyle/>
          <a:p>
            <a:r>
              <a:rPr lang="en-GB" dirty="0" smtClean="0"/>
              <a:t>DIET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43116"/>
            <a:ext cx="8229600" cy="3864175"/>
          </a:xfrm>
        </p:spPr>
        <p:txBody>
          <a:bodyPr/>
          <a:lstStyle/>
          <a:p>
            <a:pPr lvl="0"/>
            <a:r>
              <a:rPr lang="en-GB" dirty="0" smtClean="0"/>
              <a:t>Diet </a:t>
            </a:r>
            <a:r>
              <a:rPr lang="en-GB" dirty="0" smtClean="0"/>
              <a:t>modulates weight. Nutrition quality will improve how fast you lose or gain weight</a:t>
            </a:r>
            <a:r>
              <a:rPr lang="en-GB" dirty="0" smtClean="0"/>
              <a:t>.</a:t>
            </a:r>
          </a:p>
          <a:p>
            <a:pPr lvl="0">
              <a:buNone/>
            </a:pPr>
            <a:endParaRPr lang="en-GB" dirty="0" smtClean="0"/>
          </a:p>
          <a:p>
            <a:pPr lvl="0"/>
            <a:r>
              <a:rPr lang="en-GB" dirty="0" smtClean="0"/>
              <a:t>Exercise modulates body composition. Exercise intensity will improve how fast your body composition changes.</a:t>
            </a:r>
          </a:p>
          <a:p>
            <a:endParaRPr lang="en-GB" dirty="0"/>
          </a:p>
        </p:txBody>
      </p:sp>
      <p:sp>
        <p:nvSpPr>
          <p:cNvPr id="3" name="Title 2"/>
          <p:cNvSpPr>
            <a:spLocks noGrp="1"/>
          </p:cNvSpPr>
          <p:nvPr>
            <p:ph type="title"/>
          </p:nvPr>
        </p:nvSpPr>
        <p:spPr>
          <a:xfrm>
            <a:off x="500034" y="857232"/>
            <a:ext cx="8229600" cy="1143000"/>
          </a:xfrm>
        </p:spPr>
        <p:txBody>
          <a:bodyPr>
            <a:normAutofit fontScale="90000"/>
          </a:bodyPr>
          <a:lstStyle/>
          <a:p>
            <a:r>
              <a:rPr lang="en-GB" dirty="0" smtClean="0"/>
              <a:t>Function of Diet and Exercise</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481328"/>
            <a:ext cx="8715436" cy="4876630"/>
          </a:xfrm>
        </p:spPr>
        <p:txBody>
          <a:bodyPr>
            <a:normAutofit lnSpcReduction="10000"/>
          </a:bodyPr>
          <a:lstStyle/>
          <a:p>
            <a:r>
              <a:rPr lang="en-GB" dirty="0" smtClean="0"/>
              <a:t>In 1948, the World Health Organization (WHO) defined health with a phrase that is still used today.</a:t>
            </a:r>
          </a:p>
          <a:p>
            <a:pPr marL="900113" indent="0"/>
            <a:r>
              <a:rPr lang="en-GB" dirty="0" smtClean="0"/>
              <a:t> "Health is a state of complete physical, mental and social well-being and not merely the absence of disease or infirmity.“</a:t>
            </a:r>
          </a:p>
          <a:p>
            <a:pPr>
              <a:buNone/>
            </a:pPr>
            <a:endParaRPr lang="en-GB" dirty="0" smtClean="0"/>
          </a:p>
          <a:p>
            <a:r>
              <a:rPr lang="en-GB" dirty="0" smtClean="0"/>
              <a:t> In 1986, the WHO further clarified that health is:</a:t>
            </a:r>
          </a:p>
          <a:p>
            <a:pPr marL="900113" indent="0"/>
            <a:r>
              <a:rPr lang="en-GB" dirty="0" smtClean="0"/>
              <a:t> "A resource for everyday life, not the objective of living. Health is a positive concept emphasizing social and personal resources, as well as physical capacities."</a:t>
            </a:r>
          </a:p>
          <a:p>
            <a:endParaRPr lang="en-GB" dirty="0"/>
          </a:p>
        </p:txBody>
      </p:sp>
      <p:sp>
        <p:nvSpPr>
          <p:cNvPr id="3" name="Title 2"/>
          <p:cNvSpPr>
            <a:spLocks noGrp="1"/>
          </p:cNvSpPr>
          <p:nvPr>
            <p:ph type="title"/>
          </p:nvPr>
        </p:nvSpPr>
        <p:spPr>
          <a:xfrm>
            <a:off x="642910" y="274638"/>
            <a:ext cx="8043890" cy="1143000"/>
          </a:xfrm>
        </p:spPr>
        <p:txBody>
          <a:bodyPr/>
          <a:lstStyle/>
          <a:p>
            <a:r>
              <a:rPr lang="en-GB" dirty="0" smtClean="0"/>
              <a:t>WHAT IS HEALTH?</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357166"/>
            <a:ext cx="8643998" cy="5929354"/>
          </a:xfrm>
        </p:spPr>
        <p:txBody>
          <a:bodyPr>
            <a:normAutofit fontScale="92500" lnSpcReduction="20000"/>
          </a:bodyPr>
          <a:lstStyle/>
          <a:p>
            <a:r>
              <a:rPr lang="en-GB" dirty="0" smtClean="0"/>
              <a:t>More recently, researchers have defined health as the ability of a body to adapt to new threats and infirmities. They base this on the idea that modern science has dramatically increased human awareness of diseases and how they work in the last few decades.</a:t>
            </a:r>
          </a:p>
          <a:p>
            <a:pPr>
              <a:buNone/>
            </a:pPr>
            <a:r>
              <a:rPr lang="en-GB" dirty="0" smtClean="0"/>
              <a:t> </a:t>
            </a:r>
          </a:p>
          <a:p>
            <a:r>
              <a:rPr lang="en-GB" dirty="0" smtClean="0"/>
              <a:t>Generally, health can be defined as physical, mental, and social wellbeing, and as a resource for living a full life. It refers not only to the absence of disease, but the ability to recover and bounce back from illness and other problems. </a:t>
            </a:r>
          </a:p>
          <a:p>
            <a:endParaRPr lang="en-GB" dirty="0" smtClean="0"/>
          </a:p>
          <a:p>
            <a:r>
              <a:rPr lang="en-GB" dirty="0" smtClean="0"/>
              <a:t>Factors for good health include genetics, the environment, relationships, and education. A healthful diet, exercise, screening for diseases, and coping strategies can all enhance a person's health.</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000108"/>
            <a:ext cx="8643998" cy="5357850"/>
          </a:xfrm>
        </p:spPr>
        <p:txBody>
          <a:bodyPr>
            <a:normAutofit fontScale="85000" lnSpcReduction="10000"/>
          </a:bodyPr>
          <a:lstStyle/>
          <a:p>
            <a:r>
              <a:rPr lang="en-GB" dirty="0" smtClean="0">
                <a:solidFill>
                  <a:srgbClr val="FF0000"/>
                </a:solidFill>
              </a:rPr>
              <a:t>Mental and physical health are the two most commonly discussed types of health. </a:t>
            </a:r>
          </a:p>
          <a:p>
            <a:endParaRPr lang="en-GB" dirty="0" smtClean="0">
              <a:solidFill>
                <a:srgbClr val="FF0000"/>
              </a:solidFill>
            </a:endParaRPr>
          </a:p>
          <a:p>
            <a:r>
              <a:rPr lang="en-GB" dirty="0" smtClean="0">
                <a:solidFill>
                  <a:srgbClr val="FF0000"/>
                </a:solidFill>
              </a:rPr>
              <a:t>We also talk about "spiritual health," "emotional health," and "financial health</a:t>
            </a:r>
            <a:r>
              <a:rPr lang="en-GB" dirty="0" smtClean="0">
                <a:solidFill>
                  <a:srgbClr val="FF0000"/>
                </a:solidFill>
              </a:rPr>
              <a:t>,“</a:t>
            </a:r>
          </a:p>
          <a:p>
            <a:endParaRPr lang="en-GB" dirty="0" smtClean="0"/>
          </a:p>
          <a:p>
            <a:r>
              <a:rPr lang="en-GB" dirty="0" smtClean="0"/>
              <a:t>In a person who experiences </a:t>
            </a:r>
            <a:r>
              <a:rPr lang="en-GB" dirty="0" smtClean="0">
                <a:solidFill>
                  <a:srgbClr val="C00000"/>
                </a:solidFill>
              </a:rPr>
              <a:t>physical health</a:t>
            </a:r>
            <a:r>
              <a:rPr lang="en-GB" dirty="0" smtClean="0"/>
              <a:t>, bodily functions are working at peak performance, due not only to a lack of disease, but also to regular exercise, balanced nutrition, and adequate rest. We receive treatment, when necessary, to maintain the balance</a:t>
            </a:r>
            <a:r>
              <a:rPr lang="en-GB" dirty="0" smtClean="0"/>
              <a:t>.</a:t>
            </a:r>
          </a:p>
          <a:p>
            <a:endParaRPr lang="en-GB" dirty="0" smtClean="0"/>
          </a:p>
          <a:p>
            <a:r>
              <a:rPr lang="en-GB" dirty="0" smtClean="0">
                <a:solidFill>
                  <a:srgbClr val="C00000"/>
                </a:solidFill>
              </a:rPr>
              <a:t>Mental health </a:t>
            </a:r>
            <a:r>
              <a:rPr lang="en-GB" dirty="0" smtClean="0"/>
              <a:t>refers to a person's emotional, social, and psychological wellbeing. Mental health is as important as physical health to a full, active lifestyle.</a:t>
            </a:r>
          </a:p>
          <a:p>
            <a:endParaRPr lang="en-GB" dirty="0"/>
          </a:p>
        </p:txBody>
      </p:sp>
      <p:sp>
        <p:nvSpPr>
          <p:cNvPr id="3" name="Title 2"/>
          <p:cNvSpPr>
            <a:spLocks noGrp="1"/>
          </p:cNvSpPr>
          <p:nvPr>
            <p:ph type="title"/>
          </p:nvPr>
        </p:nvSpPr>
        <p:spPr/>
        <p:txBody>
          <a:bodyPr>
            <a:normAutofit fontScale="90000"/>
          </a:bodyPr>
          <a:lstStyle/>
          <a:p>
            <a:r>
              <a:rPr lang="en-GB" dirty="0" smtClean="0"/>
              <a:t>Health Categories</a:t>
            </a:r>
            <a:br>
              <a:rPr lang="en-GB" dirty="0" smtClean="0"/>
            </a:br>
            <a:endParaRPr lang="en-GB" dirty="0"/>
          </a:p>
        </p:txBody>
      </p:sp>
      <p:cxnSp>
        <p:nvCxnSpPr>
          <p:cNvPr id="5" name="Straight Connector 4"/>
          <p:cNvCxnSpPr/>
          <p:nvPr/>
        </p:nvCxnSpPr>
        <p:spPr>
          <a:xfrm>
            <a:off x="500034" y="2928934"/>
            <a:ext cx="8429684" cy="1588"/>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472518" cy="5429288"/>
          </a:xfrm>
        </p:spPr>
        <p:txBody>
          <a:bodyPr>
            <a:normAutofit fontScale="85000" lnSpcReduction="20000"/>
          </a:bodyPr>
          <a:lstStyle/>
          <a:p>
            <a:pPr>
              <a:buNone/>
            </a:pPr>
            <a:r>
              <a:rPr lang="en-GB" dirty="0" smtClean="0"/>
              <a:t>Health </a:t>
            </a:r>
            <a:r>
              <a:rPr lang="en-GB" dirty="0" smtClean="0"/>
              <a:t>depends on a wide range of </a:t>
            </a:r>
            <a:r>
              <a:rPr lang="en-GB" dirty="0" smtClean="0"/>
              <a:t>factors:</a:t>
            </a:r>
            <a:endParaRPr lang="en-GB" dirty="0" smtClean="0"/>
          </a:p>
          <a:p>
            <a:pPr lvl="0"/>
            <a:r>
              <a:rPr lang="en-GB" dirty="0" smtClean="0"/>
              <a:t>A person is born with a range of genes, and in some people, an unusual genetic pattern can lead to a less-than-optimum level of health</a:t>
            </a:r>
            <a:r>
              <a:rPr lang="en-GB" dirty="0" smtClean="0"/>
              <a:t>.</a:t>
            </a:r>
          </a:p>
          <a:p>
            <a:pPr lvl="0"/>
            <a:endParaRPr lang="en-GB" dirty="0" smtClean="0"/>
          </a:p>
          <a:p>
            <a:pPr lvl="0"/>
            <a:r>
              <a:rPr lang="en-GB" dirty="0" smtClean="0"/>
              <a:t>Environmental factors play a role. Sometimes the environment alone is enough to impact health. Other times, an environmental trigger can cause illness in a person who is genetically susceptible</a:t>
            </a:r>
            <a:r>
              <a:rPr lang="en-GB" dirty="0" smtClean="0"/>
              <a:t>.</a:t>
            </a:r>
          </a:p>
          <a:p>
            <a:pPr lvl="0"/>
            <a:endParaRPr lang="en-GB" dirty="0" smtClean="0"/>
          </a:p>
          <a:p>
            <a:pPr lvl="0"/>
            <a:r>
              <a:rPr lang="en-GB" dirty="0" smtClean="0"/>
              <a:t>Access to healthcare plays a role, but the WHO suggests that the following factors may have a bigger impact on health than this:</a:t>
            </a:r>
          </a:p>
          <a:p>
            <a:pPr lvl="0">
              <a:buNone/>
            </a:pPr>
            <a:r>
              <a:rPr lang="en-GB" dirty="0" smtClean="0"/>
              <a:t>1. where </a:t>
            </a:r>
            <a:r>
              <a:rPr lang="en-GB" dirty="0" smtClean="0"/>
              <a:t>a person lives</a:t>
            </a:r>
          </a:p>
          <a:p>
            <a:pPr lvl="0">
              <a:buNone/>
            </a:pPr>
            <a:r>
              <a:rPr lang="en-GB" dirty="0" smtClean="0"/>
              <a:t>2. the </a:t>
            </a:r>
            <a:r>
              <a:rPr lang="en-GB" dirty="0" smtClean="0"/>
              <a:t>state of the surrounding environment</a:t>
            </a:r>
          </a:p>
          <a:p>
            <a:pPr lvl="0">
              <a:buNone/>
            </a:pPr>
            <a:r>
              <a:rPr lang="en-GB" dirty="0" smtClean="0"/>
              <a:t>3. genetics</a:t>
            </a:r>
            <a:endParaRPr lang="en-GB" dirty="0" smtClean="0"/>
          </a:p>
          <a:p>
            <a:pPr lvl="0">
              <a:buNone/>
            </a:pPr>
            <a:r>
              <a:rPr lang="en-GB" dirty="0" smtClean="0"/>
              <a:t>4. income</a:t>
            </a:r>
            <a:endParaRPr lang="en-GB" dirty="0" smtClean="0"/>
          </a:p>
          <a:p>
            <a:pPr lvl="0"/>
            <a:endParaRPr lang="en-GB" dirty="0" smtClean="0"/>
          </a:p>
          <a:p>
            <a:endParaRPr lang="en-GB" dirty="0"/>
          </a:p>
        </p:txBody>
      </p:sp>
      <p:sp>
        <p:nvSpPr>
          <p:cNvPr id="3" name="Title 2"/>
          <p:cNvSpPr>
            <a:spLocks noGrp="1"/>
          </p:cNvSpPr>
          <p:nvPr>
            <p:ph type="title"/>
          </p:nvPr>
        </p:nvSpPr>
        <p:spPr/>
        <p:txBody>
          <a:bodyPr>
            <a:normAutofit fontScale="90000"/>
          </a:bodyPr>
          <a:lstStyle/>
          <a:p>
            <a:r>
              <a:rPr lang="en-GB" dirty="0" smtClean="0"/>
              <a:t>Factors for good health</a:t>
            </a:r>
            <a:br>
              <a:rPr lang="en-GB" dirty="0" smtClean="0"/>
            </a:b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481328"/>
            <a:ext cx="8715436" cy="4876630"/>
          </a:xfrm>
        </p:spPr>
        <p:txBody>
          <a:bodyPr>
            <a:normAutofit fontScale="77500" lnSpcReduction="20000"/>
          </a:bodyPr>
          <a:lstStyle/>
          <a:p>
            <a:pPr lvl="0"/>
            <a:r>
              <a:rPr lang="en-GB" dirty="0" smtClean="0"/>
              <a:t>a </a:t>
            </a:r>
            <a:r>
              <a:rPr lang="en-GB" dirty="0" smtClean="0"/>
              <a:t>balanced, nutritious diet, sourced as naturally as </a:t>
            </a:r>
            <a:r>
              <a:rPr lang="en-GB" dirty="0" smtClean="0"/>
              <a:t>possible</a:t>
            </a:r>
          </a:p>
          <a:p>
            <a:pPr lvl="0">
              <a:buNone/>
            </a:pPr>
            <a:endParaRPr lang="en-GB" dirty="0" smtClean="0"/>
          </a:p>
          <a:p>
            <a:pPr lvl="0"/>
            <a:r>
              <a:rPr lang="en-GB" dirty="0" smtClean="0"/>
              <a:t>regular </a:t>
            </a:r>
            <a:r>
              <a:rPr lang="en-GB" dirty="0" smtClean="0"/>
              <a:t>exercising</a:t>
            </a:r>
          </a:p>
          <a:p>
            <a:pPr lvl="0">
              <a:buNone/>
            </a:pPr>
            <a:endParaRPr lang="en-GB" dirty="0" smtClean="0"/>
          </a:p>
          <a:p>
            <a:pPr lvl="0"/>
            <a:r>
              <a:rPr lang="en-GB" dirty="0" smtClean="0"/>
              <a:t>screening for diseases that may present a </a:t>
            </a:r>
            <a:r>
              <a:rPr lang="en-GB" dirty="0" smtClean="0"/>
              <a:t>risk</a:t>
            </a:r>
          </a:p>
          <a:p>
            <a:pPr lvl="0">
              <a:buNone/>
            </a:pPr>
            <a:endParaRPr lang="en-GB" dirty="0" smtClean="0"/>
          </a:p>
          <a:p>
            <a:pPr lvl="0"/>
            <a:r>
              <a:rPr lang="en-GB" dirty="0" smtClean="0"/>
              <a:t>learning to manage </a:t>
            </a:r>
            <a:r>
              <a:rPr lang="en-GB" dirty="0" smtClean="0"/>
              <a:t>stress</a:t>
            </a:r>
          </a:p>
          <a:p>
            <a:pPr lvl="0">
              <a:buNone/>
            </a:pPr>
            <a:endParaRPr lang="en-GB" dirty="0" smtClean="0"/>
          </a:p>
          <a:p>
            <a:pPr lvl="0"/>
            <a:r>
              <a:rPr lang="en-GB" dirty="0" smtClean="0"/>
              <a:t>engaging in activities that provide purpose and connection to </a:t>
            </a:r>
            <a:r>
              <a:rPr lang="en-GB" dirty="0" smtClean="0"/>
              <a:t>others</a:t>
            </a:r>
          </a:p>
          <a:p>
            <a:pPr lvl="0">
              <a:buNone/>
            </a:pPr>
            <a:endParaRPr lang="en-GB" dirty="0" smtClean="0"/>
          </a:p>
          <a:p>
            <a:pPr lvl="0"/>
            <a:r>
              <a:rPr lang="en-GB" dirty="0" smtClean="0"/>
              <a:t>maintaining a positive outlook and appreciating what you </a:t>
            </a:r>
            <a:r>
              <a:rPr lang="en-GB" dirty="0" smtClean="0"/>
              <a:t>have</a:t>
            </a:r>
          </a:p>
          <a:p>
            <a:pPr lvl="0">
              <a:buNone/>
            </a:pPr>
            <a:endParaRPr lang="en-GB" dirty="0" smtClean="0"/>
          </a:p>
          <a:p>
            <a:pPr lvl="0"/>
            <a:r>
              <a:rPr lang="en-GB" dirty="0" smtClean="0"/>
              <a:t>defining a value system, and putting it into action</a:t>
            </a:r>
          </a:p>
          <a:p>
            <a:endParaRPr lang="en-GB" dirty="0"/>
          </a:p>
        </p:txBody>
      </p:sp>
      <p:sp>
        <p:nvSpPr>
          <p:cNvPr id="3" name="Title 2"/>
          <p:cNvSpPr>
            <a:spLocks noGrp="1"/>
          </p:cNvSpPr>
          <p:nvPr>
            <p:ph type="title"/>
          </p:nvPr>
        </p:nvSpPr>
        <p:spPr>
          <a:xfrm>
            <a:off x="457200" y="428604"/>
            <a:ext cx="8229600" cy="989034"/>
          </a:xfrm>
        </p:spPr>
        <p:txBody>
          <a:bodyPr>
            <a:normAutofit fontScale="90000"/>
          </a:bodyPr>
          <a:lstStyle/>
          <a:p>
            <a:pPr algn="ctr"/>
            <a:r>
              <a:rPr lang="en-GB" u="sng" dirty="0" smtClean="0"/>
              <a:t>Steps that can help us maximize our health include:</a:t>
            </a:r>
            <a:r>
              <a:rPr lang="en-GB" dirty="0" smtClean="0"/>
              <a:t/>
            </a:r>
            <a:br>
              <a:rPr lang="en-GB" dirty="0" smtClean="0"/>
            </a:b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285860"/>
            <a:ext cx="8715436" cy="5072098"/>
          </a:xfrm>
        </p:spPr>
        <p:txBody>
          <a:bodyPr>
            <a:normAutofit/>
          </a:bodyPr>
          <a:lstStyle/>
          <a:p>
            <a:pPr lvl="0"/>
            <a:r>
              <a:rPr lang="en-GB" dirty="0" smtClean="0"/>
              <a:t>Exercise </a:t>
            </a:r>
            <a:r>
              <a:rPr lang="en-GB" dirty="0" smtClean="0"/>
              <a:t>is any activity requiring physical effort, carried out to sustain or improve health and fitness</a:t>
            </a:r>
            <a:r>
              <a:rPr lang="en-GB" dirty="0" smtClean="0"/>
              <a:t>.</a:t>
            </a:r>
          </a:p>
          <a:p>
            <a:pPr lvl="0">
              <a:buNone/>
            </a:pPr>
            <a:endParaRPr lang="en-GB" dirty="0" smtClean="0"/>
          </a:p>
          <a:p>
            <a:pPr lvl="0"/>
            <a:r>
              <a:rPr lang="en-GB" dirty="0" smtClean="0"/>
              <a:t>Exercise is defined as any movement that makes your muscles work and requires your body to burn calories. </a:t>
            </a:r>
            <a:endParaRPr lang="en-GB" dirty="0" smtClean="0"/>
          </a:p>
          <a:p>
            <a:pPr lvl="0">
              <a:buNone/>
            </a:pPr>
            <a:endParaRPr lang="en-GB" dirty="0" smtClean="0"/>
          </a:p>
          <a:p>
            <a:pPr lvl="0"/>
            <a:r>
              <a:rPr lang="en-GB" dirty="0" smtClean="0"/>
              <a:t>Exercise is any bodily activity that enhances or maintains physical fitness and overall health and wellness. </a:t>
            </a:r>
          </a:p>
          <a:p>
            <a:endParaRPr lang="en-GB" dirty="0"/>
          </a:p>
        </p:txBody>
      </p:sp>
      <p:sp>
        <p:nvSpPr>
          <p:cNvPr id="3" name="Title 2"/>
          <p:cNvSpPr>
            <a:spLocks noGrp="1"/>
          </p:cNvSpPr>
          <p:nvPr>
            <p:ph type="title"/>
          </p:nvPr>
        </p:nvSpPr>
        <p:spPr/>
        <p:txBody>
          <a:bodyPr>
            <a:normAutofit fontScale="90000"/>
          </a:bodyPr>
          <a:lstStyle/>
          <a:p>
            <a:pPr algn="ctr"/>
            <a:r>
              <a:rPr lang="en-GB" sz="5300" dirty="0" smtClean="0"/>
              <a:t>EXERCISE</a:t>
            </a:r>
            <a:r>
              <a:rPr lang="en-GB" dirty="0" smtClean="0"/>
              <a:t/>
            </a:r>
            <a:br>
              <a:rPr lang="en-GB" dirty="0" smtClean="0"/>
            </a:b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GB" dirty="0" smtClean="0"/>
              <a:t>Exercise and physical activity fall into </a:t>
            </a:r>
            <a:r>
              <a:rPr lang="en-GB" dirty="0" smtClean="0"/>
              <a:t>four basic </a:t>
            </a:r>
            <a:r>
              <a:rPr lang="en-GB" dirty="0" smtClean="0"/>
              <a:t>categories</a:t>
            </a:r>
            <a:r>
              <a:rPr lang="en-GB" dirty="0" smtClean="0"/>
              <a:t>—</a:t>
            </a:r>
          </a:p>
          <a:p>
            <a:endParaRPr lang="en-GB" dirty="0" smtClean="0"/>
          </a:p>
          <a:p>
            <a:r>
              <a:rPr lang="en-GB" dirty="0" smtClean="0"/>
              <a:t>Endurance</a:t>
            </a:r>
          </a:p>
          <a:p>
            <a:endParaRPr lang="en-GB" dirty="0" smtClean="0"/>
          </a:p>
          <a:p>
            <a:r>
              <a:rPr lang="en-GB" dirty="0" smtClean="0"/>
              <a:t>Strength</a:t>
            </a:r>
          </a:p>
          <a:p>
            <a:endParaRPr lang="en-GB" dirty="0" smtClean="0"/>
          </a:p>
          <a:p>
            <a:r>
              <a:rPr lang="en-GB" dirty="0" smtClean="0"/>
              <a:t>Balance</a:t>
            </a:r>
          </a:p>
          <a:p>
            <a:endParaRPr lang="en-GB" dirty="0" smtClean="0"/>
          </a:p>
          <a:p>
            <a:r>
              <a:rPr lang="en-GB" dirty="0" smtClean="0"/>
              <a:t>Flexibility</a:t>
            </a:r>
          </a:p>
          <a:p>
            <a:pPr>
              <a:buNone/>
            </a:pPr>
            <a:endParaRPr lang="en-GB" dirty="0"/>
          </a:p>
        </p:txBody>
      </p:sp>
      <p:sp>
        <p:nvSpPr>
          <p:cNvPr id="3" name="Title 2"/>
          <p:cNvSpPr>
            <a:spLocks noGrp="1"/>
          </p:cNvSpPr>
          <p:nvPr>
            <p:ph type="title"/>
          </p:nvPr>
        </p:nvSpPr>
        <p:spPr/>
        <p:txBody>
          <a:bodyPr>
            <a:normAutofit fontScale="90000"/>
          </a:bodyPr>
          <a:lstStyle/>
          <a:p>
            <a:r>
              <a:rPr lang="en-GB" dirty="0" smtClean="0"/>
              <a:t>TYPES OF EXERCISE </a:t>
            </a:r>
            <a:br>
              <a:rPr lang="en-GB" dirty="0" smtClean="0"/>
            </a:b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372</TotalTime>
  <Words>1768</Words>
  <Application>Microsoft Office PowerPoint</Application>
  <PresentationFormat>On-screen Show (4:3)</PresentationFormat>
  <Paragraphs>190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GST 108</vt:lpstr>
      <vt:lpstr>DIET </vt:lpstr>
      <vt:lpstr>WHAT IS HEALTH?</vt:lpstr>
      <vt:lpstr>Slide 4</vt:lpstr>
      <vt:lpstr>Health Categories </vt:lpstr>
      <vt:lpstr>Factors for good health </vt:lpstr>
      <vt:lpstr>Steps that can help us maximize our health include: </vt:lpstr>
      <vt:lpstr>EXERCISE </vt:lpstr>
      <vt:lpstr>TYPES OF EXERCISE  </vt:lpstr>
      <vt:lpstr>BENEFITS  OF  EXERCISE</vt:lpstr>
      <vt:lpstr>Slide 11</vt:lpstr>
      <vt:lpstr>Health Benefits of Physical Activity </vt:lpstr>
      <vt:lpstr>Effective Exercise </vt:lpstr>
      <vt:lpstr>Diet and Exercise </vt:lpstr>
      <vt:lpstr>Slide 15</vt:lpstr>
      <vt:lpstr>Why both exercise and diet combine to provide holistic health </vt:lpstr>
      <vt:lpstr>Diet and Health  </vt:lpstr>
      <vt:lpstr>Eat Right!</vt:lpstr>
      <vt:lpstr>Diet for Weight Management  </vt:lpstr>
      <vt:lpstr>Function of Diet and Exercise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108</dc:title>
  <dc:creator>Mary</dc:creator>
  <cp:lastModifiedBy>Mary</cp:lastModifiedBy>
  <cp:revision>21</cp:revision>
  <dcterms:created xsi:type="dcterms:W3CDTF">2018-04-24T17:04:49Z</dcterms:created>
  <dcterms:modified xsi:type="dcterms:W3CDTF">2018-04-25T08:52:01Z</dcterms:modified>
</cp:coreProperties>
</file>