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17"/>
  </p:notesMasterIdLst>
  <p:sldIdLst>
    <p:sldId id="256" r:id="rId2"/>
    <p:sldId id="269" r:id="rId3"/>
    <p:sldId id="276" r:id="rId4"/>
    <p:sldId id="309" r:id="rId5"/>
    <p:sldId id="288" r:id="rId6"/>
    <p:sldId id="298" r:id="rId7"/>
    <p:sldId id="260" r:id="rId8"/>
    <p:sldId id="311" r:id="rId9"/>
    <p:sldId id="316" r:id="rId10"/>
    <p:sldId id="313" r:id="rId11"/>
    <p:sldId id="315" r:id="rId12"/>
    <p:sldId id="312" r:id="rId13"/>
    <p:sldId id="295" r:id="rId14"/>
    <p:sldId id="310" r:id="rId15"/>
    <p:sldId id="26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38" autoAdjust="0"/>
  </p:normalViewPr>
  <p:slideViewPr>
    <p:cSldViewPr>
      <p:cViewPr varScale="1">
        <p:scale>
          <a:sx n="68" d="100"/>
          <a:sy n="68" d="100"/>
        </p:scale>
        <p:origin x="154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33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4133-464F-B70F-4F76CAA467A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>
                  <a:outerShdw blurRad="50800" dist="50800" dir="5400000" algn="ctr" rotWithShape="0">
                    <a:srgbClr val="00B050"/>
                  </a:outerShdw>
                </a:effectLst>
              </c:spPr>
              <c:txPr>
                <a:bodyPr/>
                <a:lstStyle/>
                <a:p>
                  <a:pPr>
                    <a:defRPr sz="24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133-464F-B70F-4F76CAA467AF}"/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Sheet1!$A$1:$A$2</c:f>
              <c:strCache>
                <c:ptCount val="2"/>
                <c:pt idx="0">
                  <c:v>Africa</c:v>
                </c:pt>
                <c:pt idx="1">
                  <c:v>Others</c:v>
                </c:pt>
              </c:strCache>
            </c:strRef>
          </c:cat>
          <c:val>
            <c:numRef>
              <c:f>Sheet1!$B$1:$B$2</c:f>
              <c:numCache>
                <c:formatCode>0%</c:formatCode>
                <c:ptCount val="2"/>
                <c:pt idx="0">
                  <c:v>0.96000000000000063</c:v>
                </c:pt>
                <c:pt idx="1">
                  <c:v>4.0000000000000091E-2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33-464F-B70F-4F76CAA46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en-US"/>
          </a:p>
        </c:txPr>
      </c:legendEntry>
      <c:layout>
        <c:manualLayout>
          <c:xMode val="edge"/>
          <c:yMode val="edge"/>
          <c:x val="0.68450131233595901"/>
          <c:y val="0.41628280839895165"/>
          <c:w val="0.24794549617468106"/>
          <c:h val="0.1674343832021006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00B050"/>
            </a:solidFill>
          </c:spPr>
          <c:explosion val="25"/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3C8A-4C90-8C93-BEB983FE08E1}"/>
              </c:ext>
            </c:extLst>
          </c:dPt>
          <c:dLbls>
            <c:spPr>
              <a:noFill/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Sheet1!$A$1:$A$2</c:f>
              <c:strCache>
                <c:ptCount val="2"/>
                <c:pt idx="0">
                  <c:v>Nigeria</c:v>
                </c:pt>
                <c:pt idx="1">
                  <c:v>Others</c:v>
                </c:pt>
              </c:strCache>
            </c:strRef>
          </c:cat>
          <c:val>
            <c:numRef>
              <c:f>Sheet1!$B$1:$B$2</c:f>
              <c:numCache>
                <c:formatCode>0%</c:formatCode>
                <c:ptCount val="2"/>
                <c:pt idx="0">
                  <c:v>0.61000000000000065</c:v>
                </c:pt>
                <c:pt idx="1">
                  <c:v>0.39000000000000085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8A-4C90-8C93-BEB983FE0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en-US"/>
          </a:p>
        </c:txPr>
      </c:legendEntry>
      <c:layout>
        <c:manualLayout>
          <c:xMode val="edge"/>
          <c:yMode val="edge"/>
          <c:x val="0.6972653105861788"/>
          <c:y val="0.45794947506561767"/>
          <c:w val="0.2225060470382379"/>
          <c:h val="0.1674343832021004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4EAF5A-A9E9-410A-BBB5-B1FD92C5F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14435-5051-40E1-8E7B-2890351EA0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B72AAB-4AAF-4897-832F-B4A7C8859236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E3BAB38-AFAE-4A6F-903D-C2696DC421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711644-3835-4CCB-A752-3EEECB09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9EAB3-40C5-4312-A268-0FA84D7BCA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15118-6E41-463B-8C10-484FCF8D1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19B4EBA-BCDF-4025-9187-2F45456866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50A00CD0-11B3-49F2-A246-0BE5697EB7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FC3195B4-A539-45DA-9238-A415BA602B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4320B132-B016-4D9A-83F6-E9B6190D7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3CD32C-B9E0-4AF3-9F26-20BB25C3FB78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15905DFC-5D71-4084-B146-04A8A31B11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926EC9BD-FD73-4D29-9BC1-8A14361A5F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F440FFE4-14FF-47AE-A909-0B68CC7CC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A0D83E-0A62-4A0B-B71E-0123DA6C30BD}" type="slidenum">
              <a:rPr lang="en-US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BF136E79-715C-429D-B4A9-51984033C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2C4A8AB6-DE22-40E9-8B96-37D6B26B87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327E5A1-76F2-4BCE-B2A7-2FAB3C03A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0E8B6A-7053-4208-9C7B-4E66981D1E9D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id="{F1A71C0B-5649-481A-910F-C8247BF9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A69FD-F549-4739-A430-9063D3DABC7F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D67ACA71-12B9-474A-8B26-2D97409CA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id="{CCBCF3DF-0274-4E02-99D6-8B596D22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F2BAE57-C917-4A4A-BBCD-73C26DB53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665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7D604278-C90D-4DAA-A9AC-CD9DDB6CF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22A2F-DAA8-4787-BC4F-4DE6B8AD94A6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F33311DC-8874-4908-9A23-7B3172A7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9B1955F5-9E2F-465C-A400-20A05EEF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5D2DB-7963-4DB1-BBAC-187531095F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2362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5E778FAF-B42E-4632-8204-F600483DF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8FF05-312E-4B24-B8DA-8ADC3C61B9FD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5C6EBF74-D271-4747-A1E6-86BBA35B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E902A66B-5F66-43E1-A4D7-5422A516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CDE17-054D-4071-974B-FF30148F6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7506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CEF917B6-8DAA-4FB6-BCD6-70A466D5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EC13B-AA5D-49A7-BD6A-638F55301F73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8FB029D8-2F27-4BD4-A83B-21B04A72C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E3179AF9-DFE8-4118-8003-13DC9EDC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B2025-B10F-49D5-B8C9-E91F46A342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0878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D079E-5EFE-4339-9790-13D532F1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24A12-7553-4F81-95B8-0853F055DD62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978C6-659F-40B9-90E5-1F04D0B4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B8138-F048-4423-9FEA-53C1A4584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C4D6CDCB-3B26-4241-89EF-E3CCC9CB0A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680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E8698D6F-99A2-4770-8559-5C39934B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B05BC-5682-4EE3-8337-88EF7BE2F0B8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0D6D3858-93D9-4E90-95B8-17903947D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A2095814-062C-4713-B303-9B0B68B5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34488-EC15-4CB4-A2A2-618BE41CFC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6172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0E9521E2-561C-4FBD-BD30-0C3A33AD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18B56-4D36-46D7-A77A-30CD26440149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37EA71C3-E9D0-4A42-ABFE-45C039D7D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55733788-8BBA-4D5E-BB6E-4821EE23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0A91D-913F-4801-82E2-35E482902A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5838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1B93185C-D1D7-49C0-8BF5-D46D7BAD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5C45C-E93D-4884-B989-8B615805349B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9E613800-A8A2-4A3B-873A-76EBD2C3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6B208E4B-B799-4AF2-8288-9E26E84D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18596-3E99-4561-A16E-DA5CFE753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9504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AC167A91-0A32-4FA9-9EC7-F7B538D7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802AC-81E8-4DEF-90BC-05108650BBD5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FA76C479-8DAE-4BFE-8228-353DEBB6D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3F34519E-E9BB-4DB5-BF9D-1823C2C5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0B138-6FEC-4503-8037-A4CE4FDD2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9770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CEAD5BC-0F45-4E53-AE7D-372CAF40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0EB3-139B-46C3-A4A7-994C92F4F193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D1A8A371-7C46-4879-8E91-1B1294DE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073F44B3-AE9C-4B82-B634-51DD6693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26665-5191-476B-AC8E-91E1A5070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2194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13A31FBC-6D4A-4F08-8756-315ED7BE7FC9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217FDF5-6BDF-4C1A-9431-6C9A5AEC3DD3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E9A5BBFB-4C79-4B3D-B546-21A50DBB5F7C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34CD31B2-A9C3-426A-90AE-137BCEDBEAFF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36BBB83B-7E04-4F67-8911-511FDDDA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0190D-837E-4227-9248-D9B101E8A991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0F24ABA-7B6F-42C8-9BC2-C27566D4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4DC2F5D-AC3D-46E8-8B02-33F73896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DF30CEBE-1B43-483A-BE72-E143A4E79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6616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B586E0F-259C-4019-9772-A32E73B36041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89BF37F-3562-467A-B597-762FFFC03540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D92531EE-8C1E-4E23-9917-602A4F3471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6A7393A1-8AA8-4F21-A52D-5718BA9BD5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92961FD-50BF-4327-A5AB-F13F2712D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265568-F82E-4E71-BCCF-D7DF4AE6E29C}" type="datetimeFigureOut">
              <a:rPr lang="en-US"/>
              <a:pPr>
                <a:defRPr/>
              </a:pPr>
              <a:t>8/24/2021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34AD7E5-B427-4940-A74F-677713364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E7AA6E3-9191-45F5-801D-F8B1C4603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157FD149-5679-425A-AA67-456FD2076C3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C60833CB-23EC-488A-AC95-2FEB847C5850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4EE65CA-94D3-4527-BE8F-10F0F32CA02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C943B1B-C530-4A34-AC2A-B39743E4587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13" r:id="rId2"/>
    <p:sldLayoutId id="2147484322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23" r:id="rId9"/>
    <p:sldLayoutId id="2147484319" r:id="rId10"/>
    <p:sldLayoutId id="214748432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www.google.com/url?sa=i&amp;rct=j&amp;q=&amp;esrc=s&amp;source=images&amp;cd=&amp;cad=rja&amp;uact=8&amp;ved=2ahUKEwiH257XvvLfAhWJL48KHRqrAe8QjRx6BAgBEAU&amp;url=https%3A%2F%2Fwww.flickr.com%2Fphotos%2Fiita-media-library%2F7064543759&amp;psig=AOvVaw0cawZJ-T-1904g7xqjcQaC&amp;ust=154773449353106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5" Type="http://schemas.openxmlformats.org/officeDocument/2006/relationships/image" Target="../media/image58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24" Type="http://schemas.openxmlformats.org/officeDocument/2006/relationships/image" Target="../media/image57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s-7_rp_LfAhURiHAKHedEDcMQjRx6BAgBEAU&amp;url=https%3A%2F%2Fwww.researchgate.net%2Ffigure%2FMap-of-Africa-showing-Sub-Saharan-African-countries-Source-Wikicommonscom_fig1_310593468&amp;psig=AOvVaw1E7RpO78uet4IT7PqPXJjr&amp;ust=154772838185699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chart" Target="../charts/chart1.xml"/><Relationship Id="rId7" Type="http://schemas.openxmlformats.org/officeDocument/2006/relationships/hyperlink" Target="https://www.google.com/url?sa=i&amp;rct=j&amp;q=&amp;esrc=s&amp;source=images&amp;cd=&amp;cad=rja&amp;uact=8&amp;ved=2ahUKEwjV1pqTvPLfAhVafX0KHUjLAaIQjRx6BAgBEAU&amp;url=https%3A%2F%2Fwww.africanbites.com%2Fblack-eyed-peas-frittersakaraacarajeakla%2F&amp;psig=AOvVaw1RjzBos8AZRrRNam4LKADN&amp;ust=154773366660845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openxmlformats.org/officeDocument/2006/relationships/hyperlink" Target="https://www.google.com/url?sa=i&amp;rct=j&amp;q=&amp;esrc=s&amp;source=images&amp;cd=&amp;cad=rja&amp;uact=8&amp;ved=2ahUKEwiGmb_evfLfAhVPX30KHbgLD_YQjRx6BAgBEAU&amp;url=https%3A%2F%2Fwww.feedipedia.org%2Fnode%2F233&amp;psig=AOvVaw1RjzBos8AZRrRNam4LKADN&amp;ust=1547733666608458" TargetMode="External"/><Relationship Id="rId4" Type="http://schemas.openxmlformats.org/officeDocument/2006/relationships/chart" Target="../charts/chart2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12" Type="http://schemas.openxmlformats.org/officeDocument/2006/relationships/hyperlink" Target="https://www.google.com/url?sa=i&amp;rct=j&amp;q=&amp;esrc=s&amp;source=images&amp;cd=&amp;cad=rja&amp;uact=8&amp;ved=2ahUKEwiTvP2Po_TfAhUUEnIKHRVHARIQjRx6BAgBEAU&amp;url=http%3A%2F%2Fwww.infonet-biovision.org%2FPlantHealth%2FPests%2FCowpea-seed-beetle&amp;psig=AOvVaw2OylM7EEeLtqXJFcv5LVtd&amp;ust=1547795878880129" TargetMode="External"/><Relationship Id="rId2" Type="http://schemas.openxmlformats.org/officeDocument/2006/relationships/hyperlink" Target="https://www.google.com/url?sa=i&amp;rct=j&amp;q=&amp;esrc=s&amp;source=images&amp;cd=&amp;cad=rja&amp;uact=8&amp;ved=2ahUKEwiH257XvvLfAhWJL48KHRqrAe8QjRx6BAgBEAU&amp;url=https%3A%2F%2Fwww.flickr.com%2Fphotos%2Fiita-media-library%2F7064543759&amp;psig=AOvVaw0cawZJ-T-1904g7xqjcQaC&amp;ust=154773449353106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2ahUKEwjby5iAmPTfAhXHxLwKHZf3CccQjRx6BAgBEAQ&amp;url=%2Furl%3Fsa%3Di%26rct%3Dj%26q%3D%26esrc%3Ds%26source%3Dimages%26cd%3D%26ved%3D%26url%3Dhttps%253A%252F%252Fwww.jstor.org%252Fstable%252F4313739%26psig%3DAOvVaw2xDOOALuBZnF9ddS3wl0KZ%26ust%3D1547792182857857&amp;psig=AOvVaw2xDOOALuBZnF9ddS3wl0KZ&amp;ust=1547792182857857" TargetMode="External"/><Relationship Id="rId11" Type="http://schemas.openxmlformats.org/officeDocument/2006/relationships/image" Target="../media/image19.jpeg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openxmlformats.org/officeDocument/2006/relationships/hyperlink" Target="https://www.google.com/url?sa=i&amp;rct=j&amp;q=&amp;esrc=s&amp;source=images&amp;cd=&amp;cad=rja&amp;uact=8&amp;ved=2ahUKEwiR1727wvLfAhXaTn0KHSn0DN4QjRx6BAgBEAU&amp;url=%2Furl%3Fsa%3Di%26rct%3Dj%26q%3D%26esrc%3Ds%26source%3Dimages%26cd%3D%26ved%3D%26url%3Dhttps%253A%252F%252Fwww.flickr.com%252Fphotos%252Fiita-media-library%252F4647604060%26psig%3DAOvVaw3bue0Sd3sbqHeWLKU-704r%26ust%3D1547735540094597&amp;psig=AOvVaw3bue0Sd3sbqHeWLKU-704r&amp;ust=1547735540094597" TargetMode="External"/><Relationship Id="rId9" Type="http://schemas.openxmlformats.org/officeDocument/2006/relationships/hyperlink" Target="https://www.google.com/url?sa=i&amp;rct=j&amp;q=&amp;esrc=s&amp;source=images&amp;cd=&amp;cad=rja&amp;uact=8&amp;ved=2ahUKEwj49ajBm_TfAhVD6LwKHXydDyQQjRx6BAgBEAU&amp;url=http%3A%2F%2Ftropical.theferns.info%2Fviewtropical.php%3Fid%3DStriga%2Bgesnerioides&amp;psig=AOvVaw0WJeYjazLalFCnVyNHyRS-&amp;ust=154779159083275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hyperlink" Target="https://www.google.com/url?sa=i&amp;rct=j&amp;q=&amp;esrc=s&amp;source=images&amp;cd=&amp;cad=rja&amp;uact=8&amp;ved=2ahUKEwikx42cvPTfAhULA4gKHdkgBjgQjRx6BAgBEAU&amp;url=https://www.agweb.com/article/soybeans_attempt_rally_as_argentina_weather_may_stress_crops_blmg/&amp;psig=AOvVaw3r652dBNdh13WTpNlgOJw1&amp;ust=154780257088317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2ahUKEwjM-IHl0PTfAhWCfn0KHa0pDqQQjRx6BAgBEAU&amp;url=http://labmodules.soilweb.ca/salinity/&amp;psig=AOvVaw0n_lUbYV2mAjbyiodWTuF9&amp;ust=1547807937436028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s://www.google.com/url?sa=i&amp;rct=j&amp;q=&amp;esrc=s&amp;source=images&amp;cd=&amp;cad=rja&amp;uact=8&amp;ved=2ahUKEwjG-JXvzvTfAhWZfSsKHYdGB5EQjRx6BAgBEAU&amp;url=https://www.123rf.com/photo_50253315_stock-vector-vector-set-of-four-different-types-of-golden-sun.html&amp;psig=AOvVaw0IQxRpUlisRLsyhQe3XLx7&amp;ust=154780758031517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jpeg"/><Relationship Id="rId7" Type="http://schemas.openxmlformats.org/officeDocument/2006/relationships/image" Target="../media/image14.jpeg"/><Relationship Id="rId2" Type="http://schemas.openxmlformats.org/officeDocument/2006/relationships/hyperlink" Target="https://www.google.com/url?sa=i&amp;rct=j&amp;q=&amp;esrc=s&amp;source=images&amp;cd=&amp;cad=rja&amp;uact=8&amp;ved=2ahUKEwiP7532qJzgAhXLTn0KHRaTDEcQjRx6BAgBEAU&amp;url=http%3A%2F%2Ftumorsemero.blogspot.com%2F2015%2F&amp;psig=AOvVaw0QHg2qAJzFgkT5ecEuVvdO&amp;ust=154917179336889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2ahUKEwiH257XvvLfAhWJL48KHRqrAe8QjRx6BAgBEAU&amp;url=https%3A%2F%2Fwww.flickr.com%2Fphotos%2Fiita-media-library%2F7064543759&amp;psig=AOvVaw0cawZJ-T-1904g7xqjcQaC&amp;ust=1547734493531062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www.google.com/url?sa=i&amp;rct=j&amp;q=&amp;esrc=s&amp;source=images&amp;cd=&amp;ved=2ahUKEwip0OOBqpzgAhXMbisKHTqaD-0QjRx6BAgBEAU&amp;url=%2Furl%3Fsa%3Di%26rct%3Dj%26q%3D%26esrc%3Ds%26source%3Dimages%26cd%3D%26ved%3D%26url%3Dhttps%253A%252F%252Fpublic.ornl.gov%252Fsite%252Fgallery%252Fdetail.cfm%253Fid%253D461%26psig%3DAOvVaw0QHg2qAJzFgkT5ecEuVvdO%26ust%3D1549171793368893&amp;psig=AOvVaw0QHg2qAJzFgkT5ecEuVvdO&amp;ust=154917179336889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>
            <a:extLst>
              <a:ext uri="{FF2B5EF4-FFF2-40B4-BE49-F238E27FC236}">
                <a16:creationId xmlns:a16="http://schemas.microsoft.com/office/drawing/2014/main" id="{5E664BEA-AFE8-4733-93FC-EE5510A03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latin typeface="Microsoft New Tai Lue" panose="020B0502040204020203" pitchFamily="34" charset="0"/>
              </a:rPr>
              <a:t>Harnessing Stress Tolerance for Sustainable Agriculture: Focus on African Cowpea</a:t>
            </a:r>
          </a:p>
        </p:txBody>
      </p:sp>
      <p:sp>
        <p:nvSpPr>
          <p:cNvPr id="5123" name="TextBox 17">
            <a:extLst>
              <a:ext uri="{FF2B5EF4-FFF2-40B4-BE49-F238E27FC236}">
                <a16:creationId xmlns:a16="http://schemas.microsoft.com/office/drawing/2014/main" id="{AA7C8A6F-4F72-4AA9-A8AD-D01340BFC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191000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onstantia" panose="02030602050306030303" pitchFamily="18" charset="0"/>
            </a:endParaRPr>
          </a:p>
        </p:txBody>
      </p:sp>
      <p:sp>
        <p:nvSpPr>
          <p:cNvPr id="21" name="Flowchart: Punched Tape 20">
            <a:extLst>
              <a:ext uri="{FF2B5EF4-FFF2-40B4-BE49-F238E27FC236}">
                <a16:creationId xmlns:a16="http://schemas.microsoft.com/office/drawing/2014/main" id="{38D301C6-DE0A-471C-943E-D2175B5EF312}"/>
              </a:ext>
            </a:extLst>
          </p:cNvPr>
          <p:cNvSpPr/>
          <p:nvPr/>
        </p:nvSpPr>
        <p:spPr>
          <a:xfrm>
            <a:off x="381000" y="4343400"/>
            <a:ext cx="3429000" cy="2286000"/>
          </a:xfrm>
          <a:prstGeom prst="flowChartPunchedTap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itchFamily="66" charset="0"/>
              </a:rPr>
              <a:t>DR. ABIALA  MOSES</a:t>
            </a: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TWAS-DBT POSTDOC  FELLOW , IIT, GUWAHATI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25" name="TextBox 8">
            <a:extLst>
              <a:ext uri="{FF2B5EF4-FFF2-40B4-BE49-F238E27FC236}">
                <a16:creationId xmlns:a16="http://schemas.microsoft.com/office/drawing/2014/main" id="{916B2B65-03B3-4D08-BE6E-84FCF1850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91200"/>
            <a:ext cx="2590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  <a:latin typeface="Constantia" panose="02030602050306030303" pitchFamily="18" charset="0"/>
              </a:rPr>
              <a:t>HOST</a:t>
            </a:r>
            <a:r>
              <a:rPr lang="en-US" altLang="en-US" sz="1400">
                <a:solidFill>
                  <a:schemeClr val="bg1"/>
                </a:solidFill>
                <a:latin typeface="Constantia" panose="02030602050306030303" pitchFamily="18" charset="0"/>
              </a:rPr>
              <a:t>: </a:t>
            </a:r>
            <a:r>
              <a:rPr lang="en-US" altLang="en-US" sz="1400" b="1">
                <a:solidFill>
                  <a:schemeClr val="bg1"/>
                </a:solidFill>
                <a:latin typeface="Constantia" panose="02030602050306030303" pitchFamily="18" charset="0"/>
              </a:rPr>
              <a:t>Prof. Lingaraj Sahoo</a:t>
            </a:r>
          </a:p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Constantia" panose="02030602050306030303" pitchFamily="18" charset="0"/>
              </a:rPr>
              <a:t>IIT, GUWAHATI, ASSAM</a:t>
            </a:r>
          </a:p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Constantia" panose="02030602050306030303" pitchFamily="18" charset="0"/>
              </a:rPr>
              <a:t>INDIA</a:t>
            </a:r>
          </a:p>
        </p:txBody>
      </p:sp>
      <p:sp>
        <p:nvSpPr>
          <p:cNvPr id="5126" name="TextBox 7">
            <a:extLst>
              <a:ext uri="{FF2B5EF4-FFF2-40B4-BE49-F238E27FC236}">
                <a16:creationId xmlns:a16="http://schemas.microsoft.com/office/drawing/2014/main" id="{560DF893-324C-4A3C-BCDA-71EBA33B7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47800"/>
            <a:ext cx="8001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u="sng"/>
              <a:t>Moses Abiala</a:t>
            </a:r>
            <a:r>
              <a:rPr lang="en-US" altLang="en-US" i="1" baseline="30000"/>
              <a:t>1, 2, </a:t>
            </a:r>
            <a:r>
              <a:rPr lang="en-US" altLang="en-US" i="1"/>
              <a:t>Sanjeev Kumar</a:t>
            </a:r>
            <a:r>
              <a:rPr lang="en-US" altLang="en-US" i="1" baseline="30000"/>
              <a:t>2</a:t>
            </a:r>
            <a:r>
              <a:rPr lang="en-US" altLang="en-US" i="1"/>
              <a:t>, Richa Srivastava</a:t>
            </a:r>
            <a:r>
              <a:rPr lang="en-US" altLang="en-US" i="1" baseline="30000"/>
              <a:t>2</a:t>
            </a:r>
            <a:r>
              <a:rPr lang="en-US" altLang="en-US" i="1"/>
              <a:t> and Lingaraj Sahoo</a:t>
            </a:r>
            <a:r>
              <a:rPr lang="en-US" altLang="en-US" i="1" baseline="30000"/>
              <a:t>2</a:t>
            </a:r>
          </a:p>
          <a:p>
            <a:pPr eaLnBrk="1" hangingPunct="1"/>
            <a:endParaRPr lang="en-US" altLang="en-US" i="1" baseline="30000"/>
          </a:p>
          <a:p>
            <a:pPr algn="ctr" eaLnBrk="1" hangingPunct="1"/>
            <a:r>
              <a:rPr lang="en-US" altLang="en-US" sz="14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1, 2 </a:t>
            </a:r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Mountain Top University, Prayer City, Ogun State, Nigeria</a:t>
            </a:r>
          </a:p>
          <a:p>
            <a:pPr algn="ctr" eaLnBrk="1" hangingPunct="1"/>
            <a:r>
              <a:rPr lang="en-US" altLang="en-US" sz="14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Indian Institute of Technology, Guwahati, Assam, India</a:t>
            </a:r>
          </a:p>
          <a:p>
            <a:pPr eaLnBrk="1" hangingPunct="1"/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73E54-C6DC-4C75-A3B1-0A82BB57CB6F}"/>
              </a:ext>
            </a:extLst>
          </p:cNvPr>
          <p:cNvSpPr txBox="1"/>
          <p:nvPr/>
        </p:nvSpPr>
        <p:spPr>
          <a:xfrm>
            <a:off x="152400" y="2895600"/>
            <a:ext cx="3429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cs typeface="Arial" charset="0"/>
              </a:rPr>
              <a:t>Inter. Conference on Plant Science by Botanical Society of Assam. </a:t>
            </a:r>
          </a:p>
          <a:p>
            <a:pPr algn="ctr">
              <a:defRPr/>
            </a:pPr>
            <a:r>
              <a:rPr lang="en-US" sz="1600" b="1" dirty="0">
                <a:latin typeface="Comic Sans MS" pitchFamily="66" charset="0"/>
                <a:cs typeface="Arial" charset="0"/>
              </a:rPr>
              <a:t>February 4-6, 2019 at </a:t>
            </a:r>
            <a:r>
              <a:rPr lang="en-US" sz="1600" b="1" dirty="0" err="1">
                <a:latin typeface="Comic Sans MS" pitchFamily="66" charset="0"/>
                <a:cs typeface="Arial" charset="0"/>
              </a:rPr>
              <a:t>Guwahati</a:t>
            </a:r>
            <a:r>
              <a:rPr lang="en-US" sz="1600" b="1" dirty="0">
                <a:latin typeface="Comic Sans MS" pitchFamily="66" charset="0"/>
                <a:cs typeface="Arial" charset="0"/>
              </a:rPr>
              <a:t>, India</a:t>
            </a:r>
          </a:p>
        </p:txBody>
      </p:sp>
      <p:pic>
        <p:nvPicPr>
          <p:cNvPr id="5128" name="Picture 2" descr="image.jpg">
            <a:extLst>
              <a:ext uri="{FF2B5EF4-FFF2-40B4-BE49-F238E27FC236}">
                <a16:creationId xmlns:a16="http://schemas.microsoft.com/office/drawing/2014/main" id="{24F29F87-EEBB-4D75-A25A-329EB6FA1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70909" b="17021"/>
          <a:stretch>
            <a:fillRect/>
          </a:stretch>
        </p:blipFill>
        <p:spPr bwMode="auto">
          <a:xfrm>
            <a:off x="4953000" y="3124200"/>
            <a:ext cx="121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AutoShape 18" descr="Image result for cowpea">
            <a:extLst>
              <a:ext uri="{FF2B5EF4-FFF2-40B4-BE49-F238E27FC236}">
                <a16:creationId xmlns:a16="http://schemas.microsoft.com/office/drawing/2014/main" id="{51F503A4-DCCF-426A-B167-BB668E2DAE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860425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0" name="AutoShape 20" descr="Image result for cowpea">
            <a:extLst>
              <a:ext uri="{FF2B5EF4-FFF2-40B4-BE49-F238E27FC236}">
                <a16:creationId xmlns:a16="http://schemas.microsoft.com/office/drawing/2014/main" id="{92571F73-5DE0-441B-A28F-B6D8A4302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860425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1" name="AutoShape 22" descr="Image result for cowpea">
            <a:extLst>
              <a:ext uri="{FF2B5EF4-FFF2-40B4-BE49-F238E27FC236}">
                <a16:creationId xmlns:a16="http://schemas.microsoft.com/office/drawing/2014/main" id="{7F54158B-1B69-481C-945B-162DF82614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860425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32" name="Picture 4" descr="Image result for sketch images of cowpea plants">
            <a:hlinkClick r:id="rId4"/>
            <a:extLst>
              <a:ext uri="{FF2B5EF4-FFF2-40B4-BE49-F238E27FC236}">
                <a16:creationId xmlns:a16="http://schemas.microsoft.com/office/drawing/2014/main" id="{C4C5D2DA-82EF-4A15-930F-4A2A2113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129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26" descr="Image result for images of cowpea seeds">
            <a:extLst>
              <a:ext uri="{FF2B5EF4-FFF2-40B4-BE49-F238E27FC236}">
                <a16:creationId xmlns:a16="http://schemas.microsoft.com/office/drawing/2014/main" id="{1BD12589-B53F-446B-969C-A26506A3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3352800"/>
            <a:ext cx="1447801" cy="1466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48" name="Picture 28" descr="Image result for images of cowpea seeds">
            <a:extLst>
              <a:ext uri="{FF2B5EF4-FFF2-40B4-BE49-F238E27FC236}">
                <a16:creationId xmlns:a16="http://schemas.microsoft.com/office/drawing/2014/main" id="{D0EAADCE-BAF7-4EAF-B025-8929E299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7600" y="4343400"/>
            <a:ext cx="1524000" cy="1371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375EE19D-4677-4822-B127-6CD70976CAA4}"/>
              </a:ext>
            </a:extLst>
          </p:cNvPr>
          <p:cNvSpPr/>
          <p:nvPr/>
        </p:nvSpPr>
        <p:spPr>
          <a:xfrm>
            <a:off x="6781800" y="5791200"/>
            <a:ext cx="1447800" cy="609600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Bent Arrow 18">
            <a:extLst>
              <a:ext uri="{FF2B5EF4-FFF2-40B4-BE49-F238E27FC236}">
                <a16:creationId xmlns:a16="http://schemas.microsoft.com/office/drawing/2014/main" id="{A4290B13-27BE-425A-A5D8-6FC0F4313440}"/>
              </a:ext>
            </a:extLst>
          </p:cNvPr>
          <p:cNvSpPr/>
          <p:nvPr/>
        </p:nvSpPr>
        <p:spPr>
          <a:xfrm rot="5400000">
            <a:off x="6369050" y="2927350"/>
            <a:ext cx="609600" cy="115570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>
            <a:extLst>
              <a:ext uri="{FF2B5EF4-FFF2-40B4-BE49-F238E27FC236}">
                <a16:creationId xmlns:a16="http://schemas.microsoft.com/office/drawing/2014/main" id="{8D31F0B0-6FBD-4576-AE8D-80333F023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632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Cntd…….</a:t>
            </a:r>
          </a:p>
        </p:txBody>
      </p:sp>
      <p:sp>
        <p:nvSpPr>
          <p:cNvPr id="14339" name="TextBox 113">
            <a:extLst>
              <a:ext uri="{FF2B5EF4-FFF2-40B4-BE49-F238E27FC236}">
                <a16:creationId xmlns:a16="http://schemas.microsoft.com/office/drawing/2014/main" id="{2896863B-85FC-4C3A-9FD9-BEDB53729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145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Calibri" panose="020F0502020204030204" pitchFamily="34" charset="0"/>
              </a:rPr>
              <a:t>Generation of transgenic cowpea with Btcry1Ab gene (cowpea resistance to insect)</a:t>
            </a:r>
            <a:endParaRPr lang="en-US" altLang="en-US" i="1">
              <a:latin typeface="Calibri" panose="020F0502020204030204" pitchFamily="34" charset="0"/>
            </a:endParaRPr>
          </a:p>
        </p:txBody>
      </p:sp>
      <p:pic>
        <p:nvPicPr>
          <p:cNvPr id="14340" name="Picture 48">
            <a:extLst>
              <a:ext uri="{FF2B5EF4-FFF2-40B4-BE49-F238E27FC236}">
                <a16:creationId xmlns:a16="http://schemas.microsoft.com/office/drawing/2014/main" id="{BAD244CD-1ADD-475D-AE72-BBB8CCC1F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1" b="-3381"/>
          <a:stretch>
            <a:fillRect/>
          </a:stretch>
        </p:blipFill>
        <p:spPr bwMode="auto">
          <a:xfrm>
            <a:off x="0" y="990600"/>
            <a:ext cx="8839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1">
            <a:extLst>
              <a:ext uri="{FF2B5EF4-FFF2-40B4-BE49-F238E27FC236}">
                <a16:creationId xmlns:a16="http://schemas.microsoft.com/office/drawing/2014/main" id="{2615F82E-C29D-4597-9C8D-34A1B3B47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14600"/>
            <a:ext cx="27432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5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400" b="1" dirty="0">
                <a:latin typeface="+mn-lt"/>
              </a:rPr>
              <a:t>Detached leaf insect bioassay</a:t>
            </a:r>
            <a:endParaRPr lang="en-US" altLang="en-US" sz="1400" b="1" dirty="0">
              <a:latin typeface="+mn-lt"/>
            </a:endParaRPr>
          </a:p>
        </p:txBody>
      </p:sp>
      <p:pic>
        <p:nvPicPr>
          <p:cNvPr id="14342" name="Picture 12">
            <a:extLst>
              <a:ext uri="{FF2B5EF4-FFF2-40B4-BE49-F238E27FC236}">
                <a16:creationId xmlns:a16="http://schemas.microsoft.com/office/drawing/2014/main" id="{B406A688-0A02-420D-B7E1-8CBE8EC7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3657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8">
            <a:extLst>
              <a:ext uri="{FF2B5EF4-FFF2-40B4-BE49-F238E27FC236}">
                <a16:creationId xmlns:a16="http://schemas.microsoft.com/office/drawing/2014/main" id="{888B3AAC-FF36-44A6-9EEF-EAC1F7ED7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102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                                                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237E59E-534C-48BF-A489-BCA3307ED011}"/>
              </a:ext>
            </a:extLst>
          </p:cNvPr>
          <p:cNvSpPr/>
          <p:nvPr/>
        </p:nvSpPr>
        <p:spPr>
          <a:xfrm>
            <a:off x="152400" y="5334000"/>
            <a:ext cx="4572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5" name="Picture 14">
            <a:extLst>
              <a:ext uri="{FF2B5EF4-FFF2-40B4-BE49-F238E27FC236}">
                <a16:creationId xmlns:a16="http://schemas.microsoft.com/office/drawing/2014/main" id="{6E08D9C8-2ADE-4056-8F79-BCF453771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38400"/>
            <a:ext cx="41465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">
            <a:extLst>
              <a:ext uri="{FF2B5EF4-FFF2-40B4-BE49-F238E27FC236}">
                <a16:creationId xmlns:a16="http://schemas.microsoft.com/office/drawing/2014/main" id="{6A4590E8-6FDA-4792-9C4D-6F110B43B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0"/>
          <a:stretch>
            <a:fillRect/>
          </a:stretch>
        </p:blipFill>
        <p:spPr bwMode="auto">
          <a:xfrm>
            <a:off x="4800600" y="4876800"/>
            <a:ext cx="3733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C1C6B2A4-974D-4394-8A63-BD4248D00061}"/>
              </a:ext>
            </a:extLst>
          </p:cNvPr>
          <p:cNvSpPr/>
          <p:nvPr/>
        </p:nvSpPr>
        <p:spPr>
          <a:xfrm>
            <a:off x="4114800" y="5334000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D141C61F-EAD4-4E26-B53D-BCA120981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1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Harnessing salinity tolerance of cowpea…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92D9A-EA7E-4ACC-A6A6-9394F5385D66}"/>
              </a:ext>
            </a:extLst>
          </p:cNvPr>
          <p:cNvSpPr txBox="1"/>
          <p:nvPr/>
        </p:nvSpPr>
        <p:spPr>
          <a:xfrm rot="16200000">
            <a:off x="2493169" y="1164431"/>
            <a:ext cx="10223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cs typeface="Arial" charset="0"/>
              </a:rPr>
              <a:t>Variety</a:t>
            </a:r>
            <a:r>
              <a:rPr lang="en-US" b="1" dirty="0">
                <a:latin typeface="+mn-lt"/>
                <a:cs typeface="Arial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DADE4-D72C-4930-9301-3523E4C84E4B}"/>
              </a:ext>
            </a:extLst>
          </p:cNvPr>
          <p:cNvSpPr txBox="1"/>
          <p:nvPr/>
        </p:nvSpPr>
        <p:spPr>
          <a:xfrm rot="16200000">
            <a:off x="1388269" y="1126331"/>
            <a:ext cx="1098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cs typeface="Arial" charset="0"/>
              </a:rPr>
              <a:t>Variety</a:t>
            </a:r>
            <a:r>
              <a:rPr lang="en-US" b="1" dirty="0">
                <a:latin typeface="+mn-lt"/>
                <a:cs typeface="Arial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6A630-287C-4963-A8DA-6EE42BDA53A3}"/>
              </a:ext>
            </a:extLst>
          </p:cNvPr>
          <p:cNvSpPr txBox="1"/>
          <p:nvPr/>
        </p:nvSpPr>
        <p:spPr>
          <a:xfrm>
            <a:off x="2057400" y="1295400"/>
            <a:ext cx="1066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Arial" charset="0"/>
              </a:rPr>
              <a:t>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6B4C-5CD7-452D-813B-93DEB60D3306}"/>
              </a:ext>
            </a:extLst>
          </p:cNvPr>
          <p:cNvSpPr txBox="1"/>
          <p:nvPr/>
        </p:nvSpPr>
        <p:spPr>
          <a:xfrm rot="16200000">
            <a:off x="3293269" y="1126331"/>
            <a:ext cx="1098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cs typeface="Arial" charset="0"/>
              </a:rPr>
              <a:t>Variety</a:t>
            </a:r>
            <a:r>
              <a:rPr lang="en-US" b="1" dirty="0">
                <a:latin typeface="+mn-lt"/>
                <a:cs typeface="Arial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D2387-F70D-427B-8CB5-3B1D971DD298}"/>
              </a:ext>
            </a:extLst>
          </p:cNvPr>
          <p:cNvSpPr txBox="1"/>
          <p:nvPr/>
        </p:nvSpPr>
        <p:spPr>
          <a:xfrm rot="16200000">
            <a:off x="4283869" y="1126331"/>
            <a:ext cx="1098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cs typeface="Arial" charset="0"/>
              </a:rPr>
              <a:t>Variety</a:t>
            </a:r>
            <a:r>
              <a:rPr lang="en-US" b="1" dirty="0">
                <a:latin typeface="+mn-lt"/>
                <a:cs typeface="Arial" charset="0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0F7A0-AFD4-4C9E-A31F-2B64E06D6CB7}"/>
              </a:ext>
            </a:extLst>
          </p:cNvPr>
          <p:cNvSpPr txBox="1"/>
          <p:nvPr/>
        </p:nvSpPr>
        <p:spPr>
          <a:xfrm rot="16200000">
            <a:off x="5274469" y="1126331"/>
            <a:ext cx="1098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cs typeface="Arial" charset="0"/>
              </a:rPr>
              <a:t>Variety</a:t>
            </a:r>
            <a:r>
              <a:rPr lang="en-US" b="1" dirty="0">
                <a:latin typeface="+mn-lt"/>
                <a:cs typeface="Arial" charset="0"/>
              </a:rPr>
              <a:t>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4AD6C-FE62-44E1-A3B3-D80E084B7D29}"/>
              </a:ext>
            </a:extLst>
          </p:cNvPr>
          <p:cNvSpPr txBox="1"/>
          <p:nvPr/>
        </p:nvSpPr>
        <p:spPr>
          <a:xfrm rot="16200000">
            <a:off x="6265069" y="1126331"/>
            <a:ext cx="1098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cs typeface="Arial" charset="0"/>
              </a:rPr>
              <a:t>Variety</a:t>
            </a:r>
            <a:r>
              <a:rPr lang="en-US" b="1" dirty="0">
                <a:latin typeface="+mn-lt"/>
                <a:cs typeface="Arial" charset="0"/>
              </a:rPr>
              <a:t>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35003-DC96-4BBE-9EEB-DE6579BC7BE6}"/>
              </a:ext>
            </a:extLst>
          </p:cNvPr>
          <p:cNvSpPr txBox="1"/>
          <p:nvPr/>
        </p:nvSpPr>
        <p:spPr>
          <a:xfrm rot="16200000">
            <a:off x="7103269" y="1126331"/>
            <a:ext cx="1098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cs typeface="Arial" charset="0"/>
              </a:rPr>
              <a:t>Variety</a:t>
            </a:r>
            <a:r>
              <a:rPr lang="en-US" b="1" dirty="0">
                <a:latin typeface="+mn-lt"/>
                <a:cs typeface="Arial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C31FAF-8ED1-4BE2-9D6C-1814AD4B495F}"/>
              </a:ext>
            </a:extLst>
          </p:cNvPr>
          <p:cNvSpPr txBox="1"/>
          <p:nvPr/>
        </p:nvSpPr>
        <p:spPr>
          <a:xfrm rot="16200000">
            <a:off x="8093869" y="1126331"/>
            <a:ext cx="1098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cs typeface="Arial" charset="0"/>
              </a:rPr>
              <a:t>Variety</a:t>
            </a:r>
            <a:r>
              <a:rPr lang="en-US" b="1" dirty="0">
                <a:latin typeface="+mn-lt"/>
                <a:cs typeface="Arial" charset="0"/>
              </a:rPr>
              <a:t>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948E27-DDDE-4C65-87F8-7D093B3D4BAA}"/>
              </a:ext>
            </a:extLst>
          </p:cNvPr>
          <p:cNvSpPr txBox="1"/>
          <p:nvPr/>
        </p:nvSpPr>
        <p:spPr>
          <a:xfrm>
            <a:off x="7696200" y="1295400"/>
            <a:ext cx="9906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Arial" charset="0"/>
              </a:rPr>
              <a:t> 200mM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77757D-66F7-4D5D-966A-C5162B5E5625}"/>
              </a:ext>
            </a:extLst>
          </p:cNvPr>
          <p:cNvSpPr txBox="1"/>
          <p:nvPr/>
        </p:nvSpPr>
        <p:spPr>
          <a:xfrm>
            <a:off x="5867400" y="1295400"/>
            <a:ext cx="9906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Arial" charset="0"/>
              </a:rPr>
              <a:t> 150mM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75290-4E55-476B-AFEB-75A1056CDF18}"/>
              </a:ext>
            </a:extLst>
          </p:cNvPr>
          <p:cNvSpPr txBox="1"/>
          <p:nvPr/>
        </p:nvSpPr>
        <p:spPr>
          <a:xfrm>
            <a:off x="3962400" y="1295400"/>
            <a:ext cx="914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Arial" charset="0"/>
              </a:rPr>
              <a:t>100mM</a:t>
            </a:r>
          </a:p>
        </p:txBody>
      </p:sp>
      <p:pic>
        <p:nvPicPr>
          <p:cNvPr id="15375" name="Picture 17" descr="C:\Users\Abiala\Desktop\RsPhoto\Salinity\SGerm\DSC_4095.JPG">
            <a:extLst>
              <a:ext uri="{FF2B5EF4-FFF2-40B4-BE49-F238E27FC236}">
                <a16:creationId xmlns:a16="http://schemas.microsoft.com/office/drawing/2014/main" id="{DA35543D-2E1C-4270-9924-30034362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5" t="9615" r="62019" b="66347"/>
          <a:stretch>
            <a:fillRect/>
          </a:stretch>
        </p:blipFill>
        <p:spPr bwMode="auto">
          <a:xfrm>
            <a:off x="1752600" y="1828800"/>
            <a:ext cx="571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8" descr="C:\Users\Abiala\Desktop\RsPhoto\Salinity\SGerm\DSC_4095.JPG">
            <a:extLst>
              <a:ext uri="{FF2B5EF4-FFF2-40B4-BE49-F238E27FC236}">
                <a16:creationId xmlns:a16="http://schemas.microsoft.com/office/drawing/2014/main" id="{214A1074-30CC-49B4-A3C4-30303BC6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8" t="9615" r="25320" b="66347"/>
          <a:stretch>
            <a:fillRect/>
          </a:stretch>
        </p:blipFill>
        <p:spPr bwMode="auto">
          <a:xfrm>
            <a:off x="2743200" y="1828800"/>
            <a:ext cx="51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9" descr="C:\Users\Abiala\Desktop\RsPhoto\Salinity\Salday10\DSC_4158.JPG">
            <a:extLst>
              <a:ext uri="{FF2B5EF4-FFF2-40B4-BE49-F238E27FC236}">
                <a16:creationId xmlns:a16="http://schemas.microsoft.com/office/drawing/2014/main" id="{F14555FD-7253-4508-B3A9-6AA9B313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16106" r="66988" b="13942"/>
          <a:stretch>
            <a:fillRect/>
          </a:stretch>
        </p:blipFill>
        <p:spPr bwMode="auto">
          <a:xfrm>
            <a:off x="1676400" y="3200400"/>
            <a:ext cx="7239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0" descr="C:\Users\Abiala\Desktop\RsPhoto\Salinity\Salday10\DSC_4158.JPG">
            <a:extLst>
              <a:ext uri="{FF2B5EF4-FFF2-40B4-BE49-F238E27FC236}">
                <a16:creationId xmlns:a16="http://schemas.microsoft.com/office/drawing/2014/main" id="{1E5747C8-4A33-4EFC-ACFA-08DBBBF5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t="27403" r="14104" b="20914"/>
          <a:stretch>
            <a:fillRect/>
          </a:stretch>
        </p:blipFill>
        <p:spPr bwMode="auto">
          <a:xfrm>
            <a:off x="2667000" y="3200400"/>
            <a:ext cx="647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1" descr="C:\Users\Abiala\Desktop\RsPhoto\Salinity\SGerm\DSC_4095.JPG">
            <a:extLst>
              <a:ext uri="{FF2B5EF4-FFF2-40B4-BE49-F238E27FC236}">
                <a16:creationId xmlns:a16="http://schemas.microsoft.com/office/drawing/2014/main" id="{2EAC3DFC-9AC7-4489-9202-879D5D42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t="37500" r="53366" b="44231"/>
          <a:stretch>
            <a:fillRect/>
          </a:stretch>
        </p:blipFill>
        <p:spPr bwMode="auto">
          <a:xfrm>
            <a:off x="3581400" y="1828800"/>
            <a:ext cx="53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Up-Down Arrow 22">
            <a:extLst>
              <a:ext uri="{FF2B5EF4-FFF2-40B4-BE49-F238E27FC236}">
                <a16:creationId xmlns:a16="http://schemas.microsoft.com/office/drawing/2014/main" id="{2C06C767-4902-4EE1-971E-1DB8135BC33C}"/>
              </a:ext>
            </a:extLst>
          </p:cNvPr>
          <p:cNvSpPr/>
          <p:nvPr/>
        </p:nvSpPr>
        <p:spPr>
          <a:xfrm>
            <a:off x="3429000" y="685800"/>
            <a:ext cx="46038" cy="57912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81" name="Picture 23" descr="C:\Users\Abiala\Desktop\RsPhoto\Salinity\SGerm\DSC_4095.JPG">
            <a:extLst>
              <a:ext uri="{FF2B5EF4-FFF2-40B4-BE49-F238E27FC236}">
                <a16:creationId xmlns:a16="http://schemas.microsoft.com/office/drawing/2014/main" id="{838504AB-B71B-4901-B79C-5B92F27FF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1" t="42308" r="26762" b="40625"/>
          <a:stretch>
            <a:fillRect/>
          </a:stretch>
        </p:blipFill>
        <p:spPr bwMode="auto">
          <a:xfrm>
            <a:off x="4648200" y="1828800"/>
            <a:ext cx="53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4" descr="C:\Users\Abiala\Desktop\RsPhoto\Salinity\SGerm\DSC_4095.JPG">
            <a:extLst>
              <a:ext uri="{FF2B5EF4-FFF2-40B4-BE49-F238E27FC236}">
                <a16:creationId xmlns:a16="http://schemas.microsoft.com/office/drawing/2014/main" id="{56E52AD2-9B40-4FAF-BB47-79AC82D84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62981" r="56410" b="21875"/>
          <a:stretch>
            <a:fillRect/>
          </a:stretch>
        </p:blipFill>
        <p:spPr bwMode="auto">
          <a:xfrm>
            <a:off x="5562600" y="1828800"/>
            <a:ext cx="457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5" descr="C:\Users\Abiala\Desktop\RsPhoto\Salinity\SGerm\DSC_4095.JPG">
            <a:extLst>
              <a:ext uri="{FF2B5EF4-FFF2-40B4-BE49-F238E27FC236}">
                <a16:creationId xmlns:a16="http://schemas.microsoft.com/office/drawing/2014/main" id="{B3B6B094-F24A-43EE-8946-F51B09E42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8" t="76683" r="55930" b="2164"/>
          <a:stretch>
            <a:fillRect/>
          </a:stretch>
        </p:blipFill>
        <p:spPr bwMode="auto">
          <a:xfrm>
            <a:off x="7467600" y="1828800"/>
            <a:ext cx="53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Up-Down Arrow 26">
            <a:extLst>
              <a:ext uri="{FF2B5EF4-FFF2-40B4-BE49-F238E27FC236}">
                <a16:creationId xmlns:a16="http://schemas.microsoft.com/office/drawing/2014/main" id="{2846C07C-FF7B-4BAF-BF93-7AF26F738149}"/>
              </a:ext>
            </a:extLst>
          </p:cNvPr>
          <p:cNvSpPr/>
          <p:nvPr/>
        </p:nvSpPr>
        <p:spPr>
          <a:xfrm>
            <a:off x="5334000" y="685800"/>
            <a:ext cx="46038" cy="5791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Up-Down Arrow 27">
            <a:extLst>
              <a:ext uri="{FF2B5EF4-FFF2-40B4-BE49-F238E27FC236}">
                <a16:creationId xmlns:a16="http://schemas.microsoft.com/office/drawing/2014/main" id="{23E84D96-C65F-4DDE-AD0F-9FCC5AF38929}"/>
              </a:ext>
            </a:extLst>
          </p:cNvPr>
          <p:cNvSpPr/>
          <p:nvPr/>
        </p:nvSpPr>
        <p:spPr>
          <a:xfrm>
            <a:off x="7239000" y="609600"/>
            <a:ext cx="46038" cy="58674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86" name="Picture 28" descr="C:\Users\Abiala\Desktop\RsPhoto\Salinity\SGerm\DSC_4095.JPG">
            <a:extLst>
              <a:ext uri="{FF2B5EF4-FFF2-40B4-BE49-F238E27FC236}">
                <a16:creationId xmlns:a16="http://schemas.microsoft.com/office/drawing/2014/main" id="{096F9F90-AE6F-4294-9B9D-CACFE9AE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6" t="57692" r="31570" b="18990"/>
          <a:stretch>
            <a:fillRect/>
          </a:stretch>
        </p:blipFill>
        <p:spPr bwMode="auto">
          <a:xfrm>
            <a:off x="6629400" y="1828800"/>
            <a:ext cx="4762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7" name="Picture 29" descr="C:\Users\Abiala\Desktop\RsPhoto\Salinity\SGerm\DSC_4095.JPG">
            <a:extLst>
              <a:ext uri="{FF2B5EF4-FFF2-40B4-BE49-F238E27FC236}">
                <a16:creationId xmlns:a16="http://schemas.microsoft.com/office/drawing/2014/main" id="{E62F9096-75A5-411E-B25A-F191ACDC3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6" t="57692" r="31570" b="18990"/>
          <a:stretch>
            <a:fillRect/>
          </a:stretch>
        </p:blipFill>
        <p:spPr bwMode="auto">
          <a:xfrm>
            <a:off x="8382000" y="1828800"/>
            <a:ext cx="476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8" name="Picture 30" descr="C:\Users\Abiala\Desktop\RsPhoto\Salinity\Salday10\DSC_4165.JPG">
            <a:extLst>
              <a:ext uri="{FF2B5EF4-FFF2-40B4-BE49-F238E27FC236}">
                <a16:creationId xmlns:a16="http://schemas.microsoft.com/office/drawing/2014/main" id="{36058F59-A77D-4ADB-84AF-2DA95F31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12260" r="63942" b="19231"/>
          <a:stretch>
            <a:fillRect/>
          </a:stretch>
        </p:blipFill>
        <p:spPr bwMode="auto">
          <a:xfrm>
            <a:off x="3581400" y="3200400"/>
            <a:ext cx="685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9" name="Picture 31" descr="C:\Users\Abiala\Desktop\RsPhoto\Salinity\Salday10\DSC_4165.JPG">
            <a:extLst>
              <a:ext uri="{FF2B5EF4-FFF2-40B4-BE49-F238E27FC236}">
                <a16:creationId xmlns:a16="http://schemas.microsoft.com/office/drawing/2014/main" id="{45901F80-0216-419D-B294-6C9E6B0C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5" t="30289" r="6570" b="34375"/>
          <a:stretch>
            <a:fillRect/>
          </a:stretch>
        </p:blipFill>
        <p:spPr bwMode="auto">
          <a:xfrm>
            <a:off x="4572000" y="3200400"/>
            <a:ext cx="685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32" descr="C:\Users\Abiala\Desktop\RsPhoto\Salinity\Salday10\DSC_4173.JPG">
            <a:extLst>
              <a:ext uri="{FF2B5EF4-FFF2-40B4-BE49-F238E27FC236}">
                <a16:creationId xmlns:a16="http://schemas.microsoft.com/office/drawing/2014/main" id="{2D22C13F-6E13-45DC-AA3A-ECEF770B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13702" r="66667"/>
          <a:stretch>
            <a:fillRect/>
          </a:stretch>
        </p:blipFill>
        <p:spPr bwMode="auto">
          <a:xfrm>
            <a:off x="5486400" y="3200400"/>
            <a:ext cx="685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33" descr="C:\Users\Abiala\Desktop\RsPhoto\Salinity\Salday10\DSC_4173.JPG">
            <a:extLst>
              <a:ext uri="{FF2B5EF4-FFF2-40B4-BE49-F238E27FC236}">
                <a16:creationId xmlns:a16="http://schemas.microsoft.com/office/drawing/2014/main" id="{C7BFA693-4589-46F1-ADF2-6DBA93A99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3" t="35577" b="4327"/>
          <a:stretch>
            <a:fillRect/>
          </a:stretch>
        </p:blipFill>
        <p:spPr bwMode="auto">
          <a:xfrm>
            <a:off x="6477000" y="3200400"/>
            <a:ext cx="6762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34" descr="C:\Users\Abiala\Desktop\RsPhoto\Salinity\Salday10\DSC_4175.JPG">
            <a:extLst>
              <a:ext uri="{FF2B5EF4-FFF2-40B4-BE49-F238E27FC236}">
                <a16:creationId xmlns:a16="http://schemas.microsoft.com/office/drawing/2014/main" id="{24274B86-7AC8-45B3-BD5E-E5A48ABCD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11778" r="50641"/>
          <a:stretch>
            <a:fillRect/>
          </a:stretch>
        </p:blipFill>
        <p:spPr bwMode="auto">
          <a:xfrm>
            <a:off x="7391400" y="3200400"/>
            <a:ext cx="685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5" descr="C:\Users\Abiala\Desktop\RsPhoto\Salinity\Salday10\DSC_4175.JPG">
            <a:extLst>
              <a:ext uri="{FF2B5EF4-FFF2-40B4-BE49-F238E27FC236}">
                <a16:creationId xmlns:a16="http://schemas.microsoft.com/office/drawing/2014/main" id="{907B03EC-6E49-43B8-ABBB-B5B1C520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5" t="43750"/>
          <a:stretch>
            <a:fillRect/>
          </a:stretch>
        </p:blipFill>
        <p:spPr bwMode="auto">
          <a:xfrm>
            <a:off x="8305800" y="3200400"/>
            <a:ext cx="666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36" descr="C:\Users\Abiala\Desktop\RsPhoto\Salinity\Salday10\DSC_4208.JPG">
            <a:extLst>
              <a:ext uri="{FF2B5EF4-FFF2-40B4-BE49-F238E27FC236}">
                <a16:creationId xmlns:a16="http://schemas.microsoft.com/office/drawing/2014/main" id="{24C601AA-BCEB-4DCF-A3F4-7149BB592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8109" b="24039"/>
          <a:stretch>
            <a:fillRect/>
          </a:stretch>
        </p:blipFill>
        <p:spPr bwMode="auto">
          <a:xfrm>
            <a:off x="1676400" y="5029200"/>
            <a:ext cx="7334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37" descr="C:\Users\Abiala\Desktop\RsPhoto\Salinity\Salday10\DSC_4208.JPG">
            <a:extLst>
              <a:ext uri="{FF2B5EF4-FFF2-40B4-BE49-F238E27FC236}">
                <a16:creationId xmlns:a16="http://schemas.microsoft.com/office/drawing/2014/main" id="{FBF0A42F-23AF-4115-90A5-FE13B5B7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6" r="44391" b="32452"/>
          <a:stretch>
            <a:fillRect/>
          </a:stretch>
        </p:blipFill>
        <p:spPr bwMode="auto">
          <a:xfrm>
            <a:off x="3581400" y="5029200"/>
            <a:ext cx="76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38" descr="C:\Users\Abiala\Desktop\RsPhoto\Salinity\Salday10\DSC_4208.JPG">
            <a:extLst>
              <a:ext uri="{FF2B5EF4-FFF2-40B4-BE49-F238E27FC236}">
                <a16:creationId xmlns:a16="http://schemas.microsoft.com/office/drawing/2014/main" id="{488424F5-6E74-4AFD-89EB-E14B3F58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5" r="19711" b="34856"/>
          <a:stretch>
            <a:fillRect/>
          </a:stretch>
        </p:blipFill>
        <p:spPr bwMode="auto">
          <a:xfrm>
            <a:off x="5486400" y="5029200"/>
            <a:ext cx="7715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39" descr="C:\Users\Abiala\Desktop\RsPhoto\Salinity\Salday10\DSC_4208.JPG">
            <a:extLst>
              <a:ext uri="{FF2B5EF4-FFF2-40B4-BE49-F238E27FC236}">
                <a16:creationId xmlns:a16="http://schemas.microsoft.com/office/drawing/2014/main" id="{4F48DE68-C9F3-46BF-916B-5ED7BD33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2" b="46153"/>
          <a:stretch>
            <a:fillRect/>
          </a:stretch>
        </p:blipFill>
        <p:spPr bwMode="auto">
          <a:xfrm>
            <a:off x="7391400" y="5029200"/>
            <a:ext cx="762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8" name="Picture 40" descr="C:\Users\Abiala\Desktop\RsPhoto\Salinity\Salday10\DSC_4213.JPG">
            <a:extLst>
              <a:ext uri="{FF2B5EF4-FFF2-40B4-BE49-F238E27FC236}">
                <a16:creationId xmlns:a16="http://schemas.microsoft.com/office/drawing/2014/main" id="{9C20D6D4-A041-4CCC-9F38-FA94BCAE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r="73718" b="53606"/>
          <a:stretch>
            <a:fillRect/>
          </a:stretch>
        </p:blipFill>
        <p:spPr bwMode="auto">
          <a:xfrm>
            <a:off x="2590800" y="5029200"/>
            <a:ext cx="6858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9" name="Picture 41" descr="C:\Users\Abiala\Desktop\RsPhoto\Salinity\Salday10\DSC_4213.JPG">
            <a:extLst>
              <a:ext uri="{FF2B5EF4-FFF2-40B4-BE49-F238E27FC236}">
                <a16:creationId xmlns:a16="http://schemas.microsoft.com/office/drawing/2014/main" id="{C8887848-2631-43FC-B250-ED7B444D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7" t="7857" r="51282" b="48317"/>
          <a:stretch>
            <a:fillRect/>
          </a:stretch>
        </p:blipFill>
        <p:spPr bwMode="auto">
          <a:xfrm>
            <a:off x="4572000" y="5029200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42" descr="C:\Users\Abiala\Desktop\RsPhoto\Salinity\Salday10\DSC_4213.JPG">
            <a:extLst>
              <a:ext uri="{FF2B5EF4-FFF2-40B4-BE49-F238E27FC236}">
                <a16:creationId xmlns:a16="http://schemas.microsoft.com/office/drawing/2014/main" id="{28247CD9-6F98-42FB-8D2E-8B308D7A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5" t="11298" r="21635" b="49760"/>
          <a:stretch>
            <a:fillRect/>
          </a:stretch>
        </p:blipFill>
        <p:spPr bwMode="auto">
          <a:xfrm>
            <a:off x="6477000" y="5029200"/>
            <a:ext cx="714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1" name="Picture 43" descr="C:\Users\Abiala\Desktop\RsPhoto\Salinity\Salday10\DSC_4213.JPG">
            <a:extLst>
              <a:ext uri="{FF2B5EF4-FFF2-40B4-BE49-F238E27FC236}">
                <a16:creationId xmlns:a16="http://schemas.microsoft.com/office/drawing/2014/main" id="{D06FD161-1853-4761-AD00-9DC7EB21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5" t="13222" r="7854" b="44231"/>
          <a:stretch>
            <a:fillRect/>
          </a:stretch>
        </p:blipFill>
        <p:spPr bwMode="auto">
          <a:xfrm>
            <a:off x="8305800" y="5029200"/>
            <a:ext cx="647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A5DC2CC-7744-4D2A-8F4A-B5069FD39B27}"/>
              </a:ext>
            </a:extLst>
          </p:cNvPr>
          <p:cNvSpPr txBox="1"/>
          <p:nvPr/>
        </p:nvSpPr>
        <p:spPr>
          <a:xfrm>
            <a:off x="152400" y="1981200"/>
            <a:ext cx="1447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  <a:cs typeface="Arial" charset="0"/>
              </a:rPr>
              <a:t>Seed Germination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71B878-7CD2-4C00-B9AA-DA3186051FD3}"/>
              </a:ext>
            </a:extLst>
          </p:cNvPr>
          <p:cNvSpPr txBox="1"/>
          <p:nvPr/>
        </p:nvSpPr>
        <p:spPr>
          <a:xfrm>
            <a:off x="228600" y="35052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  <a:cs typeface="Arial" charset="0"/>
              </a:rPr>
              <a:t>Leaf from Seedling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219A66-833D-4B61-BF1E-F1A01D3823C4}"/>
              </a:ext>
            </a:extLst>
          </p:cNvPr>
          <p:cNvSpPr txBox="1"/>
          <p:nvPr/>
        </p:nvSpPr>
        <p:spPr>
          <a:xfrm>
            <a:off x="228600" y="54864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  <a:cs typeface="Arial" charset="0"/>
              </a:rPr>
              <a:t>Root from Seedling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926A87-7764-42D9-93BD-791DCE8D0E2C}"/>
              </a:ext>
            </a:extLst>
          </p:cNvPr>
          <p:cNvSpPr txBox="1"/>
          <p:nvPr/>
        </p:nvSpPr>
        <p:spPr>
          <a:xfrm>
            <a:off x="4114800" y="1524000"/>
            <a:ext cx="6096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  <a:cs typeface="Arial" charset="0"/>
              </a:rPr>
              <a:t>(</a:t>
            </a:r>
            <a:r>
              <a:rPr lang="en-US" sz="1000" dirty="0" err="1">
                <a:latin typeface="+mn-lt"/>
                <a:cs typeface="Arial" charset="0"/>
              </a:rPr>
              <a:t>NaCl</a:t>
            </a:r>
            <a:r>
              <a:rPr lang="en-US" sz="1000" dirty="0">
                <a:latin typeface="+mn-lt"/>
                <a:cs typeface="Arial" charset="0"/>
              </a:rPr>
              <a:t>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76C0B3-4515-4E53-B0E8-AD4929D326FF}"/>
              </a:ext>
            </a:extLst>
          </p:cNvPr>
          <p:cNvSpPr txBox="1"/>
          <p:nvPr/>
        </p:nvSpPr>
        <p:spPr>
          <a:xfrm>
            <a:off x="6019800" y="1524000"/>
            <a:ext cx="6096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  <a:cs typeface="Arial" charset="0"/>
              </a:rPr>
              <a:t>(</a:t>
            </a:r>
            <a:r>
              <a:rPr lang="en-US" sz="1000" dirty="0" err="1">
                <a:latin typeface="+mn-lt"/>
                <a:cs typeface="Arial" charset="0"/>
              </a:rPr>
              <a:t>NaCl</a:t>
            </a:r>
            <a:r>
              <a:rPr lang="en-US" sz="1000" dirty="0">
                <a:latin typeface="+mn-lt"/>
                <a:cs typeface="Arial" charset="0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BFB31A-BF89-4728-82DA-05C8503F426B}"/>
              </a:ext>
            </a:extLst>
          </p:cNvPr>
          <p:cNvSpPr txBox="1"/>
          <p:nvPr/>
        </p:nvSpPr>
        <p:spPr>
          <a:xfrm>
            <a:off x="7848600" y="1524000"/>
            <a:ext cx="6096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  <a:cs typeface="Arial" charset="0"/>
              </a:rPr>
              <a:t>(</a:t>
            </a:r>
            <a:r>
              <a:rPr lang="en-US" sz="1000" dirty="0" err="1">
                <a:latin typeface="+mn-lt"/>
                <a:cs typeface="Arial" charset="0"/>
              </a:rPr>
              <a:t>NaCl</a:t>
            </a:r>
            <a:r>
              <a:rPr lang="en-US" sz="1000" dirty="0">
                <a:latin typeface="+mn-lt"/>
                <a:cs typeface="Arial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EF746342-6FFC-4800-9889-3B32F21F5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838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ACCEPTANCE OF TRANSGENIC COWPEA IN NIGERIA</a:t>
            </a:r>
          </a:p>
        </p:txBody>
      </p:sp>
      <p:sp>
        <p:nvSpPr>
          <p:cNvPr id="16387" name="AutoShape 4" descr="cowpeaprotec e">
            <a:extLst>
              <a:ext uri="{FF2B5EF4-FFF2-40B4-BE49-F238E27FC236}">
                <a16:creationId xmlns:a16="http://schemas.microsoft.com/office/drawing/2014/main" id="{D15FE450-A7DB-461A-9AC4-89FBFA2854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88" name="Picture 5" descr="C:\Users\Abiala\Desktop\cowpeaprotec-e1516645859979.jpg">
            <a:extLst>
              <a:ext uri="{FF2B5EF4-FFF2-40B4-BE49-F238E27FC236}">
                <a16:creationId xmlns:a16="http://schemas.microsoft.com/office/drawing/2014/main" id="{0E29A9D9-9F0F-4839-AAB8-751691090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85800"/>
            <a:ext cx="5181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4">
            <a:extLst>
              <a:ext uri="{FF2B5EF4-FFF2-40B4-BE49-F238E27FC236}">
                <a16:creationId xmlns:a16="http://schemas.microsoft.com/office/drawing/2014/main" id="{B5D763A4-64A8-413B-9834-1E8F44082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800600"/>
            <a:ext cx="280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https://aatfnews.aatf-africa.org/?p=62</a:t>
            </a:r>
          </a:p>
        </p:txBody>
      </p:sp>
      <p:pic>
        <p:nvPicPr>
          <p:cNvPr id="14342" name="Picture 6" descr="C:\Users\Abiala\Desktop\cotton-farm.jpg">
            <a:extLst>
              <a:ext uri="{FF2B5EF4-FFF2-40B4-BE49-F238E27FC236}">
                <a16:creationId xmlns:a16="http://schemas.microsoft.com/office/drawing/2014/main" id="{6F22BB21-3DBD-4882-9069-95DE023E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3048000" cy="2819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391" name="Rectangle 6">
            <a:extLst>
              <a:ext uri="{FF2B5EF4-FFF2-40B4-BE49-F238E27FC236}">
                <a16:creationId xmlns:a16="http://schemas.microsoft.com/office/drawing/2014/main" id="{E396172E-80D6-45DC-A55E-7DDE5F7B1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1054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https://leadership.ng/2018/12/09/nigeria-gears-up-for-bt-cowpea-cotton-commercialisation/</a:t>
            </a:r>
          </a:p>
        </p:txBody>
      </p:sp>
      <p:sp>
        <p:nvSpPr>
          <p:cNvPr id="16392" name="Rectangle 7">
            <a:extLst>
              <a:ext uri="{FF2B5EF4-FFF2-40B4-BE49-F238E27FC236}">
                <a16:creationId xmlns:a16="http://schemas.microsoft.com/office/drawing/2014/main" id="{2F93B020-7CEE-4280-A330-B751D277F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0"/>
            <a:ext cx="1909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3. VIRCA Plus project</a:t>
            </a:r>
          </a:p>
          <a:p>
            <a:pPr eaLnBrk="1" hangingPunct="1"/>
            <a:r>
              <a:rPr lang="en-US" altLang="en-US" sz="1400"/>
              <a:t>      </a:t>
            </a:r>
            <a:r>
              <a:rPr lang="en-US" altLang="en-US" sz="1400" b="1"/>
              <a:t>Cassava</a:t>
            </a:r>
            <a:r>
              <a:rPr lang="en-US" altLang="en-US" sz="1400"/>
              <a:t> - Virus</a:t>
            </a:r>
          </a:p>
        </p:txBody>
      </p:sp>
      <p:sp>
        <p:nvSpPr>
          <p:cNvPr id="16393" name="Rectangle 8">
            <a:extLst>
              <a:ext uri="{FF2B5EF4-FFF2-40B4-BE49-F238E27FC236}">
                <a16:creationId xmlns:a16="http://schemas.microsoft.com/office/drawing/2014/main" id="{4E612B57-6841-47B4-AAE2-9C1E869E5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419600"/>
            <a:ext cx="228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4. salt-tolerant, nitrogen- and water-use efficient NEWEST</a:t>
            </a:r>
            <a:r>
              <a:rPr lang="en-US" altLang="en-US" sz="1400" b="1"/>
              <a:t> rice</a:t>
            </a:r>
          </a:p>
        </p:txBody>
      </p:sp>
      <p:sp>
        <p:nvSpPr>
          <p:cNvPr id="16394" name="TextBox 9">
            <a:extLst>
              <a:ext uri="{FF2B5EF4-FFF2-40B4-BE49-F238E27FC236}">
                <a16:creationId xmlns:a16="http://schemas.microsoft.com/office/drawing/2014/main" id="{3B1004C8-24C3-4895-A9AD-7F58A1067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8382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GMO-Bt Cotton</a:t>
            </a:r>
          </a:p>
        </p:txBody>
      </p:sp>
      <p:sp>
        <p:nvSpPr>
          <p:cNvPr id="16395" name="TextBox 10">
            <a:extLst>
              <a:ext uri="{FF2B5EF4-FFF2-40B4-BE49-F238E27FC236}">
                <a16:creationId xmlns:a16="http://schemas.microsoft.com/office/drawing/2014/main" id="{138DECD1-7184-4C54-AF5A-32310E19B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052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Other GMOs …..:</a:t>
            </a:r>
          </a:p>
        </p:txBody>
      </p:sp>
      <p:sp>
        <p:nvSpPr>
          <p:cNvPr id="16396" name="Rectangle 11">
            <a:extLst>
              <a:ext uri="{FF2B5EF4-FFF2-40B4-BE49-F238E27FC236}">
                <a16:creationId xmlns:a16="http://schemas.microsoft.com/office/drawing/2014/main" id="{82637C58-DE1A-4BB2-9A35-754E1BF7B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257800"/>
            <a:ext cx="2732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5. African bio-fortified </a:t>
            </a:r>
            <a:r>
              <a:rPr lang="en-US" altLang="en-US" sz="1400" b="1"/>
              <a:t>sorghum</a:t>
            </a:r>
            <a:r>
              <a:rPr lang="en-US" altLang="en-US" sz="1400"/>
              <a:t> </a:t>
            </a:r>
          </a:p>
        </p:txBody>
      </p:sp>
      <p:sp>
        <p:nvSpPr>
          <p:cNvPr id="16397" name="Rectangle 12">
            <a:extLst>
              <a:ext uri="{FF2B5EF4-FFF2-40B4-BE49-F238E27FC236}">
                <a16:creationId xmlns:a16="http://schemas.microsoft.com/office/drawing/2014/main" id="{AB95CD01-AD40-4CD2-9684-B098BA6A0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15000"/>
            <a:ext cx="1101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6. Bt </a:t>
            </a:r>
            <a:r>
              <a:rPr lang="en-US" altLang="en-US" sz="1400" b="1"/>
              <a:t>maize</a:t>
            </a:r>
          </a:p>
        </p:txBody>
      </p:sp>
      <p:sp>
        <p:nvSpPr>
          <p:cNvPr id="16398" name="Rectangle 13">
            <a:extLst>
              <a:ext uri="{FF2B5EF4-FFF2-40B4-BE49-F238E27FC236}">
                <a16:creationId xmlns:a16="http://schemas.microsoft.com/office/drawing/2014/main" id="{4B6B2BC3-1F9E-4708-A6E8-AE9202C1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0"/>
            <a:ext cx="541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7. Improved GM </a:t>
            </a:r>
            <a:r>
              <a:rPr lang="en-US" altLang="en-US" sz="1400" b="1"/>
              <a:t>cassava</a:t>
            </a:r>
            <a:r>
              <a:rPr lang="en-US" altLang="en-US" sz="1400"/>
              <a:t> to prolong the shelf life of root starch</a:t>
            </a:r>
          </a:p>
        </p:txBody>
      </p:sp>
      <p:sp>
        <p:nvSpPr>
          <p:cNvPr id="16399" name="Rectangle 14">
            <a:extLst>
              <a:ext uri="{FF2B5EF4-FFF2-40B4-BE49-F238E27FC236}">
                <a16:creationId xmlns:a16="http://schemas.microsoft.com/office/drawing/2014/main" id="{EB2EAC2E-2DCE-4143-842F-37E550206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4864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https://allianceforscience.cornell.edu/blog/2019/01/nigerias-gmo-crop-research-advance-2019/</a:t>
            </a:r>
          </a:p>
        </p:txBody>
      </p:sp>
      <p:sp>
        <p:nvSpPr>
          <p:cNvPr id="16400" name="TextBox 15">
            <a:extLst>
              <a:ext uri="{FF2B5EF4-FFF2-40B4-BE49-F238E27FC236}">
                <a16:creationId xmlns:a16="http://schemas.microsoft.com/office/drawing/2014/main" id="{F35FD6DD-47DA-4A8C-A952-18B01FD58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6482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</a:rPr>
              <a:t>Bt Cowpea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>
            <a:extLst>
              <a:ext uri="{FF2B5EF4-FFF2-40B4-BE49-F238E27FC236}">
                <a16:creationId xmlns:a16="http://schemas.microsoft.com/office/drawing/2014/main" id="{ED1BA578-73E0-4A4D-88C0-3A6EFC93E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172200"/>
            <a:ext cx="3352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                                                                                                                                   </a:t>
            </a:r>
            <a:r>
              <a:rPr lang="en-US" altLang="en-US" sz="1400" b="1"/>
              <a:t>……..</a:t>
            </a:r>
            <a:r>
              <a:rPr lang="en-US" altLang="en-US" sz="1200" b="1"/>
              <a:t> for capacity building in Africa </a:t>
            </a:r>
          </a:p>
        </p:txBody>
      </p:sp>
      <p:sp>
        <p:nvSpPr>
          <p:cNvPr id="17411" name="TextBox 3">
            <a:extLst>
              <a:ext uri="{FF2B5EF4-FFF2-40B4-BE49-F238E27FC236}">
                <a16:creationId xmlns:a16="http://schemas.microsoft.com/office/drawing/2014/main" id="{99808B5B-9EE5-4D5C-8034-54BB1A271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38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Dr. Moses Abiala’s Research Profiles </a:t>
            </a:r>
          </a:p>
        </p:txBody>
      </p:sp>
      <p:sp>
        <p:nvSpPr>
          <p:cNvPr id="17412" name="TextBox 4">
            <a:extLst>
              <a:ext uri="{FF2B5EF4-FFF2-40B4-BE49-F238E27FC236}">
                <a16:creationId xmlns:a16="http://schemas.microsoft.com/office/drawing/2014/main" id="{470E215F-2E36-448C-AB66-F3DAAC1F3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858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Dr. Abiala Moses at I</a:t>
            </a:r>
            <a:r>
              <a:rPr lang="en-US" altLang="en-US" b="1"/>
              <a:t>ITA</a:t>
            </a:r>
            <a:r>
              <a:rPr lang="en-US" altLang="en-US"/>
              <a:t>, Ibadan, Nigeria</a:t>
            </a: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FBEC3F3E-6779-4C1F-843E-775C143F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4267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:\Moses\DSC07452.JPG">
            <a:extLst>
              <a:ext uri="{FF2B5EF4-FFF2-40B4-BE49-F238E27FC236}">
                <a16:creationId xmlns:a16="http://schemas.microsoft.com/office/drawing/2014/main" id="{29643A5F-9C04-4F8D-9278-D0688904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43434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415" name="TextBox 7">
            <a:extLst>
              <a:ext uri="{FF2B5EF4-FFF2-40B4-BE49-F238E27FC236}">
                <a16:creationId xmlns:a16="http://schemas.microsoft.com/office/drawing/2014/main" id="{3EF6EDEB-43E6-47A1-B19E-EA3054EAC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85800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Kent State University, Ohio, USA</a:t>
            </a:r>
          </a:p>
        </p:txBody>
      </p:sp>
      <p:pic>
        <p:nvPicPr>
          <p:cNvPr id="17416" name="Picture 10" descr="C:\Users\Abiala\Desktop\Desktop\M1\G.Pictures\DSCF0260.JPG">
            <a:extLst>
              <a:ext uri="{FF2B5EF4-FFF2-40B4-BE49-F238E27FC236}">
                <a16:creationId xmlns:a16="http://schemas.microsoft.com/office/drawing/2014/main" id="{63A530E5-F1BA-4F06-A182-9E90CBA2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2667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8">
            <a:extLst>
              <a:ext uri="{FF2B5EF4-FFF2-40B4-BE49-F238E27FC236}">
                <a16:creationId xmlns:a16="http://schemas.microsoft.com/office/drawing/2014/main" id="{EC77FD0B-AC9E-48D9-8E43-B3C959439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29200"/>
            <a:ext cx="2266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9">
            <a:extLst>
              <a:ext uri="{FF2B5EF4-FFF2-40B4-BE49-F238E27FC236}">
                <a16:creationId xmlns:a16="http://schemas.microsoft.com/office/drawing/2014/main" id="{A7623ECE-A39A-41E1-A8D8-4C288A67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56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Box 13">
            <a:extLst>
              <a:ext uri="{FF2B5EF4-FFF2-40B4-BE49-F238E27FC236}">
                <a16:creationId xmlns:a16="http://schemas.microsoft.com/office/drawing/2014/main" id="{CD380223-2751-4F3B-B596-8C716111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24600"/>
            <a:ext cx="2590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Univ. Goettingen, Germany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>
            <a:extLst>
              <a:ext uri="{FF2B5EF4-FFF2-40B4-BE49-F238E27FC236}">
                <a16:creationId xmlns:a16="http://schemas.microsoft.com/office/drawing/2014/main" id="{12EFD254-15C8-4AAE-9FF7-2CC70DC51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INDIANIZATION: COURTESY OF PROF. LINGARAJ SAHOO</a:t>
            </a:r>
          </a:p>
        </p:txBody>
      </p:sp>
      <p:pic>
        <p:nvPicPr>
          <p:cNvPr id="18435" name="Picture 4" descr="C:\Users\Abiala\Desktop\DSC_4371.JPG">
            <a:extLst>
              <a:ext uri="{FF2B5EF4-FFF2-40B4-BE49-F238E27FC236}">
                <a16:creationId xmlns:a16="http://schemas.microsoft.com/office/drawing/2014/main" id="{44298E42-2C67-41EA-9EF6-4CA27D70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26" t="-22572" b="47063"/>
          <a:stretch>
            <a:fillRect/>
          </a:stretch>
        </p:blipFill>
        <p:spPr bwMode="auto">
          <a:xfrm>
            <a:off x="-381000" y="-228600"/>
            <a:ext cx="4114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:\Users\Abiala\Desktop\unnamed.jpg">
            <a:extLst>
              <a:ext uri="{FF2B5EF4-FFF2-40B4-BE49-F238E27FC236}">
                <a16:creationId xmlns:a16="http://schemas.microsoft.com/office/drawing/2014/main" id="{E2D80728-58CA-444C-997D-E8787410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1290" r="8065"/>
          <a:stretch>
            <a:fillRect/>
          </a:stretch>
        </p:blipFill>
        <p:spPr bwMode="auto">
          <a:xfrm>
            <a:off x="3810000" y="914400"/>
            <a:ext cx="5105400" cy="5714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C:\Users\Abiala\Desktop\unnamed (2).jpg">
            <a:extLst>
              <a:ext uri="{FF2B5EF4-FFF2-40B4-BE49-F238E27FC236}">
                <a16:creationId xmlns:a16="http://schemas.microsoft.com/office/drawing/2014/main" id="{4DB02D6A-5D17-472C-88FC-A49700E234B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3352800"/>
            <a:ext cx="35052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8" name="TextBox 7">
            <a:extLst>
              <a:ext uri="{FF2B5EF4-FFF2-40B4-BE49-F238E27FC236}">
                <a16:creationId xmlns:a16="http://schemas.microsoft.com/office/drawing/2014/main" id="{D9995DA7-FA29-48FB-BD8C-4C0391AAC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29000"/>
            <a:ext cx="281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/>
              <a:t>Dr. Abiala at Manipur University</a:t>
            </a:r>
          </a:p>
        </p:txBody>
      </p:sp>
      <p:sp>
        <p:nvSpPr>
          <p:cNvPr id="18439" name="TextBox 9">
            <a:extLst>
              <a:ext uri="{FF2B5EF4-FFF2-40B4-BE49-F238E27FC236}">
                <a16:creationId xmlns:a16="http://schemas.microsoft.com/office/drawing/2014/main" id="{A25D02C7-F6ED-4196-AD01-19866817F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</a:rPr>
              <a:t>Lovely Lab. Members</a:t>
            </a:r>
          </a:p>
        </p:txBody>
      </p:sp>
      <p:sp>
        <p:nvSpPr>
          <p:cNvPr id="18440" name="TextBox 10">
            <a:extLst>
              <a:ext uri="{FF2B5EF4-FFF2-40B4-BE49-F238E27FC236}">
                <a16:creationId xmlns:a16="http://schemas.microsoft.com/office/drawing/2014/main" id="{514D6947-98CA-4E3D-974B-2E26507DA48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350919" y="5023644"/>
            <a:ext cx="2584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</a:rPr>
              <a:t>…at Manipur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E939-89A2-4DA1-86FB-9C5263EF5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4572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Comic Sans MS" pitchFamily="66" charset="0"/>
              </a:rPr>
              <a:t>Appreciation and Acknowledgements </a:t>
            </a:r>
          </a:p>
        </p:txBody>
      </p:sp>
      <p:sp>
        <p:nvSpPr>
          <p:cNvPr id="19459" name="Subtitle 2">
            <a:extLst>
              <a:ext uri="{FF2B5EF4-FFF2-40B4-BE49-F238E27FC236}">
                <a16:creationId xmlns:a16="http://schemas.microsoft.com/office/drawing/2014/main" id="{8A841FAE-0560-473D-BA55-25F7A649A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8686800" cy="2209800"/>
          </a:xfrm>
        </p:spPr>
        <p:txBody>
          <a:bodyPr/>
          <a:lstStyle/>
          <a:p>
            <a:pPr marL="514350" marR="0" indent="-514350" algn="just" eaLnBrk="1" hangingPunct="1">
              <a:lnSpc>
                <a:spcPct val="90000"/>
              </a:lnSpc>
            </a:pPr>
            <a:r>
              <a:rPr lang="en-US" altLang="en-US" sz="1300"/>
              <a:t> </a:t>
            </a:r>
            <a:endParaRPr lang="en-US" altLang="en-US" sz="2200"/>
          </a:p>
          <a:p>
            <a:pPr marL="514350" marR="0" indent="-514350" algn="just" eaLnBrk="1" hangingPunct="1">
              <a:lnSpc>
                <a:spcPct val="90000"/>
              </a:lnSpc>
            </a:pPr>
            <a:endParaRPr lang="en-US" altLang="en-US" sz="2200"/>
          </a:p>
          <a:p>
            <a:pPr marL="514350" marR="0" indent="-514350" algn="just" eaLnBrk="1" hangingPunct="1">
              <a:lnSpc>
                <a:spcPct val="90000"/>
              </a:lnSpc>
            </a:pPr>
            <a:endParaRPr lang="en-US" altLang="en-US" sz="1300"/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4E84E71D-BC88-491D-940B-2AC48FCF6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838200"/>
            <a:ext cx="79248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/>
              <a:t>Department of Biotechnology (DBT), India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/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/>
              <a:t>The World Academic of Science (TWAS), ITALY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/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/>
              <a:t>Indian Institute of Technology (IIT), Guwahati, ASSAM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altLang="en-US"/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/>
              <a:t>PROFESSOR LINGARAJ SAHOO (My Host in India), Department of Bioscience and Bioengineering, IIT, Guwahati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altLang="en-US"/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/>
              <a:t>Mountain  Top  University, Prayer  City, Nigeria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altLang="en-US"/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/>
              <a:t>Guwahati University, Cotton University, Guwahati, Assam Science  Technology and Environmental Council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altLang="en-US"/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/>
              <a:t>Organizing Committee  - Inter. Conference of Plant Science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altLang="en-US"/>
          </a:p>
          <a:p>
            <a:pPr algn="just" eaLnBrk="1" hangingPunct="1">
              <a:lnSpc>
                <a:spcPct val="90000"/>
              </a:lnSpc>
            </a:pPr>
            <a:endParaRPr lang="en-US" altLang="en-US"/>
          </a:p>
        </p:txBody>
      </p:sp>
      <p:sp>
        <p:nvSpPr>
          <p:cNvPr id="19461" name="TextBox 5">
            <a:extLst>
              <a:ext uri="{FF2B5EF4-FFF2-40B4-BE49-F238E27FC236}">
                <a16:creationId xmlns:a16="http://schemas.microsoft.com/office/drawing/2014/main" id="{AFDC52E5-A748-4475-B6ED-E638CD920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953000"/>
            <a:ext cx="7543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>
                <a:latin typeface="Algerian" panose="04020705040A02060702" pitchFamily="82" charset="0"/>
              </a:rPr>
              <a:t>Thank you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061AC-C905-47B9-B8C3-68FEE408219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04800" y="762000"/>
            <a:ext cx="3581400" cy="57150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 Africa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n-US" sz="2800" dirty="0"/>
              <a:t> </a:t>
            </a:r>
            <a:r>
              <a:rPr lang="en-US" sz="2400" dirty="0"/>
              <a:t>What we cherished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sz="1700" dirty="0"/>
              <a:t> </a:t>
            </a:r>
            <a:r>
              <a:rPr lang="en-US" sz="1800" b="1" dirty="0"/>
              <a:t>Our Culture…</a:t>
            </a:r>
            <a:r>
              <a:rPr lang="en-US" sz="1400" b="1" dirty="0"/>
              <a:t>Our heritage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sz="1800" b="1" dirty="0"/>
              <a:t> Love / Happiness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sz="1800" b="1" dirty="0"/>
              <a:t> Natural Resources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sz="1800" b="1" dirty="0"/>
              <a:t> Education 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sz="1800" b="1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Agriculture***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1800" b="1" dirty="0"/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1800" b="1" dirty="0"/>
              <a:t> Staple crops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en-US" sz="1800" b="1" dirty="0"/>
              <a:t> Maize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en-US" sz="1800" b="1" dirty="0"/>
              <a:t> Rice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en-US" sz="1800" b="1" dirty="0"/>
              <a:t> Cassava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en-US" sz="3600" b="1" dirty="0">
                <a:solidFill>
                  <a:srgbClr val="00B050"/>
                </a:solidFill>
              </a:rPr>
              <a:t>Cowpea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800" dirty="0"/>
              <a:t>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§"/>
              <a:defRPr/>
            </a:pPr>
            <a:endParaRPr lang="en-US" sz="1800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1900" dirty="0"/>
          </a:p>
        </p:txBody>
      </p:sp>
      <p:sp>
        <p:nvSpPr>
          <p:cNvPr id="6147" name="TextBox 5">
            <a:extLst>
              <a:ext uri="{FF2B5EF4-FFF2-40B4-BE49-F238E27FC236}">
                <a16:creationId xmlns:a16="http://schemas.microsoft.com/office/drawing/2014/main" id="{EBA25CCA-5F4D-4C97-9385-12D0F1D85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24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latin typeface="Comic Sans MS" panose="030F0702030302020204" pitchFamily="66" charset="0"/>
              </a:rPr>
              <a:t>AFRICA</a:t>
            </a:r>
          </a:p>
        </p:txBody>
      </p:sp>
      <p:sp>
        <p:nvSpPr>
          <p:cNvPr id="6148" name="TextBox 6">
            <a:extLst>
              <a:ext uri="{FF2B5EF4-FFF2-40B4-BE49-F238E27FC236}">
                <a16:creationId xmlns:a16="http://schemas.microsoft.com/office/drawing/2014/main" id="{15B1BB78-FEA0-4FC8-8E6B-208E6B6DA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6388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onstantia" panose="02030602050306030303" pitchFamily="18" charset="0"/>
              </a:rPr>
              <a:t>Map of  Africa </a:t>
            </a:r>
          </a:p>
        </p:txBody>
      </p:sp>
      <p:pic>
        <p:nvPicPr>
          <p:cNvPr id="6149" name="Picture 6" descr="Image result for images of african map with sub saharan africa showing sub-saharan africa">
            <a:hlinkClick r:id="rId3"/>
            <a:extLst>
              <a:ext uri="{FF2B5EF4-FFF2-40B4-BE49-F238E27FC236}">
                <a16:creationId xmlns:a16="http://schemas.microsoft.com/office/drawing/2014/main" id="{85231EAC-B923-4337-BDDD-DAC386297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295400"/>
            <a:ext cx="46482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0" name="Rectangle 5">
            <a:extLst>
              <a:ext uri="{FF2B5EF4-FFF2-40B4-BE49-F238E27FC236}">
                <a16:creationId xmlns:a16="http://schemas.microsoft.com/office/drawing/2014/main" id="{B8C212A7-75FB-451B-B58A-9DFE36830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3244850"/>
            <a:ext cx="242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onstantia" panose="02030602050306030303" pitchFamily="18" charset="0"/>
              </a:rPr>
              <a:t> </a:t>
            </a:r>
            <a:endParaRPr lang="en-US" alt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>
            <a:extLst>
              <a:ext uri="{FF2B5EF4-FFF2-40B4-BE49-F238E27FC236}">
                <a16:creationId xmlns:a16="http://schemas.microsoft.com/office/drawing/2014/main" id="{FF2EB546-9E74-4D6A-A461-E9AD989E6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/>
              <a:t>Cowpea, Our Heritage, Our Culture and Our Life in Africa</a:t>
            </a:r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E24F290C-1512-48EE-82F1-08E8CE74A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3810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/>
              <a:t> Cowpea production globally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979EF7C5-F73E-4C48-8A07-FF08973E8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838200"/>
            <a:ext cx="411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/>
              <a:t>Uses and consumption of cowpea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/>
          </a:p>
        </p:txBody>
      </p:sp>
      <p:sp>
        <p:nvSpPr>
          <p:cNvPr id="7173" name="Rectangle 4">
            <a:extLst>
              <a:ext uri="{FF2B5EF4-FFF2-40B4-BE49-F238E27FC236}">
                <a16:creationId xmlns:a16="http://schemas.microsoft.com/office/drawing/2014/main" id="{4F20EA73-4575-409D-B900-E7815342D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486400"/>
            <a:ext cx="441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/>
              <a:t> Major threats on cowpea production</a:t>
            </a:r>
          </a:p>
          <a:p>
            <a:pPr eaLnBrk="1" hangingPunct="1"/>
            <a:endParaRPr lang="en-US" altLang="en-US" sz="60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b="1">
                <a:solidFill>
                  <a:srgbClr val="C00000"/>
                </a:solidFill>
              </a:rPr>
              <a:t>  Biotic  stress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b="1">
                <a:solidFill>
                  <a:srgbClr val="C00000"/>
                </a:solidFill>
              </a:rPr>
              <a:t>  </a:t>
            </a:r>
            <a:r>
              <a:rPr lang="en-US" altLang="en-US" b="1">
                <a:solidFill>
                  <a:srgbClr val="FF0000"/>
                </a:solidFill>
              </a:rPr>
              <a:t>Abiotic stress***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896F60B-B532-4162-83B2-734175342F49}"/>
              </a:ext>
            </a:extLst>
          </p:cNvPr>
          <p:cNvGraphicFramePr/>
          <p:nvPr/>
        </p:nvGraphicFramePr>
        <p:xfrm>
          <a:off x="533400" y="1143000"/>
          <a:ext cx="3810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5" name="TextBox 7">
            <a:extLst>
              <a:ext uri="{FF2B5EF4-FFF2-40B4-BE49-F238E27FC236}">
                <a16:creationId xmlns:a16="http://schemas.microsoft.com/office/drawing/2014/main" id="{C94B8010-2DAB-4B38-A927-4F5C733EF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/>
              <a:t> Cowpea production in Africa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C8B8CAF-1F8F-4D3B-8715-DCCCD7A08180}"/>
              </a:ext>
            </a:extLst>
          </p:cNvPr>
          <p:cNvGraphicFramePr/>
          <p:nvPr/>
        </p:nvGraphicFramePr>
        <p:xfrm>
          <a:off x="228600" y="3886200"/>
          <a:ext cx="3886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177" name="Picture 7" descr="Image result for images on eating of cowpea in nigeria">
            <a:extLst>
              <a:ext uri="{FF2B5EF4-FFF2-40B4-BE49-F238E27FC236}">
                <a16:creationId xmlns:a16="http://schemas.microsoft.com/office/drawing/2014/main" id="{59E7D88D-E535-4A4B-A71A-1D7ED0D8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2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 descr="Image result for images on eating of cowpea in nigeria">
            <a:extLst>
              <a:ext uri="{FF2B5EF4-FFF2-40B4-BE49-F238E27FC236}">
                <a16:creationId xmlns:a16="http://schemas.microsoft.com/office/drawing/2014/main" id="{F9E26AC1-8A08-4F5D-A90D-65A290F6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276600"/>
            <a:ext cx="2133600" cy="1981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9" name="Picture 11" descr="Related image">
            <a:hlinkClick r:id="rId7"/>
            <a:extLst>
              <a:ext uri="{FF2B5EF4-FFF2-40B4-BE49-F238E27FC236}">
                <a16:creationId xmlns:a16="http://schemas.microsoft.com/office/drawing/2014/main" id="{0278C55A-10A0-4277-883D-E48F85795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1295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3" descr="Image result for images on eating of cowpea in nigeria">
            <a:extLst>
              <a:ext uri="{FF2B5EF4-FFF2-40B4-BE49-F238E27FC236}">
                <a16:creationId xmlns:a16="http://schemas.microsoft.com/office/drawing/2014/main" id="{D76D38FE-25BD-42E2-8E73-CFEB7568D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192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5" descr="Related image">
            <a:hlinkClick r:id="rId10"/>
            <a:extLst>
              <a:ext uri="{FF2B5EF4-FFF2-40B4-BE49-F238E27FC236}">
                <a16:creationId xmlns:a16="http://schemas.microsoft.com/office/drawing/2014/main" id="{12A3B482-706A-407C-AE3A-7F279499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3200400"/>
            <a:ext cx="25146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82" name="TextBox 17">
            <a:extLst>
              <a:ext uri="{FF2B5EF4-FFF2-40B4-BE49-F238E27FC236}">
                <a16:creationId xmlns:a16="http://schemas.microsoft.com/office/drawing/2014/main" id="{16BEF90B-6B25-4F58-8D6D-5678A76E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248400"/>
            <a:ext cx="2895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100"/>
              <a:t>Source: http://www.iita.org/crops/cowpea/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>
            <a:extLst>
              <a:ext uri="{FF2B5EF4-FFF2-40B4-BE49-F238E27FC236}">
                <a16:creationId xmlns:a16="http://schemas.microsoft.com/office/drawing/2014/main" id="{9D5DE65C-5A20-45E9-B056-585CB457C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latin typeface="Comic Sans MS" panose="030F0702030302020204" pitchFamily="66" charset="0"/>
              </a:rPr>
              <a:t>Biotic Factors Threatening Cowpea Production in  Africa</a:t>
            </a:r>
          </a:p>
        </p:txBody>
      </p:sp>
      <p:pic>
        <p:nvPicPr>
          <p:cNvPr id="8195" name="Picture 4" descr="Image result for sketch images of cowpea plants">
            <a:hlinkClick r:id="rId2"/>
            <a:extLst>
              <a:ext uri="{FF2B5EF4-FFF2-40B4-BE49-F238E27FC236}">
                <a16:creationId xmlns:a16="http://schemas.microsoft.com/office/drawing/2014/main" id="{525488AB-9353-446C-8F8B-66B1B1B6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1771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10" descr="Image result for images of alectra and cowpea plants">
            <a:hlinkClick r:id="rId4"/>
            <a:extLst>
              <a:ext uri="{FF2B5EF4-FFF2-40B4-BE49-F238E27FC236}">
                <a16:creationId xmlns:a16="http://schemas.microsoft.com/office/drawing/2014/main" id="{AF573E2C-5F20-4B7F-BF3A-4BD70E88C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77200" y="6858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3" name="Picture 11" descr="Image result for images of striga attack on cowpea">
            <a:extLst>
              <a:ext uri="{FF2B5EF4-FFF2-40B4-BE49-F238E27FC236}">
                <a16:creationId xmlns:a16="http://schemas.microsoft.com/office/drawing/2014/main" id="{A0723D2C-21BF-4921-BAB8-D600762C5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990600"/>
            <a:ext cx="2619375" cy="1743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198" name="AutoShape 13" descr="Page 359 of Diseases Affecting Cowpea (Vigna unguiculata (L.) Walpers) in Niger">
            <a:extLst>
              <a:ext uri="{FF2B5EF4-FFF2-40B4-BE49-F238E27FC236}">
                <a16:creationId xmlns:a16="http://schemas.microsoft.com/office/drawing/2014/main" id="{9739E18F-5687-40A1-A41B-2AE4A5180C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AutoShape 15" descr="Page 359 of Diseases Affecting Cowpea (Vigna unguiculata (L.) Walpers) in Niger">
            <a:extLst>
              <a:ext uri="{FF2B5EF4-FFF2-40B4-BE49-F238E27FC236}">
                <a16:creationId xmlns:a16="http://schemas.microsoft.com/office/drawing/2014/main" id="{EB38B6FD-E866-4347-BD41-393D44DC3F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0" name="Picture 17" descr="Image result for images of macrophomina phaseolina attack on cowpea, charcoal rot of cowpea">
            <a:hlinkClick r:id="rId6"/>
            <a:extLst>
              <a:ext uri="{FF2B5EF4-FFF2-40B4-BE49-F238E27FC236}">
                <a16:creationId xmlns:a16="http://schemas.microsoft.com/office/drawing/2014/main" id="{2183A384-5EED-47BD-8A92-E526E5FB8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19400"/>
            <a:ext cx="3124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95848C-B653-406D-BDF5-7766D07DE7DD}"/>
              </a:ext>
            </a:extLst>
          </p:cNvPr>
          <p:cNvSpPr txBox="1"/>
          <p:nvPr/>
        </p:nvSpPr>
        <p:spPr>
          <a:xfrm>
            <a:off x="6781800" y="609600"/>
            <a:ext cx="2362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0000"/>
                </a:solidFill>
                <a:latin typeface="+mn-lt"/>
                <a:cs typeface="Arial" charset="0"/>
              </a:rPr>
              <a:t>Striga</a:t>
            </a:r>
            <a:r>
              <a:rPr lang="en-US" b="1" i="1" dirty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+mn-lt"/>
                <a:cs typeface="Arial" charset="0"/>
              </a:rPr>
              <a:t>gesnerioides</a:t>
            </a:r>
            <a:endParaRPr lang="en-US" b="1" i="1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8202" name="AutoShape 19" descr="Image result for striga gesnerioides and cowpea">
            <a:extLst>
              <a:ext uri="{FF2B5EF4-FFF2-40B4-BE49-F238E27FC236}">
                <a16:creationId xmlns:a16="http://schemas.microsoft.com/office/drawing/2014/main" id="{607F52AC-09EA-4958-92BD-88B6476DC4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15" name="Picture 23" descr="Image result for striga gesnerioides and cowpea">
            <a:extLst>
              <a:ext uri="{FF2B5EF4-FFF2-40B4-BE49-F238E27FC236}">
                <a16:creationId xmlns:a16="http://schemas.microsoft.com/office/drawing/2014/main" id="{970D92E2-1E88-4D38-9F39-24A8DEF70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1" y="838200"/>
            <a:ext cx="1752600" cy="1743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217" name="Picture 25" descr="Image result for images of striga attack on cowpea">
            <a:hlinkClick r:id="rId9"/>
            <a:extLst>
              <a:ext uri="{FF2B5EF4-FFF2-40B4-BE49-F238E27FC236}">
                <a16:creationId xmlns:a16="http://schemas.microsoft.com/office/drawing/2014/main" id="{33EE9D2C-C860-4FC4-A4D0-9E52C232A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10400" y="990600"/>
            <a:ext cx="1924050" cy="160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219" name="Picture 27" descr="Image result for images of macrophomina phaseolina and cowpea">
            <a:extLst>
              <a:ext uri="{FF2B5EF4-FFF2-40B4-BE49-F238E27FC236}">
                <a16:creationId xmlns:a16="http://schemas.microsoft.com/office/drawing/2014/main" id="{3A1EFA41-F8BF-49C4-8552-2D4E98DB0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62600" y="5105400"/>
            <a:ext cx="1295400" cy="1476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78DD19-1F11-4E10-A0BF-A58057014CAE}"/>
              </a:ext>
            </a:extLst>
          </p:cNvPr>
          <p:cNvSpPr txBox="1"/>
          <p:nvPr/>
        </p:nvSpPr>
        <p:spPr>
          <a:xfrm>
            <a:off x="7162800" y="6324600"/>
            <a:ext cx="1752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0000"/>
                </a:solidFill>
                <a:latin typeface="+mn-lt"/>
                <a:cs typeface="Arial" charset="0"/>
              </a:rPr>
              <a:t>M. </a:t>
            </a:r>
            <a:r>
              <a:rPr lang="en-US" b="1" i="1" dirty="0" err="1">
                <a:solidFill>
                  <a:srgbClr val="FF0000"/>
                </a:solidFill>
                <a:latin typeface="+mn-lt"/>
                <a:cs typeface="Arial" charset="0"/>
              </a:rPr>
              <a:t>phaseolina</a:t>
            </a:r>
            <a:endParaRPr lang="en-US" b="1" i="1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03BED6B-F65C-4091-BAEE-64560697B3F5}"/>
              </a:ext>
            </a:extLst>
          </p:cNvPr>
          <p:cNvSpPr/>
          <p:nvPr/>
        </p:nvSpPr>
        <p:spPr>
          <a:xfrm rot="2873010">
            <a:off x="872331" y="2215357"/>
            <a:ext cx="720725" cy="204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1EE4D952-9453-4091-A95F-CB4979DF42B1}"/>
              </a:ext>
            </a:extLst>
          </p:cNvPr>
          <p:cNvSpPr/>
          <p:nvPr/>
        </p:nvSpPr>
        <p:spPr>
          <a:xfrm>
            <a:off x="762000" y="3581400"/>
            <a:ext cx="7937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174B248C-C5AD-438B-A5D7-7DA4F9575486}"/>
              </a:ext>
            </a:extLst>
          </p:cNvPr>
          <p:cNvSpPr/>
          <p:nvPr/>
        </p:nvSpPr>
        <p:spPr>
          <a:xfrm rot="10800000">
            <a:off x="3505200" y="3810000"/>
            <a:ext cx="2057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B1CC728-F20A-49A1-8AE1-925F4029FB9A}"/>
              </a:ext>
            </a:extLst>
          </p:cNvPr>
          <p:cNvSpPr/>
          <p:nvPr/>
        </p:nvSpPr>
        <p:spPr>
          <a:xfrm rot="13216722">
            <a:off x="3087688" y="5137150"/>
            <a:ext cx="987425" cy="249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189E247-2BD2-4FF0-BF6F-A194D9919D0A}"/>
              </a:ext>
            </a:extLst>
          </p:cNvPr>
          <p:cNvSpPr/>
          <p:nvPr/>
        </p:nvSpPr>
        <p:spPr>
          <a:xfrm rot="16200000" flipV="1">
            <a:off x="1943100" y="5372100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E7AFD243-EEE5-47BD-9CBF-25DF6AEBECE4}"/>
              </a:ext>
            </a:extLst>
          </p:cNvPr>
          <p:cNvSpPr/>
          <p:nvPr/>
        </p:nvSpPr>
        <p:spPr>
          <a:xfrm rot="19051523">
            <a:off x="1277938" y="4641850"/>
            <a:ext cx="752475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37E193A-2CA8-4173-966F-1435226077F6}"/>
              </a:ext>
            </a:extLst>
          </p:cNvPr>
          <p:cNvSpPr/>
          <p:nvPr/>
        </p:nvSpPr>
        <p:spPr>
          <a:xfrm rot="5400000">
            <a:off x="2270125" y="1539875"/>
            <a:ext cx="7175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6ED97335-C575-4A03-8911-3FAF5536DF29}"/>
              </a:ext>
            </a:extLst>
          </p:cNvPr>
          <p:cNvSpPr/>
          <p:nvPr/>
        </p:nvSpPr>
        <p:spPr>
          <a:xfrm rot="8328616">
            <a:off x="3549650" y="2184400"/>
            <a:ext cx="946150" cy="2587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9EBC45-1ABB-45DC-BAE2-AEC6CCE0DBF2}"/>
              </a:ext>
            </a:extLst>
          </p:cNvPr>
          <p:cNvSpPr txBox="1"/>
          <p:nvPr/>
        </p:nvSpPr>
        <p:spPr>
          <a:xfrm>
            <a:off x="1828800" y="838200"/>
            <a:ext cx="1676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  <a:cs typeface="Arial" charset="0"/>
              </a:rPr>
              <a:t>Flower </a:t>
            </a:r>
            <a:r>
              <a:rPr lang="en-US" b="1" dirty="0" err="1">
                <a:latin typeface="+mn-lt"/>
                <a:cs typeface="Arial" charset="0"/>
              </a:rPr>
              <a:t>thrips</a:t>
            </a:r>
            <a:endParaRPr lang="en-US" b="1" dirty="0">
              <a:latin typeface="+mn-lt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8E1A4-C149-408B-9A65-06AEF6CBC6CC}"/>
              </a:ext>
            </a:extLst>
          </p:cNvPr>
          <p:cNvSpPr txBox="1"/>
          <p:nvPr/>
        </p:nvSpPr>
        <p:spPr>
          <a:xfrm rot="18842609">
            <a:off x="275432" y="1697831"/>
            <a:ext cx="1066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cs typeface="Arial" charset="0"/>
              </a:rPr>
              <a:t>Aphids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B74D3C-A758-4420-A023-C4D42CC39F37}"/>
              </a:ext>
            </a:extLst>
          </p:cNvPr>
          <p:cNvSpPr txBox="1"/>
          <p:nvPr/>
        </p:nvSpPr>
        <p:spPr>
          <a:xfrm rot="16200000">
            <a:off x="-234156" y="3510756"/>
            <a:ext cx="1447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cs typeface="Arial" charset="0"/>
              </a:rPr>
              <a:t>Pod  borers</a:t>
            </a:r>
          </a:p>
        </p:txBody>
      </p:sp>
      <p:pic>
        <p:nvPicPr>
          <p:cNvPr id="8221" name="Picture 29" descr="Image result for images of storage pest attack on cowpea">
            <a:hlinkClick r:id="rId12"/>
            <a:extLst>
              <a:ext uri="{FF2B5EF4-FFF2-40B4-BE49-F238E27FC236}">
                <a16:creationId xmlns:a16="http://schemas.microsoft.com/office/drawing/2014/main" id="{E9CFB844-106B-4F71-8DCB-EF6E7A64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8600" y="5105400"/>
            <a:ext cx="1295400" cy="121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DD02CF3-E081-429D-A0F1-9D2810BCF5F9}"/>
              </a:ext>
            </a:extLst>
          </p:cNvPr>
          <p:cNvSpPr txBox="1"/>
          <p:nvPr/>
        </p:nvSpPr>
        <p:spPr>
          <a:xfrm>
            <a:off x="1600200" y="5943600"/>
            <a:ext cx="1447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cs typeface="Arial" charset="0"/>
              </a:rPr>
              <a:t>Root-knot nematodes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B23F83-AF15-43D8-8932-FDFFFD274D7E}"/>
              </a:ext>
            </a:extLst>
          </p:cNvPr>
          <p:cNvSpPr txBox="1"/>
          <p:nvPr/>
        </p:nvSpPr>
        <p:spPr>
          <a:xfrm>
            <a:off x="3505200" y="5791200"/>
            <a:ext cx="9906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cs typeface="Arial" charset="0"/>
              </a:rPr>
              <a:t>Viruses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515C77-6409-4402-979D-FA7FAE79BD1B}"/>
              </a:ext>
            </a:extLst>
          </p:cNvPr>
          <p:cNvSpPr txBox="1"/>
          <p:nvPr/>
        </p:nvSpPr>
        <p:spPr>
          <a:xfrm>
            <a:off x="0" y="4724400"/>
            <a:ext cx="1066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cs typeface="Arial" charset="0"/>
              </a:rPr>
              <a:t>Storage pests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6">
            <a:extLst>
              <a:ext uri="{FF2B5EF4-FFF2-40B4-BE49-F238E27FC236}">
                <a16:creationId xmlns:a16="http://schemas.microsoft.com/office/drawing/2014/main" id="{D854BB19-0BEF-4E73-9017-F8C8975FF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7630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>
                <a:latin typeface="Comic Sans MS" panose="030F0702030302020204" pitchFamily="66" charset="0"/>
              </a:rPr>
              <a:t>Abiotic factors threatening cowpea production in Africa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400">
              <a:latin typeface="Comic Sans MS" panose="030F0702030302020204" pitchFamily="66" charset="0"/>
            </a:endParaRPr>
          </a:p>
          <a:p>
            <a:pPr eaLnBrk="1" hangingPunct="1"/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9219" name="TextBox 6">
            <a:extLst>
              <a:ext uri="{FF2B5EF4-FFF2-40B4-BE49-F238E27FC236}">
                <a16:creationId xmlns:a16="http://schemas.microsoft.com/office/drawing/2014/main" id="{37AF5C7E-39A4-4F86-A22D-2DA281FB6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52400"/>
            <a:ext cx="48768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200" b="1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en-US" sz="2800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en-US" sz="2000" b="1" dirty="0">
                <a:latin typeface="Comic Sans MS" pitchFamily="66" charset="0"/>
                <a:cs typeface="Arial" charset="0"/>
              </a:rPr>
              <a:t>Effects of </a:t>
            </a:r>
            <a:r>
              <a:rPr lang="en-US" sz="2000" b="1" dirty="0" err="1">
                <a:latin typeface="Comic Sans MS" pitchFamily="66" charset="0"/>
                <a:cs typeface="Arial" charset="0"/>
              </a:rPr>
              <a:t>Abiotic</a:t>
            </a:r>
            <a:r>
              <a:rPr lang="en-US" sz="2000" b="1" dirty="0">
                <a:latin typeface="Comic Sans MS" pitchFamily="66" charset="0"/>
                <a:cs typeface="Arial" charset="0"/>
              </a:rPr>
              <a:t> Stress on Cowpea</a:t>
            </a:r>
          </a:p>
          <a:p>
            <a:pPr>
              <a:defRPr/>
            </a:pPr>
            <a:endParaRPr lang="en-US" sz="2000" b="1" dirty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00B05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+mn-lt"/>
                <a:cs typeface="Arial" charset="0"/>
              </a:rPr>
              <a:t>Reduction in yield</a:t>
            </a:r>
            <a:r>
              <a:rPr lang="en-US" sz="2000" b="1" dirty="0">
                <a:latin typeface="+mn-lt"/>
                <a:cs typeface="Arial" charset="0"/>
              </a:rPr>
              <a:t>  </a:t>
            </a:r>
            <a:r>
              <a:rPr lang="en-US" sz="2000" b="1" dirty="0">
                <a:solidFill>
                  <a:srgbClr val="00B050"/>
                </a:solidFill>
                <a:latin typeface="+mn-lt"/>
                <a:cs typeface="Arial" charset="0"/>
              </a:rPr>
              <a:t>(farmers interest)</a:t>
            </a:r>
          </a:p>
          <a:p>
            <a:pPr>
              <a:defRPr/>
            </a:pPr>
            <a:endParaRPr lang="en-US" sz="2400" b="1" dirty="0">
              <a:solidFill>
                <a:srgbClr val="00B050"/>
              </a:solidFill>
              <a:latin typeface="+mn-lt"/>
              <a:cs typeface="Arial" charset="0"/>
            </a:endParaRPr>
          </a:p>
          <a:p>
            <a:pPr>
              <a:defRPr/>
            </a:pPr>
            <a:endParaRPr lang="en-US" sz="600" b="1" dirty="0">
              <a:solidFill>
                <a:srgbClr val="00B050"/>
              </a:solidFill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sz="2000" b="1" i="1" dirty="0">
                <a:latin typeface="+mn-lt"/>
                <a:cs typeface="Arial" charset="0"/>
              </a:rPr>
              <a:t> Inhibition of seed germination,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b="1" i="1" dirty="0">
                <a:latin typeface="+mn-lt"/>
                <a:cs typeface="Arial" charset="0"/>
              </a:rPr>
              <a:t>Seedling  growth,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b="1" i="1" dirty="0">
                <a:latin typeface="+mn-lt"/>
                <a:cs typeface="Arial" charset="0"/>
              </a:rPr>
              <a:t> vegetative growth,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b="1" i="1" dirty="0">
                <a:latin typeface="+mn-lt"/>
                <a:cs typeface="Arial" charset="0"/>
              </a:rPr>
              <a:t> flowering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b="1" i="1" dirty="0">
                <a:latin typeface="+mn-lt"/>
                <a:cs typeface="Arial" charset="0"/>
              </a:rPr>
              <a:t>and pod formation</a:t>
            </a:r>
          </a:p>
          <a:p>
            <a:pPr>
              <a:defRPr/>
            </a:pPr>
            <a:endParaRPr lang="en-US" sz="3600" b="1" dirty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latin typeface="+mn-lt"/>
                <a:cs typeface="Arial" charset="0"/>
              </a:rPr>
              <a:t> Oxidative stress</a:t>
            </a:r>
          </a:p>
          <a:p>
            <a:pPr>
              <a:defRPr/>
            </a:pPr>
            <a:endParaRPr lang="en-US" sz="1600" b="1" dirty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latin typeface="+mn-lt"/>
                <a:cs typeface="Arial" charset="0"/>
              </a:rPr>
              <a:t> Alternation in photosynthesis</a:t>
            </a:r>
          </a:p>
          <a:p>
            <a:pPr>
              <a:defRPr/>
            </a:pPr>
            <a:endParaRPr lang="en-US" sz="1600" b="1" dirty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latin typeface="+mn-lt"/>
                <a:cs typeface="Arial" charset="0"/>
              </a:rPr>
              <a:t> Alternation in dry matter</a:t>
            </a:r>
          </a:p>
          <a:p>
            <a:pPr>
              <a:defRPr/>
            </a:pPr>
            <a:r>
              <a:rPr lang="en-US" sz="2000" b="1" dirty="0">
                <a:latin typeface="+mn-lt"/>
                <a:cs typeface="Arial" charset="0"/>
              </a:rPr>
              <a:t>   </a:t>
            </a:r>
            <a:endParaRPr lang="en-US" b="1" dirty="0">
              <a:latin typeface="+mn-lt"/>
              <a:cs typeface="Arial" charset="0"/>
            </a:endParaRPr>
          </a:p>
          <a:p>
            <a:pPr>
              <a:defRPr/>
            </a:pPr>
            <a:endParaRPr lang="en-US" sz="700" b="1" dirty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latin typeface="+mn-lt"/>
                <a:cs typeface="Arial" charset="0"/>
              </a:rPr>
              <a:t> Alternation in </a:t>
            </a:r>
            <a:r>
              <a:rPr lang="en-US" sz="2000" b="1" dirty="0" err="1">
                <a:latin typeface="+mn-lt"/>
                <a:cs typeface="Arial" charset="0"/>
              </a:rPr>
              <a:t>phenology</a:t>
            </a:r>
            <a:endParaRPr lang="en-US" sz="2000" b="1" dirty="0">
              <a:latin typeface="+mn-lt"/>
              <a:cs typeface="Arial" charset="0"/>
            </a:endParaRPr>
          </a:p>
        </p:txBody>
      </p:sp>
      <p:sp>
        <p:nvSpPr>
          <p:cNvPr id="9220" name="TextBox 3">
            <a:extLst>
              <a:ext uri="{FF2B5EF4-FFF2-40B4-BE49-F238E27FC236}">
                <a16:creationId xmlns:a16="http://schemas.microsoft.com/office/drawing/2014/main" id="{D67C27BC-5778-4F3D-BFB4-D026F42AE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38100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>
              <a:buFont typeface="Wingdings" panose="05000000000000000000" pitchFamily="2" charset="2"/>
              <a:buChar char="v"/>
            </a:pPr>
            <a:r>
              <a:rPr lang="en-US" altLang="en-US" sz="2400">
                <a:latin typeface="Comic Sans MS" panose="030F0702030302020204" pitchFamily="66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Drought***</a:t>
            </a:r>
          </a:p>
          <a:p>
            <a:pPr lvl="2" eaLnBrk="1" hangingPunct="1"/>
            <a:r>
              <a:rPr lang="en-US" alt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lvl="2" eaLnBrk="1" hangingPunct="1"/>
            <a:endParaRPr lang="en-US" altLang="en-US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2" eaLnBrk="1" hangingPunct="1">
              <a:buFont typeface="Wingdings" panose="05000000000000000000" pitchFamily="2" charset="2"/>
              <a:buChar char="v"/>
            </a:pPr>
            <a:r>
              <a:rPr lang="en-US" altLang="en-US" sz="2400" b="1">
                <a:latin typeface="Comic Sans MS" panose="030F0702030302020204" pitchFamily="66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Heat**</a:t>
            </a:r>
          </a:p>
          <a:p>
            <a:pPr lvl="2" eaLnBrk="1" hangingPunct="1"/>
            <a:endParaRPr lang="en-US" altLang="en-US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2" eaLnBrk="1" hangingPunct="1"/>
            <a:endParaRPr lang="en-US" altLang="en-US" sz="28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2" eaLnBrk="1" hangingPunct="1"/>
            <a:endParaRPr lang="en-US" altLang="en-US" sz="12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2" eaLnBrk="1" hangingPunct="1">
              <a:buFont typeface="Wingdings" panose="05000000000000000000" pitchFamily="2" charset="2"/>
              <a:buChar char="v"/>
            </a:pPr>
            <a:r>
              <a:rPr lang="en-US" altLang="en-US" sz="2400">
                <a:latin typeface="Comic Sans MS" panose="030F0702030302020204" pitchFamily="66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Salinity*</a:t>
            </a:r>
          </a:p>
          <a:p>
            <a:pPr lvl="2" eaLnBrk="1" hangingPunct="1"/>
            <a:endParaRPr lang="en-US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2" eaLnBrk="1" hangingPunct="1"/>
            <a:endParaRPr lang="en-US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2" eaLnBrk="1" hangingPunct="1"/>
            <a:endParaRPr lang="en-US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2" eaLnBrk="1" hangingPunct="1">
              <a:buFont typeface="Wingdings" panose="05000000000000000000" pitchFamily="2" charset="2"/>
              <a:buChar char="v"/>
            </a:pPr>
            <a:r>
              <a:rPr lang="en-US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Cold*</a:t>
            </a:r>
          </a:p>
          <a:p>
            <a:pPr lvl="2" eaLnBrk="1" hangingPunct="1"/>
            <a:endParaRPr lang="en-US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221" name="AutoShape 5" descr="Image result for images of drought in africa">
            <a:extLst>
              <a:ext uri="{FF2B5EF4-FFF2-40B4-BE49-F238E27FC236}">
                <a16:creationId xmlns:a16="http://schemas.microsoft.com/office/drawing/2014/main" id="{D4A5B335-EF14-4F89-9BE3-55EFA6AE88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2" name="AutoShape 7" descr="Image result for images of drought in africa">
            <a:extLst>
              <a:ext uri="{FF2B5EF4-FFF2-40B4-BE49-F238E27FC236}">
                <a16:creationId xmlns:a16="http://schemas.microsoft.com/office/drawing/2014/main" id="{5C71B6E7-52E5-4E38-9EC7-D7B43927F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3" name="AutoShape 9" descr="Image result for images of drought in africa">
            <a:extLst>
              <a:ext uri="{FF2B5EF4-FFF2-40B4-BE49-F238E27FC236}">
                <a16:creationId xmlns:a16="http://schemas.microsoft.com/office/drawing/2014/main" id="{E4B14AA2-27C3-4083-8945-2D24CEEBA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" name="Picture 9" descr="Image result for images of heat stress on crop">
            <a:hlinkClick r:id="rId2" tgtFrame="&quot;_blank&quot;"/>
            <a:extLst>
              <a:ext uri="{FF2B5EF4-FFF2-40B4-BE49-F238E27FC236}">
                <a16:creationId xmlns:a16="http://schemas.microsoft.com/office/drawing/2014/main" id="{A50AD803-BBF4-402F-AD33-B7EA64B2E28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71600"/>
            <a:ext cx="2133600" cy="838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Image result for images different sun types">
            <a:hlinkClick r:id="rId4" tgtFrame="&quot;_blank&quot;"/>
            <a:extLst>
              <a:ext uri="{FF2B5EF4-FFF2-40B4-BE49-F238E27FC236}">
                <a16:creationId xmlns:a16="http://schemas.microsoft.com/office/drawing/2014/main" id="{6FF6EB03-2616-426B-AC04-E7C225E8337B}"/>
              </a:ext>
            </a:extLst>
          </p:cNvPr>
          <p:cNvPicPr/>
          <p:nvPr/>
        </p:nvPicPr>
        <p:blipFill>
          <a:blip r:embed="rId5" cstate="print"/>
          <a:srcRect l="10864" t="48333" r="40215" b="8542"/>
          <a:stretch>
            <a:fillRect/>
          </a:stretch>
        </p:blipFill>
        <p:spPr bwMode="auto">
          <a:xfrm>
            <a:off x="1524000" y="2819400"/>
            <a:ext cx="2286000" cy="76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Image result for images of soil salinity">
            <a:hlinkClick r:id="rId6" tgtFrame="&quot;_blank&quot;"/>
            <a:extLst>
              <a:ext uri="{FF2B5EF4-FFF2-40B4-BE49-F238E27FC236}">
                <a16:creationId xmlns:a16="http://schemas.microsoft.com/office/drawing/2014/main" id="{D95BCC66-2A1B-485D-809B-E1EBEDD41996}"/>
              </a:ext>
            </a:extLst>
          </p:cNvPr>
          <p:cNvPicPr/>
          <p:nvPr/>
        </p:nvPicPr>
        <p:blipFill>
          <a:blip r:embed="rId7"/>
          <a:srcRect t="54380" r="62096"/>
          <a:stretch>
            <a:fillRect/>
          </a:stretch>
        </p:blipFill>
        <p:spPr bwMode="auto">
          <a:xfrm>
            <a:off x="1600200" y="4343400"/>
            <a:ext cx="2133600" cy="8613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Curved Down Arrow 10">
            <a:extLst>
              <a:ext uri="{FF2B5EF4-FFF2-40B4-BE49-F238E27FC236}">
                <a16:creationId xmlns:a16="http://schemas.microsoft.com/office/drawing/2014/main" id="{12E6D622-A35F-4DAE-B3CB-23F9E5C59590}"/>
              </a:ext>
            </a:extLst>
          </p:cNvPr>
          <p:cNvSpPr/>
          <p:nvPr/>
        </p:nvSpPr>
        <p:spPr>
          <a:xfrm rot="16200000">
            <a:off x="0" y="2057400"/>
            <a:ext cx="1828800" cy="9144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4F53FB32-022F-417C-BB54-7D9993EF27D2}"/>
              </a:ext>
            </a:extLst>
          </p:cNvPr>
          <p:cNvSpPr/>
          <p:nvPr/>
        </p:nvSpPr>
        <p:spPr>
          <a:xfrm>
            <a:off x="2895600" y="2057400"/>
            <a:ext cx="228600" cy="990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2ABC6B53-F5F9-4917-9147-A74BFEBF6AE1}"/>
              </a:ext>
            </a:extLst>
          </p:cNvPr>
          <p:cNvSpPr/>
          <p:nvPr/>
        </p:nvSpPr>
        <p:spPr>
          <a:xfrm>
            <a:off x="3200400" y="1981200"/>
            <a:ext cx="228600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1EDAD27-8938-41F3-A851-C30FF624BBD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09600" y="0"/>
            <a:ext cx="8080375" cy="533400"/>
          </a:xfrm>
        </p:spPr>
        <p:txBody>
          <a:bodyPr/>
          <a:lstStyle/>
          <a:p>
            <a:pPr algn="ctr"/>
            <a:r>
              <a:rPr lang="en-US" altLang="en-US" sz="2400">
                <a:latin typeface="Comic Sans MS" panose="030F0702030302020204" pitchFamily="66" charset="0"/>
              </a:rPr>
              <a:t>R4D (Quick Intervention)…..So Far in Nigeria</a:t>
            </a:r>
          </a:p>
        </p:txBody>
      </p:sp>
      <p:sp useBgFill="1">
        <p:nvSpPr>
          <p:cNvPr id="10243" name="Subtitle 2">
            <a:extLst>
              <a:ext uri="{FF2B5EF4-FFF2-40B4-BE49-F238E27FC236}">
                <a16:creationId xmlns:a16="http://schemas.microsoft.com/office/drawing/2014/main" id="{FAA5F6C5-ECE6-4552-ADD0-1177D4D55BB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8600" y="685800"/>
            <a:ext cx="8686800" cy="5791200"/>
          </a:xfrm>
        </p:spPr>
        <p:txBody>
          <a:bodyPr/>
          <a:lstStyle/>
          <a:p>
            <a:pPr algn="just"/>
            <a:r>
              <a:rPr lang="en-US" altLang="en-US"/>
              <a:t>Inter. Inst. of Trop. Agric – R4D  of cowpea cultivars</a:t>
            </a:r>
          </a:p>
          <a:p>
            <a:pPr algn="just"/>
            <a:r>
              <a:rPr lang="en-US" altLang="en-US">
                <a:solidFill>
                  <a:srgbClr val="FF0000"/>
                </a:solidFill>
                <a:latin typeface="Comic Sans MS" panose="030F0702030302020204" pitchFamily="66" charset="0"/>
              </a:rPr>
              <a:t>Breeding technology…. (IT98K-1111-1, IT93K-452-1)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altLang="en-US"/>
              <a:t> University of California, Riverside, USA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altLang="en-US"/>
              <a:t> Nigeria Federal Govt.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altLang="en-US"/>
              <a:t> Nigeria States Govt.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altLang="en-US"/>
              <a:t> Others (e.g USDA, Australia)</a:t>
            </a:r>
          </a:p>
          <a:p>
            <a:pPr algn="just">
              <a:buFont typeface="Wingdings 2" panose="05020102010507070707" pitchFamily="18" charset="2"/>
              <a:buNone/>
            </a:pPr>
            <a:endParaRPr lang="en-US" altLang="en-US"/>
          </a:p>
          <a:p>
            <a:pPr algn="just">
              <a:buFont typeface="Wingdings 2" panose="05020102010507070707" pitchFamily="18" charset="2"/>
              <a:buNone/>
            </a:pPr>
            <a:r>
              <a:rPr lang="en-US" altLang="en-US"/>
              <a:t> Improved cowpea varieties …IITA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/>
              <a:t> High nutritional contents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/>
              <a:t> Easier processing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/>
              <a:t> Biotic stress tolerance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/>
              <a:t> Abiotic stress tolerance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n-US" altLang="en-US"/>
          </a:p>
          <a:p>
            <a:pPr algn="just"/>
            <a:endParaRPr lang="en-US" altLang="en-US"/>
          </a:p>
          <a:p>
            <a:pPr algn="just"/>
            <a:endParaRPr lang="en-US" altLang="en-US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en-US" altLang="en-US"/>
              <a:t>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DBD388-FA3E-4CFF-91B1-0DC3EC581CBD}"/>
              </a:ext>
            </a:extLst>
          </p:cNvPr>
          <p:cNvGraphicFramePr>
            <a:graphicFrameLocks noGrp="1"/>
          </p:cNvGraphicFramePr>
          <p:nvPr/>
        </p:nvGraphicFramePr>
        <p:xfrm>
          <a:off x="5334000" y="2274888"/>
          <a:ext cx="3581400" cy="4081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8835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4" marB="45724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Comparative Effect of Biotic and </a:t>
                      </a:r>
                      <a:r>
                        <a:rPr lang="en-US" sz="1800" dirty="0" err="1"/>
                        <a:t>Abiotic</a:t>
                      </a:r>
                      <a:r>
                        <a:rPr lang="en-US" sz="1800" dirty="0"/>
                        <a:t> Stresses on  Major</a:t>
                      </a:r>
                      <a:r>
                        <a:rPr lang="en-US" sz="1800" baseline="0" dirty="0"/>
                        <a:t>  Crops</a:t>
                      </a:r>
                      <a:endParaRPr lang="en-US" sz="18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134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Crop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%</a:t>
                      </a:r>
                      <a:r>
                        <a:rPr lang="en-US" sz="1400" baseline="0" dirty="0"/>
                        <a:t> of record yield</a:t>
                      </a:r>
                      <a:endParaRPr lang="en-US" sz="1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%</a:t>
                      </a:r>
                      <a:r>
                        <a:rPr lang="en-US" sz="1400" baseline="0" dirty="0"/>
                        <a:t> of record yield 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Biotic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%</a:t>
                      </a:r>
                      <a:r>
                        <a:rPr lang="en-US" sz="1400" baseline="0" dirty="0"/>
                        <a:t> of record yield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</a:rPr>
                        <a:t>Abiotic</a:t>
                      </a:r>
                      <a:endParaRPr lang="en-US" sz="1400" b="1" dirty="0"/>
                    </a:p>
                    <a:p>
                      <a:pPr algn="ctr"/>
                      <a:endParaRPr lang="en-US" sz="14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3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Wheat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13.0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5.0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82.1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3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Corn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23.8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10.1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65.8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3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Potato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30.1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18.9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54.1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32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Cowpea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?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?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?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0EA3DD-BD98-41E4-963E-3591A3E7C11A}"/>
              </a:ext>
            </a:extLst>
          </p:cNvPr>
          <p:cNvSpPr txBox="1"/>
          <p:nvPr/>
        </p:nvSpPr>
        <p:spPr>
          <a:xfrm>
            <a:off x="5410200" y="6400800"/>
            <a:ext cx="19050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  <a:cs typeface="Arial" charset="0"/>
              </a:rPr>
              <a:t>Bray et al., 2000</a:t>
            </a:r>
          </a:p>
        </p:txBody>
      </p:sp>
      <p:sp>
        <p:nvSpPr>
          <p:cNvPr id="6" name="Curved Right Arrow 5">
            <a:extLst>
              <a:ext uri="{FF2B5EF4-FFF2-40B4-BE49-F238E27FC236}">
                <a16:creationId xmlns:a16="http://schemas.microsoft.com/office/drawing/2014/main" id="{C3B7B9FF-465C-473A-8CF8-5BDF84BB9CF1}"/>
              </a:ext>
            </a:extLst>
          </p:cNvPr>
          <p:cNvSpPr/>
          <p:nvPr/>
        </p:nvSpPr>
        <p:spPr>
          <a:xfrm>
            <a:off x="228600" y="914400"/>
            <a:ext cx="304800" cy="5334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itle 2">
            <a:extLst>
              <a:ext uri="{FF2B5EF4-FFF2-40B4-BE49-F238E27FC236}">
                <a16:creationId xmlns:a16="http://schemas.microsoft.com/office/drawing/2014/main" id="{F270562D-594D-4DEA-A102-537EE94C37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4800" y="228600"/>
            <a:ext cx="8686800" cy="3276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sz="2800"/>
              <a:t>Biotech - Improvement of Cowpea</a:t>
            </a:r>
          </a:p>
          <a:p>
            <a:pPr eaLnBrk="1" hangingPunct="1">
              <a:lnSpc>
                <a:spcPct val="80000"/>
              </a:lnSpc>
            </a:pPr>
            <a:endParaRPr lang="en-US" altLang="en-US" sz="5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3200"/>
              <a:t>  </a:t>
            </a:r>
            <a:r>
              <a:rPr lang="en-US" altLang="en-US" sz="2800"/>
              <a:t>Challenges</a:t>
            </a:r>
          </a:p>
          <a:p>
            <a:pPr algn="just"/>
            <a:endParaRPr lang="en-US" altLang="en-US" sz="100"/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n-US" altLang="en-US" sz="2400"/>
              <a:t>Research facilities/Equipments</a:t>
            </a:r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n-US" altLang="en-US" sz="2400"/>
              <a:t> Funding</a:t>
            </a:r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n-US" altLang="en-US" sz="2400"/>
              <a:t> Capacity  building</a:t>
            </a:r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n-US" altLang="en-US" sz="2400"/>
              <a:t>Supervision capability</a:t>
            </a:r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rgbClr val="0070C0"/>
                </a:solidFill>
              </a:rPr>
              <a:t> Collaborative research for cowpea improvement ?</a:t>
            </a:r>
          </a:p>
          <a:p>
            <a:pPr lvl="3" algn="just">
              <a:buFont typeface="Wingdings" panose="05000000000000000000" pitchFamily="2" charset="2"/>
              <a:buChar char="Ø"/>
            </a:pPr>
            <a:endParaRPr lang="en-US" altLang="en-US" sz="2400"/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en-US" sz="1800"/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en-US" sz="23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en-US" sz="2300"/>
          </a:p>
        </p:txBody>
      </p:sp>
      <p:sp>
        <p:nvSpPr>
          <p:cNvPr id="11267" name="TextBox 6">
            <a:extLst>
              <a:ext uri="{FF2B5EF4-FFF2-40B4-BE49-F238E27FC236}">
                <a16:creationId xmlns:a16="http://schemas.microsoft.com/office/drawing/2014/main" id="{81681437-DC8F-4E8D-9FCD-1F50C4395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429000"/>
            <a:ext cx="8382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algn="ctr" eaLnBrk="1" hangingPunct="1"/>
            <a:endParaRPr lang="en-US" altLang="en-US" sz="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 Lingaraj Sahoo: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Biosciences and Bioengineering, Indian Institute of Technology, Guwahati, Assam, India</a:t>
            </a:r>
          </a:p>
          <a:p>
            <a:pPr lvl="3" algn="ctr"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lvl="3"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Moses Abiala: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Biological Sciences, Mountain Top University, Prayer City, Ogun State, Nigeria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 eaLnBrk="1" hangingPunct="1"/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 eaLnBrk="1" hangingPunct="1"/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 eaLnBrk="1" hangingPunct="1"/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>
            <a:extLst>
              <a:ext uri="{FF2B5EF4-FFF2-40B4-BE49-F238E27FC236}">
                <a16:creationId xmlns:a16="http://schemas.microsoft.com/office/drawing/2014/main" id="{DE09B1D3-16B7-40CE-BC60-9BAFB7A3D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HARNESSING STRESS TOLERANCE GENE (S) FOR SUSTAINBLE  GROWTH  AND </a:t>
            </a:r>
            <a:r>
              <a:rPr lang="en-US" altLang="en-US" sz="2000" b="1">
                <a:solidFill>
                  <a:srgbClr val="FF0000"/>
                </a:solidFill>
                <a:latin typeface="Arial Black" panose="020B0A04020102020204" pitchFamily="34" charset="0"/>
              </a:rPr>
              <a:t>YIELD</a:t>
            </a:r>
            <a:r>
              <a:rPr lang="en-US" altLang="en-US" b="1"/>
              <a:t> OF COWPEA </a:t>
            </a:r>
          </a:p>
          <a:p>
            <a:pPr eaLnBrk="1" hangingPunct="1"/>
            <a:endParaRPr lang="en-US" altLang="en-US"/>
          </a:p>
        </p:txBody>
      </p:sp>
      <p:pic>
        <p:nvPicPr>
          <p:cNvPr id="13317" name="Picture 5" descr="Image result for images of plant cell genes">
            <a:hlinkClick r:id="rId2"/>
            <a:extLst>
              <a:ext uri="{FF2B5EF4-FFF2-40B4-BE49-F238E27FC236}">
                <a16:creationId xmlns:a16="http://schemas.microsoft.com/office/drawing/2014/main" id="{90A6E17E-3610-4DE8-B758-BF6481110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3543" t="21276" r="26206" b="40426"/>
          <a:stretch>
            <a:fillRect/>
          </a:stretch>
        </p:blipFill>
        <p:spPr bwMode="auto">
          <a:xfrm>
            <a:off x="228600" y="2819400"/>
            <a:ext cx="1905000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319" name="Picture 7" descr="Image result for images of plant cell genes">
            <a:hlinkClick r:id="rId4"/>
            <a:extLst>
              <a:ext uri="{FF2B5EF4-FFF2-40B4-BE49-F238E27FC236}">
                <a16:creationId xmlns:a16="http://schemas.microsoft.com/office/drawing/2014/main" id="{D50F52E3-0DDB-46B4-8D6E-7C3E3EC46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44095" t="65958" r="2362" b="10638"/>
          <a:stretch>
            <a:fillRect/>
          </a:stretch>
        </p:blipFill>
        <p:spPr bwMode="auto">
          <a:xfrm>
            <a:off x="2362200" y="914400"/>
            <a:ext cx="2819400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Image result for images of plant cell genes">
            <a:hlinkClick r:id="rId4"/>
            <a:extLst>
              <a:ext uri="{FF2B5EF4-FFF2-40B4-BE49-F238E27FC236}">
                <a16:creationId xmlns:a16="http://schemas.microsoft.com/office/drawing/2014/main" id="{4E8E47B0-3B5A-4743-8769-F85ED9A5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44095" t="65958" r="2362" b="10638"/>
          <a:stretch>
            <a:fillRect/>
          </a:stretch>
        </p:blipFill>
        <p:spPr bwMode="auto">
          <a:xfrm>
            <a:off x="2286000" y="4800600"/>
            <a:ext cx="2819400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4" descr="Image result for sketch images of cowpea plants">
            <a:hlinkClick r:id="rId6"/>
            <a:extLst>
              <a:ext uri="{FF2B5EF4-FFF2-40B4-BE49-F238E27FC236}">
                <a16:creationId xmlns:a16="http://schemas.microsoft.com/office/drawing/2014/main" id="{FEDE9F93-745C-47C1-A59E-004552460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47800"/>
            <a:ext cx="1771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AutoShape 9" descr="Image result for images of cowpea seed">
            <a:extLst>
              <a:ext uri="{FF2B5EF4-FFF2-40B4-BE49-F238E27FC236}">
                <a16:creationId xmlns:a16="http://schemas.microsoft.com/office/drawing/2014/main" id="{F6B670A7-4226-4E32-97C8-2E31C2030C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6" name="AutoShape 11" descr="Image result for images of cowpea seed">
            <a:extLst>
              <a:ext uri="{FF2B5EF4-FFF2-40B4-BE49-F238E27FC236}">
                <a16:creationId xmlns:a16="http://schemas.microsoft.com/office/drawing/2014/main" id="{44A5DA45-591A-4172-A823-7D881F231F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7" name="AutoShape 13" descr="A group of brown kidney-shaped peas. A black spot is visible on some of them">
            <a:extLst>
              <a:ext uri="{FF2B5EF4-FFF2-40B4-BE49-F238E27FC236}">
                <a16:creationId xmlns:a16="http://schemas.microsoft.com/office/drawing/2014/main" id="{FF67C03E-A48F-4FE5-9FDA-BEEF5169A0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8" name="AutoShape 15" descr="A group of brown kidney-shaped peas. A black spot is visible on some of them">
            <a:extLst>
              <a:ext uri="{FF2B5EF4-FFF2-40B4-BE49-F238E27FC236}">
                <a16:creationId xmlns:a16="http://schemas.microsoft.com/office/drawing/2014/main" id="{360C71F6-AA32-4330-8DF9-4B2F5F010C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9" name="AutoShape 17" descr="A group of brown kidney-shaped peas. A black spot is visible on some of them">
            <a:extLst>
              <a:ext uri="{FF2B5EF4-FFF2-40B4-BE49-F238E27FC236}">
                <a16:creationId xmlns:a16="http://schemas.microsoft.com/office/drawing/2014/main" id="{D4E6D9AB-4188-4A5E-B5BC-BF65B716EE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3330" name="Picture 18">
            <a:extLst>
              <a:ext uri="{FF2B5EF4-FFF2-40B4-BE49-F238E27FC236}">
                <a16:creationId xmlns:a16="http://schemas.microsoft.com/office/drawing/2014/main" id="{27239E01-988C-40EC-80CD-5936327F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2895600"/>
            <a:ext cx="2057400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301" name="TextBox 14">
            <a:extLst>
              <a:ext uri="{FF2B5EF4-FFF2-40B4-BE49-F238E27FC236}">
                <a16:creationId xmlns:a16="http://schemas.microsoft.com/office/drawing/2014/main" id="{208AE8BB-2DCF-4913-B8E9-979F9C6DB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43400"/>
            <a:ext cx="175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Cellular level</a:t>
            </a:r>
          </a:p>
        </p:txBody>
      </p:sp>
      <p:sp>
        <p:nvSpPr>
          <p:cNvPr id="12302" name="TextBox 15">
            <a:extLst>
              <a:ext uri="{FF2B5EF4-FFF2-40B4-BE49-F238E27FC236}">
                <a16:creationId xmlns:a16="http://schemas.microsoft.com/office/drawing/2014/main" id="{6368F1DC-8934-4587-9496-01F6681B0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267200"/>
            <a:ext cx="144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System level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9BEA2038-0C6E-4611-9F73-43FC271C09D2}"/>
              </a:ext>
            </a:extLst>
          </p:cNvPr>
          <p:cNvSpPr/>
          <p:nvPr/>
        </p:nvSpPr>
        <p:spPr>
          <a:xfrm rot="2634970">
            <a:off x="2079625" y="2114550"/>
            <a:ext cx="282575" cy="838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052E6306-0C8E-47B8-AF70-0308E0E5DE88}"/>
              </a:ext>
            </a:extLst>
          </p:cNvPr>
          <p:cNvSpPr/>
          <p:nvPr/>
        </p:nvSpPr>
        <p:spPr>
          <a:xfrm rot="1169376">
            <a:off x="5360988" y="2128838"/>
            <a:ext cx="1379537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08D1B56-B84C-4E1F-8507-8003C42C9E2A}"/>
              </a:ext>
            </a:extLst>
          </p:cNvPr>
          <p:cNvCxnSpPr/>
          <p:nvPr/>
        </p:nvCxnSpPr>
        <p:spPr>
          <a:xfrm>
            <a:off x="5791200" y="3657600"/>
            <a:ext cx="1143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6" name="TextBox 23">
            <a:extLst>
              <a:ext uri="{FF2B5EF4-FFF2-40B4-BE49-F238E27FC236}">
                <a16:creationId xmlns:a16="http://schemas.microsoft.com/office/drawing/2014/main" id="{AA224BE4-673D-4C70-8FA2-7996FB50FEF8}"/>
              </a:ext>
            </a:extLst>
          </p:cNvPr>
          <p:cNvSpPr txBox="1">
            <a:spLocks noChangeArrowheads="1"/>
          </p:cNvSpPr>
          <p:nvPr/>
        </p:nvSpPr>
        <p:spPr bwMode="auto">
          <a:xfrm rot="1134125">
            <a:off x="5146675" y="1616075"/>
            <a:ext cx="2022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/>
              <a:t>Expression of stress tolerance genes</a:t>
            </a:r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21419DA6-052D-48DC-B735-666F6245CEBB}"/>
              </a:ext>
            </a:extLst>
          </p:cNvPr>
          <p:cNvSpPr/>
          <p:nvPr/>
        </p:nvSpPr>
        <p:spPr>
          <a:xfrm rot="19976964">
            <a:off x="5260975" y="4724400"/>
            <a:ext cx="1471613" cy="4286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08" name="TextBox 25">
            <a:extLst>
              <a:ext uri="{FF2B5EF4-FFF2-40B4-BE49-F238E27FC236}">
                <a16:creationId xmlns:a16="http://schemas.microsoft.com/office/drawing/2014/main" id="{000B2FC5-6AD7-47BE-8223-2291477CF0BB}"/>
              </a:ext>
            </a:extLst>
          </p:cNvPr>
          <p:cNvSpPr txBox="1">
            <a:spLocks noChangeArrowheads="1"/>
          </p:cNvSpPr>
          <p:nvPr/>
        </p:nvSpPr>
        <p:spPr bwMode="auto">
          <a:xfrm rot="-1873858">
            <a:off x="4987925" y="5091113"/>
            <a:ext cx="2443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/>
              <a:t>Re-evaluation of stress tolerance genes</a:t>
            </a:r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DD73524A-5B2D-4B5D-B75C-F9472E6E5C7D}"/>
              </a:ext>
            </a:extLst>
          </p:cNvPr>
          <p:cNvSpPr/>
          <p:nvPr/>
        </p:nvSpPr>
        <p:spPr>
          <a:xfrm rot="19002775">
            <a:off x="2106613" y="4116388"/>
            <a:ext cx="260350" cy="8651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28F687-3F2F-4C7B-9573-C7D1DEEFDBAE}"/>
              </a:ext>
            </a:extLst>
          </p:cNvPr>
          <p:cNvCxnSpPr/>
          <p:nvPr/>
        </p:nvCxnSpPr>
        <p:spPr>
          <a:xfrm>
            <a:off x="2362200" y="3581400"/>
            <a:ext cx="1143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161FDDF8-7DB0-48B1-8719-BD8CCC43F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Comic Sans MS" panose="030F0702030302020204" pitchFamily="66" charset="0"/>
              </a:rPr>
              <a:t>R4D of Cowpea in </a:t>
            </a: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India</a:t>
            </a:r>
            <a:r>
              <a:rPr lang="en-US" altLang="en-US" sz="2400">
                <a:latin typeface="Comic Sans MS" panose="030F0702030302020204" pitchFamily="66" charset="0"/>
              </a:rPr>
              <a:t>…..Prof. L. Sahoo, IIT, Guwahati</a:t>
            </a:r>
            <a:endParaRPr lang="en-US" altLang="en-US" sz="2400"/>
          </a:p>
        </p:txBody>
      </p:sp>
      <p:sp>
        <p:nvSpPr>
          <p:cNvPr id="13315" name="TextBox 117">
            <a:extLst>
              <a:ext uri="{FF2B5EF4-FFF2-40B4-BE49-F238E27FC236}">
                <a16:creationId xmlns:a16="http://schemas.microsoft.com/office/drawing/2014/main" id="{54B1F976-CF47-4B06-8B08-952C2D89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601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latin typeface="Calibri" panose="020F0502020204030204" pitchFamily="34" charset="0"/>
              </a:rPr>
              <a:t>Response of the cowpea </a:t>
            </a:r>
            <a:r>
              <a:rPr lang="en-US" altLang="en-US" sz="1600" b="1" i="1">
                <a:latin typeface="Calibri" panose="020F0502020204030204" pitchFamily="34" charset="0"/>
              </a:rPr>
              <a:t>VuDREB2A  </a:t>
            </a:r>
            <a:r>
              <a:rPr lang="en-US" altLang="en-US" sz="1600" b="1">
                <a:latin typeface="Calibri" panose="020F0502020204030204" pitchFamily="34" charset="0"/>
              </a:rPr>
              <a:t>lines to Drought &amp; Heat stress </a:t>
            </a:r>
          </a:p>
        </p:txBody>
      </p:sp>
      <p:pic>
        <p:nvPicPr>
          <p:cNvPr id="13316" name="Picture 6" descr="H:\DREB2A\Figure _2.tif">
            <a:extLst>
              <a:ext uri="{FF2B5EF4-FFF2-40B4-BE49-F238E27FC236}">
                <a16:creationId xmlns:a16="http://schemas.microsoft.com/office/drawing/2014/main" id="{4E279339-ADED-441D-B474-C5303C5D7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82"/>
          <a:stretch>
            <a:fillRect/>
          </a:stretch>
        </p:blipFill>
        <p:spPr bwMode="auto">
          <a:xfrm>
            <a:off x="457200" y="1066800"/>
            <a:ext cx="441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H:\DREB2A\Figure_3.tif">
            <a:extLst>
              <a:ext uri="{FF2B5EF4-FFF2-40B4-BE49-F238E27FC236}">
                <a16:creationId xmlns:a16="http://schemas.microsoft.com/office/drawing/2014/main" id="{89BA7E4B-F134-4743-8458-E46F7237F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" b="29704"/>
          <a:stretch>
            <a:fillRect/>
          </a:stretch>
        </p:blipFill>
        <p:spPr bwMode="auto">
          <a:xfrm>
            <a:off x="4876800" y="990600"/>
            <a:ext cx="42672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C:\Users\Mahesh\Desktop\DREB2A\Figure_3.tif">
            <a:extLst>
              <a:ext uri="{FF2B5EF4-FFF2-40B4-BE49-F238E27FC236}">
                <a16:creationId xmlns:a16="http://schemas.microsoft.com/office/drawing/2014/main" id="{77DF39A7-1309-45B6-98FA-247C161E1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84"/>
          <a:stretch>
            <a:fillRect/>
          </a:stretch>
        </p:blipFill>
        <p:spPr bwMode="auto">
          <a:xfrm>
            <a:off x="381000" y="3733800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25">
            <a:extLst>
              <a:ext uri="{FF2B5EF4-FFF2-40B4-BE49-F238E27FC236}">
                <a16:creationId xmlns:a16="http://schemas.microsoft.com/office/drawing/2014/main" id="{ADA9CAE6-C342-49D0-9969-8D31A658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05200"/>
            <a:ext cx="449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Calibri" panose="020F0502020204030204" pitchFamily="34" charset="0"/>
              </a:rPr>
              <a:t>Elevated photosynthetic rate in cowpea transgenic lines </a:t>
            </a:r>
          </a:p>
        </p:txBody>
      </p:sp>
      <p:pic>
        <p:nvPicPr>
          <p:cNvPr id="13320" name="Picture 9" descr="C:\Users\Mahesh\Desktop\DREB2A\Figure_9.tif">
            <a:extLst>
              <a:ext uri="{FF2B5EF4-FFF2-40B4-BE49-F238E27FC236}">
                <a16:creationId xmlns:a16="http://schemas.microsoft.com/office/drawing/2014/main" id="{C07F56EE-9A03-4679-A2A7-1C07B2C3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90" b="37592"/>
          <a:stretch>
            <a:fillRect/>
          </a:stretch>
        </p:blipFill>
        <p:spPr bwMode="auto">
          <a:xfrm>
            <a:off x="5029200" y="4038600"/>
            <a:ext cx="4114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12">
            <a:extLst>
              <a:ext uri="{FF2B5EF4-FFF2-40B4-BE49-F238E27FC236}">
                <a16:creationId xmlns:a16="http://schemas.microsoft.com/office/drawing/2014/main" id="{A9897331-BAB1-4562-9586-38BF60C35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505200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Calibri" panose="020F0502020204030204" pitchFamily="34" charset="0"/>
              </a:rPr>
              <a:t>The yield enhancement of transgenic lines under  drought and heat stress 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6261</TotalTime>
  <Words>836</Words>
  <Application>Microsoft Office PowerPoint</Application>
  <PresentationFormat>On-screen Show (4:3)</PresentationFormat>
  <Paragraphs>221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Constantia</vt:lpstr>
      <vt:lpstr>Wingdings 2</vt:lpstr>
      <vt:lpstr>Microsoft New Tai Lue</vt:lpstr>
      <vt:lpstr>Comic Sans MS</vt:lpstr>
      <vt:lpstr>Times New Roman</vt:lpstr>
      <vt:lpstr>Wingdings</vt:lpstr>
      <vt:lpstr>Arial Black</vt:lpstr>
      <vt:lpstr>Algerian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R4D (Quick Intervention)…..So Far in Nigeria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Appreciation and Acknowledgements </vt:lpstr>
    </vt:vector>
  </TitlesOfParts>
  <Company>Rugged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Moses</dc:creator>
  <cp:lastModifiedBy>Ademola Balogun</cp:lastModifiedBy>
  <cp:revision>758</cp:revision>
  <dcterms:created xsi:type="dcterms:W3CDTF">2011-06-09T03:59:10Z</dcterms:created>
  <dcterms:modified xsi:type="dcterms:W3CDTF">2021-08-24T14:54:12Z</dcterms:modified>
</cp:coreProperties>
</file>