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12192000"/>
  <p:notesSz cx="12192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243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614159" y="856568"/>
            <a:ext cx="4858511" cy="26105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68808" y="819911"/>
            <a:ext cx="4873752" cy="2612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805473" y="3686630"/>
            <a:ext cx="4835598" cy="29336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44779" y="75745"/>
            <a:ext cx="693005" cy="6455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0040" y="869949"/>
            <a:ext cx="971169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6772" y="1655615"/>
            <a:ext cx="10767060" cy="4391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4.jp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4.jp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4.jp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1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5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image" Target="../media/image86.png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11" Type="http://schemas.openxmlformats.org/officeDocument/2006/relationships/image" Target="../media/image19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11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11" Type="http://schemas.openxmlformats.org/officeDocument/2006/relationships/image" Target="../media/image118.png"/><Relationship Id="rId5" Type="http://schemas.openxmlformats.org/officeDocument/2006/relationships/image" Target="../media/image113.png"/><Relationship Id="rId15" Type="http://schemas.openxmlformats.org/officeDocument/2006/relationships/image" Target="../media/image122.png"/><Relationship Id="rId10" Type="http://schemas.openxmlformats.org/officeDocument/2006/relationships/image" Target="../media/image117.png"/><Relationship Id="rId4" Type="http://schemas.openxmlformats.org/officeDocument/2006/relationships/image" Target="../media/image112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29.png"/><Relationship Id="rId3" Type="http://schemas.openxmlformats.org/officeDocument/2006/relationships/image" Target="../media/image123.png"/><Relationship Id="rId7" Type="http://schemas.openxmlformats.org/officeDocument/2006/relationships/image" Target="../media/image126.png"/><Relationship Id="rId12" Type="http://schemas.openxmlformats.org/officeDocument/2006/relationships/image" Target="../media/image12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11" Type="http://schemas.openxmlformats.org/officeDocument/2006/relationships/image" Target="../media/image83.png"/><Relationship Id="rId5" Type="http://schemas.openxmlformats.org/officeDocument/2006/relationships/image" Target="../media/image102.png"/><Relationship Id="rId10" Type="http://schemas.openxmlformats.org/officeDocument/2006/relationships/image" Target="../media/image110.png"/><Relationship Id="rId4" Type="http://schemas.openxmlformats.org/officeDocument/2006/relationships/image" Target="../media/image124.png"/><Relationship Id="rId9" Type="http://schemas.openxmlformats.org/officeDocument/2006/relationships/image" Target="../media/image1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23.png"/><Relationship Id="rId3" Type="http://schemas.openxmlformats.org/officeDocument/2006/relationships/image" Target="../media/image130.png"/><Relationship Id="rId7" Type="http://schemas.openxmlformats.org/officeDocument/2006/relationships/image" Target="../media/image133.png"/><Relationship Id="rId12" Type="http://schemas.openxmlformats.org/officeDocument/2006/relationships/image" Target="../media/image136.png"/><Relationship Id="rId2" Type="http://schemas.openxmlformats.org/officeDocument/2006/relationships/image" Target="../media/image74.png"/><Relationship Id="rId16" Type="http://schemas.openxmlformats.org/officeDocument/2006/relationships/image" Target="../media/image1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2.png"/><Relationship Id="rId11" Type="http://schemas.openxmlformats.org/officeDocument/2006/relationships/image" Target="../media/image119.png"/><Relationship Id="rId5" Type="http://schemas.openxmlformats.org/officeDocument/2006/relationships/image" Target="../media/image131.png"/><Relationship Id="rId15" Type="http://schemas.openxmlformats.org/officeDocument/2006/relationships/image" Target="../media/image107.png"/><Relationship Id="rId10" Type="http://schemas.openxmlformats.org/officeDocument/2006/relationships/image" Target="../media/image80.png"/><Relationship Id="rId4" Type="http://schemas.openxmlformats.org/officeDocument/2006/relationships/image" Target="../media/image113.png"/><Relationship Id="rId9" Type="http://schemas.openxmlformats.org/officeDocument/2006/relationships/image" Target="../media/image135.png"/><Relationship Id="rId1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/>
              <a:t>Helminth-induced changes </a:t>
            </a:r>
            <a:r>
              <a:rPr spc="-15" dirty="0"/>
              <a:t>in </a:t>
            </a:r>
            <a:r>
              <a:rPr spc="-35" dirty="0"/>
              <a:t>cytokine </a:t>
            </a:r>
            <a:r>
              <a:rPr spc="-40" dirty="0"/>
              <a:t>profile</a:t>
            </a:r>
            <a:r>
              <a:rPr spc="35" dirty="0"/>
              <a:t> </a:t>
            </a:r>
            <a:r>
              <a:rPr spc="-40" dirty="0"/>
              <a:t>of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90040" y="1418285"/>
            <a:ext cx="97104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55545" algn="l"/>
                <a:tab pos="4584700" algn="l"/>
                <a:tab pos="6094095" algn="l"/>
                <a:tab pos="9288780" algn="l"/>
              </a:tabLst>
            </a:pPr>
            <a:r>
              <a:rPr sz="4000" b="0" spc="-45" dirty="0">
                <a:solidFill>
                  <a:srgbClr val="1F3863"/>
                </a:solidFill>
                <a:latin typeface="Calibri Light"/>
                <a:cs typeface="Calibri Light"/>
              </a:rPr>
              <a:t>p</a:t>
            </a:r>
            <a:r>
              <a:rPr sz="4000" b="0" spc="-90" dirty="0">
                <a:solidFill>
                  <a:srgbClr val="1F3863"/>
                </a:solidFill>
                <a:latin typeface="Calibri Light"/>
                <a:cs typeface="Calibri Light"/>
              </a:rPr>
              <a:t>r</a:t>
            </a:r>
            <a:r>
              <a:rPr sz="4000" b="0" spc="-40" dirty="0">
                <a:solidFill>
                  <a:srgbClr val="1F3863"/>
                </a:solidFill>
                <a:latin typeface="Calibri Light"/>
                <a:cs typeface="Calibri Light"/>
              </a:rPr>
              <a:t>e</a:t>
            </a:r>
            <a:r>
              <a:rPr sz="4000" b="0" spc="-45" dirty="0">
                <a:solidFill>
                  <a:srgbClr val="1F3863"/>
                </a:solidFill>
                <a:latin typeface="Calibri Light"/>
                <a:cs typeface="Calibri Light"/>
              </a:rPr>
              <a:t>gn</a:t>
            </a:r>
            <a:r>
              <a:rPr sz="4000" b="0" spc="-55" dirty="0">
                <a:solidFill>
                  <a:srgbClr val="1F3863"/>
                </a:solidFill>
                <a:latin typeface="Calibri Light"/>
                <a:cs typeface="Calibri Light"/>
              </a:rPr>
              <a:t>a</a:t>
            </a:r>
            <a:r>
              <a:rPr sz="4000" b="0" spc="-80" dirty="0">
                <a:solidFill>
                  <a:srgbClr val="1F3863"/>
                </a:solidFill>
                <a:latin typeface="Calibri Light"/>
                <a:cs typeface="Calibri Light"/>
              </a:rPr>
              <a:t>n</a:t>
            </a:r>
            <a:r>
              <a:rPr sz="4000" b="0" spc="-5" dirty="0">
                <a:solidFill>
                  <a:srgbClr val="1F3863"/>
                </a:solidFill>
                <a:latin typeface="Calibri Light"/>
                <a:cs typeface="Calibri Light"/>
              </a:rPr>
              <a:t>t</a:t>
            </a:r>
            <a:r>
              <a:rPr sz="4000" b="0" dirty="0">
                <a:solidFill>
                  <a:srgbClr val="1F3863"/>
                </a:solidFill>
                <a:latin typeface="Calibri Light"/>
                <a:cs typeface="Calibri Light"/>
              </a:rPr>
              <a:t>	</a:t>
            </a:r>
            <a:r>
              <a:rPr sz="4000" b="0" spc="-110" dirty="0">
                <a:solidFill>
                  <a:srgbClr val="1F3863"/>
                </a:solidFill>
                <a:latin typeface="Calibri Light"/>
                <a:cs typeface="Calibri Light"/>
              </a:rPr>
              <a:t>w</a:t>
            </a:r>
            <a:r>
              <a:rPr sz="4000" b="0" spc="-35" dirty="0">
                <a:solidFill>
                  <a:srgbClr val="1F3863"/>
                </a:solidFill>
                <a:latin typeface="Calibri Light"/>
                <a:cs typeface="Calibri Light"/>
              </a:rPr>
              <a:t>o</a:t>
            </a:r>
            <a:r>
              <a:rPr sz="4000" b="0" spc="-60" dirty="0">
                <a:solidFill>
                  <a:srgbClr val="1F3863"/>
                </a:solidFill>
                <a:latin typeface="Calibri Light"/>
                <a:cs typeface="Calibri Light"/>
              </a:rPr>
              <a:t>m</a:t>
            </a:r>
            <a:r>
              <a:rPr sz="4000" b="0" spc="-50" dirty="0">
                <a:solidFill>
                  <a:srgbClr val="1F3863"/>
                </a:solidFill>
                <a:latin typeface="Calibri Light"/>
                <a:cs typeface="Calibri Light"/>
              </a:rPr>
              <a:t>e</a:t>
            </a:r>
            <a:r>
              <a:rPr sz="4000" b="0" spc="-5" dirty="0">
                <a:solidFill>
                  <a:srgbClr val="1F3863"/>
                </a:solidFill>
                <a:latin typeface="Calibri Light"/>
                <a:cs typeface="Calibri Light"/>
              </a:rPr>
              <a:t>n</a:t>
            </a:r>
            <a:r>
              <a:rPr sz="4000" b="0" dirty="0">
                <a:solidFill>
                  <a:srgbClr val="1F3863"/>
                </a:solidFill>
                <a:latin typeface="Calibri Light"/>
                <a:cs typeface="Calibri Light"/>
              </a:rPr>
              <a:t>	</a:t>
            </a:r>
            <a:r>
              <a:rPr sz="4000" b="0" spc="-60" dirty="0">
                <a:solidFill>
                  <a:srgbClr val="1F3863"/>
                </a:solidFill>
                <a:latin typeface="Calibri Light"/>
                <a:cs typeface="Calibri Light"/>
              </a:rPr>
              <a:t>w</a:t>
            </a:r>
            <a:r>
              <a:rPr sz="4000" b="0" spc="-25" dirty="0">
                <a:solidFill>
                  <a:srgbClr val="1F3863"/>
                </a:solidFill>
                <a:latin typeface="Calibri Light"/>
                <a:cs typeface="Calibri Light"/>
              </a:rPr>
              <a:t>i</a:t>
            </a:r>
            <a:r>
              <a:rPr sz="4000" b="0" spc="-40" dirty="0">
                <a:solidFill>
                  <a:srgbClr val="1F3863"/>
                </a:solidFill>
                <a:latin typeface="Calibri Light"/>
                <a:cs typeface="Calibri Light"/>
              </a:rPr>
              <a:t>t</a:t>
            </a:r>
            <a:r>
              <a:rPr sz="4000" b="0" spc="-5" dirty="0">
                <a:solidFill>
                  <a:srgbClr val="1F3863"/>
                </a:solidFill>
                <a:latin typeface="Calibri Light"/>
                <a:cs typeface="Calibri Light"/>
              </a:rPr>
              <a:t>h</a:t>
            </a:r>
            <a:r>
              <a:rPr sz="4000" b="0" dirty="0">
                <a:solidFill>
                  <a:srgbClr val="1F3863"/>
                </a:solidFill>
                <a:latin typeface="Calibri Light"/>
                <a:cs typeface="Calibri Light"/>
              </a:rPr>
              <a:t>	</a:t>
            </a:r>
            <a:r>
              <a:rPr sz="4000" b="0" spc="-75" dirty="0">
                <a:solidFill>
                  <a:srgbClr val="1F3863"/>
                </a:solidFill>
                <a:latin typeface="Calibri Light"/>
                <a:cs typeface="Calibri Light"/>
              </a:rPr>
              <a:t>c</a:t>
            </a:r>
            <a:r>
              <a:rPr sz="4000" b="0" spc="-40" dirty="0">
                <a:solidFill>
                  <a:srgbClr val="1F3863"/>
                </a:solidFill>
                <a:latin typeface="Calibri Light"/>
                <a:cs typeface="Calibri Light"/>
              </a:rPr>
              <a:t>o</a:t>
            </a:r>
            <a:r>
              <a:rPr sz="4000" b="0" spc="-30" dirty="0">
                <a:solidFill>
                  <a:srgbClr val="1F3863"/>
                </a:solidFill>
                <a:latin typeface="Calibri Light"/>
                <a:cs typeface="Calibri Light"/>
              </a:rPr>
              <a:t>-</a:t>
            </a:r>
            <a:r>
              <a:rPr sz="4000" b="0" spc="-25" dirty="0">
                <a:solidFill>
                  <a:srgbClr val="1F3863"/>
                </a:solidFill>
                <a:latin typeface="Calibri Light"/>
                <a:cs typeface="Calibri Light"/>
              </a:rPr>
              <a:t>i</a:t>
            </a:r>
            <a:r>
              <a:rPr sz="4000" b="0" spc="-70" dirty="0">
                <a:solidFill>
                  <a:srgbClr val="1F3863"/>
                </a:solidFill>
                <a:latin typeface="Calibri Light"/>
                <a:cs typeface="Calibri Light"/>
              </a:rPr>
              <a:t>n</a:t>
            </a:r>
            <a:r>
              <a:rPr sz="4000" b="0" spc="-145" dirty="0">
                <a:solidFill>
                  <a:srgbClr val="1F3863"/>
                </a:solidFill>
                <a:latin typeface="Calibri Light"/>
                <a:cs typeface="Calibri Light"/>
              </a:rPr>
              <a:t>f</a:t>
            </a:r>
            <a:r>
              <a:rPr sz="4000" b="0" spc="-40" dirty="0">
                <a:solidFill>
                  <a:srgbClr val="1F3863"/>
                </a:solidFill>
                <a:latin typeface="Calibri Light"/>
                <a:cs typeface="Calibri Light"/>
              </a:rPr>
              <a:t>e</a:t>
            </a:r>
            <a:r>
              <a:rPr sz="4000" b="0" spc="-30" dirty="0">
                <a:solidFill>
                  <a:srgbClr val="1F3863"/>
                </a:solidFill>
                <a:latin typeface="Calibri Light"/>
                <a:cs typeface="Calibri Light"/>
              </a:rPr>
              <a:t>c</a:t>
            </a:r>
            <a:r>
              <a:rPr sz="4000" b="0" spc="-40" dirty="0">
                <a:solidFill>
                  <a:srgbClr val="1F3863"/>
                </a:solidFill>
                <a:latin typeface="Calibri Light"/>
                <a:cs typeface="Calibri Light"/>
              </a:rPr>
              <a:t>t</a:t>
            </a:r>
            <a:r>
              <a:rPr sz="4000" b="0" spc="-25" dirty="0">
                <a:solidFill>
                  <a:srgbClr val="1F3863"/>
                </a:solidFill>
                <a:latin typeface="Calibri Light"/>
                <a:cs typeface="Calibri Light"/>
              </a:rPr>
              <a:t>i</a:t>
            </a:r>
            <a:r>
              <a:rPr sz="4000" b="0" spc="-55" dirty="0">
                <a:solidFill>
                  <a:srgbClr val="1F3863"/>
                </a:solidFill>
                <a:latin typeface="Calibri Light"/>
                <a:cs typeface="Calibri Light"/>
              </a:rPr>
              <a:t>o</a:t>
            </a:r>
            <a:r>
              <a:rPr sz="4000" b="0" spc="-35" dirty="0">
                <a:solidFill>
                  <a:srgbClr val="1F3863"/>
                </a:solidFill>
                <a:latin typeface="Calibri Light"/>
                <a:cs typeface="Calibri Light"/>
              </a:rPr>
              <a:t>n</a:t>
            </a:r>
            <a:r>
              <a:rPr sz="4000" b="0" spc="-5" dirty="0">
                <a:solidFill>
                  <a:srgbClr val="1F3863"/>
                </a:solidFill>
                <a:latin typeface="Calibri Light"/>
                <a:cs typeface="Calibri Light"/>
              </a:rPr>
              <a:t>s</a:t>
            </a:r>
            <a:r>
              <a:rPr sz="4000" b="0" dirty="0">
                <a:solidFill>
                  <a:srgbClr val="1F3863"/>
                </a:solidFill>
                <a:latin typeface="Calibri Light"/>
                <a:cs typeface="Calibri Light"/>
              </a:rPr>
              <a:t>	</a:t>
            </a:r>
            <a:r>
              <a:rPr sz="4000" b="0" spc="-40" dirty="0">
                <a:solidFill>
                  <a:srgbClr val="1F3863"/>
                </a:solidFill>
                <a:latin typeface="Calibri Light"/>
                <a:cs typeface="Calibri Light"/>
              </a:rPr>
              <a:t>of</a:t>
            </a:r>
            <a:endParaRPr sz="4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696772" y="1655615"/>
            <a:ext cx="10767060" cy="4443524"/>
          </a:xfrm>
          <a:prstGeom prst="rect">
            <a:avLst/>
          </a:prstGeom>
        </p:spPr>
        <p:txBody>
          <a:bodyPr vert="horz" wrap="square" lIns="0" tIns="323850" rIns="0" bIns="0" rtlCol="0">
            <a:spAutoFit/>
          </a:bodyPr>
          <a:lstStyle/>
          <a:p>
            <a:pPr marL="505459">
              <a:lnSpc>
                <a:spcPct val="100000"/>
              </a:lnSpc>
              <a:spcBef>
                <a:spcPts val="2550"/>
              </a:spcBef>
            </a:pPr>
            <a:r>
              <a:rPr spc="-40" dirty="0"/>
              <a:t>helminthes </a:t>
            </a:r>
            <a:r>
              <a:rPr spc="-20" dirty="0"/>
              <a:t>and </a:t>
            </a:r>
            <a:r>
              <a:rPr i="1" spc="-35" dirty="0">
                <a:latin typeface="Calibri Light"/>
                <a:cs typeface="Calibri Light"/>
              </a:rPr>
              <a:t>Plasmodium </a:t>
            </a:r>
            <a:r>
              <a:rPr spc="-15" dirty="0"/>
              <a:t>or</a:t>
            </a:r>
            <a:r>
              <a:rPr spc="-225" dirty="0"/>
              <a:t> </a:t>
            </a:r>
            <a:r>
              <a:rPr spc="-20" dirty="0" smtClean="0"/>
              <a:t>HIV</a:t>
            </a:r>
            <a:endParaRPr spc="-20" dirty="0"/>
          </a:p>
          <a:p>
            <a:pPr marL="3096895" marR="30480" indent="-3059430">
              <a:lnSpc>
                <a:spcPts val="3030"/>
              </a:lnSpc>
              <a:spcBef>
                <a:spcPts val="2095"/>
              </a:spcBef>
            </a:pPr>
            <a:r>
              <a:rPr sz="2800" b="1" u="heavy" spc="-5" dirty="0">
                <a:solidFill>
                  <a:srgbClr val="538235"/>
                </a:solidFill>
                <a:uFill>
                  <a:solidFill>
                    <a:srgbClr val="538235"/>
                  </a:solidFill>
                </a:uFill>
                <a:latin typeface="Calibri"/>
                <a:cs typeface="Calibri"/>
              </a:rPr>
              <a:t>OR </a:t>
            </a:r>
            <a:r>
              <a:rPr sz="2800" b="1" u="heavy" dirty="0">
                <a:solidFill>
                  <a:srgbClr val="538235"/>
                </a:solidFill>
                <a:uFill>
                  <a:solidFill>
                    <a:srgbClr val="538235"/>
                  </a:solidFill>
                </a:uFill>
                <a:latin typeface="Calibri"/>
                <a:cs typeface="Calibri"/>
              </a:rPr>
              <a:t>Rabiu</a:t>
            </a:r>
            <a:r>
              <a:rPr sz="2775" b="1" baseline="25525" dirty="0">
                <a:solidFill>
                  <a:srgbClr val="538235"/>
                </a:solidFill>
                <a:latin typeface="Calibri"/>
                <a:cs typeface="Calibri"/>
              </a:rPr>
              <a:t>1, </a:t>
            </a:r>
            <a:r>
              <a:rPr sz="2775" b="1" spc="7" baseline="25525" dirty="0">
                <a:solidFill>
                  <a:srgbClr val="538235"/>
                </a:solidFill>
                <a:latin typeface="Calibri"/>
                <a:cs typeface="Calibri"/>
              </a:rPr>
              <a:t>6</a:t>
            </a:r>
            <a:r>
              <a:rPr sz="2800" b="1" spc="5" dirty="0">
                <a:solidFill>
                  <a:srgbClr val="538235"/>
                </a:solidFill>
                <a:latin typeface="Calibri"/>
                <a:cs typeface="Calibri"/>
              </a:rPr>
              <a:t>, </a:t>
            </a:r>
            <a:r>
              <a:rPr sz="2800" b="1" spc="-5" dirty="0">
                <a:solidFill>
                  <a:srgbClr val="538235"/>
                </a:solidFill>
                <a:latin typeface="Calibri"/>
                <a:cs typeface="Calibri"/>
              </a:rPr>
              <a:t>AM </a:t>
            </a:r>
            <a:r>
              <a:rPr sz="2800" b="1" spc="-15" dirty="0">
                <a:solidFill>
                  <a:srgbClr val="538235"/>
                </a:solidFill>
                <a:latin typeface="Calibri"/>
                <a:cs typeface="Calibri"/>
              </a:rPr>
              <a:t>Kosoko</a:t>
            </a:r>
            <a:r>
              <a:rPr sz="2775" b="1" spc="-22" baseline="25525" dirty="0">
                <a:solidFill>
                  <a:srgbClr val="538235"/>
                </a:solidFill>
                <a:latin typeface="Calibri"/>
                <a:cs typeface="Calibri"/>
              </a:rPr>
              <a:t>2,6</a:t>
            </a:r>
            <a:r>
              <a:rPr sz="2800" b="1" spc="-15" dirty="0">
                <a:solidFill>
                  <a:srgbClr val="538235"/>
                </a:solidFill>
                <a:latin typeface="Calibri"/>
                <a:cs typeface="Calibri"/>
              </a:rPr>
              <a:t>, </a:t>
            </a:r>
            <a:r>
              <a:rPr sz="2800" b="1" spc="-5" dirty="0">
                <a:solidFill>
                  <a:srgbClr val="538235"/>
                </a:solidFill>
                <a:latin typeface="Calibri"/>
                <a:cs typeface="Calibri"/>
              </a:rPr>
              <a:t>H Dada-Adegbola</a:t>
            </a:r>
            <a:r>
              <a:rPr sz="2775" b="1" spc="-7" baseline="25525" dirty="0">
                <a:solidFill>
                  <a:srgbClr val="538235"/>
                </a:solidFill>
                <a:latin typeface="Calibri"/>
                <a:cs typeface="Calibri"/>
              </a:rPr>
              <a:t>3</a:t>
            </a:r>
            <a:r>
              <a:rPr sz="2800" b="1" spc="-5" dirty="0">
                <a:solidFill>
                  <a:srgbClr val="538235"/>
                </a:solidFill>
                <a:latin typeface="Calibri"/>
                <a:cs typeface="Calibri"/>
              </a:rPr>
              <a:t>, </a:t>
            </a:r>
            <a:r>
              <a:rPr sz="2800" b="1" spc="-20" dirty="0">
                <a:solidFill>
                  <a:srgbClr val="538235"/>
                </a:solidFill>
                <a:latin typeface="Calibri"/>
                <a:cs typeface="Calibri"/>
              </a:rPr>
              <a:t>CO </a:t>
            </a:r>
            <a:r>
              <a:rPr sz="2800" b="1" spc="-10" dirty="0">
                <a:solidFill>
                  <a:srgbClr val="538235"/>
                </a:solidFill>
                <a:latin typeface="Calibri"/>
                <a:cs typeface="Calibri"/>
              </a:rPr>
              <a:t>Falade</a:t>
            </a:r>
            <a:r>
              <a:rPr sz="2775" b="1" spc="-15" baseline="25525" dirty="0">
                <a:solidFill>
                  <a:srgbClr val="538235"/>
                </a:solidFill>
                <a:latin typeface="Calibri"/>
                <a:cs typeface="Calibri"/>
              </a:rPr>
              <a:t>4,6</a:t>
            </a:r>
            <a:r>
              <a:rPr sz="2800" b="1" spc="-10" dirty="0">
                <a:solidFill>
                  <a:srgbClr val="538235"/>
                </a:solidFill>
                <a:latin typeface="Calibri"/>
                <a:cs typeface="Calibri"/>
              </a:rPr>
              <a:t>, </a:t>
            </a:r>
            <a:r>
              <a:rPr sz="2800" b="1" spc="-5" dirty="0">
                <a:solidFill>
                  <a:srgbClr val="538235"/>
                </a:solidFill>
                <a:latin typeface="Calibri"/>
                <a:cs typeface="Calibri"/>
              </a:rPr>
              <a:t>OG Arinola</a:t>
            </a:r>
            <a:r>
              <a:rPr sz="2775" b="1" spc="-7" baseline="25525" dirty="0">
                <a:solidFill>
                  <a:srgbClr val="538235"/>
                </a:solidFill>
                <a:latin typeface="Calibri"/>
                <a:cs typeface="Calibri"/>
              </a:rPr>
              <a:t>5</a:t>
            </a:r>
            <a:r>
              <a:rPr sz="2800" b="1" spc="-5" dirty="0">
                <a:solidFill>
                  <a:srgbClr val="538235"/>
                </a:solidFill>
                <a:latin typeface="Calibri"/>
                <a:cs typeface="Calibri"/>
              </a:rPr>
              <a:t>,  AB Odaibo</a:t>
            </a:r>
            <a:r>
              <a:rPr sz="2775" b="1" spc="-7" baseline="25525" dirty="0">
                <a:solidFill>
                  <a:srgbClr val="538235"/>
                </a:solidFill>
                <a:latin typeface="Calibri"/>
                <a:cs typeface="Calibri"/>
              </a:rPr>
              <a:t>1</a:t>
            </a:r>
            <a:r>
              <a:rPr sz="2800" b="1" spc="-5" dirty="0">
                <a:solidFill>
                  <a:srgbClr val="538235"/>
                </a:solidFill>
                <a:latin typeface="Calibri"/>
                <a:cs typeface="Calibri"/>
              </a:rPr>
              <a:t>, </a:t>
            </a:r>
            <a:r>
              <a:rPr sz="2800" b="1" spc="-10" dirty="0">
                <a:solidFill>
                  <a:srgbClr val="538235"/>
                </a:solidFill>
                <a:latin typeface="Calibri"/>
                <a:cs typeface="Calibri"/>
              </a:rPr>
              <a:t>OG</a:t>
            </a:r>
            <a:r>
              <a:rPr sz="2800" b="1" spc="2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538235"/>
                </a:solidFill>
                <a:latin typeface="Calibri"/>
                <a:cs typeface="Calibri"/>
              </a:rPr>
              <a:t>Ademowo</a:t>
            </a:r>
            <a:r>
              <a:rPr sz="2775" b="1" spc="-7" baseline="25525" dirty="0">
                <a:solidFill>
                  <a:srgbClr val="538235"/>
                </a:solidFill>
                <a:latin typeface="Calibri"/>
                <a:cs typeface="Calibri"/>
              </a:rPr>
              <a:t>4,6</a:t>
            </a:r>
            <a:endParaRPr sz="2775" baseline="25525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950" b="0" spc="-7" baseline="25641" dirty="0">
                <a:solidFill>
                  <a:srgbClr val="000000"/>
                </a:solidFill>
                <a:latin typeface="Calibri"/>
                <a:cs typeface="Calibri"/>
              </a:rPr>
              <a:t>1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Department of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Zoology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950" b="0" spc="-7" baseline="25641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Department of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Biochemistry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60"/>
              </a:spcBef>
            </a:pPr>
            <a:r>
              <a:rPr sz="1950" b="0" spc="-7" baseline="25641" dirty="0">
                <a:solidFill>
                  <a:srgbClr val="000000"/>
                </a:solidFill>
                <a:latin typeface="Calibri"/>
                <a:cs typeface="Calibri"/>
              </a:rPr>
              <a:t>3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Department of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Medical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Microbiology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Parasitology</a:t>
            </a:r>
            <a:endParaRPr sz="2000" dirty="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755"/>
              </a:spcBef>
            </a:pPr>
            <a:r>
              <a:rPr sz="1950" b="0" spc="-7" baseline="25641" dirty="0">
                <a:solidFill>
                  <a:srgbClr val="000000"/>
                </a:solidFill>
                <a:latin typeface="Calibri"/>
                <a:cs typeface="Calibri"/>
              </a:rPr>
              <a:t>4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Department of Pharmacology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Therapeutics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950" b="0" baseline="25641" dirty="0">
                <a:solidFill>
                  <a:srgbClr val="000000"/>
                </a:solidFill>
                <a:latin typeface="Calibri"/>
                <a:cs typeface="Calibri"/>
              </a:rPr>
              <a:t>5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Immunology Unit,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Department of Chemical</a:t>
            </a:r>
            <a:r>
              <a:rPr sz="20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Pathology</a:t>
            </a:r>
            <a:endParaRPr sz="2000" dirty="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755"/>
              </a:spcBef>
            </a:pPr>
            <a:r>
              <a:rPr sz="1950" b="0" spc="-7" baseline="25641" dirty="0">
                <a:solidFill>
                  <a:srgbClr val="000000"/>
                </a:solidFill>
                <a:latin typeface="Calibri"/>
                <a:cs typeface="Calibri"/>
              </a:rPr>
              <a:t>6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Institute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for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Advanced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Medical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Research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Training,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College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of Medicine,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University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20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Ibadan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196" y="92696"/>
            <a:ext cx="941044" cy="10749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53229" y="1585268"/>
            <a:ext cx="1344930" cy="1230630"/>
          </a:xfrm>
          <a:prstGeom prst="rect">
            <a:avLst/>
          </a:prstGeom>
        </p:spPr>
        <p:txBody>
          <a:bodyPr vert="horz" wrap="square" lIns="0" tIns="21336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680"/>
              </a:spcBef>
            </a:pPr>
            <a:r>
              <a:rPr sz="3200" dirty="0">
                <a:latin typeface="Calibri"/>
                <a:cs typeface="Calibri"/>
              </a:rPr>
              <a:t>Malaria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2400" dirty="0">
                <a:latin typeface="Calibri"/>
                <a:cs typeface="Calibri"/>
              </a:rPr>
              <a:t>36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(18.1%)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49423" y="1091183"/>
            <a:ext cx="5478780" cy="5055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86042" y="4093209"/>
            <a:ext cx="6108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Calibri"/>
                <a:cs typeface="Calibri"/>
              </a:rPr>
              <a:t>HIV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09798" y="3924325"/>
            <a:ext cx="1551940" cy="1229995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5"/>
              </a:spcBef>
            </a:pPr>
            <a:r>
              <a:rPr sz="3200" spc="-10" dirty="0">
                <a:latin typeface="Calibri"/>
                <a:cs typeface="Calibri"/>
              </a:rPr>
              <a:t>Helminth</a:t>
            </a:r>
            <a:endParaRPr sz="3200">
              <a:latin typeface="Calibri"/>
              <a:cs typeface="Calibri"/>
            </a:endParaRPr>
          </a:p>
          <a:p>
            <a:pPr marL="114300">
              <a:lnSpc>
                <a:spcPct val="100000"/>
              </a:lnSpc>
              <a:spcBef>
                <a:spcPts val="1185"/>
              </a:spcBef>
            </a:pPr>
            <a:r>
              <a:rPr sz="2400" dirty="0">
                <a:latin typeface="Calibri"/>
                <a:cs typeface="Calibri"/>
              </a:rPr>
              <a:t>30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(15.1%)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6550" y="3393185"/>
            <a:ext cx="8432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6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(3.0%)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45202" y="4395342"/>
            <a:ext cx="14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4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19802" y="4731766"/>
            <a:ext cx="2169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811530" algn="l"/>
              </a:tabLst>
            </a:pPr>
            <a:r>
              <a:rPr sz="2700" spc="-7" baseline="33950" dirty="0">
                <a:latin typeface="Trebuchet MS"/>
                <a:cs typeface="Trebuchet MS"/>
              </a:rPr>
              <a:t>(2.0%)	</a:t>
            </a:r>
            <a:r>
              <a:rPr sz="2400" dirty="0">
                <a:latin typeface="Calibri"/>
                <a:cs typeface="Calibri"/>
              </a:rPr>
              <a:t>39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(19.6%)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26202" y="3393185"/>
            <a:ext cx="1083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25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(12.6%)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1114" y="256159"/>
            <a:ext cx="47955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5B9BD4"/>
                </a:solidFill>
                <a:latin typeface="Trebuchet MS"/>
                <a:cs typeface="Trebuchet MS"/>
              </a:rPr>
              <a:t>Results </a:t>
            </a:r>
            <a:r>
              <a:rPr sz="3600" b="1" dirty="0">
                <a:solidFill>
                  <a:srgbClr val="5B9BD4"/>
                </a:solidFill>
                <a:latin typeface="Trebuchet MS"/>
                <a:cs typeface="Trebuchet MS"/>
              </a:rPr>
              <a:t>and</a:t>
            </a:r>
            <a:r>
              <a:rPr sz="3600" b="1" spc="-60" dirty="0">
                <a:solidFill>
                  <a:srgbClr val="5B9BD4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5B9BD4"/>
                </a:solidFill>
                <a:latin typeface="Trebuchet MS"/>
                <a:cs typeface="Trebuchet MS"/>
              </a:rPr>
              <a:t>Discussion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8391" y="1221739"/>
            <a:ext cx="224917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5305" marR="5080" indent="-52324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Perpetua"/>
                <a:cs typeface="Perpetua"/>
              </a:rPr>
              <a:t>No </a:t>
            </a:r>
            <a:r>
              <a:rPr sz="3200" spc="-5" dirty="0">
                <a:latin typeface="Perpetua"/>
                <a:cs typeface="Perpetua"/>
              </a:rPr>
              <a:t>infection  59</a:t>
            </a:r>
            <a:r>
              <a:rPr sz="3200" spc="-60" dirty="0">
                <a:latin typeface="Perpetua"/>
                <a:cs typeface="Perpetua"/>
              </a:rPr>
              <a:t> </a:t>
            </a:r>
            <a:r>
              <a:rPr sz="3200" spc="-5" dirty="0">
                <a:latin typeface="Perpetua"/>
                <a:cs typeface="Perpetua"/>
              </a:rPr>
              <a:t>(29.6%)</a:t>
            </a:r>
            <a:endParaRPr sz="3200">
              <a:latin typeface="Perpetua"/>
              <a:cs typeface="Perpetu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7871" y="236220"/>
            <a:ext cx="957072" cy="9570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463788" y="539877"/>
            <a:ext cx="759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-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19.6%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353300" y="1339596"/>
            <a:ext cx="961644" cy="9845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463788" y="1627073"/>
            <a:ext cx="6400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-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2.5%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353300" y="2555748"/>
            <a:ext cx="961644" cy="8092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341614" y="2758185"/>
            <a:ext cx="639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-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0.5%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4567" y="249173"/>
            <a:ext cx="50996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30" dirty="0">
                <a:solidFill>
                  <a:srgbClr val="000000"/>
                </a:solidFill>
              </a:rPr>
              <a:t>Helminth </a:t>
            </a:r>
            <a:r>
              <a:rPr sz="3000" dirty="0">
                <a:solidFill>
                  <a:srgbClr val="000000"/>
                </a:solidFill>
              </a:rPr>
              <a:t>in </a:t>
            </a:r>
            <a:r>
              <a:rPr sz="3000" i="1" spc="-25" dirty="0">
                <a:solidFill>
                  <a:srgbClr val="000000"/>
                </a:solidFill>
                <a:latin typeface="Calibri Light"/>
                <a:cs typeface="Calibri Light"/>
              </a:rPr>
              <a:t>Plasmodium</a:t>
            </a:r>
            <a:r>
              <a:rPr sz="3000" i="1" spc="-2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3000" spc="-35" dirty="0">
                <a:solidFill>
                  <a:srgbClr val="000000"/>
                </a:solidFill>
              </a:rPr>
              <a:t>infection</a:t>
            </a:r>
            <a:endParaRPr sz="3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50259" y="2178629"/>
            <a:ext cx="165735" cy="216090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b="1" spc="-7" baseline="3086" dirty="0">
                <a:latin typeface="Arial"/>
                <a:cs typeface="Arial"/>
              </a:rPr>
              <a:t>M e</a:t>
            </a:r>
            <a:r>
              <a:rPr sz="1350" b="1" spc="-157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d</a:t>
            </a:r>
            <a:r>
              <a:rPr sz="1350" b="1" spc="-104" baseline="3086" dirty="0">
                <a:latin typeface="Arial"/>
                <a:cs typeface="Arial"/>
              </a:rPr>
              <a:t> </a:t>
            </a:r>
            <a:r>
              <a:rPr sz="1350" b="1" spc="37" baseline="3086" dirty="0">
                <a:latin typeface="Arial"/>
                <a:cs typeface="Arial"/>
              </a:rPr>
              <a:t>ia</a:t>
            </a:r>
            <a:r>
              <a:rPr sz="1350" b="1" spc="-14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n c</a:t>
            </a:r>
            <a:r>
              <a:rPr sz="1350" b="1" spc="-157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o</a:t>
            </a:r>
            <a:r>
              <a:rPr sz="1350" b="1" spc="-104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n</a:t>
            </a:r>
            <a:r>
              <a:rPr sz="1350" b="1" spc="-127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c</a:t>
            </a:r>
            <a:r>
              <a:rPr sz="1350" b="1" spc="-14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.</a:t>
            </a:r>
            <a:r>
              <a:rPr sz="1350" b="1" spc="20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o</a:t>
            </a:r>
            <a:r>
              <a:rPr sz="1350" b="1" spc="-104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f</a:t>
            </a:r>
            <a:r>
              <a:rPr sz="1350" b="1" spc="232" baseline="3086" dirty="0">
                <a:latin typeface="Arial"/>
                <a:cs typeface="Arial"/>
              </a:rPr>
              <a:t> </a:t>
            </a:r>
            <a:r>
              <a:rPr sz="1350" b="1" spc="44" baseline="3086" dirty="0">
                <a:latin typeface="Arial"/>
                <a:cs typeface="Arial"/>
              </a:rPr>
              <a:t>IF</a:t>
            </a:r>
            <a:r>
              <a:rPr sz="1350" b="1" spc="-127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N</a:t>
            </a:r>
            <a:r>
              <a:rPr sz="1350" b="1" spc="-75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-</a:t>
            </a:r>
            <a:r>
              <a:rPr sz="1350" b="1" spc="-232" baseline="3086" dirty="0">
                <a:latin typeface="Arial"/>
                <a:cs typeface="Arial"/>
              </a:rPr>
              <a:t> </a:t>
            </a:r>
            <a:r>
              <a:rPr sz="900" b="1" spc="-5" dirty="0">
                <a:latin typeface="Symbol"/>
                <a:cs typeface="Symbol"/>
              </a:rPr>
              <a:t></a:t>
            </a:r>
            <a:r>
              <a:rPr sz="900" b="1" spc="80" dirty="0">
                <a:latin typeface="Times New Roman"/>
                <a:cs typeface="Times New Roman"/>
              </a:rPr>
              <a:t> </a:t>
            </a:r>
            <a:r>
              <a:rPr sz="1350" b="1" spc="44" baseline="3086" dirty="0">
                <a:latin typeface="Arial"/>
                <a:cs typeface="Arial"/>
              </a:rPr>
              <a:t>in</a:t>
            </a:r>
            <a:r>
              <a:rPr sz="1350" b="1" spc="359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n</a:t>
            </a:r>
            <a:r>
              <a:rPr sz="1350" b="1" spc="-127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g</a:t>
            </a:r>
            <a:r>
              <a:rPr sz="1350" b="1" spc="-104" baseline="3086" dirty="0">
                <a:latin typeface="Arial"/>
                <a:cs typeface="Arial"/>
              </a:rPr>
              <a:t> </a:t>
            </a:r>
            <a:r>
              <a:rPr sz="1350" b="1" spc="37" baseline="3086" dirty="0">
                <a:latin typeface="Arial"/>
                <a:cs typeface="Arial"/>
              </a:rPr>
              <a:t>/m</a:t>
            </a:r>
            <a:r>
              <a:rPr sz="1350" b="1" spc="-15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l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 rot="18960000">
            <a:off x="6941041" y="5203432"/>
            <a:ext cx="18844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18960000">
            <a:off x="7508143" y="5178650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8960000">
            <a:off x="7922584" y="5224691"/>
            <a:ext cx="23314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8960000">
            <a:off x="8330035" y="5271926"/>
            <a:ext cx="34967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9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105" dirty="0">
                <a:latin typeface="Arial"/>
                <a:cs typeface="Arial"/>
              </a:rPr>
              <a:t> </a:t>
            </a:r>
            <a:r>
              <a:rPr sz="1200" b="1" spc="15" baseline="3472" dirty="0">
                <a:latin typeface="Arial"/>
                <a:cs typeface="Arial"/>
              </a:rPr>
              <a:t>H</a:t>
            </a:r>
            <a:endParaRPr sz="1200" baseline="3472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8960000">
            <a:off x="8796092" y="5291821"/>
            <a:ext cx="402781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7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70" dirty="0">
                <a:latin typeface="Arial"/>
                <a:cs typeface="Arial"/>
              </a:rPr>
              <a:t> </a:t>
            </a:r>
            <a:r>
              <a:rPr sz="1200" b="1" spc="44" baseline="3472" dirty="0">
                <a:latin typeface="Arial"/>
                <a:cs typeface="Arial"/>
              </a:rPr>
              <a:t>IV</a:t>
            </a:r>
            <a:endParaRPr sz="1200" baseline="3472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60000">
            <a:off x="9246913" y="5316446"/>
            <a:ext cx="47744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8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9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95" dirty="0">
                <a:latin typeface="Arial"/>
                <a:cs typeface="Arial"/>
              </a:rPr>
              <a:t> </a:t>
            </a:r>
            <a:r>
              <a:rPr sz="1200" b="1" spc="15" baseline="3472" dirty="0">
                <a:latin typeface="Arial"/>
                <a:cs typeface="Arial"/>
              </a:rPr>
              <a:t>H</a:t>
            </a:r>
            <a:r>
              <a:rPr sz="1200" b="1" spc="-97" baseline="3472" dirty="0">
                <a:latin typeface="Arial"/>
                <a:cs typeface="Arial"/>
              </a:rPr>
              <a:t> </a:t>
            </a:r>
            <a:r>
              <a:rPr sz="1200" b="1" spc="44" baseline="3472" dirty="0">
                <a:latin typeface="Arial"/>
                <a:cs typeface="Arial"/>
              </a:rPr>
              <a:t>IV</a:t>
            </a:r>
            <a:endParaRPr sz="1200" baseline="3472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8960000">
            <a:off x="10071523" y="5178649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092271" y="5056948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5" y="0"/>
                </a:moveTo>
                <a:lnTo>
                  <a:pt x="0" y="0"/>
                </a:lnTo>
                <a:lnTo>
                  <a:pt x="0" y="51720"/>
                </a:lnTo>
                <a:lnTo>
                  <a:pt x="18255" y="51720"/>
                </a:lnTo>
                <a:lnTo>
                  <a:pt x="18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04948" y="5056948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5" y="0"/>
                </a:moveTo>
                <a:lnTo>
                  <a:pt x="0" y="0"/>
                </a:lnTo>
                <a:lnTo>
                  <a:pt x="0" y="51720"/>
                </a:lnTo>
                <a:lnTo>
                  <a:pt x="18255" y="51720"/>
                </a:lnTo>
                <a:lnTo>
                  <a:pt x="18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17623" y="5056948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5" y="0"/>
                </a:moveTo>
                <a:lnTo>
                  <a:pt x="0" y="0"/>
                </a:lnTo>
                <a:lnTo>
                  <a:pt x="0" y="51720"/>
                </a:lnTo>
                <a:lnTo>
                  <a:pt x="18255" y="51720"/>
                </a:lnTo>
                <a:lnTo>
                  <a:pt x="18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630300" y="5056948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5" y="0"/>
                </a:moveTo>
                <a:lnTo>
                  <a:pt x="0" y="0"/>
                </a:lnTo>
                <a:lnTo>
                  <a:pt x="0" y="51720"/>
                </a:lnTo>
                <a:lnTo>
                  <a:pt x="18255" y="51720"/>
                </a:lnTo>
                <a:lnTo>
                  <a:pt x="18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42976" y="5056948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5" y="0"/>
                </a:moveTo>
                <a:lnTo>
                  <a:pt x="0" y="0"/>
                </a:lnTo>
                <a:lnTo>
                  <a:pt x="0" y="51720"/>
                </a:lnTo>
                <a:lnTo>
                  <a:pt x="18255" y="51720"/>
                </a:lnTo>
                <a:lnTo>
                  <a:pt x="18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655652" y="5056948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5" y="0"/>
                </a:moveTo>
                <a:lnTo>
                  <a:pt x="0" y="0"/>
                </a:lnTo>
                <a:lnTo>
                  <a:pt x="0" y="51720"/>
                </a:lnTo>
                <a:lnTo>
                  <a:pt x="18255" y="51720"/>
                </a:lnTo>
                <a:lnTo>
                  <a:pt x="18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168328" y="5056947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5" y="0"/>
                </a:moveTo>
                <a:lnTo>
                  <a:pt x="0" y="0"/>
                </a:lnTo>
                <a:lnTo>
                  <a:pt x="0" y="51720"/>
                </a:lnTo>
                <a:lnTo>
                  <a:pt x="18255" y="51720"/>
                </a:lnTo>
                <a:lnTo>
                  <a:pt x="182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36694" y="5061354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>
                <a:moveTo>
                  <a:pt x="0" y="0"/>
                </a:moveTo>
                <a:lnTo>
                  <a:pt x="255577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36694" y="5052464"/>
            <a:ext cx="3611879" cy="0"/>
          </a:xfrm>
          <a:custGeom>
            <a:avLst/>
            <a:gdLst/>
            <a:ahLst/>
            <a:cxnLst/>
            <a:rect l="l" t="t" r="r" b="b"/>
            <a:pathLst>
              <a:path w="3611879">
                <a:moveTo>
                  <a:pt x="0" y="0"/>
                </a:moveTo>
                <a:lnTo>
                  <a:pt x="3611552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186584" y="5061511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>
                <a:moveTo>
                  <a:pt x="0" y="0"/>
                </a:moveTo>
                <a:lnTo>
                  <a:pt x="261662" y="0"/>
                </a:lnTo>
              </a:path>
            </a:pathLst>
          </a:custGeom>
          <a:ln w="91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429028" y="4983515"/>
            <a:ext cx="34036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29028" y="4624515"/>
            <a:ext cx="34036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29028" y="4265578"/>
            <a:ext cx="34036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1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29028" y="3547577"/>
            <a:ext cx="340360" cy="50863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2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1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29028" y="3188577"/>
            <a:ext cx="34036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2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29028" y="2828056"/>
            <a:ext cx="34036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3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429028" y="2469056"/>
            <a:ext cx="34036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3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29028" y="2110055"/>
            <a:ext cx="34036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4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29028" y="1751055"/>
            <a:ext cx="34036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2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4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94098" y="504782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836694" y="5048020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79"/>
                </a:moveTo>
                <a:lnTo>
                  <a:pt x="9127" y="17779"/>
                </a:lnTo>
                <a:lnTo>
                  <a:pt x="9127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845822" y="4707671"/>
            <a:ext cx="0" cy="340360"/>
          </a:xfrm>
          <a:custGeom>
            <a:avLst/>
            <a:gdLst/>
            <a:ahLst/>
            <a:cxnLst/>
            <a:rect l="l" t="t" r="r" b="b"/>
            <a:pathLst>
              <a:path h="340360">
                <a:moveTo>
                  <a:pt x="0" y="0"/>
                </a:moveTo>
                <a:lnTo>
                  <a:pt x="0" y="340348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36694" y="4688622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49"/>
                </a:moveTo>
                <a:lnTo>
                  <a:pt x="9127" y="19049"/>
                </a:lnTo>
                <a:lnTo>
                  <a:pt x="9127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845822" y="4348274"/>
            <a:ext cx="0" cy="340360"/>
          </a:xfrm>
          <a:custGeom>
            <a:avLst/>
            <a:gdLst/>
            <a:ahLst/>
            <a:cxnLst/>
            <a:rect l="l" t="t" r="r" b="b"/>
            <a:pathLst>
              <a:path h="340360">
                <a:moveTo>
                  <a:pt x="0" y="0"/>
                </a:moveTo>
                <a:lnTo>
                  <a:pt x="0" y="340348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836694" y="4330495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79"/>
                </a:moveTo>
                <a:lnTo>
                  <a:pt x="9127" y="17779"/>
                </a:lnTo>
                <a:lnTo>
                  <a:pt x="9127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45822" y="3988877"/>
            <a:ext cx="0" cy="341630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0"/>
                </a:moveTo>
                <a:lnTo>
                  <a:pt x="0" y="341617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836694" y="3971097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79"/>
                </a:moveTo>
                <a:lnTo>
                  <a:pt x="9127" y="17779"/>
                </a:lnTo>
                <a:lnTo>
                  <a:pt x="9127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845822" y="3630750"/>
            <a:ext cx="0" cy="340360"/>
          </a:xfrm>
          <a:custGeom>
            <a:avLst/>
            <a:gdLst/>
            <a:ahLst/>
            <a:cxnLst/>
            <a:rect l="l" t="t" r="r" b="b"/>
            <a:pathLst>
              <a:path h="340360">
                <a:moveTo>
                  <a:pt x="0" y="0"/>
                </a:moveTo>
                <a:lnTo>
                  <a:pt x="0" y="340348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36694" y="3611700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49"/>
                </a:moveTo>
                <a:lnTo>
                  <a:pt x="9127" y="19049"/>
                </a:lnTo>
                <a:lnTo>
                  <a:pt x="9127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845822" y="3271352"/>
            <a:ext cx="0" cy="340360"/>
          </a:xfrm>
          <a:custGeom>
            <a:avLst/>
            <a:gdLst/>
            <a:ahLst/>
            <a:cxnLst/>
            <a:rect l="l" t="t" r="r" b="b"/>
            <a:pathLst>
              <a:path h="340360">
                <a:moveTo>
                  <a:pt x="0" y="0"/>
                </a:moveTo>
                <a:lnTo>
                  <a:pt x="0" y="340348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836694" y="3252303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49"/>
                </a:moveTo>
                <a:lnTo>
                  <a:pt x="9127" y="19049"/>
                </a:lnTo>
                <a:lnTo>
                  <a:pt x="9127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845822" y="2910685"/>
            <a:ext cx="0" cy="341630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0"/>
                </a:moveTo>
                <a:lnTo>
                  <a:pt x="0" y="341617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836694" y="2892905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79"/>
                </a:moveTo>
                <a:lnTo>
                  <a:pt x="9127" y="17779"/>
                </a:lnTo>
                <a:lnTo>
                  <a:pt x="9127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845822" y="2551287"/>
            <a:ext cx="0" cy="341630"/>
          </a:xfrm>
          <a:custGeom>
            <a:avLst/>
            <a:gdLst/>
            <a:ahLst/>
            <a:cxnLst/>
            <a:rect l="l" t="t" r="r" b="b"/>
            <a:pathLst>
              <a:path h="341630">
                <a:moveTo>
                  <a:pt x="0" y="0"/>
                </a:moveTo>
                <a:lnTo>
                  <a:pt x="0" y="341617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836694" y="2533508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79"/>
                </a:moveTo>
                <a:lnTo>
                  <a:pt x="9127" y="17779"/>
                </a:lnTo>
                <a:lnTo>
                  <a:pt x="9127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845822" y="2193160"/>
            <a:ext cx="0" cy="340360"/>
          </a:xfrm>
          <a:custGeom>
            <a:avLst/>
            <a:gdLst/>
            <a:ahLst/>
            <a:cxnLst/>
            <a:rect l="l" t="t" r="r" b="b"/>
            <a:pathLst>
              <a:path h="340360">
                <a:moveTo>
                  <a:pt x="0" y="0"/>
                </a:moveTo>
                <a:lnTo>
                  <a:pt x="0" y="340348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836694" y="2174111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49"/>
                </a:moveTo>
                <a:lnTo>
                  <a:pt x="9127" y="19049"/>
                </a:lnTo>
                <a:lnTo>
                  <a:pt x="9127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845822" y="1833763"/>
            <a:ext cx="0" cy="340360"/>
          </a:xfrm>
          <a:custGeom>
            <a:avLst/>
            <a:gdLst/>
            <a:ahLst/>
            <a:cxnLst/>
            <a:rect l="l" t="t" r="r" b="b"/>
            <a:pathLst>
              <a:path h="340360">
                <a:moveTo>
                  <a:pt x="0" y="0"/>
                </a:moveTo>
                <a:lnTo>
                  <a:pt x="0" y="340348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836694" y="1815983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79"/>
                </a:moveTo>
                <a:lnTo>
                  <a:pt x="9127" y="17779"/>
                </a:lnTo>
                <a:lnTo>
                  <a:pt x="9127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845822" y="1474365"/>
            <a:ext cx="0" cy="341630"/>
          </a:xfrm>
          <a:custGeom>
            <a:avLst/>
            <a:gdLst/>
            <a:ahLst/>
            <a:cxnLst/>
            <a:rect l="l" t="t" r="r" b="b"/>
            <a:pathLst>
              <a:path h="341630">
                <a:moveTo>
                  <a:pt x="0" y="0"/>
                </a:moveTo>
                <a:lnTo>
                  <a:pt x="0" y="341617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836694" y="1456586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79"/>
                </a:moveTo>
                <a:lnTo>
                  <a:pt x="9127" y="17779"/>
                </a:lnTo>
                <a:lnTo>
                  <a:pt x="9127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836694" y="1455316"/>
            <a:ext cx="18415" cy="1270"/>
          </a:xfrm>
          <a:custGeom>
            <a:avLst/>
            <a:gdLst/>
            <a:ahLst/>
            <a:cxnLst/>
            <a:rect l="l" t="t" r="r" b="b"/>
            <a:pathLst>
              <a:path w="18415" h="1269">
                <a:moveTo>
                  <a:pt x="0" y="1269"/>
                </a:moveTo>
                <a:lnTo>
                  <a:pt x="18255" y="1269"/>
                </a:lnTo>
                <a:lnTo>
                  <a:pt x="1825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845822" y="504782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794098" y="468882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845822" y="468882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94098" y="432987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45822" y="432987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794098" y="397087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845822" y="397087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794098" y="361187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845822" y="361187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794098" y="325287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845822" y="325287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794098" y="2892349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845822" y="2892349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794098" y="2533349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845822" y="2533349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794098" y="2174349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845822" y="2174349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794098" y="1815349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845822" y="1815349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794098" y="1456348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5">
                <a:moveTo>
                  <a:pt x="42596" y="0"/>
                </a:moveTo>
                <a:lnTo>
                  <a:pt x="0" y="0"/>
                </a:lnTo>
                <a:lnTo>
                  <a:pt x="0" y="18254"/>
                </a:lnTo>
                <a:lnTo>
                  <a:pt x="42596" y="18254"/>
                </a:lnTo>
                <a:lnTo>
                  <a:pt x="42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845822" y="1456348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5">
                <a:moveTo>
                  <a:pt x="9127" y="0"/>
                </a:moveTo>
                <a:lnTo>
                  <a:pt x="0" y="0"/>
                </a:lnTo>
                <a:lnTo>
                  <a:pt x="0" y="18254"/>
                </a:lnTo>
                <a:lnTo>
                  <a:pt x="9127" y="18254"/>
                </a:lnTo>
                <a:lnTo>
                  <a:pt x="91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064001" y="4473446"/>
            <a:ext cx="74796" cy="74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931014" y="4789853"/>
            <a:ext cx="340769" cy="1751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118767" y="4631649"/>
            <a:ext cx="74796" cy="747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009234" y="4604268"/>
            <a:ext cx="74796" cy="747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576677" y="4446115"/>
            <a:ext cx="74796" cy="747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034587" y="4129708"/>
            <a:ext cx="74796" cy="747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110527" y="4459806"/>
            <a:ext cx="2211961" cy="6071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089353" y="3467992"/>
            <a:ext cx="74796" cy="747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144119" y="4158611"/>
            <a:ext cx="74796" cy="747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602029" y="2692186"/>
            <a:ext cx="74796" cy="747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114705" y="2130868"/>
            <a:ext cx="74796" cy="747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572614" y="4000407"/>
            <a:ext cx="74796" cy="74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627381" y="4259009"/>
            <a:ext cx="74796" cy="74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627381" y="3195699"/>
            <a:ext cx="74796" cy="74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627381" y="4575365"/>
            <a:ext cx="74796" cy="747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736914" y="4473445"/>
            <a:ext cx="74796" cy="74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9682148" y="4100805"/>
            <a:ext cx="74796" cy="74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9517848" y="4502348"/>
            <a:ext cx="74796" cy="74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161231" y="4373098"/>
            <a:ext cx="1186609" cy="7075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140057" y="2074584"/>
            <a:ext cx="74796" cy="747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023813" y="1930959"/>
            <a:ext cx="1606550" cy="123825"/>
          </a:xfrm>
          <a:custGeom>
            <a:avLst/>
            <a:gdLst/>
            <a:ahLst/>
            <a:cxnLst/>
            <a:rect l="l" t="t" r="r" b="b"/>
            <a:pathLst>
              <a:path w="1606550" h="123825">
                <a:moveTo>
                  <a:pt x="1606486" y="0"/>
                </a:moveTo>
                <a:lnTo>
                  <a:pt x="0" y="0"/>
                </a:lnTo>
                <a:lnTo>
                  <a:pt x="0" y="123216"/>
                </a:lnTo>
                <a:lnTo>
                  <a:pt x="27383" y="123216"/>
                </a:lnTo>
                <a:lnTo>
                  <a:pt x="27383" y="27381"/>
                </a:lnTo>
                <a:lnTo>
                  <a:pt x="13691" y="27381"/>
                </a:lnTo>
                <a:lnTo>
                  <a:pt x="27383" y="13690"/>
                </a:lnTo>
                <a:lnTo>
                  <a:pt x="1606486" y="13690"/>
                </a:lnTo>
                <a:lnTo>
                  <a:pt x="1606486" y="0"/>
                </a:lnTo>
                <a:close/>
              </a:path>
              <a:path w="1606550" h="123825">
                <a:moveTo>
                  <a:pt x="1579103" y="13690"/>
                </a:moveTo>
                <a:lnTo>
                  <a:pt x="1579103" y="123216"/>
                </a:lnTo>
                <a:lnTo>
                  <a:pt x="1606486" y="123216"/>
                </a:lnTo>
                <a:lnTo>
                  <a:pt x="1606486" y="27381"/>
                </a:lnTo>
                <a:lnTo>
                  <a:pt x="1592794" y="27381"/>
                </a:lnTo>
                <a:lnTo>
                  <a:pt x="1579103" y="13690"/>
                </a:lnTo>
                <a:close/>
              </a:path>
              <a:path w="1606550" h="123825">
                <a:moveTo>
                  <a:pt x="27383" y="13690"/>
                </a:moveTo>
                <a:lnTo>
                  <a:pt x="13691" y="27381"/>
                </a:lnTo>
                <a:lnTo>
                  <a:pt x="27383" y="27381"/>
                </a:lnTo>
                <a:lnTo>
                  <a:pt x="27383" y="13690"/>
                </a:lnTo>
                <a:close/>
              </a:path>
              <a:path w="1606550" h="123825">
                <a:moveTo>
                  <a:pt x="1579103" y="13690"/>
                </a:moveTo>
                <a:lnTo>
                  <a:pt x="27383" y="13690"/>
                </a:lnTo>
                <a:lnTo>
                  <a:pt x="27383" y="27381"/>
                </a:lnTo>
                <a:lnTo>
                  <a:pt x="1579103" y="27381"/>
                </a:lnTo>
                <a:lnTo>
                  <a:pt x="1579103" y="13690"/>
                </a:lnTo>
                <a:close/>
              </a:path>
              <a:path w="1606550" h="123825">
                <a:moveTo>
                  <a:pt x="1606486" y="13690"/>
                </a:moveTo>
                <a:lnTo>
                  <a:pt x="1579103" y="13690"/>
                </a:lnTo>
                <a:lnTo>
                  <a:pt x="1592794" y="27381"/>
                </a:lnTo>
                <a:lnTo>
                  <a:pt x="1606486" y="27381"/>
                </a:lnTo>
                <a:lnTo>
                  <a:pt x="1606486" y="136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7713951" y="1833072"/>
            <a:ext cx="203200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7571479" y="1721035"/>
            <a:ext cx="1588770" cy="95885"/>
          </a:xfrm>
          <a:custGeom>
            <a:avLst/>
            <a:gdLst/>
            <a:ahLst/>
            <a:cxnLst/>
            <a:rect l="l" t="t" r="r" b="b"/>
            <a:pathLst>
              <a:path w="1588770" h="95885">
                <a:moveTo>
                  <a:pt x="1588231" y="0"/>
                </a:moveTo>
                <a:lnTo>
                  <a:pt x="0" y="0"/>
                </a:lnTo>
                <a:lnTo>
                  <a:pt x="0" y="95834"/>
                </a:lnTo>
                <a:lnTo>
                  <a:pt x="27383" y="95834"/>
                </a:lnTo>
                <a:lnTo>
                  <a:pt x="27383" y="27381"/>
                </a:lnTo>
                <a:lnTo>
                  <a:pt x="13691" y="27381"/>
                </a:lnTo>
                <a:lnTo>
                  <a:pt x="27383" y="13690"/>
                </a:lnTo>
                <a:lnTo>
                  <a:pt x="1588231" y="13690"/>
                </a:lnTo>
                <a:lnTo>
                  <a:pt x="1588231" y="0"/>
                </a:lnTo>
                <a:close/>
              </a:path>
              <a:path w="1588770" h="95885">
                <a:moveTo>
                  <a:pt x="1560847" y="13690"/>
                </a:moveTo>
                <a:lnTo>
                  <a:pt x="1560847" y="95834"/>
                </a:lnTo>
                <a:lnTo>
                  <a:pt x="1588231" y="95834"/>
                </a:lnTo>
                <a:lnTo>
                  <a:pt x="1588231" y="27381"/>
                </a:lnTo>
                <a:lnTo>
                  <a:pt x="1574539" y="27381"/>
                </a:lnTo>
                <a:lnTo>
                  <a:pt x="1560847" y="13690"/>
                </a:lnTo>
                <a:close/>
              </a:path>
              <a:path w="1588770" h="95885">
                <a:moveTo>
                  <a:pt x="27383" y="13690"/>
                </a:moveTo>
                <a:lnTo>
                  <a:pt x="13691" y="27381"/>
                </a:lnTo>
                <a:lnTo>
                  <a:pt x="27383" y="27381"/>
                </a:lnTo>
                <a:lnTo>
                  <a:pt x="27383" y="13690"/>
                </a:lnTo>
                <a:close/>
              </a:path>
              <a:path w="1588770" h="95885">
                <a:moveTo>
                  <a:pt x="1560847" y="13690"/>
                </a:moveTo>
                <a:lnTo>
                  <a:pt x="27383" y="13690"/>
                </a:lnTo>
                <a:lnTo>
                  <a:pt x="27383" y="27381"/>
                </a:lnTo>
                <a:lnTo>
                  <a:pt x="1560847" y="27381"/>
                </a:lnTo>
                <a:lnTo>
                  <a:pt x="1560847" y="13690"/>
                </a:lnTo>
                <a:close/>
              </a:path>
              <a:path w="1588770" h="95885">
                <a:moveTo>
                  <a:pt x="1588231" y="13690"/>
                </a:moveTo>
                <a:lnTo>
                  <a:pt x="1560847" y="13690"/>
                </a:lnTo>
                <a:lnTo>
                  <a:pt x="1574539" y="27381"/>
                </a:lnTo>
                <a:lnTo>
                  <a:pt x="1588231" y="27381"/>
                </a:lnTo>
                <a:lnTo>
                  <a:pt x="1588231" y="136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8867092" y="1273275"/>
            <a:ext cx="203200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7568436" y="1377246"/>
            <a:ext cx="2583180" cy="114300"/>
          </a:xfrm>
          <a:custGeom>
            <a:avLst/>
            <a:gdLst/>
            <a:ahLst/>
            <a:cxnLst/>
            <a:rect l="l" t="t" r="r" b="b"/>
            <a:pathLst>
              <a:path w="2583179" h="114300">
                <a:moveTo>
                  <a:pt x="2583157" y="0"/>
                </a:moveTo>
                <a:lnTo>
                  <a:pt x="0" y="0"/>
                </a:lnTo>
                <a:lnTo>
                  <a:pt x="0" y="114089"/>
                </a:lnTo>
                <a:lnTo>
                  <a:pt x="27383" y="114089"/>
                </a:lnTo>
                <a:lnTo>
                  <a:pt x="27383" y="27381"/>
                </a:lnTo>
                <a:lnTo>
                  <a:pt x="13691" y="27381"/>
                </a:lnTo>
                <a:lnTo>
                  <a:pt x="27383" y="13690"/>
                </a:lnTo>
                <a:lnTo>
                  <a:pt x="2583157" y="13690"/>
                </a:lnTo>
                <a:lnTo>
                  <a:pt x="2583157" y="0"/>
                </a:lnTo>
                <a:close/>
              </a:path>
              <a:path w="2583179" h="114300">
                <a:moveTo>
                  <a:pt x="2555774" y="13690"/>
                </a:moveTo>
                <a:lnTo>
                  <a:pt x="2555774" y="114089"/>
                </a:lnTo>
                <a:lnTo>
                  <a:pt x="2583157" y="114089"/>
                </a:lnTo>
                <a:lnTo>
                  <a:pt x="2583157" y="27381"/>
                </a:lnTo>
                <a:lnTo>
                  <a:pt x="2569465" y="27381"/>
                </a:lnTo>
                <a:lnTo>
                  <a:pt x="2555774" y="13690"/>
                </a:lnTo>
                <a:close/>
              </a:path>
              <a:path w="2583179" h="114300">
                <a:moveTo>
                  <a:pt x="27383" y="13690"/>
                </a:moveTo>
                <a:lnTo>
                  <a:pt x="13691" y="27381"/>
                </a:lnTo>
                <a:lnTo>
                  <a:pt x="27383" y="27381"/>
                </a:lnTo>
                <a:lnTo>
                  <a:pt x="27383" y="13690"/>
                </a:lnTo>
                <a:close/>
              </a:path>
              <a:path w="2583179" h="114300">
                <a:moveTo>
                  <a:pt x="2555774" y="13690"/>
                </a:moveTo>
                <a:lnTo>
                  <a:pt x="27383" y="13690"/>
                </a:lnTo>
                <a:lnTo>
                  <a:pt x="27383" y="27381"/>
                </a:lnTo>
                <a:lnTo>
                  <a:pt x="2555774" y="27381"/>
                </a:lnTo>
                <a:lnTo>
                  <a:pt x="2555774" y="13690"/>
                </a:lnTo>
                <a:close/>
              </a:path>
              <a:path w="2583179" h="114300">
                <a:moveTo>
                  <a:pt x="2583157" y="13690"/>
                </a:moveTo>
                <a:lnTo>
                  <a:pt x="2555774" y="13690"/>
                </a:lnTo>
                <a:lnTo>
                  <a:pt x="2569465" y="27381"/>
                </a:lnTo>
                <a:lnTo>
                  <a:pt x="2583157" y="27381"/>
                </a:lnTo>
                <a:lnTo>
                  <a:pt x="2583157" y="136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110017" y="1550662"/>
            <a:ext cx="1040765" cy="86995"/>
          </a:xfrm>
          <a:custGeom>
            <a:avLst/>
            <a:gdLst/>
            <a:ahLst/>
            <a:cxnLst/>
            <a:rect l="l" t="t" r="r" b="b"/>
            <a:pathLst>
              <a:path w="1040765" h="86994">
                <a:moveTo>
                  <a:pt x="1040565" y="0"/>
                </a:moveTo>
                <a:lnTo>
                  <a:pt x="0" y="0"/>
                </a:lnTo>
                <a:lnTo>
                  <a:pt x="0" y="86707"/>
                </a:lnTo>
                <a:lnTo>
                  <a:pt x="27383" y="86707"/>
                </a:lnTo>
                <a:lnTo>
                  <a:pt x="27383" y="27381"/>
                </a:lnTo>
                <a:lnTo>
                  <a:pt x="13691" y="27381"/>
                </a:lnTo>
                <a:lnTo>
                  <a:pt x="27383" y="13690"/>
                </a:lnTo>
                <a:lnTo>
                  <a:pt x="1040565" y="13690"/>
                </a:lnTo>
                <a:lnTo>
                  <a:pt x="1040565" y="0"/>
                </a:lnTo>
                <a:close/>
              </a:path>
              <a:path w="1040765" h="86994">
                <a:moveTo>
                  <a:pt x="1013181" y="13690"/>
                </a:moveTo>
                <a:lnTo>
                  <a:pt x="1013181" y="86707"/>
                </a:lnTo>
                <a:lnTo>
                  <a:pt x="1040565" y="86707"/>
                </a:lnTo>
                <a:lnTo>
                  <a:pt x="1040565" y="27381"/>
                </a:lnTo>
                <a:lnTo>
                  <a:pt x="1026873" y="27381"/>
                </a:lnTo>
                <a:lnTo>
                  <a:pt x="1013181" y="13690"/>
                </a:lnTo>
                <a:close/>
              </a:path>
              <a:path w="1040765" h="86994">
                <a:moveTo>
                  <a:pt x="27383" y="13690"/>
                </a:moveTo>
                <a:lnTo>
                  <a:pt x="13691" y="27381"/>
                </a:lnTo>
                <a:lnTo>
                  <a:pt x="27383" y="27381"/>
                </a:lnTo>
                <a:lnTo>
                  <a:pt x="27383" y="13690"/>
                </a:lnTo>
                <a:close/>
              </a:path>
              <a:path w="1040765" h="86994">
                <a:moveTo>
                  <a:pt x="1013181" y="13690"/>
                </a:moveTo>
                <a:lnTo>
                  <a:pt x="27383" y="13690"/>
                </a:lnTo>
                <a:lnTo>
                  <a:pt x="27383" y="27381"/>
                </a:lnTo>
                <a:lnTo>
                  <a:pt x="1013181" y="27381"/>
                </a:lnTo>
                <a:lnTo>
                  <a:pt x="1013181" y="13690"/>
                </a:lnTo>
                <a:close/>
              </a:path>
              <a:path w="1040765" h="86994">
                <a:moveTo>
                  <a:pt x="1040565" y="13690"/>
                </a:moveTo>
                <a:lnTo>
                  <a:pt x="1013181" y="13690"/>
                </a:lnTo>
                <a:lnTo>
                  <a:pt x="1026873" y="27381"/>
                </a:lnTo>
                <a:lnTo>
                  <a:pt x="1040565" y="27381"/>
                </a:lnTo>
                <a:lnTo>
                  <a:pt x="1040565" y="136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 txBox="1"/>
          <p:nvPr/>
        </p:nvSpPr>
        <p:spPr>
          <a:xfrm>
            <a:off x="8400054" y="1455818"/>
            <a:ext cx="315595" cy="403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>
              <a:lnSpc>
                <a:spcPts val="1485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485"/>
              </a:lnSpc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04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247091" y="923035"/>
            <a:ext cx="6691630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ts val="2735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The cytokine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profile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of those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infected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endParaRPr sz="2400">
              <a:latin typeface="Calibri"/>
              <a:cs typeface="Calibri"/>
            </a:endParaRPr>
          </a:p>
          <a:p>
            <a:pPr marL="25400">
              <a:lnSpc>
                <a:spcPts val="2735"/>
              </a:lnSpc>
            </a:pPr>
            <a:r>
              <a:rPr sz="2400" i="1" dirty="0">
                <a:solidFill>
                  <a:srgbClr val="404040"/>
                </a:solidFill>
                <a:latin typeface="Calibri"/>
                <a:cs typeface="Calibri"/>
              </a:rPr>
              <a:t>Plas</a:t>
            </a:r>
            <a:r>
              <a:rPr sz="2400" i="1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2400" i="1" spc="-5" dirty="0">
                <a:solidFill>
                  <a:srgbClr val="404040"/>
                </a:solidFill>
                <a:latin typeface="Calibri"/>
                <a:cs typeface="Calibri"/>
              </a:rPr>
              <a:t>odiu</a:t>
            </a:r>
            <a:r>
              <a:rPr sz="2400" i="1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2400" i="1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ly 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w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2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gnifi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tly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ed 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el</a:t>
            </a:r>
            <a:r>
              <a:rPr sz="2400" spc="-1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200" b="1" spc="-517" baseline="34722" dirty="0">
                <a:latin typeface="Arial"/>
                <a:cs typeface="Arial"/>
              </a:rPr>
              <a:t>0</a:t>
            </a:r>
            <a:r>
              <a:rPr sz="2400" spc="-33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200" b="1" spc="89" baseline="34722" dirty="0">
                <a:latin typeface="Arial"/>
                <a:cs typeface="Arial"/>
              </a:rPr>
              <a:t>.</a:t>
            </a:r>
            <a:r>
              <a:rPr sz="1200" b="1" spc="-615" baseline="34722" dirty="0">
                <a:latin typeface="Arial"/>
                <a:cs typeface="Arial"/>
              </a:rPr>
              <a:t>0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200" b="1" spc="-652" baseline="34722" dirty="0">
                <a:latin typeface="Arial"/>
                <a:cs typeface="Arial"/>
              </a:rPr>
              <a:t>5</a:t>
            </a:r>
            <a:r>
              <a:rPr sz="2400" spc="-520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200" b="1" spc="60" baseline="34722" dirty="0">
                <a:latin typeface="Arial"/>
                <a:cs typeface="Arial"/>
              </a:rPr>
              <a:t>0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259791" y="1581658"/>
            <a:ext cx="2519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those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uninfected.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259791" y="2494534"/>
            <a:ext cx="65735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Increase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IFN-γ, IL-2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etc. associated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with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increase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59791" y="2823413"/>
            <a:ext cx="63652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malaria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severity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(Prakash </a:t>
            </a:r>
            <a:r>
              <a:rPr sz="2400" i="1" spc="-5" dirty="0">
                <a:solidFill>
                  <a:srgbClr val="404040"/>
                </a:solidFill>
                <a:latin typeface="Calibri"/>
                <a:cs typeface="Calibri"/>
              </a:rPr>
              <a:t>et al.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, 2006;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Nmorsi </a:t>
            </a:r>
            <a:r>
              <a:rPr sz="2400" i="1" spc="-5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sz="2400" i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.,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59791" y="3153283"/>
            <a:ext cx="3057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2010;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Nasr </a:t>
            </a:r>
            <a:r>
              <a:rPr sz="2400" i="1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400" i="1" spc="-5" dirty="0">
                <a:solidFill>
                  <a:srgbClr val="404040"/>
                </a:solidFill>
                <a:latin typeface="Calibri"/>
                <a:cs typeface="Calibri"/>
              </a:rPr>
              <a:t>al.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24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2014;).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259791" y="4065854"/>
            <a:ext cx="5916930" cy="105029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90"/>
              </a:spcBef>
            </a:pP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Co-infection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with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helminthes increased IL-2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and 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decreased IFN-γ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relative to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those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infected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with  </a:t>
            </a:r>
            <a:r>
              <a:rPr sz="2400" i="1" dirty="0">
                <a:solidFill>
                  <a:srgbClr val="404040"/>
                </a:solidFill>
                <a:latin typeface="Calibri"/>
                <a:cs typeface="Calibri"/>
              </a:rPr>
              <a:t>Plasmodium 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only.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259791" y="5636463"/>
            <a:ext cx="601345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Acute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malaria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cases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in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Brazil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found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difference 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(Sánchez-arcila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et al,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2014).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7583805" y="5862320"/>
            <a:ext cx="410210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Trebuchet MS"/>
                <a:cs typeface="Trebuchet MS"/>
              </a:rPr>
              <a:t>Figure </a:t>
            </a:r>
            <a:r>
              <a:rPr sz="1050" b="1" dirty="0">
                <a:latin typeface="Trebuchet MS"/>
                <a:cs typeface="Trebuchet MS"/>
              </a:rPr>
              <a:t>1: Median concentrations of IFN-γ among </a:t>
            </a:r>
            <a:r>
              <a:rPr sz="1050" b="1" spc="-5" dirty="0">
                <a:latin typeface="Trebuchet MS"/>
                <a:cs typeface="Trebuchet MS"/>
              </a:rPr>
              <a:t>the </a:t>
            </a:r>
            <a:r>
              <a:rPr sz="1050" b="1" dirty="0">
                <a:latin typeface="Trebuchet MS"/>
                <a:cs typeface="Trebuchet MS"/>
              </a:rPr>
              <a:t>infected</a:t>
            </a:r>
            <a:r>
              <a:rPr sz="1050" b="1" spc="-150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and  uninfected</a:t>
            </a:r>
            <a:r>
              <a:rPr sz="1050" b="1" spc="-50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groups</a:t>
            </a:r>
            <a:endParaRPr sz="1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50" b="1" dirty="0">
                <a:latin typeface="Trebuchet MS"/>
                <a:cs typeface="Trebuchet MS"/>
              </a:rPr>
              <a:t>Key: PF – </a:t>
            </a:r>
            <a:r>
              <a:rPr sz="1050" b="1" i="1" dirty="0">
                <a:latin typeface="Trebuchet MS"/>
                <a:cs typeface="Trebuchet MS"/>
              </a:rPr>
              <a:t>P. falciparum</a:t>
            </a:r>
            <a:r>
              <a:rPr sz="1050" b="1" dirty="0">
                <a:latin typeface="Trebuchet MS"/>
                <a:cs typeface="Trebuchet MS"/>
              </a:rPr>
              <a:t>, H – Helminth, N –</a:t>
            </a:r>
            <a:r>
              <a:rPr sz="1050" b="1" spc="-185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Uninfected</a:t>
            </a:r>
            <a:endParaRPr sz="105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</a:pPr>
            <a:r>
              <a:rPr sz="1050" b="1" spc="-5" dirty="0">
                <a:latin typeface="Trebuchet MS"/>
                <a:cs typeface="Trebuchet MS"/>
              </a:rPr>
              <a:t>**p&lt;0.05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67639" y="125903"/>
            <a:ext cx="705031" cy="8058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6266" y="219582"/>
            <a:ext cx="405320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>
                <a:solidFill>
                  <a:srgbClr val="000000"/>
                </a:solidFill>
              </a:rPr>
              <a:t>Helminth </a:t>
            </a:r>
            <a:r>
              <a:rPr sz="3200" dirty="0">
                <a:solidFill>
                  <a:srgbClr val="000000"/>
                </a:solidFill>
              </a:rPr>
              <a:t>in </a:t>
            </a:r>
            <a:r>
              <a:rPr sz="3200" spc="-10" dirty="0">
                <a:solidFill>
                  <a:srgbClr val="000000"/>
                </a:solidFill>
              </a:rPr>
              <a:t>HIV</a:t>
            </a:r>
            <a:r>
              <a:rPr sz="3200" spc="-260" dirty="0">
                <a:solidFill>
                  <a:srgbClr val="000000"/>
                </a:solidFill>
              </a:rPr>
              <a:t> </a:t>
            </a:r>
            <a:r>
              <a:rPr sz="3200" spc="-30" dirty="0">
                <a:solidFill>
                  <a:srgbClr val="000000"/>
                </a:solidFill>
              </a:rPr>
              <a:t>infection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10667" y="970229"/>
            <a:ext cx="11398250" cy="411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Increase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TNF-α, </a:t>
            </a:r>
            <a:r>
              <a:rPr sz="2400" spc="-5" dirty="0">
                <a:latin typeface="Calibri"/>
                <a:cs typeface="Calibri"/>
              </a:rPr>
              <a:t>IL-4, IL-6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IL-17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decrease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IL-1α, IL-10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IL-12p70.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40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2590"/>
              </a:lnSpc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TNF-α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IL-6 increased </a:t>
            </a:r>
            <a:r>
              <a:rPr sz="2400" dirty="0">
                <a:latin typeface="Calibri"/>
                <a:cs typeface="Calibri"/>
              </a:rPr>
              <a:t>among </a:t>
            </a:r>
            <a:r>
              <a:rPr sz="2400" spc="-5" dirty="0">
                <a:latin typeface="Calibri"/>
                <a:cs typeface="Calibri"/>
              </a:rPr>
              <a:t>HIV </a:t>
            </a:r>
            <a:r>
              <a:rPr sz="2400" spc="-15" dirty="0">
                <a:latin typeface="Calibri"/>
                <a:cs typeface="Calibri"/>
              </a:rPr>
              <a:t>infected </a:t>
            </a:r>
            <a:r>
              <a:rPr sz="2400" dirty="0">
                <a:latin typeface="Calibri"/>
                <a:cs typeface="Calibri"/>
              </a:rPr>
              <a:t>individuals </a:t>
            </a:r>
            <a:r>
              <a:rPr sz="2400" spc="-25" dirty="0">
                <a:latin typeface="Calibri"/>
                <a:cs typeface="Calibri"/>
              </a:rPr>
              <a:t>(Tudela </a:t>
            </a:r>
            <a:r>
              <a:rPr sz="2400" i="1" dirty="0">
                <a:latin typeface="Calibri"/>
                <a:cs typeface="Calibri"/>
              </a:rPr>
              <a:t>et </a:t>
            </a:r>
            <a:r>
              <a:rPr sz="2400" i="1" spc="-5" dirty="0">
                <a:latin typeface="Calibri"/>
                <a:cs typeface="Calibri"/>
              </a:rPr>
              <a:t>al.</a:t>
            </a:r>
            <a:r>
              <a:rPr sz="2400" spc="-5" dirty="0">
                <a:latin typeface="Calibri"/>
                <a:cs typeface="Calibri"/>
              </a:rPr>
              <a:t>, 2014), HIV </a:t>
            </a:r>
            <a:r>
              <a:rPr sz="2400" spc="-15" dirty="0">
                <a:latin typeface="Calibri"/>
                <a:cs typeface="Calibri"/>
              </a:rPr>
              <a:t>infected  </a:t>
            </a:r>
            <a:r>
              <a:rPr sz="2400" spc="-10" dirty="0">
                <a:latin typeface="Calibri"/>
                <a:cs typeface="Calibri"/>
              </a:rPr>
              <a:t>pregnant women (Sachdeva </a:t>
            </a:r>
            <a:r>
              <a:rPr sz="2400" i="1" dirty="0">
                <a:latin typeface="Calibri"/>
                <a:cs typeface="Calibri"/>
              </a:rPr>
              <a:t>et </a:t>
            </a:r>
            <a:r>
              <a:rPr sz="2400" i="1" spc="-5" dirty="0">
                <a:latin typeface="Calibri"/>
                <a:cs typeface="Calibri"/>
              </a:rPr>
              <a:t>al</a:t>
            </a:r>
            <a:r>
              <a:rPr sz="2400" spc="-5" dirty="0">
                <a:latin typeface="Calibri"/>
                <a:cs typeface="Calibri"/>
              </a:rPr>
              <a:t>., 2008, Richardson </a:t>
            </a:r>
            <a:r>
              <a:rPr sz="2400" dirty="0">
                <a:latin typeface="Calibri"/>
                <a:cs typeface="Calibri"/>
              </a:rPr>
              <a:t>&amp; </a:t>
            </a:r>
            <a:r>
              <a:rPr sz="2400" spc="-15" dirty="0">
                <a:latin typeface="Calibri"/>
                <a:cs typeface="Calibri"/>
              </a:rPr>
              <a:t>Weinberg,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2011).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241300" marR="71120" indent="-228600">
              <a:lnSpc>
                <a:spcPts val="2590"/>
              </a:lnSpc>
              <a:spcBef>
                <a:spcPts val="184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Increased TNF-α </a:t>
            </a:r>
            <a:r>
              <a:rPr sz="2400" spc="-10" dirty="0">
                <a:latin typeface="Calibri"/>
                <a:cs typeface="Calibri"/>
              </a:rPr>
              <a:t>suppressed HIV-1 replication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peripheral blood </a:t>
            </a:r>
            <a:r>
              <a:rPr sz="2400" spc="-5" dirty="0">
                <a:latin typeface="Calibri"/>
                <a:cs typeface="Calibri"/>
              </a:rPr>
              <a:t>monocytes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alveolar  </a:t>
            </a:r>
            <a:r>
              <a:rPr sz="2400" spc="-10" dirty="0">
                <a:latin typeface="Calibri"/>
                <a:cs typeface="Calibri"/>
              </a:rPr>
              <a:t>macrophages </a:t>
            </a:r>
            <a:r>
              <a:rPr sz="2400" spc="-5" dirty="0">
                <a:latin typeface="Calibri"/>
                <a:cs typeface="Calibri"/>
              </a:rPr>
              <a:t>(Lane </a:t>
            </a:r>
            <a:r>
              <a:rPr sz="2400" dirty="0">
                <a:latin typeface="Calibri"/>
                <a:cs typeface="Calibri"/>
              </a:rPr>
              <a:t>et al, </a:t>
            </a:r>
            <a:r>
              <a:rPr sz="2400" spc="-5" dirty="0">
                <a:latin typeface="Calibri"/>
                <a:cs typeface="Calibri"/>
              </a:rPr>
              <a:t>1999, </a:t>
            </a:r>
            <a:r>
              <a:rPr sz="2400" spc="-10" dirty="0">
                <a:latin typeface="Calibri"/>
                <a:cs typeface="Calibri"/>
              </a:rPr>
              <a:t>Breen,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2002).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241300" marR="111125" indent="-228600">
              <a:lnSpc>
                <a:spcPts val="2590"/>
              </a:lnSpc>
              <a:spcBef>
                <a:spcPts val="183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IL-10 </a:t>
            </a:r>
            <a:r>
              <a:rPr sz="2400" spc="-10" dirty="0">
                <a:latin typeface="Calibri"/>
                <a:cs typeface="Calibri"/>
              </a:rPr>
              <a:t>production was </a:t>
            </a:r>
            <a:r>
              <a:rPr sz="2400" spc="-5" dirty="0">
                <a:latin typeface="Calibri"/>
                <a:cs typeface="Calibri"/>
              </a:rPr>
              <a:t>higher </a:t>
            </a:r>
            <a:r>
              <a:rPr sz="2400" dirty="0">
                <a:latin typeface="Calibri"/>
                <a:cs typeface="Calibri"/>
              </a:rPr>
              <a:t>in cells </a:t>
            </a:r>
            <a:r>
              <a:rPr sz="2400" spc="-10" dirty="0">
                <a:latin typeface="Calibri"/>
                <a:cs typeface="Calibri"/>
              </a:rPr>
              <a:t>derived </a:t>
            </a:r>
            <a:r>
              <a:rPr sz="2400" spc="-15" dirty="0">
                <a:latin typeface="Calibri"/>
                <a:cs typeface="Calibri"/>
              </a:rPr>
              <a:t>from </a:t>
            </a:r>
            <a:r>
              <a:rPr sz="2400" spc="-10" dirty="0">
                <a:latin typeface="Calibri"/>
                <a:cs typeface="Calibri"/>
              </a:rPr>
              <a:t>HIV-uninfected pregnant women </a:t>
            </a:r>
            <a:r>
              <a:rPr sz="2400" spc="-5" dirty="0">
                <a:latin typeface="Calibri"/>
                <a:cs typeface="Calibri"/>
              </a:rPr>
              <a:t>similar 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IL-10 </a:t>
            </a:r>
            <a:r>
              <a:rPr sz="2400" spc="-10" dirty="0">
                <a:latin typeface="Calibri"/>
                <a:cs typeface="Calibri"/>
              </a:rPr>
              <a:t>production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peripheral </a:t>
            </a:r>
            <a:r>
              <a:rPr sz="2400" spc="-10" dirty="0">
                <a:latin typeface="Calibri"/>
                <a:cs typeface="Calibri"/>
              </a:rPr>
              <a:t>blood obtained </a:t>
            </a:r>
            <a:r>
              <a:rPr sz="2400" dirty="0">
                <a:latin typeface="Calibri"/>
                <a:cs typeface="Calibri"/>
              </a:rPr>
              <a:t>in this </a:t>
            </a:r>
            <a:r>
              <a:rPr sz="2400" spc="-10" dirty="0">
                <a:latin typeface="Calibri"/>
                <a:cs typeface="Calibri"/>
              </a:rPr>
              <a:t>study </a:t>
            </a:r>
            <a:r>
              <a:rPr sz="2400" spc="-5" dirty="0">
                <a:latin typeface="Calibri"/>
                <a:cs typeface="Calibri"/>
              </a:rPr>
              <a:t>(Hygino </a:t>
            </a:r>
            <a:r>
              <a:rPr sz="2400" dirty="0">
                <a:latin typeface="Calibri"/>
                <a:cs typeface="Calibri"/>
              </a:rPr>
              <a:t>et al,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2012).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7639" y="125903"/>
            <a:ext cx="705031" cy="805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8717" y="240919"/>
            <a:ext cx="405320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>
                <a:solidFill>
                  <a:srgbClr val="000000"/>
                </a:solidFill>
              </a:rPr>
              <a:t>Helminth </a:t>
            </a:r>
            <a:r>
              <a:rPr sz="3200" dirty="0">
                <a:solidFill>
                  <a:srgbClr val="000000"/>
                </a:solidFill>
              </a:rPr>
              <a:t>in </a:t>
            </a:r>
            <a:r>
              <a:rPr sz="3200" spc="-10" dirty="0">
                <a:solidFill>
                  <a:srgbClr val="000000"/>
                </a:solidFill>
              </a:rPr>
              <a:t>HIV</a:t>
            </a:r>
            <a:r>
              <a:rPr sz="3200" spc="-260" dirty="0">
                <a:solidFill>
                  <a:srgbClr val="000000"/>
                </a:solidFill>
              </a:rPr>
              <a:t> </a:t>
            </a:r>
            <a:r>
              <a:rPr sz="3200" spc="-30" dirty="0">
                <a:solidFill>
                  <a:srgbClr val="000000"/>
                </a:solidFill>
              </a:rPr>
              <a:t>infection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053492" y="2907604"/>
            <a:ext cx="164465" cy="1245235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950" b="1" spc="20" dirty="0">
                <a:latin typeface="Arial"/>
                <a:cs typeface="Arial"/>
              </a:rPr>
              <a:t>M</a:t>
            </a:r>
            <a:r>
              <a:rPr sz="950" b="1" spc="-10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e</a:t>
            </a:r>
            <a:r>
              <a:rPr sz="950" b="1" spc="-10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d</a:t>
            </a:r>
            <a:r>
              <a:rPr sz="950" b="1" spc="-75" dirty="0">
                <a:latin typeface="Arial"/>
                <a:cs typeface="Arial"/>
              </a:rPr>
              <a:t> </a:t>
            </a:r>
            <a:r>
              <a:rPr sz="950" b="1" spc="40" dirty="0">
                <a:latin typeface="Arial"/>
                <a:cs typeface="Arial"/>
              </a:rPr>
              <a:t>ia</a:t>
            </a:r>
            <a:r>
              <a:rPr sz="950" b="1" spc="-100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n</a:t>
            </a:r>
            <a:r>
              <a:rPr sz="950" b="1" spc="26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c</a:t>
            </a:r>
            <a:r>
              <a:rPr sz="950" b="1" spc="-110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o</a:t>
            </a:r>
            <a:r>
              <a:rPr sz="950" b="1" spc="-7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n</a:t>
            </a:r>
            <a:r>
              <a:rPr sz="950" b="1" spc="-80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c</a:t>
            </a:r>
            <a:r>
              <a:rPr sz="950" b="1" spc="-100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.</a:t>
            </a:r>
            <a:r>
              <a:rPr sz="950" b="1" spc="145" dirty="0">
                <a:latin typeface="Arial"/>
                <a:cs typeface="Arial"/>
              </a:rPr>
              <a:t> </a:t>
            </a:r>
            <a:r>
              <a:rPr sz="950" b="1" spc="15" dirty="0">
                <a:latin typeface="Arial"/>
                <a:cs typeface="Arial"/>
              </a:rPr>
              <a:t>o</a:t>
            </a:r>
            <a:r>
              <a:rPr sz="950" b="1" spc="-7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f</a:t>
            </a:r>
            <a:endParaRPr sz="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47687" y="2483122"/>
            <a:ext cx="178435" cy="393700"/>
          </a:xfrm>
          <a:prstGeom prst="rect">
            <a:avLst/>
          </a:prstGeom>
        </p:spPr>
        <p:txBody>
          <a:bodyPr vert="vert270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25" b="1" spc="75" baseline="2923" dirty="0">
                <a:latin typeface="Arial"/>
                <a:cs typeface="Arial"/>
              </a:rPr>
              <a:t>IF</a:t>
            </a:r>
            <a:r>
              <a:rPr sz="1425" b="1" spc="-165" baseline="2923" dirty="0">
                <a:latin typeface="Arial"/>
                <a:cs typeface="Arial"/>
              </a:rPr>
              <a:t> </a:t>
            </a:r>
            <a:r>
              <a:rPr sz="1425" b="1" spc="30" baseline="2923" dirty="0">
                <a:latin typeface="Arial"/>
                <a:cs typeface="Arial"/>
              </a:rPr>
              <a:t>N</a:t>
            </a:r>
            <a:r>
              <a:rPr sz="1425" b="1" spc="-112" baseline="2923" dirty="0">
                <a:latin typeface="Arial"/>
                <a:cs typeface="Arial"/>
              </a:rPr>
              <a:t> </a:t>
            </a:r>
            <a:r>
              <a:rPr sz="1425" b="1" spc="7" baseline="2923" dirty="0">
                <a:latin typeface="Arial"/>
                <a:cs typeface="Arial"/>
              </a:rPr>
              <a:t>-</a:t>
            </a:r>
            <a:r>
              <a:rPr sz="1425" b="1" spc="-262" baseline="2923" dirty="0">
                <a:latin typeface="Arial"/>
                <a:cs typeface="Arial"/>
              </a:rPr>
              <a:t> </a:t>
            </a:r>
            <a:r>
              <a:rPr sz="950" b="1" spc="10" dirty="0">
                <a:latin typeface="Symbol"/>
                <a:cs typeface="Symbol"/>
              </a:rPr>
              <a:t></a:t>
            </a:r>
            <a:endParaRPr sz="9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53492" y="1797933"/>
            <a:ext cx="164465" cy="63754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950" b="1" spc="50" dirty="0">
                <a:latin typeface="Arial"/>
                <a:cs typeface="Arial"/>
              </a:rPr>
              <a:t>in </a:t>
            </a:r>
            <a:r>
              <a:rPr sz="950" b="1" spc="15" dirty="0">
                <a:latin typeface="Arial"/>
                <a:cs typeface="Arial"/>
              </a:rPr>
              <a:t>n g </a:t>
            </a:r>
            <a:r>
              <a:rPr sz="950" b="1" spc="45" dirty="0">
                <a:latin typeface="Arial"/>
                <a:cs typeface="Arial"/>
              </a:rPr>
              <a:t>/m</a:t>
            </a:r>
            <a:r>
              <a:rPr sz="950" b="1" spc="-2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l</a:t>
            </a:r>
            <a:endParaRPr sz="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8900000">
            <a:off x="7909781" y="5095705"/>
            <a:ext cx="203767" cy="11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90"/>
              </a:lnSpc>
            </a:pPr>
            <a:r>
              <a:rPr sz="850" b="1" spc="25" dirty="0">
                <a:latin typeface="Arial"/>
                <a:cs typeface="Arial"/>
              </a:rPr>
              <a:t>P</a:t>
            </a:r>
            <a:r>
              <a:rPr sz="850" b="1" spc="-13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F</a:t>
            </a:r>
            <a:endParaRPr sz="8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8900000">
            <a:off x="8528017" y="5068676"/>
            <a:ext cx="139591" cy="11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90"/>
              </a:lnSpc>
            </a:pPr>
            <a:r>
              <a:rPr sz="850" b="1" spc="25" dirty="0">
                <a:latin typeface="Arial"/>
                <a:cs typeface="Arial"/>
              </a:rPr>
              <a:t>H</a:t>
            </a:r>
            <a:endParaRPr sz="8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8900000">
            <a:off x="8980288" y="5118890"/>
            <a:ext cx="252742" cy="11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90"/>
              </a:lnSpc>
            </a:pPr>
            <a:r>
              <a:rPr sz="850" b="1" spc="25" dirty="0">
                <a:latin typeface="Arial"/>
                <a:cs typeface="Arial"/>
              </a:rPr>
              <a:t>H</a:t>
            </a:r>
            <a:r>
              <a:rPr sz="850" b="1" spc="-114" dirty="0">
                <a:latin typeface="Arial"/>
                <a:cs typeface="Arial"/>
              </a:rPr>
              <a:t> </a:t>
            </a:r>
            <a:r>
              <a:rPr sz="850" b="1" spc="55" dirty="0">
                <a:latin typeface="Arial"/>
                <a:cs typeface="Arial"/>
              </a:rPr>
              <a:t>IV</a:t>
            </a:r>
            <a:endParaRPr sz="8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00000">
            <a:off x="9424671" y="5170406"/>
            <a:ext cx="379188" cy="11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90"/>
              </a:lnSpc>
            </a:pPr>
            <a:r>
              <a:rPr sz="850" b="1" spc="25" dirty="0">
                <a:latin typeface="Arial"/>
                <a:cs typeface="Arial"/>
              </a:rPr>
              <a:t>P</a:t>
            </a:r>
            <a:r>
              <a:rPr sz="850" b="1" spc="-7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F</a:t>
            </a:r>
            <a:r>
              <a:rPr sz="850" b="1" spc="-9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+</a:t>
            </a:r>
            <a:r>
              <a:rPr sz="850" b="1" spc="-90" dirty="0">
                <a:latin typeface="Arial"/>
                <a:cs typeface="Arial"/>
              </a:rPr>
              <a:t> </a:t>
            </a:r>
            <a:r>
              <a:rPr sz="850" b="1" spc="25" dirty="0">
                <a:latin typeface="Arial"/>
                <a:cs typeface="Arial"/>
              </a:rPr>
              <a:t>H</a:t>
            </a:r>
            <a:endParaRPr sz="8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8900000">
            <a:off x="9932937" y="5192104"/>
            <a:ext cx="437140" cy="11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90"/>
              </a:lnSpc>
            </a:pPr>
            <a:r>
              <a:rPr sz="850" b="1" spc="25" dirty="0">
                <a:latin typeface="Arial"/>
                <a:cs typeface="Arial"/>
              </a:rPr>
              <a:t>H</a:t>
            </a:r>
            <a:r>
              <a:rPr sz="850" b="1" spc="-6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+</a:t>
            </a:r>
            <a:r>
              <a:rPr sz="850" b="1" spc="-85" dirty="0">
                <a:latin typeface="Arial"/>
                <a:cs typeface="Arial"/>
              </a:rPr>
              <a:t> </a:t>
            </a:r>
            <a:r>
              <a:rPr sz="850" b="1" spc="25" dirty="0">
                <a:latin typeface="Arial"/>
                <a:cs typeface="Arial"/>
              </a:rPr>
              <a:t>H</a:t>
            </a:r>
            <a:r>
              <a:rPr sz="850" b="1" spc="-55" dirty="0">
                <a:latin typeface="Arial"/>
                <a:cs typeface="Arial"/>
              </a:rPr>
              <a:t> </a:t>
            </a:r>
            <a:r>
              <a:rPr sz="850" b="1" spc="55" dirty="0">
                <a:latin typeface="Arial"/>
                <a:cs typeface="Arial"/>
              </a:rPr>
              <a:t>IV</a:t>
            </a:r>
            <a:endParaRPr sz="8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18900000">
            <a:off x="10424584" y="5218960"/>
            <a:ext cx="518563" cy="11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90"/>
              </a:lnSpc>
            </a:pPr>
            <a:r>
              <a:rPr sz="850" b="1" spc="25" dirty="0">
                <a:latin typeface="Arial"/>
                <a:cs typeface="Arial"/>
              </a:rPr>
              <a:t>P</a:t>
            </a:r>
            <a:r>
              <a:rPr sz="850" b="1" spc="-6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F</a:t>
            </a:r>
            <a:r>
              <a:rPr sz="850" b="1" spc="-8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+</a:t>
            </a:r>
            <a:r>
              <a:rPr sz="850" b="1" spc="-80" dirty="0">
                <a:latin typeface="Arial"/>
                <a:cs typeface="Arial"/>
              </a:rPr>
              <a:t> </a:t>
            </a:r>
            <a:r>
              <a:rPr sz="850" b="1" spc="25" dirty="0">
                <a:latin typeface="Arial"/>
                <a:cs typeface="Arial"/>
              </a:rPr>
              <a:t>H</a:t>
            </a:r>
            <a:r>
              <a:rPr sz="850" b="1" spc="-50" dirty="0">
                <a:latin typeface="Arial"/>
                <a:cs typeface="Arial"/>
              </a:rPr>
              <a:t> </a:t>
            </a:r>
            <a:r>
              <a:rPr sz="850" b="1" spc="55" dirty="0">
                <a:latin typeface="Arial"/>
                <a:cs typeface="Arial"/>
              </a:rPr>
              <a:t>IV</a:t>
            </a:r>
            <a:endParaRPr sz="8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18900000">
            <a:off x="11323495" y="5068676"/>
            <a:ext cx="139591" cy="11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90"/>
              </a:lnSpc>
            </a:pPr>
            <a:r>
              <a:rPr sz="850" b="1" spc="25" dirty="0">
                <a:latin typeface="Arial"/>
                <a:cs typeface="Arial"/>
              </a:rPr>
              <a:t>N</a:t>
            </a:r>
            <a:endParaRPr sz="8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073842" y="4935944"/>
            <a:ext cx="20320" cy="56515"/>
          </a:xfrm>
          <a:custGeom>
            <a:avLst/>
            <a:gdLst/>
            <a:ahLst/>
            <a:cxnLst/>
            <a:rect l="l" t="t" r="r" b="b"/>
            <a:pathLst>
              <a:path w="20320" h="56514">
                <a:moveTo>
                  <a:pt x="19908" y="0"/>
                </a:moveTo>
                <a:lnTo>
                  <a:pt x="0" y="0"/>
                </a:lnTo>
                <a:lnTo>
                  <a:pt x="0" y="56407"/>
                </a:lnTo>
                <a:lnTo>
                  <a:pt x="19908" y="56407"/>
                </a:lnTo>
                <a:lnTo>
                  <a:pt x="19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632938" y="4935944"/>
            <a:ext cx="20320" cy="56515"/>
          </a:xfrm>
          <a:custGeom>
            <a:avLst/>
            <a:gdLst/>
            <a:ahLst/>
            <a:cxnLst/>
            <a:rect l="l" t="t" r="r" b="b"/>
            <a:pathLst>
              <a:path w="20320" h="56514">
                <a:moveTo>
                  <a:pt x="19908" y="0"/>
                </a:moveTo>
                <a:lnTo>
                  <a:pt x="0" y="0"/>
                </a:lnTo>
                <a:lnTo>
                  <a:pt x="0" y="56407"/>
                </a:lnTo>
                <a:lnTo>
                  <a:pt x="19908" y="56407"/>
                </a:lnTo>
                <a:lnTo>
                  <a:pt x="19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92033" y="4935944"/>
            <a:ext cx="20320" cy="56515"/>
          </a:xfrm>
          <a:custGeom>
            <a:avLst/>
            <a:gdLst/>
            <a:ahLst/>
            <a:cxnLst/>
            <a:rect l="l" t="t" r="r" b="b"/>
            <a:pathLst>
              <a:path w="20320" h="56514">
                <a:moveTo>
                  <a:pt x="19908" y="0"/>
                </a:moveTo>
                <a:lnTo>
                  <a:pt x="0" y="0"/>
                </a:lnTo>
                <a:lnTo>
                  <a:pt x="0" y="56407"/>
                </a:lnTo>
                <a:lnTo>
                  <a:pt x="19908" y="56407"/>
                </a:lnTo>
                <a:lnTo>
                  <a:pt x="19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751128" y="4935944"/>
            <a:ext cx="20320" cy="56515"/>
          </a:xfrm>
          <a:custGeom>
            <a:avLst/>
            <a:gdLst/>
            <a:ahLst/>
            <a:cxnLst/>
            <a:rect l="l" t="t" r="r" b="b"/>
            <a:pathLst>
              <a:path w="20320" h="56514">
                <a:moveTo>
                  <a:pt x="19908" y="0"/>
                </a:moveTo>
                <a:lnTo>
                  <a:pt x="0" y="0"/>
                </a:lnTo>
                <a:lnTo>
                  <a:pt x="0" y="56407"/>
                </a:lnTo>
                <a:lnTo>
                  <a:pt x="19908" y="56407"/>
                </a:lnTo>
                <a:lnTo>
                  <a:pt x="19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310224" y="4935944"/>
            <a:ext cx="20320" cy="56515"/>
          </a:xfrm>
          <a:custGeom>
            <a:avLst/>
            <a:gdLst/>
            <a:ahLst/>
            <a:cxnLst/>
            <a:rect l="l" t="t" r="r" b="b"/>
            <a:pathLst>
              <a:path w="20320" h="56514">
                <a:moveTo>
                  <a:pt x="19908" y="0"/>
                </a:moveTo>
                <a:lnTo>
                  <a:pt x="0" y="0"/>
                </a:lnTo>
                <a:lnTo>
                  <a:pt x="0" y="56407"/>
                </a:lnTo>
                <a:lnTo>
                  <a:pt x="19908" y="56407"/>
                </a:lnTo>
                <a:lnTo>
                  <a:pt x="19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869320" y="4935944"/>
            <a:ext cx="20320" cy="56515"/>
          </a:xfrm>
          <a:custGeom>
            <a:avLst/>
            <a:gdLst/>
            <a:ahLst/>
            <a:cxnLst/>
            <a:rect l="l" t="t" r="r" b="b"/>
            <a:pathLst>
              <a:path w="20320" h="56514">
                <a:moveTo>
                  <a:pt x="19908" y="0"/>
                </a:moveTo>
                <a:lnTo>
                  <a:pt x="0" y="0"/>
                </a:lnTo>
                <a:lnTo>
                  <a:pt x="0" y="56407"/>
                </a:lnTo>
                <a:lnTo>
                  <a:pt x="19908" y="56407"/>
                </a:lnTo>
                <a:lnTo>
                  <a:pt x="19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428415" y="4935944"/>
            <a:ext cx="20320" cy="56515"/>
          </a:xfrm>
          <a:custGeom>
            <a:avLst/>
            <a:gdLst/>
            <a:ahLst/>
            <a:cxnLst/>
            <a:rect l="l" t="t" r="r" b="b"/>
            <a:pathLst>
              <a:path w="20320" h="56514">
                <a:moveTo>
                  <a:pt x="19908" y="0"/>
                </a:moveTo>
                <a:lnTo>
                  <a:pt x="0" y="0"/>
                </a:lnTo>
                <a:lnTo>
                  <a:pt x="0" y="56407"/>
                </a:lnTo>
                <a:lnTo>
                  <a:pt x="19908" y="56407"/>
                </a:lnTo>
                <a:lnTo>
                  <a:pt x="19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95124" y="4940933"/>
            <a:ext cx="278765" cy="0"/>
          </a:xfrm>
          <a:custGeom>
            <a:avLst/>
            <a:gdLst/>
            <a:ahLst/>
            <a:cxnLst/>
            <a:rect l="l" t="t" r="r" b="b"/>
            <a:pathLst>
              <a:path w="278765">
                <a:moveTo>
                  <a:pt x="0" y="0"/>
                </a:moveTo>
                <a:lnTo>
                  <a:pt x="278718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95124" y="4931408"/>
            <a:ext cx="3938904" cy="0"/>
          </a:xfrm>
          <a:custGeom>
            <a:avLst/>
            <a:gdLst/>
            <a:ahLst/>
            <a:cxnLst/>
            <a:rect l="l" t="t" r="r" b="b"/>
            <a:pathLst>
              <a:path w="3938904">
                <a:moveTo>
                  <a:pt x="0" y="0"/>
                </a:moveTo>
                <a:lnTo>
                  <a:pt x="3938553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448323" y="4940921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0" y="0"/>
                </a:moveTo>
                <a:lnTo>
                  <a:pt x="285354" y="0"/>
                </a:lnTo>
              </a:path>
            </a:pathLst>
          </a:custGeom>
          <a:ln w="9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351696" y="2899405"/>
            <a:ext cx="368935" cy="21189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2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5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2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1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5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1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5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51696" y="2506213"/>
            <a:ext cx="368935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3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351696" y="1723145"/>
            <a:ext cx="368935" cy="552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4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3</a:t>
            </a:r>
            <a:r>
              <a:rPr sz="850" b="1" spc="-130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5</a:t>
            </a:r>
            <a:endParaRPr sz="8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351696" y="1331611"/>
            <a:ext cx="368935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4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5</a:t>
            </a:r>
            <a:endParaRPr sz="8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351696" y="940077"/>
            <a:ext cx="368935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20" dirty="0">
                <a:latin typeface="Arial"/>
                <a:cs typeface="Arial"/>
              </a:rPr>
              <a:t>0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45" dirty="0">
                <a:latin typeface="Arial"/>
                <a:cs typeface="Arial"/>
              </a:rPr>
              <a:t>.0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5</a:t>
            </a:r>
            <a:r>
              <a:rPr sz="850" b="1" spc="-125" dirty="0">
                <a:latin typeface="Arial"/>
                <a:cs typeface="Arial"/>
              </a:rPr>
              <a:t> </a:t>
            </a:r>
            <a:r>
              <a:rPr sz="850" b="1" spc="20" dirty="0"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748671" y="4925989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20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795124" y="4926328"/>
            <a:ext cx="10160" cy="19050"/>
          </a:xfrm>
          <a:custGeom>
            <a:avLst/>
            <a:gdLst/>
            <a:ahLst/>
            <a:cxnLst/>
            <a:rect l="l" t="t" r="r" b="b"/>
            <a:pathLst>
              <a:path w="10159" h="19050">
                <a:moveTo>
                  <a:pt x="0" y="19050"/>
                </a:moveTo>
                <a:lnTo>
                  <a:pt x="9954" y="19050"/>
                </a:lnTo>
                <a:lnTo>
                  <a:pt x="9954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05078" y="4554218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211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795124" y="4533898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0" y="20320"/>
                </a:moveTo>
                <a:lnTo>
                  <a:pt x="9954" y="20320"/>
                </a:lnTo>
                <a:lnTo>
                  <a:pt x="9954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805078" y="4163057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84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95124" y="4142737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0" y="20320"/>
                </a:moveTo>
                <a:lnTo>
                  <a:pt x="9954" y="20320"/>
                </a:lnTo>
                <a:lnTo>
                  <a:pt x="9954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05078" y="3771896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84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95124" y="3751576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0" y="20320"/>
                </a:moveTo>
                <a:lnTo>
                  <a:pt x="9954" y="20320"/>
                </a:lnTo>
                <a:lnTo>
                  <a:pt x="9954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05078" y="3379466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211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795124" y="3360416"/>
            <a:ext cx="10160" cy="19050"/>
          </a:xfrm>
          <a:custGeom>
            <a:avLst/>
            <a:gdLst/>
            <a:ahLst/>
            <a:cxnLst/>
            <a:rect l="l" t="t" r="r" b="b"/>
            <a:pathLst>
              <a:path w="10159" h="19050">
                <a:moveTo>
                  <a:pt x="0" y="19050"/>
                </a:moveTo>
                <a:lnTo>
                  <a:pt x="9954" y="19050"/>
                </a:lnTo>
                <a:lnTo>
                  <a:pt x="9954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805078" y="2988305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211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795124" y="2967985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0" y="20320"/>
                </a:moveTo>
                <a:lnTo>
                  <a:pt x="9954" y="20320"/>
                </a:lnTo>
                <a:lnTo>
                  <a:pt x="9954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805078" y="2594605"/>
            <a:ext cx="0" cy="373380"/>
          </a:xfrm>
          <a:custGeom>
            <a:avLst/>
            <a:gdLst/>
            <a:ahLst/>
            <a:cxnLst/>
            <a:rect l="l" t="t" r="r" b="b"/>
            <a:pathLst>
              <a:path h="373380">
                <a:moveTo>
                  <a:pt x="0" y="0"/>
                </a:moveTo>
                <a:lnTo>
                  <a:pt x="0" y="37338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795124" y="2575555"/>
            <a:ext cx="10160" cy="19050"/>
          </a:xfrm>
          <a:custGeom>
            <a:avLst/>
            <a:gdLst/>
            <a:ahLst/>
            <a:cxnLst/>
            <a:rect l="l" t="t" r="r" b="b"/>
            <a:pathLst>
              <a:path w="10159" h="19050">
                <a:moveTo>
                  <a:pt x="0" y="19050"/>
                </a:moveTo>
                <a:lnTo>
                  <a:pt x="9954" y="19050"/>
                </a:lnTo>
                <a:lnTo>
                  <a:pt x="9954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805078" y="2203444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211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95124" y="2183124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0" y="20320"/>
                </a:moveTo>
                <a:lnTo>
                  <a:pt x="9954" y="20320"/>
                </a:lnTo>
                <a:lnTo>
                  <a:pt x="9954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805078" y="1812283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84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795124" y="1791963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0" y="20320"/>
                </a:moveTo>
                <a:lnTo>
                  <a:pt x="9954" y="20320"/>
                </a:lnTo>
                <a:lnTo>
                  <a:pt x="9954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805078" y="1421123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84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795124" y="1400803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0" y="20320"/>
                </a:moveTo>
                <a:lnTo>
                  <a:pt x="9954" y="20320"/>
                </a:lnTo>
                <a:lnTo>
                  <a:pt x="9954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805078" y="1028692"/>
            <a:ext cx="0" cy="372110"/>
          </a:xfrm>
          <a:custGeom>
            <a:avLst/>
            <a:gdLst/>
            <a:ahLst/>
            <a:cxnLst/>
            <a:rect l="l" t="t" r="r" b="b"/>
            <a:pathLst>
              <a:path h="372109">
                <a:moveTo>
                  <a:pt x="0" y="0"/>
                </a:moveTo>
                <a:lnTo>
                  <a:pt x="0" y="372110"/>
                </a:lnTo>
              </a:path>
            </a:pathLst>
          </a:custGeom>
          <a:ln w="19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795124" y="1009642"/>
            <a:ext cx="10160" cy="19050"/>
          </a:xfrm>
          <a:custGeom>
            <a:avLst/>
            <a:gdLst/>
            <a:ahLst/>
            <a:cxnLst/>
            <a:rect l="l" t="t" r="r" b="b"/>
            <a:pathLst>
              <a:path w="10159" h="19050">
                <a:moveTo>
                  <a:pt x="0" y="19050"/>
                </a:moveTo>
                <a:lnTo>
                  <a:pt x="9954" y="19050"/>
                </a:lnTo>
                <a:lnTo>
                  <a:pt x="9954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795124" y="1007102"/>
            <a:ext cx="20320" cy="2540"/>
          </a:xfrm>
          <a:custGeom>
            <a:avLst/>
            <a:gdLst/>
            <a:ahLst/>
            <a:cxnLst/>
            <a:rect l="l" t="t" r="r" b="b"/>
            <a:pathLst>
              <a:path w="20320" h="2540">
                <a:moveTo>
                  <a:pt x="0" y="2540"/>
                </a:moveTo>
                <a:lnTo>
                  <a:pt x="19908" y="2540"/>
                </a:lnTo>
                <a:lnTo>
                  <a:pt x="19908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805078" y="4925989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48671" y="4534455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20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805078" y="4534455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748671" y="4142976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20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805078" y="4142976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748671" y="3751443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20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805078" y="3751443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748671" y="3359909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20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805078" y="3359909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20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748671" y="2968375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19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805078" y="2968375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748671" y="2575182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19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805078" y="2575182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748671" y="2183648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19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805078" y="2183648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748671" y="1792114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19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805078" y="1792114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748671" y="1400580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19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805078" y="1400580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748671" y="1009046"/>
            <a:ext cx="46990" cy="20320"/>
          </a:xfrm>
          <a:custGeom>
            <a:avLst/>
            <a:gdLst/>
            <a:ahLst/>
            <a:cxnLst/>
            <a:rect l="l" t="t" r="r" b="b"/>
            <a:pathLst>
              <a:path w="46990" h="20319">
                <a:moveTo>
                  <a:pt x="46453" y="0"/>
                </a:moveTo>
                <a:lnTo>
                  <a:pt x="0" y="0"/>
                </a:lnTo>
                <a:lnTo>
                  <a:pt x="0" y="19908"/>
                </a:lnTo>
                <a:lnTo>
                  <a:pt x="46453" y="19908"/>
                </a:lnTo>
                <a:lnTo>
                  <a:pt x="4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805078" y="1009046"/>
            <a:ext cx="10160" cy="20320"/>
          </a:xfrm>
          <a:custGeom>
            <a:avLst/>
            <a:gdLst/>
            <a:ahLst/>
            <a:cxnLst/>
            <a:rect l="l" t="t" r="r" b="b"/>
            <a:pathLst>
              <a:path w="10159" h="20319">
                <a:moveTo>
                  <a:pt x="9954" y="0"/>
                </a:moveTo>
                <a:lnTo>
                  <a:pt x="0" y="0"/>
                </a:lnTo>
                <a:lnTo>
                  <a:pt x="0" y="19908"/>
                </a:lnTo>
                <a:lnTo>
                  <a:pt x="9954" y="19908"/>
                </a:lnTo>
                <a:lnTo>
                  <a:pt x="9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043012" y="4299563"/>
            <a:ext cx="81569" cy="815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897984" y="4644644"/>
            <a:ext cx="371624" cy="1910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102737" y="4472103"/>
            <a:ext cx="81569" cy="815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983287" y="4442240"/>
            <a:ext cx="81569" cy="815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602107" y="4269755"/>
            <a:ext cx="81569" cy="815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101477" y="3924674"/>
            <a:ext cx="81569" cy="815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093750" y="4284686"/>
            <a:ext cx="2412239" cy="6621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161202" y="3202991"/>
            <a:ext cx="81569" cy="815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220928" y="3956196"/>
            <a:ext cx="81569" cy="815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720298" y="2356879"/>
            <a:ext cx="81569" cy="815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0279394" y="1744693"/>
            <a:ext cx="81569" cy="815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0778764" y="3783656"/>
            <a:ext cx="81569" cy="8156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838489" y="4065693"/>
            <a:ext cx="81569" cy="815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838489" y="2906023"/>
            <a:ext cx="81569" cy="815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838489" y="4410718"/>
            <a:ext cx="81569" cy="815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957940" y="4299563"/>
            <a:ext cx="81569" cy="815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0898214" y="3893153"/>
            <a:ext cx="81569" cy="8156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719038" y="4331084"/>
            <a:ext cx="81569" cy="815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330133" y="4190121"/>
            <a:ext cx="1294048" cy="7716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1397584" y="1683308"/>
            <a:ext cx="81569" cy="815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999186" y="1526667"/>
            <a:ext cx="1751964" cy="134620"/>
          </a:xfrm>
          <a:custGeom>
            <a:avLst/>
            <a:gdLst/>
            <a:ahLst/>
            <a:cxnLst/>
            <a:rect l="l" t="t" r="r" b="b"/>
            <a:pathLst>
              <a:path w="1751965" h="134619">
                <a:moveTo>
                  <a:pt x="1751943" y="0"/>
                </a:moveTo>
                <a:lnTo>
                  <a:pt x="0" y="0"/>
                </a:lnTo>
                <a:lnTo>
                  <a:pt x="0" y="134382"/>
                </a:lnTo>
                <a:lnTo>
                  <a:pt x="29862" y="134382"/>
                </a:lnTo>
                <a:lnTo>
                  <a:pt x="29862" y="29862"/>
                </a:lnTo>
                <a:lnTo>
                  <a:pt x="14931" y="29862"/>
                </a:lnTo>
                <a:lnTo>
                  <a:pt x="29862" y="14931"/>
                </a:lnTo>
                <a:lnTo>
                  <a:pt x="1751943" y="14931"/>
                </a:lnTo>
                <a:lnTo>
                  <a:pt x="1751943" y="0"/>
                </a:lnTo>
                <a:close/>
              </a:path>
              <a:path w="1751965" h="134619">
                <a:moveTo>
                  <a:pt x="1722080" y="14931"/>
                </a:moveTo>
                <a:lnTo>
                  <a:pt x="1722080" y="134382"/>
                </a:lnTo>
                <a:lnTo>
                  <a:pt x="1751943" y="134382"/>
                </a:lnTo>
                <a:lnTo>
                  <a:pt x="1751943" y="29862"/>
                </a:lnTo>
                <a:lnTo>
                  <a:pt x="1737011" y="29862"/>
                </a:lnTo>
                <a:lnTo>
                  <a:pt x="1722080" y="14931"/>
                </a:lnTo>
                <a:close/>
              </a:path>
              <a:path w="1751965" h="134619">
                <a:moveTo>
                  <a:pt x="29862" y="14931"/>
                </a:moveTo>
                <a:lnTo>
                  <a:pt x="14931" y="29862"/>
                </a:lnTo>
                <a:lnTo>
                  <a:pt x="29862" y="29862"/>
                </a:lnTo>
                <a:lnTo>
                  <a:pt x="29862" y="14931"/>
                </a:lnTo>
                <a:close/>
              </a:path>
              <a:path w="1751965" h="134619">
                <a:moveTo>
                  <a:pt x="1722080" y="14931"/>
                </a:moveTo>
                <a:lnTo>
                  <a:pt x="29862" y="14931"/>
                </a:lnTo>
                <a:lnTo>
                  <a:pt x="29862" y="29862"/>
                </a:lnTo>
                <a:lnTo>
                  <a:pt x="1722080" y="29862"/>
                </a:lnTo>
                <a:lnTo>
                  <a:pt x="1722080" y="14931"/>
                </a:lnTo>
                <a:close/>
              </a:path>
              <a:path w="1751965" h="134619">
                <a:moveTo>
                  <a:pt x="1751943" y="14931"/>
                </a:moveTo>
                <a:lnTo>
                  <a:pt x="1722080" y="14931"/>
                </a:lnTo>
                <a:lnTo>
                  <a:pt x="1737011" y="29862"/>
                </a:lnTo>
                <a:lnTo>
                  <a:pt x="1751943" y="29862"/>
                </a:lnTo>
                <a:lnTo>
                  <a:pt x="1751943" y="14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8752961" y="1421061"/>
            <a:ext cx="21907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0" dirty="0">
                <a:latin typeface="Arial"/>
                <a:cs typeface="Arial"/>
              </a:rPr>
              <a:t>*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8596439" y="1297719"/>
            <a:ext cx="1732280" cy="104775"/>
          </a:xfrm>
          <a:custGeom>
            <a:avLst/>
            <a:gdLst/>
            <a:ahLst/>
            <a:cxnLst/>
            <a:rect l="l" t="t" r="r" b="b"/>
            <a:pathLst>
              <a:path w="1732279" h="104775">
                <a:moveTo>
                  <a:pt x="1732034" y="0"/>
                </a:moveTo>
                <a:lnTo>
                  <a:pt x="0" y="0"/>
                </a:lnTo>
                <a:lnTo>
                  <a:pt x="0" y="104519"/>
                </a:lnTo>
                <a:lnTo>
                  <a:pt x="29862" y="104519"/>
                </a:lnTo>
                <a:lnTo>
                  <a:pt x="29862" y="29862"/>
                </a:lnTo>
                <a:lnTo>
                  <a:pt x="14931" y="29862"/>
                </a:lnTo>
                <a:lnTo>
                  <a:pt x="29862" y="14931"/>
                </a:lnTo>
                <a:lnTo>
                  <a:pt x="1732034" y="14931"/>
                </a:lnTo>
                <a:lnTo>
                  <a:pt x="1732034" y="0"/>
                </a:lnTo>
                <a:close/>
              </a:path>
              <a:path w="1732279" h="104775">
                <a:moveTo>
                  <a:pt x="1702171" y="14931"/>
                </a:moveTo>
                <a:lnTo>
                  <a:pt x="1702171" y="104519"/>
                </a:lnTo>
                <a:lnTo>
                  <a:pt x="1732034" y="104519"/>
                </a:lnTo>
                <a:lnTo>
                  <a:pt x="1732034" y="29862"/>
                </a:lnTo>
                <a:lnTo>
                  <a:pt x="1717103" y="29862"/>
                </a:lnTo>
                <a:lnTo>
                  <a:pt x="1702171" y="14931"/>
                </a:lnTo>
                <a:close/>
              </a:path>
              <a:path w="1732279" h="104775">
                <a:moveTo>
                  <a:pt x="29862" y="14931"/>
                </a:moveTo>
                <a:lnTo>
                  <a:pt x="14931" y="29862"/>
                </a:lnTo>
                <a:lnTo>
                  <a:pt x="29862" y="29862"/>
                </a:lnTo>
                <a:lnTo>
                  <a:pt x="29862" y="14931"/>
                </a:lnTo>
                <a:close/>
              </a:path>
              <a:path w="1732279" h="104775">
                <a:moveTo>
                  <a:pt x="1702171" y="14931"/>
                </a:moveTo>
                <a:lnTo>
                  <a:pt x="29862" y="14931"/>
                </a:lnTo>
                <a:lnTo>
                  <a:pt x="29862" y="29862"/>
                </a:lnTo>
                <a:lnTo>
                  <a:pt x="1702171" y="29862"/>
                </a:lnTo>
                <a:lnTo>
                  <a:pt x="1702171" y="14931"/>
                </a:lnTo>
                <a:close/>
              </a:path>
              <a:path w="1732279" h="104775">
                <a:moveTo>
                  <a:pt x="1732034" y="14931"/>
                </a:moveTo>
                <a:lnTo>
                  <a:pt x="1702171" y="14931"/>
                </a:lnTo>
                <a:lnTo>
                  <a:pt x="1717103" y="29862"/>
                </a:lnTo>
                <a:lnTo>
                  <a:pt x="1732034" y="29862"/>
                </a:lnTo>
                <a:lnTo>
                  <a:pt x="1732034" y="14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10010511" y="810533"/>
            <a:ext cx="21907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0" dirty="0">
                <a:latin typeface="Arial"/>
                <a:cs typeface="Arial"/>
              </a:rPr>
              <a:t>*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8593121" y="922776"/>
            <a:ext cx="2817495" cy="124460"/>
          </a:xfrm>
          <a:custGeom>
            <a:avLst/>
            <a:gdLst/>
            <a:ahLst/>
            <a:cxnLst/>
            <a:rect l="l" t="t" r="r" b="b"/>
            <a:pathLst>
              <a:path w="2817495" h="124459">
                <a:moveTo>
                  <a:pt x="2817044" y="0"/>
                </a:moveTo>
                <a:lnTo>
                  <a:pt x="0" y="0"/>
                </a:lnTo>
                <a:lnTo>
                  <a:pt x="0" y="124428"/>
                </a:lnTo>
                <a:lnTo>
                  <a:pt x="29862" y="124428"/>
                </a:lnTo>
                <a:lnTo>
                  <a:pt x="29862" y="29862"/>
                </a:lnTo>
                <a:lnTo>
                  <a:pt x="14931" y="29862"/>
                </a:lnTo>
                <a:lnTo>
                  <a:pt x="29862" y="14931"/>
                </a:lnTo>
                <a:lnTo>
                  <a:pt x="2817044" y="14931"/>
                </a:lnTo>
                <a:lnTo>
                  <a:pt x="2817044" y="0"/>
                </a:lnTo>
                <a:close/>
              </a:path>
              <a:path w="2817495" h="124459">
                <a:moveTo>
                  <a:pt x="2787182" y="14931"/>
                </a:moveTo>
                <a:lnTo>
                  <a:pt x="2787182" y="124428"/>
                </a:lnTo>
                <a:lnTo>
                  <a:pt x="2817044" y="124428"/>
                </a:lnTo>
                <a:lnTo>
                  <a:pt x="2817044" y="29862"/>
                </a:lnTo>
                <a:lnTo>
                  <a:pt x="2802113" y="29862"/>
                </a:lnTo>
                <a:lnTo>
                  <a:pt x="2787182" y="14931"/>
                </a:lnTo>
                <a:close/>
              </a:path>
              <a:path w="2817495" h="124459">
                <a:moveTo>
                  <a:pt x="29862" y="14931"/>
                </a:moveTo>
                <a:lnTo>
                  <a:pt x="14931" y="29862"/>
                </a:lnTo>
                <a:lnTo>
                  <a:pt x="29862" y="29862"/>
                </a:lnTo>
                <a:lnTo>
                  <a:pt x="29862" y="14931"/>
                </a:lnTo>
                <a:close/>
              </a:path>
              <a:path w="2817495" h="124459">
                <a:moveTo>
                  <a:pt x="2787182" y="14931"/>
                </a:moveTo>
                <a:lnTo>
                  <a:pt x="29862" y="14931"/>
                </a:lnTo>
                <a:lnTo>
                  <a:pt x="29862" y="29862"/>
                </a:lnTo>
                <a:lnTo>
                  <a:pt x="2787182" y="29862"/>
                </a:lnTo>
                <a:lnTo>
                  <a:pt x="2787182" y="14931"/>
                </a:lnTo>
                <a:close/>
              </a:path>
              <a:path w="2817495" h="124459">
                <a:moveTo>
                  <a:pt x="2817044" y="14931"/>
                </a:moveTo>
                <a:lnTo>
                  <a:pt x="2787182" y="14931"/>
                </a:lnTo>
                <a:lnTo>
                  <a:pt x="2802113" y="29862"/>
                </a:lnTo>
                <a:lnTo>
                  <a:pt x="2817044" y="29862"/>
                </a:lnTo>
                <a:lnTo>
                  <a:pt x="2817044" y="14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183738" y="1111906"/>
            <a:ext cx="1135380" cy="94615"/>
          </a:xfrm>
          <a:custGeom>
            <a:avLst/>
            <a:gdLst/>
            <a:ahLst/>
            <a:cxnLst/>
            <a:rect l="l" t="t" r="r" b="b"/>
            <a:pathLst>
              <a:path w="1135379" h="94615">
                <a:moveTo>
                  <a:pt x="1134781" y="0"/>
                </a:moveTo>
                <a:lnTo>
                  <a:pt x="0" y="0"/>
                </a:lnTo>
                <a:lnTo>
                  <a:pt x="0" y="94565"/>
                </a:lnTo>
                <a:lnTo>
                  <a:pt x="29862" y="94565"/>
                </a:lnTo>
                <a:lnTo>
                  <a:pt x="29862" y="29862"/>
                </a:lnTo>
                <a:lnTo>
                  <a:pt x="14931" y="29862"/>
                </a:lnTo>
                <a:lnTo>
                  <a:pt x="29862" y="14931"/>
                </a:lnTo>
                <a:lnTo>
                  <a:pt x="1134781" y="14931"/>
                </a:lnTo>
                <a:lnTo>
                  <a:pt x="1134781" y="0"/>
                </a:lnTo>
                <a:close/>
              </a:path>
              <a:path w="1135379" h="94615">
                <a:moveTo>
                  <a:pt x="1104918" y="14931"/>
                </a:moveTo>
                <a:lnTo>
                  <a:pt x="1104918" y="94565"/>
                </a:lnTo>
                <a:lnTo>
                  <a:pt x="1134781" y="94565"/>
                </a:lnTo>
                <a:lnTo>
                  <a:pt x="1134781" y="29862"/>
                </a:lnTo>
                <a:lnTo>
                  <a:pt x="1119849" y="29862"/>
                </a:lnTo>
                <a:lnTo>
                  <a:pt x="1104918" y="14931"/>
                </a:lnTo>
                <a:close/>
              </a:path>
              <a:path w="1135379" h="94615">
                <a:moveTo>
                  <a:pt x="29862" y="14931"/>
                </a:moveTo>
                <a:lnTo>
                  <a:pt x="14931" y="29862"/>
                </a:lnTo>
                <a:lnTo>
                  <a:pt x="29862" y="29862"/>
                </a:lnTo>
                <a:lnTo>
                  <a:pt x="29862" y="14931"/>
                </a:lnTo>
                <a:close/>
              </a:path>
              <a:path w="1135379" h="94615">
                <a:moveTo>
                  <a:pt x="1104918" y="14931"/>
                </a:moveTo>
                <a:lnTo>
                  <a:pt x="29862" y="14931"/>
                </a:lnTo>
                <a:lnTo>
                  <a:pt x="29862" y="29862"/>
                </a:lnTo>
                <a:lnTo>
                  <a:pt x="1104918" y="29862"/>
                </a:lnTo>
                <a:lnTo>
                  <a:pt x="1104918" y="14931"/>
                </a:lnTo>
                <a:close/>
              </a:path>
              <a:path w="1135379" h="94615">
                <a:moveTo>
                  <a:pt x="1134781" y="14931"/>
                </a:moveTo>
                <a:lnTo>
                  <a:pt x="1104918" y="14931"/>
                </a:lnTo>
                <a:lnTo>
                  <a:pt x="1119849" y="29862"/>
                </a:lnTo>
                <a:lnTo>
                  <a:pt x="1134781" y="29862"/>
                </a:lnTo>
                <a:lnTo>
                  <a:pt x="1134781" y="149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 txBox="1"/>
          <p:nvPr/>
        </p:nvSpPr>
        <p:spPr>
          <a:xfrm>
            <a:off x="9501186" y="1009618"/>
            <a:ext cx="342265" cy="436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35255">
              <a:lnSpc>
                <a:spcPts val="1600"/>
              </a:lnSpc>
              <a:spcBef>
                <a:spcPts val="130"/>
              </a:spcBef>
            </a:pPr>
            <a:r>
              <a:rPr sz="1600" spc="10" dirty="0">
                <a:latin typeface="Arial"/>
                <a:cs typeface="Arial"/>
              </a:rPr>
              <a:t>*</a:t>
            </a:r>
            <a:r>
              <a:rPr sz="1600" spc="-26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00"/>
              </a:lnSpc>
            </a:pPr>
            <a:r>
              <a:rPr sz="1600" spc="10" dirty="0">
                <a:latin typeface="Arial"/>
                <a:cs typeface="Arial"/>
              </a:rPr>
              <a:t>*</a:t>
            </a:r>
            <a:r>
              <a:rPr sz="1600" spc="-21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377139" y="986104"/>
            <a:ext cx="566229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ts val="2735"/>
              </a:lnSpc>
              <a:spcBef>
                <a:spcPts val="100"/>
              </a:spcBef>
              <a:buFont typeface="Wingdings"/>
              <a:buChar char=""/>
              <a:tabLst>
                <a:tab pos="299720" algn="l"/>
              </a:tabLst>
            </a:pP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Increased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concentrations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of IFN-γ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4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IL-10</a:t>
            </a:r>
            <a:endParaRPr sz="2400">
              <a:latin typeface="Calibri"/>
              <a:cs typeface="Calibri"/>
            </a:endParaRPr>
          </a:p>
          <a:p>
            <a:pPr marL="299085">
              <a:lnSpc>
                <a:spcPts val="2735"/>
              </a:lnSpc>
            </a:pP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relative to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those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infected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with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HIV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only.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77139" y="2228545"/>
            <a:ext cx="522414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ts val="2735"/>
              </a:lnSpc>
              <a:spcBef>
                <a:spcPts val="100"/>
              </a:spcBef>
              <a:buFont typeface="Wingdings"/>
              <a:buChar char=""/>
              <a:tabLst>
                <a:tab pos="299720" algn="l"/>
              </a:tabLst>
            </a:pP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Increased IFN-γ inhibit HIV-1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replication</a:t>
            </a:r>
            <a:endParaRPr sz="2400">
              <a:latin typeface="Calibri"/>
              <a:cs typeface="Calibri"/>
            </a:endParaRPr>
          </a:p>
          <a:p>
            <a:pPr marL="299085">
              <a:lnSpc>
                <a:spcPts val="2735"/>
              </a:lnSpc>
            </a:pP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(Alfano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&amp;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Poli, </a:t>
            </a: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2005).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7474457" y="5716320"/>
            <a:ext cx="410210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Trebuchet MS"/>
                <a:cs typeface="Trebuchet MS"/>
              </a:rPr>
              <a:t>Figure </a:t>
            </a:r>
            <a:r>
              <a:rPr sz="1050" b="1" dirty="0">
                <a:latin typeface="Trebuchet MS"/>
                <a:cs typeface="Trebuchet MS"/>
              </a:rPr>
              <a:t>1: Median concentrations of IFN-γ among </a:t>
            </a:r>
            <a:r>
              <a:rPr sz="1050" b="1" spc="-5" dirty="0">
                <a:latin typeface="Trebuchet MS"/>
                <a:cs typeface="Trebuchet MS"/>
              </a:rPr>
              <a:t>the </a:t>
            </a:r>
            <a:r>
              <a:rPr sz="1050" b="1" dirty="0">
                <a:latin typeface="Trebuchet MS"/>
                <a:cs typeface="Trebuchet MS"/>
              </a:rPr>
              <a:t>infected</a:t>
            </a:r>
            <a:r>
              <a:rPr sz="1050" b="1" spc="-150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and  uninfected</a:t>
            </a:r>
            <a:r>
              <a:rPr sz="1050" b="1" spc="-50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groups</a:t>
            </a:r>
            <a:endParaRPr sz="1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50" b="1" dirty="0">
                <a:latin typeface="Trebuchet MS"/>
                <a:cs typeface="Trebuchet MS"/>
              </a:rPr>
              <a:t>Key: PF – </a:t>
            </a:r>
            <a:r>
              <a:rPr sz="1050" b="1" i="1" dirty="0">
                <a:latin typeface="Trebuchet MS"/>
                <a:cs typeface="Trebuchet MS"/>
              </a:rPr>
              <a:t>P. falciparum</a:t>
            </a:r>
            <a:r>
              <a:rPr sz="1050" b="1" dirty="0">
                <a:latin typeface="Trebuchet MS"/>
                <a:cs typeface="Trebuchet MS"/>
              </a:rPr>
              <a:t>, H – Helminth, N –</a:t>
            </a:r>
            <a:r>
              <a:rPr sz="1050" b="1" spc="-185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Uninfected</a:t>
            </a:r>
            <a:endParaRPr sz="105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</a:pPr>
            <a:r>
              <a:rPr sz="1050" b="1" spc="-5" dirty="0">
                <a:latin typeface="Trebuchet MS"/>
                <a:cs typeface="Trebuchet MS"/>
              </a:rPr>
              <a:t>**p&lt;0.05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67639" y="125903"/>
            <a:ext cx="705031" cy="8058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1168" y="286588"/>
            <a:ext cx="40557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" dirty="0">
                <a:solidFill>
                  <a:srgbClr val="000000"/>
                </a:solidFill>
              </a:rPr>
              <a:t>Helminth </a:t>
            </a:r>
            <a:r>
              <a:rPr sz="3200" dirty="0">
                <a:solidFill>
                  <a:srgbClr val="000000"/>
                </a:solidFill>
              </a:rPr>
              <a:t>in </a:t>
            </a:r>
            <a:r>
              <a:rPr sz="3200" spc="-10" dirty="0">
                <a:solidFill>
                  <a:srgbClr val="000000"/>
                </a:solidFill>
              </a:rPr>
              <a:t>HIV</a:t>
            </a:r>
            <a:r>
              <a:rPr sz="3200" spc="-245" dirty="0">
                <a:solidFill>
                  <a:srgbClr val="000000"/>
                </a:solidFill>
              </a:rPr>
              <a:t> </a:t>
            </a:r>
            <a:r>
              <a:rPr sz="3200" spc="-30" dirty="0">
                <a:solidFill>
                  <a:srgbClr val="000000"/>
                </a:solidFill>
              </a:rPr>
              <a:t>infection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61289" y="1096136"/>
            <a:ext cx="557339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spc="-5" dirty="0">
                <a:latin typeface="Calibri"/>
                <a:cs typeface="Calibri"/>
              </a:rPr>
              <a:t>Increased IL-10 </a:t>
            </a:r>
            <a:r>
              <a:rPr sz="2400" spc="-15" dirty="0">
                <a:latin typeface="Calibri"/>
                <a:cs typeface="Calibri"/>
              </a:rPr>
              <a:t>involved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impaired </a:t>
            </a:r>
            <a:r>
              <a:rPr sz="2400" spc="-10" dirty="0">
                <a:latin typeface="Calibri"/>
                <a:cs typeface="Calibri"/>
              </a:rPr>
              <a:t>innate  </a:t>
            </a:r>
            <a:r>
              <a:rPr sz="2400" dirty="0">
                <a:latin typeface="Calibri"/>
                <a:cs typeface="Calibri"/>
              </a:rPr>
              <a:t>immune </a:t>
            </a:r>
            <a:r>
              <a:rPr sz="2400" spc="-5" dirty="0">
                <a:latin typeface="Calibri"/>
                <a:cs typeface="Calibri"/>
              </a:rPr>
              <a:t>responses </a:t>
            </a:r>
            <a:r>
              <a:rPr sz="2400" dirty="0">
                <a:latin typeface="Calibri"/>
                <a:cs typeface="Calibri"/>
              </a:rPr>
              <a:t>in AIDS </a:t>
            </a:r>
            <a:r>
              <a:rPr sz="2400" spc="-10" dirty="0">
                <a:latin typeface="Calibri"/>
                <a:cs typeface="Calibri"/>
              </a:rPr>
              <a:t>patients </a:t>
            </a:r>
            <a:r>
              <a:rPr sz="2400" spc="-5" dirty="0">
                <a:latin typeface="Calibri"/>
                <a:cs typeface="Calibri"/>
              </a:rPr>
              <a:t>(Ma </a:t>
            </a:r>
            <a:r>
              <a:rPr sz="2400" dirty="0">
                <a:latin typeface="Calibri"/>
                <a:cs typeface="Calibri"/>
              </a:rPr>
              <a:t>and  </a:t>
            </a:r>
            <a:r>
              <a:rPr sz="2400" spc="-30" dirty="0">
                <a:latin typeface="Calibri"/>
                <a:cs typeface="Calibri"/>
              </a:rPr>
              <a:t>Montaner,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2000).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1289" y="2667761"/>
            <a:ext cx="5691505" cy="137922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85"/>
              </a:spcBef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spc="-5" dirty="0">
                <a:latin typeface="Calibri"/>
                <a:cs typeface="Calibri"/>
              </a:rPr>
              <a:t>Impairment of </a:t>
            </a:r>
            <a:r>
              <a:rPr sz="2400" dirty="0">
                <a:latin typeface="Calibri"/>
                <a:cs typeface="Calibri"/>
              </a:rPr>
              <a:t>HIV immune </a:t>
            </a:r>
            <a:r>
              <a:rPr sz="2400" spc="-10" dirty="0">
                <a:latin typeface="Calibri"/>
                <a:cs typeface="Calibri"/>
              </a:rPr>
              <a:t>profile by  helminth infection occurs </a:t>
            </a:r>
            <a:r>
              <a:rPr sz="2400" spc="-5" dirty="0">
                <a:latin typeface="Calibri"/>
                <a:cs typeface="Calibri"/>
              </a:rPr>
              <a:t>particularly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those  </a:t>
            </a:r>
            <a:r>
              <a:rPr sz="2400" dirty="0">
                <a:latin typeface="Calibri"/>
                <a:cs typeface="Calibri"/>
              </a:rPr>
              <a:t>who </a:t>
            </a:r>
            <a:r>
              <a:rPr sz="2400" spc="-25" dirty="0">
                <a:latin typeface="Calibri"/>
                <a:cs typeface="Calibri"/>
              </a:rPr>
              <a:t>excrete </a:t>
            </a:r>
            <a:r>
              <a:rPr sz="2400" spc="-10" dirty="0">
                <a:latin typeface="Calibri"/>
                <a:cs typeface="Calibri"/>
              </a:rPr>
              <a:t>worm </a:t>
            </a:r>
            <a:r>
              <a:rPr sz="2400" spc="5" dirty="0">
                <a:latin typeface="Calibri"/>
                <a:cs typeface="Calibri"/>
              </a:rPr>
              <a:t>eggs </a:t>
            </a:r>
            <a:r>
              <a:rPr sz="2400" spc="-15" dirty="0">
                <a:latin typeface="Calibri"/>
                <a:cs typeface="Calibri"/>
              </a:rPr>
              <a:t>(Mkhize-Kwitshana </a:t>
            </a:r>
            <a:r>
              <a:rPr sz="2400" i="1" dirty="0">
                <a:latin typeface="Calibri"/>
                <a:cs typeface="Calibri"/>
              </a:rPr>
              <a:t>et  </a:t>
            </a:r>
            <a:r>
              <a:rPr sz="2400" i="1" spc="-5" dirty="0">
                <a:latin typeface="Calibri"/>
                <a:cs typeface="Calibri"/>
              </a:rPr>
              <a:t>al.,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2011).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26745" y="2207809"/>
            <a:ext cx="184785" cy="207518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00" b="1" spc="-195" dirty="0">
                <a:latin typeface="Arial"/>
                <a:cs typeface="Arial"/>
              </a:rPr>
              <a:t>M </a:t>
            </a:r>
            <a:r>
              <a:rPr sz="1100" b="1" spc="-130" dirty="0">
                <a:latin typeface="Arial"/>
                <a:cs typeface="Arial"/>
              </a:rPr>
              <a:t>e </a:t>
            </a:r>
            <a:r>
              <a:rPr sz="1100" b="1" spc="-145" dirty="0">
                <a:latin typeface="Arial"/>
                <a:cs typeface="Arial"/>
              </a:rPr>
              <a:t>d </a:t>
            </a:r>
            <a:r>
              <a:rPr sz="1100" b="1" spc="-65" dirty="0">
                <a:latin typeface="Arial"/>
                <a:cs typeface="Arial"/>
              </a:rPr>
              <a:t>ia </a:t>
            </a:r>
            <a:r>
              <a:rPr sz="1100" b="1" spc="-145" dirty="0">
                <a:latin typeface="Arial"/>
                <a:cs typeface="Arial"/>
              </a:rPr>
              <a:t>n </a:t>
            </a:r>
            <a:r>
              <a:rPr sz="1100" b="1" spc="-130" dirty="0">
                <a:latin typeface="Arial"/>
                <a:cs typeface="Arial"/>
              </a:rPr>
              <a:t>c </a:t>
            </a:r>
            <a:r>
              <a:rPr sz="1100" b="1" spc="-145" dirty="0">
                <a:latin typeface="Arial"/>
                <a:cs typeface="Arial"/>
              </a:rPr>
              <a:t>o n </a:t>
            </a:r>
            <a:r>
              <a:rPr sz="1100" b="1" spc="-130" dirty="0">
                <a:latin typeface="Arial"/>
                <a:cs typeface="Arial"/>
              </a:rPr>
              <a:t>c </a:t>
            </a:r>
            <a:r>
              <a:rPr sz="1100" b="1" spc="-65" dirty="0">
                <a:latin typeface="Arial"/>
                <a:cs typeface="Arial"/>
              </a:rPr>
              <a:t>. </a:t>
            </a:r>
            <a:r>
              <a:rPr sz="1100" b="1" spc="-145" dirty="0">
                <a:latin typeface="Arial"/>
                <a:cs typeface="Arial"/>
              </a:rPr>
              <a:t>o </a:t>
            </a:r>
            <a:r>
              <a:rPr sz="1100" b="1" spc="-80" dirty="0">
                <a:latin typeface="Arial"/>
                <a:cs typeface="Arial"/>
              </a:rPr>
              <a:t>f </a:t>
            </a:r>
            <a:r>
              <a:rPr sz="1100" b="1" spc="-70" dirty="0">
                <a:latin typeface="Arial"/>
                <a:cs typeface="Arial"/>
              </a:rPr>
              <a:t>IL </a:t>
            </a:r>
            <a:r>
              <a:rPr sz="1100" b="1" spc="-60" dirty="0">
                <a:latin typeface="Arial"/>
                <a:cs typeface="Arial"/>
              </a:rPr>
              <a:t>-1 </a:t>
            </a:r>
            <a:r>
              <a:rPr sz="1100" b="1" spc="-130" dirty="0">
                <a:latin typeface="Arial"/>
                <a:cs typeface="Arial"/>
              </a:rPr>
              <a:t>0 </a:t>
            </a:r>
            <a:r>
              <a:rPr sz="1100" b="1" spc="-70" dirty="0">
                <a:latin typeface="Arial"/>
                <a:cs typeface="Arial"/>
              </a:rPr>
              <a:t>in </a:t>
            </a:r>
            <a:r>
              <a:rPr sz="1100" b="1" spc="-145" dirty="0">
                <a:latin typeface="Arial"/>
                <a:cs typeface="Arial"/>
              </a:rPr>
              <a:t>n g </a:t>
            </a:r>
            <a:r>
              <a:rPr sz="1100" b="1" spc="-110" dirty="0">
                <a:latin typeface="Arial"/>
                <a:cs typeface="Arial"/>
              </a:rPr>
              <a:t>/m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65" dirty="0">
                <a:latin typeface="Arial"/>
                <a:cs typeface="Arial"/>
              </a:rPr>
              <a:t>l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9380000">
            <a:off x="7517835" y="5119647"/>
            <a:ext cx="237640" cy="115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0"/>
              </a:lnSpc>
            </a:pPr>
            <a:r>
              <a:rPr sz="900" b="1" spc="-30" dirty="0">
                <a:latin typeface="Arial"/>
                <a:cs typeface="Arial"/>
              </a:rPr>
              <a:t>PF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9380000">
            <a:off x="8224743" y="5095658"/>
            <a:ext cx="164793" cy="115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0"/>
              </a:lnSpc>
            </a:pPr>
            <a:r>
              <a:rPr sz="900" b="1" spc="5" dirty="0">
                <a:latin typeface="Arial"/>
                <a:cs typeface="Arial"/>
              </a:rPr>
              <a:t>H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9380000">
            <a:off x="8744841" y="5140212"/>
            <a:ext cx="289498" cy="115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0"/>
              </a:lnSpc>
            </a:pPr>
            <a:r>
              <a:rPr sz="900" b="1" spc="-75" dirty="0">
                <a:latin typeface="Arial"/>
                <a:cs typeface="Arial"/>
              </a:rPr>
              <a:t>HIV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9380000">
            <a:off x="9260052" y="5185947"/>
            <a:ext cx="420681" cy="115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0"/>
              </a:lnSpc>
            </a:pPr>
            <a:r>
              <a:rPr sz="900" b="1" spc="-55" dirty="0">
                <a:latin typeface="Arial"/>
                <a:cs typeface="Arial"/>
              </a:rPr>
              <a:t>PF+</a:t>
            </a:r>
            <a:r>
              <a:rPr sz="1350" b="1" spc="-82" baseline="3086" dirty="0">
                <a:latin typeface="Arial"/>
                <a:cs typeface="Arial"/>
              </a:rPr>
              <a:t>H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9380000">
            <a:off x="9844980" y="5205205"/>
            <a:ext cx="480204" cy="115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0"/>
              </a:lnSpc>
            </a:pPr>
            <a:r>
              <a:rPr sz="900" b="1" spc="-70" dirty="0">
                <a:latin typeface="Arial"/>
                <a:cs typeface="Arial"/>
              </a:rPr>
              <a:t>H+H</a:t>
            </a:r>
            <a:r>
              <a:rPr sz="1350" b="1" spc="-104" baseline="3086" dirty="0">
                <a:latin typeface="Arial"/>
                <a:cs typeface="Arial"/>
              </a:rPr>
              <a:t>IV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19380000">
            <a:off x="10412292" y="5229041"/>
            <a:ext cx="563787" cy="115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0"/>
              </a:lnSpc>
            </a:pPr>
            <a:r>
              <a:rPr sz="900" b="1" spc="-75" dirty="0">
                <a:latin typeface="Arial"/>
                <a:cs typeface="Arial"/>
              </a:rPr>
              <a:t>PF+</a:t>
            </a:r>
            <a:r>
              <a:rPr sz="1350" b="1" spc="-112" baseline="3086" dirty="0">
                <a:latin typeface="Arial"/>
                <a:cs typeface="Arial"/>
              </a:rPr>
              <a:t>HIV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19380000">
            <a:off x="11423550" y="5095658"/>
            <a:ext cx="164793" cy="115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0"/>
              </a:lnSpc>
            </a:pPr>
            <a:r>
              <a:rPr sz="900" b="1" spc="5" dirty="0">
                <a:latin typeface="Arial"/>
                <a:cs typeface="Arial"/>
              </a:rPr>
              <a:t>N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707718" y="4985538"/>
            <a:ext cx="22860" cy="50165"/>
          </a:xfrm>
          <a:custGeom>
            <a:avLst/>
            <a:gdLst/>
            <a:ahLst/>
            <a:cxnLst/>
            <a:rect l="l" t="t" r="r" b="b"/>
            <a:pathLst>
              <a:path w="22859" h="50164">
                <a:moveTo>
                  <a:pt x="22780" y="0"/>
                </a:moveTo>
                <a:lnTo>
                  <a:pt x="0" y="0"/>
                </a:lnTo>
                <a:lnTo>
                  <a:pt x="0" y="50063"/>
                </a:lnTo>
                <a:lnTo>
                  <a:pt x="22780" y="50063"/>
                </a:lnTo>
                <a:lnTo>
                  <a:pt x="22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47480" y="4985538"/>
            <a:ext cx="22860" cy="50165"/>
          </a:xfrm>
          <a:custGeom>
            <a:avLst/>
            <a:gdLst/>
            <a:ahLst/>
            <a:cxnLst/>
            <a:rect l="l" t="t" r="r" b="b"/>
            <a:pathLst>
              <a:path w="22859" h="50164">
                <a:moveTo>
                  <a:pt x="22780" y="0"/>
                </a:moveTo>
                <a:lnTo>
                  <a:pt x="0" y="0"/>
                </a:lnTo>
                <a:lnTo>
                  <a:pt x="0" y="50063"/>
                </a:lnTo>
                <a:lnTo>
                  <a:pt x="22780" y="50063"/>
                </a:lnTo>
                <a:lnTo>
                  <a:pt x="22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87241" y="4985538"/>
            <a:ext cx="22860" cy="50165"/>
          </a:xfrm>
          <a:custGeom>
            <a:avLst/>
            <a:gdLst/>
            <a:ahLst/>
            <a:cxnLst/>
            <a:rect l="l" t="t" r="r" b="b"/>
            <a:pathLst>
              <a:path w="22859" h="50164">
                <a:moveTo>
                  <a:pt x="22780" y="0"/>
                </a:moveTo>
                <a:lnTo>
                  <a:pt x="0" y="0"/>
                </a:lnTo>
                <a:lnTo>
                  <a:pt x="0" y="50063"/>
                </a:lnTo>
                <a:lnTo>
                  <a:pt x="22780" y="50063"/>
                </a:lnTo>
                <a:lnTo>
                  <a:pt x="22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627003" y="4985538"/>
            <a:ext cx="22860" cy="50165"/>
          </a:xfrm>
          <a:custGeom>
            <a:avLst/>
            <a:gdLst/>
            <a:ahLst/>
            <a:cxnLst/>
            <a:rect l="l" t="t" r="r" b="b"/>
            <a:pathLst>
              <a:path w="22859" h="50164">
                <a:moveTo>
                  <a:pt x="22780" y="0"/>
                </a:moveTo>
                <a:lnTo>
                  <a:pt x="0" y="0"/>
                </a:lnTo>
                <a:lnTo>
                  <a:pt x="0" y="50063"/>
                </a:lnTo>
                <a:lnTo>
                  <a:pt x="22780" y="50063"/>
                </a:lnTo>
                <a:lnTo>
                  <a:pt x="22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266764" y="4985538"/>
            <a:ext cx="22860" cy="50165"/>
          </a:xfrm>
          <a:custGeom>
            <a:avLst/>
            <a:gdLst/>
            <a:ahLst/>
            <a:cxnLst/>
            <a:rect l="l" t="t" r="r" b="b"/>
            <a:pathLst>
              <a:path w="22859" h="50164">
                <a:moveTo>
                  <a:pt x="22780" y="0"/>
                </a:moveTo>
                <a:lnTo>
                  <a:pt x="0" y="0"/>
                </a:lnTo>
                <a:lnTo>
                  <a:pt x="0" y="50063"/>
                </a:lnTo>
                <a:lnTo>
                  <a:pt x="22780" y="50063"/>
                </a:lnTo>
                <a:lnTo>
                  <a:pt x="22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906525" y="4985538"/>
            <a:ext cx="22860" cy="50165"/>
          </a:xfrm>
          <a:custGeom>
            <a:avLst/>
            <a:gdLst/>
            <a:ahLst/>
            <a:cxnLst/>
            <a:rect l="l" t="t" r="r" b="b"/>
            <a:pathLst>
              <a:path w="22859" h="50164">
                <a:moveTo>
                  <a:pt x="22780" y="0"/>
                </a:moveTo>
                <a:lnTo>
                  <a:pt x="0" y="0"/>
                </a:lnTo>
                <a:lnTo>
                  <a:pt x="0" y="50063"/>
                </a:lnTo>
                <a:lnTo>
                  <a:pt x="22780" y="50063"/>
                </a:lnTo>
                <a:lnTo>
                  <a:pt x="22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546287" y="4985538"/>
            <a:ext cx="22860" cy="50165"/>
          </a:xfrm>
          <a:custGeom>
            <a:avLst/>
            <a:gdLst/>
            <a:ahLst/>
            <a:cxnLst/>
            <a:rect l="l" t="t" r="r" b="b"/>
            <a:pathLst>
              <a:path w="22859" h="50164">
                <a:moveTo>
                  <a:pt x="22780" y="0"/>
                </a:moveTo>
                <a:lnTo>
                  <a:pt x="0" y="0"/>
                </a:lnTo>
                <a:lnTo>
                  <a:pt x="0" y="50063"/>
                </a:lnTo>
                <a:lnTo>
                  <a:pt x="22780" y="50063"/>
                </a:lnTo>
                <a:lnTo>
                  <a:pt x="22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388786" y="4989862"/>
            <a:ext cx="319405" cy="0"/>
          </a:xfrm>
          <a:custGeom>
            <a:avLst/>
            <a:gdLst/>
            <a:ahLst/>
            <a:cxnLst/>
            <a:rect l="l" t="t" r="r" b="b"/>
            <a:pathLst>
              <a:path w="319404">
                <a:moveTo>
                  <a:pt x="0" y="0"/>
                </a:moveTo>
                <a:lnTo>
                  <a:pt x="318931" y="0"/>
                </a:lnTo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388786" y="4980986"/>
            <a:ext cx="4507230" cy="0"/>
          </a:xfrm>
          <a:custGeom>
            <a:avLst/>
            <a:gdLst/>
            <a:ahLst/>
            <a:cxnLst/>
            <a:rect l="l" t="t" r="r" b="b"/>
            <a:pathLst>
              <a:path w="4507230">
                <a:moveTo>
                  <a:pt x="0" y="0"/>
                </a:moveTo>
                <a:lnTo>
                  <a:pt x="4506806" y="0"/>
                </a:lnTo>
              </a:path>
            </a:pathLst>
          </a:custGeom>
          <a:ln w="88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066758" y="4914050"/>
            <a:ext cx="234950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b="1" spc="145" dirty="0">
                <a:latin typeface="Arial"/>
                <a:cs typeface="Arial"/>
              </a:rPr>
              <a:t>0</a:t>
            </a:r>
            <a:r>
              <a:rPr sz="750" b="1" spc="-100" dirty="0">
                <a:latin typeface="Arial"/>
                <a:cs typeface="Arial"/>
              </a:rPr>
              <a:t> </a:t>
            </a:r>
            <a:r>
              <a:rPr sz="750" b="1" spc="70" dirty="0">
                <a:latin typeface="Arial"/>
                <a:cs typeface="Arial"/>
              </a:rPr>
              <a:t>.</a:t>
            </a:r>
            <a:r>
              <a:rPr sz="750" b="1" spc="-150" dirty="0">
                <a:latin typeface="Arial"/>
                <a:cs typeface="Arial"/>
              </a:rPr>
              <a:t> </a:t>
            </a:r>
            <a:r>
              <a:rPr sz="750" b="1" spc="145" dirty="0">
                <a:latin typeface="Arial"/>
                <a:cs typeface="Arial"/>
              </a:rPr>
              <a:t>0</a:t>
            </a:r>
            <a:endParaRPr sz="7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66758" y="4045323"/>
            <a:ext cx="234950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b="1" spc="145" dirty="0">
                <a:latin typeface="Arial"/>
                <a:cs typeface="Arial"/>
              </a:rPr>
              <a:t>0</a:t>
            </a:r>
            <a:r>
              <a:rPr sz="750" b="1" spc="-100" dirty="0">
                <a:latin typeface="Arial"/>
                <a:cs typeface="Arial"/>
              </a:rPr>
              <a:t> </a:t>
            </a:r>
            <a:r>
              <a:rPr sz="750" b="1" spc="70" dirty="0">
                <a:latin typeface="Arial"/>
                <a:cs typeface="Arial"/>
              </a:rPr>
              <a:t>.</a:t>
            </a:r>
            <a:r>
              <a:rPr sz="750" b="1" spc="-150" dirty="0">
                <a:latin typeface="Arial"/>
                <a:cs typeface="Arial"/>
              </a:rPr>
              <a:t> </a:t>
            </a:r>
            <a:r>
              <a:rPr sz="750" b="1" spc="145" dirty="0">
                <a:latin typeface="Arial"/>
                <a:cs typeface="Arial"/>
              </a:rPr>
              <a:t>2</a:t>
            </a:r>
            <a:endParaRPr sz="7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66758" y="3175099"/>
            <a:ext cx="234950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b="1" spc="145" dirty="0">
                <a:latin typeface="Arial"/>
                <a:cs typeface="Arial"/>
              </a:rPr>
              <a:t>0</a:t>
            </a:r>
            <a:r>
              <a:rPr sz="750" b="1" spc="-100" dirty="0">
                <a:latin typeface="Arial"/>
                <a:cs typeface="Arial"/>
              </a:rPr>
              <a:t> </a:t>
            </a:r>
            <a:r>
              <a:rPr sz="750" b="1" spc="70" dirty="0">
                <a:latin typeface="Arial"/>
                <a:cs typeface="Arial"/>
              </a:rPr>
              <a:t>.</a:t>
            </a:r>
            <a:r>
              <a:rPr sz="750" b="1" spc="-150" dirty="0">
                <a:latin typeface="Arial"/>
                <a:cs typeface="Arial"/>
              </a:rPr>
              <a:t> </a:t>
            </a:r>
            <a:r>
              <a:rPr sz="750" b="1" spc="145" dirty="0">
                <a:latin typeface="Arial"/>
                <a:cs typeface="Arial"/>
              </a:rPr>
              <a:t>4</a:t>
            </a:r>
            <a:endParaRPr sz="7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66758" y="2306347"/>
            <a:ext cx="234950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b="1" spc="145" dirty="0">
                <a:latin typeface="Arial"/>
                <a:cs typeface="Arial"/>
              </a:rPr>
              <a:t>0</a:t>
            </a:r>
            <a:r>
              <a:rPr sz="750" b="1" spc="-100" dirty="0">
                <a:latin typeface="Arial"/>
                <a:cs typeface="Arial"/>
              </a:rPr>
              <a:t> </a:t>
            </a:r>
            <a:r>
              <a:rPr sz="750" b="1" spc="70" dirty="0">
                <a:latin typeface="Arial"/>
                <a:cs typeface="Arial"/>
              </a:rPr>
              <a:t>.</a:t>
            </a:r>
            <a:r>
              <a:rPr sz="750" b="1" spc="-150" dirty="0">
                <a:latin typeface="Arial"/>
                <a:cs typeface="Arial"/>
              </a:rPr>
              <a:t> </a:t>
            </a:r>
            <a:r>
              <a:rPr sz="750" b="1" spc="145" dirty="0">
                <a:latin typeface="Arial"/>
                <a:cs typeface="Arial"/>
              </a:rPr>
              <a:t>6</a:t>
            </a:r>
            <a:endParaRPr sz="7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66758" y="1436123"/>
            <a:ext cx="234950" cy="1460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0" b="1" spc="145" dirty="0">
                <a:latin typeface="Arial"/>
                <a:cs typeface="Arial"/>
              </a:rPr>
              <a:t>0</a:t>
            </a:r>
            <a:r>
              <a:rPr sz="750" b="1" spc="-100" dirty="0">
                <a:latin typeface="Arial"/>
                <a:cs typeface="Arial"/>
              </a:rPr>
              <a:t> </a:t>
            </a:r>
            <a:r>
              <a:rPr sz="750" b="1" spc="70" dirty="0">
                <a:latin typeface="Arial"/>
                <a:cs typeface="Arial"/>
              </a:rPr>
              <a:t>.</a:t>
            </a:r>
            <a:r>
              <a:rPr sz="750" b="1" spc="-150" dirty="0">
                <a:latin typeface="Arial"/>
                <a:cs typeface="Arial"/>
              </a:rPr>
              <a:t> </a:t>
            </a:r>
            <a:r>
              <a:rPr sz="750" b="1" spc="145" dirty="0">
                <a:latin typeface="Arial"/>
                <a:cs typeface="Arial"/>
              </a:rPr>
              <a:t>8</a:t>
            </a:r>
            <a:endParaRPr sz="7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335632" y="4976703"/>
            <a:ext cx="53340" cy="17780"/>
          </a:xfrm>
          <a:custGeom>
            <a:avLst/>
            <a:gdLst/>
            <a:ahLst/>
            <a:cxnLst/>
            <a:rect l="l" t="t" r="r" b="b"/>
            <a:pathLst>
              <a:path w="53340" h="17779">
                <a:moveTo>
                  <a:pt x="53155" y="0"/>
                </a:moveTo>
                <a:lnTo>
                  <a:pt x="0" y="0"/>
                </a:lnTo>
                <a:lnTo>
                  <a:pt x="0" y="17669"/>
                </a:lnTo>
                <a:lnTo>
                  <a:pt x="53155" y="17669"/>
                </a:lnTo>
                <a:lnTo>
                  <a:pt x="531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388786" y="4976548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79">
                <a:moveTo>
                  <a:pt x="0" y="17752"/>
                </a:moveTo>
                <a:lnTo>
                  <a:pt x="11390" y="17752"/>
                </a:lnTo>
                <a:lnTo>
                  <a:pt x="11390" y="0"/>
                </a:lnTo>
                <a:lnTo>
                  <a:pt x="0" y="0"/>
                </a:lnTo>
                <a:lnTo>
                  <a:pt x="0" y="17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00177" y="4125544"/>
            <a:ext cx="0" cy="851535"/>
          </a:xfrm>
          <a:custGeom>
            <a:avLst/>
            <a:gdLst/>
            <a:ahLst/>
            <a:cxnLst/>
            <a:rect l="l" t="t" r="r" b="b"/>
            <a:pathLst>
              <a:path h="851535">
                <a:moveTo>
                  <a:pt x="0" y="0"/>
                </a:moveTo>
                <a:lnTo>
                  <a:pt x="0" y="851004"/>
                </a:lnTo>
              </a:path>
            </a:pathLst>
          </a:custGeom>
          <a:ln w="227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388786" y="4107792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79">
                <a:moveTo>
                  <a:pt x="0" y="17752"/>
                </a:moveTo>
                <a:lnTo>
                  <a:pt x="11390" y="17752"/>
                </a:lnTo>
                <a:lnTo>
                  <a:pt x="11390" y="0"/>
                </a:lnTo>
                <a:lnTo>
                  <a:pt x="0" y="0"/>
                </a:lnTo>
                <a:lnTo>
                  <a:pt x="0" y="17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00177" y="3255678"/>
            <a:ext cx="0" cy="852169"/>
          </a:xfrm>
          <a:custGeom>
            <a:avLst/>
            <a:gdLst/>
            <a:ahLst/>
            <a:cxnLst/>
            <a:rect l="l" t="t" r="r" b="b"/>
            <a:pathLst>
              <a:path h="852170">
                <a:moveTo>
                  <a:pt x="0" y="0"/>
                </a:moveTo>
                <a:lnTo>
                  <a:pt x="0" y="852113"/>
                </a:lnTo>
              </a:path>
            </a:pathLst>
          </a:custGeom>
          <a:ln w="227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388786" y="3237926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79">
                <a:moveTo>
                  <a:pt x="0" y="17752"/>
                </a:moveTo>
                <a:lnTo>
                  <a:pt x="11390" y="17752"/>
                </a:lnTo>
                <a:lnTo>
                  <a:pt x="11390" y="0"/>
                </a:lnTo>
                <a:lnTo>
                  <a:pt x="0" y="0"/>
                </a:lnTo>
                <a:lnTo>
                  <a:pt x="0" y="17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400177" y="2386922"/>
            <a:ext cx="0" cy="851535"/>
          </a:xfrm>
          <a:custGeom>
            <a:avLst/>
            <a:gdLst/>
            <a:ahLst/>
            <a:cxnLst/>
            <a:rect l="l" t="t" r="r" b="b"/>
            <a:pathLst>
              <a:path h="851535">
                <a:moveTo>
                  <a:pt x="0" y="0"/>
                </a:moveTo>
                <a:lnTo>
                  <a:pt x="0" y="851004"/>
                </a:lnTo>
              </a:path>
            </a:pathLst>
          </a:custGeom>
          <a:ln w="227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388786" y="2369169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80">
                <a:moveTo>
                  <a:pt x="0" y="17752"/>
                </a:moveTo>
                <a:lnTo>
                  <a:pt x="11390" y="17752"/>
                </a:lnTo>
                <a:lnTo>
                  <a:pt x="11390" y="0"/>
                </a:lnTo>
                <a:lnTo>
                  <a:pt x="0" y="0"/>
                </a:lnTo>
                <a:lnTo>
                  <a:pt x="0" y="17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400177" y="1515946"/>
            <a:ext cx="0" cy="853440"/>
          </a:xfrm>
          <a:custGeom>
            <a:avLst/>
            <a:gdLst/>
            <a:ahLst/>
            <a:cxnLst/>
            <a:rect l="l" t="t" r="r" b="b"/>
            <a:pathLst>
              <a:path h="853439">
                <a:moveTo>
                  <a:pt x="0" y="0"/>
                </a:moveTo>
                <a:lnTo>
                  <a:pt x="0" y="853223"/>
                </a:lnTo>
              </a:path>
            </a:pathLst>
          </a:custGeom>
          <a:ln w="227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388786" y="1499303"/>
            <a:ext cx="11430" cy="17145"/>
          </a:xfrm>
          <a:custGeom>
            <a:avLst/>
            <a:gdLst/>
            <a:ahLst/>
            <a:cxnLst/>
            <a:rect l="l" t="t" r="r" b="b"/>
            <a:pathLst>
              <a:path w="11429" h="17144">
                <a:moveTo>
                  <a:pt x="0" y="16642"/>
                </a:moveTo>
                <a:lnTo>
                  <a:pt x="11390" y="16642"/>
                </a:lnTo>
                <a:lnTo>
                  <a:pt x="11390" y="0"/>
                </a:lnTo>
                <a:lnTo>
                  <a:pt x="0" y="0"/>
                </a:lnTo>
                <a:lnTo>
                  <a:pt x="0" y="166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400177" y="4976703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79">
                <a:moveTo>
                  <a:pt x="11390" y="0"/>
                </a:moveTo>
                <a:lnTo>
                  <a:pt x="0" y="0"/>
                </a:lnTo>
                <a:lnTo>
                  <a:pt x="0" y="17669"/>
                </a:lnTo>
                <a:lnTo>
                  <a:pt x="11390" y="17669"/>
                </a:lnTo>
                <a:lnTo>
                  <a:pt x="113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335632" y="4107964"/>
            <a:ext cx="53340" cy="17780"/>
          </a:xfrm>
          <a:custGeom>
            <a:avLst/>
            <a:gdLst/>
            <a:ahLst/>
            <a:cxnLst/>
            <a:rect l="l" t="t" r="r" b="b"/>
            <a:pathLst>
              <a:path w="53340" h="17779">
                <a:moveTo>
                  <a:pt x="53155" y="0"/>
                </a:moveTo>
                <a:lnTo>
                  <a:pt x="0" y="0"/>
                </a:lnTo>
                <a:lnTo>
                  <a:pt x="0" y="17669"/>
                </a:lnTo>
                <a:lnTo>
                  <a:pt x="53155" y="17669"/>
                </a:lnTo>
                <a:lnTo>
                  <a:pt x="531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400177" y="4107964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79">
                <a:moveTo>
                  <a:pt x="11390" y="0"/>
                </a:moveTo>
                <a:lnTo>
                  <a:pt x="0" y="0"/>
                </a:lnTo>
                <a:lnTo>
                  <a:pt x="0" y="17669"/>
                </a:lnTo>
                <a:lnTo>
                  <a:pt x="11390" y="17669"/>
                </a:lnTo>
                <a:lnTo>
                  <a:pt x="113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335632" y="3237740"/>
            <a:ext cx="53340" cy="17780"/>
          </a:xfrm>
          <a:custGeom>
            <a:avLst/>
            <a:gdLst/>
            <a:ahLst/>
            <a:cxnLst/>
            <a:rect l="l" t="t" r="r" b="b"/>
            <a:pathLst>
              <a:path w="53340" h="17779">
                <a:moveTo>
                  <a:pt x="53155" y="0"/>
                </a:moveTo>
                <a:lnTo>
                  <a:pt x="0" y="0"/>
                </a:lnTo>
                <a:lnTo>
                  <a:pt x="0" y="17669"/>
                </a:lnTo>
                <a:lnTo>
                  <a:pt x="53155" y="17669"/>
                </a:lnTo>
                <a:lnTo>
                  <a:pt x="531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400177" y="3237740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79">
                <a:moveTo>
                  <a:pt x="11390" y="0"/>
                </a:moveTo>
                <a:lnTo>
                  <a:pt x="0" y="0"/>
                </a:lnTo>
                <a:lnTo>
                  <a:pt x="0" y="17669"/>
                </a:lnTo>
                <a:lnTo>
                  <a:pt x="11390" y="17669"/>
                </a:lnTo>
                <a:lnTo>
                  <a:pt x="113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335632" y="2368988"/>
            <a:ext cx="53340" cy="17780"/>
          </a:xfrm>
          <a:custGeom>
            <a:avLst/>
            <a:gdLst/>
            <a:ahLst/>
            <a:cxnLst/>
            <a:rect l="l" t="t" r="r" b="b"/>
            <a:pathLst>
              <a:path w="53340" h="17780">
                <a:moveTo>
                  <a:pt x="53155" y="0"/>
                </a:moveTo>
                <a:lnTo>
                  <a:pt x="0" y="0"/>
                </a:lnTo>
                <a:lnTo>
                  <a:pt x="0" y="17669"/>
                </a:lnTo>
                <a:lnTo>
                  <a:pt x="53155" y="17669"/>
                </a:lnTo>
                <a:lnTo>
                  <a:pt x="531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400177" y="2368988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80">
                <a:moveTo>
                  <a:pt x="11390" y="0"/>
                </a:moveTo>
                <a:lnTo>
                  <a:pt x="0" y="0"/>
                </a:lnTo>
                <a:lnTo>
                  <a:pt x="0" y="17669"/>
                </a:lnTo>
                <a:lnTo>
                  <a:pt x="11390" y="17669"/>
                </a:lnTo>
                <a:lnTo>
                  <a:pt x="113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35632" y="1498764"/>
            <a:ext cx="53340" cy="17780"/>
          </a:xfrm>
          <a:custGeom>
            <a:avLst/>
            <a:gdLst/>
            <a:ahLst/>
            <a:cxnLst/>
            <a:rect l="l" t="t" r="r" b="b"/>
            <a:pathLst>
              <a:path w="53340" h="17780">
                <a:moveTo>
                  <a:pt x="53155" y="0"/>
                </a:moveTo>
                <a:lnTo>
                  <a:pt x="0" y="0"/>
                </a:lnTo>
                <a:lnTo>
                  <a:pt x="0" y="17669"/>
                </a:lnTo>
                <a:lnTo>
                  <a:pt x="53155" y="17669"/>
                </a:lnTo>
                <a:lnTo>
                  <a:pt x="531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400177" y="1498764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80">
                <a:moveTo>
                  <a:pt x="11390" y="0"/>
                </a:moveTo>
                <a:lnTo>
                  <a:pt x="0" y="0"/>
                </a:lnTo>
                <a:lnTo>
                  <a:pt x="0" y="17669"/>
                </a:lnTo>
                <a:lnTo>
                  <a:pt x="11390" y="17669"/>
                </a:lnTo>
                <a:lnTo>
                  <a:pt x="113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672564" y="3431121"/>
            <a:ext cx="93089" cy="72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673547" y="4269934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45561" y="0"/>
                </a:moveTo>
                <a:lnTo>
                  <a:pt x="27824" y="2778"/>
                </a:lnTo>
                <a:lnTo>
                  <a:pt x="13342" y="10353"/>
                </a:lnTo>
                <a:lnTo>
                  <a:pt x="3579" y="21586"/>
                </a:lnTo>
                <a:lnTo>
                  <a:pt x="0" y="35339"/>
                </a:lnTo>
                <a:lnTo>
                  <a:pt x="3579" y="49091"/>
                </a:lnTo>
                <a:lnTo>
                  <a:pt x="13342" y="60324"/>
                </a:lnTo>
                <a:lnTo>
                  <a:pt x="27824" y="67899"/>
                </a:lnTo>
                <a:lnTo>
                  <a:pt x="45561" y="70678"/>
                </a:lnTo>
                <a:lnTo>
                  <a:pt x="63299" y="67899"/>
                </a:lnTo>
                <a:lnTo>
                  <a:pt x="77781" y="60324"/>
                </a:lnTo>
                <a:lnTo>
                  <a:pt x="87543" y="49091"/>
                </a:lnTo>
                <a:lnTo>
                  <a:pt x="91123" y="35339"/>
                </a:lnTo>
                <a:lnTo>
                  <a:pt x="87543" y="21586"/>
                </a:lnTo>
                <a:lnTo>
                  <a:pt x="77781" y="10353"/>
                </a:lnTo>
                <a:lnTo>
                  <a:pt x="63299" y="2778"/>
                </a:lnTo>
                <a:lnTo>
                  <a:pt x="4556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673547" y="4269934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91123" y="35339"/>
                </a:moveTo>
                <a:lnTo>
                  <a:pt x="87543" y="49091"/>
                </a:lnTo>
                <a:lnTo>
                  <a:pt x="77781" y="60324"/>
                </a:lnTo>
                <a:lnTo>
                  <a:pt x="63299" y="67899"/>
                </a:lnTo>
                <a:lnTo>
                  <a:pt x="45561" y="70678"/>
                </a:lnTo>
                <a:lnTo>
                  <a:pt x="27824" y="67899"/>
                </a:lnTo>
                <a:lnTo>
                  <a:pt x="13342" y="60324"/>
                </a:lnTo>
                <a:lnTo>
                  <a:pt x="3579" y="49091"/>
                </a:lnTo>
                <a:lnTo>
                  <a:pt x="0" y="35339"/>
                </a:lnTo>
                <a:lnTo>
                  <a:pt x="3579" y="21586"/>
                </a:lnTo>
                <a:lnTo>
                  <a:pt x="13342" y="10353"/>
                </a:lnTo>
                <a:lnTo>
                  <a:pt x="27824" y="2778"/>
                </a:lnTo>
                <a:lnTo>
                  <a:pt x="45561" y="0"/>
                </a:lnTo>
                <a:lnTo>
                  <a:pt x="63299" y="2778"/>
                </a:lnTo>
                <a:lnTo>
                  <a:pt x="77781" y="10353"/>
                </a:lnTo>
                <a:lnTo>
                  <a:pt x="87543" y="21586"/>
                </a:lnTo>
                <a:lnTo>
                  <a:pt x="91123" y="35339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672564" y="4121705"/>
            <a:ext cx="93089" cy="72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817825" y="4216926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45561" y="0"/>
                </a:moveTo>
                <a:lnTo>
                  <a:pt x="27824" y="2778"/>
                </a:lnTo>
                <a:lnTo>
                  <a:pt x="13342" y="10353"/>
                </a:lnTo>
                <a:lnTo>
                  <a:pt x="3579" y="21586"/>
                </a:lnTo>
                <a:lnTo>
                  <a:pt x="0" y="35339"/>
                </a:lnTo>
                <a:lnTo>
                  <a:pt x="3579" y="49091"/>
                </a:lnTo>
                <a:lnTo>
                  <a:pt x="13342" y="60324"/>
                </a:lnTo>
                <a:lnTo>
                  <a:pt x="27824" y="67899"/>
                </a:lnTo>
                <a:lnTo>
                  <a:pt x="45561" y="70678"/>
                </a:lnTo>
                <a:lnTo>
                  <a:pt x="63299" y="67899"/>
                </a:lnTo>
                <a:lnTo>
                  <a:pt x="77781" y="60324"/>
                </a:lnTo>
                <a:lnTo>
                  <a:pt x="87543" y="49091"/>
                </a:lnTo>
                <a:lnTo>
                  <a:pt x="91123" y="35339"/>
                </a:lnTo>
                <a:lnTo>
                  <a:pt x="87543" y="21586"/>
                </a:lnTo>
                <a:lnTo>
                  <a:pt x="77781" y="10353"/>
                </a:lnTo>
                <a:lnTo>
                  <a:pt x="63299" y="2778"/>
                </a:lnTo>
                <a:lnTo>
                  <a:pt x="4556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817825" y="4216926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91123" y="35339"/>
                </a:moveTo>
                <a:lnTo>
                  <a:pt x="87543" y="49091"/>
                </a:lnTo>
                <a:lnTo>
                  <a:pt x="77781" y="60324"/>
                </a:lnTo>
                <a:lnTo>
                  <a:pt x="63299" y="67899"/>
                </a:lnTo>
                <a:lnTo>
                  <a:pt x="45561" y="70678"/>
                </a:lnTo>
                <a:lnTo>
                  <a:pt x="27824" y="67899"/>
                </a:lnTo>
                <a:lnTo>
                  <a:pt x="13342" y="60324"/>
                </a:lnTo>
                <a:lnTo>
                  <a:pt x="3579" y="49091"/>
                </a:lnTo>
                <a:lnTo>
                  <a:pt x="0" y="35339"/>
                </a:lnTo>
                <a:lnTo>
                  <a:pt x="3579" y="21586"/>
                </a:lnTo>
                <a:lnTo>
                  <a:pt x="13342" y="10353"/>
                </a:lnTo>
                <a:lnTo>
                  <a:pt x="27824" y="2778"/>
                </a:lnTo>
                <a:lnTo>
                  <a:pt x="45561" y="0"/>
                </a:lnTo>
                <a:lnTo>
                  <a:pt x="63299" y="2778"/>
                </a:lnTo>
                <a:lnTo>
                  <a:pt x="77781" y="10353"/>
                </a:lnTo>
                <a:lnTo>
                  <a:pt x="87543" y="21586"/>
                </a:lnTo>
                <a:lnTo>
                  <a:pt x="91123" y="35339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601408" y="4216926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45561" y="0"/>
                </a:moveTo>
                <a:lnTo>
                  <a:pt x="27824" y="2778"/>
                </a:lnTo>
                <a:lnTo>
                  <a:pt x="13342" y="10353"/>
                </a:lnTo>
                <a:lnTo>
                  <a:pt x="3579" y="21586"/>
                </a:lnTo>
                <a:lnTo>
                  <a:pt x="0" y="35339"/>
                </a:lnTo>
                <a:lnTo>
                  <a:pt x="3579" y="49091"/>
                </a:lnTo>
                <a:lnTo>
                  <a:pt x="13342" y="60324"/>
                </a:lnTo>
                <a:lnTo>
                  <a:pt x="27824" y="67899"/>
                </a:lnTo>
                <a:lnTo>
                  <a:pt x="45561" y="70678"/>
                </a:lnTo>
                <a:lnTo>
                  <a:pt x="63299" y="67899"/>
                </a:lnTo>
                <a:lnTo>
                  <a:pt x="77781" y="60324"/>
                </a:lnTo>
                <a:lnTo>
                  <a:pt x="87543" y="49091"/>
                </a:lnTo>
                <a:lnTo>
                  <a:pt x="91123" y="35339"/>
                </a:lnTo>
                <a:lnTo>
                  <a:pt x="87543" y="21586"/>
                </a:lnTo>
                <a:lnTo>
                  <a:pt x="77781" y="10353"/>
                </a:lnTo>
                <a:lnTo>
                  <a:pt x="63299" y="2778"/>
                </a:lnTo>
                <a:lnTo>
                  <a:pt x="4556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01408" y="4216926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91123" y="35339"/>
                </a:moveTo>
                <a:lnTo>
                  <a:pt x="87543" y="49091"/>
                </a:lnTo>
                <a:lnTo>
                  <a:pt x="77781" y="60324"/>
                </a:lnTo>
                <a:lnTo>
                  <a:pt x="63299" y="67899"/>
                </a:lnTo>
                <a:lnTo>
                  <a:pt x="45561" y="70678"/>
                </a:lnTo>
                <a:lnTo>
                  <a:pt x="27824" y="67899"/>
                </a:lnTo>
                <a:lnTo>
                  <a:pt x="13342" y="60324"/>
                </a:lnTo>
                <a:lnTo>
                  <a:pt x="3579" y="49091"/>
                </a:lnTo>
                <a:lnTo>
                  <a:pt x="0" y="35339"/>
                </a:lnTo>
                <a:lnTo>
                  <a:pt x="3579" y="21586"/>
                </a:lnTo>
                <a:lnTo>
                  <a:pt x="13342" y="10353"/>
                </a:lnTo>
                <a:lnTo>
                  <a:pt x="27824" y="2778"/>
                </a:lnTo>
                <a:lnTo>
                  <a:pt x="45561" y="0"/>
                </a:lnTo>
                <a:lnTo>
                  <a:pt x="63299" y="2778"/>
                </a:lnTo>
                <a:lnTo>
                  <a:pt x="77781" y="10353"/>
                </a:lnTo>
                <a:lnTo>
                  <a:pt x="87543" y="21586"/>
                </a:lnTo>
                <a:lnTo>
                  <a:pt x="91123" y="35339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529269" y="4190422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45561" y="0"/>
                </a:moveTo>
                <a:lnTo>
                  <a:pt x="27824" y="2778"/>
                </a:lnTo>
                <a:lnTo>
                  <a:pt x="13342" y="10353"/>
                </a:lnTo>
                <a:lnTo>
                  <a:pt x="3579" y="21586"/>
                </a:lnTo>
                <a:lnTo>
                  <a:pt x="0" y="35339"/>
                </a:lnTo>
                <a:lnTo>
                  <a:pt x="3579" y="49091"/>
                </a:lnTo>
                <a:lnTo>
                  <a:pt x="13342" y="60324"/>
                </a:lnTo>
                <a:lnTo>
                  <a:pt x="27824" y="67899"/>
                </a:lnTo>
                <a:lnTo>
                  <a:pt x="45561" y="70678"/>
                </a:lnTo>
                <a:lnTo>
                  <a:pt x="63299" y="67899"/>
                </a:lnTo>
                <a:lnTo>
                  <a:pt x="77781" y="60324"/>
                </a:lnTo>
                <a:lnTo>
                  <a:pt x="87543" y="49091"/>
                </a:lnTo>
                <a:lnTo>
                  <a:pt x="91123" y="35339"/>
                </a:lnTo>
                <a:lnTo>
                  <a:pt x="87543" y="21586"/>
                </a:lnTo>
                <a:lnTo>
                  <a:pt x="77781" y="10353"/>
                </a:lnTo>
                <a:lnTo>
                  <a:pt x="63299" y="2778"/>
                </a:lnTo>
                <a:lnTo>
                  <a:pt x="4556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529269" y="4190421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91123" y="35339"/>
                </a:moveTo>
                <a:lnTo>
                  <a:pt x="87543" y="49091"/>
                </a:lnTo>
                <a:lnTo>
                  <a:pt x="77781" y="60324"/>
                </a:lnTo>
                <a:lnTo>
                  <a:pt x="63299" y="67899"/>
                </a:lnTo>
                <a:lnTo>
                  <a:pt x="45561" y="70678"/>
                </a:lnTo>
                <a:lnTo>
                  <a:pt x="27824" y="67899"/>
                </a:lnTo>
                <a:lnTo>
                  <a:pt x="13342" y="60324"/>
                </a:lnTo>
                <a:lnTo>
                  <a:pt x="3579" y="49091"/>
                </a:lnTo>
                <a:lnTo>
                  <a:pt x="0" y="35339"/>
                </a:lnTo>
                <a:lnTo>
                  <a:pt x="3579" y="21586"/>
                </a:lnTo>
                <a:lnTo>
                  <a:pt x="13342" y="10353"/>
                </a:lnTo>
                <a:lnTo>
                  <a:pt x="27824" y="2778"/>
                </a:lnTo>
                <a:lnTo>
                  <a:pt x="45561" y="0"/>
                </a:lnTo>
                <a:lnTo>
                  <a:pt x="63299" y="2778"/>
                </a:lnTo>
                <a:lnTo>
                  <a:pt x="77781" y="10353"/>
                </a:lnTo>
                <a:lnTo>
                  <a:pt x="87543" y="21586"/>
                </a:lnTo>
                <a:lnTo>
                  <a:pt x="91123" y="35339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745686" y="4228705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45561" y="0"/>
                </a:moveTo>
                <a:lnTo>
                  <a:pt x="27824" y="2778"/>
                </a:lnTo>
                <a:lnTo>
                  <a:pt x="13342" y="10353"/>
                </a:lnTo>
                <a:lnTo>
                  <a:pt x="3579" y="21586"/>
                </a:lnTo>
                <a:lnTo>
                  <a:pt x="0" y="35339"/>
                </a:lnTo>
                <a:lnTo>
                  <a:pt x="3579" y="49091"/>
                </a:lnTo>
                <a:lnTo>
                  <a:pt x="13342" y="60324"/>
                </a:lnTo>
                <a:lnTo>
                  <a:pt x="27824" y="67899"/>
                </a:lnTo>
                <a:lnTo>
                  <a:pt x="45561" y="70678"/>
                </a:lnTo>
                <a:lnTo>
                  <a:pt x="63299" y="67899"/>
                </a:lnTo>
                <a:lnTo>
                  <a:pt x="77781" y="60324"/>
                </a:lnTo>
                <a:lnTo>
                  <a:pt x="87543" y="49091"/>
                </a:lnTo>
                <a:lnTo>
                  <a:pt x="91123" y="35339"/>
                </a:lnTo>
                <a:lnTo>
                  <a:pt x="87543" y="21586"/>
                </a:lnTo>
                <a:lnTo>
                  <a:pt x="77781" y="10353"/>
                </a:lnTo>
                <a:lnTo>
                  <a:pt x="63299" y="2778"/>
                </a:lnTo>
                <a:lnTo>
                  <a:pt x="4556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745686" y="4228705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40" h="71120">
                <a:moveTo>
                  <a:pt x="91123" y="35339"/>
                </a:moveTo>
                <a:lnTo>
                  <a:pt x="87543" y="49091"/>
                </a:lnTo>
                <a:lnTo>
                  <a:pt x="77781" y="60324"/>
                </a:lnTo>
                <a:lnTo>
                  <a:pt x="63299" y="67899"/>
                </a:lnTo>
                <a:lnTo>
                  <a:pt x="45561" y="70678"/>
                </a:lnTo>
                <a:lnTo>
                  <a:pt x="27824" y="67899"/>
                </a:lnTo>
                <a:lnTo>
                  <a:pt x="13342" y="60324"/>
                </a:lnTo>
                <a:lnTo>
                  <a:pt x="3579" y="49091"/>
                </a:lnTo>
                <a:lnTo>
                  <a:pt x="0" y="35339"/>
                </a:lnTo>
                <a:lnTo>
                  <a:pt x="3579" y="21586"/>
                </a:lnTo>
                <a:lnTo>
                  <a:pt x="13342" y="10353"/>
                </a:lnTo>
                <a:lnTo>
                  <a:pt x="27824" y="2778"/>
                </a:lnTo>
                <a:lnTo>
                  <a:pt x="45561" y="0"/>
                </a:lnTo>
                <a:lnTo>
                  <a:pt x="63299" y="2778"/>
                </a:lnTo>
                <a:lnTo>
                  <a:pt x="77781" y="10353"/>
                </a:lnTo>
                <a:lnTo>
                  <a:pt x="87543" y="21586"/>
                </a:lnTo>
                <a:lnTo>
                  <a:pt x="91123" y="35339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506488" y="4441217"/>
            <a:ext cx="1065003" cy="5531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380668" y="4295456"/>
            <a:ext cx="93089" cy="72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243983" y="4295456"/>
            <a:ext cx="93089" cy="726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370261" y="4754851"/>
            <a:ext cx="2120514" cy="2552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952086" y="4308707"/>
            <a:ext cx="93089" cy="726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591848" y="4321960"/>
            <a:ext cx="93089" cy="726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591848" y="4055444"/>
            <a:ext cx="93089" cy="726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591848" y="4533982"/>
            <a:ext cx="93089" cy="726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425772" y="4570304"/>
            <a:ext cx="425450" cy="0"/>
          </a:xfrm>
          <a:custGeom>
            <a:avLst/>
            <a:gdLst/>
            <a:ahLst/>
            <a:cxnLst/>
            <a:rect l="l" t="t" r="r" b="b"/>
            <a:pathLst>
              <a:path w="425450">
                <a:moveTo>
                  <a:pt x="0" y="0"/>
                </a:moveTo>
                <a:lnTo>
                  <a:pt x="425242" y="0"/>
                </a:lnTo>
              </a:path>
            </a:pathLst>
          </a:custGeom>
          <a:ln w="176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0231610" y="4597298"/>
            <a:ext cx="93089" cy="726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734686" y="3338356"/>
            <a:ext cx="93089" cy="726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0871371" y="3724141"/>
            <a:ext cx="93089" cy="726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0803028" y="4242447"/>
            <a:ext cx="93089" cy="726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1008056" y="3975932"/>
            <a:ext cx="93089" cy="726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1076399" y="3883166"/>
            <a:ext cx="93089" cy="726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0871371" y="1781966"/>
            <a:ext cx="93089" cy="726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0871371" y="3444373"/>
            <a:ext cx="93089" cy="726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0939713" y="3086566"/>
            <a:ext cx="93089" cy="726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0734686" y="4015688"/>
            <a:ext cx="93089" cy="726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0871371" y="4081949"/>
            <a:ext cx="93089" cy="726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0871371" y="4401473"/>
            <a:ext cx="93089" cy="726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0939713" y="4653251"/>
            <a:ext cx="93089" cy="7264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0871371" y="4533982"/>
            <a:ext cx="93089" cy="726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803028" y="4639999"/>
            <a:ext cx="93089" cy="7264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0803028" y="3046809"/>
            <a:ext cx="93089" cy="726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0734686" y="3883166"/>
            <a:ext cx="93089" cy="726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939713" y="4202690"/>
            <a:ext cx="93089" cy="7264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1008056" y="3444373"/>
            <a:ext cx="93089" cy="726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871371" y="3936175"/>
            <a:ext cx="93089" cy="726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705295" y="3993112"/>
            <a:ext cx="425450" cy="0"/>
          </a:xfrm>
          <a:custGeom>
            <a:avLst/>
            <a:gdLst/>
            <a:ahLst/>
            <a:cxnLst/>
            <a:rect l="l" t="t" r="r" b="b"/>
            <a:pathLst>
              <a:path w="425450">
                <a:moveTo>
                  <a:pt x="0" y="0"/>
                </a:moveTo>
                <a:lnTo>
                  <a:pt x="425242" y="0"/>
                </a:lnTo>
              </a:path>
            </a:pathLst>
          </a:custGeom>
          <a:ln w="176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511133" y="3922923"/>
            <a:ext cx="93089" cy="726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1511133" y="2634520"/>
            <a:ext cx="93089" cy="726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511133" y="3737393"/>
            <a:ext cx="93089" cy="726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1511133" y="3192583"/>
            <a:ext cx="93089" cy="7264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1511133" y="3565115"/>
            <a:ext cx="93089" cy="7264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289545" y="4121705"/>
            <a:ext cx="1606047" cy="8726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713413" y="1603309"/>
            <a:ext cx="3208655" cy="110489"/>
          </a:xfrm>
          <a:custGeom>
            <a:avLst/>
            <a:gdLst/>
            <a:ahLst/>
            <a:cxnLst/>
            <a:rect l="l" t="t" r="r" b="b"/>
            <a:pathLst>
              <a:path w="3208654" h="110489">
                <a:moveTo>
                  <a:pt x="3208299" y="0"/>
                </a:moveTo>
                <a:lnTo>
                  <a:pt x="0" y="0"/>
                </a:lnTo>
                <a:lnTo>
                  <a:pt x="0" y="110434"/>
                </a:lnTo>
                <a:lnTo>
                  <a:pt x="34171" y="110434"/>
                </a:lnTo>
                <a:lnTo>
                  <a:pt x="34171" y="26504"/>
                </a:lnTo>
                <a:lnTo>
                  <a:pt x="17085" y="26504"/>
                </a:lnTo>
                <a:lnTo>
                  <a:pt x="34171" y="13252"/>
                </a:lnTo>
                <a:lnTo>
                  <a:pt x="3208299" y="13252"/>
                </a:lnTo>
                <a:lnTo>
                  <a:pt x="3208299" y="0"/>
                </a:lnTo>
                <a:close/>
              </a:path>
              <a:path w="3208654" h="110489">
                <a:moveTo>
                  <a:pt x="3174127" y="13252"/>
                </a:moveTo>
                <a:lnTo>
                  <a:pt x="3174127" y="110434"/>
                </a:lnTo>
                <a:lnTo>
                  <a:pt x="3208299" y="110434"/>
                </a:lnTo>
                <a:lnTo>
                  <a:pt x="3208299" y="26504"/>
                </a:lnTo>
                <a:lnTo>
                  <a:pt x="3191213" y="26504"/>
                </a:lnTo>
                <a:lnTo>
                  <a:pt x="3174127" y="13252"/>
                </a:lnTo>
                <a:close/>
              </a:path>
              <a:path w="3208654" h="110489">
                <a:moveTo>
                  <a:pt x="34171" y="13252"/>
                </a:moveTo>
                <a:lnTo>
                  <a:pt x="17085" y="26504"/>
                </a:lnTo>
                <a:lnTo>
                  <a:pt x="34171" y="26504"/>
                </a:lnTo>
                <a:lnTo>
                  <a:pt x="34171" y="13252"/>
                </a:lnTo>
                <a:close/>
              </a:path>
              <a:path w="3208654" h="110489">
                <a:moveTo>
                  <a:pt x="3174127" y="13252"/>
                </a:moveTo>
                <a:lnTo>
                  <a:pt x="34171" y="13252"/>
                </a:lnTo>
                <a:lnTo>
                  <a:pt x="34171" y="26504"/>
                </a:lnTo>
                <a:lnTo>
                  <a:pt x="3174127" y="26504"/>
                </a:lnTo>
                <a:lnTo>
                  <a:pt x="3174127" y="13252"/>
                </a:lnTo>
                <a:close/>
              </a:path>
              <a:path w="3208654" h="110489">
                <a:moveTo>
                  <a:pt x="3208299" y="13252"/>
                </a:moveTo>
                <a:lnTo>
                  <a:pt x="3174127" y="13252"/>
                </a:lnTo>
                <a:lnTo>
                  <a:pt x="3191213" y="26504"/>
                </a:lnTo>
                <a:lnTo>
                  <a:pt x="3208299" y="26504"/>
                </a:lnTo>
                <a:lnTo>
                  <a:pt x="3208299" y="13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351277" y="1382440"/>
            <a:ext cx="3223895" cy="93345"/>
          </a:xfrm>
          <a:custGeom>
            <a:avLst/>
            <a:gdLst/>
            <a:ahLst/>
            <a:cxnLst/>
            <a:rect l="l" t="t" r="r" b="b"/>
            <a:pathLst>
              <a:path w="3223895" h="93344">
                <a:moveTo>
                  <a:pt x="3223486" y="0"/>
                </a:moveTo>
                <a:lnTo>
                  <a:pt x="0" y="0"/>
                </a:lnTo>
                <a:lnTo>
                  <a:pt x="0" y="92764"/>
                </a:lnTo>
                <a:lnTo>
                  <a:pt x="34171" y="92764"/>
                </a:lnTo>
                <a:lnTo>
                  <a:pt x="34171" y="26504"/>
                </a:lnTo>
                <a:lnTo>
                  <a:pt x="17085" y="26504"/>
                </a:lnTo>
                <a:lnTo>
                  <a:pt x="34171" y="13252"/>
                </a:lnTo>
                <a:lnTo>
                  <a:pt x="3223486" y="13252"/>
                </a:lnTo>
                <a:lnTo>
                  <a:pt x="3223486" y="0"/>
                </a:lnTo>
                <a:close/>
              </a:path>
              <a:path w="3223895" h="93344">
                <a:moveTo>
                  <a:pt x="3189315" y="13252"/>
                </a:moveTo>
                <a:lnTo>
                  <a:pt x="3189315" y="92764"/>
                </a:lnTo>
                <a:lnTo>
                  <a:pt x="3223486" y="92764"/>
                </a:lnTo>
                <a:lnTo>
                  <a:pt x="3223486" y="26504"/>
                </a:lnTo>
                <a:lnTo>
                  <a:pt x="3206400" y="26504"/>
                </a:lnTo>
                <a:lnTo>
                  <a:pt x="3189315" y="13252"/>
                </a:lnTo>
                <a:close/>
              </a:path>
              <a:path w="3223895" h="93344">
                <a:moveTo>
                  <a:pt x="34171" y="13252"/>
                </a:moveTo>
                <a:lnTo>
                  <a:pt x="17085" y="26504"/>
                </a:lnTo>
                <a:lnTo>
                  <a:pt x="34171" y="26504"/>
                </a:lnTo>
                <a:lnTo>
                  <a:pt x="34171" y="13252"/>
                </a:lnTo>
                <a:close/>
              </a:path>
              <a:path w="3223895" h="93344">
                <a:moveTo>
                  <a:pt x="3189315" y="13252"/>
                </a:moveTo>
                <a:lnTo>
                  <a:pt x="34171" y="13252"/>
                </a:lnTo>
                <a:lnTo>
                  <a:pt x="34171" y="26504"/>
                </a:lnTo>
                <a:lnTo>
                  <a:pt x="3189315" y="26504"/>
                </a:lnTo>
                <a:lnTo>
                  <a:pt x="3189315" y="13252"/>
                </a:lnTo>
                <a:close/>
              </a:path>
              <a:path w="3223895" h="93344">
                <a:moveTo>
                  <a:pt x="3223486" y="13252"/>
                </a:moveTo>
                <a:lnTo>
                  <a:pt x="3189315" y="13252"/>
                </a:lnTo>
                <a:lnTo>
                  <a:pt x="3206400" y="26504"/>
                </a:lnTo>
                <a:lnTo>
                  <a:pt x="3223486" y="26504"/>
                </a:lnTo>
                <a:lnTo>
                  <a:pt x="3223486" y="13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973953" y="1185130"/>
            <a:ext cx="2616200" cy="110489"/>
          </a:xfrm>
          <a:custGeom>
            <a:avLst/>
            <a:gdLst/>
            <a:ahLst/>
            <a:cxnLst/>
            <a:rect l="l" t="t" r="r" b="b"/>
            <a:pathLst>
              <a:path w="2616200" h="110490">
                <a:moveTo>
                  <a:pt x="2615997" y="0"/>
                </a:moveTo>
                <a:lnTo>
                  <a:pt x="0" y="0"/>
                </a:lnTo>
                <a:lnTo>
                  <a:pt x="0" y="110434"/>
                </a:lnTo>
                <a:lnTo>
                  <a:pt x="34171" y="110434"/>
                </a:lnTo>
                <a:lnTo>
                  <a:pt x="34171" y="26504"/>
                </a:lnTo>
                <a:lnTo>
                  <a:pt x="17085" y="26504"/>
                </a:lnTo>
                <a:lnTo>
                  <a:pt x="34171" y="13252"/>
                </a:lnTo>
                <a:lnTo>
                  <a:pt x="2615997" y="13252"/>
                </a:lnTo>
                <a:lnTo>
                  <a:pt x="2615997" y="0"/>
                </a:lnTo>
                <a:close/>
              </a:path>
              <a:path w="2616200" h="110490">
                <a:moveTo>
                  <a:pt x="2581826" y="13252"/>
                </a:moveTo>
                <a:lnTo>
                  <a:pt x="2581826" y="110434"/>
                </a:lnTo>
                <a:lnTo>
                  <a:pt x="2615997" y="110434"/>
                </a:lnTo>
                <a:lnTo>
                  <a:pt x="2615997" y="26504"/>
                </a:lnTo>
                <a:lnTo>
                  <a:pt x="2598912" y="26504"/>
                </a:lnTo>
                <a:lnTo>
                  <a:pt x="2581826" y="13252"/>
                </a:lnTo>
                <a:close/>
              </a:path>
              <a:path w="2616200" h="110490">
                <a:moveTo>
                  <a:pt x="34171" y="13252"/>
                </a:moveTo>
                <a:lnTo>
                  <a:pt x="17085" y="26504"/>
                </a:lnTo>
                <a:lnTo>
                  <a:pt x="34171" y="26504"/>
                </a:lnTo>
                <a:lnTo>
                  <a:pt x="34171" y="13252"/>
                </a:lnTo>
                <a:close/>
              </a:path>
              <a:path w="2616200" h="110490">
                <a:moveTo>
                  <a:pt x="2581826" y="13252"/>
                </a:moveTo>
                <a:lnTo>
                  <a:pt x="34171" y="13252"/>
                </a:lnTo>
                <a:lnTo>
                  <a:pt x="34171" y="26504"/>
                </a:lnTo>
                <a:lnTo>
                  <a:pt x="2581826" y="26504"/>
                </a:lnTo>
                <a:lnTo>
                  <a:pt x="2581826" y="13252"/>
                </a:lnTo>
                <a:close/>
              </a:path>
              <a:path w="2616200" h="110490">
                <a:moveTo>
                  <a:pt x="2615997" y="13252"/>
                </a:moveTo>
                <a:lnTo>
                  <a:pt x="2581826" y="13252"/>
                </a:lnTo>
                <a:lnTo>
                  <a:pt x="2598912" y="26504"/>
                </a:lnTo>
                <a:lnTo>
                  <a:pt x="2615997" y="26504"/>
                </a:lnTo>
                <a:lnTo>
                  <a:pt x="2615997" y="13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958765" y="996656"/>
            <a:ext cx="1963420" cy="101600"/>
          </a:xfrm>
          <a:custGeom>
            <a:avLst/>
            <a:gdLst/>
            <a:ahLst/>
            <a:cxnLst/>
            <a:rect l="l" t="t" r="r" b="b"/>
            <a:pathLst>
              <a:path w="1963420" h="101600">
                <a:moveTo>
                  <a:pt x="1962947" y="0"/>
                </a:moveTo>
                <a:lnTo>
                  <a:pt x="0" y="0"/>
                </a:lnTo>
                <a:lnTo>
                  <a:pt x="0" y="101599"/>
                </a:lnTo>
                <a:lnTo>
                  <a:pt x="34171" y="101599"/>
                </a:lnTo>
                <a:lnTo>
                  <a:pt x="34171" y="26504"/>
                </a:lnTo>
                <a:lnTo>
                  <a:pt x="17085" y="26504"/>
                </a:lnTo>
                <a:lnTo>
                  <a:pt x="34171" y="13252"/>
                </a:lnTo>
                <a:lnTo>
                  <a:pt x="1962947" y="13252"/>
                </a:lnTo>
                <a:lnTo>
                  <a:pt x="1962947" y="0"/>
                </a:lnTo>
                <a:close/>
              </a:path>
              <a:path w="1963420" h="101600">
                <a:moveTo>
                  <a:pt x="1928776" y="13252"/>
                </a:moveTo>
                <a:lnTo>
                  <a:pt x="1928776" y="101599"/>
                </a:lnTo>
                <a:lnTo>
                  <a:pt x="1962947" y="101599"/>
                </a:lnTo>
                <a:lnTo>
                  <a:pt x="1962947" y="26504"/>
                </a:lnTo>
                <a:lnTo>
                  <a:pt x="1945861" y="26504"/>
                </a:lnTo>
                <a:lnTo>
                  <a:pt x="1928776" y="13252"/>
                </a:lnTo>
                <a:close/>
              </a:path>
              <a:path w="1963420" h="101600">
                <a:moveTo>
                  <a:pt x="34171" y="13252"/>
                </a:moveTo>
                <a:lnTo>
                  <a:pt x="17085" y="26504"/>
                </a:lnTo>
                <a:lnTo>
                  <a:pt x="34171" y="26504"/>
                </a:lnTo>
                <a:lnTo>
                  <a:pt x="34171" y="13252"/>
                </a:lnTo>
                <a:close/>
              </a:path>
              <a:path w="1963420" h="101600">
                <a:moveTo>
                  <a:pt x="1928776" y="13252"/>
                </a:moveTo>
                <a:lnTo>
                  <a:pt x="34171" y="13252"/>
                </a:lnTo>
                <a:lnTo>
                  <a:pt x="34171" y="26504"/>
                </a:lnTo>
                <a:lnTo>
                  <a:pt x="1928776" y="26504"/>
                </a:lnTo>
                <a:lnTo>
                  <a:pt x="1928776" y="13252"/>
                </a:lnTo>
                <a:close/>
              </a:path>
              <a:path w="1963420" h="101600">
                <a:moveTo>
                  <a:pt x="1962947" y="13252"/>
                </a:moveTo>
                <a:lnTo>
                  <a:pt x="1928776" y="13252"/>
                </a:lnTo>
                <a:lnTo>
                  <a:pt x="1945861" y="26504"/>
                </a:lnTo>
                <a:lnTo>
                  <a:pt x="1962947" y="26504"/>
                </a:lnTo>
                <a:lnTo>
                  <a:pt x="1962947" y="13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989139" y="819960"/>
            <a:ext cx="1310005" cy="110489"/>
          </a:xfrm>
          <a:custGeom>
            <a:avLst/>
            <a:gdLst/>
            <a:ahLst/>
            <a:cxnLst/>
            <a:rect l="l" t="t" r="r" b="b"/>
            <a:pathLst>
              <a:path w="1310004" h="110490">
                <a:moveTo>
                  <a:pt x="1309897" y="0"/>
                </a:moveTo>
                <a:lnTo>
                  <a:pt x="0" y="0"/>
                </a:lnTo>
                <a:lnTo>
                  <a:pt x="0" y="110434"/>
                </a:lnTo>
                <a:lnTo>
                  <a:pt x="34171" y="110434"/>
                </a:lnTo>
                <a:lnTo>
                  <a:pt x="34171" y="26504"/>
                </a:lnTo>
                <a:lnTo>
                  <a:pt x="17085" y="26504"/>
                </a:lnTo>
                <a:lnTo>
                  <a:pt x="34171" y="13252"/>
                </a:lnTo>
                <a:lnTo>
                  <a:pt x="1309897" y="13252"/>
                </a:lnTo>
                <a:lnTo>
                  <a:pt x="1309897" y="0"/>
                </a:lnTo>
                <a:close/>
              </a:path>
              <a:path w="1310004" h="110490">
                <a:moveTo>
                  <a:pt x="1275726" y="13252"/>
                </a:moveTo>
                <a:lnTo>
                  <a:pt x="1275726" y="110434"/>
                </a:lnTo>
                <a:lnTo>
                  <a:pt x="1309897" y="110434"/>
                </a:lnTo>
                <a:lnTo>
                  <a:pt x="1309897" y="26504"/>
                </a:lnTo>
                <a:lnTo>
                  <a:pt x="1292811" y="26504"/>
                </a:lnTo>
                <a:lnTo>
                  <a:pt x="1275726" y="13252"/>
                </a:lnTo>
                <a:close/>
              </a:path>
              <a:path w="1310004" h="110490">
                <a:moveTo>
                  <a:pt x="34171" y="13252"/>
                </a:moveTo>
                <a:lnTo>
                  <a:pt x="17085" y="26504"/>
                </a:lnTo>
                <a:lnTo>
                  <a:pt x="34171" y="26504"/>
                </a:lnTo>
                <a:lnTo>
                  <a:pt x="34171" y="13252"/>
                </a:lnTo>
                <a:close/>
              </a:path>
              <a:path w="1310004" h="110490">
                <a:moveTo>
                  <a:pt x="1275726" y="13252"/>
                </a:moveTo>
                <a:lnTo>
                  <a:pt x="34171" y="13252"/>
                </a:lnTo>
                <a:lnTo>
                  <a:pt x="34171" y="26504"/>
                </a:lnTo>
                <a:lnTo>
                  <a:pt x="1275726" y="26504"/>
                </a:lnTo>
                <a:lnTo>
                  <a:pt x="1275726" y="13252"/>
                </a:lnTo>
                <a:close/>
              </a:path>
              <a:path w="1310004" h="110490">
                <a:moveTo>
                  <a:pt x="1309897" y="13252"/>
                </a:moveTo>
                <a:lnTo>
                  <a:pt x="1275726" y="13252"/>
                </a:lnTo>
                <a:lnTo>
                  <a:pt x="1292811" y="26504"/>
                </a:lnTo>
                <a:lnTo>
                  <a:pt x="1309897" y="26504"/>
                </a:lnTo>
                <a:lnTo>
                  <a:pt x="1309897" y="132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9904758" y="1092917"/>
            <a:ext cx="505459" cy="420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510">
              <a:lnSpc>
                <a:spcPts val="1555"/>
              </a:lnSpc>
              <a:spcBef>
                <a:spcPts val="100"/>
              </a:spcBef>
            </a:pPr>
            <a:r>
              <a:rPr sz="1450" spc="160" dirty="0">
                <a:latin typeface="Arial"/>
                <a:cs typeface="Arial"/>
              </a:rPr>
              <a:t>*</a:t>
            </a:r>
            <a:r>
              <a:rPr sz="1450" spc="-185" dirty="0">
                <a:latin typeface="Arial"/>
                <a:cs typeface="Arial"/>
              </a:rPr>
              <a:t> </a:t>
            </a:r>
            <a:r>
              <a:rPr sz="1450" spc="160" dirty="0">
                <a:latin typeface="Arial"/>
                <a:cs typeface="Arial"/>
              </a:rPr>
              <a:t>*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ts val="1555"/>
              </a:lnSpc>
            </a:pPr>
            <a:r>
              <a:rPr sz="1450" spc="160" dirty="0">
                <a:latin typeface="Arial"/>
                <a:cs typeface="Arial"/>
              </a:rPr>
              <a:t>*</a:t>
            </a:r>
            <a:r>
              <a:rPr sz="1450" spc="-130" dirty="0">
                <a:latin typeface="Arial"/>
                <a:cs typeface="Arial"/>
              </a:rPr>
              <a:t> </a:t>
            </a:r>
            <a:r>
              <a:rPr sz="1450" spc="160" dirty="0">
                <a:latin typeface="Arial"/>
                <a:cs typeface="Arial"/>
              </a:rPr>
              <a:t>*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9585827" y="677684"/>
            <a:ext cx="45593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sz="1450" spc="160" dirty="0">
                <a:latin typeface="Arial"/>
                <a:cs typeface="Arial"/>
              </a:rPr>
              <a:t>*</a:t>
            </a:r>
            <a:r>
              <a:rPr sz="1450" spc="-130" dirty="0">
                <a:latin typeface="Arial"/>
                <a:cs typeface="Arial"/>
              </a:rPr>
              <a:t> </a:t>
            </a:r>
            <a:r>
              <a:rPr sz="1450" spc="160" dirty="0">
                <a:latin typeface="Arial"/>
                <a:cs typeface="Arial"/>
              </a:rPr>
              <a:t>*</a:t>
            </a:r>
            <a:endParaRPr sz="1450">
              <a:latin typeface="Arial"/>
              <a:cs typeface="Arial"/>
            </a:endParaRPr>
          </a:p>
          <a:p>
            <a:pPr marL="220979">
              <a:lnSpc>
                <a:spcPts val="1660"/>
              </a:lnSpc>
            </a:pPr>
            <a:r>
              <a:rPr sz="1450" spc="160" dirty="0">
                <a:latin typeface="Arial"/>
                <a:cs typeface="Arial"/>
              </a:rPr>
              <a:t>*</a:t>
            </a:r>
            <a:r>
              <a:rPr sz="1450" spc="-185" dirty="0">
                <a:latin typeface="Arial"/>
                <a:cs typeface="Arial"/>
              </a:rPr>
              <a:t> </a:t>
            </a:r>
            <a:r>
              <a:rPr sz="1450" spc="160" dirty="0">
                <a:latin typeface="Arial"/>
                <a:cs typeface="Arial"/>
              </a:rPr>
              <a:t>*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9327644" y="1478702"/>
            <a:ext cx="24701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160" dirty="0">
                <a:latin typeface="Arial"/>
                <a:cs typeface="Arial"/>
              </a:rPr>
              <a:t>*</a:t>
            </a:r>
            <a:r>
              <a:rPr sz="1450" spc="-185" dirty="0">
                <a:latin typeface="Arial"/>
                <a:cs typeface="Arial"/>
              </a:rPr>
              <a:t> </a:t>
            </a:r>
            <a:r>
              <a:rPr sz="1450" spc="160" dirty="0">
                <a:latin typeface="Arial"/>
                <a:cs typeface="Arial"/>
              </a:rPr>
              <a:t>*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205853" y="5736742"/>
            <a:ext cx="4088129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Trebuchet MS"/>
                <a:cs typeface="Trebuchet MS"/>
              </a:rPr>
              <a:t>Figure </a:t>
            </a:r>
            <a:r>
              <a:rPr sz="1050" b="1" dirty="0">
                <a:latin typeface="Trebuchet MS"/>
                <a:cs typeface="Trebuchet MS"/>
              </a:rPr>
              <a:t>2: Median concentrations of IL-10 among </a:t>
            </a:r>
            <a:r>
              <a:rPr sz="1050" b="1" spc="-5" dirty="0">
                <a:latin typeface="Trebuchet MS"/>
                <a:cs typeface="Trebuchet MS"/>
              </a:rPr>
              <a:t>the </a:t>
            </a:r>
            <a:r>
              <a:rPr sz="1050" b="1" dirty="0">
                <a:latin typeface="Trebuchet MS"/>
                <a:cs typeface="Trebuchet MS"/>
              </a:rPr>
              <a:t>infected</a:t>
            </a:r>
            <a:r>
              <a:rPr sz="1050" b="1" spc="-170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and  uninfected</a:t>
            </a:r>
            <a:r>
              <a:rPr sz="1050" b="1" spc="-50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groups</a:t>
            </a:r>
            <a:endParaRPr sz="1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50" b="1" dirty="0">
                <a:latin typeface="Trebuchet MS"/>
                <a:cs typeface="Trebuchet MS"/>
              </a:rPr>
              <a:t>Key: PF – </a:t>
            </a:r>
            <a:r>
              <a:rPr sz="1050" b="1" i="1" dirty="0">
                <a:latin typeface="Trebuchet MS"/>
                <a:cs typeface="Trebuchet MS"/>
              </a:rPr>
              <a:t>P. falciparum</a:t>
            </a:r>
            <a:r>
              <a:rPr sz="1050" b="1" dirty="0">
                <a:latin typeface="Trebuchet MS"/>
                <a:cs typeface="Trebuchet MS"/>
              </a:rPr>
              <a:t>, H – Helminth, N –</a:t>
            </a:r>
            <a:r>
              <a:rPr sz="1050" b="1" spc="-180" dirty="0">
                <a:latin typeface="Trebuchet MS"/>
                <a:cs typeface="Trebuchet MS"/>
              </a:rPr>
              <a:t> </a:t>
            </a:r>
            <a:r>
              <a:rPr sz="1050" b="1" dirty="0">
                <a:latin typeface="Trebuchet MS"/>
                <a:cs typeface="Trebuchet MS"/>
              </a:rPr>
              <a:t>Uninfected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1321288" y="6057087"/>
            <a:ext cx="5822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" dirty="0">
                <a:latin typeface="Trebuchet MS"/>
                <a:cs typeface="Trebuchet MS"/>
              </a:rPr>
              <a:t>**p&lt;0.05</a:t>
            </a:r>
            <a:endParaRPr sz="1050">
              <a:latin typeface="Trebuchet MS"/>
              <a:cs typeface="Trebuchet MS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167639" y="125903"/>
            <a:ext cx="705031" cy="80584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5819" y="226313"/>
            <a:ext cx="221107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10" dirty="0">
                <a:solidFill>
                  <a:srgbClr val="000000"/>
                </a:solidFill>
              </a:rPr>
              <a:t>Th </a:t>
            </a:r>
            <a:r>
              <a:rPr sz="2900" spc="-15" dirty="0">
                <a:solidFill>
                  <a:srgbClr val="000000"/>
                </a:solidFill>
              </a:rPr>
              <a:t>1:Th </a:t>
            </a:r>
            <a:r>
              <a:rPr sz="2900" dirty="0">
                <a:solidFill>
                  <a:srgbClr val="000000"/>
                </a:solidFill>
              </a:rPr>
              <a:t>2</a:t>
            </a:r>
            <a:r>
              <a:rPr sz="2900" spc="-204" dirty="0">
                <a:solidFill>
                  <a:srgbClr val="000000"/>
                </a:solidFill>
              </a:rPr>
              <a:t> </a:t>
            </a:r>
            <a:r>
              <a:rPr sz="2900" spc="-20" dirty="0">
                <a:solidFill>
                  <a:srgbClr val="000000"/>
                </a:solidFill>
              </a:rPr>
              <a:t>Ratio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315264" y="3640582"/>
            <a:ext cx="5907405" cy="2308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2400" b="1" i="1" spc="-5" dirty="0">
                <a:latin typeface="Calibri"/>
                <a:cs typeface="Calibri"/>
              </a:rPr>
              <a:t>Plasmodium </a:t>
            </a:r>
            <a:r>
              <a:rPr sz="2400" dirty="0">
                <a:latin typeface="Calibri"/>
                <a:cs typeface="Calibri"/>
              </a:rPr>
              <a:t>- </a:t>
            </a:r>
            <a:r>
              <a:rPr sz="2400" spc="-5" dirty="0">
                <a:latin typeface="Calibri"/>
                <a:cs typeface="Calibri"/>
              </a:rPr>
              <a:t>Helminth reduced Th </a:t>
            </a:r>
            <a:r>
              <a:rPr sz="2400" dirty="0">
                <a:latin typeface="Calibri"/>
                <a:cs typeface="Calibri"/>
              </a:rPr>
              <a:t>1:Th 2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ratio 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Protective 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role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asymptomatic</a:t>
            </a:r>
            <a:r>
              <a:rPr sz="24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cases.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871219">
              <a:lnSpc>
                <a:spcPct val="125000"/>
              </a:lnSpc>
              <a:spcBef>
                <a:spcPts val="5"/>
              </a:spcBef>
            </a:pPr>
            <a:r>
              <a:rPr sz="2400" b="1" spc="-5" dirty="0">
                <a:latin typeface="Calibri"/>
                <a:cs typeface="Calibri"/>
              </a:rPr>
              <a:t>HIV </a:t>
            </a:r>
            <a:r>
              <a:rPr sz="2400" b="1" dirty="0">
                <a:latin typeface="Calibri"/>
                <a:cs typeface="Calibri"/>
              </a:rPr>
              <a:t>- </a:t>
            </a:r>
            <a:r>
              <a:rPr sz="2400" spc="-5" dirty="0">
                <a:latin typeface="Calibri"/>
                <a:cs typeface="Calibri"/>
              </a:rPr>
              <a:t>Helminth increased Th </a:t>
            </a:r>
            <a:r>
              <a:rPr sz="2400" dirty="0">
                <a:latin typeface="Calibri"/>
                <a:cs typeface="Calibri"/>
              </a:rPr>
              <a:t>1: </a:t>
            </a:r>
            <a:r>
              <a:rPr sz="2400" spc="-5" dirty="0">
                <a:latin typeface="Calibri"/>
                <a:cs typeface="Calibri"/>
              </a:rPr>
              <a:t>Th </a:t>
            </a:r>
            <a:r>
              <a:rPr sz="2400" dirty="0">
                <a:latin typeface="Calibri"/>
                <a:cs typeface="Calibri"/>
              </a:rPr>
              <a:t>2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ratio 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Inhibit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HIV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replication.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6062" y="803275"/>
          <a:ext cx="10944860" cy="2664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1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1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1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11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11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80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PF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HIV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PF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2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HIV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+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28575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IFN-γ:IL-4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0.0002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0.000019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0.00004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0.00047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28575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59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IFN-γ:IL-10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0.0226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0.1333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0.0042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0.1571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TNF-α:IL-4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0.009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0.0008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59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TNF-α:IL-10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62.87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0.0571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IL-17:IL-10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20111.33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" dirty="0">
                          <a:latin typeface="Calibri"/>
                          <a:cs typeface="Calibri"/>
                        </a:rPr>
                        <a:t>154.96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  <a:solidFill>
                      <a:srgbClr val="4471C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167639" y="122481"/>
            <a:ext cx="705031" cy="6176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114" y="131445"/>
            <a:ext cx="41332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0" dirty="0">
                <a:solidFill>
                  <a:srgbClr val="000000"/>
                </a:solidFill>
              </a:rPr>
              <a:t>Acknowledgement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25195" y="1103375"/>
            <a:ext cx="4436745" cy="561340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200"/>
              </a:lnSpc>
            </a:pPr>
            <a:r>
              <a:rPr sz="2800" b="1" spc="-10" dirty="0">
                <a:solidFill>
                  <a:srgbClr val="404040"/>
                </a:solidFill>
                <a:latin typeface="Calibri"/>
                <a:cs typeface="Calibri"/>
              </a:rPr>
              <a:t>Supervisors:</a:t>
            </a:r>
            <a:endParaRPr sz="2800">
              <a:latin typeface="Calibri"/>
              <a:cs typeface="Calibri"/>
            </a:endParaRPr>
          </a:p>
          <a:p>
            <a:pPr marL="320040" indent="-22923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20675" algn="l"/>
              </a:tabLst>
            </a:pPr>
            <a:r>
              <a:rPr sz="2800" i="1" spc="-35" dirty="0">
                <a:solidFill>
                  <a:srgbClr val="404040"/>
                </a:solidFill>
                <a:latin typeface="Calibri"/>
                <a:cs typeface="Calibri"/>
              </a:rPr>
              <a:t>Prof. </a:t>
            </a:r>
            <a:r>
              <a:rPr sz="2800" i="1" spc="-5" dirty="0">
                <a:solidFill>
                  <a:srgbClr val="404040"/>
                </a:solidFill>
                <a:latin typeface="Calibri"/>
                <a:cs typeface="Calibri"/>
              </a:rPr>
              <a:t>George</a:t>
            </a:r>
            <a:r>
              <a:rPr sz="2800" i="1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404040"/>
                </a:solidFill>
                <a:latin typeface="Calibri"/>
                <a:cs typeface="Calibri"/>
              </a:rPr>
              <a:t>Ademowo</a:t>
            </a:r>
            <a:endParaRPr sz="2800">
              <a:latin typeface="Calibri"/>
              <a:cs typeface="Calibri"/>
            </a:endParaRPr>
          </a:p>
          <a:p>
            <a:pPr marL="320040" indent="-229235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320675" algn="l"/>
              </a:tabLst>
            </a:pPr>
            <a:r>
              <a:rPr sz="2800" i="1" spc="-35" dirty="0">
                <a:solidFill>
                  <a:srgbClr val="404040"/>
                </a:solidFill>
                <a:latin typeface="Calibri"/>
                <a:cs typeface="Calibri"/>
              </a:rPr>
              <a:t>Prof. </a:t>
            </a:r>
            <a:r>
              <a:rPr sz="2800" i="1" spc="-20" dirty="0">
                <a:solidFill>
                  <a:srgbClr val="404040"/>
                </a:solidFill>
                <a:latin typeface="Calibri"/>
                <a:cs typeface="Calibri"/>
              </a:rPr>
              <a:t>Alexander</a:t>
            </a:r>
            <a:r>
              <a:rPr sz="2800" i="1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404040"/>
                </a:solidFill>
                <a:latin typeface="Calibri"/>
                <a:cs typeface="Calibri"/>
              </a:rPr>
              <a:t>Odaibo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414655" marR="925830" indent="-94615">
              <a:lnSpc>
                <a:spcPct val="119900"/>
              </a:lnSpc>
            </a:pPr>
            <a:r>
              <a:rPr sz="2800" i="1" spc="-10" dirty="0">
                <a:solidFill>
                  <a:srgbClr val="404040"/>
                </a:solidFill>
                <a:latin typeface="Calibri"/>
                <a:cs typeface="Calibri"/>
              </a:rPr>
              <a:t>Study participants  Field </a:t>
            </a:r>
            <a:r>
              <a:rPr sz="2800" i="1" spc="-5" dirty="0">
                <a:solidFill>
                  <a:srgbClr val="404040"/>
                </a:solidFill>
                <a:latin typeface="Calibri"/>
                <a:cs typeface="Calibri"/>
              </a:rPr>
              <a:t>support </a:t>
            </a:r>
            <a:r>
              <a:rPr sz="2800" i="1" spc="-20" dirty="0">
                <a:solidFill>
                  <a:srgbClr val="404040"/>
                </a:solidFill>
                <a:latin typeface="Calibri"/>
                <a:cs typeface="Calibri"/>
              </a:rPr>
              <a:t>workers  </a:t>
            </a:r>
            <a:r>
              <a:rPr sz="2800" i="1" spc="-10" dirty="0">
                <a:solidFill>
                  <a:srgbClr val="404040"/>
                </a:solidFill>
                <a:latin typeface="Calibri"/>
                <a:cs typeface="Calibri"/>
              </a:rPr>
              <a:t>Lab.</a:t>
            </a:r>
            <a:r>
              <a:rPr sz="2800" i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404040"/>
                </a:solidFill>
                <a:latin typeface="Calibri"/>
                <a:cs typeface="Calibri"/>
              </a:rPr>
              <a:t>technologists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38771" y="3386328"/>
            <a:ext cx="3648455" cy="1144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21870" y="545083"/>
            <a:ext cx="3913898" cy="29070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196" y="2844137"/>
            <a:ext cx="165735" cy="152209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b="1" spc="-7" baseline="3086" dirty="0">
                <a:latin typeface="Arial"/>
                <a:cs typeface="Arial"/>
              </a:rPr>
              <a:t>T</a:t>
            </a:r>
            <a:r>
              <a:rPr sz="1350" b="1" spc="-11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N</a:t>
            </a:r>
            <a:r>
              <a:rPr sz="1350" b="1" spc="-60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F</a:t>
            </a:r>
            <a:r>
              <a:rPr sz="1350" b="1" spc="-97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-</a:t>
            </a:r>
            <a:r>
              <a:rPr sz="1350" b="1" spc="-232" baseline="3086" dirty="0">
                <a:latin typeface="Arial"/>
                <a:cs typeface="Arial"/>
              </a:rPr>
              <a:t> </a:t>
            </a:r>
            <a:r>
              <a:rPr sz="900" b="1" spc="-5" dirty="0">
                <a:latin typeface="Symbol"/>
                <a:cs typeface="Symbol"/>
              </a:rPr>
              <a:t></a:t>
            </a:r>
            <a:r>
              <a:rPr sz="900" b="1" spc="165" dirty="0">
                <a:latin typeface="Times New Roman"/>
                <a:cs typeface="Times New Roman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c</a:t>
            </a:r>
            <a:r>
              <a:rPr sz="1350" b="1" spc="-14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o</a:t>
            </a:r>
            <a:r>
              <a:rPr sz="1350" b="1" spc="-104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n</a:t>
            </a:r>
            <a:r>
              <a:rPr sz="1350" b="1" spc="-11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c</a:t>
            </a:r>
            <a:r>
              <a:rPr sz="1350" b="1" spc="-14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.</a:t>
            </a:r>
            <a:r>
              <a:rPr sz="1350" b="1" spc="209" baseline="3086" dirty="0">
                <a:latin typeface="Arial"/>
                <a:cs typeface="Arial"/>
              </a:rPr>
              <a:t> </a:t>
            </a:r>
            <a:r>
              <a:rPr sz="1350" b="1" spc="37" baseline="3086" dirty="0">
                <a:latin typeface="Arial"/>
                <a:cs typeface="Arial"/>
              </a:rPr>
              <a:t>in</a:t>
            </a:r>
            <a:r>
              <a:rPr sz="1350" b="1" spc="375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n</a:t>
            </a:r>
            <a:r>
              <a:rPr sz="1350" b="1" spc="-104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g</a:t>
            </a:r>
            <a:r>
              <a:rPr sz="1350" b="1" spc="-104" baseline="3086" dirty="0">
                <a:latin typeface="Arial"/>
                <a:cs typeface="Arial"/>
              </a:rPr>
              <a:t> </a:t>
            </a:r>
            <a:r>
              <a:rPr sz="1350" b="1" spc="44" baseline="3086" dirty="0">
                <a:latin typeface="Arial"/>
                <a:cs typeface="Arial"/>
              </a:rPr>
              <a:t>/m</a:t>
            </a:r>
            <a:r>
              <a:rPr sz="1350" b="1" spc="-2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l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 rot="18960000">
            <a:off x="5381273" y="5541672"/>
            <a:ext cx="18844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 rot="18960000">
            <a:off x="5946928" y="5516891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18960000">
            <a:off x="6359871" y="5562929"/>
            <a:ext cx="23314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8960000">
            <a:off x="6765824" y="5610161"/>
            <a:ext cx="34967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9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105" dirty="0">
                <a:latin typeface="Arial"/>
                <a:cs typeface="Arial"/>
              </a:rPr>
              <a:t> </a:t>
            </a:r>
            <a:r>
              <a:rPr sz="1200" b="1" spc="15" baseline="3472" dirty="0">
                <a:latin typeface="Arial"/>
                <a:cs typeface="Arial"/>
              </a:rPr>
              <a:t>H</a:t>
            </a:r>
            <a:endParaRPr sz="1200" baseline="3472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8960000">
            <a:off x="7230383" y="5630054"/>
            <a:ext cx="402781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7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70" dirty="0">
                <a:latin typeface="Arial"/>
                <a:cs typeface="Arial"/>
              </a:rPr>
              <a:t> </a:t>
            </a:r>
            <a:r>
              <a:rPr sz="1200" b="1" spc="44" baseline="3472" dirty="0">
                <a:latin typeface="Arial"/>
                <a:cs typeface="Arial"/>
              </a:rPr>
              <a:t>IV</a:t>
            </a:r>
            <a:endParaRPr sz="1200" baseline="3472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8960000">
            <a:off x="7679707" y="5654677"/>
            <a:ext cx="47744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8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9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95" dirty="0">
                <a:latin typeface="Arial"/>
                <a:cs typeface="Arial"/>
              </a:rPr>
              <a:t> </a:t>
            </a:r>
            <a:r>
              <a:rPr sz="1200" b="1" spc="15" baseline="3472" dirty="0">
                <a:latin typeface="Arial"/>
                <a:cs typeface="Arial"/>
              </a:rPr>
              <a:t>H</a:t>
            </a:r>
            <a:r>
              <a:rPr sz="1200" b="1" spc="-97" baseline="3472" dirty="0">
                <a:latin typeface="Arial"/>
                <a:cs typeface="Arial"/>
              </a:rPr>
              <a:t> </a:t>
            </a:r>
            <a:r>
              <a:rPr sz="1200" b="1" spc="44" baseline="3472" dirty="0">
                <a:latin typeface="Arial"/>
                <a:cs typeface="Arial"/>
              </a:rPr>
              <a:t>IV</a:t>
            </a:r>
            <a:endParaRPr sz="1200" baseline="3472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60000">
            <a:off x="8502823" y="5516891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32559" y="539520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56" y="0"/>
                </a:moveTo>
                <a:lnTo>
                  <a:pt x="0" y="0"/>
                </a:lnTo>
                <a:lnTo>
                  <a:pt x="0" y="51716"/>
                </a:lnTo>
                <a:lnTo>
                  <a:pt x="18256" y="51716"/>
                </a:lnTo>
                <a:lnTo>
                  <a:pt x="18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43738" y="539520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56" y="0"/>
                </a:moveTo>
                <a:lnTo>
                  <a:pt x="0" y="0"/>
                </a:lnTo>
                <a:lnTo>
                  <a:pt x="0" y="51716"/>
                </a:lnTo>
                <a:lnTo>
                  <a:pt x="18256" y="51716"/>
                </a:lnTo>
                <a:lnTo>
                  <a:pt x="18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54916" y="539520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6" y="0"/>
                </a:moveTo>
                <a:lnTo>
                  <a:pt x="0" y="0"/>
                </a:lnTo>
                <a:lnTo>
                  <a:pt x="0" y="51716"/>
                </a:lnTo>
                <a:lnTo>
                  <a:pt x="18256" y="51716"/>
                </a:lnTo>
                <a:lnTo>
                  <a:pt x="18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66095" y="539520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6" y="0"/>
                </a:moveTo>
                <a:lnTo>
                  <a:pt x="0" y="0"/>
                </a:lnTo>
                <a:lnTo>
                  <a:pt x="0" y="51716"/>
                </a:lnTo>
                <a:lnTo>
                  <a:pt x="18256" y="51716"/>
                </a:lnTo>
                <a:lnTo>
                  <a:pt x="18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77274" y="539520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6" y="0"/>
                </a:moveTo>
                <a:lnTo>
                  <a:pt x="0" y="0"/>
                </a:lnTo>
                <a:lnTo>
                  <a:pt x="0" y="51716"/>
                </a:lnTo>
                <a:lnTo>
                  <a:pt x="18256" y="51716"/>
                </a:lnTo>
                <a:lnTo>
                  <a:pt x="18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88453" y="539520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6" y="0"/>
                </a:moveTo>
                <a:lnTo>
                  <a:pt x="0" y="0"/>
                </a:lnTo>
                <a:lnTo>
                  <a:pt x="0" y="51716"/>
                </a:lnTo>
                <a:lnTo>
                  <a:pt x="18256" y="51716"/>
                </a:lnTo>
                <a:lnTo>
                  <a:pt x="18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99632" y="539520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6" y="0"/>
                </a:moveTo>
                <a:lnTo>
                  <a:pt x="0" y="0"/>
                </a:lnTo>
                <a:lnTo>
                  <a:pt x="0" y="51716"/>
                </a:lnTo>
                <a:lnTo>
                  <a:pt x="18256" y="51716"/>
                </a:lnTo>
                <a:lnTo>
                  <a:pt x="18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76969" y="5399725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>
                <a:moveTo>
                  <a:pt x="0" y="0"/>
                </a:moveTo>
                <a:lnTo>
                  <a:pt x="255589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76969" y="5390835"/>
            <a:ext cx="3601085" cy="0"/>
          </a:xfrm>
          <a:custGeom>
            <a:avLst/>
            <a:gdLst/>
            <a:ahLst/>
            <a:cxnLst/>
            <a:rect l="l" t="t" r="r" b="b"/>
            <a:pathLst>
              <a:path w="3601084">
                <a:moveTo>
                  <a:pt x="0" y="0"/>
                </a:moveTo>
                <a:lnTo>
                  <a:pt x="3601073" y="0"/>
                </a:lnTo>
              </a:path>
            </a:pathLst>
          </a:custGeom>
          <a:ln w="8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61994" y="5399765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922" y="0"/>
                </a:lnTo>
              </a:path>
            </a:pathLst>
          </a:custGeom>
          <a:ln w="91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73173" y="5399765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922" y="0"/>
                </a:lnTo>
              </a:path>
            </a:pathLst>
          </a:custGeom>
          <a:ln w="91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84352" y="5399765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922" y="0"/>
                </a:lnTo>
              </a:path>
            </a:pathLst>
          </a:custGeom>
          <a:ln w="91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595530" y="5399765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922" y="0"/>
                </a:lnTo>
              </a:path>
            </a:pathLst>
          </a:custGeom>
          <a:ln w="91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942881" y="2217209"/>
            <a:ext cx="267335" cy="325437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.3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.3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.3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.3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.2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7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.2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.2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.1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.1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.1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42881" y="1978401"/>
            <a:ext cx="267335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.4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42881" y="1739594"/>
            <a:ext cx="267335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.4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04287" y="4133400"/>
            <a:ext cx="74800" cy="747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34371" y="1804010"/>
            <a:ext cx="988887" cy="36225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526645" y="2078436"/>
            <a:ext cx="74800" cy="747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93652" y="3295291"/>
            <a:ext cx="372100" cy="9052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26645" y="3065609"/>
            <a:ext cx="74800" cy="747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26645" y="4364602"/>
            <a:ext cx="74800" cy="747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28285" y="4986668"/>
            <a:ext cx="74800" cy="747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037823" y="4849772"/>
            <a:ext cx="74800" cy="747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037823" y="5109875"/>
            <a:ext cx="74800" cy="747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147362" y="4877151"/>
            <a:ext cx="74800" cy="747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037823" y="4986668"/>
            <a:ext cx="74800" cy="747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904831" y="5024061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5">
                <a:moveTo>
                  <a:pt x="0" y="0"/>
                </a:moveTo>
                <a:lnTo>
                  <a:pt x="340785" y="0"/>
                </a:lnTo>
              </a:path>
            </a:pathLst>
          </a:custGeom>
          <a:ln w="182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494234" y="3852002"/>
            <a:ext cx="74800" cy="747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49002" y="3486945"/>
            <a:ext cx="74800" cy="747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549002" y="4055825"/>
            <a:ext cx="74800" cy="747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03772" y="3897634"/>
            <a:ext cx="74800" cy="747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416010" y="3912211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5">
                <a:moveTo>
                  <a:pt x="0" y="0"/>
                </a:moveTo>
                <a:lnTo>
                  <a:pt x="340785" y="0"/>
                </a:lnTo>
              </a:path>
            </a:pathLst>
          </a:custGeom>
          <a:ln w="182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927189" y="4553215"/>
            <a:ext cx="340785" cy="6633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060181" y="3827665"/>
            <a:ext cx="74800" cy="747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71360" y="4063431"/>
            <a:ext cx="74800" cy="747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571360" y="4626226"/>
            <a:ext cx="74800" cy="747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571360" y="3540183"/>
            <a:ext cx="74800" cy="747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106709" y="4804191"/>
            <a:ext cx="771332" cy="62232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31567" y="1089107"/>
            <a:ext cx="2612390" cy="283210"/>
          </a:xfrm>
          <a:custGeom>
            <a:avLst/>
            <a:gdLst/>
            <a:ahLst/>
            <a:cxnLst/>
            <a:rect l="l" t="t" r="r" b="b"/>
            <a:pathLst>
              <a:path w="2612390" h="283209">
                <a:moveTo>
                  <a:pt x="2612185" y="0"/>
                </a:moveTo>
                <a:lnTo>
                  <a:pt x="0" y="0"/>
                </a:lnTo>
                <a:lnTo>
                  <a:pt x="0" y="282918"/>
                </a:lnTo>
                <a:lnTo>
                  <a:pt x="27384" y="282918"/>
                </a:lnTo>
                <a:lnTo>
                  <a:pt x="27384" y="27379"/>
                </a:lnTo>
                <a:lnTo>
                  <a:pt x="13692" y="27379"/>
                </a:lnTo>
                <a:lnTo>
                  <a:pt x="27384" y="13689"/>
                </a:lnTo>
                <a:lnTo>
                  <a:pt x="2612185" y="13689"/>
                </a:lnTo>
                <a:lnTo>
                  <a:pt x="2612185" y="0"/>
                </a:lnTo>
                <a:close/>
              </a:path>
              <a:path w="2612390" h="283209">
                <a:moveTo>
                  <a:pt x="2584800" y="13689"/>
                </a:moveTo>
                <a:lnTo>
                  <a:pt x="2584800" y="282918"/>
                </a:lnTo>
                <a:lnTo>
                  <a:pt x="2612185" y="282918"/>
                </a:lnTo>
                <a:lnTo>
                  <a:pt x="2612185" y="27379"/>
                </a:lnTo>
                <a:lnTo>
                  <a:pt x="2598492" y="27379"/>
                </a:lnTo>
                <a:lnTo>
                  <a:pt x="2584800" y="13689"/>
                </a:lnTo>
                <a:close/>
              </a:path>
              <a:path w="2612390" h="283209">
                <a:moveTo>
                  <a:pt x="27384" y="13689"/>
                </a:moveTo>
                <a:lnTo>
                  <a:pt x="13692" y="27379"/>
                </a:lnTo>
                <a:lnTo>
                  <a:pt x="27384" y="27379"/>
                </a:lnTo>
                <a:lnTo>
                  <a:pt x="27384" y="13689"/>
                </a:lnTo>
                <a:close/>
              </a:path>
              <a:path w="2612390" h="283209">
                <a:moveTo>
                  <a:pt x="2584800" y="13689"/>
                </a:moveTo>
                <a:lnTo>
                  <a:pt x="27384" y="13689"/>
                </a:lnTo>
                <a:lnTo>
                  <a:pt x="27384" y="27379"/>
                </a:lnTo>
                <a:lnTo>
                  <a:pt x="2584800" y="27379"/>
                </a:lnTo>
                <a:lnTo>
                  <a:pt x="2584800" y="13689"/>
                </a:lnTo>
                <a:close/>
              </a:path>
              <a:path w="2612390" h="283209">
                <a:moveTo>
                  <a:pt x="2612185" y="13689"/>
                </a:moveTo>
                <a:lnTo>
                  <a:pt x="2584800" y="13689"/>
                </a:lnTo>
                <a:lnTo>
                  <a:pt x="2598492" y="27379"/>
                </a:lnTo>
                <a:lnTo>
                  <a:pt x="2612185" y="27379"/>
                </a:lnTo>
                <a:lnTo>
                  <a:pt x="2612185" y="136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030045" y="2036733"/>
            <a:ext cx="1547495" cy="210185"/>
          </a:xfrm>
          <a:custGeom>
            <a:avLst/>
            <a:gdLst/>
            <a:ahLst/>
            <a:cxnLst/>
            <a:rect l="l" t="t" r="r" b="b"/>
            <a:pathLst>
              <a:path w="1547495" h="210185">
                <a:moveTo>
                  <a:pt x="1547229" y="0"/>
                </a:moveTo>
                <a:lnTo>
                  <a:pt x="0" y="0"/>
                </a:lnTo>
                <a:lnTo>
                  <a:pt x="0" y="209907"/>
                </a:lnTo>
                <a:lnTo>
                  <a:pt x="27384" y="209907"/>
                </a:lnTo>
                <a:lnTo>
                  <a:pt x="27384" y="27379"/>
                </a:lnTo>
                <a:lnTo>
                  <a:pt x="13692" y="27379"/>
                </a:lnTo>
                <a:lnTo>
                  <a:pt x="27384" y="13689"/>
                </a:lnTo>
                <a:lnTo>
                  <a:pt x="1547229" y="13689"/>
                </a:lnTo>
                <a:lnTo>
                  <a:pt x="1547229" y="0"/>
                </a:lnTo>
                <a:close/>
              </a:path>
              <a:path w="1547495" h="210185">
                <a:moveTo>
                  <a:pt x="1519844" y="13689"/>
                </a:moveTo>
                <a:lnTo>
                  <a:pt x="1519844" y="209907"/>
                </a:lnTo>
                <a:lnTo>
                  <a:pt x="1547229" y="209907"/>
                </a:lnTo>
                <a:lnTo>
                  <a:pt x="1547229" y="27379"/>
                </a:lnTo>
                <a:lnTo>
                  <a:pt x="1533536" y="27379"/>
                </a:lnTo>
                <a:lnTo>
                  <a:pt x="1519844" y="13689"/>
                </a:lnTo>
                <a:close/>
              </a:path>
              <a:path w="1547495" h="210185">
                <a:moveTo>
                  <a:pt x="27384" y="13689"/>
                </a:moveTo>
                <a:lnTo>
                  <a:pt x="13692" y="27379"/>
                </a:lnTo>
                <a:lnTo>
                  <a:pt x="27384" y="27379"/>
                </a:lnTo>
                <a:lnTo>
                  <a:pt x="27384" y="13689"/>
                </a:lnTo>
                <a:close/>
              </a:path>
              <a:path w="1547495" h="210185">
                <a:moveTo>
                  <a:pt x="1519844" y="13689"/>
                </a:moveTo>
                <a:lnTo>
                  <a:pt x="27384" y="13689"/>
                </a:lnTo>
                <a:lnTo>
                  <a:pt x="27384" y="27379"/>
                </a:lnTo>
                <a:lnTo>
                  <a:pt x="1519844" y="27379"/>
                </a:lnTo>
                <a:lnTo>
                  <a:pt x="1519844" y="13689"/>
                </a:lnTo>
                <a:close/>
              </a:path>
              <a:path w="1547495" h="210185">
                <a:moveTo>
                  <a:pt x="1547229" y="13689"/>
                </a:moveTo>
                <a:lnTo>
                  <a:pt x="1519844" y="13689"/>
                </a:lnTo>
                <a:lnTo>
                  <a:pt x="1533536" y="27379"/>
                </a:lnTo>
                <a:lnTo>
                  <a:pt x="1547229" y="27379"/>
                </a:lnTo>
                <a:lnTo>
                  <a:pt x="1547229" y="136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677618" y="1905390"/>
            <a:ext cx="203200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539703" y="1683845"/>
            <a:ext cx="2119630" cy="231775"/>
          </a:xfrm>
          <a:custGeom>
            <a:avLst/>
            <a:gdLst/>
            <a:ahLst/>
            <a:cxnLst/>
            <a:rect l="l" t="t" r="r" b="b"/>
            <a:pathLst>
              <a:path w="2119629" h="231775">
                <a:moveTo>
                  <a:pt x="2119262" y="0"/>
                </a:moveTo>
                <a:lnTo>
                  <a:pt x="0" y="0"/>
                </a:lnTo>
                <a:lnTo>
                  <a:pt x="0" y="231202"/>
                </a:lnTo>
                <a:lnTo>
                  <a:pt x="27384" y="231202"/>
                </a:lnTo>
                <a:lnTo>
                  <a:pt x="27384" y="27379"/>
                </a:lnTo>
                <a:lnTo>
                  <a:pt x="13692" y="27379"/>
                </a:lnTo>
                <a:lnTo>
                  <a:pt x="27384" y="13689"/>
                </a:lnTo>
                <a:lnTo>
                  <a:pt x="2119262" y="13689"/>
                </a:lnTo>
                <a:lnTo>
                  <a:pt x="2119262" y="0"/>
                </a:lnTo>
                <a:close/>
              </a:path>
              <a:path w="2119629" h="231775">
                <a:moveTo>
                  <a:pt x="2091878" y="13689"/>
                </a:moveTo>
                <a:lnTo>
                  <a:pt x="2091878" y="231202"/>
                </a:lnTo>
                <a:lnTo>
                  <a:pt x="2119262" y="231202"/>
                </a:lnTo>
                <a:lnTo>
                  <a:pt x="2119262" y="27379"/>
                </a:lnTo>
                <a:lnTo>
                  <a:pt x="2105570" y="27379"/>
                </a:lnTo>
                <a:lnTo>
                  <a:pt x="2091878" y="13689"/>
                </a:lnTo>
                <a:close/>
              </a:path>
              <a:path w="2119629" h="231775">
                <a:moveTo>
                  <a:pt x="27384" y="13689"/>
                </a:moveTo>
                <a:lnTo>
                  <a:pt x="13692" y="27379"/>
                </a:lnTo>
                <a:lnTo>
                  <a:pt x="27384" y="27379"/>
                </a:lnTo>
                <a:lnTo>
                  <a:pt x="27384" y="13689"/>
                </a:lnTo>
                <a:close/>
              </a:path>
              <a:path w="2119629" h="231775">
                <a:moveTo>
                  <a:pt x="2091878" y="13689"/>
                </a:moveTo>
                <a:lnTo>
                  <a:pt x="27384" y="13689"/>
                </a:lnTo>
                <a:lnTo>
                  <a:pt x="27384" y="27379"/>
                </a:lnTo>
                <a:lnTo>
                  <a:pt x="2091878" y="27379"/>
                </a:lnTo>
                <a:lnTo>
                  <a:pt x="2091878" y="13689"/>
                </a:lnTo>
                <a:close/>
              </a:path>
              <a:path w="2119629" h="231775">
                <a:moveTo>
                  <a:pt x="2119262" y="13689"/>
                </a:moveTo>
                <a:lnTo>
                  <a:pt x="2091878" y="13689"/>
                </a:lnTo>
                <a:lnTo>
                  <a:pt x="2105570" y="27379"/>
                </a:lnTo>
                <a:lnTo>
                  <a:pt x="2119262" y="27379"/>
                </a:lnTo>
                <a:lnTo>
                  <a:pt x="2119262" y="136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529053" y="1429827"/>
            <a:ext cx="1523365" cy="161290"/>
          </a:xfrm>
          <a:custGeom>
            <a:avLst/>
            <a:gdLst/>
            <a:ahLst/>
            <a:cxnLst/>
            <a:rect l="l" t="t" r="r" b="b"/>
            <a:pathLst>
              <a:path w="1523365" h="161290">
                <a:moveTo>
                  <a:pt x="1522887" y="0"/>
                </a:moveTo>
                <a:lnTo>
                  <a:pt x="0" y="0"/>
                </a:lnTo>
                <a:lnTo>
                  <a:pt x="0" y="161233"/>
                </a:lnTo>
                <a:lnTo>
                  <a:pt x="27384" y="161233"/>
                </a:lnTo>
                <a:lnTo>
                  <a:pt x="27384" y="27379"/>
                </a:lnTo>
                <a:lnTo>
                  <a:pt x="13692" y="27379"/>
                </a:lnTo>
                <a:lnTo>
                  <a:pt x="27384" y="13689"/>
                </a:lnTo>
                <a:lnTo>
                  <a:pt x="1522887" y="13689"/>
                </a:lnTo>
                <a:lnTo>
                  <a:pt x="1522887" y="0"/>
                </a:lnTo>
                <a:close/>
              </a:path>
              <a:path w="1523365" h="161290">
                <a:moveTo>
                  <a:pt x="1495502" y="13689"/>
                </a:moveTo>
                <a:lnTo>
                  <a:pt x="1495502" y="161233"/>
                </a:lnTo>
                <a:lnTo>
                  <a:pt x="1522887" y="161233"/>
                </a:lnTo>
                <a:lnTo>
                  <a:pt x="1522887" y="27379"/>
                </a:lnTo>
                <a:lnTo>
                  <a:pt x="1509194" y="27379"/>
                </a:lnTo>
                <a:lnTo>
                  <a:pt x="1495502" y="13689"/>
                </a:lnTo>
                <a:close/>
              </a:path>
              <a:path w="1523365" h="161290">
                <a:moveTo>
                  <a:pt x="27384" y="13689"/>
                </a:moveTo>
                <a:lnTo>
                  <a:pt x="13692" y="27379"/>
                </a:lnTo>
                <a:lnTo>
                  <a:pt x="27384" y="27379"/>
                </a:lnTo>
                <a:lnTo>
                  <a:pt x="27384" y="13689"/>
                </a:lnTo>
                <a:close/>
              </a:path>
              <a:path w="1523365" h="161290">
                <a:moveTo>
                  <a:pt x="1495502" y="13689"/>
                </a:moveTo>
                <a:lnTo>
                  <a:pt x="27384" y="13689"/>
                </a:lnTo>
                <a:lnTo>
                  <a:pt x="27384" y="27379"/>
                </a:lnTo>
                <a:lnTo>
                  <a:pt x="1495502" y="27379"/>
                </a:lnTo>
                <a:lnTo>
                  <a:pt x="1495502" y="13689"/>
                </a:lnTo>
                <a:close/>
              </a:path>
              <a:path w="1523365" h="161290">
                <a:moveTo>
                  <a:pt x="1522887" y="13689"/>
                </a:moveTo>
                <a:lnTo>
                  <a:pt x="1495502" y="13689"/>
                </a:lnTo>
                <a:lnTo>
                  <a:pt x="1509194" y="27379"/>
                </a:lnTo>
                <a:lnTo>
                  <a:pt x="1522887" y="27379"/>
                </a:lnTo>
                <a:lnTo>
                  <a:pt x="1522887" y="136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7260301" y="813263"/>
            <a:ext cx="410209" cy="99949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12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04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0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  <a:p>
            <a:pPr marL="219075">
              <a:lnSpc>
                <a:spcPct val="100000"/>
              </a:lnSpc>
              <a:spcBef>
                <a:spcPts val="21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66045" y="3161988"/>
            <a:ext cx="153035" cy="114173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900" b="1" spc="-5" dirty="0">
                <a:latin typeface="Arial"/>
                <a:cs typeface="Arial"/>
              </a:rPr>
              <a:t>M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e</a:t>
            </a:r>
            <a:r>
              <a:rPr sz="900" b="1" spc="-1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d</a:t>
            </a:r>
            <a:r>
              <a:rPr sz="900" b="1" spc="-90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ia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229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c</a:t>
            </a:r>
            <a:r>
              <a:rPr sz="900" b="1" spc="-10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-9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c</a:t>
            </a:r>
            <a:r>
              <a:rPr sz="900" b="1" spc="-10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.</a:t>
            </a:r>
            <a:r>
              <a:rPr sz="900" b="1" spc="13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f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60727" y="2773718"/>
            <a:ext cx="165100" cy="36195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b="1" spc="44" baseline="3086" dirty="0">
                <a:latin typeface="Arial"/>
                <a:cs typeface="Arial"/>
              </a:rPr>
              <a:t>IL</a:t>
            </a:r>
            <a:r>
              <a:rPr sz="1350" b="1" spc="-172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-</a:t>
            </a:r>
            <a:r>
              <a:rPr sz="1350" b="1" spc="-270" baseline="3086" dirty="0">
                <a:latin typeface="Arial"/>
                <a:cs typeface="Arial"/>
              </a:rPr>
              <a:t> </a:t>
            </a:r>
            <a:r>
              <a:rPr sz="1350" b="1" spc="-7" baseline="3086" dirty="0">
                <a:latin typeface="Arial"/>
                <a:cs typeface="Arial"/>
              </a:rPr>
              <a:t>1</a:t>
            </a:r>
            <a:r>
              <a:rPr sz="1350" b="1" spc="-179" baseline="3086" dirty="0">
                <a:latin typeface="Arial"/>
                <a:cs typeface="Arial"/>
              </a:rPr>
              <a:t> </a:t>
            </a:r>
            <a:r>
              <a:rPr sz="900" b="1" spc="-5" dirty="0">
                <a:latin typeface="Symbol"/>
                <a:cs typeface="Symbol"/>
              </a:rPr>
              <a:t></a:t>
            </a:r>
            <a:endParaRPr sz="90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66045" y="2134269"/>
            <a:ext cx="153035" cy="58674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900" b="1" spc="30" dirty="0">
                <a:latin typeface="Arial"/>
                <a:cs typeface="Arial"/>
              </a:rPr>
              <a:t>in </a:t>
            </a:r>
            <a:r>
              <a:rPr sz="900" b="1" spc="-5" dirty="0">
                <a:latin typeface="Arial"/>
                <a:cs typeface="Arial"/>
              </a:rPr>
              <a:t>p g </a:t>
            </a:r>
            <a:r>
              <a:rPr sz="900" b="1" spc="25" dirty="0">
                <a:latin typeface="Arial"/>
                <a:cs typeface="Arial"/>
              </a:rPr>
              <a:t>/m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l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18900000">
            <a:off x="4687538" y="5158002"/>
            <a:ext cx="18686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8900000">
            <a:off x="5253975" y="5133230"/>
            <a:ext cx="12778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8900000">
            <a:off x="5668374" y="5179240"/>
            <a:ext cx="23144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4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8900000">
            <a:off x="6075534" y="5226470"/>
            <a:ext cx="34725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8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8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9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00000">
            <a:off x="6541247" y="5246358"/>
            <a:ext cx="40094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6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90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60" dirty="0">
                <a:latin typeface="Arial"/>
                <a:cs typeface="Arial"/>
              </a:rPr>
              <a:t> </a:t>
            </a:r>
            <a:r>
              <a:rPr sz="800" b="1" spc="4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8900000">
            <a:off x="6991709" y="5270973"/>
            <a:ext cx="474965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7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7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8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sz="800" b="1" spc="4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18900000">
            <a:off x="7815374" y="5133230"/>
            <a:ext cx="12778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37848" y="501155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41" y="0"/>
                </a:moveTo>
                <a:lnTo>
                  <a:pt x="0" y="0"/>
                </a:lnTo>
                <a:lnTo>
                  <a:pt x="0" y="51700"/>
                </a:lnTo>
                <a:lnTo>
                  <a:pt x="18241" y="51700"/>
                </a:lnTo>
                <a:lnTo>
                  <a:pt x="18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50127" y="501155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41" y="0"/>
                </a:moveTo>
                <a:lnTo>
                  <a:pt x="0" y="0"/>
                </a:lnTo>
                <a:lnTo>
                  <a:pt x="0" y="51700"/>
                </a:lnTo>
                <a:lnTo>
                  <a:pt x="18241" y="51700"/>
                </a:lnTo>
                <a:lnTo>
                  <a:pt x="18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62407" y="501155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41" y="0"/>
                </a:moveTo>
                <a:lnTo>
                  <a:pt x="0" y="0"/>
                </a:lnTo>
                <a:lnTo>
                  <a:pt x="0" y="51700"/>
                </a:lnTo>
                <a:lnTo>
                  <a:pt x="18241" y="51700"/>
                </a:lnTo>
                <a:lnTo>
                  <a:pt x="18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74686" y="501155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41" y="0"/>
                </a:moveTo>
                <a:lnTo>
                  <a:pt x="0" y="0"/>
                </a:lnTo>
                <a:lnTo>
                  <a:pt x="0" y="51700"/>
                </a:lnTo>
                <a:lnTo>
                  <a:pt x="18241" y="51700"/>
                </a:lnTo>
                <a:lnTo>
                  <a:pt x="18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86966" y="501155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41" y="0"/>
                </a:moveTo>
                <a:lnTo>
                  <a:pt x="0" y="0"/>
                </a:lnTo>
                <a:lnTo>
                  <a:pt x="0" y="51700"/>
                </a:lnTo>
                <a:lnTo>
                  <a:pt x="18241" y="51700"/>
                </a:lnTo>
                <a:lnTo>
                  <a:pt x="18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99246" y="501155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41" y="0"/>
                </a:moveTo>
                <a:lnTo>
                  <a:pt x="0" y="0"/>
                </a:lnTo>
                <a:lnTo>
                  <a:pt x="0" y="51700"/>
                </a:lnTo>
                <a:lnTo>
                  <a:pt x="18241" y="51700"/>
                </a:lnTo>
                <a:lnTo>
                  <a:pt x="18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11526" y="5011552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41" y="0"/>
                </a:moveTo>
                <a:lnTo>
                  <a:pt x="0" y="0"/>
                </a:lnTo>
                <a:lnTo>
                  <a:pt x="0" y="51700"/>
                </a:lnTo>
                <a:lnTo>
                  <a:pt x="18241" y="51700"/>
                </a:lnTo>
                <a:lnTo>
                  <a:pt x="18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82468" y="5016138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>
                <a:moveTo>
                  <a:pt x="0" y="0"/>
                </a:moveTo>
                <a:lnTo>
                  <a:pt x="255379" y="0"/>
                </a:lnTo>
              </a:path>
            </a:pathLst>
          </a:custGeom>
          <a:ln w="101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82468" y="5006611"/>
            <a:ext cx="3609340" cy="0"/>
          </a:xfrm>
          <a:custGeom>
            <a:avLst/>
            <a:gdLst/>
            <a:ahLst/>
            <a:cxnLst/>
            <a:rect l="l" t="t" r="r" b="b"/>
            <a:pathLst>
              <a:path w="3609340">
                <a:moveTo>
                  <a:pt x="0" y="0"/>
                </a:moveTo>
                <a:lnTo>
                  <a:pt x="3608759" y="0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92928" y="5016114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5">
                <a:moveTo>
                  <a:pt x="0" y="0"/>
                </a:moveTo>
                <a:lnTo>
                  <a:pt x="494038" y="0"/>
                </a:lnTo>
              </a:path>
            </a:pathLst>
          </a:custGeom>
          <a:ln w="91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905207" y="5016114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5">
                <a:moveTo>
                  <a:pt x="0" y="0"/>
                </a:moveTo>
                <a:lnTo>
                  <a:pt x="494038" y="0"/>
                </a:lnTo>
              </a:path>
            </a:pathLst>
          </a:custGeom>
          <a:ln w="91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322077" y="2783446"/>
            <a:ext cx="193675" cy="230441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60" dirty="0">
                <a:latin typeface="Arial"/>
                <a:cs typeface="Arial"/>
              </a:rPr>
              <a:t>.</a:t>
            </a:r>
            <a:r>
              <a:rPr sz="800" b="1" spc="5" dirty="0"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60" dirty="0">
                <a:latin typeface="Arial"/>
                <a:cs typeface="Arial"/>
              </a:rPr>
              <a:t>.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60" dirty="0">
                <a:latin typeface="Arial"/>
                <a:cs typeface="Arial"/>
              </a:rPr>
              <a:t>.</a:t>
            </a:r>
            <a:r>
              <a:rPr sz="800" b="1" spc="5" dirty="0"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60" dirty="0">
                <a:latin typeface="Arial"/>
                <a:cs typeface="Arial"/>
              </a:rPr>
              <a:t>.</a:t>
            </a:r>
            <a:r>
              <a:rPr sz="800" b="1" spc="5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60" dirty="0">
                <a:latin typeface="Arial"/>
                <a:cs typeface="Arial"/>
              </a:rPr>
              <a:t>.</a:t>
            </a:r>
            <a:r>
              <a:rPr sz="800" b="1" spc="5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60" dirty="0">
                <a:latin typeface="Arial"/>
                <a:cs typeface="Arial"/>
              </a:rPr>
              <a:t>.</a:t>
            </a:r>
            <a:r>
              <a:rPr sz="800" b="1" spc="5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60" dirty="0">
                <a:latin typeface="Arial"/>
                <a:cs typeface="Arial"/>
              </a:rPr>
              <a:t>.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22077" y="2424584"/>
            <a:ext cx="193675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.7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22077" y="2065721"/>
            <a:ext cx="193675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.8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22077" y="1706858"/>
            <a:ext cx="193675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.9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22077" y="1346475"/>
            <a:ext cx="193675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1</a:t>
            </a:r>
            <a:r>
              <a:rPr sz="800" b="1" spc="-15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539905" y="5002428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582468" y="5002165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3"/>
                </a:moveTo>
                <a:lnTo>
                  <a:pt x="9120" y="19053"/>
                </a:lnTo>
                <a:lnTo>
                  <a:pt x="9120" y="0"/>
                </a:lnTo>
                <a:lnTo>
                  <a:pt x="0" y="0"/>
                </a:lnTo>
                <a:lnTo>
                  <a:pt x="0" y="19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91589" y="4661751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41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82468" y="4643968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82"/>
                </a:moveTo>
                <a:lnTo>
                  <a:pt x="9120" y="17782"/>
                </a:lnTo>
                <a:lnTo>
                  <a:pt x="9120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591589" y="4303554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41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82468" y="4284501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3"/>
                </a:moveTo>
                <a:lnTo>
                  <a:pt x="9120" y="19053"/>
                </a:lnTo>
                <a:lnTo>
                  <a:pt x="9120" y="0"/>
                </a:lnTo>
                <a:lnTo>
                  <a:pt x="0" y="0"/>
                </a:lnTo>
                <a:lnTo>
                  <a:pt x="0" y="19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91589" y="3944086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41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582468" y="3926304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82"/>
                </a:moveTo>
                <a:lnTo>
                  <a:pt x="9120" y="17782"/>
                </a:lnTo>
                <a:lnTo>
                  <a:pt x="9120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91589" y="3584619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168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582468" y="3566836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82"/>
                </a:moveTo>
                <a:lnTo>
                  <a:pt x="9120" y="17782"/>
                </a:lnTo>
                <a:lnTo>
                  <a:pt x="9120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591589" y="3225151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168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82468" y="3206098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3"/>
                </a:moveTo>
                <a:lnTo>
                  <a:pt x="9120" y="19053"/>
                </a:lnTo>
                <a:lnTo>
                  <a:pt x="9120" y="0"/>
                </a:lnTo>
                <a:lnTo>
                  <a:pt x="0" y="0"/>
                </a:lnTo>
                <a:lnTo>
                  <a:pt x="0" y="19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91589" y="2865684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4">
                <a:moveTo>
                  <a:pt x="0" y="0"/>
                </a:moveTo>
                <a:lnTo>
                  <a:pt x="0" y="34041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82468" y="2847901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82"/>
                </a:moveTo>
                <a:lnTo>
                  <a:pt x="9120" y="17782"/>
                </a:lnTo>
                <a:lnTo>
                  <a:pt x="9120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91589" y="2507487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4">
                <a:moveTo>
                  <a:pt x="0" y="0"/>
                </a:moveTo>
                <a:lnTo>
                  <a:pt x="0" y="34041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82468" y="2488434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3"/>
                </a:moveTo>
                <a:lnTo>
                  <a:pt x="9120" y="19053"/>
                </a:lnTo>
                <a:lnTo>
                  <a:pt x="9120" y="0"/>
                </a:lnTo>
                <a:lnTo>
                  <a:pt x="0" y="0"/>
                </a:lnTo>
                <a:lnTo>
                  <a:pt x="0" y="19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91589" y="2148019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4">
                <a:moveTo>
                  <a:pt x="0" y="0"/>
                </a:moveTo>
                <a:lnTo>
                  <a:pt x="0" y="34041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82468" y="2130237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82"/>
                </a:moveTo>
                <a:lnTo>
                  <a:pt x="9120" y="17782"/>
                </a:lnTo>
                <a:lnTo>
                  <a:pt x="9120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591589" y="1789822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4">
                <a:moveTo>
                  <a:pt x="0" y="0"/>
                </a:moveTo>
                <a:lnTo>
                  <a:pt x="0" y="34041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582468" y="1770769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3"/>
                </a:moveTo>
                <a:lnTo>
                  <a:pt x="9120" y="19053"/>
                </a:lnTo>
                <a:lnTo>
                  <a:pt x="9120" y="0"/>
                </a:lnTo>
                <a:lnTo>
                  <a:pt x="0" y="0"/>
                </a:lnTo>
                <a:lnTo>
                  <a:pt x="0" y="190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91589" y="1429084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1684"/>
                </a:lnTo>
              </a:path>
            </a:pathLst>
          </a:custGeom>
          <a:ln w="18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82468" y="1411302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82"/>
                </a:moveTo>
                <a:lnTo>
                  <a:pt x="9120" y="17782"/>
                </a:lnTo>
                <a:lnTo>
                  <a:pt x="9120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591589" y="5002428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539905" y="4643566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591589" y="4643566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39905" y="428469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91589" y="428469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39905" y="3925828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91589" y="3925828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39905" y="3566965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91589" y="3566965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39905" y="3206582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591589" y="3206582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39905" y="2847720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91589" y="2847720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539905" y="2488857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591589" y="2488857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539905" y="2129995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591589" y="2129995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539905" y="1771132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591589" y="1771132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539905" y="1410749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5">
                <a:moveTo>
                  <a:pt x="42563" y="0"/>
                </a:moveTo>
                <a:lnTo>
                  <a:pt x="0" y="0"/>
                </a:lnTo>
                <a:lnTo>
                  <a:pt x="0" y="18247"/>
                </a:lnTo>
                <a:lnTo>
                  <a:pt x="42563" y="18247"/>
                </a:lnTo>
                <a:lnTo>
                  <a:pt x="42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591589" y="1410749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5">
                <a:moveTo>
                  <a:pt x="9120" y="0"/>
                </a:moveTo>
                <a:lnTo>
                  <a:pt x="0" y="0"/>
                </a:lnTo>
                <a:lnTo>
                  <a:pt x="0" y="18247"/>
                </a:lnTo>
                <a:lnTo>
                  <a:pt x="9120" y="18247"/>
                </a:lnTo>
                <a:lnTo>
                  <a:pt x="91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755761" y="44808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79" y="2867"/>
                </a:lnTo>
                <a:lnTo>
                  <a:pt x="10683" y="10686"/>
                </a:lnTo>
                <a:lnTo>
                  <a:pt x="2866" y="22286"/>
                </a:lnTo>
                <a:lnTo>
                  <a:pt x="0" y="36494"/>
                </a:lnTo>
                <a:lnTo>
                  <a:pt x="2866" y="50696"/>
                </a:lnTo>
                <a:lnTo>
                  <a:pt x="10683" y="62297"/>
                </a:lnTo>
                <a:lnTo>
                  <a:pt x="22279" y="70120"/>
                </a:lnTo>
                <a:lnTo>
                  <a:pt x="36482" y="72988"/>
                </a:lnTo>
                <a:lnTo>
                  <a:pt x="50685" y="70120"/>
                </a:lnTo>
                <a:lnTo>
                  <a:pt x="62282" y="62297"/>
                </a:lnTo>
                <a:lnTo>
                  <a:pt x="70099" y="50696"/>
                </a:lnTo>
                <a:lnTo>
                  <a:pt x="72965" y="36494"/>
                </a:lnTo>
                <a:lnTo>
                  <a:pt x="70099" y="22286"/>
                </a:lnTo>
                <a:lnTo>
                  <a:pt x="62282" y="10686"/>
                </a:lnTo>
                <a:lnTo>
                  <a:pt x="50685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755761" y="44808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9" y="50696"/>
                </a:lnTo>
                <a:lnTo>
                  <a:pt x="62282" y="62297"/>
                </a:lnTo>
                <a:lnTo>
                  <a:pt x="50685" y="70120"/>
                </a:lnTo>
                <a:lnTo>
                  <a:pt x="36482" y="72988"/>
                </a:lnTo>
                <a:lnTo>
                  <a:pt x="22279" y="70120"/>
                </a:lnTo>
                <a:lnTo>
                  <a:pt x="10683" y="62297"/>
                </a:lnTo>
                <a:lnTo>
                  <a:pt x="2866" y="50696"/>
                </a:lnTo>
                <a:lnTo>
                  <a:pt x="0" y="36494"/>
                </a:lnTo>
                <a:lnTo>
                  <a:pt x="2866" y="22286"/>
                </a:lnTo>
                <a:lnTo>
                  <a:pt x="10683" y="10686"/>
                </a:lnTo>
                <a:lnTo>
                  <a:pt x="22279" y="2867"/>
                </a:lnTo>
                <a:lnTo>
                  <a:pt x="36482" y="0"/>
                </a:lnTo>
                <a:lnTo>
                  <a:pt x="50685" y="2867"/>
                </a:lnTo>
                <a:lnTo>
                  <a:pt x="62282" y="10686"/>
                </a:lnTo>
                <a:lnTo>
                  <a:pt x="70099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839368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79" y="2867"/>
                </a:lnTo>
                <a:lnTo>
                  <a:pt x="10683" y="10686"/>
                </a:lnTo>
                <a:lnTo>
                  <a:pt x="2866" y="22286"/>
                </a:lnTo>
                <a:lnTo>
                  <a:pt x="0" y="36494"/>
                </a:lnTo>
                <a:lnTo>
                  <a:pt x="2866" y="50696"/>
                </a:lnTo>
                <a:lnTo>
                  <a:pt x="10683" y="62297"/>
                </a:lnTo>
                <a:lnTo>
                  <a:pt x="22279" y="70120"/>
                </a:lnTo>
                <a:lnTo>
                  <a:pt x="36482" y="72988"/>
                </a:lnTo>
                <a:lnTo>
                  <a:pt x="50685" y="70120"/>
                </a:lnTo>
                <a:lnTo>
                  <a:pt x="62282" y="62297"/>
                </a:lnTo>
                <a:lnTo>
                  <a:pt x="70099" y="50696"/>
                </a:lnTo>
                <a:lnTo>
                  <a:pt x="72965" y="36494"/>
                </a:lnTo>
                <a:lnTo>
                  <a:pt x="70099" y="22286"/>
                </a:lnTo>
                <a:lnTo>
                  <a:pt x="62282" y="10686"/>
                </a:lnTo>
                <a:lnTo>
                  <a:pt x="50685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839368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9" y="50696"/>
                </a:lnTo>
                <a:lnTo>
                  <a:pt x="62282" y="62297"/>
                </a:lnTo>
                <a:lnTo>
                  <a:pt x="50685" y="70120"/>
                </a:lnTo>
                <a:lnTo>
                  <a:pt x="36482" y="72988"/>
                </a:lnTo>
                <a:lnTo>
                  <a:pt x="22279" y="70120"/>
                </a:lnTo>
                <a:lnTo>
                  <a:pt x="10683" y="62297"/>
                </a:lnTo>
                <a:lnTo>
                  <a:pt x="2866" y="50696"/>
                </a:lnTo>
                <a:lnTo>
                  <a:pt x="0" y="36494"/>
                </a:lnTo>
                <a:lnTo>
                  <a:pt x="2866" y="22286"/>
                </a:lnTo>
                <a:lnTo>
                  <a:pt x="10683" y="10686"/>
                </a:lnTo>
                <a:lnTo>
                  <a:pt x="22279" y="2867"/>
                </a:lnTo>
                <a:lnTo>
                  <a:pt x="36482" y="0"/>
                </a:lnTo>
                <a:lnTo>
                  <a:pt x="50685" y="2867"/>
                </a:lnTo>
                <a:lnTo>
                  <a:pt x="62282" y="10686"/>
                </a:lnTo>
                <a:lnTo>
                  <a:pt x="70099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809599" y="2527506"/>
            <a:ext cx="74739" cy="747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865210" y="44808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79" y="2867"/>
                </a:lnTo>
                <a:lnTo>
                  <a:pt x="10683" y="10686"/>
                </a:lnTo>
                <a:lnTo>
                  <a:pt x="2866" y="22286"/>
                </a:lnTo>
                <a:lnTo>
                  <a:pt x="0" y="36494"/>
                </a:lnTo>
                <a:lnTo>
                  <a:pt x="2866" y="50696"/>
                </a:lnTo>
                <a:lnTo>
                  <a:pt x="10683" y="62297"/>
                </a:lnTo>
                <a:lnTo>
                  <a:pt x="22279" y="70120"/>
                </a:lnTo>
                <a:lnTo>
                  <a:pt x="36482" y="72988"/>
                </a:lnTo>
                <a:lnTo>
                  <a:pt x="50685" y="70120"/>
                </a:lnTo>
                <a:lnTo>
                  <a:pt x="62282" y="62297"/>
                </a:lnTo>
                <a:lnTo>
                  <a:pt x="70099" y="50696"/>
                </a:lnTo>
                <a:lnTo>
                  <a:pt x="72965" y="36494"/>
                </a:lnTo>
                <a:lnTo>
                  <a:pt x="70099" y="22286"/>
                </a:lnTo>
                <a:lnTo>
                  <a:pt x="62282" y="10686"/>
                </a:lnTo>
                <a:lnTo>
                  <a:pt x="50685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865210" y="44808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9" y="50696"/>
                </a:lnTo>
                <a:lnTo>
                  <a:pt x="62282" y="62297"/>
                </a:lnTo>
                <a:lnTo>
                  <a:pt x="50685" y="70120"/>
                </a:lnTo>
                <a:lnTo>
                  <a:pt x="36482" y="72988"/>
                </a:lnTo>
                <a:lnTo>
                  <a:pt x="22279" y="70120"/>
                </a:lnTo>
                <a:lnTo>
                  <a:pt x="10683" y="62297"/>
                </a:lnTo>
                <a:lnTo>
                  <a:pt x="2866" y="50696"/>
                </a:lnTo>
                <a:lnTo>
                  <a:pt x="0" y="36494"/>
                </a:lnTo>
                <a:lnTo>
                  <a:pt x="2866" y="22286"/>
                </a:lnTo>
                <a:lnTo>
                  <a:pt x="10683" y="10686"/>
                </a:lnTo>
                <a:lnTo>
                  <a:pt x="22279" y="2867"/>
                </a:lnTo>
                <a:lnTo>
                  <a:pt x="36482" y="0"/>
                </a:lnTo>
                <a:lnTo>
                  <a:pt x="50685" y="2867"/>
                </a:lnTo>
                <a:lnTo>
                  <a:pt x="62282" y="10686"/>
                </a:lnTo>
                <a:lnTo>
                  <a:pt x="70099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781603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79" y="2867"/>
                </a:lnTo>
                <a:lnTo>
                  <a:pt x="10683" y="10686"/>
                </a:lnTo>
                <a:lnTo>
                  <a:pt x="2866" y="22286"/>
                </a:lnTo>
                <a:lnTo>
                  <a:pt x="0" y="36494"/>
                </a:lnTo>
                <a:lnTo>
                  <a:pt x="2866" y="50696"/>
                </a:lnTo>
                <a:lnTo>
                  <a:pt x="10683" y="62297"/>
                </a:lnTo>
                <a:lnTo>
                  <a:pt x="22279" y="70120"/>
                </a:lnTo>
                <a:lnTo>
                  <a:pt x="36482" y="72988"/>
                </a:lnTo>
                <a:lnTo>
                  <a:pt x="50685" y="70120"/>
                </a:lnTo>
                <a:lnTo>
                  <a:pt x="62282" y="62297"/>
                </a:lnTo>
                <a:lnTo>
                  <a:pt x="70099" y="50696"/>
                </a:lnTo>
                <a:lnTo>
                  <a:pt x="72965" y="36494"/>
                </a:lnTo>
                <a:lnTo>
                  <a:pt x="70099" y="22286"/>
                </a:lnTo>
                <a:lnTo>
                  <a:pt x="62282" y="10686"/>
                </a:lnTo>
                <a:lnTo>
                  <a:pt x="50685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781603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9" y="50696"/>
                </a:lnTo>
                <a:lnTo>
                  <a:pt x="62282" y="62297"/>
                </a:lnTo>
                <a:lnTo>
                  <a:pt x="50685" y="70120"/>
                </a:lnTo>
                <a:lnTo>
                  <a:pt x="36482" y="72988"/>
                </a:lnTo>
                <a:lnTo>
                  <a:pt x="22279" y="70120"/>
                </a:lnTo>
                <a:lnTo>
                  <a:pt x="10683" y="62297"/>
                </a:lnTo>
                <a:lnTo>
                  <a:pt x="2866" y="50696"/>
                </a:lnTo>
                <a:lnTo>
                  <a:pt x="0" y="36494"/>
                </a:lnTo>
                <a:lnTo>
                  <a:pt x="2866" y="22286"/>
                </a:lnTo>
                <a:lnTo>
                  <a:pt x="10683" y="10686"/>
                </a:lnTo>
                <a:lnTo>
                  <a:pt x="22279" y="2867"/>
                </a:lnTo>
                <a:lnTo>
                  <a:pt x="36482" y="0"/>
                </a:lnTo>
                <a:lnTo>
                  <a:pt x="50685" y="2867"/>
                </a:lnTo>
                <a:lnTo>
                  <a:pt x="62282" y="10686"/>
                </a:lnTo>
                <a:lnTo>
                  <a:pt x="70099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09599" y="3713577"/>
            <a:ext cx="74739" cy="747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809599" y="3927983"/>
            <a:ext cx="74739" cy="747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723839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79" y="2867"/>
                </a:lnTo>
                <a:lnTo>
                  <a:pt x="10683" y="10686"/>
                </a:lnTo>
                <a:lnTo>
                  <a:pt x="2866" y="22286"/>
                </a:lnTo>
                <a:lnTo>
                  <a:pt x="0" y="36494"/>
                </a:lnTo>
                <a:lnTo>
                  <a:pt x="2866" y="50696"/>
                </a:lnTo>
                <a:lnTo>
                  <a:pt x="10683" y="62297"/>
                </a:lnTo>
                <a:lnTo>
                  <a:pt x="22279" y="70120"/>
                </a:lnTo>
                <a:lnTo>
                  <a:pt x="36482" y="72988"/>
                </a:lnTo>
                <a:lnTo>
                  <a:pt x="50685" y="70120"/>
                </a:lnTo>
                <a:lnTo>
                  <a:pt x="62282" y="62297"/>
                </a:lnTo>
                <a:lnTo>
                  <a:pt x="70099" y="50696"/>
                </a:lnTo>
                <a:lnTo>
                  <a:pt x="72965" y="36494"/>
                </a:lnTo>
                <a:lnTo>
                  <a:pt x="70099" y="22286"/>
                </a:lnTo>
                <a:lnTo>
                  <a:pt x="62282" y="10686"/>
                </a:lnTo>
                <a:lnTo>
                  <a:pt x="50685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723839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9" y="50696"/>
                </a:lnTo>
                <a:lnTo>
                  <a:pt x="62282" y="62297"/>
                </a:lnTo>
                <a:lnTo>
                  <a:pt x="50685" y="70120"/>
                </a:lnTo>
                <a:lnTo>
                  <a:pt x="36482" y="72988"/>
                </a:lnTo>
                <a:lnTo>
                  <a:pt x="22279" y="70120"/>
                </a:lnTo>
                <a:lnTo>
                  <a:pt x="10683" y="62297"/>
                </a:lnTo>
                <a:lnTo>
                  <a:pt x="2866" y="50696"/>
                </a:lnTo>
                <a:lnTo>
                  <a:pt x="0" y="36494"/>
                </a:lnTo>
                <a:lnTo>
                  <a:pt x="2866" y="22286"/>
                </a:lnTo>
                <a:lnTo>
                  <a:pt x="10683" y="10686"/>
                </a:lnTo>
                <a:lnTo>
                  <a:pt x="22279" y="2867"/>
                </a:lnTo>
                <a:lnTo>
                  <a:pt x="36482" y="0"/>
                </a:lnTo>
                <a:lnTo>
                  <a:pt x="50685" y="2867"/>
                </a:lnTo>
                <a:lnTo>
                  <a:pt x="62282" y="10686"/>
                </a:lnTo>
                <a:lnTo>
                  <a:pt x="70099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919934" y="43956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79" y="2869"/>
                </a:lnTo>
                <a:lnTo>
                  <a:pt x="10683" y="10693"/>
                </a:lnTo>
                <a:lnTo>
                  <a:pt x="2866" y="22297"/>
                </a:lnTo>
                <a:lnTo>
                  <a:pt x="0" y="36507"/>
                </a:lnTo>
                <a:lnTo>
                  <a:pt x="2866" y="50709"/>
                </a:lnTo>
                <a:lnTo>
                  <a:pt x="10683" y="62309"/>
                </a:lnTo>
                <a:lnTo>
                  <a:pt x="22279" y="70132"/>
                </a:lnTo>
                <a:lnTo>
                  <a:pt x="36482" y="73001"/>
                </a:lnTo>
                <a:lnTo>
                  <a:pt x="50685" y="70132"/>
                </a:lnTo>
                <a:lnTo>
                  <a:pt x="62282" y="62309"/>
                </a:lnTo>
                <a:lnTo>
                  <a:pt x="70099" y="50709"/>
                </a:lnTo>
                <a:lnTo>
                  <a:pt x="72965" y="36507"/>
                </a:lnTo>
                <a:lnTo>
                  <a:pt x="70099" y="22297"/>
                </a:lnTo>
                <a:lnTo>
                  <a:pt x="62282" y="10693"/>
                </a:lnTo>
                <a:lnTo>
                  <a:pt x="50685" y="2869"/>
                </a:lnTo>
                <a:lnTo>
                  <a:pt x="36482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919934" y="43956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507"/>
                </a:moveTo>
                <a:lnTo>
                  <a:pt x="70099" y="50709"/>
                </a:lnTo>
                <a:lnTo>
                  <a:pt x="62282" y="62309"/>
                </a:lnTo>
                <a:lnTo>
                  <a:pt x="50685" y="70132"/>
                </a:lnTo>
                <a:lnTo>
                  <a:pt x="36482" y="73001"/>
                </a:lnTo>
                <a:lnTo>
                  <a:pt x="22279" y="70132"/>
                </a:lnTo>
                <a:lnTo>
                  <a:pt x="10683" y="62309"/>
                </a:lnTo>
                <a:lnTo>
                  <a:pt x="2866" y="50709"/>
                </a:lnTo>
                <a:lnTo>
                  <a:pt x="0" y="36507"/>
                </a:lnTo>
                <a:lnTo>
                  <a:pt x="2866" y="22297"/>
                </a:lnTo>
                <a:lnTo>
                  <a:pt x="10683" y="10693"/>
                </a:lnTo>
                <a:lnTo>
                  <a:pt x="22279" y="2869"/>
                </a:lnTo>
                <a:lnTo>
                  <a:pt x="36482" y="0"/>
                </a:lnTo>
                <a:lnTo>
                  <a:pt x="50685" y="2869"/>
                </a:lnTo>
                <a:lnTo>
                  <a:pt x="62282" y="10693"/>
                </a:lnTo>
                <a:lnTo>
                  <a:pt x="70099" y="22297"/>
                </a:lnTo>
                <a:lnTo>
                  <a:pt x="72965" y="36507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897132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79" y="2867"/>
                </a:lnTo>
                <a:lnTo>
                  <a:pt x="10683" y="10686"/>
                </a:lnTo>
                <a:lnTo>
                  <a:pt x="2866" y="22286"/>
                </a:lnTo>
                <a:lnTo>
                  <a:pt x="0" y="36494"/>
                </a:lnTo>
                <a:lnTo>
                  <a:pt x="2866" y="50696"/>
                </a:lnTo>
                <a:lnTo>
                  <a:pt x="10683" y="62297"/>
                </a:lnTo>
                <a:lnTo>
                  <a:pt x="22279" y="70120"/>
                </a:lnTo>
                <a:lnTo>
                  <a:pt x="36482" y="72988"/>
                </a:lnTo>
                <a:lnTo>
                  <a:pt x="50685" y="70120"/>
                </a:lnTo>
                <a:lnTo>
                  <a:pt x="62282" y="62297"/>
                </a:lnTo>
                <a:lnTo>
                  <a:pt x="70099" y="50696"/>
                </a:lnTo>
                <a:lnTo>
                  <a:pt x="72965" y="36494"/>
                </a:lnTo>
                <a:lnTo>
                  <a:pt x="70099" y="22286"/>
                </a:lnTo>
                <a:lnTo>
                  <a:pt x="62282" y="10686"/>
                </a:lnTo>
                <a:lnTo>
                  <a:pt x="50685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897132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9" y="50696"/>
                </a:lnTo>
                <a:lnTo>
                  <a:pt x="62282" y="62297"/>
                </a:lnTo>
                <a:lnTo>
                  <a:pt x="50685" y="70120"/>
                </a:lnTo>
                <a:lnTo>
                  <a:pt x="36482" y="72988"/>
                </a:lnTo>
                <a:lnTo>
                  <a:pt x="22279" y="70120"/>
                </a:lnTo>
                <a:lnTo>
                  <a:pt x="10683" y="62297"/>
                </a:lnTo>
                <a:lnTo>
                  <a:pt x="2866" y="50696"/>
                </a:lnTo>
                <a:lnTo>
                  <a:pt x="0" y="36494"/>
                </a:lnTo>
                <a:lnTo>
                  <a:pt x="2866" y="22286"/>
                </a:lnTo>
                <a:lnTo>
                  <a:pt x="10683" y="10686"/>
                </a:lnTo>
                <a:lnTo>
                  <a:pt x="22279" y="2867"/>
                </a:lnTo>
                <a:lnTo>
                  <a:pt x="36482" y="0"/>
                </a:lnTo>
                <a:lnTo>
                  <a:pt x="50685" y="2867"/>
                </a:lnTo>
                <a:lnTo>
                  <a:pt x="62282" y="10686"/>
                </a:lnTo>
                <a:lnTo>
                  <a:pt x="70099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809599" y="4183444"/>
            <a:ext cx="74739" cy="747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701037" y="43956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79" y="2869"/>
                </a:lnTo>
                <a:lnTo>
                  <a:pt x="10683" y="10693"/>
                </a:lnTo>
                <a:lnTo>
                  <a:pt x="2866" y="22297"/>
                </a:lnTo>
                <a:lnTo>
                  <a:pt x="0" y="36507"/>
                </a:lnTo>
                <a:lnTo>
                  <a:pt x="2866" y="50709"/>
                </a:lnTo>
                <a:lnTo>
                  <a:pt x="10683" y="62309"/>
                </a:lnTo>
                <a:lnTo>
                  <a:pt x="22279" y="70132"/>
                </a:lnTo>
                <a:lnTo>
                  <a:pt x="36482" y="73001"/>
                </a:lnTo>
                <a:lnTo>
                  <a:pt x="50685" y="70132"/>
                </a:lnTo>
                <a:lnTo>
                  <a:pt x="62282" y="62309"/>
                </a:lnTo>
                <a:lnTo>
                  <a:pt x="70099" y="50709"/>
                </a:lnTo>
                <a:lnTo>
                  <a:pt x="72965" y="36507"/>
                </a:lnTo>
                <a:lnTo>
                  <a:pt x="70099" y="22297"/>
                </a:lnTo>
                <a:lnTo>
                  <a:pt x="62282" y="10693"/>
                </a:lnTo>
                <a:lnTo>
                  <a:pt x="50685" y="2869"/>
                </a:lnTo>
                <a:lnTo>
                  <a:pt x="36482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701037" y="43956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507"/>
                </a:moveTo>
                <a:lnTo>
                  <a:pt x="70099" y="50709"/>
                </a:lnTo>
                <a:lnTo>
                  <a:pt x="62282" y="62309"/>
                </a:lnTo>
                <a:lnTo>
                  <a:pt x="50685" y="70132"/>
                </a:lnTo>
                <a:lnTo>
                  <a:pt x="36482" y="73001"/>
                </a:lnTo>
                <a:lnTo>
                  <a:pt x="22279" y="70132"/>
                </a:lnTo>
                <a:lnTo>
                  <a:pt x="10683" y="62309"/>
                </a:lnTo>
                <a:lnTo>
                  <a:pt x="2866" y="50709"/>
                </a:lnTo>
                <a:lnTo>
                  <a:pt x="0" y="36507"/>
                </a:lnTo>
                <a:lnTo>
                  <a:pt x="2866" y="22297"/>
                </a:lnTo>
                <a:lnTo>
                  <a:pt x="10683" y="10693"/>
                </a:lnTo>
                <a:lnTo>
                  <a:pt x="22279" y="2869"/>
                </a:lnTo>
                <a:lnTo>
                  <a:pt x="36482" y="0"/>
                </a:lnTo>
                <a:lnTo>
                  <a:pt x="50685" y="2869"/>
                </a:lnTo>
                <a:lnTo>
                  <a:pt x="62282" y="10693"/>
                </a:lnTo>
                <a:lnTo>
                  <a:pt x="70099" y="22297"/>
                </a:lnTo>
                <a:lnTo>
                  <a:pt x="72965" y="36507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687989" y="4521031"/>
            <a:ext cx="841511" cy="499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676715" y="4600989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5">
                <a:moveTo>
                  <a:pt x="0" y="0"/>
                </a:moveTo>
                <a:lnTo>
                  <a:pt x="340506" y="0"/>
                </a:lnTo>
              </a:path>
            </a:pathLst>
          </a:custGeom>
          <a:ln w="18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321878" y="3756154"/>
            <a:ext cx="74739" cy="747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267154" y="4268598"/>
            <a:ext cx="74739" cy="747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321878" y="2571604"/>
            <a:ext cx="74739" cy="747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376602" y="4226021"/>
            <a:ext cx="74739" cy="747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834158" y="3681645"/>
            <a:ext cx="74739" cy="747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368369" y="4647241"/>
            <a:ext cx="1185691" cy="3819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346438" y="4268598"/>
            <a:ext cx="74739" cy="747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731027" y="4954403"/>
            <a:ext cx="330119" cy="747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725834" y="4991784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5">
                <a:moveTo>
                  <a:pt x="0" y="0"/>
                </a:moveTo>
                <a:lnTo>
                  <a:pt x="340506" y="0"/>
                </a:lnTo>
              </a:path>
            </a:pathLst>
          </a:custGeom>
          <a:ln w="18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499574" y="3928869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499574" y="3928869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244194" y="3886293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244194" y="3886293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371884" y="384371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371884" y="384371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414447" y="397144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414447" y="397144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429648" y="384371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7429648" y="384371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426608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7"/>
                </a:lnTo>
                <a:lnTo>
                  <a:pt x="10688" y="10686"/>
                </a:lnTo>
                <a:lnTo>
                  <a:pt x="2868" y="22286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86"/>
                </a:lnTo>
                <a:lnTo>
                  <a:pt x="62277" y="10686"/>
                </a:lnTo>
                <a:lnTo>
                  <a:pt x="50680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426608" y="456449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86"/>
                </a:lnTo>
                <a:lnTo>
                  <a:pt x="10688" y="10686"/>
                </a:lnTo>
                <a:lnTo>
                  <a:pt x="22285" y="2867"/>
                </a:lnTo>
                <a:lnTo>
                  <a:pt x="36482" y="0"/>
                </a:lnTo>
                <a:lnTo>
                  <a:pt x="50680" y="2867"/>
                </a:lnTo>
                <a:lnTo>
                  <a:pt x="62277" y="10686"/>
                </a:lnTo>
                <a:lnTo>
                  <a:pt x="70097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371884" y="47317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7"/>
                </a:lnTo>
                <a:lnTo>
                  <a:pt x="10688" y="10686"/>
                </a:lnTo>
                <a:lnTo>
                  <a:pt x="2868" y="22286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86"/>
                </a:lnTo>
                <a:lnTo>
                  <a:pt x="62277" y="10686"/>
                </a:lnTo>
                <a:lnTo>
                  <a:pt x="50680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371884" y="47317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86"/>
                </a:lnTo>
                <a:lnTo>
                  <a:pt x="10688" y="10686"/>
                </a:lnTo>
                <a:lnTo>
                  <a:pt x="22285" y="2867"/>
                </a:lnTo>
                <a:lnTo>
                  <a:pt x="36482" y="0"/>
                </a:lnTo>
                <a:lnTo>
                  <a:pt x="50680" y="2867"/>
                </a:lnTo>
                <a:lnTo>
                  <a:pt x="62277" y="10686"/>
                </a:lnTo>
                <a:lnTo>
                  <a:pt x="70097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256355" y="375704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256355" y="375704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370997" y="3366880"/>
            <a:ext cx="74739" cy="747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487413" y="464812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7"/>
                </a:lnTo>
                <a:lnTo>
                  <a:pt x="10688" y="10686"/>
                </a:lnTo>
                <a:lnTo>
                  <a:pt x="2868" y="22286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86"/>
                </a:lnTo>
                <a:lnTo>
                  <a:pt x="62277" y="10686"/>
                </a:lnTo>
                <a:lnTo>
                  <a:pt x="50680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487413" y="464812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86"/>
                </a:lnTo>
                <a:lnTo>
                  <a:pt x="10688" y="10686"/>
                </a:lnTo>
                <a:lnTo>
                  <a:pt x="22285" y="2867"/>
                </a:lnTo>
                <a:lnTo>
                  <a:pt x="36482" y="0"/>
                </a:lnTo>
                <a:lnTo>
                  <a:pt x="50680" y="2867"/>
                </a:lnTo>
                <a:lnTo>
                  <a:pt x="62277" y="10686"/>
                </a:lnTo>
                <a:lnTo>
                  <a:pt x="70097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370997" y="3669480"/>
            <a:ext cx="74739" cy="747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429648" y="47317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7"/>
                </a:lnTo>
                <a:lnTo>
                  <a:pt x="10688" y="10686"/>
                </a:lnTo>
                <a:lnTo>
                  <a:pt x="2868" y="22286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86"/>
                </a:lnTo>
                <a:lnTo>
                  <a:pt x="62277" y="10686"/>
                </a:lnTo>
                <a:lnTo>
                  <a:pt x="50680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429648" y="47317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86"/>
                </a:lnTo>
                <a:lnTo>
                  <a:pt x="10688" y="10686"/>
                </a:lnTo>
                <a:lnTo>
                  <a:pt x="22285" y="2867"/>
                </a:lnTo>
                <a:lnTo>
                  <a:pt x="36482" y="0"/>
                </a:lnTo>
                <a:lnTo>
                  <a:pt x="50680" y="2867"/>
                </a:lnTo>
                <a:lnTo>
                  <a:pt x="62277" y="10686"/>
                </a:lnTo>
                <a:lnTo>
                  <a:pt x="70097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317160" y="44808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7"/>
                </a:lnTo>
                <a:lnTo>
                  <a:pt x="10688" y="10686"/>
                </a:lnTo>
                <a:lnTo>
                  <a:pt x="2868" y="22286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86"/>
                </a:lnTo>
                <a:lnTo>
                  <a:pt x="62277" y="10686"/>
                </a:lnTo>
                <a:lnTo>
                  <a:pt x="50680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317160" y="4480861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86"/>
                </a:lnTo>
                <a:lnTo>
                  <a:pt x="10688" y="10686"/>
                </a:lnTo>
                <a:lnTo>
                  <a:pt x="22285" y="2867"/>
                </a:lnTo>
                <a:lnTo>
                  <a:pt x="36482" y="0"/>
                </a:lnTo>
                <a:lnTo>
                  <a:pt x="50680" y="2867"/>
                </a:lnTo>
                <a:lnTo>
                  <a:pt x="62277" y="10686"/>
                </a:lnTo>
                <a:lnTo>
                  <a:pt x="70097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314119" y="4689184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7"/>
                </a:lnTo>
                <a:lnTo>
                  <a:pt x="10688" y="10686"/>
                </a:lnTo>
                <a:lnTo>
                  <a:pt x="2868" y="22286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86"/>
                </a:lnTo>
                <a:lnTo>
                  <a:pt x="62277" y="10686"/>
                </a:lnTo>
                <a:lnTo>
                  <a:pt x="50680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314119" y="4689184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86"/>
                </a:lnTo>
                <a:lnTo>
                  <a:pt x="10688" y="10686"/>
                </a:lnTo>
                <a:lnTo>
                  <a:pt x="22285" y="2867"/>
                </a:lnTo>
                <a:lnTo>
                  <a:pt x="36482" y="0"/>
                </a:lnTo>
                <a:lnTo>
                  <a:pt x="50680" y="2867"/>
                </a:lnTo>
                <a:lnTo>
                  <a:pt x="62277" y="10686"/>
                </a:lnTo>
                <a:lnTo>
                  <a:pt x="70097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256355" y="464812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7"/>
                </a:lnTo>
                <a:lnTo>
                  <a:pt x="10688" y="10686"/>
                </a:lnTo>
                <a:lnTo>
                  <a:pt x="2868" y="22286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86"/>
                </a:lnTo>
                <a:lnTo>
                  <a:pt x="62277" y="10686"/>
                </a:lnTo>
                <a:lnTo>
                  <a:pt x="50680" y="2867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256355" y="464812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86"/>
                </a:lnTo>
                <a:lnTo>
                  <a:pt x="10688" y="10686"/>
                </a:lnTo>
                <a:lnTo>
                  <a:pt x="22285" y="2867"/>
                </a:lnTo>
                <a:lnTo>
                  <a:pt x="36482" y="0"/>
                </a:lnTo>
                <a:lnTo>
                  <a:pt x="50680" y="2867"/>
                </a:lnTo>
                <a:lnTo>
                  <a:pt x="62277" y="10686"/>
                </a:lnTo>
                <a:lnTo>
                  <a:pt x="70097" y="22286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370997" y="4140867"/>
            <a:ext cx="74739" cy="747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329320" y="397144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329320" y="397144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487413" y="3799618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487413" y="3799618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314119" y="384371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482" y="0"/>
                </a:moveTo>
                <a:lnTo>
                  <a:pt x="22285" y="2868"/>
                </a:lnTo>
                <a:lnTo>
                  <a:pt x="10688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88" y="62297"/>
                </a:lnTo>
                <a:lnTo>
                  <a:pt x="22285" y="70120"/>
                </a:lnTo>
                <a:lnTo>
                  <a:pt x="36482" y="72988"/>
                </a:lnTo>
                <a:lnTo>
                  <a:pt x="50680" y="70120"/>
                </a:lnTo>
                <a:lnTo>
                  <a:pt x="62277" y="62297"/>
                </a:lnTo>
                <a:lnTo>
                  <a:pt x="70097" y="50696"/>
                </a:lnTo>
                <a:lnTo>
                  <a:pt x="72965" y="36494"/>
                </a:lnTo>
                <a:lnTo>
                  <a:pt x="70097" y="22292"/>
                </a:lnTo>
                <a:lnTo>
                  <a:pt x="62277" y="10691"/>
                </a:lnTo>
                <a:lnTo>
                  <a:pt x="50680" y="2868"/>
                </a:lnTo>
                <a:lnTo>
                  <a:pt x="36482" y="0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314119" y="384371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965" y="36494"/>
                </a:moveTo>
                <a:lnTo>
                  <a:pt x="70097" y="50696"/>
                </a:lnTo>
                <a:lnTo>
                  <a:pt x="62277" y="62297"/>
                </a:lnTo>
                <a:lnTo>
                  <a:pt x="50680" y="70120"/>
                </a:lnTo>
                <a:lnTo>
                  <a:pt x="36482" y="72988"/>
                </a:lnTo>
                <a:lnTo>
                  <a:pt x="22285" y="70120"/>
                </a:lnTo>
                <a:lnTo>
                  <a:pt x="10688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88" y="10691"/>
                </a:lnTo>
                <a:lnTo>
                  <a:pt x="22285" y="2868"/>
                </a:lnTo>
                <a:lnTo>
                  <a:pt x="36482" y="0"/>
                </a:lnTo>
                <a:lnTo>
                  <a:pt x="50680" y="2868"/>
                </a:lnTo>
                <a:lnTo>
                  <a:pt x="62277" y="10691"/>
                </a:lnTo>
                <a:lnTo>
                  <a:pt x="70097" y="22292"/>
                </a:lnTo>
                <a:lnTo>
                  <a:pt x="72965" y="36494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238114" y="3986652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5">
                <a:moveTo>
                  <a:pt x="0" y="0"/>
                </a:moveTo>
                <a:lnTo>
                  <a:pt x="340506" y="0"/>
                </a:lnTo>
              </a:path>
            </a:pathLst>
          </a:custGeom>
          <a:ln w="18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7938001" y="3453554"/>
            <a:ext cx="74739" cy="747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883276" y="4140867"/>
            <a:ext cx="74739" cy="747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7883276" y="3927983"/>
            <a:ext cx="74739" cy="7476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7417487" y="4394808"/>
            <a:ext cx="773739" cy="62586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7883276" y="3713577"/>
            <a:ext cx="74739" cy="7476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7883276" y="3301494"/>
            <a:ext cx="74739" cy="747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7828553" y="3497652"/>
            <a:ext cx="74739" cy="747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883276" y="3015620"/>
            <a:ext cx="74739" cy="7476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796804" y="2151283"/>
            <a:ext cx="2654300" cy="105410"/>
          </a:xfrm>
          <a:custGeom>
            <a:avLst/>
            <a:gdLst/>
            <a:ahLst/>
            <a:cxnLst/>
            <a:rect l="l" t="t" r="r" b="b"/>
            <a:pathLst>
              <a:path w="2654300" h="105410">
                <a:moveTo>
                  <a:pt x="2654125" y="0"/>
                </a:moveTo>
                <a:lnTo>
                  <a:pt x="0" y="0"/>
                </a:lnTo>
                <a:lnTo>
                  <a:pt x="0" y="104921"/>
                </a:lnTo>
                <a:lnTo>
                  <a:pt x="27362" y="104921"/>
                </a:lnTo>
                <a:lnTo>
                  <a:pt x="27362" y="27370"/>
                </a:lnTo>
                <a:lnTo>
                  <a:pt x="13681" y="27370"/>
                </a:lnTo>
                <a:lnTo>
                  <a:pt x="27362" y="13685"/>
                </a:lnTo>
                <a:lnTo>
                  <a:pt x="2654125" y="13685"/>
                </a:lnTo>
                <a:lnTo>
                  <a:pt x="2654125" y="0"/>
                </a:lnTo>
                <a:close/>
              </a:path>
              <a:path w="2654300" h="105410">
                <a:moveTo>
                  <a:pt x="2626763" y="13685"/>
                </a:moveTo>
                <a:lnTo>
                  <a:pt x="2626763" y="104921"/>
                </a:lnTo>
                <a:lnTo>
                  <a:pt x="2654125" y="104921"/>
                </a:lnTo>
                <a:lnTo>
                  <a:pt x="2654125" y="27370"/>
                </a:lnTo>
                <a:lnTo>
                  <a:pt x="2640444" y="27370"/>
                </a:lnTo>
                <a:lnTo>
                  <a:pt x="2626763" y="13685"/>
                </a:lnTo>
                <a:close/>
              </a:path>
              <a:path w="2654300" h="105410">
                <a:moveTo>
                  <a:pt x="27362" y="13685"/>
                </a:moveTo>
                <a:lnTo>
                  <a:pt x="13681" y="27370"/>
                </a:lnTo>
                <a:lnTo>
                  <a:pt x="27362" y="27370"/>
                </a:lnTo>
                <a:lnTo>
                  <a:pt x="27362" y="13685"/>
                </a:lnTo>
                <a:close/>
              </a:path>
              <a:path w="2654300" h="105410">
                <a:moveTo>
                  <a:pt x="2626763" y="13685"/>
                </a:moveTo>
                <a:lnTo>
                  <a:pt x="27362" y="13685"/>
                </a:lnTo>
                <a:lnTo>
                  <a:pt x="27362" y="27370"/>
                </a:lnTo>
                <a:lnTo>
                  <a:pt x="2626763" y="27370"/>
                </a:lnTo>
                <a:lnTo>
                  <a:pt x="2626763" y="13685"/>
                </a:lnTo>
                <a:close/>
              </a:path>
              <a:path w="2654300" h="105410">
                <a:moveTo>
                  <a:pt x="2654125" y="13685"/>
                </a:moveTo>
                <a:lnTo>
                  <a:pt x="2626763" y="13685"/>
                </a:lnTo>
                <a:lnTo>
                  <a:pt x="2640444" y="27370"/>
                </a:lnTo>
                <a:lnTo>
                  <a:pt x="2654125" y="27370"/>
                </a:lnTo>
                <a:lnTo>
                  <a:pt x="2654125" y="136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325805" y="2352003"/>
            <a:ext cx="1560195" cy="114300"/>
          </a:xfrm>
          <a:custGeom>
            <a:avLst/>
            <a:gdLst/>
            <a:ahLst/>
            <a:cxnLst/>
            <a:rect l="l" t="t" r="r" b="b"/>
            <a:pathLst>
              <a:path w="1560195" h="114300">
                <a:moveTo>
                  <a:pt x="1559640" y="0"/>
                </a:moveTo>
                <a:lnTo>
                  <a:pt x="0" y="0"/>
                </a:lnTo>
                <a:lnTo>
                  <a:pt x="0" y="114045"/>
                </a:lnTo>
                <a:lnTo>
                  <a:pt x="27362" y="114045"/>
                </a:lnTo>
                <a:lnTo>
                  <a:pt x="27362" y="27370"/>
                </a:lnTo>
                <a:lnTo>
                  <a:pt x="13681" y="27370"/>
                </a:lnTo>
                <a:lnTo>
                  <a:pt x="27362" y="13685"/>
                </a:lnTo>
                <a:lnTo>
                  <a:pt x="1559640" y="13685"/>
                </a:lnTo>
                <a:lnTo>
                  <a:pt x="1559640" y="0"/>
                </a:lnTo>
                <a:close/>
              </a:path>
              <a:path w="1560195" h="114300">
                <a:moveTo>
                  <a:pt x="1532278" y="13685"/>
                </a:moveTo>
                <a:lnTo>
                  <a:pt x="1532278" y="114045"/>
                </a:lnTo>
                <a:lnTo>
                  <a:pt x="1559640" y="114045"/>
                </a:lnTo>
                <a:lnTo>
                  <a:pt x="1559640" y="27370"/>
                </a:lnTo>
                <a:lnTo>
                  <a:pt x="1545959" y="27370"/>
                </a:lnTo>
                <a:lnTo>
                  <a:pt x="1532278" y="13685"/>
                </a:lnTo>
                <a:close/>
              </a:path>
              <a:path w="1560195" h="114300">
                <a:moveTo>
                  <a:pt x="27362" y="13685"/>
                </a:moveTo>
                <a:lnTo>
                  <a:pt x="13681" y="27370"/>
                </a:lnTo>
                <a:lnTo>
                  <a:pt x="27362" y="27370"/>
                </a:lnTo>
                <a:lnTo>
                  <a:pt x="27362" y="13685"/>
                </a:lnTo>
                <a:close/>
              </a:path>
              <a:path w="1560195" h="114300">
                <a:moveTo>
                  <a:pt x="1532278" y="13685"/>
                </a:moveTo>
                <a:lnTo>
                  <a:pt x="27362" y="13685"/>
                </a:lnTo>
                <a:lnTo>
                  <a:pt x="27362" y="27370"/>
                </a:lnTo>
                <a:lnTo>
                  <a:pt x="1532278" y="27370"/>
                </a:lnTo>
                <a:lnTo>
                  <a:pt x="1532278" y="13685"/>
                </a:lnTo>
                <a:close/>
              </a:path>
              <a:path w="1560195" h="114300">
                <a:moveTo>
                  <a:pt x="1559640" y="13685"/>
                </a:moveTo>
                <a:lnTo>
                  <a:pt x="1532278" y="13685"/>
                </a:lnTo>
                <a:lnTo>
                  <a:pt x="1545959" y="27370"/>
                </a:lnTo>
                <a:lnTo>
                  <a:pt x="1559640" y="27370"/>
                </a:lnTo>
                <a:lnTo>
                  <a:pt x="1559640" y="136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854806" y="1667731"/>
            <a:ext cx="2052320" cy="105410"/>
          </a:xfrm>
          <a:custGeom>
            <a:avLst/>
            <a:gdLst/>
            <a:ahLst/>
            <a:cxnLst/>
            <a:rect l="l" t="t" r="r" b="b"/>
            <a:pathLst>
              <a:path w="2052320" h="105410">
                <a:moveTo>
                  <a:pt x="2052158" y="0"/>
                </a:moveTo>
                <a:lnTo>
                  <a:pt x="0" y="0"/>
                </a:lnTo>
                <a:lnTo>
                  <a:pt x="0" y="104921"/>
                </a:lnTo>
                <a:lnTo>
                  <a:pt x="27362" y="104921"/>
                </a:lnTo>
                <a:lnTo>
                  <a:pt x="27362" y="27370"/>
                </a:lnTo>
                <a:lnTo>
                  <a:pt x="13681" y="27370"/>
                </a:lnTo>
                <a:lnTo>
                  <a:pt x="27362" y="13685"/>
                </a:lnTo>
                <a:lnTo>
                  <a:pt x="2052158" y="13685"/>
                </a:lnTo>
                <a:lnTo>
                  <a:pt x="2052158" y="0"/>
                </a:lnTo>
                <a:close/>
              </a:path>
              <a:path w="2052320" h="105410">
                <a:moveTo>
                  <a:pt x="2024796" y="13685"/>
                </a:moveTo>
                <a:lnTo>
                  <a:pt x="2024796" y="104921"/>
                </a:lnTo>
                <a:lnTo>
                  <a:pt x="2052158" y="104921"/>
                </a:lnTo>
                <a:lnTo>
                  <a:pt x="2052158" y="27370"/>
                </a:lnTo>
                <a:lnTo>
                  <a:pt x="2038477" y="27370"/>
                </a:lnTo>
                <a:lnTo>
                  <a:pt x="2024796" y="13685"/>
                </a:lnTo>
                <a:close/>
              </a:path>
              <a:path w="2052320" h="105410">
                <a:moveTo>
                  <a:pt x="27362" y="13685"/>
                </a:moveTo>
                <a:lnTo>
                  <a:pt x="13681" y="27370"/>
                </a:lnTo>
                <a:lnTo>
                  <a:pt x="27362" y="27370"/>
                </a:lnTo>
                <a:lnTo>
                  <a:pt x="27362" y="13685"/>
                </a:lnTo>
                <a:close/>
              </a:path>
              <a:path w="2052320" h="105410">
                <a:moveTo>
                  <a:pt x="2024796" y="13685"/>
                </a:moveTo>
                <a:lnTo>
                  <a:pt x="27362" y="13685"/>
                </a:lnTo>
                <a:lnTo>
                  <a:pt x="27362" y="27370"/>
                </a:lnTo>
                <a:lnTo>
                  <a:pt x="2024796" y="27370"/>
                </a:lnTo>
                <a:lnTo>
                  <a:pt x="2024796" y="13685"/>
                </a:lnTo>
                <a:close/>
              </a:path>
              <a:path w="2052320" h="105410">
                <a:moveTo>
                  <a:pt x="2052158" y="13685"/>
                </a:moveTo>
                <a:lnTo>
                  <a:pt x="2024796" y="13685"/>
                </a:lnTo>
                <a:lnTo>
                  <a:pt x="2038477" y="27370"/>
                </a:lnTo>
                <a:lnTo>
                  <a:pt x="2052158" y="27370"/>
                </a:lnTo>
                <a:lnTo>
                  <a:pt x="2052158" y="136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873048" y="1904946"/>
            <a:ext cx="1577975" cy="95885"/>
          </a:xfrm>
          <a:custGeom>
            <a:avLst/>
            <a:gdLst/>
            <a:ahLst/>
            <a:cxnLst/>
            <a:rect l="l" t="t" r="r" b="b"/>
            <a:pathLst>
              <a:path w="1577975" h="95885">
                <a:moveTo>
                  <a:pt x="1577882" y="0"/>
                </a:moveTo>
                <a:lnTo>
                  <a:pt x="0" y="0"/>
                </a:lnTo>
                <a:lnTo>
                  <a:pt x="0" y="95798"/>
                </a:lnTo>
                <a:lnTo>
                  <a:pt x="27362" y="95798"/>
                </a:lnTo>
                <a:lnTo>
                  <a:pt x="27362" y="27370"/>
                </a:lnTo>
                <a:lnTo>
                  <a:pt x="13681" y="27370"/>
                </a:lnTo>
                <a:lnTo>
                  <a:pt x="27362" y="13685"/>
                </a:lnTo>
                <a:lnTo>
                  <a:pt x="1577882" y="13685"/>
                </a:lnTo>
                <a:lnTo>
                  <a:pt x="1577882" y="0"/>
                </a:lnTo>
                <a:close/>
              </a:path>
              <a:path w="1577975" h="95885">
                <a:moveTo>
                  <a:pt x="1550520" y="13685"/>
                </a:moveTo>
                <a:lnTo>
                  <a:pt x="1550520" y="95798"/>
                </a:lnTo>
                <a:lnTo>
                  <a:pt x="1577882" y="95798"/>
                </a:lnTo>
                <a:lnTo>
                  <a:pt x="1577882" y="27370"/>
                </a:lnTo>
                <a:lnTo>
                  <a:pt x="1564201" y="27370"/>
                </a:lnTo>
                <a:lnTo>
                  <a:pt x="1550520" y="13685"/>
                </a:lnTo>
                <a:close/>
              </a:path>
              <a:path w="1577975" h="95885">
                <a:moveTo>
                  <a:pt x="27362" y="13685"/>
                </a:moveTo>
                <a:lnTo>
                  <a:pt x="13681" y="27370"/>
                </a:lnTo>
                <a:lnTo>
                  <a:pt x="27362" y="27370"/>
                </a:lnTo>
                <a:lnTo>
                  <a:pt x="27362" y="13685"/>
                </a:lnTo>
                <a:close/>
              </a:path>
              <a:path w="1577975" h="95885">
                <a:moveTo>
                  <a:pt x="1550520" y="13685"/>
                </a:moveTo>
                <a:lnTo>
                  <a:pt x="27362" y="13685"/>
                </a:lnTo>
                <a:lnTo>
                  <a:pt x="27362" y="27370"/>
                </a:lnTo>
                <a:lnTo>
                  <a:pt x="1550520" y="27370"/>
                </a:lnTo>
                <a:lnTo>
                  <a:pt x="1550520" y="13685"/>
                </a:lnTo>
                <a:close/>
              </a:path>
              <a:path w="1577975" h="95885">
                <a:moveTo>
                  <a:pt x="1577882" y="13685"/>
                </a:moveTo>
                <a:lnTo>
                  <a:pt x="1550520" y="13685"/>
                </a:lnTo>
                <a:lnTo>
                  <a:pt x="1564201" y="27370"/>
                </a:lnTo>
                <a:lnTo>
                  <a:pt x="1577882" y="27370"/>
                </a:lnTo>
                <a:lnTo>
                  <a:pt x="1577882" y="136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 txBox="1"/>
          <p:nvPr/>
        </p:nvSpPr>
        <p:spPr>
          <a:xfrm>
            <a:off x="6804341" y="1551630"/>
            <a:ext cx="203200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6571763" y="1788845"/>
            <a:ext cx="203200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5957635" y="2053430"/>
            <a:ext cx="307975" cy="4546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7475">
              <a:lnSpc>
                <a:spcPts val="1689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689"/>
              </a:lnSpc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04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99454" y="2993144"/>
            <a:ext cx="179705" cy="206121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50" b="1" spc="-130" dirty="0">
                <a:latin typeface="Arial"/>
                <a:cs typeface="Arial"/>
              </a:rPr>
              <a:t>M </a:t>
            </a:r>
            <a:r>
              <a:rPr sz="1050" b="1" spc="-85" dirty="0">
                <a:latin typeface="Arial"/>
                <a:cs typeface="Arial"/>
              </a:rPr>
              <a:t>e </a:t>
            </a:r>
            <a:r>
              <a:rPr sz="1050" b="1" spc="-95" dirty="0">
                <a:latin typeface="Arial"/>
                <a:cs typeface="Arial"/>
              </a:rPr>
              <a:t>d </a:t>
            </a:r>
            <a:r>
              <a:rPr sz="1050" b="1" spc="-30" dirty="0">
                <a:latin typeface="Arial"/>
                <a:cs typeface="Arial"/>
              </a:rPr>
              <a:t>ia </a:t>
            </a:r>
            <a:r>
              <a:rPr sz="1050" b="1" spc="-95" dirty="0">
                <a:latin typeface="Arial"/>
                <a:cs typeface="Arial"/>
              </a:rPr>
              <a:t>n </a:t>
            </a:r>
            <a:r>
              <a:rPr sz="1050" b="1" spc="-85" dirty="0">
                <a:latin typeface="Arial"/>
                <a:cs typeface="Arial"/>
              </a:rPr>
              <a:t>c </a:t>
            </a:r>
            <a:r>
              <a:rPr sz="1050" b="1" spc="-95" dirty="0">
                <a:latin typeface="Arial"/>
                <a:cs typeface="Arial"/>
              </a:rPr>
              <a:t>o n </a:t>
            </a:r>
            <a:r>
              <a:rPr sz="1050" b="1" spc="-85" dirty="0">
                <a:latin typeface="Arial"/>
                <a:cs typeface="Arial"/>
              </a:rPr>
              <a:t>c </a:t>
            </a:r>
            <a:r>
              <a:rPr sz="1050" b="1" spc="-45" dirty="0">
                <a:latin typeface="Arial"/>
                <a:cs typeface="Arial"/>
              </a:rPr>
              <a:t>. </a:t>
            </a:r>
            <a:r>
              <a:rPr sz="1050" b="1" spc="-95" dirty="0">
                <a:latin typeface="Arial"/>
                <a:cs typeface="Arial"/>
              </a:rPr>
              <a:t>o </a:t>
            </a:r>
            <a:r>
              <a:rPr sz="1050" b="1" spc="-55" dirty="0">
                <a:latin typeface="Arial"/>
                <a:cs typeface="Arial"/>
              </a:rPr>
              <a:t>f </a:t>
            </a:r>
            <a:r>
              <a:rPr sz="1050" b="1" spc="-35" dirty="0">
                <a:latin typeface="Arial"/>
                <a:cs typeface="Arial"/>
              </a:rPr>
              <a:t>IL </a:t>
            </a:r>
            <a:r>
              <a:rPr sz="1050" b="1" spc="-55" dirty="0">
                <a:latin typeface="Arial"/>
                <a:cs typeface="Arial"/>
              </a:rPr>
              <a:t>- </a:t>
            </a:r>
            <a:r>
              <a:rPr sz="1050" b="1" spc="-85" dirty="0">
                <a:latin typeface="Arial"/>
                <a:cs typeface="Arial"/>
              </a:rPr>
              <a:t>2 </a:t>
            </a:r>
            <a:r>
              <a:rPr sz="1050" b="1" spc="-35" dirty="0">
                <a:latin typeface="Arial"/>
                <a:cs typeface="Arial"/>
              </a:rPr>
              <a:t>in </a:t>
            </a:r>
            <a:r>
              <a:rPr sz="1050" b="1" spc="-95" dirty="0">
                <a:latin typeface="Arial"/>
                <a:cs typeface="Arial"/>
              </a:rPr>
              <a:t>p g </a:t>
            </a:r>
            <a:r>
              <a:rPr sz="1050" b="1" spc="-60" dirty="0">
                <a:latin typeface="Arial"/>
                <a:cs typeface="Arial"/>
              </a:rPr>
              <a:t>/m</a:t>
            </a:r>
            <a:r>
              <a:rPr sz="1050" b="1" spc="25" dirty="0">
                <a:latin typeface="Arial"/>
                <a:cs typeface="Arial"/>
              </a:rPr>
              <a:t> </a:t>
            </a:r>
            <a:r>
              <a:rPr sz="1050" b="1" spc="-45" dirty="0">
                <a:latin typeface="Arial"/>
                <a:cs typeface="Arial"/>
              </a:rPr>
              <a:t>l</a:t>
            </a:r>
            <a:endParaRPr sz="10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 rot="19260000">
            <a:off x="7402463" y="5958137"/>
            <a:ext cx="229044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05"/>
              </a:lnSpc>
            </a:pPr>
            <a:r>
              <a:rPr sz="900" b="1" dirty="0">
                <a:latin typeface="Arial"/>
                <a:cs typeface="Arial"/>
              </a:rPr>
              <a:t>PF</a:t>
            </a:r>
            <a:endParaRPr sz="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 rot="19260000">
            <a:off x="8087532" y="5933350"/>
            <a:ext cx="158116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05"/>
              </a:lnSpc>
            </a:pPr>
            <a:r>
              <a:rPr sz="900" b="1" dirty="0">
                <a:latin typeface="Arial"/>
                <a:cs typeface="Arial"/>
              </a:rPr>
              <a:t>H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19260000">
            <a:off x="8590752" y="5979399"/>
            <a:ext cx="279951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05"/>
              </a:lnSpc>
            </a:pPr>
            <a:r>
              <a:rPr sz="900" b="1" spc="-35" dirty="0">
                <a:latin typeface="Arial"/>
                <a:cs typeface="Arial"/>
              </a:rPr>
              <a:t>HIV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9260000">
            <a:off x="9088487" y="6026642"/>
            <a:ext cx="410133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05"/>
              </a:lnSpc>
            </a:pPr>
            <a:r>
              <a:rPr sz="900" b="1" spc="-10" dirty="0">
                <a:latin typeface="Arial"/>
                <a:cs typeface="Arial"/>
              </a:rPr>
              <a:t>PF+H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9260000">
            <a:off x="9654484" y="6046541"/>
            <a:ext cx="469578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05"/>
              </a:lnSpc>
            </a:pPr>
            <a:r>
              <a:rPr sz="900" b="1" spc="-25" dirty="0">
                <a:latin typeface="Arial"/>
                <a:cs typeface="Arial"/>
              </a:rPr>
              <a:t>H+H</a:t>
            </a:r>
            <a:r>
              <a:rPr sz="1350" b="1" spc="-37" baseline="3086" dirty="0">
                <a:latin typeface="Arial"/>
                <a:cs typeface="Arial"/>
              </a:rPr>
              <a:t>IV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9260000">
            <a:off x="10203110" y="6071170"/>
            <a:ext cx="552472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05"/>
              </a:lnSpc>
            </a:pPr>
            <a:r>
              <a:rPr sz="900" b="1" spc="-25" dirty="0">
                <a:latin typeface="Arial"/>
                <a:cs typeface="Arial"/>
              </a:rPr>
              <a:t>PF+H</a:t>
            </a:r>
            <a:r>
              <a:rPr sz="1350" b="1" spc="-37" baseline="3086" dirty="0">
                <a:latin typeface="Arial"/>
                <a:cs typeface="Arial"/>
              </a:rPr>
              <a:t>IV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9260000">
            <a:off x="11186615" y="5933350"/>
            <a:ext cx="158116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05"/>
              </a:lnSpc>
            </a:pPr>
            <a:r>
              <a:rPr sz="900" b="1" dirty="0">
                <a:latin typeface="Arial"/>
                <a:cs typeface="Arial"/>
              </a:rPr>
              <a:t>N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85782" y="5817282"/>
            <a:ext cx="22225" cy="52069"/>
          </a:xfrm>
          <a:custGeom>
            <a:avLst/>
            <a:gdLst/>
            <a:ahLst/>
            <a:cxnLst/>
            <a:rect l="l" t="t" r="r" b="b"/>
            <a:pathLst>
              <a:path w="22225" h="52070">
                <a:moveTo>
                  <a:pt x="22070" y="0"/>
                </a:moveTo>
                <a:lnTo>
                  <a:pt x="0" y="0"/>
                </a:lnTo>
                <a:lnTo>
                  <a:pt x="0" y="51729"/>
                </a:lnTo>
                <a:lnTo>
                  <a:pt x="22070" y="51729"/>
                </a:lnTo>
                <a:lnTo>
                  <a:pt x="220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05599" y="5817282"/>
            <a:ext cx="22225" cy="52069"/>
          </a:xfrm>
          <a:custGeom>
            <a:avLst/>
            <a:gdLst/>
            <a:ahLst/>
            <a:cxnLst/>
            <a:rect l="l" t="t" r="r" b="b"/>
            <a:pathLst>
              <a:path w="22225" h="52070">
                <a:moveTo>
                  <a:pt x="22070" y="0"/>
                </a:moveTo>
                <a:lnTo>
                  <a:pt x="0" y="0"/>
                </a:lnTo>
                <a:lnTo>
                  <a:pt x="0" y="51729"/>
                </a:lnTo>
                <a:lnTo>
                  <a:pt x="22070" y="51729"/>
                </a:lnTo>
                <a:lnTo>
                  <a:pt x="220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25415" y="5817282"/>
            <a:ext cx="22225" cy="52069"/>
          </a:xfrm>
          <a:custGeom>
            <a:avLst/>
            <a:gdLst/>
            <a:ahLst/>
            <a:cxnLst/>
            <a:rect l="l" t="t" r="r" b="b"/>
            <a:pathLst>
              <a:path w="22225" h="52070">
                <a:moveTo>
                  <a:pt x="22070" y="0"/>
                </a:moveTo>
                <a:lnTo>
                  <a:pt x="0" y="0"/>
                </a:lnTo>
                <a:lnTo>
                  <a:pt x="0" y="51729"/>
                </a:lnTo>
                <a:lnTo>
                  <a:pt x="22070" y="51729"/>
                </a:lnTo>
                <a:lnTo>
                  <a:pt x="220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445232" y="5817282"/>
            <a:ext cx="22225" cy="52069"/>
          </a:xfrm>
          <a:custGeom>
            <a:avLst/>
            <a:gdLst/>
            <a:ahLst/>
            <a:cxnLst/>
            <a:rect l="l" t="t" r="r" b="b"/>
            <a:pathLst>
              <a:path w="22225" h="52070">
                <a:moveTo>
                  <a:pt x="22070" y="0"/>
                </a:moveTo>
                <a:lnTo>
                  <a:pt x="0" y="0"/>
                </a:lnTo>
                <a:lnTo>
                  <a:pt x="0" y="51729"/>
                </a:lnTo>
                <a:lnTo>
                  <a:pt x="22070" y="51729"/>
                </a:lnTo>
                <a:lnTo>
                  <a:pt x="220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65048" y="5817282"/>
            <a:ext cx="22225" cy="52069"/>
          </a:xfrm>
          <a:custGeom>
            <a:avLst/>
            <a:gdLst/>
            <a:ahLst/>
            <a:cxnLst/>
            <a:rect l="l" t="t" r="r" b="b"/>
            <a:pathLst>
              <a:path w="22225" h="52070">
                <a:moveTo>
                  <a:pt x="22070" y="0"/>
                </a:moveTo>
                <a:lnTo>
                  <a:pt x="0" y="0"/>
                </a:lnTo>
                <a:lnTo>
                  <a:pt x="0" y="51729"/>
                </a:lnTo>
                <a:lnTo>
                  <a:pt x="22070" y="51729"/>
                </a:lnTo>
                <a:lnTo>
                  <a:pt x="220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684864" y="5817282"/>
            <a:ext cx="22225" cy="52069"/>
          </a:xfrm>
          <a:custGeom>
            <a:avLst/>
            <a:gdLst/>
            <a:ahLst/>
            <a:cxnLst/>
            <a:rect l="l" t="t" r="r" b="b"/>
            <a:pathLst>
              <a:path w="22225" h="52070">
                <a:moveTo>
                  <a:pt x="22070" y="0"/>
                </a:moveTo>
                <a:lnTo>
                  <a:pt x="0" y="0"/>
                </a:lnTo>
                <a:lnTo>
                  <a:pt x="0" y="51729"/>
                </a:lnTo>
                <a:lnTo>
                  <a:pt x="22070" y="51729"/>
                </a:lnTo>
                <a:lnTo>
                  <a:pt x="220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304681" y="5817282"/>
            <a:ext cx="22225" cy="52069"/>
          </a:xfrm>
          <a:custGeom>
            <a:avLst/>
            <a:gdLst/>
            <a:ahLst/>
            <a:cxnLst/>
            <a:rect l="l" t="t" r="r" b="b"/>
            <a:pathLst>
              <a:path w="22225" h="52070">
                <a:moveTo>
                  <a:pt x="22070" y="0"/>
                </a:moveTo>
                <a:lnTo>
                  <a:pt x="0" y="0"/>
                </a:lnTo>
                <a:lnTo>
                  <a:pt x="0" y="51729"/>
                </a:lnTo>
                <a:lnTo>
                  <a:pt x="22070" y="51729"/>
                </a:lnTo>
                <a:lnTo>
                  <a:pt x="220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76793" y="5821812"/>
            <a:ext cx="309245" cy="0"/>
          </a:xfrm>
          <a:custGeom>
            <a:avLst/>
            <a:gdLst/>
            <a:ahLst/>
            <a:cxnLst/>
            <a:rect l="l" t="t" r="r" b="b"/>
            <a:pathLst>
              <a:path w="309245">
                <a:moveTo>
                  <a:pt x="0" y="0"/>
                </a:moveTo>
                <a:lnTo>
                  <a:pt x="308988" y="0"/>
                </a:lnTo>
              </a:path>
            </a:pathLst>
          </a:custGeom>
          <a:ln w="9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76793" y="5812613"/>
            <a:ext cx="4366895" cy="0"/>
          </a:xfrm>
          <a:custGeom>
            <a:avLst/>
            <a:gdLst/>
            <a:ahLst/>
            <a:cxnLst/>
            <a:rect l="l" t="t" r="r" b="b"/>
            <a:pathLst>
              <a:path w="4366895">
                <a:moveTo>
                  <a:pt x="0" y="0"/>
                </a:moveTo>
                <a:lnTo>
                  <a:pt x="4366303" y="0"/>
                </a:lnTo>
              </a:path>
            </a:pathLst>
          </a:custGeom>
          <a:ln w="91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467302" y="5821846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745" y="0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831034" y="2390530"/>
            <a:ext cx="361950" cy="350329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5"/>
              </a:spcBef>
            </a:pPr>
            <a:r>
              <a:rPr sz="800" b="1" spc="100" dirty="0">
                <a:latin typeface="Arial"/>
                <a:cs typeface="Arial"/>
              </a:rPr>
              <a:t>2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8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2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6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2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4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800" b="1" spc="100" dirty="0">
                <a:latin typeface="Arial"/>
                <a:cs typeface="Arial"/>
              </a:rPr>
              <a:t>2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2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2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1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8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1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6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1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4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800" b="1" spc="100" dirty="0">
                <a:latin typeface="Arial"/>
                <a:cs typeface="Arial"/>
              </a:rPr>
              <a:t>1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2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1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8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800" b="1" spc="100" dirty="0">
                <a:latin typeface="Arial"/>
                <a:cs typeface="Arial"/>
              </a:rPr>
              <a:t>6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4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b="1" spc="100" dirty="0">
                <a:latin typeface="Arial"/>
                <a:cs typeface="Arial"/>
              </a:rPr>
              <a:t>2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31034" y="2150142"/>
            <a:ext cx="361950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100" dirty="0">
                <a:latin typeface="Arial"/>
                <a:cs typeface="Arial"/>
              </a:rPr>
              <a:t>3</a:t>
            </a:r>
            <a:r>
              <a:rPr sz="800" b="1" spc="-95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95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r>
              <a:rPr sz="800" b="1" spc="-95" dirty="0">
                <a:latin typeface="Arial"/>
                <a:cs typeface="Arial"/>
              </a:rPr>
              <a:t> </a:t>
            </a:r>
            <a:r>
              <a:rPr sz="800" b="1" spc="10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225296" y="5808154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276793" y="5808013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87829" y="5587229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78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276793" y="5568831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87829" y="5349197"/>
            <a:ext cx="0" cy="219710"/>
          </a:xfrm>
          <a:custGeom>
            <a:avLst/>
            <a:gdLst/>
            <a:ahLst/>
            <a:cxnLst/>
            <a:rect l="l" t="t" r="r" b="b"/>
            <a:pathLst>
              <a:path h="219710">
                <a:moveTo>
                  <a:pt x="0" y="0"/>
                </a:moveTo>
                <a:lnTo>
                  <a:pt x="0" y="21963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276793" y="5330799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87829" y="5107715"/>
            <a:ext cx="0" cy="223520"/>
          </a:xfrm>
          <a:custGeom>
            <a:avLst/>
            <a:gdLst/>
            <a:ahLst/>
            <a:cxnLst/>
            <a:rect l="l" t="t" r="r" b="b"/>
            <a:pathLst>
              <a:path h="223520">
                <a:moveTo>
                  <a:pt x="0" y="0"/>
                </a:moveTo>
                <a:lnTo>
                  <a:pt x="0" y="22308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276793" y="5090467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79">
                <a:moveTo>
                  <a:pt x="0" y="17248"/>
                </a:moveTo>
                <a:lnTo>
                  <a:pt x="11035" y="17248"/>
                </a:lnTo>
                <a:lnTo>
                  <a:pt x="11035" y="0"/>
                </a:lnTo>
                <a:lnTo>
                  <a:pt x="0" y="0"/>
                </a:lnTo>
                <a:lnTo>
                  <a:pt x="0" y="172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87829" y="4869683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78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76793" y="4851284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87829" y="4629351"/>
            <a:ext cx="0" cy="222250"/>
          </a:xfrm>
          <a:custGeom>
            <a:avLst/>
            <a:gdLst/>
            <a:ahLst/>
            <a:cxnLst/>
            <a:rect l="l" t="t" r="r" b="b"/>
            <a:pathLst>
              <a:path h="222250">
                <a:moveTo>
                  <a:pt x="0" y="0"/>
                </a:moveTo>
                <a:lnTo>
                  <a:pt x="0" y="22193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276793" y="4610953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287829" y="4390169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78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276793" y="4371770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287829" y="4149837"/>
            <a:ext cx="0" cy="222250"/>
          </a:xfrm>
          <a:custGeom>
            <a:avLst/>
            <a:gdLst/>
            <a:ahLst/>
            <a:cxnLst/>
            <a:rect l="l" t="t" r="r" b="b"/>
            <a:pathLst>
              <a:path h="222250">
                <a:moveTo>
                  <a:pt x="0" y="0"/>
                </a:moveTo>
                <a:lnTo>
                  <a:pt x="0" y="22193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276793" y="4131438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87829" y="3910655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78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276793" y="3892256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287829" y="3670323"/>
            <a:ext cx="0" cy="222250"/>
          </a:xfrm>
          <a:custGeom>
            <a:avLst/>
            <a:gdLst/>
            <a:ahLst/>
            <a:cxnLst/>
            <a:rect l="l" t="t" r="r" b="b"/>
            <a:pathLst>
              <a:path h="222250">
                <a:moveTo>
                  <a:pt x="0" y="0"/>
                </a:moveTo>
                <a:lnTo>
                  <a:pt x="0" y="22193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276793" y="3651924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287829" y="3431140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78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276793" y="3413892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79">
                <a:moveTo>
                  <a:pt x="0" y="17248"/>
                </a:moveTo>
                <a:lnTo>
                  <a:pt x="11035" y="17248"/>
                </a:lnTo>
                <a:lnTo>
                  <a:pt x="11035" y="0"/>
                </a:lnTo>
                <a:lnTo>
                  <a:pt x="0" y="0"/>
                </a:lnTo>
                <a:lnTo>
                  <a:pt x="0" y="172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287829" y="3190808"/>
            <a:ext cx="0" cy="223520"/>
          </a:xfrm>
          <a:custGeom>
            <a:avLst/>
            <a:gdLst/>
            <a:ahLst/>
            <a:cxnLst/>
            <a:rect l="l" t="t" r="r" b="b"/>
            <a:pathLst>
              <a:path h="223520">
                <a:moveTo>
                  <a:pt x="0" y="0"/>
                </a:moveTo>
                <a:lnTo>
                  <a:pt x="0" y="22308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276793" y="3172410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287829" y="2952776"/>
            <a:ext cx="0" cy="219710"/>
          </a:xfrm>
          <a:custGeom>
            <a:avLst/>
            <a:gdLst/>
            <a:ahLst/>
            <a:cxnLst/>
            <a:rect l="l" t="t" r="r" b="b"/>
            <a:pathLst>
              <a:path h="219710">
                <a:moveTo>
                  <a:pt x="0" y="0"/>
                </a:moveTo>
                <a:lnTo>
                  <a:pt x="0" y="21963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276793" y="2934378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287829" y="2712444"/>
            <a:ext cx="0" cy="222250"/>
          </a:xfrm>
          <a:custGeom>
            <a:avLst/>
            <a:gdLst/>
            <a:ahLst/>
            <a:cxnLst/>
            <a:rect l="l" t="t" r="r" b="b"/>
            <a:pathLst>
              <a:path h="222250">
                <a:moveTo>
                  <a:pt x="0" y="0"/>
                </a:moveTo>
                <a:lnTo>
                  <a:pt x="0" y="22193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276793" y="2694046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287829" y="2473262"/>
            <a:ext cx="0" cy="220979"/>
          </a:xfrm>
          <a:custGeom>
            <a:avLst/>
            <a:gdLst/>
            <a:ahLst/>
            <a:cxnLst/>
            <a:rect l="l" t="t" r="r" b="b"/>
            <a:pathLst>
              <a:path h="220980">
                <a:moveTo>
                  <a:pt x="0" y="0"/>
                </a:moveTo>
                <a:lnTo>
                  <a:pt x="0" y="22078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276793" y="2454863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287829" y="2232930"/>
            <a:ext cx="0" cy="222250"/>
          </a:xfrm>
          <a:custGeom>
            <a:avLst/>
            <a:gdLst/>
            <a:ahLst/>
            <a:cxnLst/>
            <a:rect l="l" t="t" r="r" b="b"/>
            <a:pathLst>
              <a:path h="222250">
                <a:moveTo>
                  <a:pt x="0" y="0"/>
                </a:moveTo>
                <a:lnTo>
                  <a:pt x="0" y="221933"/>
                </a:lnTo>
              </a:path>
            </a:pathLst>
          </a:custGeom>
          <a:ln w="2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276793" y="2214531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0" y="18398"/>
                </a:moveTo>
                <a:lnTo>
                  <a:pt x="11035" y="18398"/>
                </a:lnTo>
                <a:lnTo>
                  <a:pt x="11035" y="0"/>
                </a:lnTo>
                <a:lnTo>
                  <a:pt x="0" y="0"/>
                </a:lnTo>
                <a:lnTo>
                  <a:pt x="0" y="18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287829" y="5808154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225296" y="5569286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287829" y="5569286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225296" y="5330419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287829" y="5330419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225296" y="5089980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287829" y="5089980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225296" y="4851112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287829" y="4851112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225296" y="4610724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287829" y="4610724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225296" y="4371856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287829" y="4371856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225296" y="4131468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287829" y="4131468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225296" y="3892600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287829" y="3892600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225296" y="3652212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287829" y="3652212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225296" y="3413345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287829" y="3413345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225296" y="3172956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287829" y="3172956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225296" y="2934088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287829" y="2934088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225296" y="2693700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287829" y="2693700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225296" y="2454833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287829" y="2454833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225296" y="2214444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70" h="18414">
                <a:moveTo>
                  <a:pt x="51498" y="0"/>
                </a:moveTo>
                <a:lnTo>
                  <a:pt x="0" y="0"/>
                </a:lnTo>
                <a:lnTo>
                  <a:pt x="0" y="18257"/>
                </a:lnTo>
                <a:lnTo>
                  <a:pt x="51498" y="18257"/>
                </a:lnTo>
                <a:lnTo>
                  <a:pt x="514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287829" y="2214444"/>
            <a:ext cx="11430" cy="18415"/>
          </a:xfrm>
          <a:custGeom>
            <a:avLst/>
            <a:gdLst/>
            <a:ahLst/>
            <a:cxnLst/>
            <a:rect l="l" t="t" r="r" b="b"/>
            <a:pathLst>
              <a:path w="11429" h="18414">
                <a:moveTo>
                  <a:pt x="11035" y="0"/>
                </a:moveTo>
                <a:lnTo>
                  <a:pt x="0" y="0"/>
                </a:lnTo>
                <a:lnTo>
                  <a:pt x="0" y="18257"/>
                </a:lnTo>
                <a:lnTo>
                  <a:pt x="11035" y="18257"/>
                </a:lnTo>
                <a:lnTo>
                  <a:pt x="11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551696" y="3579724"/>
            <a:ext cx="90242" cy="74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419272" y="5461805"/>
            <a:ext cx="90242" cy="74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617908" y="5575913"/>
            <a:ext cx="90242" cy="74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398182" y="5163009"/>
            <a:ext cx="88900" cy="73660"/>
          </a:xfrm>
          <a:custGeom>
            <a:avLst/>
            <a:gdLst/>
            <a:ahLst/>
            <a:cxnLst/>
            <a:rect l="l" t="t" r="r" b="b"/>
            <a:pathLst>
              <a:path w="88900" h="73660">
                <a:moveTo>
                  <a:pt x="44141" y="0"/>
                </a:moveTo>
                <a:lnTo>
                  <a:pt x="26956" y="2870"/>
                </a:lnTo>
                <a:lnTo>
                  <a:pt x="12926" y="10697"/>
                </a:lnTo>
                <a:lnTo>
                  <a:pt x="3467" y="22304"/>
                </a:lnTo>
                <a:lnTo>
                  <a:pt x="0" y="36514"/>
                </a:lnTo>
                <a:lnTo>
                  <a:pt x="3467" y="50732"/>
                </a:lnTo>
                <a:lnTo>
                  <a:pt x="12926" y="62357"/>
                </a:lnTo>
                <a:lnTo>
                  <a:pt x="26956" y="70201"/>
                </a:lnTo>
                <a:lnTo>
                  <a:pt x="44141" y="73080"/>
                </a:lnTo>
                <a:lnTo>
                  <a:pt x="61325" y="70201"/>
                </a:lnTo>
                <a:lnTo>
                  <a:pt x="75356" y="62357"/>
                </a:lnTo>
                <a:lnTo>
                  <a:pt x="84814" y="50732"/>
                </a:lnTo>
                <a:lnTo>
                  <a:pt x="88282" y="36514"/>
                </a:lnTo>
                <a:lnTo>
                  <a:pt x="84814" y="22304"/>
                </a:lnTo>
                <a:lnTo>
                  <a:pt x="75356" y="10697"/>
                </a:lnTo>
                <a:lnTo>
                  <a:pt x="61325" y="2870"/>
                </a:lnTo>
                <a:lnTo>
                  <a:pt x="4414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398182" y="5163009"/>
            <a:ext cx="88900" cy="73660"/>
          </a:xfrm>
          <a:custGeom>
            <a:avLst/>
            <a:gdLst/>
            <a:ahLst/>
            <a:cxnLst/>
            <a:rect l="l" t="t" r="r" b="b"/>
            <a:pathLst>
              <a:path w="88900" h="73660">
                <a:moveTo>
                  <a:pt x="88282" y="36514"/>
                </a:moveTo>
                <a:lnTo>
                  <a:pt x="84814" y="50732"/>
                </a:lnTo>
                <a:lnTo>
                  <a:pt x="75356" y="62357"/>
                </a:lnTo>
                <a:lnTo>
                  <a:pt x="61325" y="70201"/>
                </a:lnTo>
                <a:lnTo>
                  <a:pt x="44141" y="73080"/>
                </a:lnTo>
                <a:lnTo>
                  <a:pt x="26956" y="70201"/>
                </a:lnTo>
                <a:lnTo>
                  <a:pt x="12926" y="62357"/>
                </a:lnTo>
                <a:lnTo>
                  <a:pt x="3467" y="50732"/>
                </a:lnTo>
                <a:lnTo>
                  <a:pt x="0" y="36514"/>
                </a:lnTo>
                <a:lnTo>
                  <a:pt x="3467" y="22304"/>
                </a:lnTo>
                <a:lnTo>
                  <a:pt x="12926" y="10697"/>
                </a:lnTo>
                <a:lnTo>
                  <a:pt x="26956" y="2870"/>
                </a:lnTo>
                <a:lnTo>
                  <a:pt x="44141" y="0"/>
                </a:lnTo>
                <a:lnTo>
                  <a:pt x="61325" y="2870"/>
                </a:lnTo>
                <a:lnTo>
                  <a:pt x="75356" y="10697"/>
                </a:lnTo>
                <a:lnTo>
                  <a:pt x="84814" y="22304"/>
                </a:lnTo>
                <a:lnTo>
                  <a:pt x="88282" y="3651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707170" y="5245218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44141" y="0"/>
                </a:moveTo>
                <a:lnTo>
                  <a:pt x="26956" y="2868"/>
                </a:lnTo>
                <a:lnTo>
                  <a:pt x="12926" y="10692"/>
                </a:lnTo>
                <a:lnTo>
                  <a:pt x="3467" y="22299"/>
                </a:lnTo>
                <a:lnTo>
                  <a:pt x="0" y="36514"/>
                </a:lnTo>
                <a:lnTo>
                  <a:pt x="3467" y="50724"/>
                </a:lnTo>
                <a:lnTo>
                  <a:pt x="12926" y="62331"/>
                </a:lnTo>
                <a:lnTo>
                  <a:pt x="26956" y="70158"/>
                </a:lnTo>
                <a:lnTo>
                  <a:pt x="44141" y="73029"/>
                </a:lnTo>
                <a:lnTo>
                  <a:pt x="61325" y="70158"/>
                </a:lnTo>
                <a:lnTo>
                  <a:pt x="75356" y="62331"/>
                </a:lnTo>
                <a:lnTo>
                  <a:pt x="84814" y="50724"/>
                </a:lnTo>
                <a:lnTo>
                  <a:pt x="88282" y="36514"/>
                </a:lnTo>
                <a:lnTo>
                  <a:pt x="84814" y="22299"/>
                </a:lnTo>
                <a:lnTo>
                  <a:pt x="75356" y="10692"/>
                </a:lnTo>
                <a:lnTo>
                  <a:pt x="61325" y="2868"/>
                </a:lnTo>
                <a:lnTo>
                  <a:pt x="4414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707171" y="5245218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88282" y="36514"/>
                </a:moveTo>
                <a:lnTo>
                  <a:pt x="84814" y="50724"/>
                </a:lnTo>
                <a:lnTo>
                  <a:pt x="75356" y="62331"/>
                </a:lnTo>
                <a:lnTo>
                  <a:pt x="61325" y="70158"/>
                </a:lnTo>
                <a:lnTo>
                  <a:pt x="44141" y="73029"/>
                </a:lnTo>
                <a:lnTo>
                  <a:pt x="26956" y="70158"/>
                </a:lnTo>
                <a:lnTo>
                  <a:pt x="12926" y="62331"/>
                </a:lnTo>
                <a:lnTo>
                  <a:pt x="3467" y="50724"/>
                </a:lnTo>
                <a:lnTo>
                  <a:pt x="0" y="36514"/>
                </a:lnTo>
                <a:lnTo>
                  <a:pt x="3467" y="22299"/>
                </a:lnTo>
                <a:lnTo>
                  <a:pt x="12926" y="10692"/>
                </a:lnTo>
                <a:lnTo>
                  <a:pt x="26956" y="2868"/>
                </a:lnTo>
                <a:lnTo>
                  <a:pt x="44141" y="0"/>
                </a:lnTo>
                <a:lnTo>
                  <a:pt x="61325" y="2868"/>
                </a:lnTo>
                <a:lnTo>
                  <a:pt x="75356" y="10692"/>
                </a:lnTo>
                <a:lnTo>
                  <a:pt x="84814" y="22299"/>
                </a:lnTo>
                <a:lnTo>
                  <a:pt x="88282" y="3651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485484" y="5566785"/>
            <a:ext cx="90242" cy="74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17908" y="5399425"/>
            <a:ext cx="90242" cy="74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551696" y="4516935"/>
            <a:ext cx="90242" cy="74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604174" y="5255868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44141" y="0"/>
                </a:moveTo>
                <a:lnTo>
                  <a:pt x="26956" y="2868"/>
                </a:lnTo>
                <a:lnTo>
                  <a:pt x="12926" y="10692"/>
                </a:lnTo>
                <a:lnTo>
                  <a:pt x="3467" y="22299"/>
                </a:lnTo>
                <a:lnTo>
                  <a:pt x="0" y="36514"/>
                </a:lnTo>
                <a:lnTo>
                  <a:pt x="3467" y="50724"/>
                </a:lnTo>
                <a:lnTo>
                  <a:pt x="12926" y="62331"/>
                </a:lnTo>
                <a:lnTo>
                  <a:pt x="26956" y="70158"/>
                </a:lnTo>
                <a:lnTo>
                  <a:pt x="44141" y="73029"/>
                </a:lnTo>
                <a:lnTo>
                  <a:pt x="61325" y="70158"/>
                </a:lnTo>
                <a:lnTo>
                  <a:pt x="75356" y="62331"/>
                </a:lnTo>
                <a:lnTo>
                  <a:pt x="84814" y="50724"/>
                </a:lnTo>
                <a:lnTo>
                  <a:pt x="88282" y="36514"/>
                </a:lnTo>
                <a:lnTo>
                  <a:pt x="84814" y="22299"/>
                </a:lnTo>
                <a:lnTo>
                  <a:pt x="75356" y="10692"/>
                </a:lnTo>
                <a:lnTo>
                  <a:pt x="61325" y="2868"/>
                </a:lnTo>
                <a:lnTo>
                  <a:pt x="4414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604174" y="5255868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88282" y="36514"/>
                </a:moveTo>
                <a:lnTo>
                  <a:pt x="84814" y="50724"/>
                </a:lnTo>
                <a:lnTo>
                  <a:pt x="75356" y="62331"/>
                </a:lnTo>
                <a:lnTo>
                  <a:pt x="61325" y="70158"/>
                </a:lnTo>
                <a:lnTo>
                  <a:pt x="44141" y="73029"/>
                </a:lnTo>
                <a:lnTo>
                  <a:pt x="26956" y="70158"/>
                </a:lnTo>
                <a:lnTo>
                  <a:pt x="12926" y="62331"/>
                </a:lnTo>
                <a:lnTo>
                  <a:pt x="3467" y="50724"/>
                </a:lnTo>
                <a:lnTo>
                  <a:pt x="0" y="36514"/>
                </a:lnTo>
                <a:lnTo>
                  <a:pt x="3467" y="22299"/>
                </a:lnTo>
                <a:lnTo>
                  <a:pt x="12926" y="10692"/>
                </a:lnTo>
                <a:lnTo>
                  <a:pt x="26956" y="2868"/>
                </a:lnTo>
                <a:lnTo>
                  <a:pt x="44141" y="0"/>
                </a:lnTo>
                <a:lnTo>
                  <a:pt x="61325" y="2868"/>
                </a:lnTo>
                <a:lnTo>
                  <a:pt x="75356" y="10692"/>
                </a:lnTo>
                <a:lnTo>
                  <a:pt x="84814" y="22299"/>
                </a:lnTo>
                <a:lnTo>
                  <a:pt x="88282" y="3651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501178" y="5246739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44141" y="0"/>
                </a:moveTo>
                <a:lnTo>
                  <a:pt x="26956" y="2868"/>
                </a:lnTo>
                <a:lnTo>
                  <a:pt x="12926" y="10692"/>
                </a:lnTo>
                <a:lnTo>
                  <a:pt x="3467" y="22299"/>
                </a:lnTo>
                <a:lnTo>
                  <a:pt x="0" y="36514"/>
                </a:lnTo>
                <a:lnTo>
                  <a:pt x="3467" y="50724"/>
                </a:lnTo>
                <a:lnTo>
                  <a:pt x="12926" y="62331"/>
                </a:lnTo>
                <a:lnTo>
                  <a:pt x="26956" y="70158"/>
                </a:lnTo>
                <a:lnTo>
                  <a:pt x="44141" y="73029"/>
                </a:lnTo>
                <a:lnTo>
                  <a:pt x="61325" y="70158"/>
                </a:lnTo>
                <a:lnTo>
                  <a:pt x="75356" y="62331"/>
                </a:lnTo>
                <a:lnTo>
                  <a:pt x="84814" y="50724"/>
                </a:lnTo>
                <a:lnTo>
                  <a:pt x="88282" y="36514"/>
                </a:lnTo>
                <a:lnTo>
                  <a:pt x="84814" y="22299"/>
                </a:lnTo>
                <a:lnTo>
                  <a:pt x="75356" y="10692"/>
                </a:lnTo>
                <a:lnTo>
                  <a:pt x="61325" y="2868"/>
                </a:lnTo>
                <a:lnTo>
                  <a:pt x="44141" y="0"/>
                </a:lnTo>
                <a:close/>
              </a:path>
            </a:pathLst>
          </a:custGeom>
          <a:solidFill>
            <a:srgbClr val="9F04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501178" y="5246739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88282" y="36514"/>
                </a:moveTo>
                <a:lnTo>
                  <a:pt x="84814" y="50724"/>
                </a:lnTo>
                <a:lnTo>
                  <a:pt x="75356" y="62331"/>
                </a:lnTo>
                <a:lnTo>
                  <a:pt x="61325" y="70158"/>
                </a:lnTo>
                <a:lnTo>
                  <a:pt x="44141" y="73029"/>
                </a:lnTo>
                <a:lnTo>
                  <a:pt x="26956" y="70158"/>
                </a:lnTo>
                <a:lnTo>
                  <a:pt x="12926" y="62331"/>
                </a:lnTo>
                <a:lnTo>
                  <a:pt x="3467" y="50724"/>
                </a:lnTo>
                <a:lnTo>
                  <a:pt x="0" y="36514"/>
                </a:lnTo>
                <a:lnTo>
                  <a:pt x="3467" y="22299"/>
                </a:lnTo>
                <a:lnTo>
                  <a:pt x="12926" y="10692"/>
                </a:lnTo>
                <a:lnTo>
                  <a:pt x="26956" y="2868"/>
                </a:lnTo>
                <a:lnTo>
                  <a:pt x="44141" y="0"/>
                </a:lnTo>
                <a:lnTo>
                  <a:pt x="61325" y="2868"/>
                </a:lnTo>
                <a:lnTo>
                  <a:pt x="75356" y="10692"/>
                </a:lnTo>
                <a:lnTo>
                  <a:pt x="84814" y="22299"/>
                </a:lnTo>
                <a:lnTo>
                  <a:pt x="88282" y="36514"/>
                </a:lnTo>
                <a:close/>
              </a:path>
            </a:pathLst>
          </a:custGeom>
          <a:ln w="3175">
            <a:solidFill>
              <a:srgbClr val="9F04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390825" y="5608844"/>
            <a:ext cx="412115" cy="0"/>
          </a:xfrm>
          <a:custGeom>
            <a:avLst/>
            <a:gdLst/>
            <a:ahLst/>
            <a:cxnLst/>
            <a:rect l="l" t="t" r="r" b="b"/>
            <a:pathLst>
              <a:path w="412115">
                <a:moveTo>
                  <a:pt x="0" y="0"/>
                </a:moveTo>
                <a:lnTo>
                  <a:pt x="411984" y="0"/>
                </a:lnTo>
              </a:path>
            </a:pathLst>
          </a:custGeom>
          <a:ln w="182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171512" y="4714723"/>
            <a:ext cx="90242" cy="749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8171512" y="4830353"/>
            <a:ext cx="90242" cy="749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237725" y="5303574"/>
            <a:ext cx="90242" cy="749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171512" y="3540166"/>
            <a:ext cx="90242" cy="749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237725" y="5190937"/>
            <a:ext cx="90242" cy="750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171512" y="4258289"/>
            <a:ext cx="90242" cy="749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105301" y="5145293"/>
            <a:ext cx="90242" cy="749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105301" y="5306617"/>
            <a:ext cx="90242" cy="749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171512" y="5505927"/>
            <a:ext cx="90242" cy="749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010642" y="5636230"/>
            <a:ext cx="412115" cy="0"/>
          </a:xfrm>
          <a:custGeom>
            <a:avLst/>
            <a:gdLst/>
            <a:ahLst/>
            <a:cxnLst/>
            <a:rect l="l" t="t" r="r" b="b"/>
            <a:pathLst>
              <a:path w="412115">
                <a:moveTo>
                  <a:pt x="0" y="0"/>
                </a:moveTo>
                <a:lnTo>
                  <a:pt x="411984" y="0"/>
                </a:lnTo>
              </a:path>
            </a:pathLst>
          </a:custGeom>
          <a:ln w="182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7422951" y="5324874"/>
            <a:ext cx="2022280" cy="5207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857541" y="4564100"/>
            <a:ext cx="90242" cy="749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725117" y="4621915"/>
            <a:ext cx="90242" cy="749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8726097" y="4047788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44141" y="0"/>
                </a:moveTo>
                <a:lnTo>
                  <a:pt x="26963" y="2870"/>
                </a:lnTo>
                <a:lnTo>
                  <a:pt x="12932" y="10697"/>
                </a:lnTo>
                <a:lnTo>
                  <a:pt x="3470" y="22304"/>
                </a:lnTo>
                <a:lnTo>
                  <a:pt x="0" y="36514"/>
                </a:lnTo>
                <a:lnTo>
                  <a:pt x="3470" y="50724"/>
                </a:lnTo>
                <a:lnTo>
                  <a:pt x="12932" y="62331"/>
                </a:lnTo>
                <a:lnTo>
                  <a:pt x="26963" y="70158"/>
                </a:lnTo>
                <a:lnTo>
                  <a:pt x="44141" y="73029"/>
                </a:lnTo>
                <a:lnTo>
                  <a:pt x="61319" y="70158"/>
                </a:lnTo>
                <a:lnTo>
                  <a:pt x="75350" y="62331"/>
                </a:lnTo>
                <a:lnTo>
                  <a:pt x="84812" y="50724"/>
                </a:lnTo>
                <a:lnTo>
                  <a:pt x="88282" y="36514"/>
                </a:lnTo>
                <a:lnTo>
                  <a:pt x="84812" y="22304"/>
                </a:lnTo>
                <a:lnTo>
                  <a:pt x="75350" y="10697"/>
                </a:lnTo>
                <a:lnTo>
                  <a:pt x="61319" y="2870"/>
                </a:lnTo>
                <a:lnTo>
                  <a:pt x="44141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8726097" y="4047788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88282" y="36514"/>
                </a:moveTo>
                <a:lnTo>
                  <a:pt x="84812" y="50724"/>
                </a:lnTo>
                <a:lnTo>
                  <a:pt x="75350" y="62331"/>
                </a:lnTo>
                <a:lnTo>
                  <a:pt x="61319" y="70158"/>
                </a:lnTo>
                <a:lnTo>
                  <a:pt x="44141" y="73029"/>
                </a:lnTo>
                <a:lnTo>
                  <a:pt x="26963" y="70158"/>
                </a:lnTo>
                <a:lnTo>
                  <a:pt x="12932" y="62331"/>
                </a:lnTo>
                <a:lnTo>
                  <a:pt x="3470" y="50724"/>
                </a:lnTo>
                <a:lnTo>
                  <a:pt x="0" y="36514"/>
                </a:lnTo>
                <a:lnTo>
                  <a:pt x="3470" y="22304"/>
                </a:lnTo>
                <a:lnTo>
                  <a:pt x="12932" y="10697"/>
                </a:lnTo>
                <a:lnTo>
                  <a:pt x="26963" y="2870"/>
                </a:lnTo>
                <a:lnTo>
                  <a:pt x="44141" y="0"/>
                </a:lnTo>
                <a:lnTo>
                  <a:pt x="61319" y="2870"/>
                </a:lnTo>
                <a:lnTo>
                  <a:pt x="75350" y="10697"/>
                </a:lnTo>
                <a:lnTo>
                  <a:pt x="84812" y="22304"/>
                </a:lnTo>
                <a:lnTo>
                  <a:pt x="88282" y="36514"/>
                </a:lnTo>
                <a:close/>
              </a:path>
            </a:pathLst>
          </a:custGeom>
          <a:ln w="31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8792309" y="3961065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44141" y="0"/>
                </a:moveTo>
                <a:lnTo>
                  <a:pt x="26963" y="2870"/>
                </a:lnTo>
                <a:lnTo>
                  <a:pt x="12932" y="10697"/>
                </a:lnTo>
                <a:lnTo>
                  <a:pt x="3470" y="22304"/>
                </a:lnTo>
                <a:lnTo>
                  <a:pt x="0" y="36514"/>
                </a:lnTo>
                <a:lnTo>
                  <a:pt x="3470" y="50724"/>
                </a:lnTo>
                <a:lnTo>
                  <a:pt x="12932" y="62331"/>
                </a:lnTo>
                <a:lnTo>
                  <a:pt x="26963" y="70158"/>
                </a:lnTo>
                <a:lnTo>
                  <a:pt x="44141" y="73029"/>
                </a:lnTo>
                <a:lnTo>
                  <a:pt x="61319" y="70158"/>
                </a:lnTo>
                <a:lnTo>
                  <a:pt x="75350" y="62331"/>
                </a:lnTo>
                <a:lnTo>
                  <a:pt x="84812" y="50724"/>
                </a:lnTo>
                <a:lnTo>
                  <a:pt x="88282" y="36514"/>
                </a:lnTo>
                <a:lnTo>
                  <a:pt x="84812" y="22304"/>
                </a:lnTo>
                <a:lnTo>
                  <a:pt x="75350" y="10697"/>
                </a:lnTo>
                <a:lnTo>
                  <a:pt x="61319" y="2870"/>
                </a:lnTo>
                <a:lnTo>
                  <a:pt x="44141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8792309" y="3961065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88282" y="36514"/>
                </a:moveTo>
                <a:lnTo>
                  <a:pt x="84812" y="50724"/>
                </a:lnTo>
                <a:lnTo>
                  <a:pt x="75350" y="62331"/>
                </a:lnTo>
                <a:lnTo>
                  <a:pt x="61319" y="70158"/>
                </a:lnTo>
                <a:lnTo>
                  <a:pt x="44141" y="73029"/>
                </a:lnTo>
                <a:lnTo>
                  <a:pt x="26963" y="70158"/>
                </a:lnTo>
                <a:lnTo>
                  <a:pt x="12932" y="62331"/>
                </a:lnTo>
                <a:lnTo>
                  <a:pt x="3470" y="50724"/>
                </a:lnTo>
                <a:lnTo>
                  <a:pt x="0" y="36514"/>
                </a:lnTo>
                <a:lnTo>
                  <a:pt x="3470" y="22304"/>
                </a:lnTo>
                <a:lnTo>
                  <a:pt x="12932" y="10697"/>
                </a:lnTo>
                <a:lnTo>
                  <a:pt x="26963" y="2870"/>
                </a:lnTo>
                <a:lnTo>
                  <a:pt x="44141" y="0"/>
                </a:lnTo>
                <a:lnTo>
                  <a:pt x="61319" y="2870"/>
                </a:lnTo>
                <a:lnTo>
                  <a:pt x="75350" y="10697"/>
                </a:lnTo>
                <a:lnTo>
                  <a:pt x="84812" y="22304"/>
                </a:lnTo>
                <a:lnTo>
                  <a:pt x="88282" y="36514"/>
                </a:lnTo>
                <a:close/>
              </a:path>
            </a:pathLst>
          </a:custGeom>
          <a:ln w="31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857541" y="4955112"/>
            <a:ext cx="90242" cy="749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858521" y="4139075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44141" y="0"/>
                </a:moveTo>
                <a:lnTo>
                  <a:pt x="26963" y="2870"/>
                </a:lnTo>
                <a:lnTo>
                  <a:pt x="12932" y="10697"/>
                </a:lnTo>
                <a:lnTo>
                  <a:pt x="3470" y="22304"/>
                </a:lnTo>
                <a:lnTo>
                  <a:pt x="0" y="36514"/>
                </a:lnTo>
                <a:lnTo>
                  <a:pt x="3470" y="50724"/>
                </a:lnTo>
                <a:lnTo>
                  <a:pt x="12932" y="62331"/>
                </a:lnTo>
                <a:lnTo>
                  <a:pt x="26963" y="70158"/>
                </a:lnTo>
                <a:lnTo>
                  <a:pt x="44141" y="73029"/>
                </a:lnTo>
                <a:lnTo>
                  <a:pt x="61319" y="70158"/>
                </a:lnTo>
                <a:lnTo>
                  <a:pt x="75350" y="62331"/>
                </a:lnTo>
                <a:lnTo>
                  <a:pt x="84812" y="50724"/>
                </a:lnTo>
                <a:lnTo>
                  <a:pt x="88282" y="36514"/>
                </a:lnTo>
                <a:lnTo>
                  <a:pt x="84812" y="22304"/>
                </a:lnTo>
                <a:lnTo>
                  <a:pt x="75350" y="10697"/>
                </a:lnTo>
                <a:lnTo>
                  <a:pt x="61319" y="2870"/>
                </a:lnTo>
                <a:lnTo>
                  <a:pt x="44141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858521" y="4139075"/>
            <a:ext cx="88900" cy="73025"/>
          </a:xfrm>
          <a:custGeom>
            <a:avLst/>
            <a:gdLst/>
            <a:ahLst/>
            <a:cxnLst/>
            <a:rect l="l" t="t" r="r" b="b"/>
            <a:pathLst>
              <a:path w="88900" h="73025">
                <a:moveTo>
                  <a:pt x="88282" y="36514"/>
                </a:moveTo>
                <a:lnTo>
                  <a:pt x="84812" y="50724"/>
                </a:lnTo>
                <a:lnTo>
                  <a:pt x="75350" y="62331"/>
                </a:lnTo>
                <a:lnTo>
                  <a:pt x="61319" y="70158"/>
                </a:lnTo>
                <a:lnTo>
                  <a:pt x="44141" y="73029"/>
                </a:lnTo>
                <a:lnTo>
                  <a:pt x="26963" y="70158"/>
                </a:lnTo>
                <a:lnTo>
                  <a:pt x="12932" y="62331"/>
                </a:lnTo>
                <a:lnTo>
                  <a:pt x="3470" y="50724"/>
                </a:lnTo>
                <a:lnTo>
                  <a:pt x="0" y="36514"/>
                </a:lnTo>
                <a:lnTo>
                  <a:pt x="3470" y="22304"/>
                </a:lnTo>
                <a:lnTo>
                  <a:pt x="12932" y="10697"/>
                </a:lnTo>
                <a:lnTo>
                  <a:pt x="26963" y="2870"/>
                </a:lnTo>
                <a:lnTo>
                  <a:pt x="44141" y="0"/>
                </a:lnTo>
                <a:lnTo>
                  <a:pt x="61319" y="2870"/>
                </a:lnTo>
                <a:lnTo>
                  <a:pt x="75350" y="10697"/>
                </a:lnTo>
                <a:lnTo>
                  <a:pt x="84812" y="22304"/>
                </a:lnTo>
                <a:lnTo>
                  <a:pt x="88282" y="36514"/>
                </a:lnTo>
                <a:close/>
              </a:path>
            </a:pathLst>
          </a:custGeom>
          <a:ln w="31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8725117" y="4903383"/>
            <a:ext cx="90242" cy="7498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9278722" y="4930769"/>
            <a:ext cx="90242" cy="749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411145" y="4930769"/>
            <a:ext cx="90242" cy="749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543569" y="4930769"/>
            <a:ext cx="90242" cy="749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411145" y="3263262"/>
            <a:ext cx="90242" cy="749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9411145" y="4477377"/>
            <a:ext cx="90242" cy="749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250274" y="4968264"/>
            <a:ext cx="412115" cy="0"/>
          </a:xfrm>
          <a:custGeom>
            <a:avLst/>
            <a:gdLst/>
            <a:ahLst/>
            <a:cxnLst/>
            <a:rect l="l" t="t" r="r" b="b"/>
            <a:pathLst>
              <a:path w="412115">
                <a:moveTo>
                  <a:pt x="0" y="0"/>
                </a:moveTo>
                <a:lnTo>
                  <a:pt x="411984" y="0"/>
                </a:lnTo>
              </a:path>
            </a:pathLst>
          </a:custGeom>
          <a:ln w="182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0030962" y="5566785"/>
            <a:ext cx="90242" cy="749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030962" y="2434073"/>
            <a:ext cx="90242" cy="749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030962" y="3566030"/>
            <a:ext cx="90242" cy="749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870091" y="3603525"/>
            <a:ext cx="412115" cy="0"/>
          </a:xfrm>
          <a:custGeom>
            <a:avLst/>
            <a:gdLst/>
            <a:ahLst/>
            <a:cxnLst/>
            <a:rect l="l" t="t" r="r" b="b"/>
            <a:pathLst>
              <a:path w="412115">
                <a:moveTo>
                  <a:pt x="0" y="0"/>
                </a:moveTo>
                <a:lnTo>
                  <a:pt x="411984" y="0"/>
                </a:lnTo>
              </a:path>
            </a:pathLst>
          </a:custGeom>
          <a:ln w="182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0650778" y="4688859"/>
            <a:ext cx="90242" cy="7498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584567" y="5175722"/>
            <a:ext cx="90242" cy="7504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650778" y="5032706"/>
            <a:ext cx="90242" cy="7498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716990" y="5192458"/>
            <a:ext cx="90242" cy="7504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1270595" y="4465206"/>
            <a:ext cx="90242" cy="7498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087119" y="5373561"/>
            <a:ext cx="1555978" cy="46600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561872" y="2173365"/>
            <a:ext cx="1931670" cy="95885"/>
          </a:xfrm>
          <a:custGeom>
            <a:avLst/>
            <a:gdLst/>
            <a:ahLst/>
            <a:cxnLst/>
            <a:rect l="l" t="t" r="r" b="b"/>
            <a:pathLst>
              <a:path w="1931670" h="95885">
                <a:moveTo>
                  <a:pt x="1931178" y="0"/>
                </a:moveTo>
                <a:lnTo>
                  <a:pt x="0" y="0"/>
                </a:lnTo>
                <a:lnTo>
                  <a:pt x="0" y="95851"/>
                </a:lnTo>
                <a:lnTo>
                  <a:pt x="33105" y="95851"/>
                </a:lnTo>
                <a:lnTo>
                  <a:pt x="33105" y="27386"/>
                </a:lnTo>
                <a:lnTo>
                  <a:pt x="16552" y="27386"/>
                </a:lnTo>
                <a:lnTo>
                  <a:pt x="33105" y="13693"/>
                </a:lnTo>
                <a:lnTo>
                  <a:pt x="1931178" y="13693"/>
                </a:lnTo>
                <a:lnTo>
                  <a:pt x="1931178" y="0"/>
                </a:lnTo>
                <a:close/>
              </a:path>
              <a:path w="1931670" h="95885">
                <a:moveTo>
                  <a:pt x="1898072" y="13693"/>
                </a:moveTo>
                <a:lnTo>
                  <a:pt x="1898072" y="95851"/>
                </a:lnTo>
                <a:lnTo>
                  <a:pt x="1931178" y="95851"/>
                </a:lnTo>
                <a:lnTo>
                  <a:pt x="1931178" y="27386"/>
                </a:lnTo>
                <a:lnTo>
                  <a:pt x="1914625" y="27386"/>
                </a:lnTo>
                <a:lnTo>
                  <a:pt x="1898072" y="13693"/>
                </a:lnTo>
                <a:close/>
              </a:path>
              <a:path w="1931670" h="95885">
                <a:moveTo>
                  <a:pt x="33105" y="13693"/>
                </a:moveTo>
                <a:lnTo>
                  <a:pt x="16552" y="27386"/>
                </a:lnTo>
                <a:lnTo>
                  <a:pt x="33105" y="27386"/>
                </a:lnTo>
                <a:lnTo>
                  <a:pt x="33105" y="13693"/>
                </a:lnTo>
                <a:close/>
              </a:path>
              <a:path w="1931670" h="95885">
                <a:moveTo>
                  <a:pt x="1898072" y="13693"/>
                </a:moveTo>
                <a:lnTo>
                  <a:pt x="33105" y="13693"/>
                </a:lnTo>
                <a:lnTo>
                  <a:pt x="33105" y="27386"/>
                </a:lnTo>
                <a:lnTo>
                  <a:pt x="1898072" y="27386"/>
                </a:lnTo>
                <a:lnTo>
                  <a:pt x="1898072" y="13693"/>
                </a:lnTo>
                <a:close/>
              </a:path>
              <a:path w="1931670" h="95885">
                <a:moveTo>
                  <a:pt x="1931178" y="13693"/>
                </a:moveTo>
                <a:lnTo>
                  <a:pt x="1898072" y="13693"/>
                </a:lnTo>
                <a:lnTo>
                  <a:pt x="1914625" y="27386"/>
                </a:lnTo>
                <a:lnTo>
                  <a:pt x="1931178" y="27386"/>
                </a:lnTo>
                <a:lnTo>
                  <a:pt x="1931178" y="13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209277" y="1671287"/>
            <a:ext cx="3138170" cy="78105"/>
          </a:xfrm>
          <a:custGeom>
            <a:avLst/>
            <a:gdLst/>
            <a:ahLst/>
            <a:cxnLst/>
            <a:rect l="l" t="t" r="r" b="b"/>
            <a:pathLst>
              <a:path w="3138170" h="78105">
                <a:moveTo>
                  <a:pt x="3137705" y="0"/>
                </a:moveTo>
                <a:lnTo>
                  <a:pt x="0" y="0"/>
                </a:lnTo>
                <a:lnTo>
                  <a:pt x="0" y="77593"/>
                </a:lnTo>
                <a:lnTo>
                  <a:pt x="33105" y="77593"/>
                </a:lnTo>
                <a:lnTo>
                  <a:pt x="33105" y="27386"/>
                </a:lnTo>
                <a:lnTo>
                  <a:pt x="16552" y="27386"/>
                </a:lnTo>
                <a:lnTo>
                  <a:pt x="33105" y="13693"/>
                </a:lnTo>
                <a:lnTo>
                  <a:pt x="3137705" y="13693"/>
                </a:lnTo>
                <a:lnTo>
                  <a:pt x="3137705" y="0"/>
                </a:lnTo>
                <a:close/>
              </a:path>
              <a:path w="3138170" h="78105">
                <a:moveTo>
                  <a:pt x="3104599" y="13693"/>
                </a:moveTo>
                <a:lnTo>
                  <a:pt x="3104599" y="77593"/>
                </a:lnTo>
                <a:lnTo>
                  <a:pt x="3137705" y="77593"/>
                </a:lnTo>
                <a:lnTo>
                  <a:pt x="3137705" y="27386"/>
                </a:lnTo>
                <a:lnTo>
                  <a:pt x="3121152" y="27386"/>
                </a:lnTo>
                <a:lnTo>
                  <a:pt x="3104599" y="13693"/>
                </a:lnTo>
                <a:close/>
              </a:path>
              <a:path w="3138170" h="78105">
                <a:moveTo>
                  <a:pt x="33105" y="13693"/>
                </a:moveTo>
                <a:lnTo>
                  <a:pt x="16552" y="27386"/>
                </a:lnTo>
                <a:lnTo>
                  <a:pt x="33105" y="27386"/>
                </a:lnTo>
                <a:lnTo>
                  <a:pt x="33105" y="13693"/>
                </a:lnTo>
                <a:close/>
              </a:path>
              <a:path w="3138170" h="78105">
                <a:moveTo>
                  <a:pt x="3104599" y="13693"/>
                </a:moveTo>
                <a:lnTo>
                  <a:pt x="33105" y="13693"/>
                </a:lnTo>
                <a:lnTo>
                  <a:pt x="33105" y="27386"/>
                </a:lnTo>
                <a:lnTo>
                  <a:pt x="3104599" y="27386"/>
                </a:lnTo>
                <a:lnTo>
                  <a:pt x="3104599" y="13693"/>
                </a:lnTo>
                <a:close/>
              </a:path>
              <a:path w="3138170" h="78105">
                <a:moveTo>
                  <a:pt x="3137705" y="13693"/>
                </a:moveTo>
                <a:lnTo>
                  <a:pt x="3104599" y="13693"/>
                </a:lnTo>
                <a:lnTo>
                  <a:pt x="3121152" y="27386"/>
                </a:lnTo>
                <a:lnTo>
                  <a:pt x="3137705" y="27386"/>
                </a:lnTo>
                <a:lnTo>
                  <a:pt x="3137705" y="13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8209277" y="1926890"/>
            <a:ext cx="1283970" cy="86995"/>
          </a:xfrm>
          <a:custGeom>
            <a:avLst/>
            <a:gdLst/>
            <a:ahLst/>
            <a:cxnLst/>
            <a:rect l="l" t="t" r="r" b="b"/>
            <a:pathLst>
              <a:path w="1283970" h="86994">
                <a:moveTo>
                  <a:pt x="1283774" y="0"/>
                </a:moveTo>
                <a:lnTo>
                  <a:pt x="0" y="0"/>
                </a:lnTo>
                <a:lnTo>
                  <a:pt x="0" y="86722"/>
                </a:lnTo>
                <a:lnTo>
                  <a:pt x="33105" y="86722"/>
                </a:lnTo>
                <a:lnTo>
                  <a:pt x="33105" y="27386"/>
                </a:lnTo>
                <a:lnTo>
                  <a:pt x="16552" y="27386"/>
                </a:lnTo>
                <a:lnTo>
                  <a:pt x="33105" y="13693"/>
                </a:lnTo>
                <a:lnTo>
                  <a:pt x="1283774" y="13693"/>
                </a:lnTo>
                <a:lnTo>
                  <a:pt x="1283774" y="0"/>
                </a:lnTo>
                <a:close/>
              </a:path>
              <a:path w="1283970" h="86994">
                <a:moveTo>
                  <a:pt x="1250668" y="13693"/>
                </a:moveTo>
                <a:lnTo>
                  <a:pt x="1250668" y="86722"/>
                </a:lnTo>
                <a:lnTo>
                  <a:pt x="1283774" y="86722"/>
                </a:lnTo>
                <a:lnTo>
                  <a:pt x="1283774" y="27386"/>
                </a:lnTo>
                <a:lnTo>
                  <a:pt x="1267221" y="27386"/>
                </a:lnTo>
                <a:lnTo>
                  <a:pt x="1250668" y="13693"/>
                </a:lnTo>
                <a:close/>
              </a:path>
              <a:path w="1283970" h="86994">
                <a:moveTo>
                  <a:pt x="33105" y="13693"/>
                </a:moveTo>
                <a:lnTo>
                  <a:pt x="16552" y="27386"/>
                </a:lnTo>
                <a:lnTo>
                  <a:pt x="33105" y="27386"/>
                </a:lnTo>
                <a:lnTo>
                  <a:pt x="33105" y="13693"/>
                </a:lnTo>
                <a:close/>
              </a:path>
              <a:path w="1283970" h="86994">
                <a:moveTo>
                  <a:pt x="1250668" y="13693"/>
                </a:moveTo>
                <a:lnTo>
                  <a:pt x="33105" y="13693"/>
                </a:lnTo>
                <a:lnTo>
                  <a:pt x="33105" y="27386"/>
                </a:lnTo>
                <a:lnTo>
                  <a:pt x="1250668" y="27386"/>
                </a:lnTo>
                <a:lnTo>
                  <a:pt x="1250668" y="13693"/>
                </a:lnTo>
                <a:close/>
              </a:path>
              <a:path w="1283970" h="86994">
                <a:moveTo>
                  <a:pt x="1283774" y="13693"/>
                </a:moveTo>
                <a:lnTo>
                  <a:pt x="1250668" y="13693"/>
                </a:lnTo>
                <a:lnTo>
                  <a:pt x="1267221" y="27386"/>
                </a:lnTo>
                <a:lnTo>
                  <a:pt x="1283774" y="27386"/>
                </a:lnTo>
                <a:lnTo>
                  <a:pt x="1283774" y="13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 txBox="1"/>
          <p:nvPr/>
        </p:nvSpPr>
        <p:spPr>
          <a:xfrm>
            <a:off x="8419123" y="2048078"/>
            <a:ext cx="240029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120" dirty="0">
                <a:latin typeface="Arial"/>
                <a:cs typeface="Arial"/>
              </a:rPr>
              <a:t>*</a:t>
            </a:r>
            <a:r>
              <a:rPr sz="1500" spc="-21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8695005" y="1573386"/>
            <a:ext cx="1189355" cy="48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61390">
              <a:lnSpc>
                <a:spcPct val="100000"/>
              </a:lnSpc>
              <a:spcBef>
                <a:spcPts val="95"/>
              </a:spcBef>
            </a:pPr>
            <a:r>
              <a:rPr sz="1500" spc="120" dirty="0">
                <a:latin typeface="Arial"/>
                <a:cs typeface="Arial"/>
              </a:rPr>
              <a:t>*</a:t>
            </a:r>
            <a:r>
              <a:rPr sz="1500" spc="-21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500" spc="120" dirty="0">
                <a:latin typeface="Arial"/>
                <a:cs typeface="Arial"/>
              </a:rPr>
              <a:t>*</a:t>
            </a:r>
            <a:r>
              <a:rPr sz="1500" spc="-145" dirty="0">
                <a:latin typeface="Arial"/>
                <a:cs typeface="Arial"/>
              </a:rPr>
              <a:t> </a:t>
            </a:r>
            <a:r>
              <a:rPr sz="1500" spc="120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0993" y="84582"/>
            <a:ext cx="22402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5B9BD4"/>
                </a:solidFill>
                <a:latin typeface="Trebuchet MS"/>
                <a:cs typeface="Trebuchet MS"/>
              </a:rPr>
              <a:t>Background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23933" y="6524345"/>
            <a:ext cx="29019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Trebuchet MS"/>
                <a:cs typeface="Trebuchet MS"/>
              </a:rPr>
              <a:t>UNAIDS, </a:t>
            </a:r>
            <a:r>
              <a:rPr sz="1100" spc="-5" dirty="0">
                <a:latin typeface="Trebuchet MS"/>
                <a:cs typeface="Trebuchet MS"/>
              </a:rPr>
              <a:t>2014; WHO, 2014, Pullan </a:t>
            </a:r>
            <a:r>
              <a:rPr sz="1100" i="1" spc="-5" dirty="0">
                <a:latin typeface="Trebuchet MS"/>
                <a:cs typeface="Trebuchet MS"/>
              </a:rPr>
              <a:t>et al.</a:t>
            </a:r>
            <a:r>
              <a:rPr sz="1100" spc="-5" dirty="0">
                <a:latin typeface="Trebuchet MS"/>
                <a:cs typeface="Trebuchet MS"/>
              </a:rPr>
              <a:t>,</a:t>
            </a:r>
            <a:r>
              <a:rPr sz="1100" spc="-20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2014</a:t>
            </a:r>
            <a:endParaRPr sz="1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25989" y="3610364"/>
            <a:ext cx="2061210" cy="162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b="1" spc="-5" dirty="0">
                <a:latin typeface="Arial"/>
                <a:cs typeface="Arial"/>
              </a:rPr>
              <a:t>M e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d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ia</a:t>
            </a:r>
            <a:r>
              <a:rPr sz="900" b="1" spc="-9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 c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c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.</a:t>
            </a:r>
            <a:r>
              <a:rPr sz="900" b="1" spc="14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f</a:t>
            </a:r>
            <a:r>
              <a:rPr sz="900" b="1" spc="155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IL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-</a:t>
            </a:r>
            <a:r>
              <a:rPr sz="900" b="1" spc="-15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4</a:t>
            </a:r>
            <a:r>
              <a:rPr sz="900" b="1" spc="220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in</a:t>
            </a:r>
            <a:r>
              <a:rPr sz="900" b="1" spc="24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p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g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25" dirty="0">
                <a:latin typeface="Arial"/>
                <a:cs typeface="Arial"/>
              </a:rPr>
              <a:t>/m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l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 rot="2640000">
            <a:off x="1114311" y="4496052"/>
            <a:ext cx="18844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 rot="2640000">
            <a:off x="1168793" y="5135327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2640000">
            <a:off x="1070581" y="5703830"/>
            <a:ext cx="233718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2640000">
            <a:off x="965312" y="6271140"/>
            <a:ext cx="34967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7" baseline="3472" dirty="0">
                <a:latin typeface="Arial"/>
                <a:cs typeface="Arial"/>
              </a:rPr>
              <a:t>P</a:t>
            </a:r>
            <a:r>
              <a:rPr sz="1200" b="1" spc="-135" baseline="3472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10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2640000">
            <a:off x="918689" y="6865789"/>
            <a:ext cx="402781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15" baseline="3472" dirty="0">
                <a:latin typeface="Arial"/>
                <a:cs typeface="Arial"/>
              </a:rPr>
              <a:t>H</a:t>
            </a:r>
            <a:r>
              <a:rPr sz="1200" b="1" spc="-112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+</a:t>
            </a:r>
            <a:r>
              <a:rPr sz="1200" b="1" spc="-150" baseline="3472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70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2640000">
            <a:off x="856828" y="7455709"/>
            <a:ext cx="47744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7" baseline="3472" dirty="0">
                <a:latin typeface="Arial"/>
                <a:cs typeface="Arial"/>
              </a:rPr>
              <a:t>P</a:t>
            </a:r>
            <a:r>
              <a:rPr sz="1200" b="1" spc="-120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F</a:t>
            </a:r>
            <a:r>
              <a:rPr sz="1200" b="1" spc="-135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+</a:t>
            </a:r>
            <a:r>
              <a:rPr sz="1200" b="1" spc="-142" baseline="3472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65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2640000">
            <a:off x="1168793" y="8208046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54914" y="4604927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31" y="18253"/>
                </a:moveTo>
                <a:lnTo>
                  <a:pt x="51731" y="0"/>
                </a:lnTo>
                <a:lnTo>
                  <a:pt x="0" y="0"/>
                </a:lnTo>
                <a:lnTo>
                  <a:pt x="0" y="18253"/>
                </a:lnTo>
                <a:lnTo>
                  <a:pt x="51731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54914" y="5219470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31" y="18253"/>
                </a:moveTo>
                <a:lnTo>
                  <a:pt x="51731" y="0"/>
                </a:lnTo>
                <a:lnTo>
                  <a:pt x="0" y="0"/>
                </a:lnTo>
                <a:lnTo>
                  <a:pt x="0" y="18253"/>
                </a:lnTo>
                <a:lnTo>
                  <a:pt x="51731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54914" y="5834014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31" y="18253"/>
                </a:moveTo>
                <a:lnTo>
                  <a:pt x="51731" y="0"/>
                </a:lnTo>
                <a:lnTo>
                  <a:pt x="0" y="0"/>
                </a:lnTo>
                <a:lnTo>
                  <a:pt x="0" y="18253"/>
                </a:lnTo>
                <a:lnTo>
                  <a:pt x="51731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4914" y="6448558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31" y="18253"/>
                </a:moveTo>
                <a:lnTo>
                  <a:pt x="51731" y="0"/>
                </a:lnTo>
                <a:lnTo>
                  <a:pt x="0" y="0"/>
                </a:lnTo>
                <a:lnTo>
                  <a:pt x="0" y="18253"/>
                </a:lnTo>
                <a:lnTo>
                  <a:pt x="51731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54914" y="7063102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31" y="18253"/>
                </a:moveTo>
                <a:lnTo>
                  <a:pt x="51731" y="0"/>
                </a:lnTo>
                <a:lnTo>
                  <a:pt x="0" y="0"/>
                </a:lnTo>
                <a:lnTo>
                  <a:pt x="0" y="18253"/>
                </a:lnTo>
                <a:lnTo>
                  <a:pt x="51731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54914" y="7677646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31" y="18253"/>
                </a:moveTo>
                <a:lnTo>
                  <a:pt x="51731" y="0"/>
                </a:lnTo>
                <a:lnTo>
                  <a:pt x="0" y="0"/>
                </a:lnTo>
                <a:lnTo>
                  <a:pt x="0" y="18253"/>
                </a:lnTo>
                <a:lnTo>
                  <a:pt x="51731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54914" y="8292189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31" y="18253"/>
                </a:moveTo>
                <a:lnTo>
                  <a:pt x="51731" y="0"/>
                </a:lnTo>
                <a:lnTo>
                  <a:pt x="0" y="0"/>
                </a:lnTo>
                <a:lnTo>
                  <a:pt x="0" y="18253"/>
                </a:lnTo>
                <a:lnTo>
                  <a:pt x="51731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02033" y="4297655"/>
            <a:ext cx="0" cy="307340"/>
          </a:xfrm>
          <a:custGeom>
            <a:avLst/>
            <a:gdLst/>
            <a:ahLst/>
            <a:cxnLst/>
            <a:rect l="l" t="t" r="r" b="b"/>
            <a:pathLst>
              <a:path h="307339">
                <a:moveTo>
                  <a:pt x="0" y="0"/>
                </a:moveTo>
                <a:lnTo>
                  <a:pt x="0" y="307271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10925" y="4297655"/>
            <a:ext cx="0" cy="4329430"/>
          </a:xfrm>
          <a:custGeom>
            <a:avLst/>
            <a:gdLst/>
            <a:ahLst/>
            <a:cxnLst/>
            <a:rect l="l" t="t" r="r" b="b"/>
            <a:pathLst>
              <a:path h="4329430">
                <a:moveTo>
                  <a:pt x="0" y="0"/>
                </a:moveTo>
                <a:lnTo>
                  <a:pt x="0" y="4329187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329304" y="4147405"/>
            <a:ext cx="141605" cy="83185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53203" y="4000336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1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78598" y="4000336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2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97516" y="4255063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5" h="43179">
                <a:moveTo>
                  <a:pt x="18258" y="42592"/>
                </a:moveTo>
                <a:lnTo>
                  <a:pt x="18258" y="0"/>
                </a:lnTo>
                <a:lnTo>
                  <a:pt x="0" y="0"/>
                </a:lnTo>
                <a:lnTo>
                  <a:pt x="0" y="42592"/>
                </a:lnTo>
                <a:lnTo>
                  <a:pt x="18258" y="425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97588" y="4297655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80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15370" y="4306782"/>
            <a:ext cx="843915" cy="0"/>
          </a:xfrm>
          <a:custGeom>
            <a:avLst/>
            <a:gdLst/>
            <a:ahLst/>
            <a:cxnLst/>
            <a:rect l="l" t="t" r="r" b="b"/>
            <a:pathLst>
              <a:path w="843914">
                <a:moveTo>
                  <a:pt x="0" y="0"/>
                </a:moveTo>
                <a:lnTo>
                  <a:pt x="843381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58751" y="4297655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80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76533" y="4306782"/>
            <a:ext cx="845185" cy="0"/>
          </a:xfrm>
          <a:custGeom>
            <a:avLst/>
            <a:gdLst/>
            <a:ahLst/>
            <a:cxnLst/>
            <a:rect l="l" t="t" r="r" b="b"/>
            <a:pathLst>
              <a:path w="845185">
                <a:moveTo>
                  <a:pt x="0" y="0"/>
                </a:moveTo>
                <a:lnTo>
                  <a:pt x="844651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21184" y="4297655"/>
            <a:ext cx="19050" cy="9525"/>
          </a:xfrm>
          <a:custGeom>
            <a:avLst/>
            <a:gdLst/>
            <a:ahLst/>
            <a:cxnLst/>
            <a:rect l="l" t="t" r="r" b="b"/>
            <a:pathLst>
              <a:path w="19050" h="9525">
                <a:moveTo>
                  <a:pt x="0" y="0"/>
                </a:moveTo>
                <a:lnTo>
                  <a:pt x="0" y="9126"/>
                </a:lnTo>
                <a:lnTo>
                  <a:pt x="19052" y="9126"/>
                </a:lnTo>
                <a:lnTo>
                  <a:pt x="1905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40237" y="4306782"/>
            <a:ext cx="842644" cy="0"/>
          </a:xfrm>
          <a:custGeom>
            <a:avLst/>
            <a:gdLst/>
            <a:ahLst/>
            <a:cxnLst/>
            <a:rect l="l" t="t" r="r" b="b"/>
            <a:pathLst>
              <a:path w="842645">
                <a:moveTo>
                  <a:pt x="0" y="0"/>
                </a:moveTo>
                <a:lnTo>
                  <a:pt x="842110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82348" y="4297655"/>
            <a:ext cx="19050" cy="9525"/>
          </a:xfrm>
          <a:custGeom>
            <a:avLst/>
            <a:gdLst/>
            <a:ahLst/>
            <a:cxnLst/>
            <a:rect l="l" t="t" r="r" b="b"/>
            <a:pathLst>
              <a:path w="19050" h="9525">
                <a:moveTo>
                  <a:pt x="0" y="0"/>
                </a:moveTo>
                <a:lnTo>
                  <a:pt x="0" y="9126"/>
                </a:lnTo>
                <a:lnTo>
                  <a:pt x="19052" y="9126"/>
                </a:lnTo>
                <a:lnTo>
                  <a:pt x="1905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001400" y="4306782"/>
            <a:ext cx="846455" cy="0"/>
          </a:xfrm>
          <a:custGeom>
            <a:avLst/>
            <a:gdLst/>
            <a:ahLst/>
            <a:cxnLst/>
            <a:rect l="l" t="t" r="r" b="b"/>
            <a:pathLst>
              <a:path w="846454">
                <a:moveTo>
                  <a:pt x="0" y="0"/>
                </a:moveTo>
                <a:lnTo>
                  <a:pt x="845921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47321" y="4297655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79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865103" y="4306782"/>
            <a:ext cx="843915" cy="0"/>
          </a:xfrm>
          <a:custGeom>
            <a:avLst/>
            <a:gdLst/>
            <a:ahLst/>
            <a:cxnLst/>
            <a:rect l="l" t="t" r="r" b="b"/>
            <a:pathLst>
              <a:path w="843914">
                <a:moveTo>
                  <a:pt x="0" y="0"/>
                </a:moveTo>
                <a:lnTo>
                  <a:pt x="843381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708484" y="4297655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79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726267" y="4297655"/>
            <a:ext cx="1270" cy="18415"/>
          </a:xfrm>
          <a:custGeom>
            <a:avLst/>
            <a:gdLst/>
            <a:ahLst/>
            <a:cxnLst/>
            <a:rect l="l" t="t" r="r" b="b"/>
            <a:pathLst>
              <a:path w="1270" h="18414">
                <a:moveTo>
                  <a:pt x="0" y="0"/>
                </a:moveTo>
                <a:lnTo>
                  <a:pt x="0" y="18253"/>
                </a:lnTo>
                <a:lnTo>
                  <a:pt x="1270" y="18253"/>
                </a:lnTo>
                <a:lnTo>
                  <a:pt x="12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97516" y="4306782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5" h="9525">
                <a:moveTo>
                  <a:pt x="18258" y="9126"/>
                </a:moveTo>
                <a:lnTo>
                  <a:pt x="18258" y="0"/>
                </a:lnTo>
                <a:lnTo>
                  <a:pt x="0" y="0"/>
                </a:lnTo>
                <a:lnTo>
                  <a:pt x="0" y="9126"/>
                </a:lnTo>
                <a:lnTo>
                  <a:pt x="18258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58730" y="4277880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4" h="20320">
                <a:moveTo>
                  <a:pt x="18258" y="19774"/>
                </a:moveTo>
                <a:lnTo>
                  <a:pt x="18258" y="0"/>
                </a:lnTo>
                <a:lnTo>
                  <a:pt x="0" y="0"/>
                </a:lnTo>
                <a:lnTo>
                  <a:pt x="0" y="19774"/>
                </a:lnTo>
                <a:lnTo>
                  <a:pt x="18258" y="197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58730" y="4306782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8" y="9126"/>
                </a:moveTo>
                <a:lnTo>
                  <a:pt x="18258" y="0"/>
                </a:lnTo>
                <a:lnTo>
                  <a:pt x="0" y="0"/>
                </a:lnTo>
                <a:lnTo>
                  <a:pt x="0" y="9126"/>
                </a:lnTo>
                <a:lnTo>
                  <a:pt x="18258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121428" y="4255063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8" y="42592"/>
                </a:moveTo>
                <a:lnTo>
                  <a:pt x="18258" y="0"/>
                </a:lnTo>
                <a:lnTo>
                  <a:pt x="0" y="0"/>
                </a:lnTo>
                <a:lnTo>
                  <a:pt x="0" y="42592"/>
                </a:lnTo>
                <a:lnTo>
                  <a:pt x="18258" y="425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121428" y="4306782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8" y="9126"/>
                </a:moveTo>
                <a:lnTo>
                  <a:pt x="18258" y="0"/>
                </a:lnTo>
                <a:lnTo>
                  <a:pt x="0" y="0"/>
                </a:lnTo>
                <a:lnTo>
                  <a:pt x="0" y="9126"/>
                </a:lnTo>
                <a:lnTo>
                  <a:pt x="18258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982604" y="4277880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4" h="20320">
                <a:moveTo>
                  <a:pt x="18258" y="19774"/>
                </a:moveTo>
                <a:lnTo>
                  <a:pt x="18258" y="0"/>
                </a:lnTo>
                <a:lnTo>
                  <a:pt x="0" y="0"/>
                </a:lnTo>
                <a:lnTo>
                  <a:pt x="0" y="19774"/>
                </a:lnTo>
                <a:lnTo>
                  <a:pt x="18258" y="197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982604" y="4306782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8" y="9126"/>
                </a:moveTo>
                <a:lnTo>
                  <a:pt x="18258" y="0"/>
                </a:lnTo>
                <a:lnTo>
                  <a:pt x="0" y="0"/>
                </a:lnTo>
                <a:lnTo>
                  <a:pt x="0" y="9126"/>
                </a:lnTo>
                <a:lnTo>
                  <a:pt x="18258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46823" y="4255063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8" y="42592"/>
                </a:moveTo>
                <a:lnTo>
                  <a:pt x="18258" y="0"/>
                </a:lnTo>
                <a:lnTo>
                  <a:pt x="0" y="0"/>
                </a:lnTo>
                <a:lnTo>
                  <a:pt x="0" y="42592"/>
                </a:lnTo>
                <a:lnTo>
                  <a:pt x="18258" y="425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46823" y="4306782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8" y="9126"/>
                </a:moveTo>
                <a:lnTo>
                  <a:pt x="18258" y="0"/>
                </a:lnTo>
                <a:lnTo>
                  <a:pt x="0" y="0"/>
                </a:lnTo>
                <a:lnTo>
                  <a:pt x="0" y="9126"/>
                </a:lnTo>
                <a:lnTo>
                  <a:pt x="18258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08000" y="4277880"/>
            <a:ext cx="18415" cy="20320"/>
          </a:xfrm>
          <a:custGeom>
            <a:avLst/>
            <a:gdLst/>
            <a:ahLst/>
            <a:cxnLst/>
            <a:rect l="l" t="t" r="r" b="b"/>
            <a:pathLst>
              <a:path w="18414" h="20320">
                <a:moveTo>
                  <a:pt x="18258" y="19774"/>
                </a:moveTo>
                <a:lnTo>
                  <a:pt x="18258" y="0"/>
                </a:lnTo>
                <a:lnTo>
                  <a:pt x="0" y="0"/>
                </a:lnTo>
                <a:lnTo>
                  <a:pt x="0" y="19774"/>
                </a:lnTo>
                <a:lnTo>
                  <a:pt x="18258" y="197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708000" y="4306782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8" y="9126"/>
                </a:moveTo>
                <a:lnTo>
                  <a:pt x="18258" y="0"/>
                </a:lnTo>
                <a:lnTo>
                  <a:pt x="0" y="0"/>
                </a:lnTo>
                <a:lnTo>
                  <a:pt x="0" y="9126"/>
                </a:lnTo>
                <a:lnTo>
                  <a:pt x="18258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382607" y="4575138"/>
            <a:ext cx="74807" cy="747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82935" y="4408699"/>
            <a:ext cx="808214" cy="28658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513457" y="5804225"/>
            <a:ext cx="74807" cy="747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19123" y="6418769"/>
            <a:ext cx="74807" cy="747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086335" y="7033313"/>
            <a:ext cx="74807" cy="747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053960" y="7593095"/>
            <a:ext cx="74807" cy="747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971761" y="7702618"/>
            <a:ext cx="74845" cy="747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054848" y="8153765"/>
            <a:ext cx="73660" cy="73025"/>
          </a:xfrm>
          <a:custGeom>
            <a:avLst/>
            <a:gdLst/>
            <a:ahLst/>
            <a:cxnLst/>
            <a:rect l="l" t="t" r="r" b="b"/>
            <a:pathLst>
              <a:path w="73660" h="73025">
                <a:moveTo>
                  <a:pt x="73032" y="36507"/>
                </a:moveTo>
                <a:lnTo>
                  <a:pt x="70161" y="22300"/>
                </a:lnTo>
                <a:lnTo>
                  <a:pt x="62334" y="10695"/>
                </a:lnTo>
                <a:lnTo>
                  <a:pt x="50726" y="2869"/>
                </a:lnTo>
                <a:lnTo>
                  <a:pt x="36516" y="0"/>
                </a:lnTo>
                <a:lnTo>
                  <a:pt x="22305" y="2869"/>
                </a:lnTo>
                <a:lnTo>
                  <a:pt x="10698" y="10695"/>
                </a:lnTo>
                <a:lnTo>
                  <a:pt x="2870" y="22300"/>
                </a:lnTo>
                <a:lnTo>
                  <a:pt x="0" y="36507"/>
                </a:lnTo>
                <a:lnTo>
                  <a:pt x="2870" y="50714"/>
                </a:lnTo>
                <a:lnTo>
                  <a:pt x="10698" y="62319"/>
                </a:lnTo>
                <a:lnTo>
                  <a:pt x="22305" y="70145"/>
                </a:lnTo>
                <a:lnTo>
                  <a:pt x="36516" y="73015"/>
                </a:lnTo>
                <a:lnTo>
                  <a:pt x="50726" y="70145"/>
                </a:lnTo>
                <a:lnTo>
                  <a:pt x="62334" y="62319"/>
                </a:lnTo>
                <a:lnTo>
                  <a:pt x="70161" y="50714"/>
                </a:lnTo>
                <a:lnTo>
                  <a:pt x="73032" y="36507"/>
                </a:lnTo>
                <a:close/>
              </a:path>
            </a:pathLst>
          </a:custGeom>
          <a:solidFill>
            <a:srgbClr val="9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054848" y="8153765"/>
            <a:ext cx="73660" cy="73025"/>
          </a:xfrm>
          <a:custGeom>
            <a:avLst/>
            <a:gdLst/>
            <a:ahLst/>
            <a:cxnLst/>
            <a:rect l="l" t="t" r="r" b="b"/>
            <a:pathLst>
              <a:path w="73660" h="73025">
                <a:moveTo>
                  <a:pt x="36516" y="73015"/>
                </a:moveTo>
                <a:lnTo>
                  <a:pt x="22305" y="70145"/>
                </a:lnTo>
                <a:lnTo>
                  <a:pt x="10698" y="62319"/>
                </a:lnTo>
                <a:lnTo>
                  <a:pt x="2870" y="50714"/>
                </a:lnTo>
                <a:lnTo>
                  <a:pt x="0" y="36507"/>
                </a:lnTo>
                <a:lnTo>
                  <a:pt x="2870" y="22300"/>
                </a:lnTo>
                <a:lnTo>
                  <a:pt x="10698" y="10695"/>
                </a:lnTo>
                <a:lnTo>
                  <a:pt x="22305" y="2869"/>
                </a:lnTo>
                <a:lnTo>
                  <a:pt x="36516" y="0"/>
                </a:lnTo>
                <a:lnTo>
                  <a:pt x="50726" y="2869"/>
                </a:lnTo>
                <a:lnTo>
                  <a:pt x="62334" y="10695"/>
                </a:lnTo>
                <a:lnTo>
                  <a:pt x="70161" y="22300"/>
                </a:lnTo>
                <a:lnTo>
                  <a:pt x="73032" y="36507"/>
                </a:lnTo>
                <a:lnTo>
                  <a:pt x="70161" y="50714"/>
                </a:lnTo>
                <a:lnTo>
                  <a:pt x="62334" y="62319"/>
                </a:lnTo>
                <a:lnTo>
                  <a:pt x="50726" y="70145"/>
                </a:lnTo>
                <a:lnTo>
                  <a:pt x="36516" y="73015"/>
                </a:lnTo>
                <a:close/>
              </a:path>
            </a:pathLst>
          </a:custGeom>
          <a:ln w="3175">
            <a:solidFill>
              <a:srgbClr val="9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0763" y="7081356"/>
            <a:ext cx="473443" cy="15454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099606" y="8317162"/>
            <a:ext cx="74807" cy="7478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016810" y="8208526"/>
            <a:ext cx="73660" cy="73025"/>
          </a:xfrm>
          <a:custGeom>
            <a:avLst/>
            <a:gdLst/>
            <a:ahLst/>
            <a:cxnLst/>
            <a:rect l="l" t="t" r="r" b="b"/>
            <a:pathLst>
              <a:path w="73660" h="73025">
                <a:moveTo>
                  <a:pt x="73032" y="36507"/>
                </a:moveTo>
                <a:lnTo>
                  <a:pt x="70161" y="22300"/>
                </a:lnTo>
                <a:lnTo>
                  <a:pt x="62334" y="10695"/>
                </a:lnTo>
                <a:lnTo>
                  <a:pt x="50726" y="2869"/>
                </a:lnTo>
                <a:lnTo>
                  <a:pt x="36516" y="0"/>
                </a:lnTo>
                <a:lnTo>
                  <a:pt x="22305" y="2869"/>
                </a:lnTo>
                <a:lnTo>
                  <a:pt x="10698" y="10695"/>
                </a:lnTo>
                <a:lnTo>
                  <a:pt x="2870" y="22300"/>
                </a:lnTo>
                <a:lnTo>
                  <a:pt x="0" y="36507"/>
                </a:lnTo>
                <a:lnTo>
                  <a:pt x="2870" y="50714"/>
                </a:lnTo>
                <a:lnTo>
                  <a:pt x="10698" y="62319"/>
                </a:lnTo>
                <a:lnTo>
                  <a:pt x="22305" y="70145"/>
                </a:lnTo>
                <a:lnTo>
                  <a:pt x="36516" y="73015"/>
                </a:lnTo>
                <a:lnTo>
                  <a:pt x="50726" y="70145"/>
                </a:lnTo>
                <a:lnTo>
                  <a:pt x="62334" y="62319"/>
                </a:lnTo>
                <a:lnTo>
                  <a:pt x="70161" y="50714"/>
                </a:lnTo>
                <a:lnTo>
                  <a:pt x="73032" y="36507"/>
                </a:lnTo>
                <a:close/>
              </a:path>
            </a:pathLst>
          </a:custGeom>
          <a:solidFill>
            <a:srgbClr val="9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016810" y="8208526"/>
            <a:ext cx="73660" cy="73025"/>
          </a:xfrm>
          <a:custGeom>
            <a:avLst/>
            <a:gdLst/>
            <a:ahLst/>
            <a:cxnLst/>
            <a:rect l="l" t="t" r="r" b="b"/>
            <a:pathLst>
              <a:path w="73660" h="73025">
                <a:moveTo>
                  <a:pt x="36516" y="73015"/>
                </a:moveTo>
                <a:lnTo>
                  <a:pt x="22305" y="70145"/>
                </a:lnTo>
                <a:lnTo>
                  <a:pt x="10698" y="62319"/>
                </a:lnTo>
                <a:lnTo>
                  <a:pt x="2870" y="50714"/>
                </a:lnTo>
                <a:lnTo>
                  <a:pt x="0" y="36507"/>
                </a:lnTo>
                <a:lnTo>
                  <a:pt x="2870" y="22300"/>
                </a:lnTo>
                <a:lnTo>
                  <a:pt x="10698" y="10695"/>
                </a:lnTo>
                <a:lnTo>
                  <a:pt x="22305" y="2869"/>
                </a:lnTo>
                <a:lnTo>
                  <a:pt x="36516" y="0"/>
                </a:lnTo>
                <a:lnTo>
                  <a:pt x="50726" y="2869"/>
                </a:lnTo>
                <a:lnTo>
                  <a:pt x="62334" y="10695"/>
                </a:lnTo>
                <a:lnTo>
                  <a:pt x="70161" y="22300"/>
                </a:lnTo>
                <a:lnTo>
                  <a:pt x="73032" y="36507"/>
                </a:lnTo>
                <a:lnTo>
                  <a:pt x="70161" y="50714"/>
                </a:lnTo>
                <a:lnTo>
                  <a:pt x="62334" y="62319"/>
                </a:lnTo>
                <a:lnTo>
                  <a:pt x="50726" y="70145"/>
                </a:lnTo>
                <a:lnTo>
                  <a:pt x="36516" y="73015"/>
                </a:lnTo>
                <a:close/>
              </a:path>
            </a:pathLst>
          </a:custGeom>
          <a:ln w="3175">
            <a:solidFill>
              <a:srgbClr val="9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105325" y="8262400"/>
            <a:ext cx="74807" cy="7478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10900" y="8317162"/>
            <a:ext cx="74807" cy="747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295670" y="5827930"/>
            <a:ext cx="123825" cy="2486025"/>
          </a:xfrm>
          <a:custGeom>
            <a:avLst/>
            <a:gdLst/>
            <a:ahLst/>
            <a:cxnLst/>
            <a:rect l="l" t="t" r="r" b="b"/>
            <a:pathLst>
              <a:path w="123825" h="2486025">
                <a:moveTo>
                  <a:pt x="123242" y="2485555"/>
                </a:moveTo>
                <a:lnTo>
                  <a:pt x="123242" y="0"/>
                </a:lnTo>
                <a:lnTo>
                  <a:pt x="0" y="0"/>
                </a:lnTo>
                <a:lnTo>
                  <a:pt x="0" y="27380"/>
                </a:lnTo>
                <a:lnTo>
                  <a:pt x="95855" y="27380"/>
                </a:lnTo>
                <a:lnTo>
                  <a:pt x="95855" y="13690"/>
                </a:lnTo>
                <a:lnTo>
                  <a:pt x="109548" y="27380"/>
                </a:lnTo>
                <a:lnTo>
                  <a:pt x="109548" y="2485555"/>
                </a:lnTo>
                <a:lnTo>
                  <a:pt x="123242" y="2485555"/>
                </a:lnTo>
                <a:close/>
              </a:path>
              <a:path w="123825" h="2486025">
                <a:moveTo>
                  <a:pt x="109548" y="2458175"/>
                </a:moveTo>
                <a:lnTo>
                  <a:pt x="0" y="2458175"/>
                </a:lnTo>
                <a:lnTo>
                  <a:pt x="0" y="2485555"/>
                </a:lnTo>
                <a:lnTo>
                  <a:pt x="95855" y="2485555"/>
                </a:lnTo>
                <a:lnTo>
                  <a:pt x="95855" y="2471865"/>
                </a:lnTo>
                <a:lnTo>
                  <a:pt x="109548" y="2458175"/>
                </a:lnTo>
                <a:close/>
              </a:path>
              <a:path w="123825" h="2486025">
                <a:moveTo>
                  <a:pt x="109548" y="27380"/>
                </a:moveTo>
                <a:lnTo>
                  <a:pt x="95855" y="13690"/>
                </a:lnTo>
                <a:lnTo>
                  <a:pt x="95855" y="27380"/>
                </a:lnTo>
                <a:lnTo>
                  <a:pt x="109548" y="27380"/>
                </a:lnTo>
                <a:close/>
              </a:path>
              <a:path w="123825" h="2486025">
                <a:moveTo>
                  <a:pt x="109548" y="2458175"/>
                </a:moveTo>
                <a:lnTo>
                  <a:pt x="109548" y="27380"/>
                </a:lnTo>
                <a:lnTo>
                  <a:pt x="95855" y="27380"/>
                </a:lnTo>
                <a:lnTo>
                  <a:pt x="95855" y="2458175"/>
                </a:lnTo>
                <a:lnTo>
                  <a:pt x="109548" y="2458175"/>
                </a:lnTo>
                <a:close/>
              </a:path>
              <a:path w="123825" h="2486025">
                <a:moveTo>
                  <a:pt x="109548" y="2485555"/>
                </a:moveTo>
                <a:lnTo>
                  <a:pt x="109548" y="2458175"/>
                </a:lnTo>
                <a:lnTo>
                  <a:pt x="95855" y="2471865"/>
                </a:lnTo>
                <a:lnTo>
                  <a:pt x="95855" y="2485555"/>
                </a:lnTo>
                <a:lnTo>
                  <a:pt x="109548" y="24855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673005" y="5840099"/>
            <a:ext cx="135890" cy="1828800"/>
          </a:xfrm>
          <a:custGeom>
            <a:avLst/>
            <a:gdLst/>
            <a:ahLst/>
            <a:cxnLst/>
            <a:rect l="l" t="t" r="r" b="b"/>
            <a:pathLst>
              <a:path w="135889" h="1828800">
                <a:moveTo>
                  <a:pt x="135414" y="1828419"/>
                </a:moveTo>
                <a:lnTo>
                  <a:pt x="135414" y="0"/>
                </a:lnTo>
                <a:lnTo>
                  <a:pt x="0" y="0"/>
                </a:lnTo>
                <a:lnTo>
                  <a:pt x="0" y="27380"/>
                </a:lnTo>
                <a:lnTo>
                  <a:pt x="108027" y="27380"/>
                </a:lnTo>
                <a:lnTo>
                  <a:pt x="108027" y="13690"/>
                </a:lnTo>
                <a:lnTo>
                  <a:pt x="121721" y="27380"/>
                </a:lnTo>
                <a:lnTo>
                  <a:pt x="121721" y="1828419"/>
                </a:lnTo>
                <a:lnTo>
                  <a:pt x="135414" y="1828419"/>
                </a:lnTo>
                <a:close/>
              </a:path>
              <a:path w="135889" h="1828800">
                <a:moveTo>
                  <a:pt x="121721" y="1801039"/>
                </a:moveTo>
                <a:lnTo>
                  <a:pt x="0" y="1801039"/>
                </a:lnTo>
                <a:lnTo>
                  <a:pt x="0" y="1828419"/>
                </a:lnTo>
                <a:lnTo>
                  <a:pt x="108027" y="1828419"/>
                </a:lnTo>
                <a:lnTo>
                  <a:pt x="108027" y="1814729"/>
                </a:lnTo>
                <a:lnTo>
                  <a:pt x="121721" y="1801039"/>
                </a:lnTo>
                <a:close/>
              </a:path>
              <a:path w="135889" h="1828800">
                <a:moveTo>
                  <a:pt x="121721" y="27380"/>
                </a:moveTo>
                <a:lnTo>
                  <a:pt x="108027" y="13690"/>
                </a:lnTo>
                <a:lnTo>
                  <a:pt x="108027" y="27380"/>
                </a:lnTo>
                <a:lnTo>
                  <a:pt x="121721" y="27380"/>
                </a:lnTo>
                <a:close/>
              </a:path>
              <a:path w="135889" h="1828800">
                <a:moveTo>
                  <a:pt x="121721" y="1801039"/>
                </a:moveTo>
                <a:lnTo>
                  <a:pt x="121721" y="27380"/>
                </a:lnTo>
                <a:lnTo>
                  <a:pt x="108027" y="27380"/>
                </a:lnTo>
                <a:lnTo>
                  <a:pt x="108027" y="1801039"/>
                </a:lnTo>
                <a:lnTo>
                  <a:pt x="121721" y="1801039"/>
                </a:lnTo>
                <a:close/>
              </a:path>
              <a:path w="135889" h="1828800">
                <a:moveTo>
                  <a:pt x="121721" y="1828419"/>
                </a:moveTo>
                <a:lnTo>
                  <a:pt x="121721" y="1801039"/>
                </a:lnTo>
                <a:lnTo>
                  <a:pt x="108027" y="1814729"/>
                </a:lnTo>
                <a:lnTo>
                  <a:pt x="108027" y="1828419"/>
                </a:lnTo>
                <a:lnTo>
                  <a:pt x="121721" y="18284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288311" y="7058007"/>
            <a:ext cx="238125" cy="2032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755"/>
              </a:lnSpc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714335" y="6632086"/>
            <a:ext cx="238125" cy="2032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755"/>
              </a:lnSpc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9267" y="2191897"/>
            <a:ext cx="153035" cy="206121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900" b="1" spc="-5" dirty="0">
                <a:latin typeface="Arial"/>
                <a:cs typeface="Arial"/>
              </a:rPr>
              <a:t>M e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d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ia</a:t>
            </a:r>
            <a:r>
              <a:rPr sz="900" b="1" spc="-9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 c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c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.</a:t>
            </a:r>
            <a:r>
              <a:rPr sz="900" b="1" spc="14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f</a:t>
            </a:r>
            <a:r>
              <a:rPr sz="900" b="1" spc="155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IL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-</a:t>
            </a:r>
            <a:r>
              <a:rPr sz="900" b="1" spc="-15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6</a:t>
            </a:r>
            <a:r>
              <a:rPr sz="900" b="1" spc="220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in</a:t>
            </a:r>
            <a:r>
              <a:rPr sz="900" b="1" spc="24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g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25" dirty="0">
                <a:latin typeface="Arial"/>
                <a:cs typeface="Arial"/>
              </a:rPr>
              <a:t>/m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l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 rot="18900000">
            <a:off x="4415034" y="5518614"/>
            <a:ext cx="18686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 rot="18900000">
            <a:off x="5083762" y="5493827"/>
            <a:ext cx="12778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18900000">
            <a:off x="5600341" y="5539877"/>
            <a:ext cx="23144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120" dirty="0">
                <a:latin typeface="Arial"/>
                <a:cs typeface="Arial"/>
              </a:rPr>
              <a:t> </a:t>
            </a:r>
            <a:r>
              <a:rPr sz="800" b="1" spc="4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8900000">
            <a:off x="6109698" y="5587121"/>
            <a:ext cx="34786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8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8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9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8900000">
            <a:off x="6677617" y="5607020"/>
            <a:ext cx="40094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6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8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65" dirty="0">
                <a:latin typeface="Arial"/>
                <a:cs typeface="Arial"/>
              </a:rPr>
              <a:t> </a:t>
            </a:r>
            <a:r>
              <a:rPr sz="800" b="1" spc="4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8900000">
            <a:off x="7230297" y="5631650"/>
            <a:ext cx="47558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6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8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8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sz="800" b="1" spc="4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00000">
            <a:off x="8156417" y="5493827"/>
            <a:ext cx="127780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65426" y="5372093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53" y="0"/>
                </a:moveTo>
                <a:lnTo>
                  <a:pt x="0" y="0"/>
                </a:lnTo>
                <a:lnTo>
                  <a:pt x="0" y="51717"/>
                </a:lnTo>
                <a:lnTo>
                  <a:pt x="18253" y="51717"/>
                </a:lnTo>
                <a:lnTo>
                  <a:pt x="18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79957" y="5372093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53" y="0"/>
                </a:moveTo>
                <a:lnTo>
                  <a:pt x="0" y="0"/>
                </a:lnTo>
                <a:lnTo>
                  <a:pt x="0" y="51717"/>
                </a:lnTo>
                <a:lnTo>
                  <a:pt x="18253" y="51717"/>
                </a:lnTo>
                <a:lnTo>
                  <a:pt x="18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94487" y="5372093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53" y="0"/>
                </a:moveTo>
                <a:lnTo>
                  <a:pt x="0" y="0"/>
                </a:lnTo>
                <a:lnTo>
                  <a:pt x="0" y="51717"/>
                </a:lnTo>
                <a:lnTo>
                  <a:pt x="18253" y="51717"/>
                </a:lnTo>
                <a:lnTo>
                  <a:pt x="18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09018" y="5372093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8253" y="0"/>
                </a:moveTo>
                <a:lnTo>
                  <a:pt x="0" y="0"/>
                </a:lnTo>
                <a:lnTo>
                  <a:pt x="0" y="51717"/>
                </a:lnTo>
                <a:lnTo>
                  <a:pt x="18253" y="51717"/>
                </a:lnTo>
                <a:lnTo>
                  <a:pt x="18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23549" y="5372093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3" y="0"/>
                </a:moveTo>
                <a:lnTo>
                  <a:pt x="0" y="0"/>
                </a:lnTo>
                <a:lnTo>
                  <a:pt x="0" y="51717"/>
                </a:lnTo>
                <a:lnTo>
                  <a:pt x="18253" y="51717"/>
                </a:lnTo>
                <a:lnTo>
                  <a:pt x="18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38080" y="5372093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3" y="0"/>
                </a:moveTo>
                <a:lnTo>
                  <a:pt x="0" y="0"/>
                </a:lnTo>
                <a:lnTo>
                  <a:pt x="0" y="51717"/>
                </a:lnTo>
                <a:lnTo>
                  <a:pt x="18253" y="51717"/>
                </a:lnTo>
                <a:lnTo>
                  <a:pt x="18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252610" y="5372093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5" h="52070">
                <a:moveTo>
                  <a:pt x="18253" y="0"/>
                </a:moveTo>
                <a:lnTo>
                  <a:pt x="0" y="0"/>
                </a:lnTo>
                <a:lnTo>
                  <a:pt x="0" y="51717"/>
                </a:lnTo>
                <a:lnTo>
                  <a:pt x="18253" y="51717"/>
                </a:lnTo>
                <a:lnTo>
                  <a:pt x="182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58161" y="5376717"/>
            <a:ext cx="307340" cy="0"/>
          </a:xfrm>
          <a:custGeom>
            <a:avLst/>
            <a:gdLst/>
            <a:ahLst/>
            <a:cxnLst/>
            <a:rect l="l" t="t" r="r" b="b"/>
            <a:pathLst>
              <a:path w="307339">
                <a:moveTo>
                  <a:pt x="0" y="0"/>
                </a:moveTo>
                <a:lnTo>
                  <a:pt x="307265" y="0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58161" y="5367826"/>
            <a:ext cx="4329430" cy="0"/>
          </a:xfrm>
          <a:custGeom>
            <a:avLst/>
            <a:gdLst/>
            <a:ahLst/>
            <a:cxnLst/>
            <a:rect l="l" t="t" r="r" b="b"/>
            <a:pathLst>
              <a:path w="4329430">
                <a:moveTo>
                  <a:pt x="0" y="0"/>
                </a:moveTo>
                <a:lnTo>
                  <a:pt x="4329095" y="0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83679" y="5376657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277" y="0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98210" y="5376657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277" y="0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812741" y="5376657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277" y="0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27272" y="5376657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277" y="0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41802" y="5376657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277" y="0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56333" y="5376657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277" y="0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270864" y="5376657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5">
                <a:moveTo>
                  <a:pt x="0" y="0"/>
                </a:moveTo>
                <a:lnTo>
                  <a:pt x="316392" y="0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924074" y="1706423"/>
            <a:ext cx="267335" cy="374205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.1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7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50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.0</a:t>
            </a:r>
            <a:r>
              <a:rPr sz="800" b="1" spc="-14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24074" y="1347352"/>
            <a:ext cx="267335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.1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24074" y="988282"/>
            <a:ext cx="267335" cy="1498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35" dirty="0">
                <a:latin typeface="Arial"/>
                <a:cs typeface="Arial"/>
              </a:rPr>
              <a:t>.1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215569" y="5362964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58161" y="5363380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82"/>
                </a:moveTo>
                <a:lnTo>
                  <a:pt x="9126" y="17782"/>
                </a:lnTo>
                <a:lnTo>
                  <a:pt x="9126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267287" y="5021708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167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258161" y="5003927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82"/>
                </a:moveTo>
                <a:lnTo>
                  <a:pt x="9126" y="17782"/>
                </a:lnTo>
                <a:lnTo>
                  <a:pt x="9126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67287" y="4663525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40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58161" y="4644473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2"/>
                </a:moveTo>
                <a:lnTo>
                  <a:pt x="9126" y="19052"/>
                </a:lnTo>
                <a:lnTo>
                  <a:pt x="9126" y="0"/>
                </a:lnTo>
                <a:lnTo>
                  <a:pt x="0" y="0"/>
                </a:lnTo>
                <a:lnTo>
                  <a:pt x="0" y="19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67287" y="4304072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40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258161" y="4286289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82"/>
                </a:moveTo>
                <a:lnTo>
                  <a:pt x="9126" y="17782"/>
                </a:lnTo>
                <a:lnTo>
                  <a:pt x="9126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267287" y="3944618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167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58161" y="3926836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79">
                <a:moveTo>
                  <a:pt x="0" y="17782"/>
                </a:moveTo>
                <a:lnTo>
                  <a:pt x="9126" y="17782"/>
                </a:lnTo>
                <a:lnTo>
                  <a:pt x="9126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267287" y="3586435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40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58161" y="3567383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2"/>
                </a:moveTo>
                <a:lnTo>
                  <a:pt x="9126" y="19052"/>
                </a:lnTo>
                <a:lnTo>
                  <a:pt x="9126" y="0"/>
                </a:lnTo>
                <a:lnTo>
                  <a:pt x="0" y="0"/>
                </a:lnTo>
                <a:lnTo>
                  <a:pt x="0" y="19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67287" y="3225711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167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58161" y="3206659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2"/>
                </a:moveTo>
                <a:lnTo>
                  <a:pt x="9126" y="19052"/>
                </a:lnTo>
                <a:lnTo>
                  <a:pt x="9126" y="0"/>
                </a:lnTo>
                <a:lnTo>
                  <a:pt x="0" y="0"/>
                </a:lnTo>
                <a:lnTo>
                  <a:pt x="0" y="19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67287" y="2866257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4">
                <a:moveTo>
                  <a:pt x="0" y="0"/>
                </a:moveTo>
                <a:lnTo>
                  <a:pt x="0" y="34040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58161" y="2848475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82"/>
                </a:moveTo>
                <a:lnTo>
                  <a:pt x="9126" y="17782"/>
                </a:lnTo>
                <a:lnTo>
                  <a:pt x="9126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267287" y="2506804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167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258161" y="2489022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82"/>
                </a:moveTo>
                <a:lnTo>
                  <a:pt x="9126" y="17782"/>
                </a:lnTo>
                <a:lnTo>
                  <a:pt x="9126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267287" y="2148620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4">
                <a:moveTo>
                  <a:pt x="0" y="0"/>
                </a:moveTo>
                <a:lnTo>
                  <a:pt x="0" y="34040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258161" y="2129568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2"/>
                </a:moveTo>
                <a:lnTo>
                  <a:pt x="9126" y="19052"/>
                </a:lnTo>
                <a:lnTo>
                  <a:pt x="9126" y="0"/>
                </a:lnTo>
                <a:lnTo>
                  <a:pt x="0" y="0"/>
                </a:lnTo>
                <a:lnTo>
                  <a:pt x="0" y="19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267287" y="1789167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4">
                <a:moveTo>
                  <a:pt x="0" y="0"/>
                </a:moveTo>
                <a:lnTo>
                  <a:pt x="0" y="34040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258161" y="1770115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19052"/>
                </a:moveTo>
                <a:lnTo>
                  <a:pt x="9126" y="19052"/>
                </a:lnTo>
                <a:lnTo>
                  <a:pt x="9126" y="0"/>
                </a:lnTo>
                <a:lnTo>
                  <a:pt x="0" y="0"/>
                </a:lnTo>
                <a:lnTo>
                  <a:pt x="0" y="19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267287" y="1429713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4">
                <a:moveTo>
                  <a:pt x="0" y="0"/>
                </a:moveTo>
                <a:lnTo>
                  <a:pt x="0" y="34040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258161" y="1411931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82"/>
                </a:moveTo>
                <a:lnTo>
                  <a:pt x="9126" y="17782"/>
                </a:lnTo>
                <a:lnTo>
                  <a:pt x="9126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267287" y="1070260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5">
                <a:moveTo>
                  <a:pt x="0" y="0"/>
                </a:moveTo>
                <a:lnTo>
                  <a:pt x="0" y="341671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258161" y="1052478"/>
            <a:ext cx="9525" cy="17780"/>
          </a:xfrm>
          <a:custGeom>
            <a:avLst/>
            <a:gdLst/>
            <a:ahLst/>
            <a:cxnLst/>
            <a:rect l="l" t="t" r="r" b="b"/>
            <a:pathLst>
              <a:path w="9525" h="17780">
                <a:moveTo>
                  <a:pt x="0" y="17782"/>
                </a:moveTo>
                <a:lnTo>
                  <a:pt x="9126" y="17782"/>
                </a:lnTo>
                <a:lnTo>
                  <a:pt x="9126" y="0"/>
                </a:lnTo>
                <a:lnTo>
                  <a:pt x="0" y="0"/>
                </a:lnTo>
                <a:lnTo>
                  <a:pt x="0" y="1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258161" y="1051207"/>
            <a:ext cx="18415" cy="1270"/>
          </a:xfrm>
          <a:custGeom>
            <a:avLst/>
            <a:gdLst/>
            <a:ahLst/>
            <a:cxnLst/>
            <a:rect l="l" t="t" r="r" b="b"/>
            <a:pathLst>
              <a:path w="18414" h="1269">
                <a:moveTo>
                  <a:pt x="0" y="1270"/>
                </a:moveTo>
                <a:lnTo>
                  <a:pt x="18253" y="1270"/>
                </a:lnTo>
                <a:lnTo>
                  <a:pt x="1825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267287" y="5362964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215569" y="500388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267287" y="500388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215569" y="4644811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267287" y="4644811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215569" y="4285740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267287" y="4285740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215569" y="3926670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267287" y="3926670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215569" y="3567600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267287" y="3567600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215569" y="3207008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267287" y="3207008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215569" y="2847937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267287" y="2847937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215569" y="2488867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267287" y="2488867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215569" y="2129797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267287" y="2129797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215569" y="1770726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4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267287" y="1770726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4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215569" y="1411656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5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267287" y="1411656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5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215569" y="1052586"/>
            <a:ext cx="43180" cy="18415"/>
          </a:xfrm>
          <a:custGeom>
            <a:avLst/>
            <a:gdLst/>
            <a:ahLst/>
            <a:cxnLst/>
            <a:rect l="l" t="t" r="r" b="b"/>
            <a:pathLst>
              <a:path w="43179" h="18415">
                <a:moveTo>
                  <a:pt x="42591" y="0"/>
                </a:moveTo>
                <a:lnTo>
                  <a:pt x="0" y="0"/>
                </a:lnTo>
                <a:lnTo>
                  <a:pt x="0" y="18257"/>
                </a:lnTo>
                <a:lnTo>
                  <a:pt x="42591" y="18257"/>
                </a:lnTo>
                <a:lnTo>
                  <a:pt x="425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267287" y="1052586"/>
            <a:ext cx="9525" cy="18415"/>
          </a:xfrm>
          <a:custGeom>
            <a:avLst/>
            <a:gdLst/>
            <a:ahLst/>
            <a:cxnLst/>
            <a:rect l="l" t="t" r="r" b="b"/>
            <a:pathLst>
              <a:path w="9525" h="18415">
                <a:moveTo>
                  <a:pt x="9126" y="0"/>
                </a:moveTo>
                <a:lnTo>
                  <a:pt x="0" y="0"/>
                </a:lnTo>
                <a:lnTo>
                  <a:pt x="0" y="18257"/>
                </a:lnTo>
                <a:lnTo>
                  <a:pt x="9126" y="18257"/>
                </a:lnTo>
                <a:lnTo>
                  <a:pt x="91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535637" y="2087829"/>
            <a:ext cx="74788" cy="748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369202" y="4545027"/>
            <a:ext cx="407659" cy="3471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983733" y="4602843"/>
            <a:ext cx="407659" cy="2756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764699" y="1727237"/>
            <a:ext cx="74788" cy="748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764699" y="4315283"/>
            <a:ext cx="74788" cy="748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764699" y="3064622"/>
            <a:ext cx="74788" cy="748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598263" y="4587628"/>
            <a:ext cx="407659" cy="2330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764699" y="4429394"/>
            <a:ext cx="74788" cy="748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379229" y="4832600"/>
            <a:ext cx="74788" cy="748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433990" y="4444609"/>
            <a:ext cx="74788" cy="7480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433990" y="4674353"/>
            <a:ext cx="74788" cy="7480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269709" y="4545027"/>
            <a:ext cx="129548" cy="13262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212794" y="4640246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659" y="0"/>
                </a:lnTo>
              </a:path>
            </a:pathLst>
          </a:custGeom>
          <a:ln w="182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884240" y="4703261"/>
            <a:ext cx="74788" cy="7480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993760" y="4344191"/>
            <a:ext cx="74788" cy="7480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103281" y="4703261"/>
            <a:ext cx="74788" cy="7480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993760" y="4716955"/>
            <a:ext cx="74788" cy="7481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827325" y="474066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659" y="0"/>
                </a:lnTo>
              </a:path>
            </a:pathLst>
          </a:custGeom>
          <a:ln w="182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441855" y="4587628"/>
            <a:ext cx="407659" cy="37759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056386" y="4545027"/>
            <a:ext cx="407659" cy="3334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783839" y="1469472"/>
            <a:ext cx="2486025" cy="123825"/>
          </a:xfrm>
          <a:custGeom>
            <a:avLst/>
            <a:gdLst/>
            <a:ahLst/>
            <a:cxnLst/>
            <a:rect l="l" t="t" r="r" b="b"/>
            <a:pathLst>
              <a:path w="2486025" h="123825">
                <a:moveTo>
                  <a:pt x="2485503" y="0"/>
                </a:moveTo>
                <a:lnTo>
                  <a:pt x="0" y="0"/>
                </a:lnTo>
                <a:lnTo>
                  <a:pt x="0" y="123240"/>
                </a:lnTo>
                <a:lnTo>
                  <a:pt x="27380" y="123240"/>
                </a:lnTo>
                <a:lnTo>
                  <a:pt x="27380" y="27386"/>
                </a:lnTo>
                <a:lnTo>
                  <a:pt x="13690" y="27386"/>
                </a:lnTo>
                <a:lnTo>
                  <a:pt x="27380" y="13693"/>
                </a:lnTo>
                <a:lnTo>
                  <a:pt x="2485503" y="13693"/>
                </a:lnTo>
                <a:lnTo>
                  <a:pt x="2485503" y="0"/>
                </a:lnTo>
                <a:close/>
              </a:path>
              <a:path w="2486025" h="123825">
                <a:moveTo>
                  <a:pt x="2458123" y="13693"/>
                </a:moveTo>
                <a:lnTo>
                  <a:pt x="2458123" y="123240"/>
                </a:lnTo>
                <a:lnTo>
                  <a:pt x="2485503" y="123240"/>
                </a:lnTo>
                <a:lnTo>
                  <a:pt x="2485503" y="27386"/>
                </a:lnTo>
                <a:lnTo>
                  <a:pt x="2471813" y="27386"/>
                </a:lnTo>
                <a:lnTo>
                  <a:pt x="2458123" y="13693"/>
                </a:lnTo>
                <a:close/>
              </a:path>
              <a:path w="2486025" h="123825">
                <a:moveTo>
                  <a:pt x="27380" y="13693"/>
                </a:moveTo>
                <a:lnTo>
                  <a:pt x="13690" y="27386"/>
                </a:lnTo>
                <a:lnTo>
                  <a:pt x="27380" y="27386"/>
                </a:lnTo>
                <a:lnTo>
                  <a:pt x="27380" y="13693"/>
                </a:lnTo>
                <a:close/>
              </a:path>
              <a:path w="2486025" h="123825">
                <a:moveTo>
                  <a:pt x="2458123" y="13693"/>
                </a:moveTo>
                <a:lnTo>
                  <a:pt x="27380" y="13693"/>
                </a:lnTo>
                <a:lnTo>
                  <a:pt x="27380" y="27386"/>
                </a:lnTo>
                <a:lnTo>
                  <a:pt x="2458123" y="27386"/>
                </a:lnTo>
                <a:lnTo>
                  <a:pt x="2458123" y="13693"/>
                </a:lnTo>
                <a:close/>
              </a:path>
              <a:path w="2486025" h="123825">
                <a:moveTo>
                  <a:pt x="2485503" y="13693"/>
                </a:moveTo>
                <a:lnTo>
                  <a:pt x="2458123" y="13693"/>
                </a:lnTo>
                <a:lnTo>
                  <a:pt x="2471813" y="27386"/>
                </a:lnTo>
                <a:lnTo>
                  <a:pt x="2485503" y="27386"/>
                </a:lnTo>
                <a:lnTo>
                  <a:pt x="2485503" y="13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771670" y="1116488"/>
            <a:ext cx="1877060" cy="160020"/>
          </a:xfrm>
          <a:custGeom>
            <a:avLst/>
            <a:gdLst/>
            <a:ahLst/>
            <a:cxnLst/>
            <a:rect l="l" t="t" r="r" b="b"/>
            <a:pathLst>
              <a:path w="1877059" h="160019">
                <a:moveTo>
                  <a:pt x="1877056" y="0"/>
                </a:moveTo>
                <a:lnTo>
                  <a:pt x="0" y="0"/>
                </a:lnTo>
                <a:lnTo>
                  <a:pt x="0" y="159755"/>
                </a:lnTo>
                <a:lnTo>
                  <a:pt x="27380" y="159755"/>
                </a:lnTo>
                <a:lnTo>
                  <a:pt x="27380" y="27386"/>
                </a:lnTo>
                <a:lnTo>
                  <a:pt x="13690" y="27386"/>
                </a:lnTo>
                <a:lnTo>
                  <a:pt x="27380" y="13693"/>
                </a:lnTo>
                <a:lnTo>
                  <a:pt x="1877056" y="13693"/>
                </a:lnTo>
                <a:lnTo>
                  <a:pt x="1877056" y="0"/>
                </a:lnTo>
                <a:close/>
              </a:path>
              <a:path w="1877059" h="160019">
                <a:moveTo>
                  <a:pt x="1849676" y="13693"/>
                </a:moveTo>
                <a:lnTo>
                  <a:pt x="1849676" y="159755"/>
                </a:lnTo>
                <a:lnTo>
                  <a:pt x="1877056" y="159755"/>
                </a:lnTo>
                <a:lnTo>
                  <a:pt x="1877056" y="27386"/>
                </a:lnTo>
                <a:lnTo>
                  <a:pt x="1863366" y="27386"/>
                </a:lnTo>
                <a:lnTo>
                  <a:pt x="1849676" y="13693"/>
                </a:lnTo>
                <a:close/>
              </a:path>
              <a:path w="1877059" h="160019">
                <a:moveTo>
                  <a:pt x="27380" y="13693"/>
                </a:moveTo>
                <a:lnTo>
                  <a:pt x="13690" y="27386"/>
                </a:lnTo>
                <a:lnTo>
                  <a:pt x="27380" y="27386"/>
                </a:lnTo>
                <a:lnTo>
                  <a:pt x="27380" y="13693"/>
                </a:lnTo>
                <a:close/>
              </a:path>
              <a:path w="1877059" h="160019">
                <a:moveTo>
                  <a:pt x="1849676" y="13693"/>
                </a:moveTo>
                <a:lnTo>
                  <a:pt x="27380" y="13693"/>
                </a:lnTo>
                <a:lnTo>
                  <a:pt x="27380" y="27386"/>
                </a:lnTo>
                <a:lnTo>
                  <a:pt x="1849676" y="27386"/>
                </a:lnTo>
                <a:lnTo>
                  <a:pt x="1849676" y="13693"/>
                </a:lnTo>
                <a:close/>
              </a:path>
              <a:path w="1877059" h="160019">
                <a:moveTo>
                  <a:pt x="1877056" y="13693"/>
                </a:moveTo>
                <a:lnTo>
                  <a:pt x="1849676" y="13693"/>
                </a:lnTo>
                <a:lnTo>
                  <a:pt x="1863366" y="27386"/>
                </a:lnTo>
                <a:lnTo>
                  <a:pt x="1877056" y="27386"/>
                </a:lnTo>
                <a:lnTo>
                  <a:pt x="1877056" y="13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6587979" y="1015542"/>
            <a:ext cx="203200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6928708" y="1332011"/>
            <a:ext cx="203200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7800" y="3581400"/>
            <a:ext cx="2399030" cy="162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b="1" spc="-5" dirty="0">
                <a:latin typeface="Arial"/>
                <a:cs typeface="Arial"/>
              </a:rPr>
              <a:t>M e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d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ia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 c</a:t>
            </a:r>
            <a:r>
              <a:rPr sz="900" b="1" spc="-9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-8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c</a:t>
            </a:r>
            <a:r>
              <a:rPr sz="900" b="1" spc="-9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.</a:t>
            </a:r>
            <a:r>
              <a:rPr sz="900" b="1" spc="13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f</a:t>
            </a:r>
            <a:r>
              <a:rPr sz="900" b="1" spc="165" dirty="0">
                <a:latin typeface="Arial"/>
                <a:cs typeface="Arial"/>
              </a:rPr>
              <a:t> </a:t>
            </a:r>
            <a:r>
              <a:rPr sz="900" b="1" spc="25" dirty="0">
                <a:latin typeface="Arial"/>
                <a:cs typeface="Arial"/>
              </a:rPr>
              <a:t>IL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-</a:t>
            </a:r>
            <a:r>
              <a:rPr sz="900" b="1" spc="-17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1</a:t>
            </a:r>
            <a:r>
              <a:rPr sz="900" b="1" spc="-10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2</a:t>
            </a:r>
            <a:r>
              <a:rPr sz="900" b="1" spc="-9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p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7</a:t>
            </a:r>
            <a:r>
              <a:rPr sz="900" b="1" spc="-9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0</a:t>
            </a:r>
            <a:r>
              <a:rPr sz="900" b="1" spc="220" dirty="0">
                <a:latin typeface="Arial"/>
                <a:cs typeface="Arial"/>
              </a:rPr>
              <a:t> </a:t>
            </a:r>
            <a:r>
              <a:rPr sz="900" b="1" spc="25" dirty="0">
                <a:latin typeface="Arial"/>
                <a:cs typeface="Arial"/>
              </a:rPr>
              <a:t>in</a:t>
            </a:r>
            <a:r>
              <a:rPr sz="900" b="1" spc="24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p</a:t>
            </a:r>
            <a:r>
              <a:rPr sz="900" b="1" spc="-6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g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/m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l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 rot="2640000">
            <a:off x="4010494" y="4425999"/>
            <a:ext cx="18844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 rot="2640000">
            <a:off x="4064975" y="5065259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2640000">
            <a:off x="3966765" y="5633750"/>
            <a:ext cx="233718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2640000">
            <a:off x="3861498" y="6201046"/>
            <a:ext cx="34967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7" baseline="3472" dirty="0">
                <a:latin typeface="Arial"/>
                <a:cs typeface="Arial"/>
              </a:rPr>
              <a:t>P</a:t>
            </a:r>
            <a:r>
              <a:rPr sz="1200" b="1" spc="-135" baseline="3472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10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2640000">
            <a:off x="3814876" y="6795681"/>
            <a:ext cx="402781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15" baseline="3472" dirty="0">
                <a:latin typeface="Arial"/>
                <a:cs typeface="Arial"/>
              </a:rPr>
              <a:t>H</a:t>
            </a:r>
            <a:r>
              <a:rPr sz="1200" b="1" spc="-112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+</a:t>
            </a:r>
            <a:r>
              <a:rPr sz="1200" b="1" spc="-150" baseline="3472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70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2640000">
            <a:off x="3753017" y="7385587"/>
            <a:ext cx="47744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7" baseline="3472" dirty="0">
                <a:latin typeface="Arial"/>
                <a:cs typeface="Arial"/>
              </a:rPr>
              <a:t>P</a:t>
            </a:r>
            <a:r>
              <a:rPr sz="1200" b="1" spc="-120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F</a:t>
            </a:r>
            <a:r>
              <a:rPr sz="1200" b="1" spc="-135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+</a:t>
            </a:r>
            <a:r>
              <a:rPr sz="1200" b="1" spc="-142" baseline="3472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65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2640000">
            <a:off x="4064975" y="8137908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51105" y="4534871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17" y="18253"/>
                </a:moveTo>
                <a:lnTo>
                  <a:pt x="51717" y="0"/>
                </a:lnTo>
                <a:lnTo>
                  <a:pt x="0" y="0"/>
                </a:lnTo>
                <a:lnTo>
                  <a:pt x="0" y="18253"/>
                </a:lnTo>
                <a:lnTo>
                  <a:pt x="51717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51105" y="5149401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17" y="18253"/>
                </a:moveTo>
                <a:lnTo>
                  <a:pt x="51717" y="0"/>
                </a:lnTo>
                <a:lnTo>
                  <a:pt x="0" y="0"/>
                </a:lnTo>
                <a:lnTo>
                  <a:pt x="0" y="18253"/>
                </a:lnTo>
                <a:lnTo>
                  <a:pt x="51717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51105" y="5763930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17" y="18253"/>
                </a:moveTo>
                <a:lnTo>
                  <a:pt x="51717" y="0"/>
                </a:lnTo>
                <a:lnTo>
                  <a:pt x="0" y="0"/>
                </a:lnTo>
                <a:lnTo>
                  <a:pt x="0" y="18253"/>
                </a:lnTo>
                <a:lnTo>
                  <a:pt x="51717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51105" y="6378460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17" y="18253"/>
                </a:moveTo>
                <a:lnTo>
                  <a:pt x="51717" y="0"/>
                </a:lnTo>
                <a:lnTo>
                  <a:pt x="0" y="0"/>
                </a:lnTo>
                <a:lnTo>
                  <a:pt x="0" y="18253"/>
                </a:lnTo>
                <a:lnTo>
                  <a:pt x="51717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51105" y="6992990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17" y="18253"/>
                </a:moveTo>
                <a:lnTo>
                  <a:pt x="51717" y="0"/>
                </a:lnTo>
                <a:lnTo>
                  <a:pt x="0" y="0"/>
                </a:lnTo>
                <a:lnTo>
                  <a:pt x="0" y="18253"/>
                </a:lnTo>
                <a:lnTo>
                  <a:pt x="51717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51105" y="7607519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17" y="18253"/>
                </a:moveTo>
                <a:lnTo>
                  <a:pt x="51717" y="0"/>
                </a:lnTo>
                <a:lnTo>
                  <a:pt x="0" y="0"/>
                </a:lnTo>
                <a:lnTo>
                  <a:pt x="0" y="18253"/>
                </a:lnTo>
                <a:lnTo>
                  <a:pt x="51717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51105" y="8222049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17" y="18253"/>
                </a:moveTo>
                <a:lnTo>
                  <a:pt x="51717" y="0"/>
                </a:lnTo>
                <a:lnTo>
                  <a:pt x="0" y="0"/>
                </a:lnTo>
                <a:lnTo>
                  <a:pt x="0" y="18253"/>
                </a:lnTo>
                <a:lnTo>
                  <a:pt x="51717" y="182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98200" y="4227606"/>
            <a:ext cx="0" cy="307340"/>
          </a:xfrm>
          <a:custGeom>
            <a:avLst/>
            <a:gdLst/>
            <a:ahLst/>
            <a:cxnLst/>
            <a:rect l="l" t="t" r="r" b="b"/>
            <a:pathLst>
              <a:path h="307339">
                <a:moveTo>
                  <a:pt x="0" y="0"/>
                </a:moveTo>
                <a:lnTo>
                  <a:pt x="0" y="307264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07091" y="4227606"/>
            <a:ext cx="0" cy="4329430"/>
          </a:xfrm>
          <a:custGeom>
            <a:avLst/>
            <a:gdLst/>
            <a:ahLst/>
            <a:cxnLst/>
            <a:rect l="l" t="t" r="r" b="b"/>
            <a:pathLst>
              <a:path h="4329430">
                <a:moveTo>
                  <a:pt x="0" y="0"/>
                </a:moveTo>
                <a:lnTo>
                  <a:pt x="0" y="4329088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98259" y="7011243"/>
            <a:ext cx="0" cy="596900"/>
          </a:xfrm>
          <a:custGeom>
            <a:avLst/>
            <a:gdLst/>
            <a:ahLst/>
            <a:cxnLst/>
            <a:rect l="l" t="t" r="r" b="b"/>
            <a:pathLst>
              <a:path h="596900">
                <a:moveTo>
                  <a:pt x="0" y="0"/>
                </a:moveTo>
                <a:lnTo>
                  <a:pt x="0" y="596276"/>
                </a:lnTo>
              </a:path>
            </a:pathLst>
          </a:custGeom>
          <a:ln w="91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225483" y="4077359"/>
            <a:ext cx="141605" cy="83185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40162" y="3930293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1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56364" y="3930293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2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72565" y="3930293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3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88766" y="3930293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4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304967" y="3930293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5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21169" y="3930293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6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37370" y="3930293"/>
            <a:ext cx="141605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7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293694" y="4185015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5" h="43179">
                <a:moveTo>
                  <a:pt x="18257" y="42591"/>
                </a:moveTo>
                <a:lnTo>
                  <a:pt x="18257" y="0"/>
                </a:lnTo>
                <a:lnTo>
                  <a:pt x="0" y="0"/>
                </a:lnTo>
                <a:lnTo>
                  <a:pt x="0" y="42591"/>
                </a:lnTo>
                <a:lnTo>
                  <a:pt x="18257" y="42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93754" y="4227606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80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311537" y="4236733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6972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08509" y="4227606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80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26292" y="423673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5">
                <a:moveTo>
                  <a:pt x="0" y="0"/>
                </a:moveTo>
                <a:lnTo>
                  <a:pt x="598243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24535" y="4227606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80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42317" y="423673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243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40560" y="4227606"/>
            <a:ext cx="19050" cy="9525"/>
          </a:xfrm>
          <a:custGeom>
            <a:avLst/>
            <a:gdLst/>
            <a:ahLst/>
            <a:cxnLst/>
            <a:rect l="l" t="t" r="r" b="b"/>
            <a:pathLst>
              <a:path w="19050" h="9525">
                <a:moveTo>
                  <a:pt x="0" y="0"/>
                </a:moveTo>
                <a:lnTo>
                  <a:pt x="0" y="9126"/>
                </a:lnTo>
                <a:lnTo>
                  <a:pt x="19052" y="9126"/>
                </a:lnTo>
                <a:lnTo>
                  <a:pt x="1905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59612" y="4236733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6972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756585" y="4227606"/>
            <a:ext cx="19050" cy="9525"/>
          </a:xfrm>
          <a:custGeom>
            <a:avLst/>
            <a:gdLst/>
            <a:ahLst/>
            <a:cxnLst/>
            <a:rect l="l" t="t" r="r" b="b"/>
            <a:pathLst>
              <a:path w="19050" h="9525">
                <a:moveTo>
                  <a:pt x="0" y="0"/>
                </a:moveTo>
                <a:lnTo>
                  <a:pt x="0" y="9126"/>
                </a:lnTo>
                <a:lnTo>
                  <a:pt x="19052" y="9126"/>
                </a:lnTo>
                <a:lnTo>
                  <a:pt x="1905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775637" y="4236733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6972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372610" y="4227606"/>
            <a:ext cx="19050" cy="9525"/>
          </a:xfrm>
          <a:custGeom>
            <a:avLst/>
            <a:gdLst/>
            <a:ahLst/>
            <a:cxnLst/>
            <a:rect l="l" t="t" r="r" b="b"/>
            <a:pathLst>
              <a:path w="19050" h="9525">
                <a:moveTo>
                  <a:pt x="0" y="0"/>
                </a:moveTo>
                <a:lnTo>
                  <a:pt x="0" y="9126"/>
                </a:lnTo>
                <a:lnTo>
                  <a:pt x="19052" y="9126"/>
                </a:lnTo>
                <a:lnTo>
                  <a:pt x="1905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391662" y="423673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243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989905" y="4227606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79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007688" y="423673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243" y="0"/>
                </a:lnTo>
              </a:path>
            </a:pathLst>
          </a:custGeom>
          <a:ln w="182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605931" y="4227606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79" h="9525">
                <a:moveTo>
                  <a:pt x="0" y="0"/>
                </a:moveTo>
                <a:lnTo>
                  <a:pt x="0" y="9126"/>
                </a:lnTo>
                <a:lnTo>
                  <a:pt x="17782" y="9126"/>
                </a:lnTo>
                <a:lnTo>
                  <a:pt x="177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93694" y="4236733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5" h="9525">
                <a:moveTo>
                  <a:pt x="18257" y="9126"/>
                </a:moveTo>
                <a:lnTo>
                  <a:pt x="18257" y="0"/>
                </a:lnTo>
                <a:lnTo>
                  <a:pt x="0" y="0"/>
                </a:lnTo>
                <a:lnTo>
                  <a:pt x="0" y="9126"/>
                </a:lnTo>
                <a:lnTo>
                  <a:pt x="18257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908387" y="4185015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7" y="42591"/>
                </a:moveTo>
                <a:lnTo>
                  <a:pt x="18257" y="0"/>
                </a:lnTo>
                <a:lnTo>
                  <a:pt x="0" y="0"/>
                </a:lnTo>
                <a:lnTo>
                  <a:pt x="0" y="42591"/>
                </a:lnTo>
                <a:lnTo>
                  <a:pt x="18257" y="42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908387" y="4236733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7" y="9126"/>
                </a:moveTo>
                <a:lnTo>
                  <a:pt x="18257" y="0"/>
                </a:lnTo>
                <a:lnTo>
                  <a:pt x="0" y="0"/>
                </a:lnTo>
                <a:lnTo>
                  <a:pt x="0" y="9126"/>
                </a:lnTo>
                <a:lnTo>
                  <a:pt x="18257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524588" y="4185015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7" y="42591"/>
                </a:moveTo>
                <a:lnTo>
                  <a:pt x="18257" y="0"/>
                </a:lnTo>
                <a:lnTo>
                  <a:pt x="0" y="0"/>
                </a:lnTo>
                <a:lnTo>
                  <a:pt x="0" y="42591"/>
                </a:lnTo>
                <a:lnTo>
                  <a:pt x="18257" y="42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524588" y="4236733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7" y="9126"/>
                </a:moveTo>
                <a:lnTo>
                  <a:pt x="18257" y="0"/>
                </a:lnTo>
                <a:lnTo>
                  <a:pt x="0" y="0"/>
                </a:lnTo>
                <a:lnTo>
                  <a:pt x="0" y="9126"/>
                </a:lnTo>
                <a:lnTo>
                  <a:pt x="18257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140789" y="4185015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7" y="42591"/>
                </a:moveTo>
                <a:lnTo>
                  <a:pt x="18257" y="0"/>
                </a:lnTo>
                <a:lnTo>
                  <a:pt x="0" y="0"/>
                </a:lnTo>
                <a:lnTo>
                  <a:pt x="0" y="42591"/>
                </a:lnTo>
                <a:lnTo>
                  <a:pt x="18257" y="42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40789" y="4236733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7" y="9126"/>
                </a:moveTo>
                <a:lnTo>
                  <a:pt x="18257" y="0"/>
                </a:lnTo>
                <a:lnTo>
                  <a:pt x="0" y="0"/>
                </a:lnTo>
                <a:lnTo>
                  <a:pt x="0" y="9126"/>
                </a:lnTo>
                <a:lnTo>
                  <a:pt x="18257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56990" y="4185015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7" y="42591"/>
                </a:moveTo>
                <a:lnTo>
                  <a:pt x="18257" y="0"/>
                </a:lnTo>
                <a:lnTo>
                  <a:pt x="0" y="0"/>
                </a:lnTo>
                <a:lnTo>
                  <a:pt x="0" y="42591"/>
                </a:lnTo>
                <a:lnTo>
                  <a:pt x="18257" y="42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756990" y="4236733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7" y="9126"/>
                </a:moveTo>
                <a:lnTo>
                  <a:pt x="18257" y="0"/>
                </a:lnTo>
                <a:lnTo>
                  <a:pt x="0" y="0"/>
                </a:lnTo>
                <a:lnTo>
                  <a:pt x="0" y="9126"/>
                </a:lnTo>
                <a:lnTo>
                  <a:pt x="18257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373191" y="4185015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7" y="42591"/>
                </a:moveTo>
                <a:lnTo>
                  <a:pt x="18257" y="0"/>
                </a:lnTo>
                <a:lnTo>
                  <a:pt x="0" y="0"/>
                </a:lnTo>
                <a:lnTo>
                  <a:pt x="0" y="42591"/>
                </a:lnTo>
                <a:lnTo>
                  <a:pt x="18257" y="42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373191" y="4236733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7" y="9126"/>
                </a:moveTo>
                <a:lnTo>
                  <a:pt x="18257" y="0"/>
                </a:lnTo>
                <a:lnTo>
                  <a:pt x="0" y="0"/>
                </a:lnTo>
                <a:lnTo>
                  <a:pt x="0" y="9126"/>
                </a:lnTo>
                <a:lnTo>
                  <a:pt x="18257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989393" y="4185015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7" y="42591"/>
                </a:moveTo>
                <a:lnTo>
                  <a:pt x="18257" y="0"/>
                </a:lnTo>
                <a:lnTo>
                  <a:pt x="0" y="0"/>
                </a:lnTo>
                <a:lnTo>
                  <a:pt x="0" y="42591"/>
                </a:lnTo>
                <a:lnTo>
                  <a:pt x="18257" y="42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989393" y="4236733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7" y="9126"/>
                </a:moveTo>
                <a:lnTo>
                  <a:pt x="18257" y="0"/>
                </a:lnTo>
                <a:lnTo>
                  <a:pt x="0" y="0"/>
                </a:lnTo>
                <a:lnTo>
                  <a:pt x="0" y="9126"/>
                </a:lnTo>
                <a:lnTo>
                  <a:pt x="18257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605594" y="4185015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7" y="42591"/>
                </a:moveTo>
                <a:lnTo>
                  <a:pt x="18257" y="0"/>
                </a:lnTo>
                <a:lnTo>
                  <a:pt x="0" y="0"/>
                </a:lnTo>
                <a:lnTo>
                  <a:pt x="0" y="42591"/>
                </a:lnTo>
                <a:lnTo>
                  <a:pt x="18257" y="425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605594" y="4236733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7" y="9126"/>
                </a:moveTo>
                <a:lnTo>
                  <a:pt x="18257" y="0"/>
                </a:lnTo>
                <a:lnTo>
                  <a:pt x="0" y="0"/>
                </a:lnTo>
                <a:lnTo>
                  <a:pt x="0" y="9126"/>
                </a:lnTo>
                <a:lnTo>
                  <a:pt x="18257" y="91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988138" y="4505082"/>
            <a:ext cx="74806" cy="74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134200" y="4505082"/>
            <a:ext cx="74806" cy="747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440019" y="4450322"/>
            <a:ext cx="74806" cy="747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347208" y="4559842"/>
            <a:ext cx="74806" cy="747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923466" y="5119612"/>
            <a:ext cx="74806" cy="747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293694" y="4338647"/>
            <a:ext cx="572965" cy="26543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573909" y="5788902"/>
            <a:ext cx="74806" cy="747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532829" y="5679382"/>
            <a:ext cx="74806" cy="747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155869" y="6348672"/>
            <a:ext cx="74806" cy="747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412632" y="8192261"/>
            <a:ext cx="74806" cy="747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673558" y="8192261"/>
            <a:ext cx="74806" cy="747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707800" y="8192261"/>
            <a:ext cx="74806" cy="747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293694" y="7625773"/>
            <a:ext cx="410166" cy="93092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147509" y="8192261"/>
            <a:ext cx="74806" cy="747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831412" y="8192261"/>
            <a:ext cx="74818" cy="747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365200" y="5811085"/>
            <a:ext cx="105410" cy="2455545"/>
          </a:xfrm>
          <a:custGeom>
            <a:avLst/>
            <a:gdLst/>
            <a:ahLst/>
            <a:cxnLst/>
            <a:rect l="l" t="t" r="r" b="b"/>
            <a:pathLst>
              <a:path w="105410" h="2455545">
                <a:moveTo>
                  <a:pt x="104982" y="2455076"/>
                </a:moveTo>
                <a:lnTo>
                  <a:pt x="104982" y="0"/>
                </a:lnTo>
                <a:lnTo>
                  <a:pt x="0" y="0"/>
                </a:lnTo>
                <a:lnTo>
                  <a:pt x="0" y="27380"/>
                </a:lnTo>
                <a:lnTo>
                  <a:pt x="77595" y="27380"/>
                </a:lnTo>
                <a:lnTo>
                  <a:pt x="77595" y="13690"/>
                </a:lnTo>
                <a:lnTo>
                  <a:pt x="91289" y="27380"/>
                </a:lnTo>
                <a:lnTo>
                  <a:pt x="91289" y="2455076"/>
                </a:lnTo>
                <a:lnTo>
                  <a:pt x="104982" y="2455076"/>
                </a:lnTo>
                <a:close/>
              </a:path>
              <a:path w="105410" h="2455545">
                <a:moveTo>
                  <a:pt x="91289" y="2427696"/>
                </a:moveTo>
                <a:lnTo>
                  <a:pt x="0" y="2427696"/>
                </a:lnTo>
                <a:lnTo>
                  <a:pt x="0" y="2455076"/>
                </a:lnTo>
                <a:lnTo>
                  <a:pt x="77595" y="2455076"/>
                </a:lnTo>
                <a:lnTo>
                  <a:pt x="77595" y="2441386"/>
                </a:lnTo>
                <a:lnTo>
                  <a:pt x="91289" y="2427696"/>
                </a:lnTo>
                <a:close/>
              </a:path>
              <a:path w="105410" h="2455545">
                <a:moveTo>
                  <a:pt x="91289" y="27380"/>
                </a:moveTo>
                <a:lnTo>
                  <a:pt x="77595" y="13690"/>
                </a:lnTo>
                <a:lnTo>
                  <a:pt x="77595" y="27380"/>
                </a:lnTo>
                <a:lnTo>
                  <a:pt x="91289" y="27380"/>
                </a:lnTo>
                <a:close/>
              </a:path>
              <a:path w="105410" h="2455545">
                <a:moveTo>
                  <a:pt x="91289" y="2427696"/>
                </a:moveTo>
                <a:lnTo>
                  <a:pt x="91289" y="27380"/>
                </a:lnTo>
                <a:lnTo>
                  <a:pt x="77595" y="27380"/>
                </a:lnTo>
                <a:lnTo>
                  <a:pt x="77595" y="2427696"/>
                </a:lnTo>
                <a:lnTo>
                  <a:pt x="91289" y="2427696"/>
                </a:lnTo>
                <a:close/>
              </a:path>
              <a:path w="105410" h="2455545">
                <a:moveTo>
                  <a:pt x="91289" y="2455076"/>
                </a:moveTo>
                <a:lnTo>
                  <a:pt x="91289" y="2427696"/>
                </a:lnTo>
                <a:lnTo>
                  <a:pt x="77595" y="2441386"/>
                </a:lnTo>
                <a:lnTo>
                  <a:pt x="77595" y="2455076"/>
                </a:lnTo>
                <a:lnTo>
                  <a:pt x="91289" y="24550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8339583" y="7007670"/>
            <a:ext cx="238125" cy="2032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755"/>
              </a:lnSpc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49951" y="4026361"/>
            <a:ext cx="2143125" cy="162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b="1" spc="-5" dirty="0">
                <a:latin typeface="Arial"/>
                <a:cs typeface="Arial"/>
              </a:rPr>
              <a:t>M e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d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ia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c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c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.</a:t>
            </a:r>
            <a:r>
              <a:rPr sz="900" b="1" spc="13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o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f</a:t>
            </a:r>
            <a:r>
              <a:rPr sz="900" b="1" spc="155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IL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-</a:t>
            </a:r>
            <a:r>
              <a:rPr sz="900" b="1" spc="-15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1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7</a:t>
            </a:r>
            <a:r>
              <a:rPr sz="900" b="1" spc="220" dirty="0">
                <a:latin typeface="Arial"/>
                <a:cs typeface="Arial"/>
              </a:rPr>
              <a:t> </a:t>
            </a:r>
            <a:r>
              <a:rPr sz="900" b="1" spc="30" dirty="0">
                <a:latin typeface="Arial"/>
                <a:cs typeface="Arial"/>
              </a:rPr>
              <a:t>in</a:t>
            </a:r>
            <a:r>
              <a:rPr sz="900" b="1" spc="24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p</a:t>
            </a:r>
            <a:r>
              <a:rPr sz="900" b="1" spc="-8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g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spc="25" dirty="0">
                <a:latin typeface="Arial"/>
                <a:cs typeface="Arial"/>
              </a:rPr>
              <a:t>/m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l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 rot="2640000">
            <a:off x="1430987" y="4745984"/>
            <a:ext cx="18844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5" dirty="0">
                <a:latin typeface="Arial"/>
                <a:cs typeface="Arial"/>
              </a:rPr>
              <a:t>P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 rot="2640000">
            <a:off x="1485455" y="5283148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2640000">
            <a:off x="1387234" y="5749566"/>
            <a:ext cx="23314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114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2640000">
            <a:off x="1282022" y="6214791"/>
            <a:ext cx="349679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7" baseline="3472" dirty="0">
                <a:latin typeface="Arial"/>
                <a:cs typeface="Arial"/>
              </a:rPr>
              <a:t>P</a:t>
            </a:r>
            <a:r>
              <a:rPr sz="1200" b="1" spc="-135" baseline="3472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F</a:t>
            </a:r>
            <a:r>
              <a:rPr sz="800" b="1" spc="-10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+</a:t>
            </a:r>
            <a:r>
              <a:rPr sz="800" b="1" spc="-10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2640000">
            <a:off x="1235409" y="6707345"/>
            <a:ext cx="402781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15" baseline="3472" dirty="0">
                <a:latin typeface="Arial"/>
                <a:cs typeface="Arial"/>
              </a:rPr>
              <a:t>H</a:t>
            </a:r>
            <a:r>
              <a:rPr sz="1200" b="1" spc="-112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+</a:t>
            </a:r>
            <a:r>
              <a:rPr sz="1200" b="1" spc="-150" baseline="3472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70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2640000">
            <a:off x="1173563" y="7195171"/>
            <a:ext cx="477444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1200" b="1" spc="7" baseline="3472" dirty="0">
                <a:latin typeface="Arial"/>
                <a:cs typeface="Arial"/>
              </a:rPr>
              <a:t>P</a:t>
            </a:r>
            <a:r>
              <a:rPr sz="1200" b="1" spc="-120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F</a:t>
            </a:r>
            <a:r>
              <a:rPr sz="1200" b="1" spc="-135" baseline="3472" dirty="0">
                <a:latin typeface="Arial"/>
                <a:cs typeface="Arial"/>
              </a:rPr>
              <a:t> </a:t>
            </a:r>
            <a:r>
              <a:rPr sz="1200" b="1" spc="7" baseline="3472" dirty="0">
                <a:latin typeface="Arial"/>
                <a:cs typeface="Arial"/>
              </a:rPr>
              <a:t>+</a:t>
            </a:r>
            <a:r>
              <a:rPr sz="1200" b="1" spc="-142" baseline="3472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H</a:t>
            </a:r>
            <a:r>
              <a:rPr sz="800" b="1" spc="-65" dirty="0">
                <a:latin typeface="Arial"/>
                <a:cs typeface="Arial"/>
              </a:rPr>
              <a:t> </a:t>
            </a:r>
            <a:r>
              <a:rPr sz="800" b="1" spc="30" dirty="0">
                <a:latin typeface="Arial"/>
                <a:cs typeface="Arial"/>
              </a:rPr>
              <a:t>IV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2640000">
            <a:off x="1485455" y="7845357"/>
            <a:ext cx="128906" cy="103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15"/>
              </a:lnSpc>
            </a:pPr>
            <a:r>
              <a:rPr sz="800" b="1" spc="10" dirty="0"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71565" y="4854824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23" y="18247"/>
                </a:moveTo>
                <a:lnTo>
                  <a:pt x="51723" y="0"/>
                </a:lnTo>
                <a:lnTo>
                  <a:pt x="0" y="0"/>
                </a:lnTo>
                <a:lnTo>
                  <a:pt x="0" y="18247"/>
                </a:lnTo>
                <a:lnTo>
                  <a:pt x="51723" y="182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71565" y="5367266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23" y="18247"/>
                </a:moveTo>
                <a:lnTo>
                  <a:pt x="51723" y="0"/>
                </a:lnTo>
                <a:lnTo>
                  <a:pt x="0" y="0"/>
                </a:lnTo>
                <a:lnTo>
                  <a:pt x="0" y="18247"/>
                </a:lnTo>
                <a:lnTo>
                  <a:pt x="51723" y="182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71565" y="5879708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23" y="18247"/>
                </a:moveTo>
                <a:lnTo>
                  <a:pt x="51723" y="0"/>
                </a:lnTo>
                <a:lnTo>
                  <a:pt x="0" y="0"/>
                </a:lnTo>
                <a:lnTo>
                  <a:pt x="0" y="18247"/>
                </a:lnTo>
                <a:lnTo>
                  <a:pt x="51723" y="182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71565" y="6392150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4">
                <a:moveTo>
                  <a:pt x="51723" y="18247"/>
                </a:moveTo>
                <a:lnTo>
                  <a:pt x="51723" y="0"/>
                </a:lnTo>
                <a:lnTo>
                  <a:pt x="0" y="0"/>
                </a:lnTo>
                <a:lnTo>
                  <a:pt x="0" y="18247"/>
                </a:lnTo>
                <a:lnTo>
                  <a:pt x="51723" y="182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71565" y="6904591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23" y="18247"/>
                </a:moveTo>
                <a:lnTo>
                  <a:pt x="51723" y="0"/>
                </a:lnTo>
                <a:lnTo>
                  <a:pt x="0" y="0"/>
                </a:lnTo>
                <a:lnTo>
                  <a:pt x="0" y="18247"/>
                </a:lnTo>
                <a:lnTo>
                  <a:pt x="51723" y="182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71565" y="7417034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23" y="18247"/>
                </a:moveTo>
                <a:lnTo>
                  <a:pt x="51723" y="0"/>
                </a:lnTo>
                <a:lnTo>
                  <a:pt x="0" y="0"/>
                </a:lnTo>
                <a:lnTo>
                  <a:pt x="0" y="18247"/>
                </a:lnTo>
                <a:lnTo>
                  <a:pt x="51723" y="182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71565" y="7929475"/>
            <a:ext cx="52069" cy="18415"/>
          </a:xfrm>
          <a:custGeom>
            <a:avLst/>
            <a:gdLst/>
            <a:ahLst/>
            <a:cxnLst/>
            <a:rect l="l" t="t" r="r" b="b"/>
            <a:pathLst>
              <a:path w="52069" h="18415">
                <a:moveTo>
                  <a:pt x="51723" y="18247"/>
                </a:moveTo>
                <a:lnTo>
                  <a:pt x="51723" y="0"/>
                </a:lnTo>
                <a:lnTo>
                  <a:pt x="0" y="0"/>
                </a:lnTo>
                <a:lnTo>
                  <a:pt x="0" y="18247"/>
                </a:lnTo>
                <a:lnTo>
                  <a:pt x="51723" y="182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19093" y="4599364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460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27985" y="4599364"/>
            <a:ext cx="0" cy="3609975"/>
          </a:xfrm>
          <a:custGeom>
            <a:avLst/>
            <a:gdLst/>
            <a:ahLst/>
            <a:cxnLst/>
            <a:rect l="l" t="t" r="r" b="b"/>
            <a:pathLst>
              <a:path h="3609975">
                <a:moveTo>
                  <a:pt x="0" y="0"/>
                </a:moveTo>
                <a:lnTo>
                  <a:pt x="0" y="3609901"/>
                </a:lnTo>
              </a:path>
            </a:pathLst>
          </a:custGeom>
          <a:ln w="8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18724" y="5385513"/>
            <a:ext cx="0" cy="494665"/>
          </a:xfrm>
          <a:custGeom>
            <a:avLst/>
            <a:gdLst/>
            <a:ahLst/>
            <a:cxnLst/>
            <a:rect l="l" t="t" r="r" b="b"/>
            <a:pathLst>
              <a:path h="494664">
                <a:moveTo>
                  <a:pt x="0" y="0"/>
                </a:moveTo>
                <a:lnTo>
                  <a:pt x="0" y="494194"/>
                </a:lnTo>
              </a:path>
            </a:pathLst>
          </a:custGeom>
          <a:ln w="91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18724" y="5897955"/>
            <a:ext cx="0" cy="494665"/>
          </a:xfrm>
          <a:custGeom>
            <a:avLst/>
            <a:gdLst/>
            <a:ahLst/>
            <a:cxnLst/>
            <a:rect l="l" t="t" r="r" b="b"/>
            <a:pathLst>
              <a:path h="494664">
                <a:moveTo>
                  <a:pt x="0" y="0"/>
                </a:moveTo>
                <a:lnTo>
                  <a:pt x="0" y="494194"/>
                </a:lnTo>
              </a:path>
            </a:pathLst>
          </a:custGeom>
          <a:ln w="91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18724" y="6410397"/>
            <a:ext cx="0" cy="494665"/>
          </a:xfrm>
          <a:custGeom>
            <a:avLst/>
            <a:gdLst/>
            <a:ahLst/>
            <a:cxnLst/>
            <a:rect l="l" t="t" r="r" b="b"/>
            <a:pathLst>
              <a:path h="494665">
                <a:moveTo>
                  <a:pt x="0" y="0"/>
                </a:moveTo>
                <a:lnTo>
                  <a:pt x="0" y="494194"/>
                </a:lnTo>
              </a:path>
            </a:pathLst>
          </a:custGeom>
          <a:ln w="91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18724" y="6922839"/>
            <a:ext cx="0" cy="494665"/>
          </a:xfrm>
          <a:custGeom>
            <a:avLst/>
            <a:gdLst/>
            <a:ahLst/>
            <a:cxnLst/>
            <a:rect l="l" t="t" r="r" b="b"/>
            <a:pathLst>
              <a:path h="494665">
                <a:moveTo>
                  <a:pt x="0" y="0"/>
                </a:moveTo>
                <a:lnTo>
                  <a:pt x="0" y="494194"/>
                </a:lnTo>
              </a:path>
            </a:pathLst>
          </a:custGeom>
          <a:ln w="91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645944" y="4449164"/>
            <a:ext cx="140970" cy="83185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64009" y="4375655"/>
            <a:ext cx="140970" cy="156845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5</a:t>
            </a:r>
            <a:r>
              <a:rPr sz="800" b="1" spc="-15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82048" y="4302147"/>
            <a:ext cx="140970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1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01609" y="4302147"/>
            <a:ext cx="140970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1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19648" y="4302147"/>
            <a:ext cx="140970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2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239209" y="4302147"/>
            <a:ext cx="140970" cy="230504"/>
          </a:xfrm>
          <a:prstGeom prst="rect">
            <a:avLst/>
          </a:prstGeom>
        </p:spPr>
        <p:txBody>
          <a:bodyPr vert="vert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b="1" spc="5" dirty="0">
                <a:latin typeface="Arial"/>
                <a:cs typeface="Arial"/>
              </a:rPr>
              <a:t>2</a:t>
            </a:r>
            <a:r>
              <a:rPr sz="800" b="1" spc="-135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5</a:t>
            </a:r>
            <a:r>
              <a:rPr sz="800" b="1" spc="-1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714160" y="4556787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5" y="42576"/>
                </a:moveTo>
                <a:lnTo>
                  <a:pt x="18255" y="0"/>
                </a:lnTo>
                <a:lnTo>
                  <a:pt x="0" y="0"/>
                </a:lnTo>
                <a:lnTo>
                  <a:pt x="0" y="42576"/>
                </a:lnTo>
                <a:lnTo>
                  <a:pt x="18255" y="42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14648" y="4599364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80" h="9525">
                <a:moveTo>
                  <a:pt x="0" y="0"/>
                </a:moveTo>
                <a:lnTo>
                  <a:pt x="0" y="9123"/>
                </a:lnTo>
                <a:lnTo>
                  <a:pt x="17783" y="9123"/>
                </a:lnTo>
                <a:lnTo>
                  <a:pt x="1778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732431" y="4608487"/>
            <a:ext cx="700405" cy="0"/>
          </a:xfrm>
          <a:custGeom>
            <a:avLst/>
            <a:gdLst/>
            <a:ahLst/>
            <a:cxnLst/>
            <a:rect l="l" t="t" r="r" b="b"/>
            <a:pathLst>
              <a:path w="700405">
                <a:moveTo>
                  <a:pt x="0" y="0"/>
                </a:moveTo>
                <a:lnTo>
                  <a:pt x="699924" y="0"/>
                </a:lnTo>
              </a:path>
            </a:pathLst>
          </a:custGeom>
          <a:ln w="18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32356" y="4599364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80" h="9525">
                <a:moveTo>
                  <a:pt x="0" y="0"/>
                </a:moveTo>
                <a:lnTo>
                  <a:pt x="0" y="9123"/>
                </a:lnTo>
                <a:lnTo>
                  <a:pt x="17783" y="9123"/>
                </a:lnTo>
                <a:lnTo>
                  <a:pt x="1778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50140" y="4608487"/>
            <a:ext cx="700405" cy="0"/>
          </a:xfrm>
          <a:custGeom>
            <a:avLst/>
            <a:gdLst/>
            <a:ahLst/>
            <a:cxnLst/>
            <a:rect l="l" t="t" r="r" b="b"/>
            <a:pathLst>
              <a:path w="700405">
                <a:moveTo>
                  <a:pt x="0" y="0"/>
                </a:moveTo>
                <a:lnTo>
                  <a:pt x="699924" y="0"/>
                </a:lnTo>
              </a:path>
            </a:pathLst>
          </a:custGeom>
          <a:ln w="18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150064" y="4599364"/>
            <a:ext cx="19050" cy="9525"/>
          </a:xfrm>
          <a:custGeom>
            <a:avLst/>
            <a:gdLst/>
            <a:ahLst/>
            <a:cxnLst/>
            <a:rect l="l" t="t" r="r" b="b"/>
            <a:pathLst>
              <a:path w="19050" h="9525">
                <a:moveTo>
                  <a:pt x="0" y="0"/>
                </a:moveTo>
                <a:lnTo>
                  <a:pt x="0" y="9123"/>
                </a:lnTo>
                <a:lnTo>
                  <a:pt x="19054" y="9123"/>
                </a:lnTo>
                <a:lnTo>
                  <a:pt x="1905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169118" y="4608487"/>
            <a:ext cx="701675" cy="0"/>
          </a:xfrm>
          <a:custGeom>
            <a:avLst/>
            <a:gdLst/>
            <a:ahLst/>
            <a:cxnLst/>
            <a:rect l="l" t="t" r="r" b="b"/>
            <a:pathLst>
              <a:path w="701675">
                <a:moveTo>
                  <a:pt x="0" y="0"/>
                </a:moveTo>
                <a:lnTo>
                  <a:pt x="701194" y="0"/>
                </a:lnTo>
              </a:path>
            </a:pathLst>
          </a:custGeom>
          <a:ln w="18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70313" y="4599364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79" h="9525">
                <a:moveTo>
                  <a:pt x="0" y="0"/>
                </a:moveTo>
                <a:lnTo>
                  <a:pt x="0" y="9123"/>
                </a:lnTo>
                <a:lnTo>
                  <a:pt x="17783" y="9123"/>
                </a:lnTo>
                <a:lnTo>
                  <a:pt x="1778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88097" y="4608487"/>
            <a:ext cx="700405" cy="0"/>
          </a:xfrm>
          <a:custGeom>
            <a:avLst/>
            <a:gdLst/>
            <a:ahLst/>
            <a:cxnLst/>
            <a:rect l="l" t="t" r="r" b="b"/>
            <a:pathLst>
              <a:path w="700404">
                <a:moveTo>
                  <a:pt x="0" y="0"/>
                </a:moveTo>
                <a:lnTo>
                  <a:pt x="699924" y="0"/>
                </a:lnTo>
              </a:path>
            </a:pathLst>
          </a:custGeom>
          <a:ln w="18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588021" y="4599364"/>
            <a:ext cx="17780" cy="9525"/>
          </a:xfrm>
          <a:custGeom>
            <a:avLst/>
            <a:gdLst/>
            <a:ahLst/>
            <a:cxnLst/>
            <a:rect l="l" t="t" r="r" b="b"/>
            <a:pathLst>
              <a:path w="17779" h="9525">
                <a:moveTo>
                  <a:pt x="0" y="0"/>
                </a:moveTo>
                <a:lnTo>
                  <a:pt x="0" y="9123"/>
                </a:lnTo>
                <a:lnTo>
                  <a:pt x="17783" y="9123"/>
                </a:lnTo>
                <a:lnTo>
                  <a:pt x="1778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605805" y="4608487"/>
            <a:ext cx="701675" cy="0"/>
          </a:xfrm>
          <a:custGeom>
            <a:avLst/>
            <a:gdLst/>
            <a:ahLst/>
            <a:cxnLst/>
            <a:rect l="l" t="t" r="r" b="b"/>
            <a:pathLst>
              <a:path w="701675">
                <a:moveTo>
                  <a:pt x="0" y="0"/>
                </a:moveTo>
                <a:lnTo>
                  <a:pt x="701194" y="0"/>
                </a:lnTo>
              </a:path>
            </a:pathLst>
          </a:custGeom>
          <a:ln w="18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07000" y="4599364"/>
            <a:ext cx="19050" cy="9525"/>
          </a:xfrm>
          <a:custGeom>
            <a:avLst/>
            <a:gdLst/>
            <a:ahLst/>
            <a:cxnLst/>
            <a:rect l="l" t="t" r="r" b="b"/>
            <a:pathLst>
              <a:path w="19050" h="9525">
                <a:moveTo>
                  <a:pt x="0" y="0"/>
                </a:moveTo>
                <a:lnTo>
                  <a:pt x="0" y="9123"/>
                </a:lnTo>
                <a:lnTo>
                  <a:pt x="19054" y="9123"/>
                </a:lnTo>
                <a:lnTo>
                  <a:pt x="1905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14160" y="4608487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5" y="9123"/>
                </a:moveTo>
                <a:lnTo>
                  <a:pt x="18255" y="0"/>
                </a:lnTo>
                <a:lnTo>
                  <a:pt x="0" y="0"/>
                </a:lnTo>
                <a:lnTo>
                  <a:pt x="0" y="9123"/>
                </a:lnTo>
                <a:lnTo>
                  <a:pt x="18255" y="91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32225" y="4556787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5" y="42576"/>
                </a:moveTo>
                <a:lnTo>
                  <a:pt x="18255" y="0"/>
                </a:lnTo>
                <a:lnTo>
                  <a:pt x="0" y="0"/>
                </a:lnTo>
                <a:lnTo>
                  <a:pt x="0" y="42576"/>
                </a:lnTo>
                <a:lnTo>
                  <a:pt x="18255" y="42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32225" y="4608487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5" y="9123"/>
                </a:moveTo>
                <a:lnTo>
                  <a:pt x="18255" y="0"/>
                </a:lnTo>
                <a:lnTo>
                  <a:pt x="0" y="0"/>
                </a:lnTo>
                <a:lnTo>
                  <a:pt x="0" y="9123"/>
                </a:lnTo>
                <a:lnTo>
                  <a:pt x="18255" y="91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150265" y="4556787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5" y="42576"/>
                </a:moveTo>
                <a:lnTo>
                  <a:pt x="18255" y="0"/>
                </a:lnTo>
                <a:lnTo>
                  <a:pt x="0" y="0"/>
                </a:lnTo>
                <a:lnTo>
                  <a:pt x="0" y="42576"/>
                </a:lnTo>
                <a:lnTo>
                  <a:pt x="18255" y="42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150265" y="4608487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5" y="9123"/>
                </a:moveTo>
                <a:lnTo>
                  <a:pt x="18255" y="0"/>
                </a:lnTo>
                <a:lnTo>
                  <a:pt x="0" y="0"/>
                </a:lnTo>
                <a:lnTo>
                  <a:pt x="0" y="9123"/>
                </a:lnTo>
                <a:lnTo>
                  <a:pt x="18255" y="91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869825" y="4556787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5" y="42576"/>
                </a:moveTo>
                <a:lnTo>
                  <a:pt x="18255" y="0"/>
                </a:lnTo>
                <a:lnTo>
                  <a:pt x="0" y="0"/>
                </a:lnTo>
                <a:lnTo>
                  <a:pt x="0" y="42576"/>
                </a:lnTo>
                <a:lnTo>
                  <a:pt x="18255" y="42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869825" y="4608487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5" y="9123"/>
                </a:moveTo>
                <a:lnTo>
                  <a:pt x="18255" y="0"/>
                </a:lnTo>
                <a:lnTo>
                  <a:pt x="0" y="0"/>
                </a:lnTo>
                <a:lnTo>
                  <a:pt x="0" y="9123"/>
                </a:lnTo>
                <a:lnTo>
                  <a:pt x="18255" y="91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87865" y="4556787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5" y="42576"/>
                </a:moveTo>
                <a:lnTo>
                  <a:pt x="18255" y="0"/>
                </a:lnTo>
                <a:lnTo>
                  <a:pt x="0" y="0"/>
                </a:lnTo>
                <a:lnTo>
                  <a:pt x="0" y="42576"/>
                </a:lnTo>
                <a:lnTo>
                  <a:pt x="18255" y="42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87865" y="4608487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5" y="9123"/>
                </a:moveTo>
                <a:lnTo>
                  <a:pt x="18255" y="0"/>
                </a:lnTo>
                <a:lnTo>
                  <a:pt x="0" y="0"/>
                </a:lnTo>
                <a:lnTo>
                  <a:pt x="0" y="9123"/>
                </a:lnTo>
                <a:lnTo>
                  <a:pt x="18255" y="91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307426" y="4556787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4" h="43179">
                <a:moveTo>
                  <a:pt x="18255" y="42576"/>
                </a:moveTo>
                <a:lnTo>
                  <a:pt x="18255" y="0"/>
                </a:lnTo>
                <a:lnTo>
                  <a:pt x="0" y="0"/>
                </a:lnTo>
                <a:lnTo>
                  <a:pt x="0" y="42576"/>
                </a:lnTo>
                <a:lnTo>
                  <a:pt x="18255" y="425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307426" y="4608487"/>
            <a:ext cx="18415" cy="9525"/>
          </a:xfrm>
          <a:custGeom>
            <a:avLst/>
            <a:gdLst/>
            <a:ahLst/>
            <a:cxnLst/>
            <a:rect l="l" t="t" r="r" b="b"/>
            <a:pathLst>
              <a:path w="18414" h="9525">
                <a:moveTo>
                  <a:pt x="18255" y="9123"/>
                </a:moveTo>
                <a:lnTo>
                  <a:pt x="18255" y="0"/>
                </a:lnTo>
                <a:lnTo>
                  <a:pt x="0" y="0"/>
                </a:lnTo>
                <a:lnTo>
                  <a:pt x="0" y="9123"/>
                </a:lnTo>
                <a:lnTo>
                  <a:pt x="18255" y="91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58721" y="4826567"/>
            <a:ext cx="74795" cy="74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14160" y="4693641"/>
            <a:ext cx="802621" cy="8530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053012" y="5851450"/>
            <a:ext cx="74795" cy="747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224420" y="5718524"/>
            <a:ext cx="684849" cy="340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085984" y="5851450"/>
            <a:ext cx="74795" cy="747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80892" y="5851450"/>
            <a:ext cx="74795" cy="747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979495" y="6418633"/>
            <a:ext cx="74795" cy="747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953634" y="6309150"/>
            <a:ext cx="74795" cy="747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676262" y="6363892"/>
            <a:ext cx="74795" cy="747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312679" y="6363892"/>
            <a:ext cx="74795" cy="747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82711" y="6230966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614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645837" y="6821592"/>
            <a:ext cx="74795" cy="747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553040" y="6931075"/>
            <a:ext cx="74795" cy="747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224420" y="6876333"/>
            <a:ext cx="74795" cy="747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590437" y="6743408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614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365289" y="7389662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365289" y="7389662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553927" y="734708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553927" y="734708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229871" y="734708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296" y="2868"/>
                </a:lnTo>
                <a:lnTo>
                  <a:pt x="10691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91" y="62297"/>
                </a:lnTo>
                <a:lnTo>
                  <a:pt x="22296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229871" y="7347086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296" y="70119"/>
                </a:lnTo>
                <a:lnTo>
                  <a:pt x="10691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91" y="10691"/>
                </a:lnTo>
                <a:lnTo>
                  <a:pt x="22296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459608" y="727409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459608" y="727409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72466" y="7517393"/>
            <a:ext cx="73660" cy="73025"/>
          </a:xfrm>
          <a:custGeom>
            <a:avLst/>
            <a:gdLst/>
            <a:ahLst/>
            <a:cxnLst/>
            <a:rect l="l" t="t" r="r" b="b"/>
            <a:pathLst>
              <a:path w="73660" h="73025">
                <a:moveTo>
                  <a:pt x="73046" y="36494"/>
                </a:moveTo>
                <a:lnTo>
                  <a:pt x="70175" y="22292"/>
                </a:lnTo>
                <a:lnTo>
                  <a:pt x="62346" y="10691"/>
                </a:lnTo>
                <a:lnTo>
                  <a:pt x="50733" y="2868"/>
                </a:lnTo>
                <a:lnTo>
                  <a:pt x="36510" y="0"/>
                </a:lnTo>
                <a:lnTo>
                  <a:pt x="22296" y="2868"/>
                </a:lnTo>
                <a:lnTo>
                  <a:pt x="10691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91" y="62297"/>
                </a:lnTo>
                <a:lnTo>
                  <a:pt x="22296" y="70119"/>
                </a:lnTo>
                <a:lnTo>
                  <a:pt x="36510" y="72988"/>
                </a:lnTo>
                <a:lnTo>
                  <a:pt x="50733" y="70119"/>
                </a:lnTo>
                <a:lnTo>
                  <a:pt x="62346" y="62297"/>
                </a:lnTo>
                <a:lnTo>
                  <a:pt x="70175" y="50696"/>
                </a:lnTo>
                <a:lnTo>
                  <a:pt x="73046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272466" y="7517393"/>
            <a:ext cx="73660" cy="73025"/>
          </a:xfrm>
          <a:custGeom>
            <a:avLst/>
            <a:gdLst/>
            <a:ahLst/>
            <a:cxnLst/>
            <a:rect l="l" t="t" r="r" b="b"/>
            <a:pathLst>
              <a:path w="73660" h="73025">
                <a:moveTo>
                  <a:pt x="36510" y="72988"/>
                </a:moveTo>
                <a:lnTo>
                  <a:pt x="22296" y="70119"/>
                </a:lnTo>
                <a:lnTo>
                  <a:pt x="10691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91" y="10691"/>
                </a:lnTo>
                <a:lnTo>
                  <a:pt x="22296" y="2868"/>
                </a:lnTo>
                <a:lnTo>
                  <a:pt x="36510" y="0"/>
                </a:lnTo>
                <a:lnTo>
                  <a:pt x="50733" y="2868"/>
                </a:lnTo>
                <a:lnTo>
                  <a:pt x="62346" y="10691"/>
                </a:lnTo>
                <a:lnTo>
                  <a:pt x="70175" y="22292"/>
                </a:lnTo>
                <a:lnTo>
                  <a:pt x="73046" y="36494"/>
                </a:lnTo>
                <a:lnTo>
                  <a:pt x="70175" y="50696"/>
                </a:lnTo>
                <a:lnTo>
                  <a:pt x="62346" y="62297"/>
                </a:lnTo>
                <a:lnTo>
                  <a:pt x="50733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458721" y="7504341"/>
            <a:ext cx="74795" cy="7476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319651" y="7261932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319651" y="7261932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225307" y="7432239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296" y="2868"/>
                </a:lnTo>
                <a:lnTo>
                  <a:pt x="10691" y="10691"/>
                </a:lnTo>
                <a:lnTo>
                  <a:pt x="2868" y="22292"/>
                </a:lnTo>
                <a:lnTo>
                  <a:pt x="0" y="36494"/>
                </a:lnTo>
                <a:lnTo>
                  <a:pt x="2868" y="50696"/>
                </a:lnTo>
                <a:lnTo>
                  <a:pt x="10691" y="62297"/>
                </a:lnTo>
                <a:lnTo>
                  <a:pt x="22296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225307" y="7432239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296" y="70119"/>
                </a:lnTo>
                <a:lnTo>
                  <a:pt x="10691" y="62297"/>
                </a:lnTo>
                <a:lnTo>
                  <a:pt x="2868" y="50696"/>
                </a:lnTo>
                <a:lnTo>
                  <a:pt x="0" y="36494"/>
                </a:lnTo>
                <a:lnTo>
                  <a:pt x="2868" y="22292"/>
                </a:lnTo>
                <a:lnTo>
                  <a:pt x="10691" y="10691"/>
                </a:lnTo>
                <a:lnTo>
                  <a:pt x="22296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055559" y="7498258"/>
            <a:ext cx="74795" cy="747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459608" y="7331880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459608" y="7331880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553927" y="7432239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553927" y="7432239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553927" y="7517393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553927" y="7517393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365289" y="744744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365289" y="7447445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085984" y="7279292"/>
            <a:ext cx="74795" cy="7476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599565" y="7261932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3020" y="36494"/>
                </a:moveTo>
                <a:lnTo>
                  <a:pt x="70150" y="22292"/>
                </a:lnTo>
                <a:lnTo>
                  <a:pt x="62324" y="10691"/>
                </a:lnTo>
                <a:lnTo>
                  <a:pt x="50718" y="2868"/>
                </a:lnTo>
                <a:lnTo>
                  <a:pt x="36510" y="0"/>
                </a:lnTo>
                <a:lnTo>
                  <a:pt x="22302" y="2868"/>
                </a:lnTo>
                <a:lnTo>
                  <a:pt x="10696" y="10691"/>
                </a:lnTo>
                <a:lnTo>
                  <a:pt x="2870" y="22292"/>
                </a:lnTo>
                <a:lnTo>
                  <a:pt x="0" y="36494"/>
                </a:lnTo>
                <a:lnTo>
                  <a:pt x="2870" y="50696"/>
                </a:lnTo>
                <a:lnTo>
                  <a:pt x="10696" y="62297"/>
                </a:lnTo>
                <a:lnTo>
                  <a:pt x="22302" y="70119"/>
                </a:lnTo>
                <a:lnTo>
                  <a:pt x="36510" y="72988"/>
                </a:lnTo>
                <a:lnTo>
                  <a:pt x="50718" y="70119"/>
                </a:lnTo>
                <a:lnTo>
                  <a:pt x="62324" y="62297"/>
                </a:lnTo>
                <a:lnTo>
                  <a:pt x="70150" y="50696"/>
                </a:lnTo>
                <a:lnTo>
                  <a:pt x="73020" y="36494"/>
                </a:lnTo>
                <a:close/>
              </a:path>
            </a:pathLst>
          </a:custGeom>
          <a:solidFill>
            <a:srgbClr val="FF5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599565" y="7261932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36510" y="72988"/>
                </a:moveTo>
                <a:lnTo>
                  <a:pt x="22302" y="70119"/>
                </a:lnTo>
                <a:lnTo>
                  <a:pt x="10696" y="62297"/>
                </a:lnTo>
                <a:lnTo>
                  <a:pt x="2870" y="50696"/>
                </a:lnTo>
                <a:lnTo>
                  <a:pt x="0" y="36494"/>
                </a:lnTo>
                <a:lnTo>
                  <a:pt x="2870" y="22292"/>
                </a:lnTo>
                <a:lnTo>
                  <a:pt x="10696" y="10691"/>
                </a:lnTo>
                <a:lnTo>
                  <a:pt x="22302" y="2868"/>
                </a:lnTo>
                <a:lnTo>
                  <a:pt x="36510" y="0"/>
                </a:lnTo>
                <a:lnTo>
                  <a:pt x="50718" y="2868"/>
                </a:lnTo>
                <a:lnTo>
                  <a:pt x="62324" y="10691"/>
                </a:lnTo>
                <a:lnTo>
                  <a:pt x="70150" y="22292"/>
                </a:lnTo>
                <a:lnTo>
                  <a:pt x="73020" y="36494"/>
                </a:lnTo>
                <a:lnTo>
                  <a:pt x="70150" y="50696"/>
                </a:lnTo>
                <a:lnTo>
                  <a:pt x="62324" y="62297"/>
                </a:lnTo>
                <a:lnTo>
                  <a:pt x="50718" y="70119"/>
                </a:lnTo>
                <a:lnTo>
                  <a:pt x="36510" y="72988"/>
                </a:lnTo>
                <a:close/>
              </a:path>
            </a:pathLst>
          </a:custGeom>
          <a:ln w="3175">
            <a:solidFill>
              <a:srgbClr val="FF5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055559" y="7388776"/>
            <a:ext cx="74795" cy="747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401800" y="7255850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614"/>
                </a:lnTo>
              </a:path>
            </a:pathLst>
          </a:custGeom>
          <a:ln w="182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699582" y="7435281"/>
            <a:ext cx="765477" cy="7739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796279" y="4859386"/>
            <a:ext cx="99060" cy="2582545"/>
          </a:xfrm>
          <a:custGeom>
            <a:avLst/>
            <a:gdLst/>
            <a:ahLst/>
            <a:cxnLst/>
            <a:rect l="l" t="t" r="r" b="b"/>
            <a:pathLst>
              <a:path w="99060" h="2582545">
                <a:moveTo>
                  <a:pt x="98882" y="2581976"/>
                </a:moveTo>
                <a:lnTo>
                  <a:pt x="98882" y="0"/>
                </a:lnTo>
                <a:lnTo>
                  <a:pt x="0" y="0"/>
                </a:lnTo>
                <a:lnTo>
                  <a:pt x="0" y="27370"/>
                </a:lnTo>
                <a:lnTo>
                  <a:pt x="71499" y="27370"/>
                </a:lnTo>
                <a:lnTo>
                  <a:pt x="71499" y="13685"/>
                </a:lnTo>
                <a:lnTo>
                  <a:pt x="85191" y="27370"/>
                </a:lnTo>
                <a:lnTo>
                  <a:pt x="85191" y="2581976"/>
                </a:lnTo>
                <a:lnTo>
                  <a:pt x="98882" y="2581976"/>
                </a:lnTo>
                <a:close/>
              </a:path>
              <a:path w="99060" h="2582545">
                <a:moveTo>
                  <a:pt x="85191" y="2554605"/>
                </a:moveTo>
                <a:lnTo>
                  <a:pt x="0" y="2554605"/>
                </a:lnTo>
                <a:lnTo>
                  <a:pt x="0" y="2581976"/>
                </a:lnTo>
                <a:lnTo>
                  <a:pt x="71499" y="2581976"/>
                </a:lnTo>
                <a:lnTo>
                  <a:pt x="71499" y="2568291"/>
                </a:lnTo>
                <a:lnTo>
                  <a:pt x="85191" y="2554605"/>
                </a:lnTo>
                <a:close/>
              </a:path>
              <a:path w="99060" h="2582545">
                <a:moveTo>
                  <a:pt x="85191" y="27370"/>
                </a:moveTo>
                <a:lnTo>
                  <a:pt x="71499" y="13685"/>
                </a:lnTo>
                <a:lnTo>
                  <a:pt x="71499" y="27370"/>
                </a:lnTo>
                <a:lnTo>
                  <a:pt x="85191" y="27370"/>
                </a:lnTo>
                <a:close/>
              </a:path>
              <a:path w="99060" h="2582545">
                <a:moveTo>
                  <a:pt x="85191" y="2554605"/>
                </a:moveTo>
                <a:lnTo>
                  <a:pt x="85191" y="27370"/>
                </a:lnTo>
                <a:lnTo>
                  <a:pt x="71499" y="27370"/>
                </a:lnTo>
                <a:lnTo>
                  <a:pt x="71499" y="2554605"/>
                </a:lnTo>
                <a:lnTo>
                  <a:pt x="85191" y="2554605"/>
                </a:lnTo>
                <a:close/>
              </a:path>
              <a:path w="99060" h="2582545">
                <a:moveTo>
                  <a:pt x="85191" y="2581976"/>
                </a:moveTo>
                <a:lnTo>
                  <a:pt x="85191" y="2554605"/>
                </a:lnTo>
                <a:lnTo>
                  <a:pt x="71499" y="2568291"/>
                </a:lnTo>
                <a:lnTo>
                  <a:pt x="71499" y="2581976"/>
                </a:lnTo>
                <a:lnTo>
                  <a:pt x="85191" y="25819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991001" y="5358143"/>
            <a:ext cx="135890" cy="1499870"/>
          </a:xfrm>
          <a:custGeom>
            <a:avLst/>
            <a:gdLst/>
            <a:ahLst/>
            <a:cxnLst/>
            <a:rect l="l" t="t" r="r" b="b"/>
            <a:pathLst>
              <a:path w="135889" h="1499870">
                <a:moveTo>
                  <a:pt x="135393" y="1499310"/>
                </a:moveTo>
                <a:lnTo>
                  <a:pt x="135393" y="0"/>
                </a:lnTo>
                <a:lnTo>
                  <a:pt x="0" y="0"/>
                </a:lnTo>
                <a:lnTo>
                  <a:pt x="0" y="27370"/>
                </a:lnTo>
                <a:lnTo>
                  <a:pt x="108010" y="27370"/>
                </a:lnTo>
                <a:lnTo>
                  <a:pt x="108010" y="13685"/>
                </a:lnTo>
                <a:lnTo>
                  <a:pt x="121701" y="27370"/>
                </a:lnTo>
                <a:lnTo>
                  <a:pt x="121701" y="1499310"/>
                </a:lnTo>
                <a:lnTo>
                  <a:pt x="135393" y="1499310"/>
                </a:lnTo>
                <a:close/>
              </a:path>
              <a:path w="135889" h="1499870">
                <a:moveTo>
                  <a:pt x="121701" y="1471939"/>
                </a:moveTo>
                <a:lnTo>
                  <a:pt x="0" y="1471939"/>
                </a:lnTo>
                <a:lnTo>
                  <a:pt x="0" y="1499310"/>
                </a:lnTo>
                <a:lnTo>
                  <a:pt x="108010" y="1499310"/>
                </a:lnTo>
                <a:lnTo>
                  <a:pt x="108010" y="1485625"/>
                </a:lnTo>
                <a:lnTo>
                  <a:pt x="121701" y="1471939"/>
                </a:lnTo>
                <a:close/>
              </a:path>
              <a:path w="135889" h="1499870">
                <a:moveTo>
                  <a:pt x="121701" y="27370"/>
                </a:moveTo>
                <a:lnTo>
                  <a:pt x="108010" y="13685"/>
                </a:lnTo>
                <a:lnTo>
                  <a:pt x="108010" y="27370"/>
                </a:lnTo>
                <a:lnTo>
                  <a:pt x="121701" y="27370"/>
                </a:lnTo>
                <a:close/>
              </a:path>
              <a:path w="135889" h="1499870">
                <a:moveTo>
                  <a:pt x="121701" y="1471939"/>
                </a:moveTo>
                <a:lnTo>
                  <a:pt x="121701" y="27370"/>
                </a:lnTo>
                <a:lnTo>
                  <a:pt x="108010" y="27370"/>
                </a:lnTo>
                <a:lnTo>
                  <a:pt x="108010" y="1471939"/>
                </a:lnTo>
                <a:lnTo>
                  <a:pt x="121701" y="1471939"/>
                </a:lnTo>
                <a:close/>
              </a:path>
              <a:path w="135889" h="1499870">
                <a:moveTo>
                  <a:pt x="121701" y="1499310"/>
                </a:moveTo>
                <a:lnTo>
                  <a:pt x="121701" y="1471939"/>
                </a:lnTo>
                <a:lnTo>
                  <a:pt x="108010" y="1485625"/>
                </a:lnTo>
                <a:lnTo>
                  <a:pt x="108010" y="1499310"/>
                </a:lnTo>
                <a:lnTo>
                  <a:pt x="121701" y="14993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197894" y="5881229"/>
            <a:ext cx="147955" cy="2047239"/>
          </a:xfrm>
          <a:custGeom>
            <a:avLst/>
            <a:gdLst/>
            <a:ahLst/>
            <a:cxnLst/>
            <a:rect l="l" t="t" r="r" b="b"/>
            <a:pathLst>
              <a:path w="147954" h="2047240">
                <a:moveTo>
                  <a:pt x="147563" y="2046725"/>
                </a:moveTo>
                <a:lnTo>
                  <a:pt x="147563" y="0"/>
                </a:lnTo>
                <a:lnTo>
                  <a:pt x="0" y="0"/>
                </a:lnTo>
                <a:lnTo>
                  <a:pt x="0" y="27370"/>
                </a:lnTo>
                <a:lnTo>
                  <a:pt x="120180" y="27370"/>
                </a:lnTo>
                <a:lnTo>
                  <a:pt x="120180" y="13685"/>
                </a:lnTo>
                <a:lnTo>
                  <a:pt x="133871" y="27370"/>
                </a:lnTo>
                <a:lnTo>
                  <a:pt x="133871" y="2046725"/>
                </a:lnTo>
                <a:lnTo>
                  <a:pt x="147563" y="2046725"/>
                </a:lnTo>
                <a:close/>
              </a:path>
              <a:path w="147954" h="2047240">
                <a:moveTo>
                  <a:pt x="133871" y="2019355"/>
                </a:moveTo>
                <a:lnTo>
                  <a:pt x="0" y="2019355"/>
                </a:lnTo>
                <a:lnTo>
                  <a:pt x="0" y="2046725"/>
                </a:lnTo>
                <a:lnTo>
                  <a:pt x="120180" y="2046725"/>
                </a:lnTo>
                <a:lnTo>
                  <a:pt x="120180" y="2033040"/>
                </a:lnTo>
                <a:lnTo>
                  <a:pt x="133871" y="2019355"/>
                </a:lnTo>
                <a:close/>
              </a:path>
              <a:path w="147954" h="2047240">
                <a:moveTo>
                  <a:pt x="133871" y="27370"/>
                </a:moveTo>
                <a:lnTo>
                  <a:pt x="120180" y="13685"/>
                </a:lnTo>
                <a:lnTo>
                  <a:pt x="120180" y="27370"/>
                </a:lnTo>
                <a:lnTo>
                  <a:pt x="133871" y="27370"/>
                </a:lnTo>
                <a:close/>
              </a:path>
              <a:path w="147954" h="2047240">
                <a:moveTo>
                  <a:pt x="133871" y="2019355"/>
                </a:moveTo>
                <a:lnTo>
                  <a:pt x="133871" y="27370"/>
                </a:lnTo>
                <a:lnTo>
                  <a:pt x="120180" y="27370"/>
                </a:lnTo>
                <a:lnTo>
                  <a:pt x="120180" y="2019355"/>
                </a:lnTo>
                <a:lnTo>
                  <a:pt x="133871" y="2019355"/>
                </a:lnTo>
                <a:close/>
              </a:path>
              <a:path w="147954" h="2047240">
                <a:moveTo>
                  <a:pt x="133871" y="2046725"/>
                </a:moveTo>
                <a:lnTo>
                  <a:pt x="133871" y="2019355"/>
                </a:lnTo>
                <a:lnTo>
                  <a:pt x="120180" y="2033040"/>
                </a:lnTo>
                <a:lnTo>
                  <a:pt x="120180" y="2046725"/>
                </a:lnTo>
                <a:lnTo>
                  <a:pt x="133871" y="20467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416957" y="5869064"/>
            <a:ext cx="123825" cy="1572895"/>
          </a:xfrm>
          <a:custGeom>
            <a:avLst/>
            <a:gdLst/>
            <a:ahLst/>
            <a:cxnLst/>
            <a:rect l="l" t="t" r="r" b="b"/>
            <a:pathLst>
              <a:path w="123825" h="1572895">
                <a:moveTo>
                  <a:pt x="123222" y="1572299"/>
                </a:moveTo>
                <a:lnTo>
                  <a:pt x="123222" y="0"/>
                </a:lnTo>
                <a:lnTo>
                  <a:pt x="0" y="0"/>
                </a:lnTo>
                <a:lnTo>
                  <a:pt x="0" y="27370"/>
                </a:lnTo>
                <a:lnTo>
                  <a:pt x="95840" y="27370"/>
                </a:lnTo>
                <a:lnTo>
                  <a:pt x="95840" y="13685"/>
                </a:lnTo>
                <a:lnTo>
                  <a:pt x="109531" y="27370"/>
                </a:lnTo>
                <a:lnTo>
                  <a:pt x="109531" y="1572299"/>
                </a:lnTo>
                <a:lnTo>
                  <a:pt x="123222" y="1572299"/>
                </a:lnTo>
                <a:close/>
              </a:path>
              <a:path w="123825" h="1572895">
                <a:moveTo>
                  <a:pt x="109531" y="1544928"/>
                </a:moveTo>
                <a:lnTo>
                  <a:pt x="0" y="1544928"/>
                </a:lnTo>
                <a:lnTo>
                  <a:pt x="0" y="1572299"/>
                </a:lnTo>
                <a:lnTo>
                  <a:pt x="95840" y="1572299"/>
                </a:lnTo>
                <a:lnTo>
                  <a:pt x="95840" y="1558613"/>
                </a:lnTo>
                <a:lnTo>
                  <a:pt x="109531" y="1544928"/>
                </a:lnTo>
                <a:close/>
              </a:path>
              <a:path w="123825" h="1572895">
                <a:moveTo>
                  <a:pt x="109531" y="27370"/>
                </a:moveTo>
                <a:lnTo>
                  <a:pt x="95840" y="13685"/>
                </a:lnTo>
                <a:lnTo>
                  <a:pt x="95840" y="27370"/>
                </a:lnTo>
                <a:lnTo>
                  <a:pt x="109531" y="27370"/>
                </a:lnTo>
                <a:close/>
              </a:path>
              <a:path w="123825" h="1572895">
                <a:moveTo>
                  <a:pt x="109531" y="1544928"/>
                </a:moveTo>
                <a:lnTo>
                  <a:pt x="109531" y="27370"/>
                </a:lnTo>
                <a:lnTo>
                  <a:pt x="95840" y="27370"/>
                </a:lnTo>
                <a:lnTo>
                  <a:pt x="95840" y="1544928"/>
                </a:lnTo>
                <a:lnTo>
                  <a:pt x="109531" y="1544928"/>
                </a:lnTo>
                <a:close/>
              </a:path>
              <a:path w="123825" h="1572895">
                <a:moveTo>
                  <a:pt x="109531" y="1572299"/>
                </a:moveTo>
                <a:lnTo>
                  <a:pt x="109531" y="1544928"/>
                </a:lnTo>
                <a:lnTo>
                  <a:pt x="95840" y="1558613"/>
                </a:lnTo>
                <a:lnTo>
                  <a:pt x="95840" y="1572299"/>
                </a:lnTo>
                <a:lnTo>
                  <a:pt x="109531" y="15722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5211833" y="6599936"/>
            <a:ext cx="423545" cy="44640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585"/>
              </a:lnSpc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195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  <a:p>
            <a:pPr marL="255904">
              <a:lnSpc>
                <a:spcPts val="1630"/>
              </a:lnSpc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4749367" y="5993217"/>
            <a:ext cx="481330" cy="30670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755"/>
              </a:lnSpc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04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  <a:p>
            <a:pPr marL="115570">
              <a:lnSpc>
                <a:spcPct val="100000"/>
              </a:lnSpc>
              <a:spcBef>
                <a:spcPts val="114"/>
              </a:spcBef>
            </a:pPr>
            <a:r>
              <a:rPr sz="1500" spc="-5" dirty="0">
                <a:latin typeface="Arial"/>
                <a:cs typeface="Arial"/>
              </a:rPr>
              <a:t>*</a:t>
            </a:r>
            <a:r>
              <a:rPr sz="1500" spc="-250" dirty="0">
                <a:latin typeface="Arial"/>
                <a:cs typeface="Arial"/>
              </a:rPr>
              <a:t> </a:t>
            </a:r>
            <a:r>
              <a:rPr sz="1500" spc="-5" dirty="0">
                <a:latin typeface="Arial"/>
                <a:cs typeface="Arial"/>
              </a:rPr>
              <a:t>*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7965" y="282320"/>
            <a:ext cx="16402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0000"/>
                </a:solidFill>
              </a:rPr>
              <a:t>Li</a:t>
            </a:r>
            <a:r>
              <a:rPr sz="3200" spc="-45" dirty="0">
                <a:solidFill>
                  <a:srgbClr val="000000"/>
                </a:solidFill>
              </a:rPr>
              <a:t>m</a:t>
            </a:r>
            <a:r>
              <a:rPr sz="3200" spc="-15" dirty="0">
                <a:solidFill>
                  <a:srgbClr val="000000"/>
                </a:solidFill>
              </a:rPr>
              <a:t>i</a:t>
            </a:r>
            <a:r>
              <a:rPr sz="3200" spc="-60" dirty="0">
                <a:solidFill>
                  <a:srgbClr val="000000"/>
                </a:solidFill>
              </a:rPr>
              <a:t>t</a:t>
            </a:r>
            <a:r>
              <a:rPr sz="3200" spc="-70" dirty="0">
                <a:solidFill>
                  <a:srgbClr val="000000"/>
                </a:solidFill>
              </a:rPr>
              <a:t>a</a:t>
            </a:r>
            <a:r>
              <a:rPr sz="3200" spc="-10" dirty="0">
                <a:solidFill>
                  <a:srgbClr val="000000"/>
                </a:solidFill>
              </a:rPr>
              <a:t>t</a:t>
            </a:r>
            <a:r>
              <a:rPr sz="3200" spc="-15" dirty="0">
                <a:solidFill>
                  <a:srgbClr val="000000"/>
                </a:solidFill>
              </a:rPr>
              <a:t>i</a:t>
            </a:r>
            <a:r>
              <a:rPr sz="3200" spc="-40" dirty="0">
                <a:solidFill>
                  <a:srgbClr val="000000"/>
                </a:solidFill>
              </a:rPr>
              <a:t>o</a:t>
            </a:r>
            <a:r>
              <a:rPr sz="3200" dirty="0">
                <a:solidFill>
                  <a:srgbClr val="000000"/>
                </a:solidFill>
              </a:rPr>
              <a:t>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09143" y="913892"/>
            <a:ext cx="10613390" cy="4286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Few </a:t>
            </a:r>
            <a:r>
              <a:rPr sz="2800" spc="-10" dirty="0">
                <a:latin typeface="Calibri"/>
                <a:cs typeface="Calibri"/>
              </a:rPr>
              <a:t>cases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co-infection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i="1" spc="-5" dirty="0">
                <a:latin typeface="Calibri"/>
                <a:cs typeface="Calibri"/>
              </a:rPr>
              <a:t>Plasmodium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helminthes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libri"/>
                <a:cs typeface="Calibri"/>
              </a:rPr>
              <a:t>Few </a:t>
            </a:r>
            <a:r>
              <a:rPr sz="2800" spc="-10" dirty="0">
                <a:latin typeface="Calibri"/>
                <a:cs typeface="Calibri"/>
              </a:rPr>
              <a:t>cases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co-infection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HIV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helminthes.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Reduced </a:t>
            </a:r>
            <a:r>
              <a:rPr sz="2800" spc="-5" dirty="0">
                <a:latin typeface="Calibri"/>
                <a:cs typeface="Calibri"/>
              </a:rPr>
              <a:t>capacity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25" dirty="0">
                <a:latin typeface="Calibri"/>
                <a:cs typeface="Calibri"/>
              </a:rPr>
              <a:t>make </a:t>
            </a:r>
            <a:r>
              <a:rPr sz="2800" spc="-20" dirty="0">
                <a:latin typeface="Calibri"/>
                <a:cs typeface="Calibri"/>
              </a:rPr>
              <a:t>strong statistical inferences </a:t>
            </a:r>
            <a:r>
              <a:rPr sz="2800" spc="-10" dirty="0">
                <a:latin typeface="Calibri"/>
                <a:cs typeface="Calibri"/>
              </a:rPr>
              <a:t>is</a:t>
            </a:r>
            <a:r>
              <a:rPr sz="2800" spc="2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reduced.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435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ts val="3030"/>
              </a:lnSpc>
              <a:spcBef>
                <a:spcPts val="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latin typeface="Calibri"/>
                <a:cs typeface="Calibri"/>
              </a:rPr>
              <a:t>More</a:t>
            </a:r>
            <a:r>
              <a:rPr sz="2800" spc="6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studies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spc="-15" dirty="0">
                <a:latin typeface="Calibri"/>
                <a:cs typeface="Calibri"/>
              </a:rPr>
              <a:t>larger </a:t>
            </a:r>
            <a:r>
              <a:rPr sz="2800" spc="-5" dirty="0">
                <a:latin typeface="Calibri"/>
                <a:cs typeface="Calibri"/>
              </a:rPr>
              <a:t>number of </a:t>
            </a:r>
            <a:r>
              <a:rPr sz="2800" spc="-15" dirty="0">
                <a:latin typeface="Calibri"/>
                <a:cs typeface="Calibri"/>
              </a:rPr>
              <a:t>co-infection </a:t>
            </a:r>
            <a:r>
              <a:rPr sz="2800" spc="-5" dirty="0">
                <a:latin typeface="Calibri"/>
                <a:cs typeface="Calibri"/>
              </a:rPr>
              <a:t>cases will </a:t>
            </a:r>
            <a:r>
              <a:rPr sz="2800" spc="-10" dirty="0">
                <a:latin typeface="Calibri"/>
                <a:cs typeface="Calibri"/>
              </a:rPr>
              <a:t>further  increase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body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20" dirty="0">
                <a:latin typeface="Calibri"/>
                <a:cs typeface="Calibri"/>
              </a:rPr>
              <a:t>existing </a:t>
            </a:r>
            <a:r>
              <a:rPr sz="2800" spc="-10" dirty="0">
                <a:latin typeface="Calibri"/>
                <a:cs typeface="Calibri"/>
              </a:rPr>
              <a:t>knowledge </a:t>
            </a:r>
            <a:r>
              <a:rPr sz="2800" spc="-5" dirty="0">
                <a:latin typeface="Calibri"/>
                <a:cs typeface="Calibri"/>
              </a:rPr>
              <a:t>on </a:t>
            </a:r>
            <a:r>
              <a:rPr sz="2800" dirty="0">
                <a:latin typeface="Calibri"/>
                <a:cs typeface="Calibri"/>
              </a:rPr>
              <a:t>impact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co-infection </a:t>
            </a:r>
            <a:r>
              <a:rPr sz="2800" spc="5" dirty="0">
                <a:latin typeface="Calibri"/>
                <a:cs typeface="Calibri"/>
              </a:rPr>
              <a:t>on  </a:t>
            </a:r>
            <a:r>
              <a:rPr sz="2800" spc="-10" dirty="0">
                <a:latin typeface="Calibri"/>
                <a:cs typeface="Calibri"/>
              </a:rPr>
              <a:t>immunological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profile.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7639" y="125903"/>
            <a:ext cx="705031" cy="805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2244" y="121361"/>
            <a:ext cx="23996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>
                <a:solidFill>
                  <a:srgbClr val="000000"/>
                </a:solidFill>
              </a:rPr>
              <a:t>B</a:t>
            </a:r>
            <a:r>
              <a:rPr spc="-30" dirty="0">
                <a:solidFill>
                  <a:srgbClr val="000000"/>
                </a:solidFill>
              </a:rPr>
              <a:t>ac</a:t>
            </a:r>
            <a:r>
              <a:rPr spc="-45" dirty="0">
                <a:solidFill>
                  <a:srgbClr val="000000"/>
                </a:solidFill>
              </a:rPr>
              <a:t>kg</a:t>
            </a:r>
            <a:r>
              <a:rPr spc="-100" dirty="0">
                <a:solidFill>
                  <a:srgbClr val="000000"/>
                </a:solidFill>
              </a:rPr>
              <a:t>r</a:t>
            </a:r>
            <a:r>
              <a:rPr spc="-55" dirty="0">
                <a:solidFill>
                  <a:srgbClr val="000000"/>
                </a:solidFill>
              </a:rPr>
              <a:t>o</a:t>
            </a:r>
            <a:r>
              <a:rPr spc="-45" dirty="0">
                <a:solidFill>
                  <a:srgbClr val="000000"/>
                </a:solidFill>
              </a:rPr>
              <a:t>un</a:t>
            </a:r>
            <a:r>
              <a:rPr spc="-5" dirty="0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7715" y="770585"/>
            <a:ext cx="11666855" cy="467169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41300" marR="5080" indent="-228600">
              <a:lnSpc>
                <a:spcPts val="3030"/>
              </a:lnSpc>
              <a:spcBef>
                <a:spcPts val="4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sub-Saharan region </a:t>
            </a:r>
            <a:r>
              <a:rPr sz="2800" spc="-5" dirty="0">
                <a:latin typeface="Calibri"/>
                <a:cs typeface="Calibri"/>
              </a:rPr>
              <a:t>of Africa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most </a:t>
            </a:r>
            <a:r>
              <a:rPr sz="2800" spc="-5" dirty="0">
                <a:latin typeface="Calibri"/>
                <a:cs typeface="Calibri"/>
              </a:rPr>
              <a:t>endemic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i="1" spc="-175" dirty="0">
                <a:latin typeface="Calibri"/>
                <a:cs typeface="Calibri"/>
              </a:rPr>
              <a:t>P. </a:t>
            </a:r>
            <a:r>
              <a:rPr sz="2800" i="1" spc="-10" dirty="0">
                <a:latin typeface="Calibri"/>
                <a:cs typeface="Calibri"/>
              </a:rPr>
              <a:t>falciparum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HIV  </a:t>
            </a:r>
            <a:r>
              <a:rPr sz="2800" spc="-15" dirty="0">
                <a:latin typeface="Calibri"/>
                <a:cs typeface="Calibri"/>
              </a:rPr>
              <a:t>infections </a:t>
            </a:r>
            <a:r>
              <a:rPr sz="2800" spc="-5" dirty="0">
                <a:latin typeface="Calibri"/>
                <a:cs typeface="Calibri"/>
              </a:rPr>
              <a:t>(UNAIDS, 2014; </a:t>
            </a:r>
            <a:r>
              <a:rPr sz="2800" spc="-20" dirty="0">
                <a:latin typeface="Calibri"/>
                <a:cs typeface="Calibri"/>
              </a:rPr>
              <a:t>WHO,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2014).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4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burden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helminthes is </a:t>
            </a:r>
            <a:r>
              <a:rPr sz="2800" spc="-5" dirty="0">
                <a:latin typeface="Calibri"/>
                <a:cs typeface="Calibri"/>
              </a:rPr>
              <a:t>also </a:t>
            </a:r>
            <a:r>
              <a:rPr sz="2800" spc="-15" dirty="0">
                <a:latin typeface="Calibri"/>
                <a:cs typeface="Calibri"/>
              </a:rPr>
              <a:t>relatively </a:t>
            </a:r>
            <a:r>
              <a:rPr sz="2800" spc="-10" dirty="0">
                <a:latin typeface="Calibri"/>
                <a:cs typeface="Calibri"/>
              </a:rPr>
              <a:t>high (Pullan </a:t>
            </a:r>
            <a:r>
              <a:rPr sz="2800" i="1" spc="-15" dirty="0">
                <a:latin typeface="Calibri"/>
                <a:cs typeface="Calibri"/>
              </a:rPr>
              <a:t>et </a:t>
            </a:r>
            <a:r>
              <a:rPr sz="2800" i="1" spc="-5" dirty="0">
                <a:latin typeface="Calibri"/>
                <a:cs typeface="Calibri"/>
              </a:rPr>
              <a:t>al.</a:t>
            </a:r>
            <a:r>
              <a:rPr sz="2800" spc="-5" dirty="0">
                <a:latin typeface="Calibri"/>
                <a:cs typeface="Calibri"/>
              </a:rPr>
              <a:t>,</a:t>
            </a:r>
            <a:r>
              <a:rPr sz="2800" spc="2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2014).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44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302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latin typeface="Calibri"/>
                <a:cs typeface="Calibri"/>
              </a:rPr>
              <a:t>Helminthic </a:t>
            </a:r>
            <a:r>
              <a:rPr sz="2800" spc="-15" dirty="0">
                <a:latin typeface="Calibri"/>
                <a:cs typeface="Calibri"/>
              </a:rPr>
              <a:t>infection </a:t>
            </a:r>
            <a:r>
              <a:rPr sz="2800" spc="-10" dirty="0">
                <a:latin typeface="Calibri"/>
                <a:cs typeface="Calibri"/>
              </a:rPr>
              <a:t>influenced </a:t>
            </a:r>
            <a:r>
              <a:rPr sz="2800" spc="-5" dirty="0">
                <a:latin typeface="Calibri"/>
                <a:cs typeface="Calibri"/>
              </a:rPr>
              <a:t>susceptibility </a:t>
            </a:r>
            <a:r>
              <a:rPr sz="2800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severity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i="1" spc="-10" dirty="0">
                <a:latin typeface="Calibri"/>
                <a:cs typeface="Calibri"/>
              </a:rPr>
              <a:t>Plasmodium </a:t>
            </a:r>
            <a:r>
              <a:rPr sz="2800" dirty="0">
                <a:latin typeface="Calibri"/>
                <a:cs typeface="Calibri"/>
              </a:rPr>
              <a:t>and  </a:t>
            </a:r>
            <a:r>
              <a:rPr sz="2800" spc="-5" dirty="0">
                <a:latin typeface="Calibri"/>
                <a:cs typeface="Calibri"/>
              </a:rPr>
              <a:t>HIV </a:t>
            </a:r>
            <a:r>
              <a:rPr sz="2800" spc="-15" dirty="0">
                <a:latin typeface="Calibri"/>
                <a:cs typeface="Calibri"/>
              </a:rPr>
              <a:t>infections </a:t>
            </a:r>
            <a:r>
              <a:rPr sz="2800" spc="-10" dirty="0">
                <a:latin typeface="Calibri"/>
                <a:cs typeface="Calibri"/>
              </a:rPr>
              <a:t>in pregnancy </a:t>
            </a:r>
            <a:r>
              <a:rPr sz="2800" spc="-20" dirty="0">
                <a:latin typeface="Calibri"/>
                <a:cs typeface="Calibri"/>
              </a:rPr>
              <a:t>(Egwunyenga </a:t>
            </a:r>
            <a:r>
              <a:rPr sz="2800" i="1" spc="-15" dirty="0">
                <a:latin typeface="Calibri"/>
                <a:cs typeface="Calibri"/>
              </a:rPr>
              <a:t>et </a:t>
            </a:r>
            <a:r>
              <a:rPr sz="2800" i="1" spc="-5" dirty="0">
                <a:latin typeface="Calibri"/>
                <a:cs typeface="Calibri"/>
              </a:rPr>
              <a:t>al.</a:t>
            </a:r>
            <a:r>
              <a:rPr sz="2800" spc="-5" dirty="0">
                <a:latin typeface="Calibri"/>
                <a:cs typeface="Calibri"/>
              </a:rPr>
              <a:t>, 2001; </a:t>
            </a:r>
            <a:r>
              <a:rPr sz="2800" spc="-15" dirty="0">
                <a:latin typeface="Calibri"/>
                <a:cs typeface="Calibri"/>
              </a:rPr>
              <a:t>Ndibazza </a:t>
            </a:r>
            <a:r>
              <a:rPr sz="2800" i="1" spc="-15" dirty="0">
                <a:latin typeface="Calibri"/>
                <a:cs typeface="Calibri"/>
              </a:rPr>
              <a:t>et </a:t>
            </a:r>
            <a:r>
              <a:rPr sz="2800" i="1" spc="-5" dirty="0">
                <a:latin typeface="Calibri"/>
                <a:cs typeface="Calibri"/>
              </a:rPr>
              <a:t>al</a:t>
            </a:r>
            <a:r>
              <a:rPr sz="2800" spc="-5" dirty="0">
                <a:latin typeface="Calibri"/>
                <a:cs typeface="Calibri"/>
              </a:rPr>
              <a:t>.,</a:t>
            </a:r>
            <a:r>
              <a:rPr sz="2800" spc="30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2013).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3020"/>
              </a:lnSpc>
              <a:spcBef>
                <a:spcPts val="1805"/>
              </a:spcBef>
              <a:buFont typeface="Arial"/>
              <a:buChar char="•"/>
              <a:tabLst>
                <a:tab pos="241300" algn="l"/>
                <a:tab pos="3243580" algn="l"/>
                <a:tab pos="4678045" algn="l"/>
                <a:tab pos="6366510" algn="l"/>
                <a:tab pos="7179309" algn="l"/>
                <a:tab pos="8592185" algn="l"/>
                <a:tab pos="9172575" algn="l"/>
                <a:tab pos="11341735" algn="l"/>
              </a:tabLst>
            </a:pPr>
            <a:r>
              <a:rPr sz="2800" spc="-5" dirty="0">
                <a:latin typeface="Calibri"/>
                <a:cs typeface="Calibri"/>
              </a:rPr>
              <a:t>P</a:t>
            </a: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egnanc</a:t>
            </a:r>
            <a:r>
              <a:rPr sz="2800" dirty="0">
                <a:latin typeface="Calibri"/>
                <a:cs typeface="Calibri"/>
              </a:rPr>
              <a:t>y</a:t>
            </a:r>
            <a:r>
              <a:rPr sz="2800" spc="-10" dirty="0">
                <a:latin typeface="Calibri"/>
                <a:cs typeface="Calibri"/>
              </a:rPr>
              <a:t>-</a:t>
            </a:r>
            <a:r>
              <a:rPr sz="2800" spc="-5" dirty="0">
                <a:latin typeface="Calibri"/>
                <a:cs typeface="Calibri"/>
              </a:rPr>
              <a:t>i</a:t>
            </a:r>
            <a:r>
              <a:rPr sz="2800" spc="5" dirty="0">
                <a:latin typeface="Calibri"/>
                <a:cs typeface="Calibri"/>
              </a:rPr>
              <a:t>n</a:t>
            </a:r>
            <a:r>
              <a:rPr sz="2800" spc="-10" dirty="0">
                <a:latin typeface="Calibri"/>
                <a:cs typeface="Calibri"/>
              </a:rPr>
              <a:t>du</a:t>
            </a:r>
            <a:r>
              <a:rPr sz="2800" spc="-5" dirty="0">
                <a:latin typeface="Calibri"/>
                <a:cs typeface="Calibri"/>
              </a:rPr>
              <a:t>ced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imm</a:t>
            </a:r>
            <a:r>
              <a:rPr sz="2800" spc="5" dirty="0">
                <a:latin typeface="Calibri"/>
                <a:cs typeface="Calibri"/>
              </a:rPr>
              <a:t>u</a:t>
            </a:r>
            <a:r>
              <a:rPr sz="2800" spc="-10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3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esp</a:t>
            </a:r>
            <a:r>
              <a:rPr sz="2800" dirty="0">
                <a:latin typeface="Calibri"/>
                <a:cs typeface="Calibri"/>
              </a:rPr>
              <a:t>o</a:t>
            </a:r>
            <a:r>
              <a:rPr sz="2800" spc="-10" dirty="0">
                <a:latin typeface="Calibri"/>
                <a:cs typeface="Calibri"/>
              </a:rPr>
              <a:t>nse</a:t>
            </a:r>
            <a:r>
              <a:rPr sz="2800" spc="-5" dirty="0">
                <a:latin typeface="Calibri"/>
                <a:cs typeface="Calibri"/>
              </a:rPr>
              <a:t>s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also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40" dirty="0">
                <a:latin typeface="Calibri"/>
                <a:cs typeface="Calibri"/>
              </a:rPr>
              <a:t>f</a:t>
            </a:r>
            <a:r>
              <a:rPr sz="2800" spc="-90" dirty="0">
                <a:latin typeface="Calibri"/>
                <a:cs typeface="Calibri"/>
              </a:rPr>
              <a:t>f</a:t>
            </a:r>
            <a:r>
              <a:rPr sz="2800" spc="-5" dirty="0">
                <a:latin typeface="Calibri"/>
                <a:cs typeface="Calibri"/>
              </a:rPr>
              <a:t>ec</a:t>
            </a:r>
            <a:r>
              <a:rPr sz="2800" spc="-25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ed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25" dirty="0">
                <a:latin typeface="Calibri"/>
                <a:cs typeface="Calibri"/>
              </a:rPr>
              <a:t>b</a:t>
            </a:r>
            <a:r>
              <a:rPr sz="2800" spc="-5" dirty="0">
                <a:latin typeface="Calibri"/>
                <a:cs typeface="Calibri"/>
              </a:rPr>
              <a:t>y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i</a:t>
            </a:r>
            <a:r>
              <a:rPr sz="2800" spc="-30" dirty="0">
                <a:latin typeface="Calibri"/>
                <a:cs typeface="Calibri"/>
              </a:rPr>
              <a:t>n</a:t>
            </a:r>
            <a:r>
              <a:rPr sz="2800" spc="-10" dirty="0">
                <a:latin typeface="Calibri"/>
                <a:cs typeface="Calibri"/>
              </a:rPr>
              <a:t>flamm</a:t>
            </a:r>
            <a:r>
              <a:rPr sz="2800" spc="-20" dirty="0">
                <a:latin typeface="Calibri"/>
                <a:cs typeface="Calibri"/>
              </a:rPr>
              <a:t>a</a:t>
            </a:r>
            <a:r>
              <a:rPr sz="2800" spc="-5" dirty="0">
                <a:latin typeface="Calibri"/>
                <a:cs typeface="Calibri"/>
              </a:rPr>
              <a:t>tion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or  </a:t>
            </a:r>
            <a:r>
              <a:rPr sz="2800" spc="-15" dirty="0">
                <a:latin typeface="Calibri"/>
                <a:cs typeface="Calibri"/>
              </a:rPr>
              <a:t>infectious </a:t>
            </a:r>
            <a:r>
              <a:rPr sz="2800" spc="-10" dirty="0">
                <a:latin typeface="Calibri"/>
                <a:cs typeface="Calibri"/>
              </a:rPr>
              <a:t>diseases </a:t>
            </a:r>
            <a:r>
              <a:rPr sz="2800" spc="-5" dirty="0">
                <a:latin typeface="Calibri"/>
                <a:cs typeface="Calibri"/>
              </a:rPr>
              <a:t>(Marzi </a:t>
            </a:r>
            <a:r>
              <a:rPr sz="2800" i="1" spc="-15" dirty="0">
                <a:latin typeface="Calibri"/>
                <a:cs typeface="Calibri"/>
              </a:rPr>
              <a:t>et </a:t>
            </a:r>
            <a:r>
              <a:rPr sz="2800" i="1" spc="-5" dirty="0">
                <a:latin typeface="Calibri"/>
                <a:cs typeface="Calibri"/>
              </a:rPr>
              <a:t>al.,</a:t>
            </a:r>
            <a:r>
              <a:rPr sz="2800" i="1" spc="1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1996).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891" y="139445"/>
            <a:ext cx="19291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>
                <a:solidFill>
                  <a:srgbClr val="000000"/>
                </a:solidFill>
              </a:rPr>
              <a:t>Bac</a:t>
            </a:r>
            <a:r>
              <a:rPr sz="3200" dirty="0">
                <a:solidFill>
                  <a:srgbClr val="000000"/>
                </a:solidFill>
              </a:rPr>
              <a:t>k</a:t>
            </a:r>
            <a:r>
              <a:rPr sz="3200" spc="-35" dirty="0">
                <a:solidFill>
                  <a:srgbClr val="000000"/>
                </a:solidFill>
              </a:rPr>
              <a:t>g</a:t>
            </a:r>
            <a:r>
              <a:rPr sz="3200" spc="-90" dirty="0">
                <a:solidFill>
                  <a:srgbClr val="000000"/>
                </a:solidFill>
              </a:rPr>
              <a:t>r</a:t>
            </a:r>
            <a:r>
              <a:rPr sz="3200" spc="-40" dirty="0">
                <a:solidFill>
                  <a:srgbClr val="000000"/>
                </a:solidFill>
              </a:rPr>
              <a:t>o</a:t>
            </a:r>
            <a:r>
              <a:rPr sz="3200" spc="-25" dirty="0">
                <a:solidFill>
                  <a:srgbClr val="000000"/>
                </a:solidFill>
              </a:rPr>
              <a:t>u</a:t>
            </a:r>
            <a:r>
              <a:rPr sz="3200" spc="-35" dirty="0">
                <a:solidFill>
                  <a:srgbClr val="000000"/>
                </a:solidFill>
              </a:rPr>
              <a:t>n</a:t>
            </a:r>
            <a:r>
              <a:rPr sz="3200" dirty="0">
                <a:solidFill>
                  <a:srgbClr val="000000"/>
                </a:solidFill>
              </a:rPr>
              <a:t>d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67715" y="759028"/>
            <a:ext cx="11497945" cy="556133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41300" marR="6985" indent="-228600">
              <a:lnSpc>
                <a:spcPts val="2500"/>
              </a:lnSpc>
              <a:spcBef>
                <a:spcPts val="705"/>
              </a:spcBef>
            </a:pPr>
            <a:r>
              <a:rPr sz="2600" spc="-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Cytokines (Th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cytokines) are 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involved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in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initiation and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maintenance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pregnancy 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(Desai </a:t>
            </a:r>
            <a:r>
              <a:rPr sz="2600" i="1" spc="-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600" i="1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.,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2007).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241300" marR="7620" indent="-228600">
              <a:lnSpc>
                <a:spcPct val="80000"/>
              </a:lnSpc>
              <a:spcBef>
                <a:spcPts val="1530"/>
              </a:spcBef>
              <a:tabLst>
                <a:tab pos="3063875" algn="l"/>
                <a:tab pos="4368800" algn="l"/>
                <a:tab pos="5904865" algn="l"/>
                <a:tab pos="7188200" algn="l"/>
                <a:tab pos="7698740" algn="l"/>
                <a:tab pos="9690735" algn="l"/>
                <a:tab pos="10172700" algn="l"/>
              </a:tabLst>
            </a:pPr>
            <a:r>
              <a:rPr sz="260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egn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ncy</a:t>
            </a:r>
            <a:r>
              <a:rPr sz="2600" spc="-2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ind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d	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spo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600" spc="-40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600" spc="-3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ed	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y	i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flam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ti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n	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r	in</a:t>
            </a:r>
            <a:r>
              <a:rPr sz="2600" spc="-80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ctio</a:t>
            </a:r>
            <a:r>
              <a:rPr sz="2600" spc="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s 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diseases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(Marzi </a:t>
            </a:r>
            <a:r>
              <a:rPr sz="2600" i="1" spc="-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600" i="1" dirty="0">
                <a:solidFill>
                  <a:srgbClr val="404040"/>
                </a:solidFill>
                <a:latin typeface="Calibri"/>
                <a:cs typeface="Calibri"/>
              </a:rPr>
              <a:t>al.,</a:t>
            </a:r>
            <a:r>
              <a:rPr sz="2600" i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1996).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241300" marR="8255" indent="-228600">
              <a:lnSpc>
                <a:spcPct val="80000"/>
              </a:lnSpc>
              <a:spcBef>
                <a:spcPts val="1500"/>
              </a:spcBef>
            </a:pPr>
            <a:r>
              <a:rPr sz="2600" spc="-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Dominance of Th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1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cytokines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is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associated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with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IUGR,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spontaneous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abortion and  PTD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(Moormann </a:t>
            </a:r>
            <a:r>
              <a:rPr sz="2600" i="1" spc="-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600" i="1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,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1999; 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Sykes </a:t>
            </a:r>
            <a:r>
              <a:rPr sz="2600" i="1" spc="-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600" i="1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26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2012).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850">
              <a:latin typeface="Times New Roman"/>
              <a:cs typeface="Times New Roman"/>
            </a:endParaRPr>
          </a:p>
          <a:p>
            <a:pPr marL="241300" marR="5715" indent="-228600">
              <a:lnSpc>
                <a:spcPts val="2500"/>
              </a:lnSpc>
              <a:tabLst>
                <a:tab pos="2096135" algn="l"/>
                <a:tab pos="3411220" algn="l"/>
                <a:tab pos="4483100" algn="l"/>
                <a:tab pos="4777105" algn="l"/>
                <a:tab pos="5247640" algn="l"/>
                <a:tab pos="5552440" algn="l"/>
                <a:tab pos="6563359" algn="l"/>
                <a:tab pos="7916545" algn="l"/>
                <a:tab pos="9459595" algn="l"/>
                <a:tab pos="10193655" algn="l"/>
              </a:tabLst>
            </a:pPr>
            <a:r>
              <a:rPr sz="260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600" i="1" dirty="0">
                <a:solidFill>
                  <a:srgbClr val="404040"/>
                </a:solidFill>
                <a:latin typeface="Calibri"/>
                <a:cs typeface="Calibri"/>
              </a:rPr>
              <a:t>Plasmodium	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6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ction	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aus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d	a	Th	1	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bi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ed	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pon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e	associ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d	with	inc</a:t>
            </a:r>
            <a:r>
              <a:rPr sz="2600" spc="-4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eas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d 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parasite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density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(Achidi </a:t>
            </a:r>
            <a:r>
              <a:rPr sz="2600" i="1" spc="-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600" i="1" dirty="0">
                <a:solidFill>
                  <a:srgbClr val="404040"/>
                </a:solidFill>
                <a:latin typeface="Calibri"/>
                <a:cs typeface="Calibri"/>
              </a:rPr>
              <a:t>al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2007;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Nmorsi </a:t>
            </a:r>
            <a:r>
              <a:rPr sz="2600" i="1" spc="-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600" i="1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2600" i="1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2010).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350">
              <a:latin typeface="Times New Roman"/>
              <a:cs typeface="Times New Roman"/>
            </a:endParaRPr>
          </a:p>
          <a:p>
            <a:pPr marL="12700">
              <a:lnSpc>
                <a:spcPts val="2810"/>
              </a:lnSpc>
              <a:spcBef>
                <a:spcPts val="5"/>
              </a:spcBef>
            </a:pPr>
            <a:r>
              <a:rPr sz="2600" spc="-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Helminth</a:t>
            </a:r>
            <a:r>
              <a:rPr sz="26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infections</a:t>
            </a:r>
            <a:r>
              <a:rPr sz="26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display</a:t>
            </a:r>
            <a:r>
              <a:rPr sz="26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6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strong</a:t>
            </a:r>
            <a:r>
              <a:rPr sz="26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polarization</a:t>
            </a:r>
            <a:r>
              <a:rPr sz="26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5" dirty="0">
                <a:solidFill>
                  <a:srgbClr val="404040"/>
                </a:solidFill>
                <a:latin typeface="Calibri"/>
                <a:cs typeface="Calibri"/>
              </a:rPr>
              <a:t>towards</a:t>
            </a:r>
            <a:r>
              <a:rPr sz="26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6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Th</a:t>
            </a:r>
            <a:r>
              <a:rPr sz="26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26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response</a:t>
            </a:r>
            <a:r>
              <a:rPr sz="26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(Anthony</a:t>
            </a:r>
            <a:endParaRPr sz="2600">
              <a:latin typeface="Calibri"/>
              <a:cs typeface="Calibri"/>
            </a:endParaRPr>
          </a:p>
          <a:p>
            <a:pPr marL="241300">
              <a:lnSpc>
                <a:spcPts val="2810"/>
              </a:lnSpc>
            </a:pPr>
            <a:r>
              <a:rPr sz="2600" i="1" spc="-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600" i="1" dirty="0">
                <a:solidFill>
                  <a:srgbClr val="404040"/>
                </a:solidFill>
                <a:latin typeface="Calibri"/>
                <a:cs typeface="Calibri"/>
              </a:rPr>
              <a:t>al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2007, Abdoli and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Pirestani</a:t>
            </a:r>
            <a:r>
              <a:rPr sz="26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2014).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196" y="73152"/>
            <a:ext cx="665988" cy="7757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4067" y="155194"/>
            <a:ext cx="19291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>
                <a:solidFill>
                  <a:srgbClr val="000000"/>
                </a:solidFill>
              </a:rPr>
              <a:t>Bac</a:t>
            </a:r>
            <a:r>
              <a:rPr sz="3200" dirty="0">
                <a:solidFill>
                  <a:srgbClr val="000000"/>
                </a:solidFill>
              </a:rPr>
              <a:t>k</a:t>
            </a:r>
            <a:r>
              <a:rPr sz="3200" spc="-35" dirty="0">
                <a:solidFill>
                  <a:srgbClr val="000000"/>
                </a:solidFill>
              </a:rPr>
              <a:t>g</a:t>
            </a:r>
            <a:r>
              <a:rPr sz="3200" spc="-90" dirty="0">
                <a:solidFill>
                  <a:srgbClr val="000000"/>
                </a:solidFill>
              </a:rPr>
              <a:t>r</a:t>
            </a:r>
            <a:r>
              <a:rPr sz="3200" spc="-40" dirty="0">
                <a:solidFill>
                  <a:srgbClr val="000000"/>
                </a:solidFill>
              </a:rPr>
              <a:t>o</a:t>
            </a:r>
            <a:r>
              <a:rPr sz="3200" spc="-25" dirty="0">
                <a:solidFill>
                  <a:srgbClr val="000000"/>
                </a:solidFill>
              </a:rPr>
              <a:t>u</a:t>
            </a:r>
            <a:r>
              <a:rPr sz="3200" spc="-35" dirty="0">
                <a:solidFill>
                  <a:srgbClr val="000000"/>
                </a:solidFill>
              </a:rPr>
              <a:t>n</a:t>
            </a:r>
            <a:r>
              <a:rPr sz="3200" dirty="0">
                <a:solidFill>
                  <a:srgbClr val="000000"/>
                </a:solidFill>
              </a:rPr>
              <a:t>d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67715" y="752932"/>
            <a:ext cx="11495405" cy="53117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41300" marR="8255" indent="-228600" algn="just">
              <a:lnSpc>
                <a:spcPct val="80000"/>
              </a:lnSpc>
              <a:spcBef>
                <a:spcPts val="770"/>
              </a:spcBef>
            </a:pPr>
            <a:r>
              <a:rPr sz="2800" spc="-1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Helminthic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infection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influenced susceptibility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severity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sz="2800" i="1" spc="-10" dirty="0">
                <a:solidFill>
                  <a:srgbClr val="404040"/>
                </a:solidFill>
                <a:latin typeface="Calibri"/>
                <a:cs typeface="Calibri"/>
              </a:rPr>
              <a:t>Plasmodium 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and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HIV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infections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in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pregnancy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(Egwunyenga </a:t>
            </a:r>
            <a:r>
              <a:rPr sz="2800" i="1" spc="-1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800" i="1" spc="-5" dirty="0">
                <a:solidFill>
                  <a:srgbClr val="404040"/>
                </a:solidFill>
                <a:latin typeface="Calibri"/>
                <a:cs typeface="Calibri"/>
              </a:rPr>
              <a:t>al.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2001;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Ndibazza </a:t>
            </a:r>
            <a:r>
              <a:rPr sz="2800" i="1" spc="-15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800" i="1" spc="-5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., 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2013).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050">
              <a:latin typeface="Times New Roman"/>
              <a:cs typeface="Times New Roman"/>
            </a:endParaRPr>
          </a:p>
          <a:p>
            <a:pPr marL="241300" marR="6350" indent="-228600" algn="just">
              <a:lnSpc>
                <a:spcPts val="2690"/>
              </a:lnSpc>
            </a:pPr>
            <a:r>
              <a:rPr sz="2800" spc="-1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Some studies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evaluated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systemic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cytokine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concentrations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in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co-infection 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of these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diseases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among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pregnant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women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(Adeoti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al,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2015;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Nmorsi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et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al, 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2010).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05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ts val="2690"/>
              </a:lnSpc>
            </a:pPr>
            <a:r>
              <a:rPr sz="2800" spc="-4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However,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there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is still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dearth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information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on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the immunological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interplay 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of these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infectious</a:t>
            </a:r>
            <a:r>
              <a:rPr sz="28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diseases.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050">
              <a:latin typeface="Times New Roman"/>
              <a:cs typeface="Times New Roman"/>
            </a:endParaRPr>
          </a:p>
          <a:p>
            <a:pPr marL="241300" marR="654685" indent="-228600">
              <a:lnSpc>
                <a:spcPts val="2690"/>
              </a:lnSpc>
            </a:pPr>
            <a:r>
              <a:rPr sz="2800" spc="-4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We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investigated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modulatory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effect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helminth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in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co-infections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of the 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infective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agents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among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pregnant</a:t>
            </a:r>
            <a:r>
              <a:rPr sz="28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women.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196" y="73152"/>
            <a:ext cx="665988" cy="7757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179958"/>
            <a:ext cx="31299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5" dirty="0">
                <a:solidFill>
                  <a:srgbClr val="000000"/>
                </a:solidFill>
              </a:rPr>
              <a:t>Research</a:t>
            </a:r>
            <a:r>
              <a:rPr sz="3200" spc="-114" dirty="0">
                <a:solidFill>
                  <a:srgbClr val="000000"/>
                </a:solidFill>
              </a:rPr>
              <a:t> </a:t>
            </a:r>
            <a:r>
              <a:rPr sz="3200" spc="-25" dirty="0">
                <a:solidFill>
                  <a:srgbClr val="000000"/>
                </a:solidFill>
              </a:rPr>
              <a:t>questions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50570" y="882142"/>
            <a:ext cx="10438765" cy="21405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527685" marR="5080" indent="-515620">
              <a:lnSpc>
                <a:spcPts val="3020"/>
              </a:lnSpc>
              <a:spcBef>
                <a:spcPts val="480"/>
              </a:spcBef>
              <a:buClr>
                <a:srgbClr val="A4A4A4"/>
              </a:buClr>
              <a:buAutoNum type="arabicPeriod"/>
              <a:tabLst>
                <a:tab pos="527685" algn="l"/>
                <a:tab pos="528320" algn="l"/>
                <a:tab pos="1475105" algn="l"/>
                <a:tab pos="2810510" algn="l"/>
                <a:tab pos="3772535" algn="l"/>
                <a:tab pos="4201160" algn="l"/>
                <a:tab pos="4843780" algn="l"/>
                <a:tab pos="6205220" algn="l"/>
                <a:tab pos="7819390" algn="l"/>
                <a:tab pos="8282305" algn="l"/>
                <a:tab pos="9274810" algn="l"/>
                <a:tab pos="9979025" algn="l"/>
              </a:tabLst>
            </a:pP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Wh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han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es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oc</a:t>
            </a:r>
            <a:r>
              <a:rPr sz="2800" spc="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i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t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im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un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esp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nse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singl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- 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infections?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A4A4A4"/>
              </a:buClr>
              <a:buFont typeface="Calibri"/>
              <a:buAutoNum type="arabicPeriod"/>
            </a:pPr>
            <a:endParaRPr sz="3650">
              <a:latin typeface="Times New Roman"/>
              <a:cs typeface="Times New Roman"/>
            </a:endParaRPr>
          </a:p>
          <a:p>
            <a:pPr marL="527685" marR="5080" indent="-515620">
              <a:lnSpc>
                <a:spcPts val="3020"/>
              </a:lnSpc>
              <a:buClr>
                <a:srgbClr val="A4A4A4"/>
              </a:buClr>
              <a:buAutoNum type="arabicPeriod"/>
              <a:tabLst>
                <a:tab pos="527685" algn="l"/>
                <a:tab pos="528320" algn="l"/>
                <a:tab pos="916305" algn="l"/>
                <a:tab pos="2376170" algn="l"/>
                <a:tab pos="3563620" algn="l"/>
                <a:tab pos="3894454" algn="l"/>
                <a:tab pos="5735320" algn="l"/>
                <a:tab pos="6457950" algn="l"/>
                <a:tab pos="6886575" algn="l"/>
                <a:tab pos="8758555" algn="l"/>
                <a:tab pos="9561195" algn="l"/>
              </a:tabLst>
            </a:pP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Is	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he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mi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y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mo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y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ol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i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ection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wi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eit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er  malaria or</a:t>
            </a:r>
            <a:r>
              <a:rPr sz="28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HIV?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1252" y="88285"/>
            <a:ext cx="792220" cy="748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257682"/>
            <a:ext cx="4281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>
                <a:solidFill>
                  <a:srgbClr val="000000"/>
                </a:solidFill>
              </a:rPr>
              <a:t>Study sites and</a:t>
            </a:r>
            <a:r>
              <a:rPr sz="3200" spc="-220" dirty="0">
                <a:solidFill>
                  <a:srgbClr val="000000"/>
                </a:solidFill>
              </a:rPr>
              <a:t> </a:t>
            </a:r>
            <a:r>
              <a:rPr sz="3200" spc="-20" dirty="0">
                <a:solidFill>
                  <a:srgbClr val="000000"/>
                </a:solidFill>
              </a:rPr>
              <a:t>population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93268" y="993393"/>
            <a:ext cx="10636885" cy="349186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86385" marR="5080" indent="-274320">
              <a:lnSpc>
                <a:spcPts val="3020"/>
              </a:lnSpc>
              <a:spcBef>
                <a:spcPts val="480"/>
              </a:spcBef>
              <a:buFont typeface="Wingdings 2"/>
              <a:buChar char=""/>
              <a:tabLst>
                <a:tab pos="287020" algn="l"/>
                <a:tab pos="2810510" algn="l"/>
                <a:tab pos="5577205" algn="l"/>
                <a:tab pos="10076815" algn="l"/>
              </a:tabLst>
            </a:pP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nt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en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cl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w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healt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ies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Iba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ol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800" spc="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d  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PEPFAR</a:t>
            </a:r>
            <a:r>
              <a:rPr sz="28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clinic.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404040"/>
              </a:buClr>
              <a:buFont typeface="Wingdings 2"/>
              <a:buChar char=""/>
            </a:pPr>
            <a:endParaRPr sz="33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buFont typeface="Wingdings 2"/>
              <a:buChar char=""/>
              <a:tabLst>
                <a:tab pos="287020" algn="l"/>
              </a:tabLst>
            </a:pP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Pregnant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women 18-45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years</a:t>
            </a:r>
            <a:r>
              <a:rPr sz="28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old.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404040"/>
              </a:buClr>
              <a:buFont typeface="Wingdings 2"/>
              <a:buChar char=""/>
            </a:pPr>
            <a:endParaRPr sz="3400">
              <a:latin typeface="Times New Roman"/>
              <a:cs typeface="Times New Roman"/>
            </a:endParaRPr>
          </a:p>
          <a:p>
            <a:pPr marL="687705" lvl="1" indent="-274955">
              <a:lnSpc>
                <a:spcPct val="100000"/>
              </a:lnSpc>
              <a:buFont typeface="Wingdings 2"/>
              <a:buChar char=""/>
              <a:tabLst>
                <a:tab pos="688340" algn="l"/>
              </a:tabLst>
            </a:pPr>
            <a:r>
              <a:rPr sz="2600" b="1" i="1" spc="-5" dirty="0">
                <a:solidFill>
                  <a:srgbClr val="843B0C"/>
                </a:solidFill>
                <a:latin typeface="Calibri"/>
                <a:cs typeface="Calibri"/>
              </a:rPr>
              <a:t>Inclusion </a:t>
            </a:r>
            <a:r>
              <a:rPr sz="2600" b="1" i="1" spc="-10" dirty="0">
                <a:solidFill>
                  <a:srgbClr val="843B0C"/>
                </a:solidFill>
                <a:latin typeface="Calibri"/>
                <a:cs typeface="Calibri"/>
              </a:rPr>
              <a:t>criteria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-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Screening 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for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both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malaria and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helminth</a:t>
            </a:r>
            <a:r>
              <a:rPr sz="26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parasites.</a:t>
            </a:r>
            <a:endParaRPr sz="2600">
              <a:latin typeface="Calibri"/>
              <a:cs typeface="Calibri"/>
            </a:endParaRPr>
          </a:p>
          <a:p>
            <a:pPr marL="687705" lvl="1" indent="-274955">
              <a:lnSpc>
                <a:spcPct val="100000"/>
              </a:lnSpc>
              <a:spcBef>
                <a:spcPts val="290"/>
              </a:spcBef>
              <a:buFont typeface="Wingdings 2"/>
              <a:buChar char=""/>
              <a:tabLst>
                <a:tab pos="688340" algn="l"/>
              </a:tabLst>
            </a:pPr>
            <a:r>
              <a:rPr sz="2600" b="1" i="1" spc="-10" dirty="0">
                <a:solidFill>
                  <a:srgbClr val="843B0C"/>
                </a:solidFill>
                <a:latin typeface="Calibri"/>
                <a:cs typeface="Calibri"/>
              </a:rPr>
              <a:t>Exclusion criteria </a:t>
            </a:r>
            <a:r>
              <a:rPr sz="2600" i="1" dirty="0">
                <a:solidFill>
                  <a:srgbClr val="843B0C"/>
                </a:solidFill>
                <a:latin typeface="Calibri"/>
                <a:cs typeface="Calibri"/>
              </a:rPr>
              <a:t>-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Subjects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with </a:t>
            </a:r>
            <a:r>
              <a:rPr sz="2600" spc="-5" dirty="0">
                <a:solidFill>
                  <a:srgbClr val="404040"/>
                </a:solidFill>
                <a:latin typeface="Calibri"/>
                <a:cs typeface="Calibri"/>
              </a:rPr>
              <a:t>obvious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complications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6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404040"/>
                </a:solidFill>
                <a:latin typeface="Calibri"/>
                <a:cs typeface="Calibri"/>
              </a:rPr>
              <a:t>pregnancy.</a:t>
            </a:r>
            <a:endParaRPr sz="2600">
              <a:latin typeface="Calibri"/>
              <a:cs typeface="Calibri"/>
            </a:endParaRPr>
          </a:p>
          <a:p>
            <a:pPr marL="1087120" lvl="2" indent="-274320">
              <a:lnSpc>
                <a:spcPct val="100000"/>
              </a:lnSpc>
              <a:spcBef>
                <a:spcPts val="320"/>
              </a:spcBef>
              <a:buFont typeface="Wingdings 2"/>
              <a:buChar char=""/>
              <a:tabLst>
                <a:tab pos="1087120" algn="l"/>
              </a:tabLst>
            </a:pPr>
            <a:r>
              <a:rPr sz="2400" spc="-5" dirty="0">
                <a:solidFill>
                  <a:srgbClr val="404040"/>
                </a:solidFill>
                <a:latin typeface="Calibri"/>
                <a:cs typeface="Calibri"/>
              </a:rPr>
              <a:t>Confirmed HIV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infected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pregnant women </a:t>
            </a:r>
            <a:r>
              <a:rPr sz="2400" spc="-15" dirty="0">
                <a:solidFill>
                  <a:srgbClr val="404040"/>
                </a:solidFill>
                <a:latin typeface="Calibri"/>
                <a:cs typeface="Calibri"/>
              </a:rPr>
              <a:t>were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excluded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ANCs.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1252" y="88285"/>
            <a:ext cx="792220" cy="748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792" y="163068"/>
            <a:ext cx="7467600" cy="612775"/>
          </a:xfrm>
          <a:prstGeom prst="rect">
            <a:avLst/>
          </a:prstGeom>
          <a:solidFill>
            <a:srgbClr val="C55A11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4185"/>
              </a:lnSpc>
            </a:pPr>
            <a:r>
              <a:rPr sz="3700" b="1" spc="-5" dirty="0">
                <a:solidFill>
                  <a:srgbClr val="DEEBF7"/>
                </a:solidFill>
                <a:latin typeface="Calibri"/>
                <a:cs typeface="Calibri"/>
              </a:rPr>
              <a:t>Study</a:t>
            </a:r>
            <a:r>
              <a:rPr sz="3700" b="1" dirty="0">
                <a:solidFill>
                  <a:srgbClr val="DEEBF7"/>
                </a:solidFill>
                <a:latin typeface="Calibri"/>
                <a:cs typeface="Calibri"/>
              </a:rPr>
              <a:t> </a:t>
            </a:r>
            <a:r>
              <a:rPr sz="3700" b="1" spc="-15" dirty="0">
                <a:solidFill>
                  <a:srgbClr val="DEEBF7"/>
                </a:solidFill>
                <a:latin typeface="Calibri"/>
                <a:cs typeface="Calibri"/>
              </a:rPr>
              <a:t>procedures</a:t>
            </a:r>
            <a:endParaRPr sz="3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4000" y="914400"/>
            <a:ext cx="1600200" cy="1143000"/>
          </a:xfrm>
          <a:prstGeom prst="rect">
            <a:avLst/>
          </a:prstGeom>
          <a:solidFill>
            <a:srgbClr val="000000"/>
          </a:solidFill>
          <a:ln w="12191">
            <a:solidFill>
              <a:srgbClr val="41709C"/>
            </a:solidFill>
          </a:ln>
        </p:spPr>
        <p:txBody>
          <a:bodyPr vert="horz" wrap="square" lIns="0" tIns="186055" rIns="0" bIns="0" rtlCol="0">
            <a:spAutoFit/>
          </a:bodyPr>
          <a:lstStyle/>
          <a:p>
            <a:pPr marL="205104" marR="198755" indent="76200">
              <a:lnSpc>
                <a:spcPct val="100000"/>
              </a:lnSpc>
              <a:spcBef>
                <a:spcPts val="1465"/>
              </a:spcBef>
            </a:pPr>
            <a:r>
              <a:rPr sz="2400" dirty="0">
                <a:solidFill>
                  <a:srgbClr val="E7E6E6"/>
                </a:solidFill>
                <a:latin typeface="Calibri"/>
                <a:cs typeface="Calibri"/>
              </a:rPr>
              <a:t>Baseline  </a:t>
            </a:r>
            <a:r>
              <a:rPr sz="2400" spc="-5" dirty="0">
                <a:solidFill>
                  <a:srgbClr val="E7E6E6"/>
                </a:solidFill>
                <a:latin typeface="Calibri"/>
                <a:cs typeface="Calibri"/>
              </a:rPr>
              <a:t>sc</a:t>
            </a:r>
            <a:r>
              <a:rPr sz="2400" spc="-35" dirty="0">
                <a:solidFill>
                  <a:srgbClr val="E7E6E6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E7E6E6"/>
                </a:solidFill>
                <a:latin typeface="Calibri"/>
                <a:cs typeface="Calibri"/>
              </a:rPr>
              <a:t>e</a:t>
            </a:r>
            <a:r>
              <a:rPr sz="2400" spc="5" dirty="0">
                <a:solidFill>
                  <a:srgbClr val="E7E6E6"/>
                </a:solidFill>
                <a:latin typeface="Calibri"/>
                <a:cs typeface="Calibri"/>
              </a:rPr>
              <a:t>e</a:t>
            </a:r>
            <a:r>
              <a:rPr sz="2400" spc="-5" dirty="0">
                <a:solidFill>
                  <a:srgbClr val="E7E6E6"/>
                </a:solidFill>
                <a:latin typeface="Calibri"/>
                <a:cs typeface="Calibri"/>
              </a:rPr>
              <a:t>ning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23057" y="1192783"/>
            <a:ext cx="1460500" cy="299085"/>
          </a:xfrm>
          <a:custGeom>
            <a:avLst/>
            <a:gdLst/>
            <a:ahLst/>
            <a:cxnLst/>
            <a:rect l="l" t="t" r="r" b="b"/>
            <a:pathLst>
              <a:path w="1460500" h="299084">
                <a:moveTo>
                  <a:pt x="1423447" y="35565"/>
                </a:moveTo>
                <a:lnTo>
                  <a:pt x="0" y="286512"/>
                </a:lnTo>
                <a:lnTo>
                  <a:pt x="2286" y="298957"/>
                </a:lnTo>
                <a:lnTo>
                  <a:pt x="1425771" y="48004"/>
                </a:lnTo>
                <a:lnTo>
                  <a:pt x="1435303" y="39929"/>
                </a:lnTo>
                <a:lnTo>
                  <a:pt x="1423447" y="35565"/>
                </a:lnTo>
                <a:close/>
              </a:path>
              <a:path w="1460500" h="299084">
                <a:moveTo>
                  <a:pt x="1449101" y="31495"/>
                </a:moveTo>
                <a:lnTo>
                  <a:pt x="1446530" y="31495"/>
                </a:lnTo>
                <a:lnTo>
                  <a:pt x="1448816" y="43941"/>
                </a:lnTo>
                <a:lnTo>
                  <a:pt x="1425771" y="48004"/>
                </a:lnTo>
                <a:lnTo>
                  <a:pt x="1376298" y="89915"/>
                </a:lnTo>
                <a:lnTo>
                  <a:pt x="1373505" y="92201"/>
                </a:lnTo>
                <a:lnTo>
                  <a:pt x="1373251" y="96138"/>
                </a:lnTo>
                <a:lnTo>
                  <a:pt x="1377822" y="101473"/>
                </a:lnTo>
                <a:lnTo>
                  <a:pt x="1381759" y="101853"/>
                </a:lnTo>
                <a:lnTo>
                  <a:pt x="1384427" y="99567"/>
                </a:lnTo>
                <a:lnTo>
                  <a:pt x="1460119" y="35560"/>
                </a:lnTo>
                <a:lnTo>
                  <a:pt x="1449101" y="31495"/>
                </a:lnTo>
                <a:close/>
              </a:path>
              <a:path w="1460500" h="299084">
                <a:moveTo>
                  <a:pt x="1435303" y="39929"/>
                </a:moveTo>
                <a:lnTo>
                  <a:pt x="1425771" y="48004"/>
                </a:lnTo>
                <a:lnTo>
                  <a:pt x="1448816" y="43941"/>
                </a:lnTo>
                <a:lnTo>
                  <a:pt x="1448769" y="43687"/>
                </a:lnTo>
                <a:lnTo>
                  <a:pt x="1445514" y="43687"/>
                </a:lnTo>
                <a:lnTo>
                  <a:pt x="1435303" y="39929"/>
                </a:lnTo>
                <a:close/>
              </a:path>
              <a:path w="1460500" h="299084">
                <a:moveTo>
                  <a:pt x="1443608" y="32892"/>
                </a:moveTo>
                <a:lnTo>
                  <a:pt x="1435303" y="39929"/>
                </a:lnTo>
                <a:lnTo>
                  <a:pt x="1445514" y="43687"/>
                </a:lnTo>
                <a:lnTo>
                  <a:pt x="1443608" y="32892"/>
                </a:lnTo>
                <a:close/>
              </a:path>
              <a:path w="1460500" h="299084">
                <a:moveTo>
                  <a:pt x="1446786" y="32892"/>
                </a:moveTo>
                <a:lnTo>
                  <a:pt x="1443608" y="32892"/>
                </a:lnTo>
                <a:lnTo>
                  <a:pt x="1445514" y="43687"/>
                </a:lnTo>
                <a:lnTo>
                  <a:pt x="1448769" y="43687"/>
                </a:lnTo>
                <a:lnTo>
                  <a:pt x="1446786" y="32892"/>
                </a:lnTo>
                <a:close/>
              </a:path>
              <a:path w="1460500" h="299084">
                <a:moveTo>
                  <a:pt x="1446530" y="31495"/>
                </a:moveTo>
                <a:lnTo>
                  <a:pt x="1423447" y="35565"/>
                </a:lnTo>
                <a:lnTo>
                  <a:pt x="1435303" y="39929"/>
                </a:lnTo>
                <a:lnTo>
                  <a:pt x="1443608" y="32892"/>
                </a:lnTo>
                <a:lnTo>
                  <a:pt x="1446786" y="32892"/>
                </a:lnTo>
                <a:lnTo>
                  <a:pt x="1446530" y="31495"/>
                </a:lnTo>
                <a:close/>
              </a:path>
              <a:path w="1460500" h="299084">
                <a:moveTo>
                  <a:pt x="1363853" y="0"/>
                </a:moveTo>
                <a:lnTo>
                  <a:pt x="1360170" y="1650"/>
                </a:lnTo>
                <a:lnTo>
                  <a:pt x="1358900" y="4952"/>
                </a:lnTo>
                <a:lnTo>
                  <a:pt x="1357757" y="8254"/>
                </a:lnTo>
                <a:lnTo>
                  <a:pt x="1359408" y="11937"/>
                </a:lnTo>
                <a:lnTo>
                  <a:pt x="1362709" y="13207"/>
                </a:lnTo>
                <a:lnTo>
                  <a:pt x="1423447" y="35565"/>
                </a:lnTo>
                <a:lnTo>
                  <a:pt x="1446530" y="31495"/>
                </a:lnTo>
                <a:lnTo>
                  <a:pt x="1449101" y="31495"/>
                </a:lnTo>
                <a:lnTo>
                  <a:pt x="1367155" y="1269"/>
                </a:lnTo>
                <a:lnTo>
                  <a:pt x="136385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21279" y="1480185"/>
            <a:ext cx="1489075" cy="770255"/>
          </a:xfrm>
          <a:custGeom>
            <a:avLst/>
            <a:gdLst/>
            <a:ahLst/>
            <a:cxnLst/>
            <a:rect l="l" t="t" r="r" b="b"/>
            <a:pathLst>
              <a:path w="1489075" h="770255">
                <a:moveTo>
                  <a:pt x="1453692" y="753799"/>
                </a:moveTo>
                <a:lnTo>
                  <a:pt x="1389125" y="757427"/>
                </a:lnTo>
                <a:lnTo>
                  <a:pt x="1385696" y="757554"/>
                </a:lnTo>
                <a:lnTo>
                  <a:pt x="1383030" y="760602"/>
                </a:lnTo>
                <a:lnTo>
                  <a:pt x="1383185" y="764539"/>
                </a:lnTo>
                <a:lnTo>
                  <a:pt x="1383410" y="767588"/>
                </a:lnTo>
                <a:lnTo>
                  <a:pt x="1386458" y="770254"/>
                </a:lnTo>
                <a:lnTo>
                  <a:pt x="1389887" y="770127"/>
                </a:lnTo>
                <a:lnTo>
                  <a:pt x="1488820" y="764539"/>
                </a:lnTo>
                <a:lnTo>
                  <a:pt x="1474723" y="764539"/>
                </a:lnTo>
                <a:lnTo>
                  <a:pt x="1453692" y="753799"/>
                </a:lnTo>
                <a:close/>
              </a:path>
              <a:path w="1489075" h="770255">
                <a:moveTo>
                  <a:pt x="1466432" y="753083"/>
                </a:moveTo>
                <a:lnTo>
                  <a:pt x="1453692" y="753799"/>
                </a:lnTo>
                <a:lnTo>
                  <a:pt x="1474723" y="764539"/>
                </a:lnTo>
                <a:lnTo>
                  <a:pt x="1475892" y="762253"/>
                </a:lnTo>
                <a:lnTo>
                  <a:pt x="1472310" y="762253"/>
                </a:lnTo>
                <a:lnTo>
                  <a:pt x="1466432" y="753083"/>
                </a:lnTo>
                <a:close/>
              </a:path>
              <a:path w="1489075" h="770255">
                <a:moveTo>
                  <a:pt x="1429511" y="677290"/>
                </a:moveTo>
                <a:lnTo>
                  <a:pt x="1426591" y="679195"/>
                </a:lnTo>
                <a:lnTo>
                  <a:pt x="1423543" y="681101"/>
                </a:lnTo>
                <a:lnTo>
                  <a:pt x="1422781" y="685038"/>
                </a:lnTo>
                <a:lnTo>
                  <a:pt x="1424685" y="687959"/>
                </a:lnTo>
                <a:lnTo>
                  <a:pt x="1459579" y="742392"/>
                </a:lnTo>
                <a:lnTo>
                  <a:pt x="1480566" y="753110"/>
                </a:lnTo>
                <a:lnTo>
                  <a:pt x="1474723" y="764539"/>
                </a:lnTo>
                <a:lnTo>
                  <a:pt x="1488820" y="764539"/>
                </a:lnTo>
                <a:lnTo>
                  <a:pt x="1435354" y="681101"/>
                </a:lnTo>
                <a:lnTo>
                  <a:pt x="1433448" y="678179"/>
                </a:lnTo>
                <a:lnTo>
                  <a:pt x="1429511" y="677290"/>
                </a:lnTo>
                <a:close/>
              </a:path>
              <a:path w="1489075" h="770255">
                <a:moveTo>
                  <a:pt x="1477263" y="752475"/>
                </a:moveTo>
                <a:lnTo>
                  <a:pt x="1466432" y="753083"/>
                </a:lnTo>
                <a:lnTo>
                  <a:pt x="1472310" y="762253"/>
                </a:lnTo>
                <a:lnTo>
                  <a:pt x="1477263" y="752475"/>
                </a:lnTo>
                <a:close/>
              </a:path>
              <a:path w="1489075" h="770255">
                <a:moveTo>
                  <a:pt x="1479322" y="752475"/>
                </a:moveTo>
                <a:lnTo>
                  <a:pt x="1477263" y="752475"/>
                </a:lnTo>
                <a:lnTo>
                  <a:pt x="1472310" y="762253"/>
                </a:lnTo>
                <a:lnTo>
                  <a:pt x="1475892" y="762253"/>
                </a:lnTo>
                <a:lnTo>
                  <a:pt x="1480566" y="753110"/>
                </a:lnTo>
                <a:lnTo>
                  <a:pt x="1479322" y="752475"/>
                </a:lnTo>
                <a:close/>
              </a:path>
              <a:path w="1489075" h="770255">
                <a:moveTo>
                  <a:pt x="5841" y="0"/>
                </a:moveTo>
                <a:lnTo>
                  <a:pt x="0" y="11429"/>
                </a:lnTo>
                <a:lnTo>
                  <a:pt x="1453692" y="753799"/>
                </a:lnTo>
                <a:lnTo>
                  <a:pt x="1466432" y="753083"/>
                </a:lnTo>
                <a:lnTo>
                  <a:pt x="1459579" y="742392"/>
                </a:lnTo>
                <a:lnTo>
                  <a:pt x="5841" y="0"/>
                </a:lnTo>
                <a:close/>
              </a:path>
              <a:path w="1489075" h="770255">
                <a:moveTo>
                  <a:pt x="1459579" y="742392"/>
                </a:moveTo>
                <a:lnTo>
                  <a:pt x="1466432" y="753083"/>
                </a:lnTo>
                <a:lnTo>
                  <a:pt x="1477263" y="752475"/>
                </a:lnTo>
                <a:lnTo>
                  <a:pt x="1479322" y="752475"/>
                </a:lnTo>
                <a:lnTo>
                  <a:pt x="1459579" y="742392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82667" y="914400"/>
            <a:ext cx="3429000" cy="629920"/>
          </a:xfrm>
          <a:custGeom>
            <a:avLst/>
            <a:gdLst/>
            <a:ahLst/>
            <a:cxnLst/>
            <a:rect l="l" t="t" r="r" b="b"/>
            <a:pathLst>
              <a:path w="3429000" h="629919">
                <a:moveTo>
                  <a:pt x="2877312" y="0"/>
                </a:moveTo>
                <a:lnTo>
                  <a:pt x="551688" y="0"/>
                </a:lnTo>
                <a:lnTo>
                  <a:pt x="491578" y="1845"/>
                </a:lnTo>
                <a:lnTo>
                  <a:pt x="433342" y="7256"/>
                </a:lnTo>
                <a:lnTo>
                  <a:pt x="377318" y="16038"/>
                </a:lnTo>
                <a:lnTo>
                  <a:pt x="323840" y="28001"/>
                </a:lnTo>
                <a:lnTo>
                  <a:pt x="273247" y="42954"/>
                </a:lnTo>
                <a:lnTo>
                  <a:pt x="225875" y="60703"/>
                </a:lnTo>
                <a:lnTo>
                  <a:pt x="182059" y="81059"/>
                </a:lnTo>
                <a:lnTo>
                  <a:pt x="142138" y="103828"/>
                </a:lnTo>
                <a:lnTo>
                  <a:pt x="106448" y="128820"/>
                </a:lnTo>
                <a:lnTo>
                  <a:pt x="75325" y="155843"/>
                </a:lnTo>
                <a:lnTo>
                  <a:pt x="49105" y="184704"/>
                </a:lnTo>
                <a:lnTo>
                  <a:pt x="12725" y="247177"/>
                </a:lnTo>
                <a:lnTo>
                  <a:pt x="0" y="314705"/>
                </a:lnTo>
                <a:lnTo>
                  <a:pt x="3237" y="349006"/>
                </a:lnTo>
                <a:lnTo>
                  <a:pt x="28126" y="414198"/>
                </a:lnTo>
                <a:lnTo>
                  <a:pt x="75325" y="473568"/>
                </a:lnTo>
                <a:lnTo>
                  <a:pt x="106448" y="500591"/>
                </a:lnTo>
                <a:lnTo>
                  <a:pt x="142138" y="525583"/>
                </a:lnTo>
                <a:lnTo>
                  <a:pt x="182059" y="548352"/>
                </a:lnTo>
                <a:lnTo>
                  <a:pt x="225875" y="568708"/>
                </a:lnTo>
                <a:lnTo>
                  <a:pt x="273247" y="586457"/>
                </a:lnTo>
                <a:lnTo>
                  <a:pt x="323840" y="601410"/>
                </a:lnTo>
                <a:lnTo>
                  <a:pt x="377318" y="613373"/>
                </a:lnTo>
                <a:lnTo>
                  <a:pt x="433342" y="622155"/>
                </a:lnTo>
                <a:lnTo>
                  <a:pt x="491578" y="627566"/>
                </a:lnTo>
                <a:lnTo>
                  <a:pt x="551688" y="629412"/>
                </a:lnTo>
                <a:lnTo>
                  <a:pt x="2877312" y="629412"/>
                </a:lnTo>
                <a:lnTo>
                  <a:pt x="2937421" y="627566"/>
                </a:lnTo>
                <a:lnTo>
                  <a:pt x="2995657" y="622155"/>
                </a:lnTo>
                <a:lnTo>
                  <a:pt x="3051681" y="613373"/>
                </a:lnTo>
                <a:lnTo>
                  <a:pt x="3105159" y="601410"/>
                </a:lnTo>
                <a:lnTo>
                  <a:pt x="3155752" y="586457"/>
                </a:lnTo>
                <a:lnTo>
                  <a:pt x="3203124" y="568708"/>
                </a:lnTo>
                <a:lnTo>
                  <a:pt x="3246940" y="548352"/>
                </a:lnTo>
                <a:lnTo>
                  <a:pt x="3286861" y="525583"/>
                </a:lnTo>
                <a:lnTo>
                  <a:pt x="3322551" y="500591"/>
                </a:lnTo>
                <a:lnTo>
                  <a:pt x="3353674" y="473568"/>
                </a:lnTo>
                <a:lnTo>
                  <a:pt x="3379894" y="444707"/>
                </a:lnTo>
                <a:lnTo>
                  <a:pt x="3416274" y="382234"/>
                </a:lnTo>
                <a:lnTo>
                  <a:pt x="3429000" y="314705"/>
                </a:lnTo>
                <a:lnTo>
                  <a:pt x="3425762" y="280405"/>
                </a:lnTo>
                <a:lnTo>
                  <a:pt x="3400873" y="215213"/>
                </a:lnTo>
                <a:lnTo>
                  <a:pt x="3353674" y="155843"/>
                </a:lnTo>
                <a:lnTo>
                  <a:pt x="3322551" y="128820"/>
                </a:lnTo>
                <a:lnTo>
                  <a:pt x="3286861" y="103828"/>
                </a:lnTo>
                <a:lnTo>
                  <a:pt x="3246940" y="81059"/>
                </a:lnTo>
                <a:lnTo>
                  <a:pt x="3203124" y="60703"/>
                </a:lnTo>
                <a:lnTo>
                  <a:pt x="3155752" y="42954"/>
                </a:lnTo>
                <a:lnTo>
                  <a:pt x="3105159" y="28001"/>
                </a:lnTo>
                <a:lnTo>
                  <a:pt x="3051681" y="16038"/>
                </a:lnTo>
                <a:lnTo>
                  <a:pt x="2995657" y="7256"/>
                </a:lnTo>
                <a:lnTo>
                  <a:pt x="2937421" y="1845"/>
                </a:lnTo>
                <a:lnTo>
                  <a:pt x="2877312" y="0"/>
                </a:lnTo>
                <a:close/>
              </a:path>
            </a:pathLst>
          </a:custGeom>
          <a:solidFill>
            <a:srgbClr val="F8C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82667" y="914400"/>
            <a:ext cx="3429000" cy="629920"/>
          </a:xfrm>
          <a:custGeom>
            <a:avLst/>
            <a:gdLst/>
            <a:ahLst/>
            <a:cxnLst/>
            <a:rect l="l" t="t" r="r" b="b"/>
            <a:pathLst>
              <a:path w="3429000" h="629919">
                <a:moveTo>
                  <a:pt x="551688" y="0"/>
                </a:moveTo>
                <a:lnTo>
                  <a:pt x="2877312" y="0"/>
                </a:lnTo>
                <a:lnTo>
                  <a:pt x="2937421" y="1845"/>
                </a:lnTo>
                <a:lnTo>
                  <a:pt x="2995657" y="7256"/>
                </a:lnTo>
                <a:lnTo>
                  <a:pt x="3051681" y="16038"/>
                </a:lnTo>
                <a:lnTo>
                  <a:pt x="3105159" y="28001"/>
                </a:lnTo>
                <a:lnTo>
                  <a:pt x="3155752" y="42954"/>
                </a:lnTo>
                <a:lnTo>
                  <a:pt x="3203124" y="60703"/>
                </a:lnTo>
                <a:lnTo>
                  <a:pt x="3246940" y="81059"/>
                </a:lnTo>
                <a:lnTo>
                  <a:pt x="3286861" y="103828"/>
                </a:lnTo>
                <a:lnTo>
                  <a:pt x="3322551" y="128820"/>
                </a:lnTo>
                <a:lnTo>
                  <a:pt x="3353674" y="155843"/>
                </a:lnTo>
                <a:lnTo>
                  <a:pt x="3379894" y="184704"/>
                </a:lnTo>
                <a:lnTo>
                  <a:pt x="3416274" y="247177"/>
                </a:lnTo>
                <a:lnTo>
                  <a:pt x="3429000" y="314705"/>
                </a:lnTo>
                <a:lnTo>
                  <a:pt x="3425762" y="349006"/>
                </a:lnTo>
                <a:lnTo>
                  <a:pt x="3400873" y="414198"/>
                </a:lnTo>
                <a:lnTo>
                  <a:pt x="3353674" y="473568"/>
                </a:lnTo>
                <a:lnTo>
                  <a:pt x="3322551" y="500591"/>
                </a:lnTo>
                <a:lnTo>
                  <a:pt x="3286861" y="525583"/>
                </a:lnTo>
                <a:lnTo>
                  <a:pt x="3246940" y="548352"/>
                </a:lnTo>
                <a:lnTo>
                  <a:pt x="3203124" y="568708"/>
                </a:lnTo>
                <a:lnTo>
                  <a:pt x="3155752" y="586457"/>
                </a:lnTo>
                <a:lnTo>
                  <a:pt x="3105159" y="601410"/>
                </a:lnTo>
                <a:lnTo>
                  <a:pt x="3051681" y="613373"/>
                </a:lnTo>
                <a:lnTo>
                  <a:pt x="2995657" y="622155"/>
                </a:lnTo>
                <a:lnTo>
                  <a:pt x="2937421" y="627566"/>
                </a:lnTo>
                <a:lnTo>
                  <a:pt x="2877312" y="629412"/>
                </a:lnTo>
                <a:lnTo>
                  <a:pt x="551688" y="629412"/>
                </a:lnTo>
                <a:lnTo>
                  <a:pt x="491578" y="627566"/>
                </a:lnTo>
                <a:lnTo>
                  <a:pt x="433342" y="622155"/>
                </a:lnTo>
                <a:lnTo>
                  <a:pt x="377318" y="613373"/>
                </a:lnTo>
                <a:lnTo>
                  <a:pt x="323840" y="601410"/>
                </a:lnTo>
                <a:lnTo>
                  <a:pt x="273247" y="586457"/>
                </a:lnTo>
                <a:lnTo>
                  <a:pt x="225875" y="568708"/>
                </a:lnTo>
                <a:lnTo>
                  <a:pt x="182059" y="548352"/>
                </a:lnTo>
                <a:lnTo>
                  <a:pt x="142138" y="525583"/>
                </a:lnTo>
                <a:lnTo>
                  <a:pt x="106448" y="500591"/>
                </a:lnTo>
                <a:lnTo>
                  <a:pt x="75325" y="473568"/>
                </a:lnTo>
                <a:lnTo>
                  <a:pt x="49105" y="444707"/>
                </a:lnTo>
                <a:lnTo>
                  <a:pt x="12725" y="382234"/>
                </a:lnTo>
                <a:lnTo>
                  <a:pt x="0" y="314705"/>
                </a:lnTo>
                <a:lnTo>
                  <a:pt x="3237" y="280405"/>
                </a:lnTo>
                <a:lnTo>
                  <a:pt x="28126" y="215213"/>
                </a:lnTo>
                <a:lnTo>
                  <a:pt x="75325" y="155843"/>
                </a:lnTo>
                <a:lnTo>
                  <a:pt x="106448" y="128820"/>
                </a:lnTo>
                <a:lnTo>
                  <a:pt x="142138" y="103828"/>
                </a:lnTo>
                <a:lnTo>
                  <a:pt x="182059" y="81059"/>
                </a:lnTo>
                <a:lnTo>
                  <a:pt x="225875" y="60703"/>
                </a:lnTo>
                <a:lnTo>
                  <a:pt x="273247" y="42954"/>
                </a:lnTo>
                <a:lnTo>
                  <a:pt x="323840" y="28001"/>
                </a:lnTo>
                <a:lnTo>
                  <a:pt x="377318" y="16038"/>
                </a:lnTo>
                <a:lnTo>
                  <a:pt x="433342" y="7256"/>
                </a:lnTo>
                <a:lnTo>
                  <a:pt x="491578" y="1845"/>
                </a:lnTo>
                <a:lnTo>
                  <a:pt x="551688" y="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222240" y="1013586"/>
            <a:ext cx="2150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EC7C30"/>
                </a:solidFill>
                <a:latin typeface="Calibri"/>
                <a:cs typeface="Calibri"/>
              </a:rPr>
              <a:t>Malaria</a:t>
            </a:r>
            <a:r>
              <a:rPr sz="2400" spc="-8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EC7C30"/>
                </a:solidFill>
                <a:latin typeface="Calibri"/>
                <a:cs typeface="Calibri"/>
              </a:rPr>
              <a:t>parasites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10100" y="1935479"/>
            <a:ext cx="3429000" cy="619125"/>
          </a:xfrm>
          <a:custGeom>
            <a:avLst/>
            <a:gdLst/>
            <a:ahLst/>
            <a:cxnLst/>
            <a:rect l="l" t="t" r="r" b="b"/>
            <a:pathLst>
              <a:path w="3429000" h="619125">
                <a:moveTo>
                  <a:pt x="2877311" y="0"/>
                </a:moveTo>
                <a:lnTo>
                  <a:pt x="551688" y="0"/>
                </a:lnTo>
                <a:lnTo>
                  <a:pt x="491578" y="1815"/>
                </a:lnTo>
                <a:lnTo>
                  <a:pt x="433342" y="7137"/>
                </a:lnTo>
                <a:lnTo>
                  <a:pt x="377318" y="15776"/>
                </a:lnTo>
                <a:lnTo>
                  <a:pt x="323840" y="27543"/>
                </a:lnTo>
                <a:lnTo>
                  <a:pt x="273247" y="42248"/>
                </a:lnTo>
                <a:lnTo>
                  <a:pt x="225875" y="59704"/>
                </a:lnTo>
                <a:lnTo>
                  <a:pt x="182059" y="79720"/>
                </a:lnTo>
                <a:lnTo>
                  <a:pt x="142138" y="102109"/>
                </a:lnTo>
                <a:lnTo>
                  <a:pt x="106448" y="126680"/>
                </a:lnTo>
                <a:lnTo>
                  <a:pt x="75325" y="153246"/>
                </a:lnTo>
                <a:lnTo>
                  <a:pt x="49105" y="181617"/>
                </a:lnTo>
                <a:lnTo>
                  <a:pt x="12725" y="243018"/>
                </a:lnTo>
                <a:lnTo>
                  <a:pt x="0" y="309372"/>
                </a:lnTo>
                <a:lnTo>
                  <a:pt x="3237" y="343073"/>
                </a:lnTo>
                <a:lnTo>
                  <a:pt x="28126" y="407139"/>
                </a:lnTo>
                <a:lnTo>
                  <a:pt x="75325" y="465497"/>
                </a:lnTo>
                <a:lnTo>
                  <a:pt x="106448" y="492063"/>
                </a:lnTo>
                <a:lnTo>
                  <a:pt x="142138" y="516634"/>
                </a:lnTo>
                <a:lnTo>
                  <a:pt x="182059" y="539023"/>
                </a:lnTo>
                <a:lnTo>
                  <a:pt x="225875" y="559039"/>
                </a:lnTo>
                <a:lnTo>
                  <a:pt x="273247" y="576495"/>
                </a:lnTo>
                <a:lnTo>
                  <a:pt x="323840" y="591200"/>
                </a:lnTo>
                <a:lnTo>
                  <a:pt x="377318" y="602967"/>
                </a:lnTo>
                <a:lnTo>
                  <a:pt x="433342" y="611606"/>
                </a:lnTo>
                <a:lnTo>
                  <a:pt x="491578" y="616928"/>
                </a:lnTo>
                <a:lnTo>
                  <a:pt x="551688" y="618744"/>
                </a:lnTo>
                <a:lnTo>
                  <a:pt x="2877311" y="618744"/>
                </a:lnTo>
                <a:lnTo>
                  <a:pt x="2937421" y="616928"/>
                </a:lnTo>
                <a:lnTo>
                  <a:pt x="2995657" y="611606"/>
                </a:lnTo>
                <a:lnTo>
                  <a:pt x="3051681" y="602967"/>
                </a:lnTo>
                <a:lnTo>
                  <a:pt x="3105159" y="591200"/>
                </a:lnTo>
                <a:lnTo>
                  <a:pt x="3155752" y="576495"/>
                </a:lnTo>
                <a:lnTo>
                  <a:pt x="3203124" y="559039"/>
                </a:lnTo>
                <a:lnTo>
                  <a:pt x="3246940" y="539023"/>
                </a:lnTo>
                <a:lnTo>
                  <a:pt x="3286861" y="516634"/>
                </a:lnTo>
                <a:lnTo>
                  <a:pt x="3322551" y="492063"/>
                </a:lnTo>
                <a:lnTo>
                  <a:pt x="3353674" y="465497"/>
                </a:lnTo>
                <a:lnTo>
                  <a:pt x="3379894" y="437126"/>
                </a:lnTo>
                <a:lnTo>
                  <a:pt x="3416274" y="375725"/>
                </a:lnTo>
                <a:lnTo>
                  <a:pt x="3429000" y="309372"/>
                </a:lnTo>
                <a:lnTo>
                  <a:pt x="3425762" y="275670"/>
                </a:lnTo>
                <a:lnTo>
                  <a:pt x="3400873" y="211604"/>
                </a:lnTo>
                <a:lnTo>
                  <a:pt x="3353674" y="153246"/>
                </a:lnTo>
                <a:lnTo>
                  <a:pt x="3322551" y="126680"/>
                </a:lnTo>
                <a:lnTo>
                  <a:pt x="3286861" y="102109"/>
                </a:lnTo>
                <a:lnTo>
                  <a:pt x="3246940" y="79720"/>
                </a:lnTo>
                <a:lnTo>
                  <a:pt x="3203124" y="59704"/>
                </a:lnTo>
                <a:lnTo>
                  <a:pt x="3155752" y="42248"/>
                </a:lnTo>
                <a:lnTo>
                  <a:pt x="3105159" y="27543"/>
                </a:lnTo>
                <a:lnTo>
                  <a:pt x="3051681" y="15776"/>
                </a:lnTo>
                <a:lnTo>
                  <a:pt x="2995657" y="7137"/>
                </a:lnTo>
                <a:lnTo>
                  <a:pt x="2937421" y="1815"/>
                </a:lnTo>
                <a:lnTo>
                  <a:pt x="287731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10100" y="1935479"/>
            <a:ext cx="3429000" cy="619125"/>
          </a:xfrm>
          <a:custGeom>
            <a:avLst/>
            <a:gdLst/>
            <a:ahLst/>
            <a:cxnLst/>
            <a:rect l="l" t="t" r="r" b="b"/>
            <a:pathLst>
              <a:path w="3429000" h="619125">
                <a:moveTo>
                  <a:pt x="551688" y="0"/>
                </a:moveTo>
                <a:lnTo>
                  <a:pt x="2877311" y="0"/>
                </a:lnTo>
                <a:lnTo>
                  <a:pt x="2937421" y="1815"/>
                </a:lnTo>
                <a:lnTo>
                  <a:pt x="2995657" y="7137"/>
                </a:lnTo>
                <a:lnTo>
                  <a:pt x="3051681" y="15776"/>
                </a:lnTo>
                <a:lnTo>
                  <a:pt x="3105159" y="27543"/>
                </a:lnTo>
                <a:lnTo>
                  <a:pt x="3155752" y="42248"/>
                </a:lnTo>
                <a:lnTo>
                  <a:pt x="3203124" y="59704"/>
                </a:lnTo>
                <a:lnTo>
                  <a:pt x="3246940" y="79720"/>
                </a:lnTo>
                <a:lnTo>
                  <a:pt x="3286861" y="102109"/>
                </a:lnTo>
                <a:lnTo>
                  <a:pt x="3322551" y="126680"/>
                </a:lnTo>
                <a:lnTo>
                  <a:pt x="3353674" y="153246"/>
                </a:lnTo>
                <a:lnTo>
                  <a:pt x="3379894" y="181617"/>
                </a:lnTo>
                <a:lnTo>
                  <a:pt x="3416274" y="243018"/>
                </a:lnTo>
                <a:lnTo>
                  <a:pt x="3429000" y="309372"/>
                </a:lnTo>
                <a:lnTo>
                  <a:pt x="3425762" y="343073"/>
                </a:lnTo>
                <a:lnTo>
                  <a:pt x="3400873" y="407139"/>
                </a:lnTo>
                <a:lnTo>
                  <a:pt x="3353674" y="465497"/>
                </a:lnTo>
                <a:lnTo>
                  <a:pt x="3322551" y="492063"/>
                </a:lnTo>
                <a:lnTo>
                  <a:pt x="3286861" y="516634"/>
                </a:lnTo>
                <a:lnTo>
                  <a:pt x="3246940" y="539023"/>
                </a:lnTo>
                <a:lnTo>
                  <a:pt x="3203124" y="559039"/>
                </a:lnTo>
                <a:lnTo>
                  <a:pt x="3155752" y="576495"/>
                </a:lnTo>
                <a:lnTo>
                  <a:pt x="3105159" y="591200"/>
                </a:lnTo>
                <a:lnTo>
                  <a:pt x="3051681" y="602967"/>
                </a:lnTo>
                <a:lnTo>
                  <a:pt x="2995657" y="611606"/>
                </a:lnTo>
                <a:lnTo>
                  <a:pt x="2937421" y="616928"/>
                </a:lnTo>
                <a:lnTo>
                  <a:pt x="2877311" y="618744"/>
                </a:lnTo>
                <a:lnTo>
                  <a:pt x="551688" y="618744"/>
                </a:lnTo>
                <a:lnTo>
                  <a:pt x="491578" y="616928"/>
                </a:lnTo>
                <a:lnTo>
                  <a:pt x="433342" y="611606"/>
                </a:lnTo>
                <a:lnTo>
                  <a:pt x="377318" y="602967"/>
                </a:lnTo>
                <a:lnTo>
                  <a:pt x="323840" y="591200"/>
                </a:lnTo>
                <a:lnTo>
                  <a:pt x="273247" y="576495"/>
                </a:lnTo>
                <a:lnTo>
                  <a:pt x="225875" y="559039"/>
                </a:lnTo>
                <a:lnTo>
                  <a:pt x="182059" y="539023"/>
                </a:lnTo>
                <a:lnTo>
                  <a:pt x="142138" y="516634"/>
                </a:lnTo>
                <a:lnTo>
                  <a:pt x="106448" y="492063"/>
                </a:lnTo>
                <a:lnTo>
                  <a:pt x="75325" y="465497"/>
                </a:lnTo>
                <a:lnTo>
                  <a:pt x="49105" y="437126"/>
                </a:lnTo>
                <a:lnTo>
                  <a:pt x="12725" y="375725"/>
                </a:lnTo>
                <a:lnTo>
                  <a:pt x="0" y="309372"/>
                </a:lnTo>
                <a:lnTo>
                  <a:pt x="3237" y="275670"/>
                </a:lnTo>
                <a:lnTo>
                  <a:pt x="28126" y="211604"/>
                </a:lnTo>
                <a:lnTo>
                  <a:pt x="75325" y="153246"/>
                </a:lnTo>
                <a:lnTo>
                  <a:pt x="106448" y="126680"/>
                </a:lnTo>
                <a:lnTo>
                  <a:pt x="142138" y="102109"/>
                </a:lnTo>
                <a:lnTo>
                  <a:pt x="182059" y="79720"/>
                </a:lnTo>
                <a:lnTo>
                  <a:pt x="225875" y="59704"/>
                </a:lnTo>
                <a:lnTo>
                  <a:pt x="273247" y="42248"/>
                </a:lnTo>
                <a:lnTo>
                  <a:pt x="323840" y="27543"/>
                </a:lnTo>
                <a:lnTo>
                  <a:pt x="377318" y="15776"/>
                </a:lnTo>
                <a:lnTo>
                  <a:pt x="433342" y="7137"/>
                </a:lnTo>
                <a:lnTo>
                  <a:pt x="491578" y="1815"/>
                </a:lnTo>
                <a:lnTo>
                  <a:pt x="551688" y="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351145" y="2029409"/>
            <a:ext cx="19469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ECECEC"/>
                </a:solidFill>
                <a:latin typeface="Calibri"/>
                <a:cs typeface="Calibri"/>
              </a:rPr>
              <a:t>Helminthes</a:t>
            </a:r>
            <a:r>
              <a:rPr sz="2400" spc="-85" dirty="0">
                <a:solidFill>
                  <a:srgbClr val="ECECE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ECECEC"/>
                </a:solidFill>
                <a:latin typeface="Calibri"/>
                <a:cs typeface="Calibri"/>
              </a:rPr>
              <a:t>ova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57400" y="2057400"/>
            <a:ext cx="304800" cy="762000"/>
          </a:xfrm>
          <a:custGeom>
            <a:avLst/>
            <a:gdLst/>
            <a:ahLst/>
            <a:cxnLst/>
            <a:rect l="l" t="t" r="r" b="b"/>
            <a:pathLst>
              <a:path w="304800" h="762000">
                <a:moveTo>
                  <a:pt x="304800" y="609600"/>
                </a:moveTo>
                <a:lnTo>
                  <a:pt x="0" y="609600"/>
                </a:lnTo>
                <a:lnTo>
                  <a:pt x="152400" y="762000"/>
                </a:lnTo>
                <a:lnTo>
                  <a:pt x="304800" y="609600"/>
                </a:lnTo>
                <a:close/>
              </a:path>
              <a:path w="304800" h="762000">
                <a:moveTo>
                  <a:pt x="228600" y="0"/>
                </a:moveTo>
                <a:lnTo>
                  <a:pt x="76200" y="0"/>
                </a:lnTo>
                <a:lnTo>
                  <a:pt x="76200" y="609600"/>
                </a:lnTo>
                <a:lnTo>
                  <a:pt x="228600" y="609600"/>
                </a:lnTo>
                <a:lnTo>
                  <a:pt x="22860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57400" y="2057400"/>
            <a:ext cx="304800" cy="762000"/>
          </a:xfrm>
          <a:custGeom>
            <a:avLst/>
            <a:gdLst/>
            <a:ahLst/>
            <a:cxnLst/>
            <a:rect l="l" t="t" r="r" b="b"/>
            <a:pathLst>
              <a:path w="304800" h="762000">
                <a:moveTo>
                  <a:pt x="0" y="609600"/>
                </a:moveTo>
                <a:lnTo>
                  <a:pt x="76200" y="609600"/>
                </a:lnTo>
                <a:lnTo>
                  <a:pt x="76200" y="0"/>
                </a:lnTo>
                <a:lnTo>
                  <a:pt x="228600" y="0"/>
                </a:lnTo>
                <a:lnTo>
                  <a:pt x="228600" y="609600"/>
                </a:lnTo>
                <a:lnTo>
                  <a:pt x="304800" y="609600"/>
                </a:lnTo>
                <a:lnTo>
                  <a:pt x="152400" y="762000"/>
                </a:lnTo>
                <a:lnTo>
                  <a:pt x="0" y="6096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0100" y="2857500"/>
            <a:ext cx="3124200" cy="1066800"/>
          </a:xfrm>
          <a:custGeom>
            <a:avLst/>
            <a:gdLst/>
            <a:ahLst/>
            <a:cxnLst/>
            <a:rect l="l" t="t" r="r" b="b"/>
            <a:pathLst>
              <a:path w="3124200" h="1066800">
                <a:moveTo>
                  <a:pt x="1562100" y="0"/>
                </a:moveTo>
                <a:lnTo>
                  <a:pt x="1492518" y="519"/>
                </a:lnTo>
                <a:lnTo>
                  <a:pt x="1423717" y="2063"/>
                </a:lnTo>
                <a:lnTo>
                  <a:pt x="1355758" y="4611"/>
                </a:lnTo>
                <a:lnTo>
                  <a:pt x="1288705" y="8140"/>
                </a:lnTo>
                <a:lnTo>
                  <a:pt x="1222622" y="12629"/>
                </a:lnTo>
                <a:lnTo>
                  <a:pt x="1157573" y="18055"/>
                </a:lnTo>
                <a:lnTo>
                  <a:pt x="1093620" y="24399"/>
                </a:lnTo>
                <a:lnTo>
                  <a:pt x="1030827" y="31637"/>
                </a:lnTo>
                <a:lnTo>
                  <a:pt x="969259" y="39748"/>
                </a:lnTo>
                <a:lnTo>
                  <a:pt x="908977" y="48710"/>
                </a:lnTo>
                <a:lnTo>
                  <a:pt x="850047" y="58503"/>
                </a:lnTo>
                <a:lnTo>
                  <a:pt x="792530" y="69103"/>
                </a:lnTo>
                <a:lnTo>
                  <a:pt x="736492" y="80491"/>
                </a:lnTo>
                <a:lnTo>
                  <a:pt x="681995" y="92642"/>
                </a:lnTo>
                <a:lnTo>
                  <a:pt x="629102" y="105537"/>
                </a:lnTo>
                <a:lnTo>
                  <a:pt x="577878" y="119154"/>
                </a:lnTo>
                <a:lnTo>
                  <a:pt x="528385" y="133470"/>
                </a:lnTo>
                <a:lnTo>
                  <a:pt x="480688" y="148465"/>
                </a:lnTo>
                <a:lnTo>
                  <a:pt x="434850" y="164116"/>
                </a:lnTo>
                <a:lnTo>
                  <a:pt x="390934" y="180402"/>
                </a:lnTo>
                <a:lnTo>
                  <a:pt x="349004" y="197301"/>
                </a:lnTo>
                <a:lnTo>
                  <a:pt x="309123" y="214791"/>
                </a:lnTo>
                <a:lnTo>
                  <a:pt x="271354" y="232851"/>
                </a:lnTo>
                <a:lnTo>
                  <a:pt x="235762" y="251460"/>
                </a:lnTo>
                <a:lnTo>
                  <a:pt x="202410" y="270595"/>
                </a:lnTo>
                <a:lnTo>
                  <a:pt x="142679" y="310358"/>
                </a:lnTo>
                <a:lnTo>
                  <a:pt x="92669" y="351967"/>
                </a:lnTo>
                <a:lnTo>
                  <a:pt x="52888" y="395249"/>
                </a:lnTo>
                <a:lnTo>
                  <a:pt x="23844" y="440031"/>
                </a:lnTo>
                <a:lnTo>
                  <a:pt x="6045" y="486139"/>
                </a:lnTo>
                <a:lnTo>
                  <a:pt x="0" y="533400"/>
                </a:lnTo>
                <a:lnTo>
                  <a:pt x="1522" y="557163"/>
                </a:lnTo>
                <a:lnTo>
                  <a:pt x="13507" y="603869"/>
                </a:lnTo>
                <a:lnTo>
                  <a:pt x="36992" y="649335"/>
                </a:lnTo>
                <a:lnTo>
                  <a:pt x="71468" y="693389"/>
                </a:lnTo>
                <a:lnTo>
                  <a:pt x="116427" y="735856"/>
                </a:lnTo>
                <a:lnTo>
                  <a:pt x="171361" y="776564"/>
                </a:lnTo>
                <a:lnTo>
                  <a:pt x="235762" y="815339"/>
                </a:lnTo>
                <a:lnTo>
                  <a:pt x="271354" y="833948"/>
                </a:lnTo>
                <a:lnTo>
                  <a:pt x="309123" y="852008"/>
                </a:lnTo>
                <a:lnTo>
                  <a:pt x="349004" y="869498"/>
                </a:lnTo>
                <a:lnTo>
                  <a:pt x="390934" y="886397"/>
                </a:lnTo>
                <a:lnTo>
                  <a:pt x="434850" y="902683"/>
                </a:lnTo>
                <a:lnTo>
                  <a:pt x="480688" y="918334"/>
                </a:lnTo>
                <a:lnTo>
                  <a:pt x="528385" y="933329"/>
                </a:lnTo>
                <a:lnTo>
                  <a:pt x="577878" y="947645"/>
                </a:lnTo>
                <a:lnTo>
                  <a:pt x="629102" y="961262"/>
                </a:lnTo>
                <a:lnTo>
                  <a:pt x="681995" y="974157"/>
                </a:lnTo>
                <a:lnTo>
                  <a:pt x="736492" y="986308"/>
                </a:lnTo>
                <a:lnTo>
                  <a:pt x="792530" y="997696"/>
                </a:lnTo>
                <a:lnTo>
                  <a:pt x="850047" y="1008296"/>
                </a:lnTo>
                <a:lnTo>
                  <a:pt x="908977" y="1018089"/>
                </a:lnTo>
                <a:lnTo>
                  <a:pt x="969259" y="1027051"/>
                </a:lnTo>
                <a:lnTo>
                  <a:pt x="1030827" y="1035162"/>
                </a:lnTo>
                <a:lnTo>
                  <a:pt x="1093620" y="1042400"/>
                </a:lnTo>
                <a:lnTo>
                  <a:pt x="1157573" y="1048744"/>
                </a:lnTo>
                <a:lnTo>
                  <a:pt x="1222622" y="1054170"/>
                </a:lnTo>
                <a:lnTo>
                  <a:pt x="1288705" y="1058659"/>
                </a:lnTo>
                <a:lnTo>
                  <a:pt x="1355758" y="1062188"/>
                </a:lnTo>
                <a:lnTo>
                  <a:pt x="1423717" y="1064736"/>
                </a:lnTo>
                <a:lnTo>
                  <a:pt x="1492518" y="1066280"/>
                </a:lnTo>
                <a:lnTo>
                  <a:pt x="1562100" y="1066800"/>
                </a:lnTo>
                <a:lnTo>
                  <a:pt x="1631681" y="1066280"/>
                </a:lnTo>
                <a:lnTo>
                  <a:pt x="1700482" y="1064736"/>
                </a:lnTo>
                <a:lnTo>
                  <a:pt x="1768441" y="1062188"/>
                </a:lnTo>
                <a:lnTo>
                  <a:pt x="1835494" y="1058659"/>
                </a:lnTo>
                <a:lnTo>
                  <a:pt x="1901577" y="1054170"/>
                </a:lnTo>
                <a:lnTo>
                  <a:pt x="1966626" y="1048744"/>
                </a:lnTo>
                <a:lnTo>
                  <a:pt x="2030579" y="1042400"/>
                </a:lnTo>
                <a:lnTo>
                  <a:pt x="2093372" y="1035162"/>
                </a:lnTo>
                <a:lnTo>
                  <a:pt x="2154940" y="1027051"/>
                </a:lnTo>
                <a:lnTo>
                  <a:pt x="2215222" y="1018089"/>
                </a:lnTo>
                <a:lnTo>
                  <a:pt x="2274152" y="1008296"/>
                </a:lnTo>
                <a:lnTo>
                  <a:pt x="2331669" y="997696"/>
                </a:lnTo>
                <a:lnTo>
                  <a:pt x="2387707" y="986308"/>
                </a:lnTo>
                <a:lnTo>
                  <a:pt x="2442204" y="974157"/>
                </a:lnTo>
                <a:lnTo>
                  <a:pt x="2495097" y="961262"/>
                </a:lnTo>
                <a:lnTo>
                  <a:pt x="2546321" y="947645"/>
                </a:lnTo>
                <a:lnTo>
                  <a:pt x="2595814" y="933329"/>
                </a:lnTo>
                <a:lnTo>
                  <a:pt x="2643511" y="918334"/>
                </a:lnTo>
                <a:lnTo>
                  <a:pt x="2689349" y="902683"/>
                </a:lnTo>
                <a:lnTo>
                  <a:pt x="2733265" y="886397"/>
                </a:lnTo>
                <a:lnTo>
                  <a:pt x="2775195" y="869498"/>
                </a:lnTo>
                <a:lnTo>
                  <a:pt x="2815076" y="852008"/>
                </a:lnTo>
                <a:lnTo>
                  <a:pt x="2852845" y="833948"/>
                </a:lnTo>
                <a:lnTo>
                  <a:pt x="2888437" y="815339"/>
                </a:lnTo>
                <a:lnTo>
                  <a:pt x="2921789" y="796204"/>
                </a:lnTo>
                <a:lnTo>
                  <a:pt x="2981520" y="756441"/>
                </a:lnTo>
                <a:lnTo>
                  <a:pt x="3031530" y="714832"/>
                </a:lnTo>
                <a:lnTo>
                  <a:pt x="3071311" y="671550"/>
                </a:lnTo>
                <a:lnTo>
                  <a:pt x="3100355" y="626768"/>
                </a:lnTo>
                <a:lnTo>
                  <a:pt x="3118154" y="580660"/>
                </a:lnTo>
                <a:lnTo>
                  <a:pt x="3124200" y="533400"/>
                </a:lnTo>
                <a:lnTo>
                  <a:pt x="3122677" y="509636"/>
                </a:lnTo>
                <a:lnTo>
                  <a:pt x="3110692" y="462930"/>
                </a:lnTo>
                <a:lnTo>
                  <a:pt x="3087207" y="417464"/>
                </a:lnTo>
                <a:lnTo>
                  <a:pt x="3052731" y="373410"/>
                </a:lnTo>
                <a:lnTo>
                  <a:pt x="3007772" y="330943"/>
                </a:lnTo>
                <a:lnTo>
                  <a:pt x="2952838" y="290235"/>
                </a:lnTo>
                <a:lnTo>
                  <a:pt x="2888437" y="251460"/>
                </a:lnTo>
                <a:lnTo>
                  <a:pt x="2852845" y="232851"/>
                </a:lnTo>
                <a:lnTo>
                  <a:pt x="2815076" y="214791"/>
                </a:lnTo>
                <a:lnTo>
                  <a:pt x="2775195" y="197301"/>
                </a:lnTo>
                <a:lnTo>
                  <a:pt x="2733265" y="180402"/>
                </a:lnTo>
                <a:lnTo>
                  <a:pt x="2689349" y="164116"/>
                </a:lnTo>
                <a:lnTo>
                  <a:pt x="2643511" y="148465"/>
                </a:lnTo>
                <a:lnTo>
                  <a:pt x="2595814" y="133470"/>
                </a:lnTo>
                <a:lnTo>
                  <a:pt x="2546321" y="119154"/>
                </a:lnTo>
                <a:lnTo>
                  <a:pt x="2495097" y="105537"/>
                </a:lnTo>
                <a:lnTo>
                  <a:pt x="2442204" y="92642"/>
                </a:lnTo>
                <a:lnTo>
                  <a:pt x="2387707" y="80491"/>
                </a:lnTo>
                <a:lnTo>
                  <a:pt x="2331669" y="69103"/>
                </a:lnTo>
                <a:lnTo>
                  <a:pt x="2274152" y="58503"/>
                </a:lnTo>
                <a:lnTo>
                  <a:pt x="2215222" y="48710"/>
                </a:lnTo>
                <a:lnTo>
                  <a:pt x="2154940" y="39748"/>
                </a:lnTo>
                <a:lnTo>
                  <a:pt x="2093372" y="31637"/>
                </a:lnTo>
                <a:lnTo>
                  <a:pt x="2030579" y="24399"/>
                </a:lnTo>
                <a:lnTo>
                  <a:pt x="1966626" y="18055"/>
                </a:lnTo>
                <a:lnTo>
                  <a:pt x="1901577" y="12629"/>
                </a:lnTo>
                <a:lnTo>
                  <a:pt x="1835494" y="8140"/>
                </a:lnTo>
                <a:lnTo>
                  <a:pt x="1768441" y="4611"/>
                </a:lnTo>
                <a:lnTo>
                  <a:pt x="1700482" y="2063"/>
                </a:lnTo>
                <a:lnTo>
                  <a:pt x="1631681" y="519"/>
                </a:lnTo>
                <a:lnTo>
                  <a:pt x="1562100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0100" y="2857500"/>
            <a:ext cx="3124200" cy="1066800"/>
          </a:xfrm>
          <a:custGeom>
            <a:avLst/>
            <a:gdLst/>
            <a:ahLst/>
            <a:cxnLst/>
            <a:rect l="l" t="t" r="r" b="b"/>
            <a:pathLst>
              <a:path w="3124200" h="1066800">
                <a:moveTo>
                  <a:pt x="0" y="533400"/>
                </a:moveTo>
                <a:lnTo>
                  <a:pt x="6045" y="486139"/>
                </a:lnTo>
                <a:lnTo>
                  <a:pt x="23844" y="440031"/>
                </a:lnTo>
                <a:lnTo>
                  <a:pt x="52888" y="395249"/>
                </a:lnTo>
                <a:lnTo>
                  <a:pt x="92669" y="351967"/>
                </a:lnTo>
                <a:lnTo>
                  <a:pt x="142679" y="310358"/>
                </a:lnTo>
                <a:lnTo>
                  <a:pt x="202410" y="270595"/>
                </a:lnTo>
                <a:lnTo>
                  <a:pt x="235762" y="251460"/>
                </a:lnTo>
                <a:lnTo>
                  <a:pt x="271354" y="232851"/>
                </a:lnTo>
                <a:lnTo>
                  <a:pt x="309123" y="214791"/>
                </a:lnTo>
                <a:lnTo>
                  <a:pt x="349004" y="197301"/>
                </a:lnTo>
                <a:lnTo>
                  <a:pt x="390934" y="180402"/>
                </a:lnTo>
                <a:lnTo>
                  <a:pt x="434850" y="164116"/>
                </a:lnTo>
                <a:lnTo>
                  <a:pt x="480688" y="148465"/>
                </a:lnTo>
                <a:lnTo>
                  <a:pt x="528385" y="133470"/>
                </a:lnTo>
                <a:lnTo>
                  <a:pt x="577878" y="119154"/>
                </a:lnTo>
                <a:lnTo>
                  <a:pt x="629102" y="105537"/>
                </a:lnTo>
                <a:lnTo>
                  <a:pt x="681995" y="92642"/>
                </a:lnTo>
                <a:lnTo>
                  <a:pt x="736492" y="80491"/>
                </a:lnTo>
                <a:lnTo>
                  <a:pt x="792530" y="69103"/>
                </a:lnTo>
                <a:lnTo>
                  <a:pt x="850047" y="58503"/>
                </a:lnTo>
                <a:lnTo>
                  <a:pt x="908977" y="48710"/>
                </a:lnTo>
                <a:lnTo>
                  <a:pt x="969259" y="39748"/>
                </a:lnTo>
                <a:lnTo>
                  <a:pt x="1030827" y="31637"/>
                </a:lnTo>
                <a:lnTo>
                  <a:pt x="1093620" y="24399"/>
                </a:lnTo>
                <a:lnTo>
                  <a:pt x="1157573" y="18055"/>
                </a:lnTo>
                <a:lnTo>
                  <a:pt x="1222622" y="12629"/>
                </a:lnTo>
                <a:lnTo>
                  <a:pt x="1288705" y="8140"/>
                </a:lnTo>
                <a:lnTo>
                  <a:pt x="1355758" y="4611"/>
                </a:lnTo>
                <a:lnTo>
                  <a:pt x="1423717" y="2063"/>
                </a:lnTo>
                <a:lnTo>
                  <a:pt x="1492518" y="519"/>
                </a:lnTo>
                <a:lnTo>
                  <a:pt x="1562100" y="0"/>
                </a:lnTo>
                <a:lnTo>
                  <a:pt x="1631681" y="519"/>
                </a:lnTo>
                <a:lnTo>
                  <a:pt x="1700482" y="2063"/>
                </a:lnTo>
                <a:lnTo>
                  <a:pt x="1768441" y="4611"/>
                </a:lnTo>
                <a:lnTo>
                  <a:pt x="1835494" y="8140"/>
                </a:lnTo>
                <a:lnTo>
                  <a:pt x="1901577" y="12629"/>
                </a:lnTo>
                <a:lnTo>
                  <a:pt x="1966626" y="18055"/>
                </a:lnTo>
                <a:lnTo>
                  <a:pt x="2030579" y="24399"/>
                </a:lnTo>
                <a:lnTo>
                  <a:pt x="2093372" y="31637"/>
                </a:lnTo>
                <a:lnTo>
                  <a:pt x="2154940" y="39748"/>
                </a:lnTo>
                <a:lnTo>
                  <a:pt x="2215222" y="48710"/>
                </a:lnTo>
                <a:lnTo>
                  <a:pt x="2274152" y="58503"/>
                </a:lnTo>
                <a:lnTo>
                  <a:pt x="2331669" y="69103"/>
                </a:lnTo>
                <a:lnTo>
                  <a:pt x="2387707" y="80491"/>
                </a:lnTo>
                <a:lnTo>
                  <a:pt x="2442204" y="92642"/>
                </a:lnTo>
                <a:lnTo>
                  <a:pt x="2495097" y="105537"/>
                </a:lnTo>
                <a:lnTo>
                  <a:pt x="2546321" y="119154"/>
                </a:lnTo>
                <a:lnTo>
                  <a:pt x="2595814" y="133470"/>
                </a:lnTo>
                <a:lnTo>
                  <a:pt x="2643511" y="148465"/>
                </a:lnTo>
                <a:lnTo>
                  <a:pt x="2689349" y="164116"/>
                </a:lnTo>
                <a:lnTo>
                  <a:pt x="2733265" y="180402"/>
                </a:lnTo>
                <a:lnTo>
                  <a:pt x="2775195" y="197301"/>
                </a:lnTo>
                <a:lnTo>
                  <a:pt x="2815076" y="214791"/>
                </a:lnTo>
                <a:lnTo>
                  <a:pt x="2852845" y="232851"/>
                </a:lnTo>
                <a:lnTo>
                  <a:pt x="2888437" y="251460"/>
                </a:lnTo>
                <a:lnTo>
                  <a:pt x="2921789" y="270595"/>
                </a:lnTo>
                <a:lnTo>
                  <a:pt x="2981520" y="310358"/>
                </a:lnTo>
                <a:lnTo>
                  <a:pt x="3031530" y="351967"/>
                </a:lnTo>
                <a:lnTo>
                  <a:pt x="3071311" y="395249"/>
                </a:lnTo>
                <a:lnTo>
                  <a:pt x="3100355" y="440031"/>
                </a:lnTo>
                <a:lnTo>
                  <a:pt x="3118154" y="486139"/>
                </a:lnTo>
                <a:lnTo>
                  <a:pt x="3124200" y="533400"/>
                </a:lnTo>
                <a:lnTo>
                  <a:pt x="3122677" y="557163"/>
                </a:lnTo>
                <a:lnTo>
                  <a:pt x="3110692" y="603869"/>
                </a:lnTo>
                <a:lnTo>
                  <a:pt x="3087207" y="649335"/>
                </a:lnTo>
                <a:lnTo>
                  <a:pt x="3052731" y="693389"/>
                </a:lnTo>
                <a:lnTo>
                  <a:pt x="3007772" y="735856"/>
                </a:lnTo>
                <a:lnTo>
                  <a:pt x="2952838" y="776564"/>
                </a:lnTo>
                <a:lnTo>
                  <a:pt x="2888437" y="815339"/>
                </a:lnTo>
                <a:lnTo>
                  <a:pt x="2852845" y="833948"/>
                </a:lnTo>
                <a:lnTo>
                  <a:pt x="2815076" y="852008"/>
                </a:lnTo>
                <a:lnTo>
                  <a:pt x="2775195" y="869498"/>
                </a:lnTo>
                <a:lnTo>
                  <a:pt x="2733265" y="886397"/>
                </a:lnTo>
                <a:lnTo>
                  <a:pt x="2689349" y="902683"/>
                </a:lnTo>
                <a:lnTo>
                  <a:pt x="2643511" y="918334"/>
                </a:lnTo>
                <a:lnTo>
                  <a:pt x="2595814" y="933329"/>
                </a:lnTo>
                <a:lnTo>
                  <a:pt x="2546321" y="947645"/>
                </a:lnTo>
                <a:lnTo>
                  <a:pt x="2495097" y="961262"/>
                </a:lnTo>
                <a:lnTo>
                  <a:pt x="2442204" y="974157"/>
                </a:lnTo>
                <a:lnTo>
                  <a:pt x="2387707" y="986308"/>
                </a:lnTo>
                <a:lnTo>
                  <a:pt x="2331669" y="997696"/>
                </a:lnTo>
                <a:lnTo>
                  <a:pt x="2274152" y="1008296"/>
                </a:lnTo>
                <a:lnTo>
                  <a:pt x="2215222" y="1018089"/>
                </a:lnTo>
                <a:lnTo>
                  <a:pt x="2154940" y="1027051"/>
                </a:lnTo>
                <a:lnTo>
                  <a:pt x="2093372" y="1035162"/>
                </a:lnTo>
                <a:lnTo>
                  <a:pt x="2030579" y="1042400"/>
                </a:lnTo>
                <a:lnTo>
                  <a:pt x="1966626" y="1048744"/>
                </a:lnTo>
                <a:lnTo>
                  <a:pt x="1901577" y="1054170"/>
                </a:lnTo>
                <a:lnTo>
                  <a:pt x="1835494" y="1058659"/>
                </a:lnTo>
                <a:lnTo>
                  <a:pt x="1768441" y="1062188"/>
                </a:lnTo>
                <a:lnTo>
                  <a:pt x="1700482" y="1064736"/>
                </a:lnTo>
                <a:lnTo>
                  <a:pt x="1631681" y="1066280"/>
                </a:lnTo>
                <a:lnTo>
                  <a:pt x="1562100" y="1066800"/>
                </a:lnTo>
                <a:lnTo>
                  <a:pt x="1492518" y="1066280"/>
                </a:lnTo>
                <a:lnTo>
                  <a:pt x="1423717" y="1064736"/>
                </a:lnTo>
                <a:lnTo>
                  <a:pt x="1355758" y="1062188"/>
                </a:lnTo>
                <a:lnTo>
                  <a:pt x="1288705" y="1058659"/>
                </a:lnTo>
                <a:lnTo>
                  <a:pt x="1222622" y="1054170"/>
                </a:lnTo>
                <a:lnTo>
                  <a:pt x="1157573" y="1048744"/>
                </a:lnTo>
                <a:lnTo>
                  <a:pt x="1093620" y="1042400"/>
                </a:lnTo>
                <a:lnTo>
                  <a:pt x="1030827" y="1035162"/>
                </a:lnTo>
                <a:lnTo>
                  <a:pt x="969259" y="1027051"/>
                </a:lnTo>
                <a:lnTo>
                  <a:pt x="908977" y="1018089"/>
                </a:lnTo>
                <a:lnTo>
                  <a:pt x="850047" y="1008296"/>
                </a:lnTo>
                <a:lnTo>
                  <a:pt x="792530" y="997696"/>
                </a:lnTo>
                <a:lnTo>
                  <a:pt x="736492" y="986308"/>
                </a:lnTo>
                <a:lnTo>
                  <a:pt x="681995" y="974157"/>
                </a:lnTo>
                <a:lnTo>
                  <a:pt x="629102" y="961262"/>
                </a:lnTo>
                <a:lnTo>
                  <a:pt x="577878" y="947645"/>
                </a:lnTo>
                <a:lnTo>
                  <a:pt x="528385" y="933329"/>
                </a:lnTo>
                <a:lnTo>
                  <a:pt x="480688" y="918334"/>
                </a:lnTo>
                <a:lnTo>
                  <a:pt x="434850" y="902683"/>
                </a:lnTo>
                <a:lnTo>
                  <a:pt x="390934" y="886397"/>
                </a:lnTo>
                <a:lnTo>
                  <a:pt x="349004" y="869498"/>
                </a:lnTo>
                <a:lnTo>
                  <a:pt x="309123" y="852008"/>
                </a:lnTo>
                <a:lnTo>
                  <a:pt x="271354" y="833948"/>
                </a:lnTo>
                <a:lnTo>
                  <a:pt x="235762" y="815339"/>
                </a:lnTo>
                <a:lnTo>
                  <a:pt x="202410" y="796204"/>
                </a:lnTo>
                <a:lnTo>
                  <a:pt x="142679" y="756441"/>
                </a:lnTo>
                <a:lnTo>
                  <a:pt x="92669" y="714832"/>
                </a:lnTo>
                <a:lnTo>
                  <a:pt x="52888" y="671550"/>
                </a:lnTo>
                <a:lnTo>
                  <a:pt x="23844" y="626768"/>
                </a:lnTo>
                <a:lnTo>
                  <a:pt x="6045" y="580660"/>
                </a:lnTo>
                <a:lnTo>
                  <a:pt x="0" y="5334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46657" y="2992958"/>
            <a:ext cx="18307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A3838"/>
                </a:solidFill>
                <a:latin typeface="Calibri"/>
                <a:cs typeface="Calibri"/>
              </a:rPr>
              <a:t>Questionnaire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3A3838"/>
                </a:solidFill>
                <a:latin typeface="Calibri"/>
                <a:cs typeface="Calibri"/>
              </a:rPr>
              <a:t>administration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57400" y="3924300"/>
            <a:ext cx="304800" cy="914400"/>
          </a:xfrm>
          <a:custGeom>
            <a:avLst/>
            <a:gdLst/>
            <a:ahLst/>
            <a:cxnLst/>
            <a:rect l="l" t="t" r="r" b="b"/>
            <a:pathLst>
              <a:path w="304800" h="914400">
                <a:moveTo>
                  <a:pt x="304800" y="762000"/>
                </a:moveTo>
                <a:lnTo>
                  <a:pt x="0" y="762000"/>
                </a:lnTo>
                <a:lnTo>
                  <a:pt x="152400" y="914400"/>
                </a:lnTo>
                <a:lnTo>
                  <a:pt x="304800" y="762000"/>
                </a:lnTo>
                <a:close/>
              </a:path>
              <a:path w="304800" h="914400">
                <a:moveTo>
                  <a:pt x="228600" y="0"/>
                </a:moveTo>
                <a:lnTo>
                  <a:pt x="76200" y="0"/>
                </a:lnTo>
                <a:lnTo>
                  <a:pt x="76200" y="762000"/>
                </a:lnTo>
                <a:lnTo>
                  <a:pt x="228600" y="762000"/>
                </a:lnTo>
                <a:lnTo>
                  <a:pt x="228600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57400" y="3924300"/>
            <a:ext cx="304800" cy="914400"/>
          </a:xfrm>
          <a:custGeom>
            <a:avLst/>
            <a:gdLst/>
            <a:ahLst/>
            <a:cxnLst/>
            <a:rect l="l" t="t" r="r" b="b"/>
            <a:pathLst>
              <a:path w="304800" h="914400">
                <a:moveTo>
                  <a:pt x="0" y="762000"/>
                </a:moveTo>
                <a:lnTo>
                  <a:pt x="76200" y="762000"/>
                </a:lnTo>
                <a:lnTo>
                  <a:pt x="76200" y="0"/>
                </a:lnTo>
                <a:lnTo>
                  <a:pt x="228600" y="0"/>
                </a:lnTo>
                <a:lnTo>
                  <a:pt x="228600" y="762000"/>
                </a:lnTo>
                <a:lnTo>
                  <a:pt x="304800" y="762000"/>
                </a:lnTo>
                <a:lnTo>
                  <a:pt x="152400" y="914400"/>
                </a:lnTo>
                <a:lnTo>
                  <a:pt x="0" y="7620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6300" y="4835652"/>
            <a:ext cx="3048000" cy="685800"/>
          </a:xfrm>
          <a:custGeom>
            <a:avLst/>
            <a:gdLst/>
            <a:ahLst/>
            <a:cxnLst/>
            <a:rect l="l" t="t" r="r" b="b"/>
            <a:pathLst>
              <a:path w="3048000" h="685800">
                <a:moveTo>
                  <a:pt x="29337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2933700" y="685800"/>
                </a:lnTo>
                <a:lnTo>
                  <a:pt x="2978187" y="676816"/>
                </a:lnTo>
                <a:lnTo>
                  <a:pt x="3014519" y="652319"/>
                </a:lnTo>
                <a:lnTo>
                  <a:pt x="3039016" y="615987"/>
                </a:lnTo>
                <a:lnTo>
                  <a:pt x="3048000" y="571500"/>
                </a:lnTo>
                <a:lnTo>
                  <a:pt x="3048000" y="114300"/>
                </a:lnTo>
                <a:lnTo>
                  <a:pt x="3039016" y="69812"/>
                </a:lnTo>
                <a:lnTo>
                  <a:pt x="3014519" y="33480"/>
                </a:lnTo>
                <a:lnTo>
                  <a:pt x="2978187" y="8983"/>
                </a:lnTo>
                <a:lnTo>
                  <a:pt x="2933700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24300" y="5178552"/>
            <a:ext cx="2324100" cy="0"/>
          </a:xfrm>
          <a:custGeom>
            <a:avLst/>
            <a:gdLst/>
            <a:ahLst/>
            <a:cxnLst/>
            <a:rect l="l" t="t" r="r" b="b"/>
            <a:pathLst>
              <a:path w="2324100">
                <a:moveTo>
                  <a:pt x="0" y="0"/>
                </a:moveTo>
                <a:lnTo>
                  <a:pt x="2324100" y="0"/>
                </a:lnTo>
              </a:path>
            </a:pathLst>
          </a:custGeom>
          <a:ln w="609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33412" y="4780864"/>
            <a:ext cx="293433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Venous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blood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  <a:tabLst>
                <a:tab pos="852169" algn="l"/>
                <a:tab pos="2908300" algn="l"/>
              </a:tabLst>
            </a:pPr>
            <a:r>
              <a:rPr sz="2400" u="sng" dirty="0">
                <a:solidFill>
                  <a:srgbClr val="FF0000"/>
                </a:solidFill>
                <a:uFill>
                  <a:solidFill>
                    <a:srgbClr val="41709C"/>
                  </a:solidFill>
                </a:uFill>
                <a:latin typeface="Calibri"/>
                <a:cs typeface="Calibri"/>
              </a:rPr>
              <a:t> 	</a:t>
            </a:r>
            <a:r>
              <a:rPr sz="2400" u="sng" spc="-10" dirty="0">
                <a:solidFill>
                  <a:srgbClr val="FF0000"/>
                </a:solidFill>
                <a:uFill>
                  <a:solidFill>
                    <a:srgbClr val="41709C"/>
                  </a:solidFill>
                </a:uFill>
                <a:latin typeface="Calibri"/>
                <a:cs typeface="Calibri"/>
              </a:rPr>
              <a:t>collection	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248400" y="4216908"/>
            <a:ext cx="4419600" cy="1524000"/>
          </a:xfrm>
          <a:custGeom>
            <a:avLst/>
            <a:gdLst/>
            <a:ahLst/>
            <a:cxnLst/>
            <a:rect l="l" t="t" r="r" b="b"/>
            <a:pathLst>
              <a:path w="4419600" h="1524000">
                <a:moveTo>
                  <a:pt x="4419600" y="0"/>
                </a:moveTo>
                <a:lnTo>
                  <a:pt x="704342" y="0"/>
                </a:lnTo>
                <a:lnTo>
                  <a:pt x="656118" y="1624"/>
                </a:lnTo>
                <a:lnTo>
                  <a:pt x="608766" y="6429"/>
                </a:lnTo>
                <a:lnTo>
                  <a:pt x="562391" y="14309"/>
                </a:lnTo>
                <a:lnTo>
                  <a:pt x="517098" y="25159"/>
                </a:lnTo>
                <a:lnTo>
                  <a:pt x="472992" y="38874"/>
                </a:lnTo>
                <a:lnTo>
                  <a:pt x="430178" y="55350"/>
                </a:lnTo>
                <a:lnTo>
                  <a:pt x="388761" y="74481"/>
                </a:lnTo>
                <a:lnTo>
                  <a:pt x="348845" y="96162"/>
                </a:lnTo>
                <a:lnTo>
                  <a:pt x="310536" y="120289"/>
                </a:lnTo>
                <a:lnTo>
                  <a:pt x="273938" y="146757"/>
                </a:lnTo>
                <a:lnTo>
                  <a:pt x="239156" y="175461"/>
                </a:lnTo>
                <a:lnTo>
                  <a:pt x="206295" y="206295"/>
                </a:lnTo>
                <a:lnTo>
                  <a:pt x="175461" y="239156"/>
                </a:lnTo>
                <a:lnTo>
                  <a:pt x="146757" y="273938"/>
                </a:lnTo>
                <a:lnTo>
                  <a:pt x="120289" y="310536"/>
                </a:lnTo>
                <a:lnTo>
                  <a:pt x="96162" y="348845"/>
                </a:lnTo>
                <a:lnTo>
                  <a:pt x="74481" y="388761"/>
                </a:lnTo>
                <a:lnTo>
                  <a:pt x="55350" y="430178"/>
                </a:lnTo>
                <a:lnTo>
                  <a:pt x="38874" y="472992"/>
                </a:lnTo>
                <a:lnTo>
                  <a:pt x="25159" y="517098"/>
                </a:lnTo>
                <a:lnTo>
                  <a:pt x="14309" y="562391"/>
                </a:lnTo>
                <a:lnTo>
                  <a:pt x="6429" y="608766"/>
                </a:lnTo>
                <a:lnTo>
                  <a:pt x="1624" y="656118"/>
                </a:lnTo>
                <a:lnTo>
                  <a:pt x="0" y="704342"/>
                </a:lnTo>
                <a:lnTo>
                  <a:pt x="0" y="1524000"/>
                </a:lnTo>
                <a:lnTo>
                  <a:pt x="3715257" y="1524000"/>
                </a:lnTo>
                <a:lnTo>
                  <a:pt x="3763481" y="1522375"/>
                </a:lnTo>
                <a:lnTo>
                  <a:pt x="3810833" y="1517570"/>
                </a:lnTo>
                <a:lnTo>
                  <a:pt x="3857208" y="1509690"/>
                </a:lnTo>
                <a:lnTo>
                  <a:pt x="3902501" y="1498840"/>
                </a:lnTo>
                <a:lnTo>
                  <a:pt x="3946607" y="1485125"/>
                </a:lnTo>
                <a:lnTo>
                  <a:pt x="3989421" y="1468649"/>
                </a:lnTo>
                <a:lnTo>
                  <a:pt x="4030838" y="1449518"/>
                </a:lnTo>
                <a:lnTo>
                  <a:pt x="4070754" y="1427837"/>
                </a:lnTo>
                <a:lnTo>
                  <a:pt x="4109063" y="1403710"/>
                </a:lnTo>
                <a:lnTo>
                  <a:pt x="4145661" y="1377242"/>
                </a:lnTo>
                <a:lnTo>
                  <a:pt x="4180443" y="1348538"/>
                </a:lnTo>
                <a:lnTo>
                  <a:pt x="4213304" y="1317704"/>
                </a:lnTo>
                <a:lnTo>
                  <a:pt x="4244138" y="1284843"/>
                </a:lnTo>
                <a:lnTo>
                  <a:pt x="4272842" y="1250061"/>
                </a:lnTo>
                <a:lnTo>
                  <a:pt x="4299310" y="1213463"/>
                </a:lnTo>
                <a:lnTo>
                  <a:pt x="4323437" y="1175154"/>
                </a:lnTo>
                <a:lnTo>
                  <a:pt x="4345118" y="1135238"/>
                </a:lnTo>
                <a:lnTo>
                  <a:pt x="4364249" y="1093821"/>
                </a:lnTo>
                <a:lnTo>
                  <a:pt x="4380725" y="1051007"/>
                </a:lnTo>
                <a:lnTo>
                  <a:pt x="4394440" y="1006901"/>
                </a:lnTo>
                <a:lnTo>
                  <a:pt x="4405290" y="961608"/>
                </a:lnTo>
                <a:lnTo>
                  <a:pt x="4413170" y="915233"/>
                </a:lnTo>
                <a:lnTo>
                  <a:pt x="4417975" y="867881"/>
                </a:lnTo>
                <a:lnTo>
                  <a:pt x="4419600" y="819658"/>
                </a:lnTo>
                <a:lnTo>
                  <a:pt x="441960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48400" y="4216908"/>
            <a:ext cx="4419600" cy="1524000"/>
          </a:xfrm>
          <a:custGeom>
            <a:avLst/>
            <a:gdLst/>
            <a:ahLst/>
            <a:cxnLst/>
            <a:rect l="l" t="t" r="r" b="b"/>
            <a:pathLst>
              <a:path w="4419600" h="1524000">
                <a:moveTo>
                  <a:pt x="704342" y="0"/>
                </a:moveTo>
                <a:lnTo>
                  <a:pt x="4419600" y="0"/>
                </a:lnTo>
                <a:lnTo>
                  <a:pt x="4419600" y="819658"/>
                </a:lnTo>
                <a:lnTo>
                  <a:pt x="4417975" y="867881"/>
                </a:lnTo>
                <a:lnTo>
                  <a:pt x="4413170" y="915233"/>
                </a:lnTo>
                <a:lnTo>
                  <a:pt x="4405290" y="961608"/>
                </a:lnTo>
                <a:lnTo>
                  <a:pt x="4394440" y="1006901"/>
                </a:lnTo>
                <a:lnTo>
                  <a:pt x="4380725" y="1051007"/>
                </a:lnTo>
                <a:lnTo>
                  <a:pt x="4364249" y="1093821"/>
                </a:lnTo>
                <a:lnTo>
                  <a:pt x="4345118" y="1135238"/>
                </a:lnTo>
                <a:lnTo>
                  <a:pt x="4323437" y="1175154"/>
                </a:lnTo>
                <a:lnTo>
                  <a:pt x="4299310" y="1213463"/>
                </a:lnTo>
                <a:lnTo>
                  <a:pt x="4272842" y="1250061"/>
                </a:lnTo>
                <a:lnTo>
                  <a:pt x="4244138" y="1284843"/>
                </a:lnTo>
                <a:lnTo>
                  <a:pt x="4213304" y="1317704"/>
                </a:lnTo>
                <a:lnTo>
                  <a:pt x="4180443" y="1348538"/>
                </a:lnTo>
                <a:lnTo>
                  <a:pt x="4145661" y="1377242"/>
                </a:lnTo>
                <a:lnTo>
                  <a:pt x="4109063" y="1403710"/>
                </a:lnTo>
                <a:lnTo>
                  <a:pt x="4070754" y="1427837"/>
                </a:lnTo>
                <a:lnTo>
                  <a:pt x="4030838" y="1449518"/>
                </a:lnTo>
                <a:lnTo>
                  <a:pt x="3989421" y="1468649"/>
                </a:lnTo>
                <a:lnTo>
                  <a:pt x="3946607" y="1485125"/>
                </a:lnTo>
                <a:lnTo>
                  <a:pt x="3902501" y="1498840"/>
                </a:lnTo>
                <a:lnTo>
                  <a:pt x="3857208" y="1509690"/>
                </a:lnTo>
                <a:lnTo>
                  <a:pt x="3810833" y="1517570"/>
                </a:lnTo>
                <a:lnTo>
                  <a:pt x="3763481" y="1522375"/>
                </a:lnTo>
                <a:lnTo>
                  <a:pt x="3715257" y="1524000"/>
                </a:lnTo>
                <a:lnTo>
                  <a:pt x="0" y="1524000"/>
                </a:lnTo>
                <a:lnTo>
                  <a:pt x="0" y="704342"/>
                </a:lnTo>
                <a:lnTo>
                  <a:pt x="1624" y="656118"/>
                </a:lnTo>
                <a:lnTo>
                  <a:pt x="6429" y="608766"/>
                </a:lnTo>
                <a:lnTo>
                  <a:pt x="14309" y="562391"/>
                </a:lnTo>
                <a:lnTo>
                  <a:pt x="25159" y="517098"/>
                </a:lnTo>
                <a:lnTo>
                  <a:pt x="38874" y="472992"/>
                </a:lnTo>
                <a:lnTo>
                  <a:pt x="55350" y="430178"/>
                </a:lnTo>
                <a:lnTo>
                  <a:pt x="74481" y="388761"/>
                </a:lnTo>
                <a:lnTo>
                  <a:pt x="96162" y="348845"/>
                </a:lnTo>
                <a:lnTo>
                  <a:pt x="120289" y="310536"/>
                </a:lnTo>
                <a:lnTo>
                  <a:pt x="146757" y="273938"/>
                </a:lnTo>
                <a:lnTo>
                  <a:pt x="175461" y="239156"/>
                </a:lnTo>
                <a:lnTo>
                  <a:pt x="206295" y="206295"/>
                </a:lnTo>
                <a:lnTo>
                  <a:pt x="239156" y="175461"/>
                </a:lnTo>
                <a:lnTo>
                  <a:pt x="273938" y="146757"/>
                </a:lnTo>
                <a:lnTo>
                  <a:pt x="310536" y="120289"/>
                </a:lnTo>
                <a:lnTo>
                  <a:pt x="348845" y="96162"/>
                </a:lnTo>
                <a:lnTo>
                  <a:pt x="388761" y="74481"/>
                </a:lnTo>
                <a:lnTo>
                  <a:pt x="430178" y="55350"/>
                </a:lnTo>
                <a:lnTo>
                  <a:pt x="472992" y="38874"/>
                </a:lnTo>
                <a:lnTo>
                  <a:pt x="517098" y="25159"/>
                </a:lnTo>
                <a:lnTo>
                  <a:pt x="562391" y="14309"/>
                </a:lnTo>
                <a:lnTo>
                  <a:pt x="608766" y="6429"/>
                </a:lnTo>
                <a:lnTo>
                  <a:pt x="656118" y="1624"/>
                </a:lnTo>
                <a:lnTo>
                  <a:pt x="704342" y="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880986" y="4581270"/>
            <a:ext cx="31559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6575" marR="5080" indent="-52451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Serum </a:t>
            </a:r>
            <a:r>
              <a:rPr sz="2400" spc="-20" dirty="0">
                <a:latin typeface="Calibri"/>
                <a:cs typeface="Calibri"/>
              </a:rPr>
              <a:t>stored </a:t>
            </a:r>
            <a:r>
              <a:rPr sz="2400" spc="-10" dirty="0">
                <a:latin typeface="Calibri"/>
                <a:cs typeface="Calibri"/>
              </a:rPr>
              <a:t>at </a:t>
            </a:r>
            <a:r>
              <a:rPr sz="2400" spc="-5" dirty="0">
                <a:latin typeface="Calibri"/>
                <a:cs typeface="Calibri"/>
              </a:rPr>
              <a:t>-20°C </a:t>
            </a:r>
            <a:r>
              <a:rPr sz="2400" spc="-20" dirty="0">
                <a:latin typeface="Calibri"/>
                <a:cs typeface="Calibri"/>
              </a:rPr>
              <a:t>for  </a:t>
            </a:r>
            <a:r>
              <a:rPr sz="2400" spc="-5" dirty="0">
                <a:latin typeface="Calibri"/>
                <a:cs typeface="Calibri"/>
              </a:rPr>
              <a:t>cytokine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analysis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534400" y="914400"/>
            <a:ext cx="2133600" cy="1752600"/>
          </a:xfrm>
          <a:custGeom>
            <a:avLst/>
            <a:gdLst/>
            <a:ahLst/>
            <a:cxnLst/>
            <a:rect l="l" t="t" r="r" b="b"/>
            <a:pathLst>
              <a:path w="2133600" h="1752600">
                <a:moveTo>
                  <a:pt x="1422400" y="1314450"/>
                </a:moveTo>
                <a:lnTo>
                  <a:pt x="711200" y="1314450"/>
                </a:lnTo>
                <a:lnTo>
                  <a:pt x="1066800" y="1752600"/>
                </a:lnTo>
                <a:lnTo>
                  <a:pt x="1422400" y="1314450"/>
                </a:lnTo>
                <a:close/>
              </a:path>
              <a:path w="2133600" h="1752600">
                <a:moveTo>
                  <a:pt x="2133600" y="438150"/>
                </a:moveTo>
                <a:lnTo>
                  <a:pt x="0" y="438150"/>
                </a:lnTo>
                <a:lnTo>
                  <a:pt x="355600" y="876300"/>
                </a:lnTo>
                <a:lnTo>
                  <a:pt x="0" y="1314450"/>
                </a:lnTo>
                <a:lnTo>
                  <a:pt x="2133600" y="1314450"/>
                </a:lnTo>
                <a:lnTo>
                  <a:pt x="1778000" y="876300"/>
                </a:lnTo>
                <a:lnTo>
                  <a:pt x="2133600" y="438150"/>
                </a:lnTo>
                <a:close/>
              </a:path>
              <a:path w="2133600" h="1752600">
                <a:moveTo>
                  <a:pt x="1066800" y="0"/>
                </a:moveTo>
                <a:lnTo>
                  <a:pt x="711200" y="438150"/>
                </a:lnTo>
                <a:lnTo>
                  <a:pt x="1422400" y="438150"/>
                </a:lnTo>
                <a:lnTo>
                  <a:pt x="10668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34400" y="914400"/>
            <a:ext cx="2133600" cy="1752600"/>
          </a:xfrm>
          <a:custGeom>
            <a:avLst/>
            <a:gdLst/>
            <a:ahLst/>
            <a:cxnLst/>
            <a:rect l="l" t="t" r="r" b="b"/>
            <a:pathLst>
              <a:path w="2133600" h="1752600">
                <a:moveTo>
                  <a:pt x="0" y="438150"/>
                </a:moveTo>
                <a:lnTo>
                  <a:pt x="711200" y="438150"/>
                </a:lnTo>
                <a:lnTo>
                  <a:pt x="1066800" y="0"/>
                </a:lnTo>
                <a:lnTo>
                  <a:pt x="1422400" y="438150"/>
                </a:lnTo>
                <a:lnTo>
                  <a:pt x="2133600" y="438150"/>
                </a:lnTo>
                <a:lnTo>
                  <a:pt x="1778000" y="876300"/>
                </a:lnTo>
                <a:lnTo>
                  <a:pt x="2133600" y="1314450"/>
                </a:lnTo>
                <a:lnTo>
                  <a:pt x="1422400" y="1314450"/>
                </a:lnTo>
                <a:lnTo>
                  <a:pt x="1066800" y="1752600"/>
                </a:lnTo>
                <a:lnTo>
                  <a:pt x="711200" y="1314450"/>
                </a:lnTo>
                <a:lnTo>
                  <a:pt x="0" y="1314450"/>
                </a:lnTo>
                <a:lnTo>
                  <a:pt x="355600" y="876300"/>
                </a:lnTo>
                <a:lnTo>
                  <a:pt x="0" y="43815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051417" y="1392682"/>
            <a:ext cx="11010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Ethical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app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1731" y="178548"/>
            <a:ext cx="747122" cy="8514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3191" y="6140196"/>
            <a:ext cx="10863580" cy="568960"/>
          </a:xfrm>
          <a:custGeom>
            <a:avLst/>
            <a:gdLst/>
            <a:ahLst/>
            <a:cxnLst/>
            <a:rect l="l" t="t" r="r" b="b"/>
            <a:pathLst>
              <a:path w="10863580" h="568959">
                <a:moveTo>
                  <a:pt x="9115425" y="0"/>
                </a:moveTo>
                <a:lnTo>
                  <a:pt x="1747646" y="0"/>
                </a:lnTo>
                <a:lnTo>
                  <a:pt x="1596853" y="1043"/>
                </a:lnTo>
                <a:lnTo>
                  <a:pt x="1449621" y="4116"/>
                </a:lnTo>
                <a:lnTo>
                  <a:pt x="1306476" y="9133"/>
                </a:lnTo>
                <a:lnTo>
                  <a:pt x="1167942" y="16010"/>
                </a:lnTo>
                <a:lnTo>
                  <a:pt x="1034544" y="24660"/>
                </a:lnTo>
                <a:lnTo>
                  <a:pt x="906806" y="34998"/>
                </a:lnTo>
                <a:lnTo>
                  <a:pt x="785253" y="46940"/>
                </a:lnTo>
                <a:lnTo>
                  <a:pt x="670410" y="60400"/>
                </a:lnTo>
                <a:lnTo>
                  <a:pt x="615668" y="67672"/>
                </a:lnTo>
                <a:lnTo>
                  <a:pt x="562801" y="75292"/>
                </a:lnTo>
                <a:lnTo>
                  <a:pt x="511873" y="83248"/>
                </a:lnTo>
                <a:lnTo>
                  <a:pt x="462950" y="91531"/>
                </a:lnTo>
                <a:lnTo>
                  <a:pt x="416099" y="100129"/>
                </a:lnTo>
                <a:lnTo>
                  <a:pt x="371384" y="109031"/>
                </a:lnTo>
                <a:lnTo>
                  <a:pt x="328870" y="118228"/>
                </a:lnTo>
                <a:lnTo>
                  <a:pt x="288625" y="127709"/>
                </a:lnTo>
                <a:lnTo>
                  <a:pt x="250712" y="137462"/>
                </a:lnTo>
                <a:lnTo>
                  <a:pt x="182149" y="157744"/>
                </a:lnTo>
                <a:lnTo>
                  <a:pt x="123704" y="178990"/>
                </a:lnTo>
                <a:lnTo>
                  <a:pt x="75904" y="201113"/>
                </a:lnTo>
                <a:lnTo>
                  <a:pt x="39273" y="224029"/>
                </a:lnTo>
                <a:lnTo>
                  <a:pt x="6414" y="259702"/>
                </a:lnTo>
                <a:lnTo>
                  <a:pt x="0" y="284225"/>
                </a:lnTo>
                <a:lnTo>
                  <a:pt x="1614" y="296555"/>
                </a:lnTo>
                <a:lnTo>
                  <a:pt x="25309" y="332694"/>
                </a:lnTo>
                <a:lnTo>
                  <a:pt x="56160" y="355974"/>
                </a:lnTo>
                <a:lnTo>
                  <a:pt x="98441" y="378504"/>
                </a:lnTo>
                <a:lnTo>
                  <a:pt x="151629" y="400199"/>
                </a:lnTo>
                <a:lnTo>
                  <a:pt x="215198" y="420974"/>
                </a:lnTo>
                <a:lnTo>
                  <a:pt x="288625" y="440742"/>
                </a:lnTo>
                <a:lnTo>
                  <a:pt x="328870" y="450223"/>
                </a:lnTo>
                <a:lnTo>
                  <a:pt x="371384" y="459420"/>
                </a:lnTo>
                <a:lnTo>
                  <a:pt x="416099" y="468322"/>
                </a:lnTo>
                <a:lnTo>
                  <a:pt x="462950" y="476920"/>
                </a:lnTo>
                <a:lnTo>
                  <a:pt x="511873" y="485203"/>
                </a:lnTo>
                <a:lnTo>
                  <a:pt x="562801" y="493159"/>
                </a:lnTo>
                <a:lnTo>
                  <a:pt x="615668" y="500779"/>
                </a:lnTo>
                <a:lnTo>
                  <a:pt x="670410" y="508051"/>
                </a:lnTo>
                <a:lnTo>
                  <a:pt x="785253" y="521511"/>
                </a:lnTo>
                <a:lnTo>
                  <a:pt x="906806" y="533453"/>
                </a:lnTo>
                <a:lnTo>
                  <a:pt x="1034544" y="543791"/>
                </a:lnTo>
                <a:lnTo>
                  <a:pt x="1167942" y="552441"/>
                </a:lnTo>
                <a:lnTo>
                  <a:pt x="1306476" y="559318"/>
                </a:lnTo>
                <a:lnTo>
                  <a:pt x="1449621" y="564335"/>
                </a:lnTo>
                <a:lnTo>
                  <a:pt x="1596853" y="567408"/>
                </a:lnTo>
                <a:lnTo>
                  <a:pt x="1747646" y="568451"/>
                </a:lnTo>
                <a:lnTo>
                  <a:pt x="9115425" y="568451"/>
                </a:lnTo>
                <a:lnTo>
                  <a:pt x="9266218" y="567408"/>
                </a:lnTo>
                <a:lnTo>
                  <a:pt x="9413450" y="564335"/>
                </a:lnTo>
                <a:lnTo>
                  <a:pt x="9556595" y="559318"/>
                </a:lnTo>
                <a:lnTo>
                  <a:pt x="9695129" y="552441"/>
                </a:lnTo>
                <a:lnTo>
                  <a:pt x="9828527" y="543791"/>
                </a:lnTo>
                <a:lnTo>
                  <a:pt x="9956265" y="533453"/>
                </a:lnTo>
                <a:lnTo>
                  <a:pt x="10077818" y="521511"/>
                </a:lnTo>
                <a:lnTo>
                  <a:pt x="10192661" y="508051"/>
                </a:lnTo>
                <a:lnTo>
                  <a:pt x="10247403" y="500779"/>
                </a:lnTo>
                <a:lnTo>
                  <a:pt x="10300270" y="493159"/>
                </a:lnTo>
                <a:lnTo>
                  <a:pt x="10351198" y="485203"/>
                </a:lnTo>
                <a:lnTo>
                  <a:pt x="10400121" y="476920"/>
                </a:lnTo>
                <a:lnTo>
                  <a:pt x="10446972" y="468322"/>
                </a:lnTo>
                <a:lnTo>
                  <a:pt x="10491687" y="459420"/>
                </a:lnTo>
                <a:lnTo>
                  <a:pt x="10534201" y="450223"/>
                </a:lnTo>
                <a:lnTo>
                  <a:pt x="10574446" y="440742"/>
                </a:lnTo>
                <a:lnTo>
                  <a:pt x="10612359" y="430989"/>
                </a:lnTo>
                <a:lnTo>
                  <a:pt x="10680922" y="410707"/>
                </a:lnTo>
                <a:lnTo>
                  <a:pt x="10739367" y="389461"/>
                </a:lnTo>
                <a:lnTo>
                  <a:pt x="10787167" y="367338"/>
                </a:lnTo>
                <a:lnTo>
                  <a:pt x="10823798" y="344422"/>
                </a:lnTo>
                <a:lnTo>
                  <a:pt x="10856657" y="308749"/>
                </a:lnTo>
                <a:lnTo>
                  <a:pt x="10863072" y="284225"/>
                </a:lnTo>
                <a:lnTo>
                  <a:pt x="10861457" y="271896"/>
                </a:lnTo>
                <a:lnTo>
                  <a:pt x="10837762" y="235757"/>
                </a:lnTo>
                <a:lnTo>
                  <a:pt x="10806911" y="212477"/>
                </a:lnTo>
                <a:lnTo>
                  <a:pt x="10764630" y="189947"/>
                </a:lnTo>
                <a:lnTo>
                  <a:pt x="10711442" y="168252"/>
                </a:lnTo>
                <a:lnTo>
                  <a:pt x="10647873" y="147477"/>
                </a:lnTo>
                <a:lnTo>
                  <a:pt x="10574446" y="127709"/>
                </a:lnTo>
                <a:lnTo>
                  <a:pt x="10534201" y="118228"/>
                </a:lnTo>
                <a:lnTo>
                  <a:pt x="10491687" y="109031"/>
                </a:lnTo>
                <a:lnTo>
                  <a:pt x="10446972" y="100129"/>
                </a:lnTo>
                <a:lnTo>
                  <a:pt x="10400121" y="91531"/>
                </a:lnTo>
                <a:lnTo>
                  <a:pt x="10351198" y="83248"/>
                </a:lnTo>
                <a:lnTo>
                  <a:pt x="10300270" y="75292"/>
                </a:lnTo>
                <a:lnTo>
                  <a:pt x="10247403" y="67672"/>
                </a:lnTo>
                <a:lnTo>
                  <a:pt x="10192661" y="60400"/>
                </a:lnTo>
                <a:lnTo>
                  <a:pt x="10077818" y="46940"/>
                </a:lnTo>
                <a:lnTo>
                  <a:pt x="9956265" y="34998"/>
                </a:lnTo>
                <a:lnTo>
                  <a:pt x="9828527" y="24660"/>
                </a:lnTo>
                <a:lnTo>
                  <a:pt x="9695129" y="16010"/>
                </a:lnTo>
                <a:lnTo>
                  <a:pt x="9556595" y="9133"/>
                </a:lnTo>
                <a:lnTo>
                  <a:pt x="9413450" y="4116"/>
                </a:lnTo>
                <a:lnTo>
                  <a:pt x="9266218" y="1043"/>
                </a:lnTo>
                <a:lnTo>
                  <a:pt x="911542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3191" y="6140196"/>
            <a:ext cx="10863580" cy="568960"/>
          </a:xfrm>
          <a:custGeom>
            <a:avLst/>
            <a:gdLst/>
            <a:ahLst/>
            <a:cxnLst/>
            <a:rect l="l" t="t" r="r" b="b"/>
            <a:pathLst>
              <a:path w="10863580" h="568959">
                <a:moveTo>
                  <a:pt x="1747646" y="0"/>
                </a:moveTo>
                <a:lnTo>
                  <a:pt x="9115425" y="0"/>
                </a:lnTo>
                <a:lnTo>
                  <a:pt x="9191234" y="262"/>
                </a:lnTo>
                <a:lnTo>
                  <a:pt x="9266218" y="1043"/>
                </a:lnTo>
                <a:lnTo>
                  <a:pt x="9340312" y="2331"/>
                </a:lnTo>
                <a:lnTo>
                  <a:pt x="9413450" y="4116"/>
                </a:lnTo>
                <a:lnTo>
                  <a:pt x="9485566" y="6387"/>
                </a:lnTo>
                <a:lnTo>
                  <a:pt x="9556595" y="9133"/>
                </a:lnTo>
                <a:lnTo>
                  <a:pt x="9626472" y="12344"/>
                </a:lnTo>
                <a:lnTo>
                  <a:pt x="9695129" y="16010"/>
                </a:lnTo>
                <a:lnTo>
                  <a:pt x="9762503" y="20118"/>
                </a:lnTo>
                <a:lnTo>
                  <a:pt x="9828527" y="24660"/>
                </a:lnTo>
                <a:lnTo>
                  <a:pt x="9893137" y="29623"/>
                </a:lnTo>
                <a:lnTo>
                  <a:pt x="9956265" y="34998"/>
                </a:lnTo>
                <a:lnTo>
                  <a:pt x="10017848" y="40774"/>
                </a:lnTo>
                <a:lnTo>
                  <a:pt x="10077818" y="46940"/>
                </a:lnTo>
                <a:lnTo>
                  <a:pt x="10136111" y="53485"/>
                </a:lnTo>
                <a:lnTo>
                  <a:pt x="10192661" y="60400"/>
                </a:lnTo>
                <a:lnTo>
                  <a:pt x="10247403" y="67672"/>
                </a:lnTo>
                <a:lnTo>
                  <a:pt x="10300270" y="75292"/>
                </a:lnTo>
                <a:lnTo>
                  <a:pt x="10351198" y="83248"/>
                </a:lnTo>
                <a:lnTo>
                  <a:pt x="10400121" y="91531"/>
                </a:lnTo>
                <a:lnTo>
                  <a:pt x="10446972" y="100129"/>
                </a:lnTo>
                <a:lnTo>
                  <a:pt x="10491687" y="109031"/>
                </a:lnTo>
                <a:lnTo>
                  <a:pt x="10534201" y="118228"/>
                </a:lnTo>
                <a:lnTo>
                  <a:pt x="10574446" y="127709"/>
                </a:lnTo>
                <a:lnTo>
                  <a:pt x="10612359" y="137462"/>
                </a:lnTo>
                <a:lnTo>
                  <a:pt x="10680922" y="157744"/>
                </a:lnTo>
                <a:lnTo>
                  <a:pt x="10739367" y="178990"/>
                </a:lnTo>
                <a:lnTo>
                  <a:pt x="10787167" y="201113"/>
                </a:lnTo>
                <a:lnTo>
                  <a:pt x="10823798" y="224029"/>
                </a:lnTo>
                <a:lnTo>
                  <a:pt x="10856657" y="259702"/>
                </a:lnTo>
                <a:lnTo>
                  <a:pt x="10863072" y="284225"/>
                </a:lnTo>
                <a:lnTo>
                  <a:pt x="10861457" y="296555"/>
                </a:lnTo>
                <a:lnTo>
                  <a:pt x="10837762" y="332694"/>
                </a:lnTo>
                <a:lnTo>
                  <a:pt x="10806911" y="355974"/>
                </a:lnTo>
                <a:lnTo>
                  <a:pt x="10764630" y="378504"/>
                </a:lnTo>
                <a:lnTo>
                  <a:pt x="10711442" y="400199"/>
                </a:lnTo>
                <a:lnTo>
                  <a:pt x="10647873" y="420974"/>
                </a:lnTo>
                <a:lnTo>
                  <a:pt x="10574446" y="440742"/>
                </a:lnTo>
                <a:lnTo>
                  <a:pt x="10534201" y="450223"/>
                </a:lnTo>
                <a:lnTo>
                  <a:pt x="10491687" y="459420"/>
                </a:lnTo>
                <a:lnTo>
                  <a:pt x="10446972" y="468322"/>
                </a:lnTo>
                <a:lnTo>
                  <a:pt x="10400121" y="476920"/>
                </a:lnTo>
                <a:lnTo>
                  <a:pt x="10351198" y="485203"/>
                </a:lnTo>
                <a:lnTo>
                  <a:pt x="10300270" y="493159"/>
                </a:lnTo>
                <a:lnTo>
                  <a:pt x="10247403" y="500779"/>
                </a:lnTo>
                <a:lnTo>
                  <a:pt x="10192661" y="508051"/>
                </a:lnTo>
                <a:lnTo>
                  <a:pt x="10136111" y="514966"/>
                </a:lnTo>
                <a:lnTo>
                  <a:pt x="10077818" y="521511"/>
                </a:lnTo>
                <a:lnTo>
                  <a:pt x="10017848" y="527677"/>
                </a:lnTo>
                <a:lnTo>
                  <a:pt x="9956265" y="533453"/>
                </a:lnTo>
                <a:lnTo>
                  <a:pt x="9893137" y="538828"/>
                </a:lnTo>
                <a:lnTo>
                  <a:pt x="9828527" y="543791"/>
                </a:lnTo>
                <a:lnTo>
                  <a:pt x="9762503" y="548333"/>
                </a:lnTo>
                <a:lnTo>
                  <a:pt x="9695129" y="552441"/>
                </a:lnTo>
                <a:lnTo>
                  <a:pt x="9626472" y="556107"/>
                </a:lnTo>
                <a:lnTo>
                  <a:pt x="9556595" y="559318"/>
                </a:lnTo>
                <a:lnTo>
                  <a:pt x="9485566" y="562064"/>
                </a:lnTo>
                <a:lnTo>
                  <a:pt x="9413450" y="564335"/>
                </a:lnTo>
                <a:lnTo>
                  <a:pt x="9340312" y="566120"/>
                </a:lnTo>
                <a:lnTo>
                  <a:pt x="9266218" y="567408"/>
                </a:lnTo>
                <a:lnTo>
                  <a:pt x="9191234" y="568189"/>
                </a:lnTo>
                <a:lnTo>
                  <a:pt x="9115425" y="568451"/>
                </a:lnTo>
                <a:lnTo>
                  <a:pt x="1747646" y="568451"/>
                </a:lnTo>
                <a:lnTo>
                  <a:pt x="1671837" y="568189"/>
                </a:lnTo>
                <a:lnTo>
                  <a:pt x="1596853" y="567408"/>
                </a:lnTo>
                <a:lnTo>
                  <a:pt x="1522759" y="566120"/>
                </a:lnTo>
                <a:lnTo>
                  <a:pt x="1449621" y="564335"/>
                </a:lnTo>
                <a:lnTo>
                  <a:pt x="1377505" y="562064"/>
                </a:lnTo>
                <a:lnTo>
                  <a:pt x="1306476" y="559318"/>
                </a:lnTo>
                <a:lnTo>
                  <a:pt x="1236599" y="556107"/>
                </a:lnTo>
                <a:lnTo>
                  <a:pt x="1167942" y="552441"/>
                </a:lnTo>
                <a:lnTo>
                  <a:pt x="1100568" y="548333"/>
                </a:lnTo>
                <a:lnTo>
                  <a:pt x="1034544" y="543791"/>
                </a:lnTo>
                <a:lnTo>
                  <a:pt x="969934" y="538828"/>
                </a:lnTo>
                <a:lnTo>
                  <a:pt x="906806" y="533453"/>
                </a:lnTo>
                <a:lnTo>
                  <a:pt x="845223" y="527677"/>
                </a:lnTo>
                <a:lnTo>
                  <a:pt x="785253" y="521511"/>
                </a:lnTo>
                <a:lnTo>
                  <a:pt x="726960" y="514966"/>
                </a:lnTo>
                <a:lnTo>
                  <a:pt x="670410" y="508051"/>
                </a:lnTo>
                <a:lnTo>
                  <a:pt x="615668" y="500779"/>
                </a:lnTo>
                <a:lnTo>
                  <a:pt x="562801" y="493159"/>
                </a:lnTo>
                <a:lnTo>
                  <a:pt x="511873" y="485203"/>
                </a:lnTo>
                <a:lnTo>
                  <a:pt x="462950" y="476920"/>
                </a:lnTo>
                <a:lnTo>
                  <a:pt x="416099" y="468322"/>
                </a:lnTo>
                <a:lnTo>
                  <a:pt x="371384" y="459420"/>
                </a:lnTo>
                <a:lnTo>
                  <a:pt x="328870" y="450223"/>
                </a:lnTo>
                <a:lnTo>
                  <a:pt x="288625" y="440742"/>
                </a:lnTo>
                <a:lnTo>
                  <a:pt x="250712" y="430989"/>
                </a:lnTo>
                <a:lnTo>
                  <a:pt x="182149" y="410707"/>
                </a:lnTo>
                <a:lnTo>
                  <a:pt x="123704" y="389461"/>
                </a:lnTo>
                <a:lnTo>
                  <a:pt x="75904" y="367338"/>
                </a:lnTo>
                <a:lnTo>
                  <a:pt x="39273" y="344422"/>
                </a:lnTo>
                <a:lnTo>
                  <a:pt x="6414" y="308749"/>
                </a:lnTo>
                <a:lnTo>
                  <a:pt x="0" y="284225"/>
                </a:lnTo>
                <a:lnTo>
                  <a:pt x="1614" y="271896"/>
                </a:lnTo>
                <a:lnTo>
                  <a:pt x="25309" y="235757"/>
                </a:lnTo>
                <a:lnTo>
                  <a:pt x="56160" y="212477"/>
                </a:lnTo>
                <a:lnTo>
                  <a:pt x="98441" y="189947"/>
                </a:lnTo>
                <a:lnTo>
                  <a:pt x="151629" y="168252"/>
                </a:lnTo>
                <a:lnTo>
                  <a:pt x="215198" y="147477"/>
                </a:lnTo>
                <a:lnTo>
                  <a:pt x="288625" y="127709"/>
                </a:lnTo>
                <a:lnTo>
                  <a:pt x="328870" y="118228"/>
                </a:lnTo>
                <a:lnTo>
                  <a:pt x="371384" y="109031"/>
                </a:lnTo>
                <a:lnTo>
                  <a:pt x="416099" y="100129"/>
                </a:lnTo>
                <a:lnTo>
                  <a:pt x="462950" y="91531"/>
                </a:lnTo>
                <a:lnTo>
                  <a:pt x="511873" y="83248"/>
                </a:lnTo>
                <a:lnTo>
                  <a:pt x="562801" y="75292"/>
                </a:lnTo>
                <a:lnTo>
                  <a:pt x="615668" y="67672"/>
                </a:lnTo>
                <a:lnTo>
                  <a:pt x="670410" y="60400"/>
                </a:lnTo>
                <a:lnTo>
                  <a:pt x="726960" y="53485"/>
                </a:lnTo>
                <a:lnTo>
                  <a:pt x="785253" y="46940"/>
                </a:lnTo>
                <a:lnTo>
                  <a:pt x="845223" y="40774"/>
                </a:lnTo>
                <a:lnTo>
                  <a:pt x="906806" y="34998"/>
                </a:lnTo>
                <a:lnTo>
                  <a:pt x="969934" y="29623"/>
                </a:lnTo>
                <a:lnTo>
                  <a:pt x="1034544" y="24660"/>
                </a:lnTo>
                <a:lnTo>
                  <a:pt x="1100568" y="20118"/>
                </a:lnTo>
                <a:lnTo>
                  <a:pt x="1167942" y="16010"/>
                </a:lnTo>
                <a:lnTo>
                  <a:pt x="1236599" y="12344"/>
                </a:lnTo>
                <a:lnTo>
                  <a:pt x="1306476" y="9133"/>
                </a:lnTo>
                <a:lnTo>
                  <a:pt x="1377505" y="6387"/>
                </a:lnTo>
                <a:lnTo>
                  <a:pt x="1449621" y="4116"/>
                </a:lnTo>
                <a:lnTo>
                  <a:pt x="1522759" y="2331"/>
                </a:lnTo>
                <a:lnTo>
                  <a:pt x="1596853" y="1043"/>
                </a:lnTo>
                <a:lnTo>
                  <a:pt x="1671837" y="262"/>
                </a:lnTo>
                <a:lnTo>
                  <a:pt x="1747646" y="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192272" y="6123838"/>
            <a:ext cx="52660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1065" marR="5080" indent="-8890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Th </a:t>
            </a:r>
            <a:r>
              <a:rPr sz="1800" b="1" dirty="0">
                <a:latin typeface="Calibri"/>
                <a:cs typeface="Calibri"/>
              </a:rPr>
              <a:t>1 </a:t>
            </a:r>
            <a:r>
              <a:rPr sz="1800" b="1" spc="-5" dirty="0">
                <a:latin typeface="Calibri"/>
                <a:cs typeface="Calibri"/>
              </a:rPr>
              <a:t>cytokines </a:t>
            </a:r>
            <a:r>
              <a:rPr sz="1800" b="1" dirty="0">
                <a:latin typeface="Calibri"/>
                <a:cs typeface="Calibri"/>
              </a:rPr>
              <a:t>- </a:t>
            </a:r>
            <a:r>
              <a:rPr sz="1800" b="1" spc="-5" dirty="0">
                <a:latin typeface="Calibri"/>
                <a:cs typeface="Calibri"/>
              </a:rPr>
              <a:t>TNF-α, IFN-γ, IL-1α, IL-2, </a:t>
            </a:r>
            <a:r>
              <a:rPr sz="1800" b="1" dirty="0">
                <a:latin typeface="Calibri"/>
                <a:cs typeface="Calibri"/>
              </a:rPr>
              <a:t>IL-12p70, </a:t>
            </a:r>
            <a:r>
              <a:rPr sz="1800" b="1" spc="-5" dirty="0">
                <a:latin typeface="Calibri"/>
                <a:cs typeface="Calibri"/>
              </a:rPr>
              <a:t>IL-17  Th </a:t>
            </a:r>
            <a:r>
              <a:rPr sz="1800" b="1" dirty="0">
                <a:latin typeface="Calibri"/>
                <a:cs typeface="Calibri"/>
              </a:rPr>
              <a:t>2 </a:t>
            </a:r>
            <a:r>
              <a:rPr sz="1800" b="1" spc="-5" dirty="0">
                <a:latin typeface="Calibri"/>
                <a:cs typeface="Calibri"/>
              </a:rPr>
              <a:t>cytokines </a:t>
            </a:r>
            <a:r>
              <a:rPr sz="1800" b="1" dirty="0">
                <a:latin typeface="Calibri"/>
                <a:cs typeface="Calibri"/>
              </a:rPr>
              <a:t>- </a:t>
            </a:r>
            <a:r>
              <a:rPr sz="1800" b="1" spc="-5" dirty="0">
                <a:latin typeface="Calibri"/>
                <a:cs typeface="Calibri"/>
              </a:rPr>
              <a:t>IL-4, IL-6, IL-10,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IL-13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7517" y="197865"/>
            <a:ext cx="4669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10" dirty="0">
                <a:solidFill>
                  <a:srgbClr val="000000"/>
                </a:solidFill>
                <a:latin typeface="Perpetua"/>
                <a:cs typeface="Perpetua"/>
              </a:rPr>
              <a:t>RECRUITMENT</a:t>
            </a:r>
            <a:r>
              <a:rPr sz="3600" b="0" spc="-95" dirty="0">
                <a:solidFill>
                  <a:srgbClr val="000000"/>
                </a:solidFill>
                <a:latin typeface="Perpetua"/>
                <a:cs typeface="Perpetua"/>
              </a:rPr>
              <a:t> </a:t>
            </a:r>
            <a:r>
              <a:rPr sz="3600" b="0" spc="-35" dirty="0">
                <a:solidFill>
                  <a:srgbClr val="000000"/>
                </a:solidFill>
                <a:latin typeface="Perpetua"/>
                <a:cs typeface="Perpetua"/>
              </a:rPr>
              <a:t>CHART</a:t>
            </a:r>
            <a:endParaRPr sz="3600">
              <a:latin typeface="Perpetua"/>
              <a:cs typeface="Perpetu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43400" y="1066800"/>
            <a:ext cx="2667000" cy="1066800"/>
          </a:xfrm>
          <a:custGeom>
            <a:avLst/>
            <a:gdLst/>
            <a:ahLst/>
            <a:cxnLst/>
            <a:rect l="l" t="t" r="r" b="b"/>
            <a:pathLst>
              <a:path w="2667000" h="1066800">
                <a:moveTo>
                  <a:pt x="2489200" y="0"/>
                </a:moveTo>
                <a:lnTo>
                  <a:pt x="177800" y="0"/>
                </a:lnTo>
                <a:lnTo>
                  <a:pt x="130542" y="6352"/>
                </a:lnTo>
                <a:lnTo>
                  <a:pt x="88072" y="24280"/>
                </a:lnTo>
                <a:lnTo>
                  <a:pt x="52085" y="52085"/>
                </a:lnTo>
                <a:lnTo>
                  <a:pt x="24280" y="88072"/>
                </a:lnTo>
                <a:lnTo>
                  <a:pt x="6352" y="130542"/>
                </a:lnTo>
                <a:lnTo>
                  <a:pt x="0" y="177800"/>
                </a:lnTo>
                <a:lnTo>
                  <a:pt x="0" y="889000"/>
                </a:lnTo>
                <a:lnTo>
                  <a:pt x="6352" y="936257"/>
                </a:lnTo>
                <a:lnTo>
                  <a:pt x="24280" y="978727"/>
                </a:lnTo>
                <a:lnTo>
                  <a:pt x="52085" y="1014714"/>
                </a:lnTo>
                <a:lnTo>
                  <a:pt x="88072" y="1042519"/>
                </a:lnTo>
                <a:lnTo>
                  <a:pt x="130542" y="1060447"/>
                </a:lnTo>
                <a:lnTo>
                  <a:pt x="177800" y="1066800"/>
                </a:lnTo>
                <a:lnTo>
                  <a:pt x="2489200" y="1066800"/>
                </a:lnTo>
                <a:lnTo>
                  <a:pt x="2536457" y="1060447"/>
                </a:lnTo>
                <a:lnTo>
                  <a:pt x="2578927" y="1042519"/>
                </a:lnTo>
                <a:lnTo>
                  <a:pt x="2614914" y="1014714"/>
                </a:lnTo>
                <a:lnTo>
                  <a:pt x="2642719" y="978727"/>
                </a:lnTo>
                <a:lnTo>
                  <a:pt x="2660647" y="936257"/>
                </a:lnTo>
                <a:lnTo>
                  <a:pt x="2667000" y="889000"/>
                </a:lnTo>
                <a:lnTo>
                  <a:pt x="2667000" y="177800"/>
                </a:lnTo>
                <a:lnTo>
                  <a:pt x="2660647" y="130542"/>
                </a:lnTo>
                <a:lnTo>
                  <a:pt x="2642719" y="88072"/>
                </a:lnTo>
                <a:lnTo>
                  <a:pt x="2614914" y="52085"/>
                </a:lnTo>
                <a:lnTo>
                  <a:pt x="2578927" y="24280"/>
                </a:lnTo>
                <a:lnTo>
                  <a:pt x="2536457" y="6352"/>
                </a:lnTo>
                <a:lnTo>
                  <a:pt x="24892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76900" y="2133600"/>
            <a:ext cx="38100" cy="609600"/>
          </a:xfrm>
          <a:custGeom>
            <a:avLst/>
            <a:gdLst/>
            <a:ahLst/>
            <a:cxnLst/>
            <a:rect l="l" t="t" r="r" b="b"/>
            <a:pathLst>
              <a:path w="38100" h="609600">
                <a:moveTo>
                  <a:pt x="0" y="0"/>
                </a:moveTo>
                <a:lnTo>
                  <a:pt x="38100" y="609600"/>
                </a:lnTo>
              </a:path>
            </a:pathLst>
          </a:custGeom>
          <a:ln w="609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67200" y="2667000"/>
            <a:ext cx="2895600" cy="1219200"/>
          </a:xfrm>
          <a:custGeom>
            <a:avLst/>
            <a:gdLst/>
            <a:ahLst/>
            <a:cxnLst/>
            <a:rect l="l" t="t" r="r" b="b"/>
            <a:pathLst>
              <a:path w="2895600" h="1219200">
                <a:moveTo>
                  <a:pt x="2692400" y="0"/>
                </a:moveTo>
                <a:lnTo>
                  <a:pt x="203200" y="0"/>
                </a:lnTo>
                <a:lnTo>
                  <a:pt x="156594" y="5364"/>
                </a:lnTo>
                <a:lnTo>
                  <a:pt x="113818" y="20645"/>
                </a:lnTo>
                <a:lnTo>
                  <a:pt x="76090" y="44626"/>
                </a:lnTo>
                <a:lnTo>
                  <a:pt x="44626" y="76090"/>
                </a:lnTo>
                <a:lnTo>
                  <a:pt x="20645" y="113818"/>
                </a:lnTo>
                <a:lnTo>
                  <a:pt x="5364" y="156594"/>
                </a:lnTo>
                <a:lnTo>
                  <a:pt x="0" y="203200"/>
                </a:lnTo>
                <a:lnTo>
                  <a:pt x="0" y="1016000"/>
                </a:lnTo>
                <a:lnTo>
                  <a:pt x="5364" y="1062605"/>
                </a:lnTo>
                <a:lnTo>
                  <a:pt x="20645" y="1105381"/>
                </a:lnTo>
                <a:lnTo>
                  <a:pt x="44626" y="1143109"/>
                </a:lnTo>
                <a:lnTo>
                  <a:pt x="76090" y="1174573"/>
                </a:lnTo>
                <a:lnTo>
                  <a:pt x="113818" y="1198554"/>
                </a:lnTo>
                <a:lnTo>
                  <a:pt x="156594" y="1213835"/>
                </a:lnTo>
                <a:lnTo>
                  <a:pt x="203200" y="1219200"/>
                </a:lnTo>
                <a:lnTo>
                  <a:pt x="2692400" y="1219200"/>
                </a:lnTo>
                <a:lnTo>
                  <a:pt x="2739005" y="1213835"/>
                </a:lnTo>
                <a:lnTo>
                  <a:pt x="2781781" y="1198554"/>
                </a:lnTo>
                <a:lnTo>
                  <a:pt x="2819509" y="1174573"/>
                </a:lnTo>
                <a:lnTo>
                  <a:pt x="2850973" y="1143109"/>
                </a:lnTo>
                <a:lnTo>
                  <a:pt x="2874954" y="1105381"/>
                </a:lnTo>
                <a:lnTo>
                  <a:pt x="2890235" y="1062605"/>
                </a:lnTo>
                <a:lnTo>
                  <a:pt x="2895600" y="1016000"/>
                </a:lnTo>
                <a:lnTo>
                  <a:pt x="2895600" y="203200"/>
                </a:lnTo>
                <a:lnTo>
                  <a:pt x="2890235" y="156594"/>
                </a:lnTo>
                <a:lnTo>
                  <a:pt x="2874954" y="113818"/>
                </a:lnTo>
                <a:lnTo>
                  <a:pt x="2850973" y="76090"/>
                </a:lnTo>
                <a:lnTo>
                  <a:pt x="2819509" y="44626"/>
                </a:lnTo>
                <a:lnTo>
                  <a:pt x="2781781" y="20645"/>
                </a:lnTo>
                <a:lnTo>
                  <a:pt x="2739005" y="5364"/>
                </a:lnTo>
                <a:lnTo>
                  <a:pt x="26924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67200" y="2667000"/>
            <a:ext cx="2895600" cy="1219200"/>
          </a:xfrm>
          <a:custGeom>
            <a:avLst/>
            <a:gdLst/>
            <a:ahLst/>
            <a:cxnLst/>
            <a:rect l="l" t="t" r="r" b="b"/>
            <a:pathLst>
              <a:path w="2895600" h="1219200">
                <a:moveTo>
                  <a:pt x="0" y="203200"/>
                </a:moveTo>
                <a:lnTo>
                  <a:pt x="5364" y="156594"/>
                </a:lnTo>
                <a:lnTo>
                  <a:pt x="20645" y="113818"/>
                </a:lnTo>
                <a:lnTo>
                  <a:pt x="44626" y="76090"/>
                </a:lnTo>
                <a:lnTo>
                  <a:pt x="76090" y="44626"/>
                </a:lnTo>
                <a:lnTo>
                  <a:pt x="113818" y="20645"/>
                </a:lnTo>
                <a:lnTo>
                  <a:pt x="156594" y="5364"/>
                </a:lnTo>
                <a:lnTo>
                  <a:pt x="203200" y="0"/>
                </a:lnTo>
                <a:lnTo>
                  <a:pt x="2692400" y="0"/>
                </a:lnTo>
                <a:lnTo>
                  <a:pt x="2739005" y="5364"/>
                </a:lnTo>
                <a:lnTo>
                  <a:pt x="2781781" y="20645"/>
                </a:lnTo>
                <a:lnTo>
                  <a:pt x="2819509" y="44626"/>
                </a:lnTo>
                <a:lnTo>
                  <a:pt x="2850973" y="76090"/>
                </a:lnTo>
                <a:lnTo>
                  <a:pt x="2874954" y="113818"/>
                </a:lnTo>
                <a:lnTo>
                  <a:pt x="2890235" y="156594"/>
                </a:lnTo>
                <a:lnTo>
                  <a:pt x="2895600" y="203200"/>
                </a:lnTo>
                <a:lnTo>
                  <a:pt x="2895600" y="1016000"/>
                </a:lnTo>
                <a:lnTo>
                  <a:pt x="2890235" y="1062605"/>
                </a:lnTo>
                <a:lnTo>
                  <a:pt x="2874954" y="1105381"/>
                </a:lnTo>
                <a:lnTo>
                  <a:pt x="2850973" y="1143109"/>
                </a:lnTo>
                <a:lnTo>
                  <a:pt x="2819509" y="1174573"/>
                </a:lnTo>
                <a:lnTo>
                  <a:pt x="2781781" y="1198554"/>
                </a:lnTo>
                <a:lnTo>
                  <a:pt x="2739005" y="1213835"/>
                </a:lnTo>
                <a:lnTo>
                  <a:pt x="2692400" y="1219200"/>
                </a:lnTo>
                <a:lnTo>
                  <a:pt x="203200" y="1219200"/>
                </a:lnTo>
                <a:lnTo>
                  <a:pt x="156594" y="1213835"/>
                </a:lnTo>
                <a:lnTo>
                  <a:pt x="113818" y="1198554"/>
                </a:lnTo>
                <a:lnTo>
                  <a:pt x="76090" y="1174573"/>
                </a:lnTo>
                <a:lnTo>
                  <a:pt x="44626" y="1143109"/>
                </a:lnTo>
                <a:lnTo>
                  <a:pt x="20645" y="1105381"/>
                </a:lnTo>
                <a:lnTo>
                  <a:pt x="5364" y="1062605"/>
                </a:lnTo>
                <a:lnTo>
                  <a:pt x="0" y="1016000"/>
                </a:lnTo>
                <a:lnTo>
                  <a:pt x="0" y="2032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15000" y="3886200"/>
            <a:ext cx="838200" cy="1524000"/>
          </a:xfrm>
          <a:custGeom>
            <a:avLst/>
            <a:gdLst/>
            <a:ahLst/>
            <a:cxnLst/>
            <a:rect l="l" t="t" r="r" b="b"/>
            <a:pathLst>
              <a:path w="838200" h="1524000">
                <a:moveTo>
                  <a:pt x="73151" y="0"/>
                </a:moveTo>
                <a:lnTo>
                  <a:pt x="0" y="0"/>
                </a:lnTo>
                <a:lnTo>
                  <a:pt x="0" y="1421765"/>
                </a:lnTo>
                <a:lnTo>
                  <a:pt x="628650" y="1421765"/>
                </a:lnTo>
                <a:lnTo>
                  <a:pt x="628650" y="1524000"/>
                </a:lnTo>
                <a:lnTo>
                  <a:pt x="838200" y="1385189"/>
                </a:lnTo>
                <a:lnTo>
                  <a:pt x="782984" y="1348613"/>
                </a:lnTo>
                <a:lnTo>
                  <a:pt x="73151" y="1348613"/>
                </a:lnTo>
                <a:lnTo>
                  <a:pt x="73151" y="0"/>
                </a:lnTo>
                <a:close/>
              </a:path>
              <a:path w="838200" h="1524000">
                <a:moveTo>
                  <a:pt x="628650" y="1246377"/>
                </a:moveTo>
                <a:lnTo>
                  <a:pt x="628650" y="1348613"/>
                </a:lnTo>
                <a:lnTo>
                  <a:pt x="782984" y="1348613"/>
                </a:lnTo>
                <a:lnTo>
                  <a:pt x="628650" y="1246377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15000" y="3886200"/>
            <a:ext cx="838200" cy="1524000"/>
          </a:xfrm>
          <a:custGeom>
            <a:avLst/>
            <a:gdLst/>
            <a:ahLst/>
            <a:cxnLst/>
            <a:rect l="l" t="t" r="r" b="b"/>
            <a:pathLst>
              <a:path w="838200" h="1524000">
                <a:moveTo>
                  <a:pt x="73151" y="0"/>
                </a:moveTo>
                <a:lnTo>
                  <a:pt x="73151" y="1348613"/>
                </a:lnTo>
                <a:lnTo>
                  <a:pt x="628650" y="1348613"/>
                </a:lnTo>
                <a:lnTo>
                  <a:pt x="628650" y="1246377"/>
                </a:lnTo>
                <a:lnTo>
                  <a:pt x="838200" y="1385189"/>
                </a:lnTo>
                <a:lnTo>
                  <a:pt x="628650" y="1524000"/>
                </a:lnTo>
                <a:lnTo>
                  <a:pt x="628650" y="1421765"/>
                </a:lnTo>
                <a:lnTo>
                  <a:pt x="0" y="1421765"/>
                </a:lnTo>
                <a:lnTo>
                  <a:pt x="0" y="0"/>
                </a:lnTo>
                <a:lnTo>
                  <a:pt x="73151" y="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76959" y="2104529"/>
            <a:ext cx="0" cy="591820"/>
          </a:xfrm>
          <a:custGeom>
            <a:avLst/>
            <a:gdLst/>
            <a:ahLst/>
            <a:cxnLst/>
            <a:rect l="l" t="t" r="r" b="b"/>
            <a:pathLst>
              <a:path h="591819">
                <a:moveTo>
                  <a:pt x="0" y="0"/>
                </a:moveTo>
                <a:lnTo>
                  <a:pt x="0" y="591426"/>
                </a:lnTo>
              </a:path>
            </a:pathLst>
          </a:custGeom>
          <a:ln w="55999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48959" y="2104529"/>
            <a:ext cx="56515" cy="591820"/>
          </a:xfrm>
          <a:custGeom>
            <a:avLst/>
            <a:gdLst/>
            <a:ahLst/>
            <a:cxnLst/>
            <a:rect l="l" t="t" r="r" b="b"/>
            <a:pathLst>
              <a:path w="56514" h="591819">
                <a:moveTo>
                  <a:pt x="0" y="591426"/>
                </a:moveTo>
                <a:lnTo>
                  <a:pt x="55999" y="591426"/>
                </a:lnTo>
                <a:lnTo>
                  <a:pt x="55999" y="0"/>
                </a:lnTo>
                <a:lnTo>
                  <a:pt x="0" y="0"/>
                </a:lnTo>
                <a:lnTo>
                  <a:pt x="0" y="591426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53200" y="4192523"/>
            <a:ext cx="887094" cy="1268095"/>
          </a:xfrm>
          <a:custGeom>
            <a:avLst/>
            <a:gdLst/>
            <a:ahLst/>
            <a:cxnLst/>
            <a:rect l="l" t="t" r="r" b="b"/>
            <a:pathLst>
              <a:path w="887095" h="1268095">
                <a:moveTo>
                  <a:pt x="0" y="0"/>
                </a:moveTo>
                <a:lnTo>
                  <a:pt x="0" y="824483"/>
                </a:lnTo>
                <a:lnTo>
                  <a:pt x="443483" y="1267967"/>
                </a:lnTo>
                <a:lnTo>
                  <a:pt x="886968" y="824483"/>
                </a:lnTo>
                <a:lnTo>
                  <a:pt x="886968" y="443483"/>
                </a:lnTo>
                <a:lnTo>
                  <a:pt x="443483" y="443483"/>
                </a:lnTo>
                <a:lnTo>
                  <a:pt x="0" y="0"/>
                </a:lnTo>
                <a:close/>
              </a:path>
              <a:path w="887095" h="1268095">
                <a:moveTo>
                  <a:pt x="886968" y="0"/>
                </a:moveTo>
                <a:lnTo>
                  <a:pt x="443483" y="443483"/>
                </a:lnTo>
                <a:lnTo>
                  <a:pt x="886968" y="443483"/>
                </a:lnTo>
                <a:lnTo>
                  <a:pt x="88696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53200" y="4192523"/>
            <a:ext cx="887094" cy="1268095"/>
          </a:xfrm>
          <a:custGeom>
            <a:avLst/>
            <a:gdLst/>
            <a:ahLst/>
            <a:cxnLst/>
            <a:rect l="l" t="t" r="r" b="b"/>
            <a:pathLst>
              <a:path w="887095" h="1268095">
                <a:moveTo>
                  <a:pt x="886968" y="0"/>
                </a:moveTo>
                <a:lnTo>
                  <a:pt x="886968" y="824483"/>
                </a:lnTo>
                <a:lnTo>
                  <a:pt x="443483" y="1267967"/>
                </a:lnTo>
                <a:lnTo>
                  <a:pt x="0" y="824483"/>
                </a:lnTo>
                <a:lnTo>
                  <a:pt x="0" y="0"/>
                </a:lnTo>
                <a:lnTo>
                  <a:pt x="443483" y="443483"/>
                </a:lnTo>
                <a:lnTo>
                  <a:pt x="886968" y="0"/>
                </a:lnTo>
                <a:close/>
              </a:path>
            </a:pathLst>
          </a:custGeom>
          <a:ln w="1219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739890" y="4614417"/>
            <a:ext cx="5162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ANC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391400" y="4191000"/>
            <a:ext cx="2923540" cy="824865"/>
          </a:xfrm>
          <a:custGeom>
            <a:avLst/>
            <a:gdLst/>
            <a:ahLst/>
            <a:cxnLst/>
            <a:rect l="l" t="t" r="r" b="b"/>
            <a:pathLst>
              <a:path w="2923540" h="824864">
                <a:moveTo>
                  <a:pt x="2785618" y="0"/>
                </a:moveTo>
                <a:lnTo>
                  <a:pt x="0" y="0"/>
                </a:lnTo>
                <a:lnTo>
                  <a:pt x="0" y="824483"/>
                </a:lnTo>
                <a:lnTo>
                  <a:pt x="2785618" y="824483"/>
                </a:lnTo>
                <a:lnTo>
                  <a:pt x="2829072" y="817483"/>
                </a:lnTo>
                <a:lnTo>
                  <a:pt x="2866796" y="797986"/>
                </a:lnTo>
                <a:lnTo>
                  <a:pt x="2896534" y="768248"/>
                </a:lnTo>
                <a:lnTo>
                  <a:pt x="2916031" y="730524"/>
                </a:lnTo>
                <a:lnTo>
                  <a:pt x="2923031" y="687069"/>
                </a:lnTo>
                <a:lnTo>
                  <a:pt x="2923031" y="137413"/>
                </a:lnTo>
                <a:lnTo>
                  <a:pt x="2916031" y="93959"/>
                </a:lnTo>
                <a:lnTo>
                  <a:pt x="2896534" y="56235"/>
                </a:lnTo>
                <a:lnTo>
                  <a:pt x="2866796" y="26497"/>
                </a:lnTo>
                <a:lnTo>
                  <a:pt x="2829072" y="7000"/>
                </a:lnTo>
                <a:lnTo>
                  <a:pt x="2785618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91400" y="4191000"/>
            <a:ext cx="2923540" cy="824865"/>
          </a:xfrm>
          <a:custGeom>
            <a:avLst/>
            <a:gdLst/>
            <a:ahLst/>
            <a:cxnLst/>
            <a:rect l="l" t="t" r="r" b="b"/>
            <a:pathLst>
              <a:path w="2923540" h="824864">
                <a:moveTo>
                  <a:pt x="2923031" y="137413"/>
                </a:moveTo>
                <a:lnTo>
                  <a:pt x="2923031" y="687069"/>
                </a:lnTo>
                <a:lnTo>
                  <a:pt x="2916031" y="730524"/>
                </a:lnTo>
                <a:lnTo>
                  <a:pt x="2896534" y="768248"/>
                </a:lnTo>
                <a:lnTo>
                  <a:pt x="2866796" y="797986"/>
                </a:lnTo>
                <a:lnTo>
                  <a:pt x="2829072" y="817483"/>
                </a:lnTo>
                <a:lnTo>
                  <a:pt x="2785618" y="824483"/>
                </a:lnTo>
                <a:lnTo>
                  <a:pt x="0" y="824483"/>
                </a:lnTo>
                <a:lnTo>
                  <a:pt x="0" y="0"/>
                </a:lnTo>
                <a:lnTo>
                  <a:pt x="2785618" y="0"/>
                </a:lnTo>
                <a:lnTo>
                  <a:pt x="2829072" y="7000"/>
                </a:lnTo>
                <a:lnTo>
                  <a:pt x="2866796" y="26497"/>
                </a:lnTo>
                <a:lnTo>
                  <a:pt x="2896534" y="56235"/>
                </a:lnTo>
                <a:lnTo>
                  <a:pt x="2916031" y="93959"/>
                </a:lnTo>
                <a:lnTo>
                  <a:pt x="2923031" y="137413"/>
                </a:lnTo>
                <a:close/>
              </a:path>
            </a:pathLst>
          </a:custGeom>
          <a:ln w="1219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550277" y="4372102"/>
            <a:ext cx="716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490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53200" y="5207508"/>
            <a:ext cx="887094" cy="1268095"/>
          </a:xfrm>
          <a:custGeom>
            <a:avLst/>
            <a:gdLst/>
            <a:ahLst/>
            <a:cxnLst/>
            <a:rect l="l" t="t" r="r" b="b"/>
            <a:pathLst>
              <a:path w="887095" h="1268095">
                <a:moveTo>
                  <a:pt x="0" y="0"/>
                </a:moveTo>
                <a:lnTo>
                  <a:pt x="0" y="824484"/>
                </a:lnTo>
                <a:lnTo>
                  <a:pt x="443483" y="1267968"/>
                </a:lnTo>
                <a:lnTo>
                  <a:pt x="886968" y="824484"/>
                </a:lnTo>
                <a:lnTo>
                  <a:pt x="886968" y="443484"/>
                </a:lnTo>
                <a:lnTo>
                  <a:pt x="443483" y="443484"/>
                </a:lnTo>
                <a:lnTo>
                  <a:pt x="0" y="0"/>
                </a:lnTo>
                <a:close/>
              </a:path>
              <a:path w="887095" h="1268095">
                <a:moveTo>
                  <a:pt x="886968" y="0"/>
                </a:moveTo>
                <a:lnTo>
                  <a:pt x="443483" y="443484"/>
                </a:lnTo>
                <a:lnTo>
                  <a:pt x="886968" y="443484"/>
                </a:lnTo>
                <a:lnTo>
                  <a:pt x="886968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53200" y="5207508"/>
            <a:ext cx="887094" cy="1268095"/>
          </a:xfrm>
          <a:custGeom>
            <a:avLst/>
            <a:gdLst/>
            <a:ahLst/>
            <a:cxnLst/>
            <a:rect l="l" t="t" r="r" b="b"/>
            <a:pathLst>
              <a:path w="887095" h="1268095">
                <a:moveTo>
                  <a:pt x="886968" y="0"/>
                </a:moveTo>
                <a:lnTo>
                  <a:pt x="886968" y="824484"/>
                </a:lnTo>
                <a:lnTo>
                  <a:pt x="443483" y="1267968"/>
                </a:lnTo>
                <a:lnTo>
                  <a:pt x="0" y="824484"/>
                </a:lnTo>
                <a:lnTo>
                  <a:pt x="0" y="0"/>
                </a:lnTo>
                <a:lnTo>
                  <a:pt x="443483" y="443484"/>
                </a:lnTo>
                <a:lnTo>
                  <a:pt x="886968" y="0"/>
                </a:lnTo>
                <a:close/>
              </a:path>
            </a:pathLst>
          </a:custGeom>
          <a:ln w="1219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440168" y="5105400"/>
            <a:ext cx="2923540" cy="824865"/>
          </a:xfrm>
          <a:custGeom>
            <a:avLst/>
            <a:gdLst/>
            <a:ahLst/>
            <a:cxnLst/>
            <a:rect l="l" t="t" r="r" b="b"/>
            <a:pathLst>
              <a:path w="2923540" h="824864">
                <a:moveTo>
                  <a:pt x="2923031" y="137413"/>
                </a:moveTo>
                <a:lnTo>
                  <a:pt x="2923031" y="687069"/>
                </a:lnTo>
                <a:lnTo>
                  <a:pt x="2916031" y="730504"/>
                </a:lnTo>
                <a:lnTo>
                  <a:pt x="2896534" y="768226"/>
                </a:lnTo>
                <a:lnTo>
                  <a:pt x="2866796" y="797972"/>
                </a:lnTo>
                <a:lnTo>
                  <a:pt x="2829072" y="817478"/>
                </a:lnTo>
                <a:lnTo>
                  <a:pt x="2785617" y="824484"/>
                </a:lnTo>
                <a:lnTo>
                  <a:pt x="0" y="824484"/>
                </a:lnTo>
                <a:lnTo>
                  <a:pt x="0" y="0"/>
                </a:lnTo>
                <a:lnTo>
                  <a:pt x="2785617" y="0"/>
                </a:lnTo>
                <a:lnTo>
                  <a:pt x="2829072" y="7000"/>
                </a:lnTo>
                <a:lnTo>
                  <a:pt x="2866796" y="26497"/>
                </a:lnTo>
                <a:lnTo>
                  <a:pt x="2896534" y="56235"/>
                </a:lnTo>
                <a:lnTo>
                  <a:pt x="2916031" y="93959"/>
                </a:lnTo>
                <a:lnTo>
                  <a:pt x="2923031" y="137413"/>
                </a:lnTo>
                <a:close/>
              </a:path>
            </a:pathLst>
          </a:custGeom>
          <a:ln w="12192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60057" y="5286857"/>
            <a:ext cx="1755775" cy="70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0795" indent="-229235">
              <a:lnSpc>
                <a:spcPts val="2785"/>
              </a:lnSpc>
              <a:spcBef>
                <a:spcPts val="100"/>
              </a:spcBef>
              <a:buChar char="•"/>
              <a:tabLst>
                <a:tab pos="1281430" algn="l"/>
              </a:tabLst>
            </a:pPr>
            <a:r>
              <a:rPr sz="2400" spc="-5" dirty="0">
                <a:latin typeface="Calibri"/>
                <a:cs typeface="Calibri"/>
              </a:rPr>
              <a:t>217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545"/>
              </a:lnSpc>
            </a:pP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PEPFAR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17794" y="2308387"/>
            <a:ext cx="2128520" cy="107950"/>
          </a:xfrm>
          <a:custGeom>
            <a:avLst/>
            <a:gdLst/>
            <a:ahLst/>
            <a:cxnLst/>
            <a:rect l="l" t="t" r="r" b="b"/>
            <a:pathLst>
              <a:path w="2128520" h="107950">
                <a:moveTo>
                  <a:pt x="0" y="107533"/>
                </a:moveTo>
                <a:lnTo>
                  <a:pt x="2128011" y="107533"/>
                </a:lnTo>
                <a:lnTo>
                  <a:pt x="2128011" y="0"/>
                </a:lnTo>
                <a:lnTo>
                  <a:pt x="0" y="0"/>
                </a:lnTo>
                <a:lnTo>
                  <a:pt x="0" y="107533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17794" y="2308387"/>
            <a:ext cx="2128520" cy="107950"/>
          </a:xfrm>
          <a:custGeom>
            <a:avLst/>
            <a:gdLst/>
            <a:ahLst/>
            <a:cxnLst/>
            <a:rect l="l" t="t" r="r" b="b"/>
            <a:pathLst>
              <a:path w="2128520" h="107950">
                <a:moveTo>
                  <a:pt x="0" y="107533"/>
                </a:moveTo>
                <a:lnTo>
                  <a:pt x="2128011" y="107533"/>
                </a:lnTo>
                <a:lnTo>
                  <a:pt x="2128011" y="0"/>
                </a:lnTo>
                <a:lnTo>
                  <a:pt x="0" y="0"/>
                </a:lnTo>
                <a:lnTo>
                  <a:pt x="0" y="107533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48600" y="1524000"/>
            <a:ext cx="2982595" cy="1676400"/>
          </a:xfrm>
          <a:custGeom>
            <a:avLst/>
            <a:gdLst/>
            <a:ahLst/>
            <a:cxnLst/>
            <a:rect l="l" t="t" r="r" b="b"/>
            <a:pathLst>
              <a:path w="2982595" h="1676400">
                <a:moveTo>
                  <a:pt x="1491233" y="0"/>
                </a:moveTo>
                <a:lnTo>
                  <a:pt x="1429764" y="699"/>
                </a:lnTo>
                <a:lnTo>
                  <a:pt x="1368928" y="2778"/>
                </a:lnTo>
                <a:lnTo>
                  <a:pt x="1308772" y="6211"/>
                </a:lnTo>
                <a:lnTo>
                  <a:pt x="1249345" y="10970"/>
                </a:lnTo>
                <a:lnTo>
                  <a:pt x="1190695" y="17029"/>
                </a:lnTo>
                <a:lnTo>
                  <a:pt x="1132870" y="24360"/>
                </a:lnTo>
                <a:lnTo>
                  <a:pt x="1075917" y="32937"/>
                </a:lnTo>
                <a:lnTo>
                  <a:pt x="1019885" y="42732"/>
                </a:lnTo>
                <a:lnTo>
                  <a:pt x="964821" y="53719"/>
                </a:lnTo>
                <a:lnTo>
                  <a:pt x="910774" y="65871"/>
                </a:lnTo>
                <a:lnTo>
                  <a:pt x="857792" y="79160"/>
                </a:lnTo>
                <a:lnTo>
                  <a:pt x="805922" y="93560"/>
                </a:lnTo>
                <a:lnTo>
                  <a:pt x="755212" y="109043"/>
                </a:lnTo>
                <a:lnTo>
                  <a:pt x="705711" y="125584"/>
                </a:lnTo>
                <a:lnTo>
                  <a:pt x="657466" y="143154"/>
                </a:lnTo>
                <a:lnTo>
                  <a:pt x="610526" y="161726"/>
                </a:lnTo>
                <a:lnTo>
                  <a:pt x="564938" y="181275"/>
                </a:lnTo>
                <a:lnTo>
                  <a:pt x="520751" y="201773"/>
                </a:lnTo>
                <a:lnTo>
                  <a:pt x="478011" y="223192"/>
                </a:lnTo>
                <a:lnTo>
                  <a:pt x="436768" y="245506"/>
                </a:lnTo>
                <a:lnTo>
                  <a:pt x="397070" y="268689"/>
                </a:lnTo>
                <a:lnTo>
                  <a:pt x="358963" y="292712"/>
                </a:lnTo>
                <a:lnTo>
                  <a:pt x="322497" y="317549"/>
                </a:lnTo>
                <a:lnTo>
                  <a:pt x="287719" y="343174"/>
                </a:lnTo>
                <a:lnTo>
                  <a:pt x="254676" y="369558"/>
                </a:lnTo>
                <a:lnTo>
                  <a:pt x="223418" y="396676"/>
                </a:lnTo>
                <a:lnTo>
                  <a:pt x="193992" y="424500"/>
                </a:lnTo>
                <a:lnTo>
                  <a:pt x="166447" y="453003"/>
                </a:lnTo>
                <a:lnTo>
                  <a:pt x="140829" y="482158"/>
                </a:lnTo>
                <a:lnTo>
                  <a:pt x="95569" y="542317"/>
                </a:lnTo>
                <a:lnTo>
                  <a:pt x="58597" y="604762"/>
                </a:lnTo>
                <a:lnTo>
                  <a:pt x="30296" y="669276"/>
                </a:lnTo>
                <a:lnTo>
                  <a:pt x="11050" y="735644"/>
                </a:lnTo>
                <a:lnTo>
                  <a:pt x="1243" y="803650"/>
                </a:lnTo>
                <a:lnTo>
                  <a:pt x="0" y="838200"/>
                </a:lnTo>
                <a:lnTo>
                  <a:pt x="1243" y="872749"/>
                </a:lnTo>
                <a:lnTo>
                  <a:pt x="11050" y="940755"/>
                </a:lnTo>
                <a:lnTo>
                  <a:pt x="30296" y="1007123"/>
                </a:lnTo>
                <a:lnTo>
                  <a:pt x="58597" y="1071637"/>
                </a:lnTo>
                <a:lnTo>
                  <a:pt x="95569" y="1134082"/>
                </a:lnTo>
                <a:lnTo>
                  <a:pt x="140829" y="1194241"/>
                </a:lnTo>
                <a:lnTo>
                  <a:pt x="166447" y="1223396"/>
                </a:lnTo>
                <a:lnTo>
                  <a:pt x="193992" y="1251899"/>
                </a:lnTo>
                <a:lnTo>
                  <a:pt x="223418" y="1279723"/>
                </a:lnTo>
                <a:lnTo>
                  <a:pt x="254676" y="1306841"/>
                </a:lnTo>
                <a:lnTo>
                  <a:pt x="287719" y="1333225"/>
                </a:lnTo>
                <a:lnTo>
                  <a:pt x="322497" y="1358850"/>
                </a:lnTo>
                <a:lnTo>
                  <a:pt x="358963" y="1383687"/>
                </a:lnTo>
                <a:lnTo>
                  <a:pt x="397070" y="1407710"/>
                </a:lnTo>
                <a:lnTo>
                  <a:pt x="436768" y="1430893"/>
                </a:lnTo>
                <a:lnTo>
                  <a:pt x="478011" y="1453207"/>
                </a:lnTo>
                <a:lnTo>
                  <a:pt x="520751" y="1474626"/>
                </a:lnTo>
                <a:lnTo>
                  <a:pt x="564938" y="1495124"/>
                </a:lnTo>
                <a:lnTo>
                  <a:pt x="610526" y="1514673"/>
                </a:lnTo>
                <a:lnTo>
                  <a:pt x="657466" y="1533245"/>
                </a:lnTo>
                <a:lnTo>
                  <a:pt x="705711" y="1550815"/>
                </a:lnTo>
                <a:lnTo>
                  <a:pt x="755212" y="1567356"/>
                </a:lnTo>
                <a:lnTo>
                  <a:pt x="805922" y="1582839"/>
                </a:lnTo>
                <a:lnTo>
                  <a:pt x="857792" y="1597239"/>
                </a:lnTo>
                <a:lnTo>
                  <a:pt x="910774" y="1610528"/>
                </a:lnTo>
                <a:lnTo>
                  <a:pt x="964821" y="1622680"/>
                </a:lnTo>
                <a:lnTo>
                  <a:pt x="1019885" y="1633667"/>
                </a:lnTo>
                <a:lnTo>
                  <a:pt x="1075917" y="1643462"/>
                </a:lnTo>
                <a:lnTo>
                  <a:pt x="1132870" y="1652039"/>
                </a:lnTo>
                <a:lnTo>
                  <a:pt x="1190695" y="1659370"/>
                </a:lnTo>
                <a:lnTo>
                  <a:pt x="1249345" y="1665429"/>
                </a:lnTo>
                <a:lnTo>
                  <a:pt x="1308772" y="1670188"/>
                </a:lnTo>
                <a:lnTo>
                  <a:pt x="1368928" y="1673621"/>
                </a:lnTo>
                <a:lnTo>
                  <a:pt x="1429764" y="1675700"/>
                </a:lnTo>
                <a:lnTo>
                  <a:pt x="1491233" y="1676400"/>
                </a:lnTo>
                <a:lnTo>
                  <a:pt x="1552703" y="1675700"/>
                </a:lnTo>
                <a:lnTo>
                  <a:pt x="1613539" y="1673621"/>
                </a:lnTo>
                <a:lnTo>
                  <a:pt x="1673695" y="1670188"/>
                </a:lnTo>
                <a:lnTo>
                  <a:pt x="1733122" y="1665429"/>
                </a:lnTo>
                <a:lnTo>
                  <a:pt x="1791772" y="1659370"/>
                </a:lnTo>
                <a:lnTo>
                  <a:pt x="1849597" y="1652039"/>
                </a:lnTo>
                <a:lnTo>
                  <a:pt x="1906550" y="1643462"/>
                </a:lnTo>
                <a:lnTo>
                  <a:pt x="1962582" y="1633667"/>
                </a:lnTo>
                <a:lnTo>
                  <a:pt x="2017646" y="1622680"/>
                </a:lnTo>
                <a:lnTo>
                  <a:pt x="2071693" y="1610528"/>
                </a:lnTo>
                <a:lnTo>
                  <a:pt x="2124675" y="1597239"/>
                </a:lnTo>
                <a:lnTo>
                  <a:pt x="2176545" y="1582839"/>
                </a:lnTo>
                <a:lnTo>
                  <a:pt x="2227255" y="1567356"/>
                </a:lnTo>
                <a:lnTo>
                  <a:pt x="2276756" y="1550815"/>
                </a:lnTo>
                <a:lnTo>
                  <a:pt x="2325001" y="1533245"/>
                </a:lnTo>
                <a:lnTo>
                  <a:pt x="2371941" y="1514673"/>
                </a:lnTo>
                <a:lnTo>
                  <a:pt x="2417529" y="1495124"/>
                </a:lnTo>
                <a:lnTo>
                  <a:pt x="2461716" y="1474626"/>
                </a:lnTo>
                <a:lnTo>
                  <a:pt x="2504456" y="1453207"/>
                </a:lnTo>
                <a:lnTo>
                  <a:pt x="2545699" y="1430893"/>
                </a:lnTo>
                <a:lnTo>
                  <a:pt x="2585397" y="1407710"/>
                </a:lnTo>
                <a:lnTo>
                  <a:pt x="2623504" y="1383687"/>
                </a:lnTo>
                <a:lnTo>
                  <a:pt x="2659970" y="1358850"/>
                </a:lnTo>
                <a:lnTo>
                  <a:pt x="2694748" y="1333225"/>
                </a:lnTo>
                <a:lnTo>
                  <a:pt x="2727791" y="1306841"/>
                </a:lnTo>
                <a:lnTo>
                  <a:pt x="2759049" y="1279723"/>
                </a:lnTo>
                <a:lnTo>
                  <a:pt x="2788475" y="1251899"/>
                </a:lnTo>
                <a:lnTo>
                  <a:pt x="2816020" y="1223396"/>
                </a:lnTo>
                <a:lnTo>
                  <a:pt x="2841638" y="1194241"/>
                </a:lnTo>
                <a:lnTo>
                  <a:pt x="2886898" y="1134082"/>
                </a:lnTo>
                <a:lnTo>
                  <a:pt x="2923870" y="1071637"/>
                </a:lnTo>
                <a:lnTo>
                  <a:pt x="2952171" y="1007123"/>
                </a:lnTo>
                <a:lnTo>
                  <a:pt x="2971417" y="940755"/>
                </a:lnTo>
                <a:lnTo>
                  <a:pt x="2981224" y="872749"/>
                </a:lnTo>
                <a:lnTo>
                  <a:pt x="2982468" y="838200"/>
                </a:lnTo>
                <a:lnTo>
                  <a:pt x="2981224" y="803650"/>
                </a:lnTo>
                <a:lnTo>
                  <a:pt x="2971417" y="735644"/>
                </a:lnTo>
                <a:lnTo>
                  <a:pt x="2952171" y="669276"/>
                </a:lnTo>
                <a:lnTo>
                  <a:pt x="2923870" y="604762"/>
                </a:lnTo>
                <a:lnTo>
                  <a:pt x="2886898" y="542317"/>
                </a:lnTo>
                <a:lnTo>
                  <a:pt x="2841638" y="482158"/>
                </a:lnTo>
                <a:lnTo>
                  <a:pt x="2816020" y="453003"/>
                </a:lnTo>
                <a:lnTo>
                  <a:pt x="2788475" y="424500"/>
                </a:lnTo>
                <a:lnTo>
                  <a:pt x="2759049" y="396676"/>
                </a:lnTo>
                <a:lnTo>
                  <a:pt x="2727791" y="369558"/>
                </a:lnTo>
                <a:lnTo>
                  <a:pt x="2694748" y="343174"/>
                </a:lnTo>
                <a:lnTo>
                  <a:pt x="2659970" y="317549"/>
                </a:lnTo>
                <a:lnTo>
                  <a:pt x="2623504" y="292712"/>
                </a:lnTo>
                <a:lnTo>
                  <a:pt x="2585397" y="268689"/>
                </a:lnTo>
                <a:lnTo>
                  <a:pt x="2545699" y="245506"/>
                </a:lnTo>
                <a:lnTo>
                  <a:pt x="2504456" y="223192"/>
                </a:lnTo>
                <a:lnTo>
                  <a:pt x="2461716" y="201773"/>
                </a:lnTo>
                <a:lnTo>
                  <a:pt x="2417529" y="181275"/>
                </a:lnTo>
                <a:lnTo>
                  <a:pt x="2371941" y="161726"/>
                </a:lnTo>
                <a:lnTo>
                  <a:pt x="2325001" y="143154"/>
                </a:lnTo>
                <a:lnTo>
                  <a:pt x="2276756" y="125584"/>
                </a:lnTo>
                <a:lnTo>
                  <a:pt x="2227255" y="109043"/>
                </a:lnTo>
                <a:lnTo>
                  <a:pt x="2176545" y="93560"/>
                </a:lnTo>
                <a:lnTo>
                  <a:pt x="2124675" y="79160"/>
                </a:lnTo>
                <a:lnTo>
                  <a:pt x="2071693" y="65871"/>
                </a:lnTo>
                <a:lnTo>
                  <a:pt x="2017646" y="53719"/>
                </a:lnTo>
                <a:lnTo>
                  <a:pt x="1962582" y="42732"/>
                </a:lnTo>
                <a:lnTo>
                  <a:pt x="1906550" y="32937"/>
                </a:lnTo>
                <a:lnTo>
                  <a:pt x="1849597" y="24360"/>
                </a:lnTo>
                <a:lnTo>
                  <a:pt x="1791772" y="17029"/>
                </a:lnTo>
                <a:lnTo>
                  <a:pt x="1733122" y="10970"/>
                </a:lnTo>
                <a:lnTo>
                  <a:pt x="1673695" y="6211"/>
                </a:lnTo>
                <a:lnTo>
                  <a:pt x="1613539" y="2778"/>
                </a:lnTo>
                <a:lnTo>
                  <a:pt x="1552703" y="699"/>
                </a:lnTo>
                <a:lnTo>
                  <a:pt x="149123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48600" y="1524000"/>
            <a:ext cx="2982595" cy="1676400"/>
          </a:xfrm>
          <a:custGeom>
            <a:avLst/>
            <a:gdLst/>
            <a:ahLst/>
            <a:cxnLst/>
            <a:rect l="l" t="t" r="r" b="b"/>
            <a:pathLst>
              <a:path w="2982595" h="1676400">
                <a:moveTo>
                  <a:pt x="0" y="838200"/>
                </a:moveTo>
                <a:lnTo>
                  <a:pt x="4943" y="769455"/>
                </a:lnTo>
                <a:lnTo>
                  <a:pt x="19517" y="702242"/>
                </a:lnTo>
                <a:lnTo>
                  <a:pt x="43338" y="636774"/>
                </a:lnTo>
                <a:lnTo>
                  <a:pt x="76023" y="573267"/>
                </a:lnTo>
                <a:lnTo>
                  <a:pt x="117187" y="511938"/>
                </a:lnTo>
                <a:lnTo>
                  <a:pt x="166447" y="453003"/>
                </a:lnTo>
                <a:lnTo>
                  <a:pt x="193992" y="424500"/>
                </a:lnTo>
                <a:lnTo>
                  <a:pt x="223418" y="396676"/>
                </a:lnTo>
                <a:lnTo>
                  <a:pt x="254676" y="369558"/>
                </a:lnTo>
                <a:lnTo>
                  <a:pt x="287719" y="343174"/>
                </a:lnTo>
                <a:lnTo>
                  <a:pt x="322497" y="317549"/>
                </a:lnTo>
                <a:lnTo>
                  <a:pt x="358963" y="292712"/>
                </a:lnTo>
                <a:lnTo>
                  <a:pt x="397070" y="268689"/>
                </a:lnTo>
                <a:lnTo>
                  <a:pt x="436768" y="245506"/>
                </a:lnTo>
                <a:lnTo>
                  <a:pt x="478011" y="223192"/>
                </a:lnTo>
                <a:lnTo>
                  <a:pt x="520751" y="201773"/>
                </a:lnTo>
                <a:lnTo>
                  <a:pt x="564938" y="181275"/>
                </a:lnTo>
                <a:lnTo>
                  <a:pt x="610526" y="161726"/>
                </a:lnTo>
                <a:lnTo>
                  <a:pt x="657466" y="143154"/>
                </a:lnTo>
                <a:lnTo>
                  <a:pt x="705711" y="125584"/>
                </a:lnTo>
                <a:lnTo>
                  <a:pt x="755212" y="109043"/>
                </a:lnTo>
                <a:lnTo>
                  <a:pt x="805922" y="93560"/>
                </a:lnTo>
                <a:lnTo>
                  <a:pt x="857792" y="79160"/>
                </a:lnTo>
                <a:lnTo>
                  <a:pt x="910774" y="65871"/>
                </a:lnTo>
                <a:lnTo>
                  <a:pt x="964821" y="53719"/>
                </a:lnTo>
                <a:lnTo>
                  <a:pt x="1019885" y="42732"/>
                </a:lnTo>
                <a:lnTo>
                  <a:pt x="1075917" y="32937"/>
                </a:lnTo>
                <a:lnTo>
                  <a:pt x="1132870" y="24360"/>
                </a:lnTo>
                <a:lnTo>
                  <a:pt x="1190695" y="17029"/>
                </a:lnTo>
                <a:lnTo>
                  <a:pt x="1249345" y="10970"/>
                </a:lnTo>
                <a:lnTo>
                  <a:pt x="1308772" y="6211"/>
                </a:lnTo>
                <a:lnTo>
                  <a:pt x="1368928" y="2778"/>
                </a:lnTo>
                <a:lnTo>
                  <a:pt x="1429764" y="699"/>
                </a:lnTo>
                <a:lnTo>
                  <a:pt x="1491233" y="0"/>
                </a:lnTo>
                <a:lnTo>
                  <a:pt x="1552703" y="699"/>
                </a:lnTo>
                <a:lnTo>
                  <a:pt x="1613539" y="2778"/>
                </a:lnTo>
                <a:lnTo>
                  <a:pt x="1673695" y="6211"/>
                </a:lnTo>
                <a:lnTo>
                  <a:pt x="1733122" y="10970"/>
                </a:lnTo>
                <a:lnTo>
                  <a:pt x="1791772" y="17029"/>
                </a:lnTo>
                <a:lnTo>
                  <a:pt x="1849597" y="24360"/>
                </a:lnTo>
                <a:lnTo>
                  <a:pt x="1906550" y="32937"/>
                </a:lnTo>
                <a:lnTo>
                  <a:pt x="1962582" y="42732"/>
                </a:lnTo>
                <a:lnTo>
                  <a:pt x="2017646" y="53719"/>
                </a:lnTo>
                <a:lnTo>
                  <a:pt x="2071693" y="65871"/>
                </a:lnTo>
                <a:lnTo>
                  <a:pt x="2124675" y="79160"/>
                </a:lnTo>
                <a:lnTo>
                  <a:pt x="2176545" y="93560"/>
                </a:lnTo>
                <a:lnTo>
                  <a:pt x="2227255" y="109043"/>
                </a:lnTo>
                <a:lnTo>
                  <a:pt x="2276756" y="125584"/>
                </a:lnTo>
                <a:lnTo>
                  <a:pt x="2325001" y="143154"/>
                </a:lnTo>
                <a:lnTo>
                  <a:pt x="2371941" y="161726"/>
                </a:lnTo>
                <a:lnTo>
                  <a:pt x="2417529" y="181275"/>
                </a:lnTo>
                <a:lnTo>
                  <a:pt x="2461716" y="201773"/>
                </a:lnTo>
                <a:lnTo>
                  <a:pt x="2504456" y="223192"/>
                </a:lnTo>
                <a:lnTo>
                  <a:pt x="2545699" y="245506"/>
                </a:lnTo>
                <a:lnTo>
                  <a:pt x="2585397" y="268689"/>
                </a:lnTo>
                <a:lnTo>
                  <a:pt x="2623504" y="292712"/>
                </a:lnTo>
                <a:lnTo>
                  <a:pt x="2659970" y="317549"/>
                </a:lnTo>
                <a:lnTo>
                  <a:pt x="2694748" y="343174"/>
                </a:lnTo>
                <a:lnTo>
                  <a:pt x="2727791" y="369558"/>
                </a:lnTo>
                <a:lnTo>
                  <a:pt x="2759049" y="396676"/>
                </a:lnTo>
                <a:lnTo>
                  <a:pt x="2788475" y="424500"/>
                </a:lnTo>
                <a:lnTo>
                  <a:pt x="2816020" y="453003"/>
                </a:lnTo>
                <a:lnTo>
                  <a:pt x="2841638" y="482158"/>
                </a:lnTo>
                <a:lnTo>
                  <a:pt x="2886898" y="542317"/>
                </a:lnTo>
                <a:lnTo>
                  <a:pt x="2923870" y="604762"/>
                </a:lnTo>
                <a:lnTo>
                  <a:pt x="2952171" y="669276"/>
                </a:lnTo>
                <a:lnTo>
                  <a:pt x="2971417" y="735644"/>
                </a:lnTo>
                <a:lnTo>
                  <a:pt x="2981224" y="803650"/>
                </a:lnTo>
                <a:lnTo>
                  <a:pt x="2982468" y="838200"/>
                </a:lnTo>
                <a:lnTo>
                  <a:pt x="2981224" y="872749"/>
                </a:lnTo>
                <a:lnTo>
                  <a:pt x="2971417" y="940755"/>
                </a:lnTo>
                <a:lnTo>
                  <a:pt x="2952171" y="1007123"/>
                </a:lnTo>
                <a:lnTo>
                  <a:pt x="2923870" y="1071637"/>
                </a:lnTo>
                <a:lnTo>
                  <a:pt x="2886898" y="1134082"/>
                </a:lnTo>
                <a:lnTo>
                  <a:pt x="2841638" y="1194241"/>
                </a:lnTo>
                <a:lnTo>
                  <a:pt x="2816020" y="1223396"/>
                </a:lnTo>
                <a:lnTo>
                  <a:pt x="2788475" y="1251899"/>
                </a:lnTo>
                <a:lnTo>
                  <a:pt x="2759049" y="1279723"/>
                </a:lnTo>
                <a:lnTo>
                  <a:pt x="2727791" y="1306841"/>
                </a:lnTo>
                <a:lnTo>
                  <a:pt x="2694748" y="1333225"/>
                </a:lnTo>
                <a:lnTo>
                  <a:pt x="2659970" y="1358850"/>
                </a:lnTo>
                <a:lnTo>
                  <a:pt x="2623504" y="1383687"/>
                </a:lnTo>
                <a:lnTo>
                  <a:pt x="2585397" y="1407710"/>
                </a:lnTo>
                <a:lnTo>
                  <a:pt x="2545699" y="1430893"/>
                </a:lnTo>
                <a:lnTo>
                  <a:pt x="2504456" y="1453207"/>
                </a:lnTo>
                <a:lnTo>
                  <a:pt x="2461716" y="1474626"/>
                </a:lnTo>
                <a:lnTo>
                  <a:pt x="2417529" y="1495124"/>
                </a:lnTo>
                <a:lnTo>
                  <a:pt x="2371941" y="1514673"/>
                </a:lnTo>
                <a:lnTo>
                  <a:pt x="2325001" y="1533245"/>
                </a:lnTo>
                <a:lnTo>
                  <a:pt x="2276756" y="1550815"/>
                </a:lnTo>
                <a:lnTo>
                  <a:pt x="2227255" y="1567356"/>
                </a:lnTo>
                <a:lnTo>
                  <a:pt x="2176545" y="1582839"/>
                </a:lnTo>
                <a:lnTo>
                  <a:pt x="2124675" y="1597239"/>
                </a:lnTo>
                <a:lnTo>
                  <a:pt x="2071693" y="1610528"/>
                </a:lnTo>
                <a:lnTo>
                  <a:pt x="2017646" y="1622680"/>
                </a:lnTo>
                <a:lnTo>
                  <a:pt x="1962582" y="1633667"/>
                </a:lnTo>
                <a:lnTo>
                  <a:pt x="1906550" y="1643462"/>
                </a:lnTo>
                <a:lnTo>
                  <a:pt x="1849597" y="1652039"/>
                </a:lnTo>
                <a:lnTo>
                  <a:pt x="1791772" y="1659370"/>
                </a:lnTo>
                <a:lnTo>
                  <a:pt x="1733122" y="1665429"/>
                </a:lnTo>
                <a:lnTo>
                  <a:pt x="1673695" y="1670188"/>
                </a:lnTo>
                <a:lnTo>
                  <a:pt x="1613539" y="1673621"/>
                </a:lnTo>
                <a:lnTo>
                  <a:pt x="1552703" y="1675700"/>
                </a:lnTo>
                <a:lnTo>
                  <a:pt x="1491233" y="1676400"/>
                </a:lnTo>
                <a:lnTo>
                  <a:pt x="1429764" y="1675700"/>
                </a:lnTo>
                <a:lnTo>
                  <a:pt x="1368928" y="1673621"/>
                </a:lnTo>
                <a:lnTo>
                  <a:pt x="1308772" y="1670188"/>
                </a:lnTo>
                <a:lnTo>
                  <a:pt x="1249345" y="1665429"/>
                </a:lnTo>
                <a:lnTo>
                  <a:pt x="1190695" y="1659370"/>
                </a:lnTo>
                <a:lnTo>
                  <a:pt x="1132870" y="1652039"/>
                </a:lnTo>
                <a:lnTo>
                  <a:pt x="1075917" y="1643462"/>
                </a:lnTo>
                <a:lnTo>
                  <a:pt x="1019885" y="1633667"/>
                </a:lnTo>
                <a:lnTo>
                  <a:pt x="964821" y="1622680"/>
                </a:lnTo>
                <a:lnTo>
                  <a:pt x="910774" y="1610528"/>
                </a:lnTo>
                <a:lnTo>
                  <a:pt x="857792" y="1597239"/>
                </a:lnTo>
                <a:lnTo>
                  <a:pt x="805922" y="1582839"/>
                </a:lnTo>
                <a:lnTo>
                  <a:pt x="755212" y="1567356"/>
                </a:lnTo>
                <a:lnTo>
                  <a:pt x="705711" y="1550815"/>
                </a:lnTo>
                <a:lnTo>
                  <a:pt x="657466" y="1533245"/>
                </a:lnTo>
                <a:lnTo>
                  <a:pt x="610526" y="1514673"/>
                </a:lnTo>
                <a:lnTo>
                  <a:pt x="564938" y="1495124"/>
                </a:lnTo>
                <a:lnTo>
                  <a:pt x="520751" y="1474626"/>
                </a:lnTo>
                <a:lnTo>
                  <a:pt x="478011" y="1453207"/>
                </a:lnTo>
                <a:lnTo>
                  <a:pt x="436768" y="1430893"/>
                </a:lnTo>
                <a:lnTo>
                  <a:pt x="397070" y="1407710"/>
                </a:lnTo>
                <a:lnTo>
                  <a:pt x="358963" y="1383687"/>
                </a:lnTo>
                <a:lnTo>
                  <a:pt x="322497" y="1358850"/>
                </a:lnTo>
                <a:lnTo>
                  <a:pt x="287719" y="1333225"/>
                </a:lnTo>
                <a:lnTo>
                  <a:pt x="254676" y="1306841"/>
                </a:lnTo>
                <a:lnTo>
                  <a:pt x="223418" y="1279723"/>
                </a:lnTo>
                <a:lnTo>
                  <a:pt x="193992" y="1251899"/>
                </a:lnTo>
                <a:lnTo>
                  <a:pt x="166447" y="1223396"/>
                </a:lnTo>
                <a:lnTo>
                  <a:pt x="140829" y="1194241"/>
                </a:lnTo>
                <a:lnTo>
                  <a:pt x="95569" y="1134082"/>
                </a:lnTo>
                <a:lnTo>
                  <a:pt x="58597" y="1071637"/>
                </a:lnTo>
                <a:lnTo>
                  <a:pt x="30296" y="1007123"/>
                </a:lnTo>
                <a:lnTo>
                  <a:pt x="11050" y="940755"/>
                </a:lnTo>
                <a:lnTo>
                  <a:pt x="1243" y="872749"/>
                </a:lnTo>
                <a:lnTo>
                  <a:pt x="0" y="8382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605909" y="1138173"/>
            <a:ext cx="5576570" cy="2342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8925" marR="3439160" indent="-27622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1075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screened  </a:t>
            </a:r>
            <a:r>
              <a:rPr sz="2800" spc="-15" dirty="0">
                <a:latin typeface="Calibri"/>
                <a:cs typeface="Calibri"/>
              </a:rPr>
              <a:t>at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baseline</a:t>
            </a:r>
            <a:endParaRPr sz="2800">
              <a:latin typeface="Calibri"/>
              <a:cs typeface="Calibri"/>
            </a:endParaRPr>
          </a:p>
          <a:p>
            <a:pPr marL="3905885">
              <a:lnSpc>
                <a:spcPct val="100000"/>
              </a:lnSpc>
              <a:spcBef>
                <a:spcPts val="1230"/>
              </a:spcBef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368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excluded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marL="139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707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recruited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67639" y="205151"/>
            <a:ext cx="705031" cy="805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295381" y="4648961"/>
            <a:ext cx="332740" cy="914400"/>
          </a:xfrm>
          <a:custGeom>
            <a:avLst/>
            <a:gdLst/>
            <a:ahLst/>
            <a:cxnLst/>
            <a:rect l="l" t="t" r="r" b="b"/>
            <a:pathLst>
              <a:path w="332740" h="914400">
                <a:moveTo>
                  <a:pt x="0" y="0"/>
                </a:moveTo>
                <a:lnTo>
                  <a:pt x="64639" y="2182"/>
                </a:lnTo>
                <a:lnTo>
                  <a:pt x="117443" y="8127"/>
                </a:lnTo>
                <a:lnTo>
                  <a:pt x="153054" y="16930"/>
                </a:lnTo>
                <a:lnTo>
                  <a:pt x="166116" y="27686"/>
                </a:lnTo>
                <a:lnTo>
                  <a:pt x="166116" y="429513"/>
                </a:lnTo>
                <a:lnTo>
                  <a:pt x="179177" y="440269"/>
                </a:lnTo>
                <a:lnTo>
                  <a:pt x="214788" y="449072"/>
                </a:lnTo>
                <a:lnTo>
                  <a:pt x="267592" y="455017"/>
                </a:lnTo>
                <a:lnTo>
                  <a:pt x="332232" y="457200"/>
                </a:lnTo>
                <a:lnTo>
                  <a:pt x="267592" y="459382"/>
                </a:lnTo>
                <a:lnTo>
                  <a:pt x="214788" y="465327"/>
                </a:lnTo>
                <a:lnTo>
                  <a:pt x="179177" y="474130"/>
                </a:lnTo>
                <a:lnTo>
                  <a:pt x="166116" y="484886"/>
                </a:lnTo>
                <a:lnTo>
                  <a:pt x="166116" y="886713"/>
                </a:lnTo>
                <a:lnTo>
                  <a:pt x="153054" y="897469"/>
                </a:lnTo>
                <a:lnTo>
                  <a:pt x="117443" y="906272"/>
                </a:lnTo>
                <a:lnTo>
                  <a:pt x="64639" y="912217"/>
                </a:lnTo>
                <a:lnTo>
                  <a:pt x="0" y="91440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626852" y="4477511"/>
            <a:ext cx="1228725" cy="1085215"/>
          </a:xfrm>
          <a:custGeom>
            <a:avLst/>
            <a:gdLst/>
            <a:ahLst/>
            <a:cxnLst/>
            <a:rect l="l" t="t" r="r" b="b"/>
            <a:pathLst>
              <a:path w="1228725" h="1085214">
                <a:moveTo>
                  <a:pt x="0" y="542544"/>
                </a:moveTo>
                <a:lnTo>
                  <a:pt x="2035" y="498053"/>
                </a:lnTo>
                <a:lnTo>
                  <a:pt x="8037" y="454551"/>
                </a:lnTo>
                <a:lnTo>
                  <a:pt x="17848" y="412179"/>
                </a:lnTo>
                <a:lnTo>
                  <a:pt x="31309" y="371075"/>
                </a:lnTo>
                <a:lnTo>
                  <a:pt x="48261" y="331380"/>
                </a:lnTo>
                <a:lnTo>
                  <a:pt x="68549" y="293233"/>
                </a:lnTo>
                <a:lnTo>
                  <a:pt x="92012" y="256775"/>
                </a:lnTo>
                <a:lnTo>
                  <a:pt x="118494" y="222144"/>
                </a:lnTo>
                <a:lnTo>
                  <a:pt x="147835" y="189480"/>
                </a:lnTo>
                <a:lnTo>
                  <a:pt x="179879" y="158924"/>
                </a:lnTo>
                <a:lnTo>
                  <a:pt x="214467" y="130615"/>
                </a:lnTo>
                <a:lnTo>
                  <a:pt x="251441" y="104692"/>
                </a:lnTo>
                <a:lnTo>
                  <a:pt x="290643" y="81296"/>
                </a:lnTo>
                <a:lnTo>
                  <a:pt x="331916" y="60566"/>
                </a:lnTo>
                <a:lnTo>
                  <a:pt x="375100" y="42642"/>
                </a:lnTo>
                <a:lnTo>
                  <a:pt x="420038" y="27663"/>
                </a:lnTo>
                <a:lnTo>
                  <a:pt x="466573" y="15770"/>
                </a:lnTo>
                <a:lnTo>
                  <a:pt x="514545" y="7102"/>
                </a:lnTo>
                <a:lnTo>
                  <a:pt x="563797" y="1798"/>
                </a:lnTo>
                <a:lnTo>
                  <a:pt x="614172" y="0"/>
                </a:lnTo>
                <a:lnTo>
                  <a:pt x="664546" y="1798"/>
                </a:lnTo>
                <a:lnTo>
                  <a:pt x="713798" y="7102"/>
                </a:lnTo>
                <a:lnTo>
                  <a:pt x="761770" y="15770"/>
                </a:lnTo>
                <a:lnTo>
                  <a:pt x="808305" y="27663"/>
                </a:lnTo>
                <a:lnTo>
                  <a:pt x="853243" y="42642"/>
                </a:lnTo>
                <a:lnTo>
                  <a:pt x="896427" y="60566"/>
                </a:lnTo>
                <a:lnTo>
                  <a:pt x="937700" y="81296"/>
                </a:lnTo>
                <a:lnTo>
                  <a:pt x="976902" y="104692"/>
                </a:lnTo>
                <a:lnTo>
                  <a:pt x="1013876" y="130615"/>
                </a:lnTo>
                <a:lnTo>
                  <a:pt x="1048464" y="158924"/>
                </a:lnTo>
                <a:lnTo>
                  <a:pt x="1080508" y="189480"/>
                </a:lnTo>
                <a:lnTo>
                  <a:pt x="1109849" y="222144"/>
                </a:lnTo>
                <a:lnTo>
                  <a:pt x="1136331" y="256775"/>
                </a:lnTo>
                <a:lnTo>
                  <a:pt x="1159794" y="293233"/>
                </a:lnTo>
                <a:lnTo>
                  <a:pt x="1180082" y="331380"/>
                </a:lnTo>
                <a:lnTo>
                  <a:pt x="1197034" y="371075"/>
                </a:lnTo>
                <a:lnTo>
                  <a:pt x="1210495" y="412179"/>
                </a:lnTo>
                <a:lnTo>
                  <a:pt x="1220306" y="454551"/>
                </a:lnTo>
                <a:lnTo>
                  <a:pt x="1226308" y="498053"/>
                </a:lnTo>
                <a:lnTo>
                  <a:pt x="1228344" y="542544"/>
                </a:lnTo>
                <a:lnTo>
                  <a:pt x="1226308" y="587034"/>
                </a:lnTo>
                <a:lnTo>
                  <a:pt x="1220306" y="630536"/>
                </a:lnTo>
                <a:lnTo>
                  <a:pt x="1210495" y="672908"/>
                </a:lnTo>
                <a:lnTo>
                  <a:pt x="1197034" y="714012"/>
                </a:lnTo>
                <a:lnTo>
                  <a:pt x="1180082" y="753707"/>
                </a:lnTo>
                <a:lnTo>
                  <a:pt x="1159794" y="791854"/>
                </a:lnTo>
                <a:lnTo>
                  <a:pt x="1136331" y="828312"/>
                </a:lnTo>
                <a:lnTo>
                  <a:pt x="1109849" y="862943"/>
                </a:lnTo>
                <a:lnTo>
                  <a:pt x="1080508" y="895607"/>
                </a:lnTo>
                <a:lnTo>
                  <a:pt x="1048464" y="926163"/>
                </a:lnTo>
                <a:lnTo>
                  <a:pt x="1013876" y="954472"/>
                </a:lnTo>
                <a:lnTo>
                  <a:pt x="976902" y="980395"/>
                </a:lnTo>
                <a:lnTo>
                  <a:pt x="937700" y="1003791"/>
                </a:lnTo>
                <a:lnTo>
                  <a:pt x="896427" y="1024521"/>
                </a:lnTo>
                <a:lnTo>
                  <a:pt x="853243" y="1042445"/>
                </a:lnTo>
                <a:lnTo>
                  <a:pt x="808305" y="1057424"/>
                </a:lnTo>
                <a:lnTo>
                  <a:pt x="761770" y="1069317"/>
                </a:lnTo>
                <a:lnTo>
                  <a:pt x="713798" y="1077985"/>
                </a:lnTo>
                <a:lnTo>
                  <a:pt x="664546" y="1083289"/>
                </a:lnTo>
                <a:lnTo>
                  <a:pt x="614172" y="1085088"/>
                </a:lnTo>
                <a:lnTo>
                  <a:pt x="563797" y="1083289"/>
                </a:lnTo>
                <a:lnTo>
                  <a:pt x="514545" y="1077985"/>
                </a:lnTo>
                <a:lnTo>
                  <a:pt x="466573" y="1069317"/>
                </a:lnTo>
                <a:lnTo>
                  <a:pt x="420038" y="1057424"/>
                </a:lnTo>
                <a:lnTo>
                  <a:pt x="375100" y="1042445"/>
                </a:lnTo>
                <a:lnTo>
                  <a:pt x="331916" y="1024521"/>
                </a:lnTo>
                <a:lnTo>
                  <a:pt x="290643" y="1003791"/>
                </a:lnTo>
                <a:lnTo>
                  <a:pt x="251441" y="980395"/>
                </a:lnTo>
                <a:lnTo>
                  <a:pt x="214467" y="954472"/>
                </a:lnTo>
                <a:lnTo>
                  <a:pt x="179879" y="926163"/>
                </a:lnTo>
                <a:lnTo>
                  <a:pt x="147835" y="895607"/>
                </a:lnTo>
                <a:lnTo>
                  <a:pt x="118494" y="862943"/>
                </a:lnTo>
                <a:lnTo>
                  <a:pt x="92012" y="828312"/>
                </a:lnTo>
                <a:lnTo>
                  <a:pt x="68549" y="791854"/>
                </a:lnTo>
                <a:lnTo>
                  <a:pt x="48261" y="753707"/>
                </a:lnTo>
                <a:lnTo>
                  <a:pt x="31309" y="714012"/>
                </a:lnTo>
                <a:lnTo>
                  <a:pt x="17848" y="672908"/>
                </a:lnTo>
                <a:lnTo>
                  <a:pt x="8037" y="630536"/>
                </a:lnTo>
                <a:lnTo>
                  <a:pt x="2035" y="587034"/>
                </a:lnTo>
                <a:lnTo>
                  <a:pt x="0" y="54254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998200" y="4805553"/>
            <a:ext cx="487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199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4295" y="274446"/>
            <a:ext cx="21024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40" dirty="0">
                <a:solidFill>
                  <a:srgbClr val="000000"/>
                </a:solidFill>
              </a:rPr>
              <a:t>Data</a:t>
            </a:r>
            <a:r>
              <a:rPr sz="3200" spc="-120" dirty="0">
                <a:solidFill>
                  <a:srgbClr val="000000"/>
                </a:solidFill>
              </a:rPr>
              <a:t> </a:t>
            </a:r>
            <a:r>
              <a:rPr sz="3200" spc="-25" dirty="0">
                <a:solidFill>
                  <a:srgbClr val="000000"/>
                </a:solidFill>
              </a:rPr>
              <a:t>analysis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46989" y="913892"/>
            <a:ext cx="7515225" cy="403415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790575" indent="-228600">
              <a:lnSpc>
                <a:spcPts val="3020"/>
              </a:lnSpc>
              <a:spcBef>
                <a:spcPts val="480"/>
              </a:spcBef>
            </a:pPr>
            <a:r>
              <a:rPr sz="2800" spc="-1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Frequencies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were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analysed using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descriptive 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statistics.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 marL="241300" marR="86995" indent="-228600">
              <a:lnSpc>
                <a:spcPts val="3020"/>
              </a:lnSpc>
              <a:spcBef>
                <a:spcPts val="1814"/>
              </a:spcBef>
            </a:pPr>
            <a:r>
              <a:rPr sz="2800" spc="-10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Mann-Whitney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U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test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was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used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to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determine  significant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differences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in median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values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sz="28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p&lt;0.05.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4050">
              <a:latin typeface="Times New Roman"/>
              <a:cs typeface="Times New Roman"/>
            </a:endParaRPr>
          </a:p>
          <a:p>
            <a:pPr marL="12700">
              <a:lnSpc>
                <a:spcPts val="3190"/>
              </a:lnSpc>
            </a:pPr>
            <a:r>
              <a:rPr sz="2800" spc="-5" dirty="0">
                <a:solidFill>
                  <a:srgbClr val="404040"/>
                </a:solidFill>
                <a:latin typeface="Wingdings 3"/>
                <a:cs typeface="Wingdings 3"/>
              </a:rPr>
              <a:t>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All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statistical test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was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done using SPSS</a:t>
            </a:r>
            <a:r>
              <a:rPr sz="28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software</a:t>
            </a:r>
            <a:endParaRPr sz="2800">
              <a:latin typeface="Calibri"/>
              <a:cs typeface="Calibri"/>
            </a:endParaRPr>
          </a:p>
          <a:p>
            <a:pPr marL="241300" marR="5080">
              <a:lnSpc>
                <a:spcPts val="3030"/>
              </a:lnSpc>
              <a:spcBef>
                <a:spcPts val="209"/>
              </a:spcBef>
            </a:pP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22.0 while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Graph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Pad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Prism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software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6.0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was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used  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in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plotting</a:t>
            </a:r>
            <a:r>
              <a:rPr sz="28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graphs.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186928" y="216408"/>
            <a:ext cx="3892296" cy="2951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7639" y="125903"/>
            <a:ext cx="705031" cy="8058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1740</Words>
  <Application>Microsoft Office PowerPoint</Application>
  <PresentationFormat>Custom</PresentationFormat>
  <Paragraphs>460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Calibri Light</vt:lpstr>
      <vt:lpstr>Perpetua</vt:lpstr>
      <vt:lpstr>Symbol</vt:lpstr>
      <vt:lpstr>Times New Roman</vt:lpstr>
      <vt:lpstr>Trebuchet MS</vt:lpstr>
      <vt:lpstr>Wingdings</vt:lpstr>
      <vt:lpstr>Wingdings 2</vt:lpstr>
      <vt:lpstr>Wingdings 3</vt:lpstr>
      <vt:lpstr>Office Theme</vt:lpstr>
      <vt:lpstr>Helminth-induced changes in cytokine profile of</vt:lpstr>
      <vt:lpstr>Background</vt:lpstr>
      <vt:lpstr>Background</vt:lpstr>
      <vt:lpstr>Background</vt:lpstr>
      <vt:lpstr>Research questions</vt:lpstr>
      <vt:lpstr>Study sites and population</vt:lpstr>
      <vt:lpstr>Study procedures</vt:lpstr>
      <vt:lpstr>RECRUITMENT CHART</vt:lpstr>
      <vt:lpstr>Data analysis</vt:lpstr>
      <vt:lpstr>Results and Discussion</vt:lpstr>
      <vt:lpstr>Helminth in Plasmodium infection</vt:lpstr>
      <vt:lpstr>Helminth in HIV infection</vt:lpstr>
      <vt:lpstr>Helminth in HIV infection</vt:lpstr>
      <vt:lpstr>Helminth in HIV infection</vt:lpstr>
      <vt:lpstr>Th 1:Th 2 Ratio</vt:lpstr>
      <vt:lpstr>Acknowledgement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Limitation</vt:lpstr>
      <vt:lpstr>Background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olawunmi oyerinde</dc:creator>
  <cp:lastModifiedBy>OER-PC1</cp:lastModifiedBy>
  <cp:revision>1</cp:revision>
  <dcterms:created xsi:type="dcterms:W3CDTF">2019-02-26T09:49:52Z</dcterms:created>
  <dcterms:modified xsi:type="dcterms:W3CDTF">2019-02-26T10:02:03Z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2019-02-26T00:00:00Z</vt:filetime>
  </property>
</Properties>
</file>