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57" r:id="rId3"/>
    <p:sldId id="260" r:id="rId4"/>
    <p:sldId id="272" r:id="rId5"/>
    <p:sldId id="273" r:id="rId6"/>
    <p:sldId id="274" r:id="rId7"/>
    <p:sldId id="275" r:id="rId8"/>
    <p:sldId id="276" r:id="rId9"/>
    <p:sldId id="261" r:id="rId10"/>
    <p:sldId id="262" r:id="rId11"/>
    <p:sldId id="263" r:id="rId12"/>
    <p:sldId id="264" r:id="rId13"/>
    <p:sldId id="265" r:id="rId14"/>
    <p:sldId id="266" r:id="rId15"/>
    <p:sldId id="267" r:id="rId16"/>
    <p:sldId id="268" r:id="rId17"/>
    <p:sldId id="269" r:id="rId18"/>
    <p:sldId id="270"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42" d="100"/>
          <a:sy n="42" d="100"/>
        </p:scale>
        <p:origin x="60" y="4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A470813-93F0-4613-9AF2-3C5E800A854C}" type="datetimeFigureOut">
              <a:rPr lang="en-GB" smtClean="0"/>
              <a:t>22/10/2018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432FAB-F5AB-45FF-A5A9-58674971D6F4}" type="slidenum">
              <a:rPr lang="en-GB" smtClean="0"/>
              <a:t>‹#›</a:t>
            </a:fld>
            <a:endParaRPr lang="en-GB"/>
          </a:p>
        </p:txBody>
      </p:sp>
    </p:spTree>
    <p:extLst>
      <p:ext uri="{BB962C8B-B14F-4D97-AF65-F5344CB8AC3E}">
        <p14:creationId xmlns:p14="http://schemas.microsoft.com/office/powerpoint/2010/main" val="1446218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A470813-93F0-4613-9AF2-3C5E800A854C}" type="datetimeFigureOut">
              <a:rPr lang="en-GB" smtClean="0"/>
              <a:t>22/10/2018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432FAB-F5AB-45FF-A5A9-58674971D6F4}" type="slidenum">
              <a:rPr lang="en-GB" smtClean="0"/>
              <a:t>‹#›</a:t>
            </a:fld>
            <a:endParaRPr lang="en-GB"/>
          </a:p>
        </p:txBody>
      </p:sp>
    </p:spTree>
    <p:extLst>
      <p:ext uri="{BB962C8B-B14F-4D97-AF65-F5344CB8AC3E}">
        <p14:creationId xmlns:p14="http://schemas.microsoft.com/office/powerpoint/2010/main" val="2947769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A470813-93F0-4613-9AF2-3C5E800A854C}" type="datetimeFigureOut">
              <a:rPr lang="en-GB" smtClean="0"/>
              <a:t>22/10/2018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432FAB-F5AB-45FF-A5A9-58674971D6F4}" type="slidenum">
              <a:rPr lang="en-GB" smtClean="0"/>
              <a:t>‹#›</a:t>
            </a:fld>
            <a:endParaRPr lang="en-GB"/>
          </a:p>
        </p:txBody>
      </p:sp>
    </p:spTree>
    <p:extLst>
      <p:ext uri="{BB962C8B-B14F-4D97-AF65-F5344CB8AC3E}">
        <p14:creationId xmlns:p14="http://schemas.microsoft.com/office/powerpoint/2010/main" val="1515189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A470813-93F0-4613-9AF2-3C5E800A854C}" type="datetimeFigureOut">
              <a:rPr lang="en-GB" smtClean="0"/>
              <a:t>22/10/2018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432FAB-F5AB-45FF-A5A9-58674971D6F4}" type="slidenum">
              <a:rPr lang="en-GB" smtClean="0"/>
              <a:t>‹#›</a:t>
            </a:fld>
            <a:endParaRPr lang="en-GB"/>
          </a:p>
        </p:txBody>
      </p:sp>
    </p:spTree>
    <p:extLst>
      <p:ext uri="{BB962C8B-B14F-4D97-AF65-F5344CB8AC3E}">
        <p14:creationId xmlns:p14="http://schemas.microsoft.com/office/powerpoint/2010/main" val="2883174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470813-93F0-4613-9AF2-3C5E800A854C}" type="datetimeFigureOut">
              <a:rPr lang="en-GB" smtClean="0"/>
              <a:t>22/10/2018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432FAB-F5AB-45FF-A5A9-58674971D6F4}" type="slidenum">
              <a:rPr lang="en-GB" smtClean="0"/>
              <a:t>‹#›</a:t>
            </a:fld>
            <a:endParaRPr lang="en-GB"/>
          </a:p>
        </p:txBody>
      </p:sp>
    </p:spTree>
    <p:extLst>
      <p:ext uri="{BB962C8B-B14F-4D97-AF65-F5344CB8AC3E}">
        <p14:creationId xmlns:p14="http://schemas.microsoft.com/office/powerpoint/2010/main" val="3279894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A470813-93F0-4613-9AF2-3C5E800A854C}" type="datetimeFigureOut">
              <a:rPr lang="en-GB" smtClean="0"/>
              <a:t>22/10/2018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432FAB-F5AB-45FF-A5A9-58674971D6F4}" type="slidenum">
              <a:rPr lang="en-GB" smtClean="0"/>
              <a:t>‹#›</a:t>
            </a:fld>
            <a:endParaRPr lang="en-GB"/>
          </a:p>
        </p:txBody>
      </p:sp>
    </p:spTree>
    <p:extLst>
      <p:ext uri="{BB962C8B-B14F-4D97-AF65-F5344CB8AC3E}">
        <p14:creationId xmlns:p14="http://schemas.microsoft.com/office/powerpoint/2010/main" val="8961590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A470813-93F0-4613-9AF2-3C5E800A854C}" type="datetimeFigureOut">
              <a:rPr lang="en-GB" smtClean="0"/>
              <a:t>22/10/2018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6432FAB-F5AB-45FF-A5A9-58674971D6F4}" type="slidenum">
              <a:rPr lang="en-GB" smtClean="0"/>
              <a:t>‹#›</a:t>
            </a:fld>
            <a:endParaRPr lang="en-GB"/>
          </a:p>
        </p:txBody>
      </p:sp>
    </p:spTree>
    <p:extLst>
      <p:ext uri="{BB962C8B-B14F-4D97-AF65-F5344CB8AC3E}">
        <p14:creationId xmlns:p14="http://schemas.microsoft.com/office/powerpoint/2010/main" val="2168389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A470813-93F0-4613-9AF2-3C5E800A854C}" type="datetimeFigureOut">
              <a:rPr lang="en-GB" smtClean="0"/>
              <a:t>22/10/2018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6432FAB-F5AB-45FF-A5A9-58674971D6F4}" type="slidenum">
              <a:rPr lang="en-GB" smtClean="0"/>
              <a:t>‹#›</a:t>
            </a:fld>
            <a:endParaRPr lang="en-GB"/>
          </a:p>
        </p:txBody>
      </p:sp>
    </p:spTree>
    <p:extLst>
      <p:ext uri="{BB962C8B-B14F-4D97-AF65-F5344CB8AC3E}">
        <p14:creationId xmlns:p14="http://schemas.microsoft.com/office/powerpoint/2010/main" val="171175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470813-93F0-4613-9AF2-3C5E800A854C}" type="datetimeFigureOut">
              <a:rPr lang="en-GB" smtClean="0"/>
              <a:t>22/10/2018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6432FAB-F5AB-45FF-A5A9-58674971D6F4}" type="slidenum">
              <a:rPr lang="en-GB" smtClean="0"/>
              <a:t>‹#›</a:t>
            </a:fld>
            <a:endParaRPr lang="en-GB"/>
          </a:p>
        </p:txBody>
      </p:sp>
    </p:spTree>
    <p:extLst>
      <p:ext uri="{BB962C8B-B14F-4D97-AF65-F5344CB8AC3E}">
        <p14:creationId xmlns:p14="http://schemas.microsoft.com/office/powerpoint/2010/main" val="3704486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470813-93F0-4613-9AF2-3C5E800A854C}" type="datetimeFigureOut">
              <a:rPr lang="en-GB" smtClean="0"/>
              <a:t>22/10/2018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432FAB-F5AB-45FF-A5A9-58674971D6F4}" type="slidenum">
              <a:rPr lang="en-GB" smtClean="0"/>
              <a:t>‹#›</a:t>
            </a:fld>
            <a:endParaRPr lang="en-GB"/>
          </a:p>
        </p:txBody>
      </p:sp>
    </p:spTree>
    <p:extLst>
      <p:ext uri="{BB962C8B-B14F-4D97-AF65-F5344CB8AC3E}">
        <p14:creationId xmlns:p14="http://schemas.microsoft.com/office/powerpoint/2010/main" val="386146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470813-93F0-4613-9AF2-3C5E800A854C}" type="datetimeFigureOut">
              <a:rPr lang="en-GB" smtClean="0"/>
              <a:t>22/10/2018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432FAB-F5AB-45FF-A5A9-58674971D6F4}" type="slidenum">
              <a:rPr lang="en-GB" smtClean="0"/>
              <a:t>‹#›</a:t>
            </a:fld>
            <a:endParaRPr lang="en-GB"/>
          </a:p>
        </p:txBody>
      </p:sp>
    </p:spTree>
    <p:extLst>
      <p:ext uri="{BB962C8B-B14F-4D97-AF65-F5344CB8AC3E}">
        <p14:creationId xmlns:p14="http://schemas.microsoft.com/office/powerpoint/2010/main" val="124558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470813-93F0-4613-9AF2-3C5E800A854C}" type="datetimeFigureOut">
              <a:rPr lang="en-GB" smtClean="0"/>
              <a:t>22/10/2018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432FAB-F5AB-45FF-A5A9-58674971D6F4}" type="slidenum">
              <a:rPr lang="en-GB" smtClean="0"/>
              <a:t>‹#›</a:t>
            </a:fld>
            <a:endParaRPr lang="en-GB"/>
          </a:p>
        </p:txBody>
      </p:sp>
    </p:spTree>
    <p:extLst>
      <p:ext uri="{BB962C8B-B14F-4D97-AF65-F5344CB8AC3E}">
        <p14:creationId xmlns:p14="http://schemas.microsoft.com/office/powerpoint/2010/main" val="19865257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z="8000" b="1" dirty="0" smtClean="0">
                <a:solidFill>
                  <a:srgbClr val="00B050"/>
                </a:solidFill>
              </a:rPr>
              <a:t>COST ACCOUNTING </a:t>
            </a:r>
            <a:r>
              <a:rPr lang="en-GB" sz="8000" b="1" dirty="0" smtClean="0"/>
              <a:t/>
            </a:r>
            <a:br>
              <a:rPr lang="en-GB" sz="8000" b="1" dirty="0" smtClean="0"/>
            </a:br>
            <a:r>
              <a:rPr lang="en-GB" sz="8000" b="1" dirty="0" smtClean="0"/>
              <a:t>(ACC 203)</a:t>
            </a:r>
            <a:endParaRPr lang="en-GB" sz="8000" b="1" dirty="0"/>
          </a:p>
        </p:txBody>
      </p:sp>
      <p:sp>
        <p:nvSpPr>
          <p:cNvPr id="3" name="Subtitle 2"/>
          <p:cNvSpPr>
            <a:spLocks noGrp="1"/>
          </p:cNvSpPr>
          <p:nvPr>
            <p:ph type="subTitle" idx="1"/>
          </p:nvPr>
        </p:nvSpPr>
        <p:spPr>
          <a:xfrm>
            <a:off x="1524000" y="3902530"/>
            <a:ext cx="9628414" cy="2808512"/>
          </a:xfrm>
        </p:spPr>
        <p:txBody>
          <a:bodyPr>
            <a:normAutofit fontScale="92500" lnSpcReduction="10000"/>
          </a:bodyPr>
          <a:lstStyle/>
          <a:p>
            <a:r>
              <a:rPr lang="en-GB" sz="4400" b="1" dirty="0" smtClean="0">
                <a:solidFill>
                  <a:srgbClr val="FF0000"/>
                </a:solidFill>
              </a:rPr>
              <a:t>LECTURE NOTE</a:t>
            </a:r>
          </a:p>
          <a:p>
            <a:endParaRPr lang="en-GB" sz="3200" b="1" dirty="0" smtClean="0"/>
          </a:p>
          <a:p>
            <a:r>
              <a:rPr lang="en-GB" sz="3200" b="1" dirty="0" smtClean="0"/>
              <a:t>By</a:t>
            </a:r>
          </a:p>
          <a:p>
            <a:endParaRPr lang="en-GB" sz="3200" b="1" dirty="0" smtClean="0">
              <a:solidFill>
                <a:srgbClr val="002060"/>
              </a:solidFill>
            </a:endParaRPr>
          </a:p>
          <a:p>
            <a:r>
              <a:rPr lang="en-GB" sz="4800" b="1" dirty="0" smtClean="0">
                <a:solidFill>
                  <a:srgbClr val="002060"/>
                </a:solidFill>
              </a:rPr>
              <a:t>DR. O. J. AKINYOMI</a:t>
            </a:r>
            <a:endParaRPr lang="en-GB" sz="4800" b="1" dirty="0">
              <a:solidFill>
                <a:srgbClr val="002060"/>
              </a:solidFill>
            </a:endParaRPr>
          </a:p>
        </p:txBody>
      </p:sp>
    </p:spTree>
    <p:extLst>
      <p:ext uri="{BB962C8B-B14F-4D97-AF65-F5344CB8AC3E}">
        <p14:creationId xmlns:p14="http://schemas.microsoft.com/office/powerpoint/2010/main" val="17463545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 y="0"/>
            <a:ext cx="11818620" cy="6858000"/>
          </a:xfrm>
        </p:spPr>
        <p:txBody>
          <a:bodyPr>
            <a:normAutofit/>
          </a:bodyPr>
          <a:lstStyle/>
          <a:p>
            <a:pPr algn="just"/>
            <a:r>
              <a:rPr lang="en-GB" sz="4800" dirty="0" smtClean="0"/>
              <a:t>In Egypt, 3,000 years before Christ, accountants had to present to the Pharaohs each year a detailed report on the net cost of harvest, so that just taxes on wheat could be levied. The ancient Code of Manu made obligatory the periodical auditing of trading profits by court auditors. ...... </a:t>
            </a:r>
            <a:endParaRPr lang="en-GB" sz="4800" dirty="0"/>
          </a:p>
        </p:txBody>
      </p:sp>
    </p:spTree>
    <p:extLst>
      <p:ext uri="{BB962C8B-B14F-4D97-AF65-F5344CB8AC3E}">
        <p14:creationId xmlns:p14="http://schemas.microsoft.com/office/powerpoint/2010/main" val="18434334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 y="0"/>
            <a:ext cx="11818620" cy="6858000"/>
          </a:xfrm>
        </p:spPr>
        <p:txBody>
          <a:bodyPr>
            <a:normAutofit lnSpcReduction="10000"/>
          </a:bodyPr>
          <a:lstStyle/>
          <a:p>
            <a:pPr algn="just"/>
            <a:r>
              <a:rPr lang="en-GB" sz="4800" dirty="0" smtClean="0"/>
              <a:t>In Books VII and VIII of these sacred Laws we find the following two passages: `Merchandising experts will establish the sales price of goods, so that the king may levy 1/20 of the profit thereon' ...`the sales price of merchandise shall be evaluated according to the distance it has travelled, the time it is kept in storage, the expenses connected with it, the time it has to travel to reach its final destination, and the profit that can be anticipated.</a:t>
            </a:r>
            <a:endParaRPr lang="en-GB" sz="4800" dirty="0"/>
          </a:p>
        </p:txBody>
      </p:sp>
    </p:spTree>
    <p:extLst>
      <p:ext uri="{BB962C8B-B14F-4D97-AF65-F5344CB8AC3E}">
        <p14:creationId xmlns:p14="http://schemas.microsoft.com/office/powerpoint/2010/main" val="5974769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 y="0"/>
            <a:ext cx="11818620" cy="6858000"/>
          </a:xfrm>
        </p:spPr>
        <p:txBody>
          <a:bodyPr>
            <a:normAutofit/>
          </a:bodyPr>
          <a:lstStyle/>
          <a:p>
            <a:pPr algn="just"/>
            <a:r>
              <a:rPr lang="en-GB" sz="4800" dirty="0" smtClean="0"/>
              <a:t>The duty of calculating the costs of products in ancient times was performed by court officials and the whole essence was to be able to determine the value of taxes. At about 1100 BC in ancient China, there existed some form of government auditing, budgetary accounts, expenditure control, and periodic reporting. These were some of the costing techniques used by governments in ancient civilizations.</a:t>
            </a:r>
            <a:endParaRPr lang="en-GB" sz="4800" dirty="0"/>
          </a:p>
        </p:txBody>
      </p:sp>
    </p:spTree>
    <p:extLst>
      <p:ext uri="{BB962C8B-B14F-4D97-AF65-F5344CB8AC3E}">
        <p14:creationId xmlns:p14="http://schemas.microsoft.com/office/powerpoint/2010/main" val="3779982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 y="0"/>
            <a:ext cx="11818620" cy="6858000"/>
          </a:xfrm>
        </p:spPr>
        <p:txBody>
          <a:bodyPr>
            <a:normAutofit fontScale="92500"/>
          </a:bodyPr>
          <a:lstStyle/>
          <a:p>
            <a:pPr algn="just"/>
            <a:r>
              <a:rPr lang="en-GB" sz="4800" dirty="0" smtClean="0"/>
              <a:t>The nineteenth century saw the emergence of large business enterprises like the textile mills, iron and still works, which made extensive use of machinery in industrial production, hence the general belief that cost accounting is a product of the nineteenth century. For the systematic recording technique of cost accounting which was developed in the nineteenth century and extended later on, this belief holds sway. But there existed much older elements of costing in the form of industrial bookkeeping practices and techniques. </a:t>
            </a:r>
            <a:endParaRPr lang="en-GB" sz="4800" dirty="0"/>
          </a:p>
        </p:txBody>
      </p:sp>
    </p:spTree>
    <p:extLst>
      <p:ext uri="{BB962C8B-B14F-4D97-AF65-F5344CB8AC3E}">
        <p14:creationId xmlns:p14="http://schemas.microsoft.com/office/powerpoint/2010/main" val="35135478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 y="0"/>
            <a:ext cx="11818620" cy="6858000"/>
          </a:xfrm>
        </p:spPr>
        <p:txBody>
          <a:bodyPr>
            <a:normAutofit/>
          </a:bodyPr>
          <a:lstStyle/>
          <a:p>
            <a:pPr algn="just"/>
            <a:r>
              <a:rPr lang="en-GB" sz="4800" dirty="0" smtClean="0"/>
              <a:t>As early as the beginning of the fourteenth century, some industrial accounts, early and simple forms of cost accounting were in use, as shown by some medieval business records that exist in the twentieth century (</a:t>
            </a:r>
            <a:r>
              <a:rPr lang="en-GB" sz="4800" dirty="0" err="1" smtClean="0"/>
              <a:t>DeRoover</a:t>
            </a:r>
            <a:r>
              <a:rPr lang="en-GB" sz="4800" dirty="0" smtClean="0"/>
              <a:t>, 1968). To support this argument, Edwards and Newell (1990:41) state that the use of product costing is not a product of the nineteenth century.</a:t>
            </a:r>
            <a:endParaRPr lang="en-GB" sz="4800" dirty="0"/>
          </a:p>
        </p:txBody>
      </p:sp>
    </p:spTree>
    <p:extLst>
      <p:ext uri="{BB962C8B-B14F-4D97-AF65-F5344CB8AC3E}">
        <p14:creationId xmlns:p14="http://schemas.microsoft.com/office/powerpoint/2010/main" val="22629191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 y="0"/>
            <a:ext cx="11818620" cy="6858000"/>
          </a:xfrm>
        </p:spPr>
        <p:txBody>
          <a:bodyPr>
            <a:normAutofit/>
          </a:bodyPr>
          <a:lstStyle/>
          <a:p>
            <a:pPr algn="just"/>
            <a:r>
              <a:rPr lang="en-GB" sz="4800" dirty="0" smtClean="0"/>
              <a:t>The costing techniques that were practised earlier on in the medieval era, apart from their simple structures, were very similar to many of the techniques employed in cost accounting in the twentieth century. Take the evaluation of by-products as an example. </a:t>
            </a:r>
            <a:endParaRPr lang="en-GB" sz="4800" dirty="0"/>
          </a:p>
        </p:txBody>
      </p:sp>
    </p:spTree>
    <p:extLst>
      <p:ext uri="{BB962C8B-B14F-4D97-AF65-F5344CB8AC3E}">
        <p14:creationId xmlns:p14="http://schemas.microsoft.com/office/powerpoint/2010/main" val="8173684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 y="0"/>
            <a:ext cx="11818620" cy="6858000"/>
          </a:xfrm>
        </p:spPr>
        <p:txBody>
          <a:bodyPr>
            <a:normAutofit fontScale="92500" lnSpcReduction="20000"/>
          </a:bodyPr>
          <a:lstStyle/>
          <a:p>
            <a:pPr algn="just"/>
            <a:r>
              <a:rPr lang="en-GB" sz="4800" b="1" dirty="0" smtClean="0"/>
              <a:t>The Origin of Cost Accounting</a:t>
            </a:r>
          </a:p>
          <a:p>
            <a:pPr algn="just"/>
            <a:r>
              <a:rPr lang="en-GB" sz="4800" dirty="0" smtClean="0"/>
              <a:t>Generally, in the accounting history, it is believed that the double entry system of accounting formally started with Luca Pacioli’s Summa which was published in 1494. But facts in the accounting literature show that double entry bookkeeping was already in practice by the Venetian merchants and several others in Northern Italy long before Pacioli’s treatise which only described the system. Though he never laid claim to the invention of the all embracing double entry system of accounting, researches have shown that he laid the stepping stone hence, his recognition as the father of modern bookkeeping (</a:t>
            </a:r>
            <a:r>
              <a:rPr lang="en-GB" sz="4800" dirty="0" err="1" smtClean="0"/>
              <a:t>Adum</a:t>
            </a:r>
            <a:r>
              <a:rPr lang="en-GB" sz="4800" dirty="0" smtClean="0"/>
              <a:t>, 2015b).</a:t>
            </a:r>
          </a:p>
        </p:txBody>
      </p:sp>
    </p:spTree>
    <p:extLst>
      <p:ext uri="{BB962C8B-B14F-4D97-AF65-F5344CB8AC3E}">
        <p14:creationId xmlns:p14="http://schemas.microsoft.com/office/powerpoint/2010/main" val="11336284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 y="0"/>
            <a:ext cx="11818620" cy="6858000"/>
          </a:xfrm>
        </p:spPr>
        <p:txBody>
          <a:bodyPr>
            <a:normAutofit fontScale="92500"/>
          </a:bodyPr>
          <a:lstStyle/>
          <a:p>
            <a:pPr algn="just"/>
            <a:r>
              <a:rPr lang="en-GB" sz="4800" b="1" dirty="0" smtClean="0"/>
              <a:t>The Origin of Cost Accounting (Cont.)</a:t>
            </a:r>
          </a:p>
          <a:p>
            <a:pPr algn="just"/>
            <a:r>
              <a:rPr lang="en-GB" sz="4800" dirty="0" smtClean="0"/>
              <a:t>Arabic numerals were introduced around the early thirteenth century as a result of the extensive trading arrangement which the Italian merchants were engaged in with Arabs living in the Middle East, North Africa and Spain (</a:t>
            </a:r>
            <a:r>
              <a:rPr lang="en-GB" sz="4800" dirty="0" err="1" smtClean="0"/>
              <a:t>DeRoover</a:t>
            </a:r>
            <a:r>
              <a:rPr lang="en-GB" sz="4800" dirty="0" smtClean="0"/>
              <a:t>, 1956). As businesses grew, accounts were used, though in a very simple way, to cost products. In the accounts of Garner (1988), a firm known as Del Bene was established to in Florence, Italy to convert raw wool into products.</a:t>
            </a:r>
          </a:p>
        </p:txBody>
      </p:sp>
    </p:spTree>
    <p:extLst>
      <p:ext uri="{BB962C8B-B14F-4D97-AF65-F5344CB8AC3E}">
        <p14:creationId xmlns:p14="http://schemas.microsoft.com/office/powerpoint/2010/main" val="18227503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 y="0"/>
            <a:ext cx="11818620" cy="6858000"/>
          </a:xfrm>
        </p:spPr>
        <p:txBody>
          <a:bodyPr>
            <a:normAutofit fontScale="85000" lnSpcReduction="20000"/>
          </a:bodyPr>
          <a:lstStyle/>
          <a:p>
            <a:pPr algn="just"/>
            <a:r>
              <a:rPr lang="en-GB" sz="4800" b="1" dirty="0" smtClean="0"/>
              <a:t>The Origin of Cost Accounting (Cont.)</a:t>
            </a:r>
          </a:p>
          <a:p>
            <a:pPr algn="just"/>
            <a:r>
              <a:rPr lang="en-GB" sz="4800" dirty="0" smtClean="0"/>
              <a:t>The system of accounting records adopted by this firm, though very crude when compared with later developments, represented some of the earliest examples of cost accounting. At about 1350, the firm was able to derive prime costs and operated accounting books for “the results of trading or mercantile activity” and “the central workshop data”. Later on such other books as “the book of raw wool purchased”, “the labourers wage book” and “the dyers wage book” were established and used. Those books were used to record every transaction relating to the purchase of wool, the labour expenses for manufacture of certain quality and quantity of woollen cloths, and of course, the cost of dyers.</a:t>
            </a:r>
          </a:p>
        </p:txBody>
      </p:sp>
    </p:spTree>
    <p:extLst>
      <p:ext uri="{BB962C8B-B14F-4D97-AF65-F5344CB8AC3E}">
        <p14:creationId xmlns:p14="http://schemas.microsoft.com/office/powerpoint/2010/main" val="21703587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122362"/>
            <a:ext cx="12192000" cy="4089717"/>
          </a:xfrm>
        </p:spPr>
        <p:txBody>
          <a:bodyPr>
            <a:noAutofit/>
          </a:bodyPr>
          <a:lstStyle/>
          <a:p>
            <a:r>
              <a:rPr lang="en-GB" sz="7200" b="1" dirty="0" smtClean="0">
                <a:latin typeface="Algerian" panose="04020705040A02060702" pitchFamily="82" charset="0"/>
              </a:rPr>
              <a:t>HISTORY, PRINCIPLES AND OBJECTIVES OF COST ACCOUNTING</a:t>
            </a:r>
            <a:endParaRPr lang="en-GB" sz="7200" b="1" dirty="0">
              <a:latin typeface="Algerian" panose="04020705040A02060702" pitchFamily="82" charset="0"/>
            </a:endParaRPr>
          </a:p>
        </p:txBody>
      </p:sp>
    </p:spTree>
    <p:extLst>
      <p:ext uri="{BB962C8B-B14F-4D97-AF65-F5344CB8AC3E}">
        <p14:creationId xmlns:p14="http://schemas.microsoft.com/office/powerpoint/2010/main" val="23210405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 y="0"/>
            <a:ext cx="11818620" cy="6858000"/>
          </a:xfrm>
        </p:spPr>
        <p:txBody>
          <a:bodyPr>
            <a:normAutofit/>
          </a:bodyPr>
          <a:lstStyle/>
          <a:p>
            <a:pPr algn="just"/>
            <a:r>
              <a:rPr lang="en-GB" sz="4800" b="1" dirty="0" smtClean="0"/>
              <a:t>Cost Accounting Definitions</a:t>
            </a:r>
            <a:endParaRPr lang="en-GB" sz="4800" dirty="0" smtClean="0"/>
          </a:p>
          <a:p>
            <a:pPr algn="just"/>
            <a:r>
              <a:rPr lang="en-GB" sz="4800" dirty="0" smtClean="0"/>
              <a:t>There are several definitions of cost accounting, these include:</a:t>
            </a:r>
          </a:p>
          <a:p>
            <a:pPr algn="just"/>
            <a:r>
              <a:rPr lang="en-GB" sz="4800" dirty="0" smtClean="0"/>
              <a:t>It is the </a:t>
            </a:r>
            <a:r>
              <a:rPr lang="en-GB" sz="4800" dirty="0"/>
              <a:t>recording of all the costs incurred in a business in a way that can be used to improve its management.</a:t>
            </a:r>
            <a:endParaRPr lang="en-GB" sz="4800" dirty="0"/>
          </a:p>
          <a:p>
            <a:pPr algn="just"/>
            <a:endParaRPr lang="en-GB" sz="4800" dirty="0"/>
          </a:p>
        </p:txBody>
      </p:sp>
    </p:spTree>
    <p:extLst>
      <p:ext uri="{BB962C8B-B14F-4D97-AF65-F5344CB8AC3E}">
        <p14:creationId xmlns:p14="http://schemas.microsoft.com/office/powerpoint/2010/main" val="9690779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 y="0"/>
            <a:ext cx="11818620" cy="6858000"/>
          </a:xfrm>
        </p:spPr>
        <p:txBody>
          <a:bodyPr>
            <a:normAutofit lnSpcReduction="10000"/>
          </a:bodyPr>
          <a:lstStyle/>
          <a:p>
            <a:pPr algn="just"/>
            <a:r>
              <a:rPr lang="en-GB" sz="4800" b="1" dirty="0" smtClean="0"/>
              <a:t>Cost Accounting Definitions (Cont.)</a:t>
            </a:r>
            <a:endParaRPr lang="en-GB" sz="4800" dirty="0" smtClean="0"/>
          </a:p>
          <a:p>
            <a:pPr algn="just"/>
            <a:r>
              <a:rPr lang="en-GB" sz="4800" dirty="0"/>
              <a:t>Cost accounting refers to the process of recording, classifying, summarizing, allocating and analyzing the different alternative measures to control costs. Its purpose is to guide the management on how to control costs effectively and maximize productivity. It provides detailed information of the costs that needs to be focused and find out the alternative course of actions to control the costs in the future.</a:t>
            </a:r>
            <a:endParaRPr lang="en-GB" sz="4800" dirty="0"/>
          </a:p>
        </p:txBody>
      </p:sp>
    </p:spTree>
    <p:extLst>
      <p:ext uri="{BB962C8B-B14F-4D97-AF65-F5344CB8AC3E}">
        <p14:creationId xmlns:p14="http://schemas.microsoft.com/office/powerpoint/2010/main" val="40159709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 y="0"/>
            <a:ext cx="11818620" cy="6858000"/>
          </a:xfrm>
        </p:spPr>
        <p:txBody>
          <a:bodyPr>
            <a:normAutofit/>
          </a:bodyPr>
          <a:lstStyle/>
          <a:p>
            <a:pPr algn="just"/>
            <a:r>
              <a:rPr lang="en-GB" sz="4800" b="1" dirty="0" smtClean="0"/>
              <a:t>Cost Accounting Definitions (Cont.)</a:t>
            </a:r>
            <a:endParaRPr lang="en-GB" sz="4800" dirty="0" smtClean="0"/>
          </a:p>
          <a:p>
            <a:pPr algn="just"/>
            <a:r>
              <a:rPr lang="en-GB" sz="4800" dirty="0" smtClean="0"/>
              <a:t>Cost accounting is the </a:t>
            </a:r>
            <a:r>
              <a:rPr lang="en-GB" sz="4800" dirty="0"/>
              <a:t>systematic recording and analysis of the costs of material, </a:t>
            </a:r>
            <a:r>
              <a:rPr lang="en-GB" sz="4800" dirty="0" smtClean="0"/>
              <a:t>labour</a:t>
            </a:r>
            <a:r>
              <a:rPr lang="en-GB" sz="4800" dirty="0"/>
              <a:t>, and overhead incident to production</a:t>
            </a:r>
            <a:endParaRPr lang="en-GB" sz="4800" dirty="0"/>
          </a:p>
        </p:txBody>
      </p:sp>
    </p:spTree>
    <p:extLst>
      <p:ext uri="{BB962C8B-B14F-4D97-AF65-F5344CB8AC3E}">
        <p14:creationId xmlns:p14="http://schemas.microsoft.com/office/powerpoint/2010/main" val="19585181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 y="0"/>
            <a:ext cx="11818620" cy="6858000"/>
          </a:xfrm>
        </p:spPr>
        <p:txBody>
          <a:bodyPr>
            <a:normAutofit lnSpcReduction="10000"/>
          </a:bodyPr>
          <a:lstStyle/>
          <a:p>
            <a:pPr algn="just"/>
            <a:r>
              <a:rPr lang="en-GB" sz="4800" b="1" dirty="0" smtClean="0"/>
              <a:t>Usefulness of Cost Accounting to Managers</a:t>
            </a:r>
            <a:endParaRPr lang="en-GB" sz="4800" dirty="0" smtClean="0"/>
          </a:p>
          <a:p>
            <a:pPr algn="just"/>
            <a:r>
              <a:rPr lang="en-GB" sz="4800" dirty="0"/>
              <a:t>The various advantages derived by managements on account of a good costing</a:t>
            </a:r>
          </a:p>
          <a:p>
            <a:pPr algn="just"/>
            <a:r>
              <a:rPr lang="en-GB" sz="4800" dirty="0"/>
              <a:t>system can be put as </a:t>
            </a:r>
            <a:r>
              <a:rPr lang="en-GB" sz="4800" dirty="0" smtClean="0"/>
              <a:t>follows:</a:t>
            </a:r>
          </a:p>
          <a:p>
            <a:pPr algn="just"/>
            <a:r>
              <a:rPr lang="en-GB" sz="4800" b="1" dirty="0"/>
              <a:t>1. Useful in periods of depression and competition</a:t>
            </a:r>
            <a:r>
              <a:rPr lang="en-GB" sz="4800" dirty="0"/>
              <a:t>: During </a:t>
            </a:r>
            <a:r>
              <a:rPr lang="en-GB" sz="4800" dirty="0" smtClean="0"/>
              <a:t>trade depression </a:t>
            </a:r>
            <a:r>
              <a:rPr lang="en-GB" sz="4800" dirty="0"/>
              <a:t>the business cannot afford to have leakages which pass unchecked</a:t>
            </a:r>
            <a:r>
              <a:rPr lang="en-GB" sz="4800" dirty="0" smtClean="0"/>
              <a:t>. The </a:t>
            </a:r>
            <a:r>
              <a:rPr lang="en-GB" sz="4800" dirty="0"/>
              <a:t>management should know where economies may be sought, waste</a:t>
            </a:r>
          </a:p>
          <a:p>
            <a:pPr algn="just"/>
            <a:r>
              <a:rPr lang="en-GB" sz="4800" dirty="0"/>
              <a:t>eliminated and efficiency increased.</a:t>
            </a:r>
            <a:endParaRPr lang="en-GB" sz="4800" dirty="0"/>
          </a:p>
        </p:txBody>
      </p:sp>
    </p:spTree>
    <p:extLst>
      <p:ext uri="{BB962C8B-B14F-4D97-AF65-F5344CB8AC3E}">
        <p14:creationId xmlns:p14="http://schemas.microsoft.com/office/powerpoint/2010/main" val="6724305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 y="0"/>
            <a:ext cx="11818620" cy="6858000"/>
          </a:xfrm>
        </p:spPr>
        <p:txBody>
          <a:bodyPr>
            <a:normAutofit/>
          </a:bodyPr>
          <a:lstStyle/>
          <a:p>
            <a:pPr algn="just"/>
            <a:r>
              <a:rPr lang="en-GB" sz="4800" b="1" dirty="0" smtClean="0"/>
              <a:t>Usefulness Cost Accounting to Managers</a:t>
            </a:r>
            <a:endParaRPr lang="en-GB" sz="4800" dirty="0" smtClean="0"/>
          </a:p>
          <a:p>
            <a:pPr algn="just"/>
            <a:r>
              <a:rPr lang="en-GB" sz="4800" b="1" dirty="0"/>
              <a:t>2. Helps in pricing </a:t>
            </a:r>
            <a:r>
              <a:rPr lang="en-GB" sz="4800" b="1" dirty="0" smtClean="0"/>
              <a:t>decisions</a:t>
            </a:r>
          </a:p>
          <a:p>
            <a:pPr algn="just"/>
            <a:r>
              <a:rPr lang="en-GB" sz="4800" b="1" dirty="0"/>
              <a:t>3. Helps in estimates</a:t>
            </a:r>
            <a:r>
              <a:rPr lang="en-GB" sz="4800" dirty="0"/>
              <a:t> </a:t>
            </a:r>
            <a:endParaRPr lang="en-GB" sz="4800" dirty="0" smtClean="0"/>
          </a:p>
          <a:p>
            <a:pPr algn="just"/>
            <a:r>
              <a:rPr lang="en-GB" sz="4800" b="1" dirty="0"/>
              <a:t>4. Cost Accounting helps </a:t>
            </a:r>
            <a:r>
              <a:rPr lang="en-GB" sz="4800" b="1" dirty="0" smtClean="0"/>
              <a:t>managers to channel </a:t>
            </a:r>
            <a:r>
              <a:rPr lang="en-GB" sz="4800" b="1" dirty="0"/>
              <a:t>production on right lines</a:t>
            </a:r>
            <a:r>
              <a:rPr lang="en-GB" sz="4800" dirty="0"/>
              <a:t>: Costing makes possible for the management to distinguish between profitable</a:t>
            </a:r>
          </a:p>
          <a:p>
            <a:pPr algn="just"/>
            <a:r>
              <a:rPr lang="en-GB" sz="4800" dirty="0"/>
              <a:t>and non-profitable activities.</a:t>
            </a:r>
            <a:endParaRPr lang="en-GB" sz="4800" dirty="0"/>
          </a:p>
        </p:txBody>
      </p:sp>
    </p:spTree>
    <p:extLst>
      <p:ext uri="{BB962C8B-B14F-4D97-AF65-F5344CB8AC3E}">
        <p14:creationId xmlns:p14="http://schemas.microsoft.com/office/powerpoint/2010/main" val="29697777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 y="0"/>
            <a:ext cx="11818620" cy="6858000"/>
          </a:xfrm>
        </p:spPr>
        <p:txBody>
          <a:bodyPr>
            <a:normAutofit/>
          </a:bodyPr>
          <a:lstStyle/>
          <a:p>
            <a:pPr algn="just"/>
            <a:r>
              <a:rPr lang="en-GB" sz="4800" b="1" dirty="0" smtClean="0"/>
              <a:t>Usefulness Cost Accounting to Managers</a:t>
            </a:r>
            <a:endParaRPr lang="en-GB" sz="4800" dirty="0" smtClean="0"/>
          </a:p>
          <a:p>
            <a:pPr algn="just"/>
            <a:r>
              <a:rPr lang="en-GB" sz="4800" b="1" dirty="0"/>
              <a:t>5. Helps in reducing </a:t>
            </a:r>
            <a:r>
              <a:rPr lang="en-GB" sz="4800" b="1" dirty="0" smtClean="0"/>
              <a:t>wastage: </a:t>
            </a:r>
            <a:r>
              <a:rPr lang="en-GB" sz="4800" dirty="0" smtClean="0"/>
              <a:t>As </a:t>
            </a:r>
            <a:r>
              <a:rPr lang="en-GB" sz="4800" dirty="0"/>
              <a:t>it is possible to know the cost of </a:t>
            </a:r>
            <a:r>
              <a:rPr lang="en-GB" sz="4800" dirty="0" smtClean="0"/>
              <a:t>the article </a:t>
            </a:r>
            <a:r>
              <a:rPr lang="en-GB" sz="4800" dirty="0"/>
              <a:t>at every stage, it becomes possible to check various forms of </a:t>
            </a:r>
            <a:r>
              <a:rPr lang="en-GB" sz="4800" dirty="0" smtClean="0"/>
              <a:t>waste.</a:t>
            </a:r>
          </a:p>
          <a:p>
            <a:pPr algn="just"/>
            <a:r>
              <a:rPr lang="en-GB" sz="4800" b="1" dirty="0" smtClean="0"/>
              <a:t>6. </a:t>
            </a:r>
            <a:r>
              <a:rPr lang="en-GB" sz="4800" b="1" dirty="0"/>
              <a:t>Provides data for periodical profit </a:t>
            </a:r>
            <a:r>
              <a:rPr lang="en-GB" sz="4800" b="1" dirty="0" smtClean="0"/>
              <a:t>or </a:t>
            </a:r>
            <a:r>
              <a:rPr lang="en-GB" sz="4800" b="1" dirty="0"/>
              <a:t>loss </a:t>
            </a:r>
            <a:r>
              <a:rPr lang="en-GB" sz="4800" b="1" dirty="0" smtClean="0"/>
              <a:t>accounts</a:t>
            </a:r>
          </a:p>
          <a:p>
            <a:pPr algn="just"/>
            <a:r>
              <a:rPr lang="en-GB" sz="4800" b="1" dirty="0"/>
              <a:t>7. Costing results into increased efficiency</a:t>
            </a:r>
            <a:endParaRPr lang="en-GB" sz="4800" b="1" dirty="0"/>
          </a:p>
        </p:txBody>
      </p:sp>
    </p:spTree>
    <p:extLst>
      <p:ext uri="{BB962C8B-B14F-4D97-AF65-F5344CB8AC3E}">
        <p14:creationId xmlns:p14="http://schemas.microsoft.com/office/powerpoint/2010/main" val="34395209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 y="0"/>
            <a:ext cx="11818620" cy="6858000"/>
          </a:xfrm>
        </p:spPr>
        <p:txBody>
          <a:bodyPr>
            <a:normAutofit lnSpcReduction="10000"/>
          </a:bodyPr>
          <a:lstStyle/>
          <a:p>
            <a:pPr algn="just"/>
            <a:r>
              <a:rPr lang="en-GB" sz="4800" b="1" dirty="0" smtClean="0"/>
              <a:t>History of Cost Accounting</a:t>
            </a:r>
          </a:p>
          <a:p>
            <a:pPr algn="just"/>
            <a:r>
              <a:rPr lang="en-GB" sz="4800" dirty="0" smtClean="0"/>
              <a:t>Cost </a:t>
            </a:r>
            <a:r>
              <a:rPr lang="en-GB" sz="4800" dirty="0" smtClean="0"/>
              <a:t>accounting, dated back to the ancient times, is one of the oldest managerial tools used to determine the amount of taxes that were taken by kings or used to determine the prices of the products that trading people of antiquity were selling. The trading people of ancient times such as the Chinese, Egyptians and Arabs had accountants in the service of the royal courts, some of whom were experts in the determination of costs (</a:t>
            </a:r>
            <a:r>
              <a:rPr lang="en-GB" sz="4800" dirty="0" err="1" smtClean="0"/>
              <a:t>Perren</a:t>
            </a:r>
            <a:r>
              <a:rPr lang="en-GB" sz="4800" dirty="0" smtClean="0"/>
              <a:t>, 1944).</a:t>
            </a:r>
            <a:endParaRPr lang="en-GB" sz="4800" dirty="0"/>
          </a:p>
        </p:txBody>
      </p:sp>
    </p:spTree>
    <p:extLst>
      <p:ext uri="{BB962C8B-B14F-4D97-AF65-F5344CB8AC3E}">
        <p14:creationId xmlns:p14="http://schemas.microsoft.com/office/powerpoint/2010/main" val="37977749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217</TotalTime>
  <Words>1177</Words>
  <Application>Microsoft Office PowerPoint</Application>
  <PresentationFormat>Widescreen</PresentationFormat>
  <Paragraphs>42</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Algerian</vt:lpstr>
      <vt:lpstr>Arial</vt:lpstr>
      <vt:lpstr>Calibri</vt:lpstr>
      <vt:lpstr>Calibri Light</vt:lpstr>
      <vt:lpstr>Office Theme</vt:lpstr>
      <vt:lpstr>COST ACCOUNTING  (ACC 203)</vt:lpstr>
      <vt:lpstr>HISTORY, PRINCIPLES AND OBJECTIVES OF COST ACCOUNTING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oladele akinyomi</dc:creator>
  <cp:lastModifiedBy>oladele akinyomi</cp:lastModifiedBy>
  <cp:revision>16</cp:revision>
  <dcterms:created xsi:type="dcterms:W3CDTF">2018-10-21T18:25:27Z</dcterms:created>
  <dcterms:modified xsi:type="dcterms:W3CDTF">2018-10-22T09:23:21Z</dcterms:modified>
</cp:coreProperties>
</file>