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rgbClr val="565F6C"/>
                </a:solidFill>
                <a:latin typeface="Century Schoolbook"/>
                <a:cs typeface="Century School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entury Schoolbook"/>
                <a:cs typeface="Century Schoolboo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rgbClr val="565F6C"/>
                </a:solidFill>
                <a:latin typeface="Century Schoolbook"/>
                <a:cs typeface="Century School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4335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243" y="6858000"/>
                </a:lnTo>
                <a:lnTo>
                  <a:pt x="4724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82396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047" y="6858000"/>
                </a:lnTo>
                <a:lnTo>
                  <a:pt x="304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81000" y="0"/>
            <a:ext cx="443865" cy="6858000"/>
          </a:xfrm>
          <a:custGeom>
            <a:avLst/>
            <a:gdLst/>
            <a:ahLst/>
            <a:cxnLst/>
            <a:rect l="l" t="t" r="r" b="b"/>
            <a:pathLst>
              <a:path w="443865" h="6858000">
                <a:moveTo>
                  <a:pt x="0" y="6858000"/>
                </a:moveTo>
                <a:lnTo>
                  <a:pt x="443484" y="6858000"/>
                </a:lnTo>
                <a:lnTo>
                  <a:pt x="44348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75843" y="0"/>
            <a:ext cx="105410" cy="6858000"/>
          </a:xfrm>
          <a:custGeom>
            <a:avLst/>
            <a:gdLst/>
            <a:ahLst/>
            <a:cxnLst/>
            <a:rect l="l" t="t" r="r" b="b"/>
            <a:pathLst>
              <a:path w="105410" h="6858000">
                <a:moveTo>
                  <a:pt x="0" y="6858000"/>
                </a:moveTo>
                <a:lnTo>
                  <a:pt x="105156" y="6858000"/>
                </a:lnTo>
                <a:lnTo>
                  <a:pt x="10515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90600" y="0"/>
            <a:ext cx="151130" cy="6858000"/>
          </a:xfrm>
          <a:custGeom>
            <a:avLst/>
            <a:gdLst/>
            <a:ahLst/>
            <a:cxnLst/>
            <a:rect l="l" t="t" r="r" b="b"/>
            <a:pathLst>
              <a:path w="151130" h="6858000">
                <a:moveTo>
                  <a:pt x="0" y="6858000"/>
                </a:moveTo>
                <a:lnTo>
                  <a:pt x="150875" y="6858000"/>
                </a:lnTo>
                <a:lnTo>
                  <a:pt x="1508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2954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200" y="6858000"/>
                </a:lnTo>
                <a:lnTo>
                  <a:pt x="762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141475" y="0"/>
            <a:ext cx="78105" cy="6858000"/>
          </a:xfrm>
          <a:custGeom>
            <a:avLst/>
            <a:gdLst/>
            <a:ahLst/>
            <a:cxnLst/>
            <a:rect l="l" t="t" r="r" b="b"/>
            <a:pathLst>
              <a:path w="78105" h="6858000">
                <a:moveTo>
                  <a:pt x="0" y="6858000"/>
                </a:moveTo>
                <a:lnTo>
                  <a:pt x="77724" y="6858000"/>
                </a:lnTo>
                <a:lnTo>
                  <a:pt x="7772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667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1" y="6857999"/>
                </a:lnTo>
              </a:path>
            </a:pathLst>
          </a:custGeom>
          <a:ln w="57912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85444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0" y="6857999"/>
                </a:moveTo>
                <a:lnTo>
                  <a:pt x="57912" y="6857999"/>
                </a:lnTo>
                <a:lnTo>
                  <a:pt x="57912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824483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0" y="6857999"/>
                </a:moveTo>
                <a:lnTo>
                  <a:pt x="57912" y="6857999"/>
                </a:lnTo>
                <a:lnTo>
                  <a:pt x="57912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727454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28956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912507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98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909034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56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2573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62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647700" y="0"/>
                </a:moveTo>
                <a:lnTo>
                  <a:pt x="599360" y="1776"/>
                </a:lnTo>
                <a:lnTo>
                  <a:pt x="551986" y="7021"/>
                </a:lnTo>
                <a:lnTo>
                  <a:pt x="505702" y="15611"/>
                </a:lnTo>
                <a:lnTo>
                  <a:pt x="460633" y="27419"/>
                </a:lnTo>
                <a:lnTo>
                  <a:pt x="416905" y="42321"/>
                </a:lnTo>
                <a:lnTo>
                  <a:pt x="374643" y="60191"/>
                </a:lnTo>
                <a:lnTo>
                  <a:pt x="333972" y="80905"/>
                </a:lnTo>
                <a:lnTo>
                  <a:pt x="295017" y="104337"/>
                </a:lnTo>
                <a:lnTo>
                  <a:pt x="257904" y="130362"/>
                </a:lnTo>
                <a:lnTo>
                  <a:pt x="222758" y="158854"/>
                </a:lnTo>
                <a:lnTo>
                  <a:pt x="189704" y="189690"/>
                </a:lnTo>
                <a:lnTo>
                  <a:pt x="158867" y="222743"/>
                </a:lnTo>
                <a:lnTo>
                  <a:pt x="130373" y="257888"/>
                </a:lnTo>
                <a:lnTo>
                  <a:pt x="104346" y="295001"/>
                </a:lnTo>
                <a:lnTo>
                  <a:pt x="80913" y="333955"/>
                </a:lnTo>
                <a:lnTo>
                  <a:pt x="60197" y="374626"/>
                </a:lnTo>
                <a:lnTo>
                  <a:pt x="42325" y="416889"/>
                </a:lnTo>
                <a:lnTo>
                  <a:pt x="27422" y="460619"/>
                </a:lnTo>
                <a:lnTo>
                  <a:pt x="15612" y="505690"/>
                </a:lnTo>
                <a:lnTo>
                  <a:pt x="7022" y="551977"/>
                </a:lnTo>
                <a:lnTo>
                  <a:pt x="1776" y="599355"/>
                </a:lnTo>
                <a:lnTo>
                  <a:pt x="0" y="647700"/>
                </a:lnTo>
                <a:lnTo>
                  <a:pt x="1776" y="696044"/>
                </a:lnTo>
                <a:lnTo>
                  <a:pt x="7022" y="743422"/>
                </a:lnTo>
                <a:lnTo>
                  <a:pt x="15612" y="789709"/>
                </a:lnTo>
                <a:lnTo>
                  <a:pt x="27422" y="834780"/>
                </a:lnTo>
                <a:lnTo>
                  <a:pt x="42325" y="878510"/>
                </a:lnTo>
                <a:lnTo>
                  <a:pt x="60197" y="920773"/>
                </a:lnTo>
                <a:lnTo>
                  <a:pt x="80913" y="961444"/>
                </a:lnTo>
                <a:lnTo>
                  <a:pt x="104346" y="1000398"/>
                </a:lnTo>
                <a:lnTo>
                  <a:pt x="130373" y="1037511"/>
                </a:lnTo>
                <a:lnTo>
                  <a:pt x="158867" y="1072656"/>
                </a:lnTo>
                <a:lnTo>
                  <a:pt x="189704" y="1105709"/>
                </a:lnTo>
                <a:lnTo>
                  <a:pt x="222758" y="1136545"/>
                </a:lnTo>
                <a:lnTo>
                  <a:pt x="257904" y="1165037"/>
                </a:lnTo>
                <a:lnTo>
                  <a:pt x="295017" y="1191062"/>
                </a:lnTo>
                <a:lnTo>
                  <a:pt x="333972" y="1214494"/>
                </a:lnTo>
                <a:lnTo>
                  <a:pt x="374643" y="1235208"/>
                </a:lnTo>
                <a:lnTo>
                  <a:pt x="416905" y="1253078"/>
                </a:lnTo>
                <a:lnTo>
                  <a:pt x="460633" y="1267980"/>
                </a:lnTo>
                <a:lnTo>
                  <a:pt x="505702" y="1279788"/>
                </a:lnTo>
                <a:lnTo>
                  <a:pt x="551986" y="1288378"/>
                </a:lnTo>
                <a:lnTo>
                  <a:pt x="599360" y="1293623"/>
                </a:lnTo>
                <a:lnTo>
                  <a:pt x="647700" y="1295400"/>
                </a:lnTo>
                <a:lnTo>
                  <a:pt x="696044" y="1293623"/>
                </a:lnTo>
                <a:lnTo>
                  <a:pt x="743422" y="1288378"/>
                </a:lnTo>
                <a:lnTo>
                  <a:pt x="789709" y="1279788"/>
                </a:lnTo>
                <a:lnTo>
                  <a:pt x="834780" y="1267980"/>
                </a:lnTo>
                <a:lnTo>
                  <a:pt x="878510" y="1253078"/>
                </a:lnTo>
                <a:lnTo>
                  <a:pt x="920773" y="1235208"/>
                </a:lnTo>
                <a:lnTo>
                  <a:pt x="961444" y="1214494"/>
                </a:lnTo>
                <a:lnTo>
                  <a:pt x="1000398" y="1191062"/>
                </a:lnTo>
                <a:lnTo>
                  <a:pt x="1037511" y="1165037"/>
                </a:lnTo>
                <a:lnTo>
                  <a:pt x="1072656" y="1136545"/>
                </a:lnTo>
                <a:lnTo>
                  <a:pt x="1105709" y="1105709"/>
                </a:lnTo>
                <a:lnTo>
                  <a:pt x="1136545" y="1072656"/>
                </a:lnTo>
                <a:lnTo>
                  <a:pt x="1165037" y="1037511"/>
                </a:lnTo>
                <a:lnTo>
                  <a:pt x="1191062" y="1000398"/>
                </a:lnTo>
                <a:lnTo>
                  <a:pt x="1214494" y="961444"/>
                </a:lnTo>
                <a:lnTo>
                  <a:pt x="1235208" y="920773"/>
                </a:lnTo>
                <a:lnTo>
                  <a:pt x="1253078" y="878510"/>
                </a:lnTo>
                <a:lnTo>
                  <a:pt x="1267980" y="834780"/>
                </a:lnTo>
                <a:lnTo>
                  <a:pt x="1279788" y="789709"/>
                </a:lnTo>
                <a:lnTo>
                  <a:pt x="1288378" y="743422"/>
                </a:lnTo>
                <a:lnTo>
                  <a:pt x="1293623" y="696044"/>
                </a:lnTo>
                <a:lnTo>
                  <a:pt x="1295400" y="647700"/>
                </a:lnTo>
                <a:lnTo>
                  <a:pt x="1293623" y="599355"/>
                </a:lnTo>
                <a:lnTo>
                  <a:pt x="1288378" y="551977"/>
                </a:lnTo>
                <a:lnTo>
                  <a:pt x="1279788" y="505690"/>
                </a:lnTo>
                <a:lnTo>
                  <a:pt x="1267980" y="460619"/>
                </a:lnTo>
                <a:lnTo>
                  <a:pt x="1253078" y="416889"/>
                </a:lnTo>
                <a:lnTo>
                  <a:pt x="1235208" y="374626"/>
                </a:lnTo>
                <a:lnTo>
                  <a:pt x="1214494" y="333955"/>
                </a:lnTo>
                <a:lnTo>
                  <a:pt x="1191062" y="295001"/>
                </a:lnTo>
                <a:lnTo>
                  <a:pt x="1165037" y="257888"/>
                </a:lnTo>
                <a:lnTo>
                  <a:pt x="1136545" y="222743"/>
                </a:lnTo>
                <a:lnTo>
                  <a:pt x="1105709" y="189690"/>
                </a:lnTo>
                <a:lnTo>
                  <a:pt x="1072656" y="158854"/>
                </a:lnTo>
                <a:lnTo>
                  <a:pt x="1037511" y="130362"/>
                </a:lnTo>
                <a:lnTo>
                  <a:pt x="1000398" y="104337"/>
                </a:lnTo>
                <a:lnTo>
                  <a:pt x="961444" y="80905"/>
                </a:lnTo>
                <a:lnTo>
                  <a:pt x="920773" y="60191"/>
                </a:lnTo>
                <a:lnTo>
                  <a:pt x="878510" y="42321"/>
                </a:lnTo>
                <a:lnTo>
                  <a:pt x="834780" y="27419"/>
                </a:lnTo>
                <a:lnTo>
                  <a:pt x="789709" y="15611"/>
                </a:lnTo>
                <a:lnTo>
                  <a:pt x="743422" y="7021"/>
                </a:lnTo>
                <a:lnTo>
                  <a:pt x="696044" y="1776"/>
                </a:lnTo>
                <a:lnTo>
                  <a:pt x="647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1309116" y="4867655"/>
            <a:ext cx="641985" cy="641985"/>
          </a:xfrm>
          <a:custGeom>
            <a:avLst/>
            <a:gdLst/>
            <a:ahLst/>
            <a:cxnLst/>
            <a:rect l="l" t="t" r="r" b="b"/>
            <a:pathLst>
              <a:path w="641985" h="641985">
                <a:moveTo>
                  <a:pt x="320802" y="0"/>
                </a:moveTo>
                <a:lnTo>
                  <a:pt x="273398" y="3478"/>
                </a:lnTo>
                <a:lnTo>
                  <a:pt x="228153" y="13583"/>
                </a:lnTo>
                <a:lnTo>
                  <a:pt x="185563" y="29817"/>
                </a:lnTo>
                <a:lnTo>
                  <a:pt x="146125" y="51685"/>
                </a:lnTo>
                <a:lnTo>
                  <a:pt x="110335" y="78690"/>
                </a:lnTo>
                <a:lnTo>
                  <a:pt x="78690" y="110335"/>
                </a:lnTo>
                <a:lnTo>
                  <a:pt x="51685" y="146125"/>
                </a:lnTo>
                <a:lnTo>
                  <a:pt x="29817" y="185563"/>
                </a:lnTo>
                <a:lnTo>
                  <a:pt x="13583" y="228153"/>
                </a:lnTo>
                <a:lnTo>
                  <a:pt x="3478" y="273398"/>
                </a:lnTo>
                <a:lnTo>
                  <a:pt x="0" y="320802"/>
                </a:lnTo>
                <a:lnTo>
                  <a:pt x="3478" y="368205"/>
                </a:lnTo>
                <a:lnTo>
                  <a:pt x="13583" y="413450"/>
                </a:lnTo>
                <a:lnTo>
                  <a:pt x="29817" y="456040"/>
                </a:lnTo>
                <a:lnTo>
                  <a:pt x="51685" y="495478"/>
                </a:lnTo>
                <a:lnTo>
                  <a:pt x="78690" y="531268"/>
                </a:lnTo>
                <a:lnTo>
                  <a:pt x="110335" y="562913"/>
                </a:lnTo>
                <a:lnTo>
                  <a:pt x="146125" y="589918"/>
                </a:lnTo>
                <a:lnTo>
                  <a:pt x="185563" y="611786"/>
                </a:lnTo>
                <a:lnTo>
                  <a:pt x="228153" y="628020"/>
                </a:lnTo>
                <a:lnTo>
                  <a:pt x="273398" y="638125"/>
                </a:lnTo>
                <a:lnTo>
                  <a:pt x="320802" y="641604"/>
                </a:lnTo>
                <a:lnTo>
                  <a:pt x="368205" y="638125"/>
                </a:lnTo>
                <a:lnTo>
                  <a:pt x="413450" y="628020"/>
                </a:lnTo>
                <a:lnTo>
                  <a:pt x="456040" y="611786"/>
                </a:lnTo>
                <a:lnTo>
                  <a:pt x="495478" y="589918"/>
                </a:lnTo>
                <a:lnTo>
                  <a:pt x="531268" y="562913"/>
                </a:lnTo>
                <a:lnTo>
                  <a:pt x="562913" y="531268"/>
                </a:lnTo>
                <a:lnTo>
                  <a:pt x="589918" y="495478"/>
                </a:lnTo>
                <a:lnTo>
                  <a:pt x="611786" y="456040"/>
                </a:lnTo>
                <a:lnTo>
                  <a:pt x="628020" y="413450"/>
                </a:lnTo>
                <a:lnTo>
                  <a:pt x="638125" y="368205"/>
                </a:lnTo>
                <a:lnTo>
                  <a:pt x="641604" y="320802"/>
                </a:lnTo>
                <a:lnTo>
                  <a:pt x="638125" y="273398"/>
                </a:lnTo>
                <a:lnTo>
                  <a:pt x="628020" y="228153"/>
                </a:lnTo>
                <a:lnTo>
                  <a:pt x="611786" y="185563"/>
                </a:lnTo>
                <a:lnTo>
                  <a:pt x="589918" y="146125"/>
                </a:lnTo>
                <a:lnTo>
                  <a:pt x="562913" y="110335"/>
                </a:lnTo>
                <a:lnTo>
                  <a:pt x="531268" y="78690"/>
                </a:lnTo>
                <a:lnTo>
                  <a:pt x="495478" y="51685"/>
                </a:lnTo>
                <a:lnTo>
                  <a:pt x="456040" y="29817"/>
                </a:lnTo>
                <a:lnTo>
                  <a:pt x="413450" y="13583"/>
                </a:lnTo>
                <a:lnTo>
                  <a:pt x="368205" y="3478"/>
                </a:lnTo>
                <a:lnTo>
                  <a:pt x="320802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091183" y="5500115"/>
            <a:ext cx="137159" cy="137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1664207" y="5788152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137160" y="0"/>
                </a:moveTo>
                <a:lnTo>
                  <a:pt x="93829" y="6992"/>
                </a:lnTo>
                <a:lnTo>
                  <a:pt x="56180" y="26462"/>
                </a:lnTo>
                <a:lnTo>
                  <a:pt x="26481" y="56153"/>
                </a:lnTo>
                <a:lnTo>
                  <a:pt x="6998" y="93805"/>
                </a:lnTo>
                <a:lnTo>
                  <a:pt x="0" y="137160"/>
                </a:lnTo>
                <a:lnTo>
                  <a:pt x="6998" y="180514"/>
                </a:lnTo>
                <a:lnTo>
                  <a:pt x="26481" y="218166"/>
                </a:lnTo>
                <a:lnTo>
                  <a:pt x="56180" y="247857"/>
                </a:lnTo>
                <a:lnTo>
                  <a:pt x="93829" y="267327"/>
                </a:lnTo>
                <a:lnTo>
                  <a:pt x="137160" y="274320"/>
                </a:lnTo>
                <a:lnTo>
                  <a:pt x="180490" y="267327"/>
                </a:lnTo>
                <a:lnTo>
                  <a:pt x="218139" y="247857"/>
                </a:lnTo>
                <a:lnTo>
                  <a:pt x="247838" y="218166"/>
                </a:lnTo>
                <a:lnTo>
                  <a:pt x="267321" y="180514"/>
                </a:lnTo>
                <a:lnTo>
                  <a:pt x="274319" y="137160"/>
                </a:lnTo>
                <a:lnTo>
                  <a:pt x="267321" y="93805"/>
                </a:lnTo>
                <a:lnTo>
                  <a:pt x="247838" y="56153"/>
                </a:lnTo>
                <a:lnTo>
                  <a:pt x="218139" y="26462"/>
                </a:lnTo>
                <a:lnTo>
                  <a:pt x="180490" y="6992"/>
                </a:lnTo>
                <a:lnTo>
                  <a:pt x="13716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182880" y="0"/>
                </a:moveTo>
                <a:lnTo>
                  <a:pt x="134276" y="6535"/>
                </a:lnTo>
                <a:lnTo>
                  <a:pt x="90593" y="24976"/>
                </a:lnTo>
                <a:lnTo>
                  <a:pt x="53578" y="53578"/>
                </a:lnTo>
                <a:lnTo>
                  <a:pt x="24976" y="90593"/>
                </a:lnTo>
                <a:lnTo>
                  <a:pt x="6535" y="134276"/>
                </a:lnTo>
                <a:lnTo>
                  <a:pt x="0" y="182880"/>
                </a:lnTo>
                <a:lnTo>
                  <a:pt x="6535" y="231483"/>
                </a:lnTo>
                <a:lnTo>
                  <a:pt x="24976" y="275166"/>
                </a:lnTo>
                <a:lnTo>
                  <a:pt x="53578" y="312181"/>
                </a:lnTo>
                <a:lnTo>
                  <a:pt x="90593" y="340783"/>
                </a:lnTo>
                <a:lnTo>
                  <a:pt x="134276" y="359224"/>
                </a:lnTo>
                <a:lnTo>
                  <a:pt x="182880" y="365760"/>
                </a:lnTo>
                <a:lnTo>
                  <a:pt x="231483" y="359224"/>
                </a:lnTo>
                <a:lnTo>
                  <a:pt x="275166" y="340783"/>
                </a:lnTo>
                <a:lnTo>
                  <a:pt x="312181" y="312181"/>
                </a:lnTo>
                <a:lnTo>
                  <a:pt x="340783" y="275166"/>
                </a:lnTo>
                <a:lnTo>
                  <a:pt x="359224" y="231483"/>
                </a:lnTo>
                <a:lnTo>
                  <a:pt x="365760" y="182880"/>
                </a:lnTo>
                <a:lnTo>
                  <a:pt x="359224" y="134276"/>
                </a:lnTo>
                <a:lnTo>
                  <a:pt x="340783" y="90593"/>
                </a:lnTo>
                <a:lnTo>
                  <a:pt x="312181" y="53578"/>
                </a:lnTo>
                <a:lnTo>
                  <a:pt x="275166" y="24976"/>
                </a:lnTo>
                <a:lnTo>
                  <a:pt x="231483" y="6535"/>
                </a:lnTo>
                <a:lnTo>
                  <a:pt x="18288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1752600" y="1905000"/>
            <a:ext cx="6705600" cy="1676400"/>
          </a:xfrm>
          <a:custGeom>
            <a:avLst/>
            <a:gdLst/>
            <a:ahLst/>
            <a:cxnLst/>
            <a:rect l="l" t="t" r="r" b="b"/>
            <a:pathLst>
              <a:path w="6705600" h="1676400">
                <a:moveTo>
                  <a:pt x="0" y="1676400"/>
                </a:moveTo>
                <a:lnTo>
                  <a:pt x="6705600" y="1676400"/>
                </a:lnTo>
                <a:lnTo>
                  <a:pt x="6705600" y="0"/>
                </a:lnTo>
                <a:lnTo>
                  <a:pt x="0" y="0"/>
                </a:lnTo>
                <a:lnTo>
                  <a:pt x="0" y="1676400"/>
                </a:lnTo>
                <a:close/>
              </a:path>
            </a:pathLst>
          </a:custGeom>
          <a:solidFill>
            <a:srgbClr val="F09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50" b="1" i="0">
                <a:solidFill>
                  <a:srgbClr val="565F6C"/>
                </a:solidFill>
                <a:latin typeface="Century Schoolbook"/>
                <a:cs typeface="Century School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763761" y="761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783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48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3035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83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85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156447" y="5715000"/>
            <a:ext cx="550545" cy="548640"/>
          </a:xfrm>
          <a:custGeom>
            <a:avLst/>
            <a:gdLst/>
            <a:ahLst/>
            <a:cxnLst/>
            <a:rect l="l" t="t" r="r" b="b"/>
            <a:pathLst>
              <a:path w="550545" h="548639">
                <a:moveTo>
                  <a:pt x="275081" y="0"/>
                </a:moveTo>
                <a:lnTo>
                  <a:pt x="225643" y="4419"/>
                </a:lnTo>
                <a:lnTo>
                  <a:pt x="179109" y="17162"/>
                </a:lnTo>
                <a:lnTo>
                  <a:pt x="136256" y="37453"/>
                </a:lnTo>
                <a:lnTo>
                  <a:pt x="97863" y="64518"/>
                </a:lnTo>
                <a:lnTo>
                  <a:pt x="64706" y="97580"/>
                </a:lnTo>
                <a:lnTo>
                  <a:pt x="37563" y="135867"/>
                </a:lnTo>
                <a:lnTo>
                  <a:pt x="17213" y="178602"/>
                </a:lnTo>
                <a:lnTo>
                  <a:pt x="4432" y="225011"/>
                </a:lnTo>
                <a:lnTo>
                  <a:pt x="0" y="274319"/>
                </a:lnTo>
                <a:lnTo>
                  <a:pt x="4432" y="323628"/>
                </a:lnTo>
                <a:lnTo>
                  <a:pt x="17213" y="370037"/>
                </a:lnTo>
                <a:lnTo>
                  <a:pt x="37563" y="412772"/>
                </a:lnTo>
                <a:lnTo>
                  <a:pt x="64706" y="451059"/>
                </a:lnTo>
                <a:lnTo>
                  <a:pt x="97863" y="484121"/>
                </a:lnTo>
                <a:lnTo>
                  <a:pt x="136256" y="511186"/>
                </a:lnTo>
                <a:lnTo>
                  <a:pt x="179109" y="531477"/>
                </a:lnTo>
                <a:lnTo>
                  <a:pt x="225643" y="544220"/>
                </a:lnTo>
                <a:lnTo>
                  <a:pt x="275081" y="548640"/>
                </a:lnTo>
                <a:lnTo>
                  <a:pt x="324520" y="544220"/>
                </a:lnTo>
                <a:lnTo>
                  <a:pt x="371054" y="531477"/>
                </a:lnTo>
                <a:lnTo>
                  <a:pt x="413907" y="511186"/>
                </a:lnTo>
                <a:lnTo>
                  <a:pt x="452300" y="484121"/>
                </a:lnTo>
                <a:lnTo>
                  <a:pt x="485457" y="451059"/>
                </a:lnTo>
                <a:lnTo>
                  <a:pt x="512600" y="412772"/>
                </a:lnTo>
                <a:lnTo>
                  <a:pt x="532950" y="370037"/>
                </a:lnTo>
                <a:lnTo>
                  <a:pt x="545731" y="323628"/>
                </a:lnTo>
                <a:lnTo>
                  <a:pt x="550163" y="274319"/>
                </a:lnTo>
                <a:lnTo>
                  <a:pt x="545731" y="225011"/>
                </a:lnTo>
                <a:lnTo>
                  <a:pt x="532950" y="178602"/>
                </a:lnTo>
                <a:lnTo>
                  <a:pt x="512600" y="135867"/>
                </a:lnTo>
                <a:lnTo>
                  <a:pt x="485457" y="97580"/>
                </a:lnTo>
                <a:lnTo>
                  <a:pt x="452300" y="64518"/>
                </a:lnTo>
                <a:lnTo>
                  <a:pt x="413907" y="37453"/>
                </a:lnTo>
                <a:lnTo>
                  <a:pt x="371054" y="17162"/>
                </a:lnTo>
                <a:lnTo>
                  <a:pt x="324520" y="4419"/>
                </a:lnTo>
                <a:lnTo>
                  <a:pt x="275081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453898"/>
            <a:ext cx="8072119" cy="49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1" i="0">
                <a:solidFill>
                  <a:srgbClr val="565F6C"/>
                </a:solidFill>
                <a:latin typeface="Century Schoolbook"/>
                <a:cs typeface="Century Schoolboo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247902"/>
            <a:ext cx="5950585" cy="3101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entury Schoolbook"/>
                <a:cs typeface="Century Schoolboo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3355" y="0"/>
            <a:ext cx="47625" cy="6858000"/>
          </a:xfrm>
          <a:custGeom>
            <a:avLst/>
            <a:gdLst/>
            <a:ahLst/>
            <a:cxnLst/>
            <a:rect l="l" t="t" r="r" b="b"/>
            <a:pathLst>
              <a:path w="47625" h="6858000">
                <a:moveTo>
                  <a:pt x="0" y="6858000"/>
                </a:moveTo>
                <a:lnTo>
                  <a:pt x="47243" y="6858000"/>
                </a:lnTo>
                <a:lnTo>
                  <a:pt x="47243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396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047" y="6858000"/>
                </a:lnTo>
                <a:lnTo>
                  <a:pt x="304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0"/>
            <a:ext cx="443865" cy="6858000"/>
          </a:xfrm>
          <a:custGeom>
            <a:avLst/>
            <a:gdLst/>
            <a:ahLst/>
            <a:cxnLst/>
            <a:rect l="l" t="t" r="r" b="b"/>
            <a:pathLst>
              <a:path w="443865" h="6858000">
                <a:moveTo>
                  <a:pt x="0" y="6858000"/>
                </a:moveTo>
                <a:lnTo>
                  <a:pt x="443484" y="6858000"/>
                </a:lnTo>
                <a:lnTo>
                  <a:pt x="44348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DC3AD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5843" y="0"/>
            <a:ext cx="105410" cy="6858000"/>
          </a:xfrm>
          <a:custGeom>
            <a:avLst/>
            <a:gdLst/>
            <a:ahLst/>
            <a:cxnLst/>
            <a:rect l="l" t="t" r="r" b="b"/>
            <a:pathLst>
              <a:path w="105410" h="6858000">
                <a:moveTo>
                  <a:pt x="0" y="6858000"/>
                </a:moveTo>
                <a:lnTo>
                  <a:pt x="105156" y="6858000"/>
                </a:lnTo>
                <a:lnTo>
                  <a:pt x="10515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0600" y="0"/>
            <a:ext cx="151130" cy="6858000"/>
          </a:xfrm>
          <a:custGeom>
            <a:avLst/>
            <a:gdLst/>
            <a:ahLst/>
            <a:cxnLst/>
            <a:rect l="l" t="t" r="r" b="b"/>
            <a:pathLst>
              <a:path w="151130" h="6858000">
                <a:moveTo>
                  <a:pt x="0" y="6858000"/>
                </a:moveTo>
                <a:lnTo>
                  <a:pt x="150875" y="6858000"/>
                </a:lnTo>
                <a:lnTo>
                  <a:pt x="1508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954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200" y="6858000"/>
                </a:lnTo>
                <a:lnTo>
                  <a:pt x="762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41475" y="0"/>
            <a:ext cx="78105" cy="6858000"/>
          </a:xfrm>
          <a:custGeom>
            <a:avLst/>
            <a:gdLst/>
            <a:ahLst/>
            <a:cxnLst/>
            <a:rect l="l" t="t" r="r" b="b"/>
            <a:pathLst>
              <a:path w="78105" h="6858000">
                <a:moveTo>
                  <a:pt x="0" y="6858000"/>
                </a:moveTo>
                <a:lnTo>
                  <a:pt x="77724" y="6858000"/>
                </a:lnTo>
                <a:lnTo>
                  <a:pt x="7772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C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67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1" y="6857999"/>
                </a:lnTo>
              </a:path>
            </a:pathLst>
          </a:custGeom>
          <a:ln w="57912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5444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0" y="6857999"/>
                </a:moveTo>
                <a:lnTo>
                  <a:pt x="57912" y="6857999"/>
                </a:lnTo>
                <a:lnTo>
                  <a:pt x="57912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4483" y="0"/>
            <a:ext cx="58419" cy="6858000"/>
          </a:xfrm>
          <a:custGeom>
            <a:avLst/>
            <a:gdLst/>
            <a:ahLst/>
            <a:cxnLst/>
            <a:rect l="l" t="t" r="r" b="b"/>
            <a:pathLst>
              <a:path w="58419" h="6858000">
                <a:moveTo>
                  <a:pt x="0" y="6857999"/>
                </a:moveTo>
                <a:lnTo>
                  <a:pt x="57912" y="6857999"/>
                </a:lnTo>
                <a:lnTo>
                  <a:pt x="57912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7454" y="761"/>
            <a:ext cx="0" cy="685165"/>
          </a:xfrm>
          <a:custGeom>
            <a:avLst/>
            <a:gdLst/>
            <a:ahLst/>
            <a:cxnLst/>
            <a:rect l="l" t="t" r="r" b="b"/>
            <a:pathLst>
              <a:path h="685165">
                <a:moveTo>
                  <a:pt x="0" y="0"/>
                </a:moveTo>
                <a:lnTo>
                  <a:pt x="0" y="685038"/>
                </a:lnTo>
              </a:path>
            </a:pathLst>
          </a:custGeom>
          <a:ln w="2895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27454" y="3429000"/>
            <a:ext cx="0" cy="3430270"/>
          </a:xfrm>
          <a:custGeom>
            <a:avLst/>
            <a:gdLst/>
            <a:ahLst/>
            <a:cxnLst/>
            <a:rect l="l" t="t" r="r" b="b"/>
            <a:pathLst>
              <a:path h="3430270">
                <a:moveTo>
                  <a:pt x="0" y="0"/>
                </a:moveTo>
                <a:lnTo>
                  <a:pt x="0" y="3429761"/>
                </a:lnTo>
              </a:path>
            </a:pathLst>
          </a:custGeom>
          <a:ln w="28955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144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12507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34798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09034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7"/>
                </a:lnTo>
              </a:path>
            </a:pathLst>
          </a:custGeom>
          <a:ln w="11556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573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76200">
            <a:solidFill>
              <a:srgbClr val="FDC3A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647700" y="0"/>
                </a:moveTo>
                <a:lnTo>
                  <a:pt x="599360" y="1776"/>
                </a:lnTo>
                <a:lnTo>
                  <a:pt x="551986" y="7021"/>
                </a:lnTo>
                <a:lnTo>
                  <a:pt x="505702" y="15611"/>
                </a:lnTo>
                <a:lnTo>
                  <a:pt x="460633" y="27419"/>
                </a:lnTo>
                <a:lnTo>
                  <a:pt x="416905" y="42321"/>
                </a:lnTo>
                <a:lnTo>
                  <a:pt x="374643" y="60191"/>
                </a:lnTo>
                <a:lnTo>
                  <a:pt x="333972" y="80905"/>
                </a:lnTo>
                <a:lnTo>
                  <a:pt x="295017" y="104337"/>
                </a:lnTo>
                <a:lnTo>
                  <a:pt x="257904" y="130362"/>
                </a:lnTo>
                <a:lnTo>
                  <a:pt x="222758" y="158854"/>
                </a:lnTo>
                <a:lnTo>
                  <a:pt x="189704" y="189690"/>
                </a:lnTo>
                <a:lnTo>
                  <a:pt x="158867" y="222743"/>
                </a:lnTo>
                <a:lnTo>
                  <a:pt x="130373" y="257888"/>
                </a:lnTo>
                <a:lnTo>
                  <a:pt x="104346" y="295001"/>
                </a:lnTo>
                <a:lnTo>
                  <a:pt x="80913" y="333955"/>
                </a:lnTo>
                <a:lnTo>
                  <a:pt x="60197" y="374626"/>
                </a:lnTo>
                <a:lnTo>
                  <a:pt x="42325" y="416889"/>
                </a:lnTo>
                <a:lnTo>
                  <a:pt x="27422" y="460619"/>
                </a:lnTo>
                <a:lnTo>
                  <a:pt x="15612" y="505690"/>
                </a:lnTo>
                <a:lnTo>
                  <a:pt x="7022" y="551977"/>
                </a:lnTo>
                <a:lnTo>
                  <a:pt x="1776" y="599355"/>
                </a:lnTo>
                <a:lnTo>
                  <a:pt x="0" y="647700"/>
                </a:lnTo>
                <a:lnTo>
                  <a:pt x="1776" y="696044"/>
                </a:lnTo>
                <a:lnTo>
                  <a:pt x="7022" y="743422"/>
                </a:lnTo>
                <a:lnTo>
                  <a:pt x="15612" y="789709"/>
                </a:lnTo>
                <a:lnTo>
                  <a:pt x="27422" y="834780"/>
                </a:lnTo>
                <a:lnTo>
                  <a:pt x="42325" y="878510"/>
                </a:lnTo>
                <a:lnTo>
                  <a:pt x="60197" y="920773"/>
                </a:lnTo>
                <a:lnTo>
                  <a:pt x="80913" y="961444"/>
                </a:lnTo>
                <a:lnTo>
                  <a:pt x="104346" y="1000398"/>
                </a:lnTo>
                <a:lnTo>
                  <a:pt x="130373" y="1037511"/>
                </a:lnTo>
                <a:lnTo>
                  <a:pt x="158867" y="1072656"/>
                </a:lnTo>
                <a:lnTo>
                  <a:pt x="189704" y="1105709"/>
                </a:lnTo>
                <a:lnTo>
                  <a:pt x="222758" y="1136545"/>
                </a:lnTo>
                <a:lnTo>
                  <a:pt x="257904" y="1165037"/>
                </a:lnTo>
                <a:lnTo>
                  <a:pt x="295017" y="1191062"/>
                </a:lnTo>
                <a:lnTo>
                  <a:pt x="333972" y="1214494"/>
                </a:lnTo>
                <a:lnTo>
                  <a:pt x="374643" y="1235208"/>
                </a:lnTo>
                <a:lnTo>
                  <a:pt x="416905" y="1253078"/>
                </a:lnTo>
                <a:lnTo>
                  <a:pt x="460633" y="1267980"/>
                </a:lnTo>
                <a:lnTo>
                  <a:pt x="505702" y="1279788"/>
                </a:lnTo>
                <a:lnTo>
                  <a:pt x="551986" y="1288378"/>
                </a:lnTo>
                <a:lnTo>
                  <a:pt x="599360" y="1293623"/>
                </a:lnTo>
                <a:lnTo>
                  <a:pt x="647700" y="1295400"/>
                </a:lnTo>
                <a:lnTo>
                  <a:pt x="696044" y="1293623"/>
                </a:lnTo>
                <a:lnTo>
                  <a:pt x="743422" y="1288378"/>
                </a:lnTo>
                <a:lnTo>
                  <a:pt x="789709" y="1279788"/>
                </a:lnTo>
                <a:lnTo>
                  <a:pt x="834780" y="1267980"/>
                </a:lnTo>
                <a:lnTo>
                  <a:pt x="878510" y="1253078"/>
                </a:lnTo>
                <a:lnTo>
                  <a:pt x="920773" y="1235208"/>
                </a:lnTo>
                <a:lnTo>
                  <a:pt x="961444" y="1214494"/>
                </a:lnTo>
                <a:lnTo>
                  <a:pt x="1000398" y="1191062"/>
                </a:lnTo>
                <a:lnTo>
                  <a:pt x="1037511" y="1165037"/>
                </a:lnTo>
                <a:lnTo>
                  <a:pt x="1072656" y="1136545"/>
                </a:lnTo>
                <a:lnTo>
                  <a:pt x="1105709" y="1105709"/>
                </a:lnTo>
                <a:lnTo>
                  <a:pt x="1136545" y="1072656"/>
                </a:lnTo>
                <a:lnTo>
                  <a:pt x="1165037" y="1037511"/>
                </a:lnTo>
                <a:lnTo>
                  <a:pt x="1191062" y="1000398"/>
                </a:lnTo>
                <a:lnTo>
                  <a:pt x="1214494" y="961444"/>
                </a:lnTo>
                <a:lnTo>
                  <a:pt x="1235208" y="920773"/>
                </a:lnTo>
                <a:lnTo>
                  <a:pt x="1253078" y="878510"/>
                </a:lnTo>
                <a:lnTo>
                  <a:pt x="1267980" y="834780"/>
                </a:lnTo>
                <a:lnTo>
                  <a:pt x="1279788" y="789709"/>
                </a:lnTo>
                <a:lnTo>
                  <a:pt x="1288378" y="743422"/>
                </a:lnTo>
                <a:lnTo>
                  <a:pt x="1293623" y="696044"/>
                </a:lnTo>
                <a:lnTo>
                  <a:pt x="1295400" y="647700"/>
                </a:lnTo>
                <a:lnTo>
                  <a:pt x="1293623" y="599355"/>
                </a:lnTo>
                <a:lnTo>
                  <a:pt x="1288378" y="551977"/>
                </a:lnTo>
                <a:lnTo>
                  <a:pt x="1279788" y="505690"/>
                </a:lnTo>
                <a:lnTo>
                  <a:pt x="1267980" y="460619"/>
                </a:lnTo>
                <a:lnTo>
                  <a:pt x="1253078" y="416889"/>
                </a:lnTo>
                <a:lnTo>
                  <a:pt x="1235208" y="374626"/>
                </a:lnTo>
                <a:lnTo>
                  <a:pt x="1214494" y="333955"/>
                </a:lnTo>
                <a:lnTo>
                  <a:pt x="1191062" y="295001"/>
                </a:lnTo>
                <a:lnTo>
                  <a:pt x="1165037" y="257888"/>
                </a:lnTo>
                <a:lnTo>
                  <a:pt x="1136545" y="222743"/>
                </a:lnTo>
                <a:lnTo>
                  <a:pt x="1105709" y="189690"/>
                </a:lnTo>
                <a:lnTo>
                  <a:pt x="1072656" y="158854"/>
                </a:lnTo>
                <a:lnTo>
                  <a:pt x="1037511" y="130362"/>
                </a:lnTo>
                <a:lnTo>
                  <a:pt x="1000398" y="104337"/>
                </a:lnTo>
                <a:lnTo>
                  <a:pt x="961444" y="80905"/>
                </a:lnTo>
                <a:lnTo>
                  <a:pt x="920773" y="60191"/>
                </a:lnTo>
                <a:lnTo>
                  <a:pt x="878510" y="42321"/>
                </a:lnTo>
                <a:lnTo>
                  <a:pt x="834780" y="27419"/>
                </a:lnTo>
                <a:lnTo>
                  <a:pt x="789709" y="15611"/>
                </a:lnTo>
                <a:lnTo>
                  <a:pt x="743422" y="7021"/>
                </a:lnTo>
                <a:lnTo>
                  <a:pt x="696044" y="1776"/>
                </a:lnTo>
                <a:lnTo>
                  <a:pt x="6477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309116" y="4867655"/>
            <a:ext cx="641985" cy="641985"/>
          </a:xfrm>
          <a:custGeom>
            <a:avLst/>
            <a:gdLst/>
            <a:ahLst/>
            <a:cxnLst/>
            <a:rect l="l" t="t" r="r" b="b"/>
            <a:pathLst>
              <a:path w="641985" h="641985">
                <a:moveTo>
                  <a:pt x="320802" y="0"/>
                </a:moveTo>
                <a:lnTo>
                  <a:pt x="273398" y="3478"/>
                </a:lnTo>
                <a:lnTo>
                  <a:pt x="228153" y="13583"/>
                </a:lnTo>
                <a:lnTo>
                  <a:pt x="185563" y="29817"/>
                </a:lnTo>
                <a:lnTo>
                  <a:pt x="146125" y="51685"/>
                </a:lnTo>
                <a:lnTo>
                  <a:pt x="110335" y="78690"/>
                </a:lnTo>
                <a:lnTo>
                  <a:pt x="78690" y="110335"/>
                </a:lnTo>
                <a:lnTo>
                  <a:pt x="51685" y="146125"/>
                </a:lnTo>
                <a:lnTo>
                  <a:pt x="29817" y="185563"/>
                </a:lnTo>
                <a:lnTo>
                  <a:pt x="13583" y="228153"/>
                </a:lnTo>
                <a:lnTo>
                  <a:pt x="3478" y="273398"/>
                </a:lnTo>
                <a:lnTo>
                  <a:pt x="0" y="320802"/>
                </a:lnTo>
                <a:lnTo>
                  <a:pt x="3478" y="368205"/>
                </a:lnTo>
                <a:lnTo>
                  <a:pt x="13583" y="413450"/>
                </a:lnTo>
                <a:lnTo>
                  <a:pt x="29817" y="456040"/>
                </a:lnTo>
                <a:lnTo>
                  <a:pt x="51685" y="495478"/>
                </a:lnTo>
                <a:lnTo>
                  <a:pt x="78690" y="531268"/>
                </a:lnTo>
                <a:lnTo>
                  <a:pt x="110335" y="562913"/>
                </a:lnTo>
                <a:lnTo>
                  <a:pt x="146125" y="589918"/>
                </a:lnTo>
                <a:lnTo>
                  <a:pt x="185563" y="611786"/>
                </a:lnTo>
                <a:lnTo>
                  <a:pt x="228153" y="628020"/>
                </a:lnTo>
                <a:lnTo>
                  <a:pt x="273398" y="638125"/>
                </a:lnTo>
                <a:lnTo>
                  <a:pt x="320802" y="641604"/>
                </a:lnTo>
                <a:lnTo>
                  <a:pt x="368205" y="638125"/>
                </a:lnTo>
                <a:lnTo>
                  <a:pt x="413450" y="628020"/>
                </a:lnTo>
                <a:lnTo>
                  <a:pt x="456040" y="611786"/>
                </a:lnTo>
                <a:lnTo>
                  <a:pt x="495478" y="589918"/>
                </a:lnTo>
                <a:lnTo>
                  <a:pt x="531268" y="562913"/>
                </a:lnTo>
                <a:lnTo>
                  <a:pt x="562913" y="531268"/>
                </a:lnTo>
                <a:lnTo>
                  <a:pt x="589918" y="495478"/>
                </a:lnTo>
                <a:lnTo>
                  <a:pt x="611786" y="456040"/>
                </a:lnTo>
                <a:lnTo>
                  <a:pt x="628020" y="413450"/>
                </a:lnTo>
                <a:lnTo>
                  <a:pt x="638125" y="368205"/>
                </a:lnTo>
                <a:lnTo>
                  <a:pt x="641604" y="320802"/>
                </a:lnTo>
                <a:lnTo>
                  <a:pt x="638125" y="273398"/>
                </a:lnTo>
                <a:lnTo>
                  <a:pt x="628020" y="228153"/>
                </a:lnTo>
                <a:lnTo>
                  <a:pt x="611786" y="185563"/>
                </a:lnTo>
                <a:lnTo>
                  <a:pt x="589918" y="146125"/>
                </a:lnTo>
                <a:lnTo>
                  <a:pt x="562913" y="110335"/>
                </a:lnTo>
                <a:lnTo>
                  <a:pt x="531268" y="78690"/>
                </a:lnTo>
                <a:lnTo>
                  <a:pt x="495478" y="51685"/>
                </a:lnTo>
                <a:lnTo>
                  <a:pt x="456040" y="29817"/>
                </a:lnTo>
                <a:lnTo>
                  <a:pt x="413450" y="13583"/>
                </a:lnTo>
                <a:lnTo>
                  <a:pt x="368205" y="3478"/>
                </a:lnTo>
                <a:lnTo>
                  <a:pt x="320802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91183" y="5500115"/>
            <a:ext cx="137159" cy="137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664207" y="5788152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137160" y="0"/>
                </a:moveTo>
                <a:lnTo>
                  <a:pt x="93829" y="6992"/>
                </a:lnTo>
                <a:lnTo>
                  <a:pt x="56180" y="26462"/>
                </a:lnTo>
                <a:lnTo>
                  <a:pt x="26481" y="56153"/>
                </a:lnTo>
                <a:lnTo>
                  <a:pt x="6998" y="93805"/>
                </a:lnTo>
                <a:lnTo>
                  <a:pt x="0" y="137160"/>
                </a:lnTo>
                <a:lnTo>
                  <a:pt x="6998" y="180514"/>
                </a:lnTo>
                <a:lnTo>
                  <a:pt x="26481" y="218166"/>
                </a:lnTo>
                <a:lnTo>
                  <a:pt x="56180" y="247857"/>
                </a:lnTo>
                <a:lnTo>
                  <a:pt x="93829" y="267327"/>
                </a:lnTo>
                <a:lnTo>
                  <a:pt x="137160" y="274320"/>
                </a:lnTo>
                <a:lnTo>
                  <a:pt x="180490" y="267327"/>
                </a:lnTo>
                <a:lnTo>
                  <a:pt x="218139" y="247857"/>
                </a:lnTo>
                <a:lnTo>
                  <a:pt x="247838" y="218166"/>
                </a:lnTo>
                <a:lnTo>
                  <a:pt x="267321" y="180514"/>
                </a:lnTo>
                <a:lnTo>
                  <a:pt x="274319" y="137160"/>
                </a:lnTo>
                <a:lnTo>
                  <a:pt x="267321" y="93805"/>
                </a:lnTo>
                <a:lnTo>
                  <a:pt x="247838" y="56153"/>
                </a:lnTo>
                <a:lnTo>
                  <a:pt x="218139" y="26462"/>
                </a:lnTo>
                <a:lnTo>
                  <a:pt x="180490" y="6992"/>
                </a:lnTo>
                <a:lnTo>
                  <a:pt x="13716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182880" y="0"/>
                </a:moveTo>
                <a:lnTo>
                  <a:pt x="134276" y="6535"/>
                </a:lnTo>
                <a:lnTo>
                  <a:pt x="90593" y="24976"/>
                </a:lnTo>
                <a:lnTo>
                  <a:pt x="53578" y="53578"/>
                </a:lnTo>
                <a:lnTo>
                  <a:pt x="24976" y="90593"/>
                </a:lnTo>
                <a:lnTo>
                  <a:pt x="6535" y="134276"/>
                </a:lnTo>
                <a:lnTo>
                  <a:pt x="0" y="182880"/>
                </a:lnTo>
                <a:lnTo>
                  <a:pt x="6535" y="231483"/>
                </a:lnTo>
                <a:lnTo>
                  <a:pt x="24976" y="275166"/>
                </a:lnTo>
                <a:lnTo>
                  <a:pt x="53578" y="312181"/>
                </a:lnTo>
                <a:lnTo>
                  <a:pt x="90593" y="340783"/>
                </a:lnTo>
                <a:lnTo>
                  <a:pt x="134276" y="359224"/>
                </a:lnTo>
                <a:lnTo>
                  <a:pt x="182880" y="365760"/>
                </a:lnTo>
                <a:lnTo>
                  <a:pt x="231483" y="359224"/>
                </a:lnTo>
                <a:lnTo>
                  <a:pt x="275166" y="340783"/>
                </a:lnTo>
                <a:lnTo>
                  <a:pt x="312181" y="312181"/>
                </a:lnTo>
                <a:lnTo>
                  <a:pt x="340783" y="275166"/>
                </a:lnTo>
                <a:lnTo>
                  <a:pt x="359224" y="231483"/>
                </a:lnTo>
                <a:lnTo>
                  <a:pt x="365760" y="182880"/>
                </a:lnTo>
                <a:lnTo>
                  <a:pt x="359224" y="134276"/>
                </a:lnTo>
                <a:lnTo>
                  <a:pt x="340783" y="90593"/>
                </a:lnTo>
                <a:lnTo>
                  <a:pt x="312181" y="53578"/>
                </a:lnTo>
                <a:lnTo>
                  <a:pt x="275166" y="24976"/>
                </a:lnTo>
                <a:lnTo>
                  <a:pt x="231483" y="6535"/>
                </a:lnTo>
                <a:lnTo>
                  <a:pt x="18288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71600" y="685800"/>
            <a:ext cx="7467600" cy="2743200"/>
          </a:xfrm>
          <a:custGeom>
            <a:avLst/>
            <a:gdLst/>
            <a:ahLst/>
            <a:cxnLst/>
            <a:rect l="l" t="t" r="r" b="b"/>
            <a:pathLst>
              <a:path w="7467600" h="2743200">
                <a:moveTo>
                  <a:pt x="0" y="2743200"/>
                </a:moveTo>
                <a:lnTo>
                  <a:pt x="7467600" y="2743200"/>
                </a:lnTo>
                <a:lnTo>
                  <a:pt x="7467600" y="0"/>
                </a:lnTo>
                <a:lnTo>
                  <a:pt x="0" y="0"/>
                </a:lnTo>
                <a:lnTo>
                  <a:pt x="0" y="274320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561846" y="1534109"/>
            <a:ext cx="7202170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13435" algn="r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IMPACT</a:t>
            </a:r>
            <a:r>
              <a:rPr sz="3000" spc="-55" dirty="0"/>
              <a:t> </a:t>
            </a:r>
            <a:r>
              <a:rPr sz="3000" spc="-5" dirty="0"/>
              <a:t>OF</a:t>
            </a:r>
            <a:r>
              <a:rPr sz="3000" spc="-55" dirty="0"/>
              <a:t> </a:t>
            </a:r>
            <a:r>
              <a:rPr sz="3000" dirty="0"/>
              <a:t>SOCIO-ECONOMIC  STATUS OF</a:t>
            </a:r>
            <a:r>
              <a:rPr sz="3000" spc="-70" dirty="0"/>
              <a:t> </a:t>
            </a:r>
            <a:r>
              <a:rPr sz="3000" spc="-5" dirty="0"/>
              <a:t>NIGERIAN</a:t>
            </a:r>
            <a:r>
              <a:rPr sz="3000" dirty="0"/>
              <a:t> PREGNANT  </a:t>
            </a:r>
            <a:r>
              <a:rPr sz="3000" spc="-5" dirty="0"/>
              <a:t>WOMEN </a:t>
            </a:r>
            <a:r>
              <a:rPr sz="3000" dirty="0"/>
              <a:t>ON</a:t>
            </a:r>
            <a:r>
              <a:rPr sz="3000" spc="-55" dirty="0"/>
              <a:t> </a:t>
            </a:r>
            <a:r>
              <a:rPr sz="3000" dirty="0"/>
              <a:t>SUSCEPTIBILITY</a:t>
            </a:r>
            <a:r>
              <a:rPr sz="3000" spc="-25" dirty="0"/>
              <a:t> </a:t>
            </a:r>
            <a:r>
              <a:rPr sz="3000" spc="-5" dirty="0"/>
              <a:t>TO  </a:t>
            </a:r>
            <a:r>
              <a:rPr sz="3000" dirty="0"/>
              <a:t>MALARIA AND</a:t>
            </a:r>
            <a:r>
              <a:rPr sz="3000" spc="-80" dirty="0"/>
              <a:t> </a:t>
            </a:r>
            <a:r>
              <a:rPr sz="3000" spc="-5" dirty="0"/>
              <a:t>HELMINTHIASIS</a:t>
            </a:r>
            <a:endParaRPr sz="3000"/>
          </a:p>
        </p:txBody>
      </p:sp>
      <p:sp>
        <p:nvSpPr>
          <p:cNvPr id="25" name="object 25"/>
          <p:cNvSpPr txBox="1"/>
          <p:nvPr/>
        </p:nvSpPr>
        <p:spPr>
          <a:xfrm>
            <a:off x="1983994" y="4066413"/>
            <a:ext cx="6640195" cy="214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*^Rabiu OR, *Odaibo AB , ^Ademowo</a:t>
            </a:r>
            <a:r>
              <a:rPr sz="2400" b="1" spc="-165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dirty="0">
                <a:solidFill>
                  <a:srgbClr val="565F6C"/>
                </a:solidFill>
                <a:latin typeface="Century Schoolbook"/>
                <a:cs typeface="Century Schoolbook"/>
              </a:rPr>
              <a:t>OG</a:t>
            </a:r>
            <a:endParaRPr sz="24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100">
              <a:latin typeface="Times New Roman"/>
              <a:cs typeface="Times New Roman"/>
            </a:endParaRPr>
          </a:p>
          <a:p>
            <a:pPr marL="15875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* </a:t>
            </a:r>
            <a:r>
              <a:rPr sz="2000" b="1" spc="-5" dirty="0">
                <a:solidFill>
                  <a:srgbClr val="565F6C"/>
                </a:solidFill>
                <a:latin typeface="Century Schoolbook"/>
                <a:cs typeface="Century Schoolbook"/>
              </a:rPr>
              <a:t>Department 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of</a:t>
            </a:r>
            <a:r>
              <a:rPr sz="2000" b="1" spc="-30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Zoology,</a:t>
            </a:r>
            <a:endParaRPr sz="2000">
              <a:latin typeface="Century Schoolbook"/>
              <a:cs typeface="Century Schoolbook"/>
            </a:endParaRPr>
          </a:p>
          <a:p>
            <a:pPr marL="12700" marR="621665" indent="146050">
              <a:lnSpc>
                <a:spcPct val="100000"/>
              </a:lnSpc>
              <a:spcBef>
                <a:spcPts val="600"/>
              </a:spcBef>
            </a:pP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^Institute </a:t>
            </a:r>
            <a:r>
              <a:rPr sz="2000" b="1" spc="-5" dirty="0">
                <a:solidFill>
                  <a:srgbClr val="565F6C"/>
                </a:solidFill>
                <a:latin typeface="Century Schoolbook"/>
                <a:cs typeface="Century Schoolbook"/>
              </a:rPr>
              <a:t>for 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Advanced Medical </a:t>
            </a:r>
            <a:r>
              <a:rPr sz="2000" b="1" spc="-5" dirty="0">
                <a:solidFill>
                  <a:srgbClr val="565F6C"/>
                </a:solidFill>
                <a:latin typeface="Century Schoolbook"/>
                <a:cs typeface="Century Schoolbook"/>
              </a:rPr>
              <a:t>Research</a:t>
            </a:r>
            <a:r>
              <a:rPr sz="2000" b="1" spc="-85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&amp;  Training, College of Medicine, University of  Ibadan,</a:t>
            </a:r>
            <a:r>
              <a:rPr sz="2000" b="1" spc="-5" dirty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00" b="1" dirty="0">
                <a:solidFill>
                  <a:srgbClr val="565F6C"/>
                </a:solidFill>
                <a:latin typeface="Century Schoolbook"/>
                <a:cs typeface="Century Schoolbook"/>
              </a:rPr>
              <a:t>Nigeria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0" y="0"/>
            <a:ext cx="1295400" cy="1295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76173"/>
            <a:ext cx="76384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T</a:t>
            </a:r>
            <a:r>
              <a:rPr sz="2650" spc="-10" dirty="0"/>
              <a:t>ABLE </a:t>
            </a:r>
            <a:r>
              <a:rPr sz="3300" dirty="0"/>
              <a:t>4 – </a:t>
            </a:r>
            <a:r>
              <a:rPr sz="2650" spc="-10" dirty="0"/>
              <a:t>LIVING CONDITIONS</a:t>
            </a:r>
            <a:r>
              <a:rPr sz="2650" spc="565" dirty="0"/>
              <a:t> </a:t>
            </a:r>
            <a:r>
              <a:rPr sz="2650" spc="-10" dirty="0"/>
              <a:t>CONTD</a:t>
            </a:r>
            <a:r>
              <a:rPr sz="3600" b="0" spc="-10" dirty="0">
                <a:latin typeface="Century Schoolbook"/>
                <a:cs typeface="Century Schoolbook"/>
              </a:rPr>
              <a:t>.</a:t>
            </a:r>
            <a:endParaRPr sz="3600">
              <a:latin typeface="Century Schoolbook"/>
              <a:cs typeface="Century Schoolbook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98450" y="1136650"/>
          <a:ext cx="8401050" cy="4889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9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3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Frequency (n)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Percentage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(%)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WINDOW/DOOR</a:t>
                      </a:r>
                      <a:r>
                        <a:rPr sz="1800" b="1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SCREEN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Yes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256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87.4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No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37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12.6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STAGNANT</a:t>
                      </a:r>
                      <a:r>
                        <a:rPr sz="1800" b="1" spc="-2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WATER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Yes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71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No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251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78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OPEN</a:t>
                      </a:r>
                      <a:r>
                        <a:rPr sz="1800" b="1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DRAINAGE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Yes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212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66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No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109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34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1212850"/>
            <a:ext cx="0" cy="4965700"/>
          </a:xfrm>
          <a:custGeom>
            <a:avLst/>
            <a:gdLst/>
            <a:ahLst/>
            <a:cxnLst/>
            <a:rect l="l" t="t" r="r" b="b"/>
            <a:pathLst>
              <a:path h="4965700">
                <a:moveTo>
                  <a:pt x="0" y="0"/>
                </a:moveTo>
                <a:lnTo>
                  <a:pt x="0" y="496570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00" y="1212850"/>
            <a:ext cx="0" cy="4965700"/>
          </a:xfrm>
          <a:custGeom>
            <a:avLst/>
            <a:gdLst/>
            <a:ahLst/>
            <a:cxnLst/>
            <a:rect l="l" t="t" r="r" b="b"/>
            <a:pathLst>
              <a:path h="4965700">
                <a:moveTo>
                  <a:pt x="0" y="0"/>
                </a:moveTo>
                <a:lnTo>
                  <a:pt x="0" y="496570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04800" y="761"/>
          <a:ext cx="8459470" cy="6184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6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6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6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18438">
                <a:tc gridSpan="3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5"/>
                        </a:spcBef>
                      </a:pPr>
                      <a:r>
                        <a:rPr sz="3600" spc="10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T</a:t>
                      </a:r>
                      <a:r>
                        <a:rPr sz="2850" spc="10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ABLE </a:t>
                      </a:r>
                      <a:r>
                        <a:rPr sz="3600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5 </a:t>
                      </a:r>
                      <a:r>
                        <a:rPr sz="3000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– </a:t>
                      </a:r>
                      <a:r>
                        <a:rPr sz="2850" spc="15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SANITARY</a:t>
                      </a:r>
                      <a:r>
                        <a:rPr sz="2850" spc="204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2850" spc="15" dirty="0">
                          <a:solidFill>
                            <a:srgbClr val="565F6C"/>
                          </a:solidFill>
                          <a:latin typeface="Century Schoolbook"/>
                          <a:cs typeface="Century Schoolbook"/>
                        </a:rPr>
                        <a:t>PRACTICES</a:t>
                      </a:r>
                      <a:endParaRPr sz="2850">
                        <a:latin typeface="Century Schoolbook"/>
                        <a:cs typeface="Century Schoolbook"/>
                      </a:endParaRPr>
                    </a:p>
                  </a:txBody>
                  <a:tcPr marL="0" marR="0" marT="387985" marB="0"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2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Frequency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(n)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Percentage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(%)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HAND</a:t>
                      </a:r>
                      <a:r>
                        <a:rPr sz="1800" b="1" spc="-3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WASHING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25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Never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0.9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25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Occasionally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121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37.5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25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Always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199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61.6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13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WALK</a:t>
                      </a:r>
                      <a:r>
                        <a:rPr sz="1800" b="1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BAREFOOT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25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Yes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109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33.5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25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No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213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65.5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75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Occasionally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1.0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25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COVERED WATER</a:t>
                      </a:r>
                      <a:r>
                        <a:rPr sz="1800" b="1" spc="-7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CONTAINERS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316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Yes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283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87.1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32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No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42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12.9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304800"/>
            <a:ext cx="8382000" cy="5486400"/>
          </a:xfrm>
          <a:custGeom>
            <a:avLst/>
            <a:gdLst/>
            <a:ahLst/>
            <a:cxnLst/>
            <a:rect l="l" t="t" r="r" b="b"/>
            <a:pathLst>
              <a:path w="8382000" h="5486400">
                <a:moveTo>
                  <a:pt x="0" y="5486400"/>
                </a:moveTo>
                <a:lnTo>
                  <a:pt x="8382000" y="5486400"/>
                </a:lnTo>
                <a:lnTo>
                  <a:pt x="8382000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267328" y="304927"/>
            <a:ext cx="81915" cy="2101850"/>
          </a:xfrm>
          <a:custGeom>
            <a:avLst/>
            <a:gdLst/>
            <a:ahLst/>
            <a:cxnLst/>
            <a:rect l="l" t="t" r="r" b="b"/>
            <a:pathLst>
              <a:path w="81914" h="2101850">
                <a:moveTo>
                  <a:pt x="0" y="0"/>
                </a:moveTo>
                <a:lnTo>
                  <a:pt x="0" y="2101723"/>
                </a:lnTo>
                <a:lnTo>
                  <a:pt x="81661" y="1524"/>
                </a:lnTo>
                <a:lnTo>
                  <a:pt x="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99560" y="433323"/>
            <a:ext cx="2064385" cy="2100580"/>
          </a:xfrm>
          <a:custGeom>
            <a:avLst/>
            <a:gdLst/>
            <a:ahLst/>
            <a:cxnLst/>
            <a:rect l="l" t="t" r="r" b="b"/>
            <a:pathLst>
              <a:path w="2064385" h="2100580">
                <a:moveTo>
                  <a:pt x="81787" y="0"/>
                </a:moveTo>
                <a:lnTo>
                  <a:pt x="0" y="2100199"/>
                </a:lnTo>
                <a:lnTo>
                  <a:pt x="2064130" y="1703959"/>
                </a:lnTo>
                <a:lnTo>
                  <a:pt x="2054388" y="1656185"/>
                </a:lnTo>
                <a:lnTo>
                  <a:pt x="2043596" y="1608845"/>
                </a:lnTo>
                <a:lnTo>
                  <a:pt x="2031770" y="1561952"/>
                </a:lnTo>
                <a:lnTo>
                  <a:pt x="2018921" y="1515515"/>
                </a:lnTo>
                <a:lnTo>
                  <a:pt x="2005064" y="1469547"/>
                </a:lnTo>
                <a:lnTo>
                  <a:pt x="1990211" y="1424060"/>
                </a:lnTo>
                <a:lnTo>
                  <a:pt x="1974377" y="1379064"/>
                </a:lnTo>
                <a:lnTo>
                  <a:pt x="1957574" y="1334572"/>
                </a:lnTo>
                <a:lnTo>
                  <a:pt x="1939817" y="1290594"/>
                </a:lnTo>
                <a:lnTo>
                  <a:pt x="1921118" y="1247142"/>
                </a:lnTo>
                <a:lnTo>
                  <a:pt x="1901491" y="1204229"/>
                </a:lnTo>
                <a:lnTo>
                  <a:pt x="1880949" y="1161865"/>
                </a:lnTo>
                <a:lnTo>
                  <a:pt x="1859505" y="1120061"/>
                </a:lnTo>
                <a:lnTo>
                  <a:pt x="1837174" y="1078830"/>
                </a:lnTo>
                <a:lnTo>
                  <a:pt x="1813968" y="1038183"/>
                </a:lnTo>
                <a:lnTo>
                  <a:pt x="1789901" y="998131"/>
                </a:lnTo>
                <a:lnTo>
                  <a:pt x="1764986" y="958686"/>
                </a:lnTo>
                <a:lnTo>
                  <a:pt x="1739237" y="919859"/>
                </a:lnTo>
                <a:lnTo>
                  <a:pt x="1712667" y="881663"/>
                </a:lnTo>
                <a:lnTo>
                  <a:pt x="1685289" y="844107"/>
                </a:lnTo>
                <a:lnTo>
                  <a:pt x="1657118" y="807205"/>
                </a:lnTo>
                <a:lnTo>
                  <a:pt x="1628165" y="770967"/>
                </a:lnTo>
                <a:lnTo>
                  <a:pt x="1598445" y="735405"/>
                </a:lnTo>
                <a:lnTo>
                  <a:pt x="1567971" y="700530"/>
                </a:lnTo>
                <a:lnTo>
                  <a:pt x="1536756" y="666355"/>
                </a:lnTo>
                <a:lnTo>
                  <a:pt x="1504815" y="632890"/>
                </a:lnTo>
                <a:lnTo>
                  <a:pt x="1472159" y="600147"/>
                </a:lnTo>
                <a:lnTo>
                  <a:pt x="1438803" y="568137"/>
                </a:lnTo>
                <a:lnTo>
                  <a:pt x="1404760" y="536872"/>
                </a:lnTo>
                <a:lnTo>
                  <a:pt x="1370044" y="506364"/>
                </a:lnTo>
                <a:lnTo>
                  <a:pt x="1334667" y="476624"/>
                </a:lnTo>
                <a:lnTo>
                  <a:pt x="1298644" y="447664"/>
                </a:lnTo>
                <a:lnTo>
                  <a:pt x="1261987" y="419494"/>
                </a:lnTo>
                <a:lnTo>
                  <a:pt x="1224710" y="392127"/>
                </a:lnTo>
                <a:lnTo>
                  <a:pt x="1186826" y="365575"/>
                </a:lnTo>
                <a:lnTo>
                  <a:pt x="1148350" y="339847"/>
                </a:lnTo>
                <a:lnTo>
                  <a:pt x="1109293" y="314957"/>
                </a:lnTo>
                <a:lnTo>
                  <a:pt x="1069670" y="290916"/>
                </a:lnTo>
                <a:lnTo>
                  <a:pt x="1029495" y="267734"/>
                </a:lnTo>
                <a:lnTo>
                  <a:pt x="988779" y="245425"/>
                </a:lnTo>
                <a:lnTo>
                  <a:pt x="947538" y="223998"/>
                </a:lnTo>
                <a:lnTo>
                  <a:pt x="905783" y="203466"/>
                </a:lnTo>
                <a:lnTo>
                  <a:pt x="863529" y="183840"/>
                </a:lnTo>
                <a:lnTo>
                  <a:pt x="820789" y="165132"/>
                </a:lnTo>
                <a:lnTo>
                  <a:pt x="777577" y="147353"/>
                </a:lnTo>
                <a:lnTo>
                  <a:pt x="733905" y="130515"/>
                </a:lnTo>
                <a:lnTo>
                  <a:pt x="689788" y="114629"/>
                </a:lnTo>
                <a:lnTo>
                  <a:pt x="645238" y="99707"/>
                </a:lnTo>
                <a:lnTo>
                  <a:pt x="600269" y="85760"/>
                </a:lnTo>
                <a:lnTo>
                  <a:pt x="554894" y="72799"/>
                </a:lnTo>
                <a:lnTo>
                  <a:pt x="509127" y="60837"/>
                </a:lnTo>
                <a:lnTo>
                  <a:pt x="462982" y="49885"/>
                </a:lnTo>
                <a:lnTo>
                  <a:pt x="416471" y="39954"/>
                </a:lnTo>
                <a:lnTo>
                  <a:pt x="369608" y="31056"/>
                </a:lnTo>
                <a:lnTo>
                  <a:pt x="322406" y="23202"/>
                </a:lnTo>
                <a:lnTo>
                  <a:pt x="274879" y="16404"/>
                </a:lnTo>
                <a:lnTo>
                  <a:pt x="227041" y="10673"/>
                </a:lnTo>
                <a:lnTo>
                  <a:pt x="178903" y="6021"/>
                </a:lnTo>
                <a:lnTo>
                  <a:pt x="130481" y="2459"/>
                </a:lnTo>
                <a:lnTo>
                  <a:pt x="8178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81171" y="2497454"/>
            <a:ext cx="2101850" cy="488315"/>
          </a:xfrm>
          <a:custGeom>
            <a:avLst/>
            <a:gdLst/>
            <a:ahLst/>
            <a:cxnLst/>
            <a:rect l="l" t="t" r="r" b="b"/>
            <a:pathLst>
              <a:path w="2101850" h="488314">
                <a:moveTo>
                  <a:pt x="2064003" y="0"/>
                </a:moveTo>
                <a:lnTo>
                  <a:pt x="0" y="396240"/>
                </a:lnTo>
                <a:lnTo>
                  <a:pt x="2099691" y="488188"/>
                </a:lnTo>
                <a:lnTo>
                  <a:pt x="2101284" y="439110"/>
                </a:lnTo>
                <a:lnTo>
                  <a:pt x="2101721" y="390038"/>
                </a:lnTo>
                <a:lnTo>
                  <a:pt x="2101007" y="340990"/>
                </a:lnTo>
                <a:lnTo>
                  <a:pt x="2099144" y="291986"/>
                </a:lnTo>
                <a:lnTo>
                  <a:pt x="2096134" y="243046"/>
                </a:lnTo>
                <a:lnTo>
                  <a:pt x="2091982" y="194190"/>
                </a:lnTo>
                <a:lnTo>
                  <a:pt x="2086690" y="145437"/>
                </a:lnTo>
                <a:lnTo>
                  <a:pt x="2080261" y="96808"/>
                </a:lnTo>
                <a:lnTo>
                  <a:pt x="2072697" y="48322"/>
                </a:lnTo>
                <a:lnTo>
                  <a:pt x="2064003" y="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5716" y="1193546"/>
            <a:ext cx="4201795" cy="4203700"/>
          </a:xfrm>
          <a:custGeom>
            <a:avLst/>
            <a:gdLst/>
            <a:ahLst/>
            <a:cxnLst/>
            <a:rect l="l" t="t" r="r" b="b"/>
            <a:pathLst>
              <a:path w="4201795" h="4203700">
                <a:moveTo>
                  <a:pt x="2101723" y="0"/>
                </a:moveTo>
                <a:lnTo>
                  <a:pt x="2053486" y="542"/>
                </a:lnTo>
                <a:lnTo>
                  <a:pt x="2005515" y="2162"/>
                </a:lnTo>
                <a:lnTo>
                  <a:pt x="1957822" y="4849"/>
                </a:lnTo>
                <a:lnTo>
                  <a:pt x="1910418" y="8589"/>
                </a:lnTo>
                <a:lnTo>
                  <a:pt x="1863315" y="13373"/>
                </a:lnTo>
                <a:lnTo>
                  <a:pt x="1816525" y="19188"/>
                </a:lnTo>
                <a:lnTo>
                  <a:pt x="1770058" y="26022"/>
                </a:lnTo>
                <a:lnTo>
                  <a:pt x="1723927" y="33864"/>
                </a:lnTo>
                <a:lnTo>
                  <a:pt x="1678143" y="42703"/>
                </a:lnTo>
                <a:lnTo>
                  <a:pt x="1632718" y="52527"/>
                </a:lnTo>
                <a:lnTo>
                  <a:pt x="1587663" y="63324"/>
                </a:lnTo>
                <a:lnTo>
                  <a:pt x="1542991" y="75082"/>
                </a:lnTo>
                <a:lnTo>
                  <a:pt x="1498711" y="87791"/>
                </a:lnTo>
                <a:lnTo>
                  <a:pt x="1454837" y="101438"/>
                </a:lnTo>
                <a:lnTo>
                  <a:pt x="1411380" y="116012"/>
                </a:lnTo>
                <a:lnTo>
                  <a:pt x="1368351" y="131501"/>
                </a:lnTo>
                <a:lnTo>
                  <a:pt x="1325762" y="147894"/>
                </a:lnTo>
                <a:lnTo>
                  <a:pt x="1283624" y="165179"/>
                </a:lnTo>
                <a:lnTo>
                  <a:pt x="1241950" y="183344"/>
                </a:lnTo>
                <a:lnTo>
                  <a:pt x="1200750" y="202379"/>
                </a:lnTo>
                <a:lnTo>
                  <a:pt x="1160036" y="222270"/>
                </a:lnTo>
                <a:lnTo>
                  <a:pt x="1119821" y="243007"/>
                </a:lnTo>
                <a:lnTo>
                  <a:pt x="1080114" y="264579"/>
                </a:lnTo>
                <a:lnTo>
                  <a:pt x="1040929" y="286972"/>
                </a:lnTo>
                <a:lnTo>
                  <a:pt x="1002277" y="310177"/>
                </a:lnTo>
                <a:lnTo>
                  <a:pt x="964168" y="334181"/>
                </a:lnTo>
                <a:lnTo>
                  <a:pt x="926616" y="358973"/>
                </a:lnTo>
                <a:lnTo>
                  <a:pt x="889631" y="384541"/>
                </a:lnTo>
                <a:lnTo>
                  <a:pt x="853225" y="410873"/>
                </a:lnTo>
                <a:lnTo>
                  <a:pt x="817409" y="437958"/>
                </a:lnTo>
                <a:lnTo>
                  <a:pt x="782196" y="465785"/>
                </a:lnTo>
                <a:lnTo>
                  <a:pt x="747597" y="494341"/>
                </a:lnTo>
                <a:lnTo>
                  <a:pt x="713623" y="523616"/>
                </a:lnTo>
                <a:lnTo>
                  <a:pt x="680285" y="553597"/>
                </a:lnTo>
                <a:lnTo>
                  <a:pt x="647597" y="584273"/>
                </a:lnTo>
                <a:lnTo>
                  <a:pt x="615568" y="615632"/>
                </a:lnTo>
                <a:lnTo>
                  <a:pt x="584212" y="647663"/>
                </a:lnTo>
                <a:lnTo>
                  <a:pt x="553539" y="680354"/>
                </a:lnTo>
                <a:lnTo>
                  <a:pt x="523560" y="713694"/>
                </a:lnTo>
                <a:lnTo>
                  <a:pt x="494288" y="747671"/>
                </a:lnTo>
                <a:lnTo>
                  <a:pt x="465735" y="782273"/>
                </a:lnTo>
                <a:lnTo>
                  <a:pt x="437911" y="817489"/>
                </a:lnTo>
                <a:lnTo>
                  <a:pt x="410828" y="853307"/>
                </a:lnTo>
                <a:lnTo>
                  <a:pt x="384498" y="889715"/>
                </a:lnTo>
                <a:lnTo>
                  <a:pt x="358933" y="926703"/>
                </a:lnTo>
                <a:lnTo>
                  <a:pt x="334143" y="964258"/>
                </a:lnTo>
                <a:lnTo>
                  <a:pt x="310142" y="1002368"/>
                </a:lnTo>
                <a:lnTo>
                  <a:pt x="286940" y="1041023"/>
                </a:lnTo>
                <a:lnTo>
                  <a:pt x="264548" y="1080211"/>
                </a:lnTo>
                <a:lnTo>
                  <a:pt x="242979" y="1119919"/>
                </a:lnTo>
                <a:lnTo>
                  <a:pt x="222244" y="1160137"/>
                </a:lnTo>
                <a:lnTo>
                  <a:pt x="202355" y="1200853"/>
                </a:lnTo>
                <a:lnTo>
                  <a:pt x="183322" y="1242055"/>
                </a:lnTo>
                <a:lnTo>
                  <a:pt x="165159" y="1283731"/>
                </a:lnTo>
                <a:lnTo>
                  <a:pt x="147876" y="1325871"/>
                </a:lnTo>
                <a:lnTo>
                  <a:pt x="131485" y="1368462"/>
                </a:lnTo>
                <a:lnTo>
                  <a:pt x="115998" y="1411493"/>
                </a:lnTo>
                <a:lnTo>
                  <a:pt x="101425" y="1454952"/>
                </a:lnTo>
                <a:lnTo>
                  <a:pt x="87780" y="1498828"/>
                </a:lnTo>
                <a:lnTo>
                  <a:pt x="75073" y="1543108"/>
                </a:lnTo>
                <a:lnTo>
                  <a:pt x="63316" y="1587782"/>
                </a:lnTo>
                <a:lnTo>
                  <a:pt x="52520" y="1632839"/>
                </a:lnTo>
                <a:lnTo>
                  <a:pt x="42698" y="1678265"/>
                </a:lnTo>
                <a:lnTo>
                  <a:pt x="33860" y="1724050"/>
                </a:lnTo>
                <a:lnTo>
                  <a:pt x="26019" y="1770182"/>
                </a:lnTo>
                <a:lnTo>
                  <a:pt x="19185" y="1816649"/>
                </a:lnTo>
                <a:lnTo>
                  <a:pt x="13371" y="1863441"/>
                </a:lnTo>
                <a:lnTo>
                  <a:pt x="8588" y="1910544"/>
                </a:lnTo>
                <a:lnTo>
                  <a:pt x="4848" y="1957949"/>
                </a:lnTo>
                <a:lnTo>
                  <a:pt x="2162" y="2005642"/>
                </a:lnTo>
                <a:lnTo>
                  <a:pt x="542" y="2053613"/>
                </a:lnTo>
                <a:lnTo>
                  <a:pt x="0" y="2101850"/>
                </a:lnTo>
                <a:lnTo>
                  <a:pt x="542" y="2150086"/>
                </a:lnTo>
                <a:lnTo>
                  <a:pt x="2162" y="2198057"/>
                </a:lnTo>
                <a:lnTo>
                  <a:pt x="4848" y="2245750"/>
                </a:lnTo>
                <a:lnTo>
                  <a:pt x="8588" y="2293154"/>
                </a:lnTo>
                <a:lnTo>
                  <a:pt x="13371" y="2340257"/>
                </a:lnTo>
                <a:lnTo>
                  <a:pt x="19185" y="2387047"/>
                </a:lnTo>
                <a:lnTo>
                  <a:pt x="26019" y="2433514"/>
                </a:lnTo>
                <a:lnTo>
                  <a:pt x="33860" y="2479645"/>
                </a:lnTo>
                <a:lnTo>
                  <a:pt x="42698" y="2525429"/>
                </a:lnTo>
                <a:lnTo>
                  <a:pt x="52520" y="2570854"/>
                </a:lnTo>
                <a:lnTo>
                  <a:pt x="63316" y="2615909"/>
                </a:lnTo>
                <a:lnTo>
                  <a:pt x="75073" y="2660581"/>
                </a:lnTo>
                <a:lnTo>
                  <a:pt x="87780" y="2704861"/>
                </a:lnTo>
                <a:lnTo>
                  <a:pt x="101425" y="2748735"/>
                </a:lnTo>
                <a:lnTo>
                  <a:pt x="115998" y="2792192"/>
                </a:lnTo>
                <a:lnTo>
                  <a:pt x="131485" y="2835221"/>
                </a:lnTo>
                <a:lnTo>
                  <a:pt x="147876" y="2877810"/>
                </a:lnTo>
                <a:lnTo>
                  <a:pt x="165159" y="2919948"/>
                </a:lnTo>
                <a:lnTo>
                  <a:pt x="183322" y="2961622"/>
                </a:lnTo>
                <a:lnTo>
                  <a:pt x="202355" y="3002822"/>
                </a:lnTo>
                <a:lnTo>
                  <a:pt x="222244" y="3043536"/>
                </a:lnTo>
                <a:lnTo>
                  <a:pt x="242984" y="3083760"/>
                </a:lnTo>
                <a:lnTo>
                  <a:pt x="264613" y="3123571"/>
                </a:lnTo>
                <a:lnTo>
                  <a:pt x="287065" y="3162852"/>
                </a:lnTo>
                <a:lnTo>
                  <a:pt x="310142" y="3201295"/>
                </a:lnTo>
                <a:lnTo>
                  <a:pt x="334143" y="3239404"/>
                </a:lnTo>
                <a:lnTo>
                  <a:pt x="358933" y="3276956"/>
                </a:lnTo>
                <a:lnTo>
                  <a:pt x="384498" y="3313941"/>
                </a:lnTo>
                <a:lnTo>
                  <a:pt x="410828" y="3350347"/>
                </a:lnTo>
                <a:lnTo>
                  <a:pt x="437911" y="3386163"/>
                </a:lnTo>
                <a:lnTo>
                  <a:pt x="465735" y="3421376"/>
                </a:lnTo>
                <a:lnTo>
                  <a:pt x="494288" y="3455975"/>
                </a:lnTo>
                <a:lnTo>
                  <a:pt x="523560" y="3489949"/>
                </a:lnTo>
                <a:lnTo>
                  <a:pt x="553539" y="3523287"/>
                </a:lnTo>
                <a:lnTo>
                  <a:pt x="584212" y="3555975"/>
                </a:lnTo>
                <a:lnTo>
                  <a:pt x="615569" y="3588004"/>
                </a:lnTo>
                <a:lnTo>
                  <a:pt x="647597" y="3619360"/>
                </a:lnTo>
                <a:lnTo>
                  <a:pt x="680285" y="3650033"/>
                </a:lnTo>
                <a:lnTo>
                  <a:pt x="713623" y="3680012"/>
                </a:lnTo>
                <a:lnTo>
                  <a:pt x="747597" y="3709284"/>
                </a:lnTo>
                <a:lnTo>
                  <a:pt x="782196" y="3737837"/>
                </a:lnTo>
                <a:lnTo>
                  <a:pt x="817409" y="3765661"/>
                </a:lnTo>
                <a:lnTo>
                  <a:pt x="853225" y="3792744"/>
                </a:lnTo>
                <a:lnTo>
                  <a:pt x="889631" y="3819074"/>
                </a:lnTo>
                <a:lnTo>
                  <a:pt x="926616" y="3844639"/>
                </a:lnTo>
                <a:lnTo>
                  <a:pt x="964168" y="3869429"/>
                </a:lnTo>
                <a:lnTo>
                  <a:pt x="1002277" y="3893430"/>
                </a:lnTo>
                <a:lnTo>
                  <a:pt x="1040929" y="3916632"/>
                </a:lnTo>
                <a:lnTo>
                  <a:pt x="1080114" y="3939024"/>
                </a:lnTo>
                <a:lnTo>
                  <a:pt x="1119821" y="3960593"/>
                </a:lnTo>
                <a:lnTo>
                  <a:pt x="1160036" y="3981328"/>
                </a:lnTo>
                <a:lnTo>
                  <a:pt x="1200750" y="4001217"/>
                </a:lnTo>
                <a:lnTo>
                  <a:pt x="1241950" y="4020250"/>
                </a:lnTo>
                <a:lnTo>
                  <a:pt x="1283624" y="4038413"/>
                </a:lnTo>
                <a:lnTo>
                  <a:pt x="1325762" y="4055696"/>
                </a:lnTo>
                <a:lnTo>
                  <a:pt x="1368351" y="4072087"/>
                </a:lnTo>
                <a:lnTo>
                  <a:pt x="1411380" y="4087574"/>
                </a:lnTo>
                <a:lnTo>
                  <a:pt x="1454837" y="4102147"/>
                </a:lnTo>
                <a:lnTo>
                  <a:pt x="1498711" y="4115792"/>
                </a:lnTo>
                <a:lnTo>
                  <a:pt x="1542991" y="4128499"/>
                </a:lnTo>
                <a:lnTo>
                  <a:pt x="1587663" y="4140256"/>
                </a:lnTo>
                <a:lnTo>
                  <a:pt x="1632718" y="4151052"/>
                </a:lnTo>
                <a:lnTo>
                  <a:pt x="1678143" y="4160874"/>
                </a:lnTo>
                <a:lnTo>
                  <a:pt x="1723927" y="4169712"/>
                </a:lnTo>
                <a:lnTo>
                  <a:pt x="1770058" y="4177553"/>
                </a:lnTo>
                <a:lnTo>
                  <a:pt x="1816525" y="4184387"/>
                </a:lnTo>
                <a:lnTo>
                  <a:pt x="1863315" y="4190201"/>
                </a:lnTo>
                <a:lnTo>
                  <a:pt x="1910418" y="4194984"/>
                </a:lnTo>
                <a:lnTo>
                  <a:pt x="1957822" y="4198724"/>
                </a:lnTo>
                <a:lnTo>
                  <a:pt x="2005515" y="4201410"/>
                </a:lnTo>
                <a:lnTo>
                  <a:pt x="2053486" y="4203030"/>
                </a:lnTo>
                <a:lnTo>
                  <a:pt x="2101723" y="4203573"/>
                </a:lnTo>
                <a:lnTo>
                  <a:pt x="2149880" y="4203030"/>
                </a:lnTo>
                <a:lnTo>
                  <a:pt x="2197654" y="4201418"/>
                </a:lnTo>
                <a:lnTo>
                  <a:pt x="2245224" y="4198742"/>
                </a:lnTo>
                <a:lnTo>
                  <a:pt x="2292514" y="4195016"/>
                </a:lnTo>
                <a:lnTo>
                  <a:pt x="2339512" y="4190250"/>
                </a:lnTo>
                <a:lnTo>
                  <a:pt x="2386206" y="4184456"/>
                </a:lnTo>
                <a:lnTo>
                  <a:pt x="2432585" y="4177645"/>
                </a:lnTo>
                <a:lnTo>
                  <a:pt x="2478636" y="4169829"/>
                </a:lnTo>
                <a:lnTo>
                  <a:pt x="2524348" y="4161019"/>
                </a:lnTo>
                <a:lnTo>
                  <a:pt x="2569710" y="4151227"/>
                </a:lnTo>
                <a:lnTo>
                  <a:pt x="2614708" y="4140463"/>
                </a:lnTo>
                <a:lnTo>
                  <a:pt x="2659332" y="4128738"/>
                </a:lnTo>
                <a:lnTo>
                  <a:pt x="2703570" y="4116065"/>
                </a:lnTo>
                <a:lnTo>
                  <a:pt x="2747409" y="4102455"/>
                </a:lnTo>
                <a:lnTo>
                  <a:pt x="2790838" y="4087919"/>
                </a:lnTo>
                <a:lnTo>
                  <a:pt x="2833845" y="4072468"/>
                </a:lnTo>
                <a:lnTo>
                  <a:pt x="2876418" y="4056113"/>
                </a:lnTo>
                <a:lnTo>
                  <a:pt x="2918546" y="4038867"/>
                </a:lnTo>
                <a:lnTo>
                  <a:pt x="2960216" y="4020739"/>
                </a:lnTo>
                <a:lnTo>
                  <a:pt x="3001416" y="4001742"/>
                </a:lnTo>
                <a:lnTo>
                  <a:pt x="3042136" y="3981888"/>
                </a:lnTo>
                <a:lnTo>
                  <a:pt x="3082363" y="3961186"/>
                </a:lnTo>
                <a:lnTo>
                  <a:pt x="3122084" y="3939649"/>
                </a:lnTo>
                <a:lnTo>
                  <a:pt x="3161290" y="3917288"/>
                </a:lnTo>
                <a:lnTo>
                  <a:pt x="3199966" y="3894114"/>
                </a:lnTo>
                <a:lnTo>
                  <a:pt x="3238103" y="3870139"/>
                </a:lnTo>
                <a:lnTo>
                  <a:pt x="3275687" y="3845373"/>
                </a:lnTo>
                <a:lnTo>
                  <a:pt x="3312707" y="3819829"/>
                </a:lnTo>
                <a:lnTo>
                  <a:pt x="3349152" y="3793518"/>
                </a:lnTo>
                <a:lnTo>
                  <a:pt x="3385008" y="3766450"/>
                </a:lnTo>
                <a:lnTo>
                  <a:pt x="3420266" y="3738637"/>
                </a:lnTo>
                <a:lnTo>
                  <a:pt x="3454911" y="3710092"/>
                </a:lnTo>
                <a:lnTo>
                  <a:pt x="3488934" y="3680823"/>
                </a:lnTo>
                <a:lnTo>
                  <a:pt x="3522322" y="3650845"/>
                </a:lnTo>
                <a:lnTo>
                  <a:pt x="3555063" y="3620166"/>
                </a:lnTo>
                <a:lnTo>
                  <a:pt x="3587145" y="3588800"/>
                </a:lnTo>
                <a:lnTo>
                  <a:pt x="3618557" y="3556757"/>
                </a:lnTo>
                <a:lnTo>
                  <a:pt x="3649286" y="3524048"/>
                </a:lnTo>
                <a:lnTo>
                  <a:pt x="3679322" y="3490685"/>
                </a:lnTo>
                <a:lnTo>
                  <a:pt x="3708651" y="3456679"/>
                </a:lnTo>
                <a:lnTo>
                  <a:pt x="3737262" y="3422042"/>
                </a:lnTo>
                <a:lnTo>
                  <a:pt x="3765144" y="3386785"/>
                </a:lnTo>
                <a:lnTo>
                  <a:pt x="3792284" y="3350919"/>
                </a:lnTo>
                <a:lnTo>
                  <a:pt x="3818671" y="3314455"/>
                </a:lnTo>
                <a:lnTo>
                  <a:pt x="3844293" y="3277405"/>
                </a:lnTo>
                <a:lnTo>
                  <a:pt x="3869138" y="3239780"/>
                </a:lnTo>
                <a:lnTo>
                  <a:pt x="3893194" y="3201592"/>
                </a:lnTo>
                <a:lnTo>
                  <a:pt x="3916568" y="3162643"/>
                </a:lnTo>
                <a:lnTo>
                  <a:pt x="3938953" y="3123458"/>
                </a:lnTo>
                <a:lnTo>
                  <a:pt x="3960515" y="3083751"/>
                </a:lnTo>
                <a:lnTo>
                  <a:pt x="3981292" y="3043431"/>
                </a:lnTo>
                <a:lnTo>
                  <a:pt x="4001226" y="3002596"/>
                </a:lnTo>
                <a:lnTo>
                  <a:pt x="4020301" y="2961264"/>
                </a:lnTo>
                <a:lnTo>
                  <a:pt x="4038503" y="2919449"/>
                </a:lnTo>
                <a:lnTo>
                  <a:pt x="4055823" y="2877161"/>
                </a:lnTo>
                <a:lnTo>
                  <a:pt x="4072246" y="2834411"/>
                </a:lnTo>
                <a:lnTo>
                  <a:pt x="4087763" y="2791211"/>
                </a:lnTo>
                <a:lnTo>
                  <a:pt x="4102361" y="2747572"/>
                </a:lnTo>
                <a:lnTo>
                  <a:pt x="4116027" y="2703506"/>
                </a:lnTo>
                <a:lnTo>
                  <a:pt x="4128751" y="2659023"/>
                </a:lnTo>
                <a:lnTo>
                  <a:pt x="4140521" y="2614135"/>
                </a:lnTo>
                <a:lnTo>
                  <a:pt x="4151324" y="2568854"/>
                </a:lnTo>
                <a:lnTo>
                  <a:pt x="4161149" y="2523191"/>
                </a:lnTo>
                <a:lnTo>
                  <a:pt x="4169984" y="2477157"/>
                </a:lnTo>
                <a:lnTo>
                  <a:pt x="4177817" y="2430763"/>
                </a:lnTo>
                <a:lnTo>
                  <a:pt x="4184636" y="2384021"/>
                </a:lnTo>
                <a:lnTo>
                  <a:pt x="4190430" y="2336942"/>
                </a:lnTo>
                <a:lnTo>
                  <a:pt x="4195187" y="2289538"/>
                </a:lnTo>
                <a:lnTo>
                  <a:pt x="4198894" y="2241819"/>
                </a:lnTo>
                <a:lnTo>
                  <a:pt x="4201541" y="2193798"/>
                </a:lnTo>
                <a:lnTo>
                  <a:pt x="2101723" y="2101850"/>
                </a:lnTo>
                <a:lnTo>
                  <a:pt x="2101723" y="0"/>
                </a:lnTo>
                <a:close/>
              </a:path>
            </a:pathLst>
          </a:custGeom>
          <a:solidFill>
            <a:srgbClr val="F5CD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06495" y="352043"/>
            <a:ext cx="60960" cy="226060"/>
          </a:xfrm>
          <a:custGeom>
            <a:avLst/>
            <a:gdLst/>
            <a:ahLst/>
            <a:cxnLst/>
            <a:rect l="l" t="t" r="r" b="b"/>
            <a:pathLst>
              <a:path w="60960" h="226059">
                <a:moveTo>
                  <a:pt x="60959" y="0"/>
                </a:moveTo>
                <a:lnTo>
                  <a:pt x="57912" y="225551"/>
                </a:lnTo>
                <a:lnTo>
                  <a:pt x="0" y="22555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44698" y="336930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Schoolbook"/>
                <a:cs typeface="Century Schoolbook"/>
              </a:rPr>
              <a:t>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55946" y="955624"/>
            <a:ext cx="2787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69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0833" y="4376420"/>
            <a:ext cx="405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240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633971" y="2514600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4"/>
                </a:moveTo>
                <a:lnTo>
                  <a:pt x="123444" y="123444"/>
                </a:lnTo>
                <a:lnTo>
                  <a:pt x="12344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633971" y="3189732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4"/>
                </a:moveTo>
                <a:lnTo>
                  <a:pt x="123444" y="123444"/>
                </a:lnTo>
                <a:lnTo>
                  <a:pt x="12344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33971" y="3864864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3"/>
                </a:moveTo>
                <a:lnTo>
                  <a:pt x="123444" y="123443"/>
                </a:lnTo>
                <a:lnTo>
                  <a:pt x="123444" y="0"/>
                </a:lnTo>
                <a:lnTo>
                  <a:pt x="0" y="0"/>
                </a:lnTo>
                <a:lnTo>
                  <a:pt x="0" y="1234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542026" y="2412238"/>
            <a:ext cx="2945765" cy="165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3175">
              <a:lnSpc>
                <a:spcPts val="1875"/>
              </a:lnSpc>
              <a:spcBef>
                <a:spcPts val="100"/>
              </a:spcBef>
            </a:pPr>
            <a:r>
              <a:rPr sz="1800" dirty="0">
                <a:latin typeface="Century Schoolbook"/>
                <a:cs typeface="Century Schoolbook"/>
              </a:rPr>
              <a:t>Mal </a:t>
            </a:r>
            <a:r>
              <a:rPr sz="1800" spc="-5" dirty="0">
                <a:latin typeface="Century Schoolbook"/>
                <a:cs typeface="Century Schoolbook"/>
              </a:rPr>
              <a:t>pos </a:t>
            </a:r>
            <a:r>
              <a:rPr sz="1800" dirty="0">
                <a:latin typeface="Century Schoolbook"/>
                <a:cs typeface="Century Schoolbook"/>
              </a:rPr>
              <a:t>hel</a:t>
            </a:r>
            <a:r>
              <a:rPr sz="1800" spc="-80" dirty="0">
                <a:latin typeface="Century Schoolbook"/>
                <a:cs typeface="Century Schoolbook"/>
              </a:rPr>
              <a:t> </a:t>
            </a:r>
            <a:r>
              <a:rPr sz="1800" spc="-5" dirty="0">
                <a:latin typeface="Century Schoolbook"/>
                <a:cs typeface="Century Schoolbook"/>
              </a:rPr>
              <a:t>pos</a:t>
            </a:r>
            <a:endParaRPr sz="1800">
              <a:latin typeface="Century Schoolbook"/>
              <a:cs typeface="Century Schoolbook"/>
            </a:endParaRPr>
          </a:p>
          <a:p>
            <a:pPr marL="12700">
              <a:lnSpc>
                <a:spcPts val="1875"/>
              </a:lnSpc>
            </a:pPr>
            <a:r>
              <a:rPr sz="1800" spc="-10" dirty="0">
                <a:latin typeface="Century Schoolbook"/>
                <a:cs typeface="Century Schoolbook"/>
              </a:rPr>
              <a:t>12</a:t>
            </a:r>
            <a:endParaRPr sz="1800">
              <a:latin typeface="Century Schoolbook"/>
              <a:cs typeface="Century Schoolbook"/>
            </a:endParaRPr>
          </a:p>
          <a:p>
            <a:pPr marL="1273175">
              <a:lnSpc>
                <a:spcPct val="100000"/>
              </a:lnSpc>
              <a:spcBef>
                <a:spcPts val="1570"/>
              </a:spcBef>
            </a:pPr>
            <a:r>
              <a:rPr sz="1800" dirty="0">
                <a:latin typeface="Century Schoolbook"/>
                <a:cs typeface="Century Schoolbook"/>
              </a:rPr>
              <a:t>Mal </a:t>
            </a:r>
            <a:r>
              <a:rPr sz="1800" spc="-5" dirty="0">
                <a:latin typeface="Century Schoolbook"/>
                <a:cs typeface="Century Schoolbook"/>
              </a:rPr>
              <a:t>pos </a:t>
            </a:r>
            <a:r>
              <a:rPr sz="1800" dirty="0">
                <a:latin typeface="Century Schoolbook"/>
                <a:cs typeface="Century Schoolbook"/>
              </a:rPr>
              <a:t>hel</a:t>
            </a:r>
            <a:r>
              <a:rPr sz="1800" spc="-90" dirty="0">
                <a:latin typeface="Century Schoolbook"/>
                <a:cs typeface="Century Schoolbook"/>
              </a:rPr>
              <a:t> </a:t>
            </a:r>
            <a:r>
              <a:rPr sz="1800" spc="-5" dirty="0">
                <a:latin typeface="Century Schoolbook"/>
                <a:cs typeface="Century Schoolbook"/>
              </a:rPr>
              <a:t>neg</a:t>
            </a:r>
            <a:endParaRPr sz="18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700">
              <a:latin typeface="Times New Roman"/>
              <a:cs typeface="Times New Roman"/>
            </a:endParaRPr>
          </a:p>
          <a:p>
            <a:pPr marL="1273175">
              <a:lnSpc>
                <a:spcPct val="100000"/>
              </a:lnSpc>
            </a:pPr>
            <a:r>
              <a:rPr sz="1800" dirty="0">
                <a:latin typeface="Century Schoolbook"/>
                <a:cs typeface="Century Schoolbook"/>
              </a:rPr>
              <a:t>Mal neg </a:t>
            </a:r>
            <a:r>
              <a:rPr sz="1800" spc="-5" dirty="0">
                <a:latin typeface="Century Schoolbook"/>
                <a:cs typeface="Century Schoolbook"/>
              </a:rPr>
              <a:t>hel</a:t>
            </a:r>
            <a:r>
              <a:rPr sz="1800" spc="-100" dirty="0">
                <a:latin typeface="Century Schoolbook"/>
                <a:cs typeface="Century Schoolbook"/>
              </a:rPr>
              <a:t> </a:t>
            </a:r>
            <a:r>
              <a:rPr sz="1800" spc="-5" dirty="0">
                <a:latin typeface="Century Schoolbook"/>
                <a:cs typeface="Century Schoolbook"/>
              </a:rPr>
              <a:t>pos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633971" y="4539996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3"/>
                </a:moveTo>
                <a:lnTo>
                  <a:pt x="123444" y="123443"/>
                </a:lnTo>
                <a:lnTo>
                  <a:pt x="123444" y="0"/>
                </a:lnTo>
                <a:lnTo>
                  <a:pt x="0" y="0"/>
                </a:lnTo>
                <a:lnTo>
                  <a:pt x="0" y="123443"/>
                </a:lnTo>
                <a:close/>
              </a:path>
            </a:pathLst>
          </a:custGeom>
          <a:solidFill>
            <a:srgbClr val="F5CD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802881" y="4438650"/>
            <a:ext cx="17100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Schoolbook"/>
                <a:cs typeface="Century Schoolbook"/>
              </a:rPr>
              <a:t>Mal neg </a:t>
            </a:r>
            <a:r>
              <a:rPr sz="1800" spc="-5" dirty="0">
                <a:latin typeface="Century Schoolbook"/>
                <a:cs typeface="Century Schoolbook"/>
              </a:rPr>
              <a:t>hel</a:t>
            </a:r>
            <a:r>
              <a:rPr sz="1800" spc="-95" dirty="0">
                <a:latin typeface="Century Schoolbook"/>
                <a:cs typeface="Century Schoolbook"/>
              </a:rPr>
              <a:t> </a:t>
            </a:r>
            <a:r>
              <a:rPr sz="1800" dirty="0">
                <a:latin typeface="Century Schoolbook"/>
                <a:cs typeface="Century Schoolbook"/>
              </a:rPr>
              <a:t>neg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2140" y="6045200"/>
            <a:ext cx="35648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Arial"/>
                <a:cs typeface="Arial"/>
              </a:rPr>
              <a:t>Fig. 1: </a:t>
            </a:r>
            <a:r>
              <a:rPr sz="2800" spc="-5" dirty="0">
                <a:latin typeface="Arial"/>
                <a:cs typeface="Arial"/>
              </a:rPr>
              <a:t>Infection status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9160" y="1054608"/>
            <a:ext cx="6737984" cy="4392295"/>
          </a:xfrm>
          <a:custGeom>
            <a:avLst/>
            <a:gdLst/>
            <a:ahLst/>
            <a:cxnLst/>
            <a:rect l="l" t="t" r="r" b="b"/>
            <a:pathLst>
              <a:path w="6737984" h="4392295">
                <a:moveTo>
                  <a:pt x="0" y="4392168"/>
                </a:moveTo>
                <a:lnTo>
                  <a:pt x="6737604" y="4392168"/>
                </a:lnTo>
                <a:lnTo>
                  <a:pt x="6737604" y="0"/>
                </a:lnTo>
                <a:lnTo>
                  <a:pt x="0" y="0"/>
                </a:lnTo>
                <a:lnTo>
                  <a:pt x="0" y="4392168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05127" y="3250692"/>
            <a:ext cx="673735" cy="2196465"/>
          </a:xfrm>
          <a:custGeom>
            <a:avLst/>
            <a:gdLst/>
            <a:ahLst/>
            <a:cxnLst/>
            <a:rect l="l" t="t" r="r" b="b"/>
            <a:pathLst>
              <a:path w="673735" h="2196465">
                <a:moveTo>
                  <a:pt x="673608" y="0"/>
                </a:moveTo>
                <a:lnTo>
                  <a:pt x="0" y="0"/>
                </a:lnTo>
                <a:lnTo>
                  <a:pt x="0" y="2196084"/>
                </a:lnTo>
                <a:lnTo>
                  <a:pt x="673608" y="2196084"/>
                </a:lnTo>
                <a:lnTo>
                  <a:pt x="67360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89148" y="4137659"/>
            <a:ext cx="673735" cy="1309370"/>
          </a:xfrm>
          <a:custGeom>
            <a:avLst/>
            <a:gdLst/>
            <a:ahLst/>
            <a:cxnLst/>
            <a:rect l="l" t="t" r="r" b="b"/>
            <a:pathLst>
              <a:path w="673735" h="1309370">
                <a:moveTo>
                  <a:pt x="673607" y="0"/>
                </a:moveTo>
                <a:lnTo>
                  <a:pt x="0" y="0"/>
                </a:lnTo>
                <a:lnTo>
                  <a:pt x="0" y="1309115"/>
                </a:lnTo>
                <a:lnTo>
                  <a:pt x="673607" y="1309115"/>
                </a:lnTo>
                <a:lnTo>
                  <a:pt x="67360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773167" y="4556759"/>
            <a:ext cx="673735" cy="890269"/>
          </a:xfrm>
          <a:custGeom>
            <a:avLst/>
            <a:gdLst/>
            <a:ahLst/>
            <a:cxnLst/>
            <a:rect l="l" t="t" r="r" b="b"/>
            <a:pathLst>
              <a:path w="673735" h="890270">
                <a:moveTo>
                  <a:pt x="673608" y="0"/>
                </a:moveTo>
                <a:lnTo>
                  <a:pt x="0" y="0"/>
                </a:lnTo>
                <a:lnTo>
                  <a:pt x="0" y="890015"/>
                </a:lnTo>
                <a:lnTo>
                  <a:pt x="673608" y="890015"/>
                </a:lnTo>
                <a:lnTo>
                  <a:pt x="67360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57188" y="4527803"/>
            <a:ext cx="673735" cy="919480"/>
          </a:xfrm>
          <a:custGeom>
            <a:avLst/>
            <a:gdLst/>
            <a:ahLst/>
            <a:cxnLst/>
            <a:rect l="l" t="t" r="r" b="b"/>
            <a:pathLst>
              <a:path w="673734" h="919479">
                <a:moveTo>
                  <a:pt x="673608" y="0"/>
                </a:moveTo>
                <a:lnTo>
                  <a:pt x="0" y="0"/>
                </a:lnTo>
                <a:lnTo>
                  <a:pt x="0" y="918972"/>
                </a:lnTo>
                <a:lnTo>
                  <a:pt x="673608" y="918972"/>
                </a:lnTo>
                <a:lnTo>
                  <a:pt x="67360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05127" y="1054608"/>
            <a:ext cx="673735" cy="2196465"/>
          </a:xfrm>
          <a:custGeom>
            <a:avLst/>
            <a:gdLst/>
            <a:ahLst/>
            <a:cxnLst/>
            <a:rect l="l" t="t" r="r" b="b"/>
            <a:pathLst>
              <a:path w="673735" h="2196465">
                <a:moveTo>
                  <a:pt x="673608" y="0"/>
                </a:moveTo>
                <a:lnTo>
                  <a:pt x="0" y="0"/>
                </a:lnTo>
                <a:lnTo>
                  <a:pt x="0" y="2196083"/>
                </a:lnTo>
                <a:lnTo>
                  <a:pt x="673608" y="2196083"/>
                </a:lnTo>
                <a:lnTo>
                  <a:pt x="67360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89148" y="1054608"/>
            <a:ext cx="673735" cy="3083560"/>
          </a:xfrm>
          <a:custGeom>
            <a:avLst/>
            <a:gdLst/>
            <a:ahLst/>
            <a:cxnLst/>
            <a:rect l="l" t="t" r="r" b="b"/>
            <a:pathLst>
              <a:path w="673735" h="3083560">
                <a:moveTo>
                  <a:pt x="673607" y="0"/>
                </a:moveTo>
                <a:lnTo>
                  <a:pt x="0" y="0"/>
                </a:lnTo>
                <a:lnTo>
                  <a:pt x="0" y="3083052"/>
                </a:lnTo>
                <a:lnTo>
                  <a:pt x="673607" y="3083052"/>
                </a:lnTo>
                <a:lnTo>
                  <a:pt x="67360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73167" y="1054608"/>
            <a:ext cx="673735" cy="3502660"/>
          </a:xfrm>
          <a:custGeom>
            <a:avLst/>
            <a:gdLst/>
            <a:ahLst/>
            <a:cxnLst/>
            <a:rect l="l" t="t" r="r" b="b"/>
            <a:pathLst>
              <a:path w="673735" h="3502660">
                <a:moveTo>
                  <a:pt x="673608" y="0"/>
                </a:moveTo>
                <a:lnTo>
                  <a:pt x="0" y="0"/>
                </a:lnTo>
                <a:lnTo>
                  <a:pt x="0" y="3502152"/>
                </a:lnTo>
                <a:lnTo>
                  <a:pt x="673608" y="3502152"/>
                </a:lnTo>
                <a:lnTo>
                  <a:pt x="67360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457188" y="1054608"/>
            <a:ext cx="673735" cy="3473450"/>
          </a:xfrm>
          <a:custGeom>
            <a:avLst/>
            <a:gdLst/>
            <a:ahLst/>
            <a:cxnLst/>
            <a:rect l="l" t="t" r="r" b="b"/>
            <a:pathLst>
              <a:path w="673734" h="3473450">
                <a:moveTo>
                  <a:pt x="673608" y="0"/>
                </a:moveTo>
                <a:lnTo>
                  <a:pt x="0" y="0"/>
                </a:lnTo>
                <a:lnTo>
                  <a:pt x="0" y="3473196"/>
                </a:lnTo>
                <a:lnTo>
                  <a:pt x="673608" y="3473196"/>
                </a:lnTo>
                <a:lnTo>
                  <a:pt x="67360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9160" y="1054608"/>
            <a:ext cx="0" cy="4392295"/>
          </a:xfrm>
          <a:custGeom>
            <a:avLst/>
            <a:gdLst/>
            <a:ahLst/>
            <a:cxnLst/>
            <a:rect l="l" t="t" r="r" b="b"/>
            <a:pathLst>
              <a:path h="4392295">
                <a:moveTo>
                  <a:pt x="0" y="4392168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58011" y="54467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58011" y="500786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8011" y="456742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8011" y="4128515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58011" y="368960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58011" y="3250692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8011" y="2811779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58011" y="237134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8011" y="1932432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8011" y="1493519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58011" y="105460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9160" y="5440679"/>
            <a:ext cx="6737984" cy="12700"/>
          </a:xfrm>
          <a:custGeom>
            <a:avLst/>
            <a:gdLst/>
            <a:ahLst/>
            <a:cxnLst/>
            <a:rect l="l" t="t" r="r" b="b"/>
            <a:pathLst>
              <a:path w="6737984" h="12700">
                <a:moveTo>
                  <a:pt x="0" y="12192"/>
                </a:moveTo>
                <a:lnTo>
                  <a:pt x="6737604" y="12192"/>
                </a:lnTo>
                <a:lnTo>
                  <a:pt x="6737604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9160" y="5446776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583179" y="5446776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268723" y="5446776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52744" y="5446776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636764" y="5446776"/>
            <a:ext cx="0" cy="45720"/>
          </a:xfrm>
          <a:custGeom>
            <a:avLst/>
            <a:gdLst/>
            <a:ahLst/>
            <a:cxnLst/>
            <a:rect l="l" t="t" r="r" b="b"/>
            <a:pathLst>
              <a:path h="45720">
                <a:moveTo>
                  <a:pt x="0" y="0"/>
                </a:moveTo>
                <a:lnTo>
                  <a:pt x="0" y="4572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693926" y="4258817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43402" y="4702809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14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028438" y="4912233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32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712966" y="4897882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23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93926" y="2062352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343402" y="2506217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33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993385" y="2715513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126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712966" y="2701289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87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2327" y="5350890"/>
            <a:ext cx="200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1614" y="4911597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21614" y="4472178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2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21614" y="3593033"/>
            <a:ext cx="273050" cy="617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000" spc="-10" dirty="0">
                <a:latin typeface="Century Schoolbook"/>
                <a:cs typeface="Century Schoolbook"/>
              </a:rPr>
              <a:t>3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21614" y="3154172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1614" y="2715005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6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1614" y="2275458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7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50900" y="957453"/>
            <a:ext cx="343535" cy="1056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880"/>
              </a:spcBef>
            </a:pPr>
            <a:r>
              <a:rPr sz="1000" spc="-10" dirty="0">
                <a:latin typeface="Century Schoolbook"/>
                <a:cs typeface="Century Schoolbook"/>
              </a:rPr>
              <a:t>9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880"/>
              </a:spcBef>
            </a:pPr>
            <a:r>
              <a:rPr sz="1000" spc="-10" dirty="0">
                <a:latin typeface="Century Schoolbook"/>
                <a:cs typeface="Century Schoolbook"/>
              </a:rPr>
              <a:t>8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572513" y="5524906"/>
            <a:ext cx="33909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spc="5" dirty="0">
                <a:latin typeface="Century Schoolbook"/>
                <a:cs typeface="Century Schoolbook"/>
              </a:rPr>
              <a:t>n</a:t>
            </a:r>
            <a:r>
              <a:rPr sz="1100" dirty="0">
                <a:latin typeface="Century Schoolbook"/>
                <a:cs typeface="Century Schoolbook"/>
              </a:rPr>
              <a:t>o</a:t>
            </a:r>
            <a:r>
              <a:rPr sz="1100" spc="-5" dirty="0">
                <a:latin typeface="Century Schoolbook"/>
                <a:cs typeface="Century Schoolbook"/>
              </a:rPr>
              <a:t>n</a:t>
            </a:r>
            <a:r>
              <a:rPr sz="1100" spc="5" dirty="0">
                <a:latin typeface="Century Schoolbook"/>
                <a:cs typeface="Century Schoolbook"/>
              </a:rPr>
              <a:t>e</a:t>
            </a:r>
            <a:endParaRPr sz="11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879851" y="5524906"/>
            <a:ext cx="109347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>
                <a:latin typeface="Century Schoolbook"/>
                <a:cs typeface="Century Schoolbook"/>
              </a:rPr>
              <a:t>primary/quranic</a:t>
            </a:r>
            <a:endParaRPr sz="11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772025" y="5524906"/>
            <a:ext cx="67945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>
                <a:latin typeface="Century Schoolbook"/>
                <a:cs typeface="Century Schoolbook"/>
              </a:rPr>
              <a:t>secondary</a:t>
            </a:r>
            <a:endParaRPr sz="11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301232" y="5524906"/>
            <a:ext cx="989330" cy="1955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100" dirty="0">
                <a:latin typeface="Century Schoolbook"/>
                <a:cs typeface="Century Schoolbook"/>
              </a:rPr>
              <a:t>post</a:t>
            </a:r>
            <a:r>
              <a:rPr sz="1100" spc="-40" dirty="0">
                <a:latin typeface="Century Schoolbook"/>
                <a:cs typeface="Century Schoolbook"/>
              </a:rPr>
              <a:t> </a:t>
            </a:r>
            <a:r>
              <a:rPr sz="1100" dirty="0">
                <a:latin typeface="Century Schoolbook"/>
                <a:cs typeface="Century Schoolbook"/>
              </a:rPr>
              <a:t>secondary</a:t>
            </a:r>
            <a:endParaRPr sz="11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804404" y="2820923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891398" y="2758820"/>
            <a:ext cx="49275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mal</a:t>
            </a:r>
            <a:r>
              <a:rPr sz="1000" spc="-5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neg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7804404" y="3288791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79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7891398" y="3227069"/>
            <a:ext cx="4787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mal</a:t>
            </a:r>
            <a:r>
              <a:rPr sz="1000" spc="-50" dirty="0">
                <a:latin typeface="Century Schoolbook"/>
                <a:cs typeface="Century Schoolbook"/>
              </a:rPr>
              <a:t> </a:t>
            </a:r>
            <a:r>
              <a:rPr sz="1000" spc="-10" dirty="0">
                <a:latin typeface="Century Schoolbook"/>
                <a:cs typeface="Century Schoolbook"/>
              </a:rPr>
              <a:t>pos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83540" y="6046723"/>
            <a:ext cx="65836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24045" algn="l"/>
              </a:tabLst>
            </a:pPr>
            <a:r>
              <a:rPr sz="2000" b="1" dirty="0">
                <a:latin typeface="Arial"/>
                <a:cs typeface="Arial"/>
              </a:rPr>
              <a:t>Fig. 2: Malaria </a:t>
            </a:r>
            <a:r>
              <a:rPr sz="2000" b="1" spc="-5" dirty="0">
                <a:latin typeface="Arial"/>
                <a:cs typeface="Arial"/>
              </a:rPr>
              <a:t>prevalence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based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on	</a:t>
            </a:r>
            <a:r>
              <a:rPr sz="2000" b="1" spc="-5" dirty="0">
                <a:latin typeface="Arial"/>
                <a:cs typeface="Arial"/>
              </a:rPr>
              <a:t>level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education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457200"/>
            <a:ext cx="8077200" cy="5029200"/>
          </a:xfrm>
          <a:custGeom>
            <a:avLst/>
            <a:gdLst/>
            <a:ahLst/>
            <a:cxnLst/>
            <a:rect l="l" t="t" r="r" b="b"/>
            <a:pathLst>
              <a:path w="8077200" h="5029200">
                <a:moveTo>
                  <a:pt x="0" y="5029200"/>
                </a:moveTo>
                <a:lnTo>
                  <a:pt x="8077200" y="5029200"/>
                </a:lnTo>
                <a:lnTo>
                  <a:pt x="8077200" y="0"/>
                </a:lnTo>
                <a:lnTo>
                  <a:pt x="0" y="0"/>
                </a:lnTo>
                <a:lnTo>
                  <a:pt x="0" y="5029200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38883" y="658368"/>
            <a:ext cx="5641975" cy="2818130"/>
          </a:xfrm>
          <a:custGeom>
            <a:avLst/>
            <a:gdLst/>
            <a:ahLst/>
            <a:cxnLst/>
            <a:rect l="l" t="t" r="r" b="b"/>
            <a:pathLst>
              <a:path w="5641975" h="2818129">
                <a:moveTo>
                  <a:pt x="0" y="2817876"/>
                </a:moveTo>
                <a:lnTo>
                  <a:pt x="5641848" y="2817876"/>
                </a:lnTo>
                <a:lnTo>
                  <a:pt x="5641848" y="0"/>
                </a:lnTo>
                <a:lnTo>
                  <a:pt x="0" y="0"/>
                </a:lnTo>
                <a:lnTo>
                  <a:pt x="0" y="2817876"/>
                </a:lnTo>
                <a:close/>
              </a:path>
            </a:pathLst>
          </a:custGeom>
          <a:solidFill>
            <a:srgbClr val="E7E7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77211" y="2895600"/>
            <a:ext cx="451484" cy="581025"/>
          </a:xfrm>
          <a:custGeom>
            <a:avLst/>
            <a:gdLst/>
            <a:ahLst/>
            <a:cxnLst/>
            <a:rect l="l" t="t" r="r" b="b"/>
            <a:pathLst>
              <a:path w="451485" h="581025">
                <a:moveTo>
                  <a:pt x="0" y="580644"/>
                </a:moveTo>
                <a:lnTo>
                  <a:pt x="451104" y="580644"/>
                </a:lnTo>
                <a:lnTo>
                  <a:pt x="451104" y="0"/>
                </a:lnTo>
                <a:lnTo>
                  <a:pt x="0" y="0"/>
                </a:lnTo>
                <a:lnTo>
                  <a:pt x="0" y="58064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77211" y="2895600"/>
            <a:ext cx="451484" cy="581025"/>
          </a:xfrm>
          <a:custGeom>
            <a:avLst/>
            <a:gdLst/>
            <a:ahLst/>
            <a:cxnLst/>
            <a:rect l="l" t="t" r="r" b="b"/>
            <a:pathLst>
              <a:path w="451485" h="581025">
                <a:moveTo>
                  <a:pt x="0" y="580644"/>
                </a:moveTo>
                <a:lnTo>
                  <a:pt x="451104" y="580644"/>
                </a:lnTo>
                <a:lnTo>
                  <a:pt x="451104" y="0"/>
                </a:lnTo>
                <a:lnTo>
                  <a:pt x="0" y="0"/>
                </a:lnTo>
                <a:lnTo>
                  <a:pt x="0" y="580644"/>
                </a:lnTo>
                <a:close/>
              </a:path>
            </a:pathLst>
          </a:custGeom>
          <a:ln w="12192">
            <a:solidFill>
              <a:srgbClr val="BE4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04972" y="2781300"/>
            <a:ext cx="452755" cy="695325"/>
          </a:xfrm>
          <a:custGeom>
            <a:avLst/>
            <a:gdLst/>
            <a:ahLst/>
            <a:cxnLst/>
            <a:rect l="l" t="t" r="r" b="b"/>
            <a:pathLst>
              <a:path w="452754" h="695325">
                <a:moveTo>
                  <a:pt x="0" y="694944"/>
                </a:moveTo>
                <a:lnTo>
                  <a:pt x="452627" y="694944"/>
                </a:lnTo>
                <a:lnTo>
                  <a:pt x="452627" y="0"/>
                </a:lnTo>
                <a:lnTo>
                  <a:pt x="0" y="0"/>
                </a:lnTo>
                <a:lnTo>
                  <a:pt x="0" y="69494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204972" y="2781300"/>
            <a:ext cx="452755" cy="695325"/>
          </a:xfrm>
          <a:custGeom>
            <a:avLst/>
            <a:gdLst/>
            <a:ahLst/>
            <a:cxnLst/>
            <a:rect l="l" t="t" r="r" b="b"/>
            <a:pathLst>
              <a:path w="452754" h="695325">
                <a:moveTo>
                  <a:pt x="0" y="694944"/>
                </a:moveTo>
                <a:lnTo>
                  <a:pt x="452627" y="694944"/>
                </a:lnTo>
                <a:lnTo>
                  <a:pt x="452627" y="0"/>
                </a:lnTo>
                <a:lnTo>
                  <a:pt x="0" y="0"/>
                </a:lnTo>
                <a:lnTo>
                  <a:pt x="0" y="694944"/>
                </a:lnTo>
                <a:close/>
              </a:path>
            </a:pathLst>
          </a:custGeom>
          <a:ln w="12192">
            <a:solidFill>
              <a:srgbClr val="BE4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34255" y="2828544"/>
            <a:ext cx="451484" cy="647700"/>
          </a:xfrm>
          <a:custGeom>
            <a:avLst/>
            <a:gdLst/>
            <a:ahLst/>
            <a:cxnLst/>
            <a:rect l="l" t="t" r="r" b="b"/>
            <a:pathLst>
              <a:path w="451485" h="647700">
                <a:moveTo>
                  <a:pt x="0" y="647700"/>
                </a:moveTo>
                <a:lnTo>
                  <a:pt x="451103" y="647700"/>
                </a:lnTo>
                <a:lnTo>
                  <a:pt x="451103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34255" y="2828544"/>
            <a:ext cx="451484" cy="647700"/>
          </a:xfrm>
          <a:custGeom>
            <a:avLst/>
            <a:gdLst/>
            <a:ahLst/>
            <a:cxnLst/>
            <a:rect l="l" t="t" r="r" b="b"/>
            <a:pathLst>
              <a:path w="451485" h="647700">
                <a:moveTo>
                  <a:pt x="0" y="647700"/>
                </a:moveTo>
                <a:lnTo>
                  <a:pt x="451103" y="647700"/>
                </a:lnTo>
                <a:lnTo>
                  <a:pt x="451103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ln w="12192">
            <a:solidFill>
              <a:srgbClr val="BE4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62015" y="3005327"/>
            <a:ext cx="452755" cy="471170"/>
          </a:xfrm>
          <a:custGeom>
            <a:avLst/>
            <a:gdLst/>
            <a:ahLst/>
            <a:cxnLst/>
            <a:rect l="l" t="t" r="r" b="b"/>
            <a:pathLst>
              <a:path w="452754" h="471170">
                <a:moveTo>
                  <a:pt x="0" y="470915"/>
                </a:moveTo>
                <a:lnTo>
                  <a:pt x="452627" y="470915"/>
                </a:lnTo>
                <a:lnTo>
                  <a:pt x="452627" y="0"/>
                </a:lnTo>
                <a:lnTo>
                  <a:pt x="0" y="0"/>
                </a:lnTo>
                <a:lnTo>
                  <a:pt x="0" y="47091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62015" y="3005327"/>
            <a:ext cx="452755" cy="471170"/>
          </a:xfrm>
          <a:custGeom>
            <a:avLst/>
            <a:gdLst/>
            <a:ahLst/>
            <a:cxnLst/>
            <a:rect l="l" t="t" r="r" b="b"/>
            <a:pathLst>
              <a:path w="452754" h="471170">
                <a:moveTo>
                  <a:pt x="0" y="470915"/>
                </a:moveTo>
                <a:lnTo>
                  <a:pt x="452627" y="470915"/>
                </a:lnTo>
                <a:lnTo>
                  <a:pt x="452627" y="0"/>
                </a:lnTo>
                <a:lnTo>
                  <a:pt x="0" y="0"/>
                </a:lnTo>
                <a:lnTo>
                  <a:pt x="0" y="470915"/>
                </a:lnTo>
                <a:close/>
              </a:path>
            </a:pathLst>
          </a:custGeom>
          <a:ln w="12192">
            <a:solidFill>
              <a:srgbClr val="BE4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91300" y="3241548"/>
            <a:ext cx="451484" cy="234950"/>
          </a:xfrm>
          <a:custGeom>
            <a:avLst/>
            <a:gdLst/>
            <a:ahLst/>
            <a:cxnLst/>
            <a:rect l="l" t="t" r="r" b="b"/>
            <a:pathLst>
              <a:path w="451484" h="234950">
                <a:moveTo>
                  <a:pt x="0" y="234696"/>
                </a:moveTo>
                <a:lnTo>
                  <a:pt x="451103" y="234696"/>
                </a:lnTo>
                <a:lnTo>
                  <a:pt x="451103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591300" y="3241548"/>
            <a:ext cx="451484" cy="234950"/>
          </a:xfrm>
          <a:custGeom>
            <a:avLst/>
            <a:gdLst/>
            <a:ahLst/>
            <a:cxnLst/>
            <a:rect l="l" t="t" r="r" b="b"/>
            <a:pathLst>
              <a:path w="451484" h="234950">
                <a:moveTo>
                  <a:pt x="0" y="234696"/>
                </a:moveTo>
                <a:lnTo>
                  <a:pt x="451103" y="234696"/>
                </a:lnTo>
                <a:lnTo>
                  <a:pt x="451103" y="0"/>
                </a:lnTo>
                <a:lnTo>
                  <a:pt x="0" y="0"/>
                </a:lnTo>
                <a:lnTo>
                  <a:pt x="0" y="234696"/>
                </a:lnTo>
                <a:close/>
              </a:path>
            </a:pathLst>
          </a:custGeom>
          <a:ln w="12192">
            <a:solidFill>
              <a:srgbClr val="BE4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77211" y="658368"/>
            <a:ext cx="451484" cy="2237740"/>
          </a:xfrm>
          <a:custGeom>
            <a:avLst/>
            <a:gdLst/>
            <a:ahLst/>
            <a:cxnLst/>
            <a:rect l="l" t="t" r="r" b="b"/>
            <a:pathLst>
              <a:path w="451485" h="2237740">
                <a:moveTo>
                  <a:pt x="0" y="2237231"/>
                </a:moveTo>
                <a:lnTo>
                  <a:pt x="451104" y="2237231"/>
                </a:lnTo>
                <a:lnTo>
                  <a:pt x="451104" y="0"/>
                </a:lnTo>
                <a:lnTo>
                  <a:pt x="0" y="0"/>
                </a:lnTo>
                <a:lnTo>
                  <a:pt x="0" y="2237231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77211" y="658368"/>
            <a:ext cx="451484" cy="2237740"/>
          </a:xfrm>
          <a:custGeom>
            <a:avLst/>
            <a:gdLst/>
            <a:ahLst/>
            <a:cxnLst/>
            <a:rect l="l" t="t" r="r" b="b"/>
            <a:pathLst>
              <a:path w="451485" h="2237740">
                <a:moveTo>
                  <a:pt x="0" y="2237231"/>
                </a:moveTo>
                <a:lnTo>
                  <a:pt x="451104" y="2237231"/>
                </a:lnTo>
                <a:lnTo>
                  <a:pt x="451104" y="0"/>
                </a:lnTo>
                <a:lnTo>
                  <a:pt x="0" y="0"/>
                </a:lnTo>
                <a:lnTo>
                  <a:pt x="0" y="2237231"/>
                </a:lnTo>
                <a:close/>
              </a:path>
            </a:pathLst>
          </a:custGeom>
          <a:ln w="12192">
            <a:solidFill>
              <a:srgbClr val="3657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04972" y="658368"/>
            <a:ext cx="452755" cy="2123440"/>
          </a:xfrm>
          <a:custGeom>
            <a:avLst/>
            <a:gdLst/>
            <a:ahLst/>
            <a:cxnLst/>
            <a:rect l="l" t="t" r="r" b="b"/>
            <a:pathLst>
              <a:path w="452754" h="2123440">
                <a:moveTo>
                  <a:pt x="0" y="2122931"/>
                </a:moveTo>
                <a:lnTo>
                  <a:pt x="452627" y="2122931"/>
                </a:lnTo>
                <a:lnTo>
                  <a:pt x="452627" y="0"/>
                </a:lnTo>
                <a:lnTo>
                  <a:pt x="0" y="0"/>
                </a:lnTo>
                <a:lnTo>
                  <a:pt x="0" y="2122931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04972" y="658368"/>
            <a:ext cx="452755" cy="2123440"/>
          </a:xfrm>
          <a:custGeom>
            <a:avLst/>
            <a:gdLst/>
            <a:ahLst/>
            <a:cxnLst/>
            <a:rect l="l" t="t" r="r" b="b"/>
            <a:pathLst>
              <a:path w="452754" h="2123440">
                <a:moveTo>
                  <a:pt x="0" y="2122931"/>
                </a:moveTo>
                <a:lnTo>
                  <a:pt x="452627" y="2122931"/>
                </a:lnTo>
                <a:lnTo>
                  <a:pt x="452627" y="0"/>
                </a:lnTo>
                <a:lnTo>
                  <a:pt x="0" y="0"/>
                </a:lnTo>
                <a:lnTo>
                  <a:pt x="0" y="2122931"/>
                </a:lnTo>
                <a:close/>
              </a:path>
            </a:pathLst>
          </a:custGeom>
          <a:ln w="12192">
            <a:solidFill>
              <a:srgbClr val="3657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34255" y="658368"/>
            <a:ext cx="451484" cy="2170430"/>
          </a:xfrm>
          <a:custGeom>
            <a:avLst/>
            <a:gdLst/>
            <a:ahLst/>
            <a:cxnLst/>
            <a:rect l="l" t="t" r="r" b="b"/>
            <a:pathLst>
              <a:path w="451485" h="2170430">
                <a:moveTo>
                  <a:pt x="0" y="2170176"/>
                </a:moveTo>
                <a:lnTo>
                  <a:pt x="451103" y="2170176"/>
                </a:lnTo>
                <a:lnTo>
                  <a:pt x="451103" y="0"/>
                </a:lnTo>
                <a:lnTo>
                  <a:pt x="0" y="0"/>
                </a:lnTo>
                <a:lnTo>
                  <a:pt x="0" y="217017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334255" y="658368"/>
            <a:ext cx="451484" cy="2170430"/>
          </a:xfrm>
          <a:custGeom>
            <a:avLst/>
            <a:gdLst/>
            <a:ahLst/>
            <a:cxnLst/>
            <a:rect l="l" t="t" r="r" b="b"/>
            <a:pathLst>
              <a:path w="451485" h="2170430">
                <a:moveTo>
                  <a:pt x="0" y="2170176"/>
                </a:moveTo>
                <a:lnTo>
                  <a:pt x="451103" y="2170176"/>
                </a:lnTo>
                <a:lnTo>
                  <a:pt x="451103" y="0"/>
                </a:lnTo>
                <a:lnTo>
                  <a:pt x="0" y="0"/>
                </a:lnTo>
                <a:lnTo>
                  <a:pt x="0" y="2170176"/>
                </a:lnTo>
                <a:close/>
              </a:path>
            </a:pathLst>
          </a:custGeom>
          <a:ln w="12191">
            <a:solidFill>
              <a:srgbClr val="3657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462015" y="658368"/>
            <a:ext cx="452755" cy="2346960"/>
          </a:xfrm>
          <a:custGeom>
            <a:avLst/>
            <a:gdLst/>
            <a:ahLst/>
            <a:cxnLst/>
            <a:rect l="l" t="t" r="r" b="b"/>
            <a:pathLst>
              <a:path w="452754" h="2346960">
                <a:moveTo>
                  <a:pt x="0" y="2346960"/>
                </a:moveTo>
                <a:lnTo>
                  <a:pt x="452627" y="2346960"/>
                </a:lnTo>
                <a:lnTo>
                  <a:pt x="452627" y="0"/>
                </a:lnTo>
                <a:lnTo>
                  <a:pt x="0" y="0"/>
                </a:lnTo>
                <a:lnTo>
                  <a:pt x="0" y="234696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62015" y="658368"/>
            <a:ext cx="452755" cy="2346960"/>
          </a:xfrm>
          <a:custGeom>
            <a:avLst/>
            <a:gdLst/>
            <a:ahLst/>
            <a:cxnLst/>
            <a:rect l="l" t="t" r="r" b="b"/>
            <a:pathLst>
              <a:path w="452754" h="2346960">
                <a:moveTo>
                  <a:pt x="0" y="2346960"/>
                </a:moveTo>
                <a:lnTo>
                  <a:pt x="452627" y="2346960"/>
                </a:lnTo>
                <a:lnTo>
                  <a:pt x="452627" y="0"/>
                </a:lnTo>
                <a:lnTo>
                  <a:pt x="0" y="0"/>
                </a:lnTo>
                <a:lnTo>
                  <a:pt x="0" y="2346960"/>
                </a:lnTo>
                <a:close/>
              </a:path>
            </a:pathLst>
          </a:custGeom>
          <a:ln w="12191">
            <a:solidFill>
              <a:srgbClr val="3657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591300" y="658368"/>
            <a:ext cx="451484" cy="2583180"/>
          </a:xfrm>
          <a:custGeom>
            <a:avLst/>
            <a:gdLst/>
            <a:ahLst/>
            <a:cxnLst/>
            <a:rect l="l" t="t" r="r" b="b"/>
            <a:pathLst>
              <a:path w="451484" h="2583180">
                <a:moveTo>
                  <a:pt x="0" y="2583179"/>
                </a:moveTo>
                <a:lnTo>
                  <a:pt x="451103" y="2583179"/>
                </a:lnTo>
                <a:lnTo>
                  <a:pt x="451103" y="0"/>
                </a:lnTo>
                <a:lnTo>
                  <a:pt x="0" y="0"/>
                </a:lnTo>
                <a:lnTo>
                  <a:pt x="0" y="25831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591300" y="658368"/>
            <a:ext cx="451484" cy="2583180"/>
          </a:xfrm>
          <a:custGeom>
            <a:avLst/>
            <a:gdLst/>
            <a:ahLst/>
            <a:cxnLst/>
            <a:rect l="l" t="t" r="r" b="b"/>
            <a:pathLst>
              <a:path w="451484" h="2583180">
                <a:moveTo>
                  <a:pt x="0" y="2583179"/>
                </a:moveTo>
                <a:lnTo>
                  <a:pt x="451103" y="2583179"/>
                </a:lnTo>
                <a:lnTo>
                  <a:pt x="451103" y="0"/>
                </a:lnTo>
                <a:lnTo>
                  <a:pt x="0" y="0"/>
                </a:lnTo>
                <a:lnTo>
                  <a:pt x="0" y="2583179"/>
                </a:lnTo>
                <a:close/>
              </a:path>
            </a:pathLst>
          </a:custGeom>
          <a:ln w="12192">
            <a:solidFill>
              <a:srgbClr val="3657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738883" y="658368"/>
            <a:ext cx="0" cy="2818130"/>
          </a:xfrm>
          <a:custGeom>
            <a:avLst/>
            <a:gdLst/>
            <a:ahLst/>
            <a:cxnLst/>
            <a:rect l="l" t="t" r="r" b="b"/>
            <a:pathLst>
              <a:path h="2818129">
                <a:moveTo>
                  <a:pt x="0" y="281787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62683" y="3476244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662683" y="3194304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662683" y="2912364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62683" y="2630423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62683" y="2348483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62683" y="2066544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662683" y="1784604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62683" y="1502663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662683" y="1222247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62683" y="940308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62683" y="658368"/>
            <a:ext cx="76200" cy="0"/>
          </a:xfrm>
          <a:custGeom>
            <a:avLst/>
            <a:gdLst/>
            <a:ahLst/>
            <a:cxnLst/>
            <a:rect l="l" t="t" r="r" b="b"/>
            <a:pathLst>
              <a:path w="76200">
                <a:moveTo>
                  <a:pt x="0" y="0"/>
                </a:moveTo>
                <a:lnTo>
                  <a:pt x="7620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38883" y="3476244"/>
            <a:ext cx="5641975" cy="0"/>
          </a:xfrm>
          <a:custGeom>
            <a:avLst/>
            <a:gdLst/>
            <a:ahLst/>
            <a:cxnLst/>
            <a:rect l="l" t="t" r="r" b="b"/>
            <a:pathLst>
              <a:path w="5641975">
                <a:moveTo>
                  <a:pt x="0" y="0"/>
                </a:moveTo>
                <a:lnTo>
                  <a:pt x="56418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738883" y="3476244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0"/>
                </a:moveTo>
                <a:lnTo>
                  <a:pt x="0" y="74675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866644" y="3476244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0"/>
                </a:moveTo>
                <a:lnTo>
                  <a:pt x="0" y="74675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995928" y="3476244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0"/>
                </a:moveTo>
                <a:lnTo>
                  <a:pt x="0" y="74675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23688" y="3476244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0"/>
                </a:moveTo>
                <a:lnTo>
                  <a:pt x="0" y="74675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52971" y="3476244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0"/>
                </a:moveTo>
                <a:lnTo>
                  <a:pt x="0" y="74675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80731" y="3476244"/>
            <a:ext cx="0" cy="74930"/>
          </a:xfrm>
          <a:custGeom>
            <a:avLst/>
            <a:gdLst/>
            <a:ahLst/>
            <a:cxnLst/>
            <a:rect l="l" t="t" r="r" b="b"/>
            <a:pathLst>
              <a:path h="74929">
                <a:moveTo>
                  <a:pt x="0" y="0"/>
                </a:moveTo>
                <a:lnTo>
                  <a:pt x="0" y="74675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2226310" y="3033140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Schoolbook"/>
                <a:cs typeface="Century Schoolbook"/>
              </a:rPr>
              <a:t>7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92602" y="2975864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37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21251" y="2999613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17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612384" y="3088385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Schoolbook"/>
                <a:cs typeface="Century Schoolbook"/>
              </a:rPr>
              <a:t>8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741032" y="3205988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163826" y="1624076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27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228594" y="1566113"/>
            <a:ext cx="40513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113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421251" y="1590547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57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549900" y="1679194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40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678548" y="1796922"/>
            <a:ext cx="278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entury Schoolbook"/>
                <a:cs typeface="Century Schoolbook"/>
              </a:rPr>
              <a:t>11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41628" y="493521"/>
            <a:ext cx="597535" cy="3118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entury Schoolbook"/>
                <a:cs typeface="Century Schoolbook"/>
              </a:rPr>
              <a:t>100%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90%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55"/>
              </a:spcBef>
            </a:pPr>
            <a:r>
              <a:rPr sz="1800" spc="-5" dirty="0">
                <a:latin typeface="Century Schoolbook"/>
                <a:cs typeface="Century Schoolbook"/>
              </a:rPr>
              <a:t>80%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70%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60%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50%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40%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55"/>
              </a:spcBef>
            </a:pPr>
            <a:r>
              <a:rPr sz="1800" spc="-10" dirty="0">
                <a:latin typeface="Century Schoolbook"/>
                <a:cs typeface="Century Schoolbook"/>
              </a:rPr>
              <a:t>3</a:t>
            </a:r>
            <a:r>
              <a:rPr sz="1800" dirty="0">
                <a:latin typeface="Century Schoolbook"/>
                <a:cs typeface="Century Schoolbook"/>
              </a:rPr>
              <a:t>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20%</a:t>
            </a:r>
            <a:endParaRPr sz="1800">
              <a:latin typeface="Century Schoolbook"/>
              <a:cs typeface="Century Schoolbook"/>
            </a:endParaRPr>
          </a:p>
          <a:p>
            <a:pPr marR="5080" algn="r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entury Schoolbook"/>
                <a:cs typeface="Century Schoolbook"/>
              </a:rPr>
              <a:t>10%</a:t>
            </a:r>
            <a:endParaRPr sz="1800">
              <a:latin typeface="Century Schoolbook"/>
              <a:cs typeface="Century Schoolbook"/>
            </a:endParaRPr>
          </a:p>
          <a:p>
            <a:pPr marR="6350" algn="r">
              <a:lnSpc>
                <a:spcPct val="100000"/>
              </a:lnSpc>
              <a:spcBef>
                <a:spcPts val="60"/>
              </a:spcBef>
            </a:pPr>
            <a:r>
              <a:rPr sz="1800" spc="-10" dirty="0">
                <a:latin typeface="Century Schoolbook"/>
                <a:cs typeface="Century Schoolbook"/>
              </a:rPr>
              <a:t>0%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693889" y="3683634"/>
            <a:ext cx="1669072" cy="167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66975" y="3626230"/>
            <a:ext cx="4553966" cy="1314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610856" y="2735579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4"/>
                </a:moveTo>
                <a:lnTo>
                  <a:pt x="123444" y="123444"/>
                </a:lnTo>
                <a:lnTo>
                  <a:pt x="12344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610856" y="2735579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4"/>
                </a:moveTo>
                <a:lnTo>
                  <a:pt x="123444" y="123444"/>
                </a:lnTo>
                <a:lnTo>
                  <a:pt x="12344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ln w="12192">
            <a:solidFill>
              <a:srgbClr val="3657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610856" y="3084576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4"/>
                </a:moveTo>
                <a:lnTo>
                  <a:pt x="123444" y="123444"/>
                </a:lnTo>
                <a:lnTo>
                  <a:pt x="12344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610856" y="3084576"/>
            <a:ext cx="123825" cy="123825"/>
          </a:xfrm>
          <a:custGeom>
            <a:avLst/>
            <a:gdLst/>
            <a:ahLst/>
            <a:cxnLst/>
            <a:rect l="l" t="t" r="r" b="b"/>
            <a:pathLst>
              <a:path w="123825" h="123825">
                <a:moveTo>
                  <a:pt x="0" y="123444"/>
                </a:moveTo>
                <a:lnTo>
                  <a:pt x="123444" y="123444"/>
                </a:lnTo>
                <a:lnTo>
                  <a:pt x="123444" y="0"/>
                </a:lnTo>
                <a:lnTo>
                  <a:pt x="0" y="0"/>
                </a:lnTo>
                <a:lnTo>
                  <a:pt x="0" y="123444"/>
                </a:lnTo>
                <a:close/>
              </a:path>
            </a:pathLst>
          </a:custGeom>
          <a:ln w="12192">
            <a:solidFill>
              <a:srgbClr val="BE4A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7780401" y="2560066"/>
            <a:ext cx="868044" cy="721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6899"/>
              </a:lnSpc>
              <a:spcBef>
                <a:spcPts val="100"/>
              </a:spcBef>
            </a:pPr>
            <a:r>
              <a:rPr sz="1800" spc="-5" dirty="0">
                <a:latin typeface="Century Schoolbook"/>
                <a:cs typeface="Century Schoolbook"/>
              </a:rPr>
              <a:t>mal</a:t>
            </a:r>
            <a:r>
              <a:rPr sz="1800" spc="-100" dirty="0">
                <a:latin typeface="Century Schoolbook"/>
                <a:cs typeface="Century Schoolbook"/>
              </a:rPr>
              <a:t> </a:t>
            </a:r>
            <a:r>
              <a:rPr sz="1800" dirty="0">
                <a:latin typeface="Century Schoolbook"/>
                <a:cs typeface="Century Schoolbook"/>
              </a:rPr>
              <a:t>neg  </a:t>
            </a:r>
            <a:r>
              <a:rPr sz="1800" spc="-5" dirty="0">
                <a:latin typeface="Century Schoolbook"/>
                <a:cs typeface="Century Schoolbook"/>
              </a:rPr>
              <a:t>mal</a:t>
            </a:r>
            <a:r>
              <a:rPr sz="1800" spc="-70" dirty="0">
                <a:latin typeface="Century Schoolbook"/>
                <a:cs typeface="Century Schoolbook"/>
              </a:rPr>
              <a:t> </a:t>
            </a:r>
            <a:r>
              <a:rPr sz="1800" spc="-5" dirty="0">
                <a:latin typeface="Century Schoolbook"/>
                <a:cs typeface="Century Schoolbook"/>
              </a:rPr>
              <a:t>pos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685800" y="457200"/>
            <a:ext cx="8077200" cy="5029200"/>
          </a:xfrm>
          <a:custGeom>
            <a:avLst/>
            <a:gdLst/>
            <a:ahLst/>
            <a:cxnLst/>
            <a:rect l="l" t="t" r="r" b="b"/>
            <a:pathLst>
              <a:path w="8077200" h="5029200">
                <a:moveTo>
                  <a:pt x="0" y="5029200"/>
                </a:moveTo>
                <a:lnTo>
                  <a:pt x="8077200" y="5029200"/>
                </a:lnTo>
                <a:lnTo>
                  <a:pt x="8077200" y="0"/>
                </a:lnTo>
                <a:lnTo>
                  <a:pt x="0" y="0"/>
                </a:lnTo>
                <a:lnTo>
                  <a:pt x="0" y="5029200"/>
                </a:lnTo>
                <a:close/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612140" y="6046723"/>
            <a:ext cx="56553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Fig 3: Malaria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based on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occupation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5970523"/>
            <a:ext cx="652653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Fig. 4a: Malaria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based on </a:t>
            </a:r>
            <a:r>
              <a:rPr sz="2000" b="1" spc="-10" dirty="0">
                <a:latin typeface="Arial"/>
                <a:cs typeface="Arial"/>
              </a:rPr>
              <a:t>living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51560" y="673608"/>
            <a:ext cx="7564120" cy="4723130"/>
          </a:xfrm>
          <a:custGeom>
            <a:avLst/>
            <a:gdLst/>
            <a:ahLst/>
            <a:cxnLst/>
            <a:rect l="l" t="t" r="r" b="b"/>
            <a:pathLst>
              <a:path w="7564120" h="4723130">
                <a:moveTo>
                  <a:pt x="0" y="4722876"/>
                </a:moveTo>
                <a:lnTo>
                  <a:pt x="7563611" y="4722876"/>
                </a:lnTo>
                <a:lnTo>
                  <a:pt x="7563611" y="0"/>
                </a:lnTo>
                <a:lnTo>
                  <a:pt x="0" y="0"/>
                </a:lnTo>
                <a:lnTo>
                  <a:pt x="0" y="4722876"/>
                </a:lnTo>
                <a:close/>
              </a:path>
            </a:pathLst>
          </a:custGeom>
          <a:solidFill>
            <a:srgbClr val="F8E0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85416" y="4407408"/>
            <a:ext cx="1513840" cy="989330"/>
          </a:xfrm>
          <a:custGeom>
            <a:avLst/>
            <a:gdLst/>
            <a:ahLst/>
            <a:cxnLst/>
            <a:rect l="l" t="t" r="r" b="b"/>
            <a:pathLst>
              <a:path w="1513839" h="989329">
                <a:moveTo>
                  <a:pt x="1513332" y="0"/>
                </a:moveTo>
                <a:lnTo>
                  <a:pt x="0" y="0"/>
                </a:lnTo>
                <a:lnTo>
                  <a:pt x="0" y="989076"/>
                </a:lnTo>
                <a:lnTo>
                  <a:pt x="1513332" y="989076"/>
                </a:lnTo>
                <a:lnTo>
                  <a:pt x="1513332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67984" y="4375403"/>
            <a:ext cx="1511935" cy="1021080"/>
          </a:xfrm>
          <a:custGeom>
            <a:avLst/>
            <a:gdLst/>
            <a:ahLst/>
            <a:cxnLst/>
            <a:rect l="l" t="t" r="r" b="b"/>
            <a:pathLst>
              <a:path w="1511934" h="1021079">
                <a:moveTo>
                  <a:pt x="1511808" y="0"/>
                </a:moveTo>
                <a:lnTo>
                  <a:pt x="0" y="0"/>
                </a:lnTo>
                <a:lnTo>
                  <a:pt x="0" y="1021080"/>
                </a:lnTo>
                <a:lnTo>
                  <a:pt x="1511808" y="1021080"/>
                </a:lnTo>
                <a:lnTo>
                  <a:pt x="151180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85416" y="673608"/>
            <a:ext cx="1513840" cy="3733800"/>
          </a:xfrm>
          <a:custGeom>
            <a:avLst/>
            <a:gdLst/>
            <a:ahLst/>
            <a:cxnLst/>
            <a:rect l="l" t="t" r="r" b="b"/>
            <a:pathLst>
              <a:path w="1513839" h="3733800">
                <a:moveTo>
                  <a:pt x="1513332" y="0"/>
                </a:moveTo>
                <a:lnTo>
                  <a:pt x="0" y="0"/>
                </a:lnTo>
                <a:lnTo>
                  <a:pt x="0" y="3733800"/>
                </a:lnTo>
                <a:lnTo>
                  <a:pt x="1513332" y="3733800"/>
                </a:lnTo>
                <a:lnTo>
                  <a:pt x="1513332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67984" y="673608"/>
            <a:ext cx="1511935" cy="3702050"/>
          </a:xfrm>
          <a:custGeom>
            <a:avLst/>
            <a:gdLst/>
            <a:ahLst/>
            <a:cxnLst/>
            <a:rect l="l" t="t" r="r" b="b"/>
            <a:pathLst>
              <a:path w="1511934" h="3702050">
                <a:moveTo>
                  <a:pt x="1511808" y="0"/>
                </a:moveTo>
                <a:lnTo>
                  <a:pt x="0" y="0"/>
                </a:lnTo>
                <a:lnTo>
                  <a:pt x="0" y="3701796"/>
                </a:lnTo>
                <a:lnTo>
                  <a:pt x="1511808" y="3701796"/>
                </a:lnTo>
                <a:lnTo>
                  <a:pt x="151180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51560" y="673608"/>
            <a:ext cx="0" cy="4723130"/>
          </a:xfrm>
          <a:custGeom>
            <a:avLst/>
            <a:gdLst/>
            <a:ahLst/>
            <a:cxnLst/>
            <a:rect l="l" t="t" r="r" b="b"/>
            <a:pathLst>
              <a:path h="4723130">
                <a:moveTo>
                  <a:pt x="0" y="472287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10411" y="539648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10411" y="492404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10411" y="445160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10411" y="397916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10411" y="350672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10411" y="303428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10411" y="256184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10411" y="208940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10411" y="161848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10411" y="1146047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10411" y="67360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1560" y="5390388"/>
            <a:ext cx="7564120" cy="12700"/>
          </a:xfrm>
          <a:custGeom>
            <a:avLst/>
            <a:gdLst/>
            <a:ahLst/>
            <a:cxnLst/>
            <a:rect l="l" t="t" r="r" b="b"/>
            <a:pathLst>
              <a:path w="7564120" h="12700">
                <a:moveTo>
                  <a:pt x="0" y="12192"/>
                </a:moveTo>
                <a:lnTo>
                  <a:pt x="7563612" y="12192"/>
                </a:lnTo>
                <a:lnTo>
                  <a:pt x="7563612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1560" y="5396484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832603" y="5396484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615171" y="5396484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60039" y="4812029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53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77406" y="4796154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24988" y="2450083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200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642354" y="2434208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29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44727" y="5300598"/>
            <a:ext cx="200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74014" y="4828159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74014" y="3410839"/>
            <a:ext cx="272415" cy="1122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3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2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74014" y="2938398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74014" y="2466212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6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3300" y="576453"/>
            <a:ext cx="343535" cy="1595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9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9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8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latin typeface="Century Schoolbook"/>
                <a:cs typeface="Century Schoolbook"/>
              </a:rPr>
              <a:t>7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253742" y="5466689"/>
            <a:ext cx="13760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Screen on</a:t>
            </a:r>
            <a:r>
              <a:rPr sz="1000" spc="-4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window/door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45504" y="5466689"/>
            <a:ext cx="15563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No screen </a:t>
            </a:r>
            <a:r>
              <a:rPr sz="1000" spc="-10" dirty="0">
                <a:latin typeface="Century Schoolbook"/>
                <a:cs typeface="Century Schoolbook"/>
              </a:rPr>
              <a:t>on</a:t>
            </a:r>
            <a:r>
              <a:rPr sz="1000" spc="-3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window/door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991856" y="2976372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991856" y="3203448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79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8078851" y="2838602"/>
            <a:ext cx="492759" cy="48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300"/>
              </a:lnSpc>
              <a:spcBef>
                <a:spcPts val="100"/>
              </a:spcBef>
            </a:pPr>
            <a:r>
              <a:rPr sz="1000" spc="-10" dirty="0">
                <a:latin typeface="Century Schoolbook"/>
                <a:cs typeface="Century Schoolbook"/>
              </a:rPr>
              <a:t>mal</a:t>
            </a:r>
            <a:r>
              <a:rPr sz="1000" spc="-7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neg  </a:t>
            </a:r>
            <a:r>
              <a:rPr sz="1000" spc="-10" dirty="0">
                <a:latin typeface="Century Schoolbook"/>
                <a:cs typeface="Century Schoolbook"/>
              </a:rPr>
              <a:t>mal</a:t>
            </a:r>
            <a:r>
              <a:rPr sz="1000" spc="-45" dirty="0">
                <a:latin typeface="Century Schoolbook"/>
                <a:cs typeface="Century Schoolbook"/>
              </a:rPr>
              <a:t> </a:t>
            </a:r>
            <a:r>
              <a:rPr sz="1000" spc="-10" dirty="0">
                <a:latin typeface="Century Schoolbook"/>
                <a:cs typeface="Century Schoolbook"/>
              </a:rPr>
              <a:t>pos</a:t>
            </a:r>
            <a:endParaRPr sz="1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817514"/>
            <a:ext cx="65405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Fig. </a:t>
            </a:r>
            <a:r>
              <a:rPr sz="2000" b="1" spc="-5" dirty="0">
                <a:latin typeface="Arial"/>
                <a:cs typeface="Arial"/>
              </a:rPr>
              <a:t>4b: </a:t>
            </a:r>
            <a:r>
              <a:rPr sz="2000" b="1" dirty="0">
                <a:latin typeface="Arial"/>
                <a:cs typeface="Arial"/>
              </a:rPr>
              <a:t>Malaria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based on </a:t>
            </a:r>
            <a:r>
              <a:rPr sz="2000" b="1" spc="-10" dirty="0">
                <a:latin typeface="Arial"/>
                <a:cs typeface="Arial"/>
              </a:rPr>
              <a:t>living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22960" y="597408"/>
            <a:ext cx="7711440" cy="4646930"/>
          </a:xfrm>
          <a:custGeom>
            <a:avLst/>
            <a:gdLst/>
            <a:ahLst/>
            <a:cxnLst/>
            <a:rect l="l" t="t" r="r" b="b"/>
            <a:pathLst>
              <a:path w="7711440" h="4646930">
                <a:moveTo>
                  <a:pt x="0" y="4646676"/>
                </a:moveTo>
                <a:lnTo>
                  <a:pt x="7711440" y="4646676"/>
                </a:lnTo>
                <a:lnTo>
                  <a:pt x="7711440" y="0"/>
                </a:lnTo>
                <a:lnTo>
                  <a:pt x="0" y="0"/>
                </a:lnTo>
                <a:lnTo>
                  <a:pt x="0" y="4646676"/>
                </a:lnTo>
                <a:close/>
              </a:path>
            </a:pathLst>
          </a:custGeom>
          <a:solidFill>
            <a:srgbClr val="F8E0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79676" y="4393691"/>
            <a:ext cx="1542415" cy="850900"/>
          </a:xfrm>
          <a:custGeom>
            <a:avLst/>
            <a:gdLst/>
            <a:ahLst/>
            <a:cxnLst/>
            <a:rect l="l" t="t" r="r" b="b"/>
            <a:pathLst>
              <a:path w="1542414" h="850900">
                <a:moveTo>
                  <a:pt x="1542288" y="0"/>
                </a:moveTo>
                <a:lnTo>
                  <a:pt x="0" y="0"/>
                </a:lnTo>
                <a:lnTo>
                  <a:pt x="0" y="850391"/>
                </a:lnTo>
                <a:lnTo>
                  <a:pt x="1542288" y="850391"/>
                </a:lnTo>
                <a:lnTo>
                  <a:pt x="154228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35396" y="4157471"/>
            <a:ext cx="1542415" cy="1087120"/>
          </a:xfrm>
          <a:custGeom>
            <a:avLst/>
            <a:gdLst/>
            <a:ahLst/>
            <a:cxnLst/>
            <a:rect l="l" t="t" r="r" b="b"/>
            <a:pathLst>
              <a:path w="1542415" h="1087120">
                <a:moveTo>
                  <a:pt x="1542287" y="0"/>
                </a:moveTo>
                <a:lnTo>
                  <a:pt x="0" y="0"/>
                </a:lnTo>
                <a:lnTo>
                  <a:pt x="0" y="1086611"/>
                </a:lnTo>
                <a:lnTo>
                  <a:pt x="1542287" y="1086611"/>
                </a:lnTo>
                <a:lnTo>
                  <a:pt x="154228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79676" y="597408"/>
            <a:ext cx="1542415" cy="3796665"/>
          </a:xfrm>
          <a:custGeom>
            <a:avLst/>
            <a:gdLst/>
            <a:ahLst/>
            <a:cxnLst/>
            <a:rect l="l" t="t" r="r" b="b"/>
            <a:pathLst>
              <a:path w="1542414" h="3796665">
                <a:moveTo>
                  <a:pt x="1542288" y="0"/>
                </a:moveTo>
                <a:lnTo>
                  <a:pt x="0" y="0"/>
                </a:lnTo>
                <a:lnTo>
                  <a:pt x="0" y="3796283"/>
                </a:lnTo>
                <a:lnTo>
                  <a:pt x="1542288" y="3796283"/>
                </a:lnTo>
                <a:lnTo>
                  <a:pt x="154228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35396" y="597408"/>
            <a:ext cx="1542415" cy="3560445"/>
          </a:xfrm>
          <a:custGeom>
            <a:avLst/>
            <a:gdLst/>
            <a:ahLst/>
            <a:cxnLst/>
            <a:rect l="l" t="t" r="r" b="b"/>
            <a:pathLst>
              <a:path w="1542415" h="3560445">
                <a:moveTo>
                  <a:pt x="1542287" y="0"/>
                </a:moveTo>
                <a:lnTo>
                  <a:pt x="0" y="0"/>
                </a:lnTo>
                <a:lnTo>
                  <a:pt x="0" y="3560064"/>
                </a:lnTo>
                <a:lnTo>
                  <a:pt x="1542287" y="3560064"/>
                </a:lnTo>
                <a:lnTo>
                  <a:pt x="154228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2960" y="597408"/>
            <a:ext cx="0" cy="4646930"/>
          </a:xfrm>
          <a:custGeom>
            <a:avLst/>
            <a:gdLst/>
            <a:ahLst/>
            <a:cxnLst/>
            <a:rect l="l" t="t" r="r" b="b"/>
            <a:pathLst>
              <a:path h="4646930">
                <a:moveTo>
                  <a:pt x="0" y="464667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1812" y="524408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1812" y="477926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1812" y="431444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1812" y="384962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81812" y="338480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1812" y="291998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1812" y="245516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1812" y="199034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81812" y="1527047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1812" y="1062227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1812" y="59740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22960" y="5237988"/>
            <a:ext cx="7711440" cy="12700"/>
          </a:xfrm>
          <a:custGeom>
            <a:avLst/>
            <a:gdLst/>
            <a:ahLst/>
            <a:cxnLst/>
            <a:rect l="l" t="t" r="r" b="b"/>
            <a:pathLst>
              <a:path w="7711440" h="12700">
                <a:moveTo>
                  <a:pt x="0" y="12192"/>
                </a:moveTo>
                <a:lnTo>
                  <a:pt x="7711440" y="12192"/>
                </a:lnTo>
                <a:lnTo>
                  <a:pt x="7711440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2960" y="5244084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678679" y="5244084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534400" y="5244084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668651" y="4729098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13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25006" y="461111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68651" y="2404998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89953" y="2287016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190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15823" y="5148198"/>
            <a:ext cx="200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5414" y="4683378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45414" y="3288919"/>
            <a:ext cx="272415" cy="1107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3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2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45414" y="2824098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5414" y="2358974"/>
            <a:ext cx="2730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6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4700" y="500253"/>
            <a:ext cx="343535" cy="1572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9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8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7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40179" y="5314315"/>
            <a:ext cx="16211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Presence of stagnant</a:t>
            </a:r>
            <a:r>
              <a:rPr sz="1000" spc="-3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water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817489" y="5314315"/>
            <a:ext cx="15786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Absence </a:t>
            </a:r>
            <a:r>
              <a:rPr sz="1000" spc="-10" dirty="0">
                <a:latin typeface="Century Schoolbook"/>
                <a:cs typeface="Century Schoolbook"/>
              </a:rPr>
              <a:t>of </a:t>
            </a:r>
            <a:r>
              <a:rPr sz="1000" spc="-5" dirty="0">
                <a:latin typeface="Century Schoolbook"/>
                <a:cs typeface="Century Schoolbook"/>
              </a:rPr>
              <a:t>stagnant</a:t>
            </a:r>
            <a:r>
              <a:rPr sz="1000" spc="-3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water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7839456" y="2862072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7839456" y="3089148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7926451" y="2724302"/>
            <a:ext cx="492759" cy="48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300"/>
              </a:lnSpc>
              <a:spcBef>
                <a:spcPts val="100"/>
              </a:spcBef>
            </a:pPr>
            <a:r>
              <a:rPr sz="1000" spc="-10" dirty="0">
                <a:latin typeface="Century Schoolbook"/>
                <a:cs typeface="Century Schoolbook"/>
              </a:rPr>
              <a:t>mal</a:t>
            </a:r>
            <a:r>
              <a:rPr sz="1000" spc="-7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neg  </a:t>
            </a:r>
            <a:r>
              <a:rPr sz="1000" spc="-10" dirty="0">
                <a:latin typeface="Century Schoolbook"/>
                <a:cs typeface="Century Schoolbook"/>
              </a:rPr>
              <a:t>mal</a:t>
            </a:r>
            <a:r>
              <a:rPr sz="1000" spc="-45" dirty="0">
                <a:latin typeface="Century Schoolbook"/>
                <a:cs typeface="Century Schoolbook"/>
              </a:rPr>
              <a:t> </a:t>
            </a:r>
            <a:r>
              <a:rPr sz="1000" spc="-10" dirty="0">
                <a:latin typeface="Century Schoolbook"/>
                <a:cs typeface="Century Schoolbook"/>
              </a:rPr>
              <a:t>pos</a:t>
            </a:r>
            <a:endParaRPr sz="1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5275" y="521208"/>
            <a:ext cx="7393305" cy="4709160"/>
          </a:xfrm>
          <a:custGeom>
            <a:avLst/>
            <a:gdLst/>
            <a:ahLst/>
            <a:cxnLst/>
            <a:rect l="l" t="t" r="r" b="b"/>
            <a:pathLst>
              <a:path w="7393305" h="4709160">
                <a:moveTo>
                  <a:pt x="0" y="4709160"/>
                </a:moveTo>
                <a:lnTo>
                  <a:pt x="7392924" y="4709160"/>
                </a:lnTo>
                <a:lnTo>
                  <a:pt x="7392924" y="0"/>
                </a:lnTo>
                <a:lnTo>
                  <a:pt x="0" y="0"/>
                </a:lnTo>
                <a:lnTo>
                  <a:pt x="0" y="4709160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73223" y="4203191"/>
            <a:ext cx="1480185" cy="1027430"/>
          </a:xfrm>
          <a:custGeom>
            <a:avLst/>
            <a:gdLst/>
            <a:ahLst/>
            <a:cxnLst/>
            <a:rect l="l" t="t" r="r" b="b"/>
            <a:pathLst>
              <a:path w="1480185" h="1027429">
                <a:moveTo>
                  <a:pt x="1479803" y="0"/>
                </a:moveTo>
                <a:lnTo>
                  <a:pt x="0" y="0"/>
                </a:lnTo>
                <a:lnTo>
                  <a:pt x="0" y="1027175"/>
                </a:lnTo>
                <a:lnTo>
                  <a:pt x="1479803" y="1027175"/>
                </a:lnTo>
                <a:lnTo>
                  <a:pt x="1479803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70447" y="4108703"/>
            <a:ext cx="1478280" cy="1122045"/>
          </a:xfrm>
          <a:custGeom>
            <a:avLst/>
            <a:gdLst/>
            <a:ahLst/>
            <a:cxnLst/>
            <a:rect l="l" t="t" r="r" b="b"/>
            <a:pathLst>
              <a:path w="1478279" h="1122045">
                <a:moveTo>
                  <a:pt x="1478279" y="0"/>
                </a:moveTo>
                <a:lnTo>
                  <a:pt x="0" y="0"/>
                </a:lnTo>
                <a:lnTo>
                  <a:pt x="0" y="1121664"/>
                </a:lnTo>
                <a:lnTo>
                  <a:pt x="1478279" y="1121664"/>
                </a:lnTo>
                <a:lnTo>
                  <a:pt x="1478279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73223" y="521208"/>
            <a:ext cx="1480185" cy="3682365"/>
          </a:xfrm>
          <a:custGeom>
            <a:avLst/>
            <a:gdLst/>
            <a:ahLst/>
            <a:cxnLst/>
            <a:rect l="l" t="t" r="r" b="b"/>
            <a:pathLst>
              <a:path w="1480185" h="3682365">
                <a:moveTo>
                  <a:pt x="1479803" y="0"/>
                </a:moveTo>
                <a:lnTo>
                  <a:pt x="0" y="0"/>
                </a:lnTo>
                <a:lnTo>
                  <a:pt x="0" y="3681983"/>
                </a:lnTo>
                <a:lnTo>
                  <a:pt x="1479803" y="3681983"/>
                </a:lnTo>
                <a:lnTo>
                  <a:pt x="1479803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70447" y="521208"/>
            <a:ext cx="1478280" cy="3587750"/>
          </a:xfrm>
          <a:custGeom>
            <a:avLst/>
            <a:gdLst/>
            <a:ahLst/>
            <a:cxnLst/>
            <a:rect l="l" t="t" r="r" b="b"/>
            <a:pathLst>
              <a:path w="1478279" h="3587750">
                <a:moveTo>
                  <a:pt x="1478279" y="0"/>
                </a:moveTo>
                <a:lnTo>
                  <a:pt x="0" y="0"/>
                </a:lnTo>
                <a:lnTo>
                  <a:pt x="0" y="3587496"/>
                </a:lnTo>
                <a:lnTo>
                  <a:pt x="1478279" y="3587496"/>
                </a:lnTo>
                <a:lnTo>
                  <a:pt x="1478279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65275" y="521208"/>
            <a:ext cx="0" cy="4709160"/>
          </a:xfrm>
          <a:custGeom>
            <a:avLst/>
            <a:gdLst/>
            <a:ahLst/>
            <a:cxnLst/>
            <a:rect l="l" t="t" r="r" b="b"/>
            <a:pathLst>
              <a:path h="4709160">
                <a:moveTo>
                  <a:pt x="0" y="4709159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08888" y="5230367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08888" y="475945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08888" y="4288535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08888" y="381762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08888" y="3346703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8888" y="287578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8888" y="240487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08888" y="1933955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08888" y="1463039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08888" y="99212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08888" y="52120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65275" y="5224271"/>
            <a:ext cx="7393305" cy="12700"/>
          </a:xfrm>
          <a:custGeom>
            <a:avLst/>
            <a:gdLst/>
            <a:ahLst/>
            <a:cxnLst/>
            <a:rect l="l" t="t" r="r" b="b"/>
            <a:pathLst>
              <a:path w="7393305" h="12700">
                <a:moveTo>
                  <a:pt x="0" y="12191"/>
                </a:moveTo>
                <a:lnTo>
                  <a:pt x="7392924" y="12191"/>
                </a:lnTo>
                <a:lnTo>
                  <a:pt x="7392924" y="0"/>
                </a:lnTo>
                <a:lnTo>
                  <a:pt x="0" y="0"/>
                </a:lnTo>
                <a:lnTo>
                  <a:pt x="0" y="12191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65275" y="5230367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3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60976" y="5230367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3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58200" y="5230367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3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806445" y="4599813"/>
            <a:ext cx="214629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61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03669" y="4551934"/>
            <a:ext cx="214629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10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60726" y="2248662"/>
            <a:ext cx="30480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latin typeface="Century Schoolbook"/>
                <a:cs typeface="Century Schoolbook"/>
              </a:rPr>
              <a:t>219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05193" y="2201037"/>
            <a:ext cx="211454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latin typeface="Century Schoolbook"/>
                <a:cs typeface="Century Schoolbook"/>
              </a:rPr>
              <a:t>32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59104" y="4632452"/>
            <a:ext cx="35941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Century Schoolbook"/>
                <a:cs typeface="Century Schoolbook"/>
              </a:rPr>
              <a:t>1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59104" y="3219450"/>
            <a:ext cx="360045" cy="1174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Century Schoolbook"/>
                <a:cs typeface="Century Schoolbook"/>
              </a:rPr>
              <a:t>4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spc="-5" dirty="0">
                <a:latin typeface="Century Schoolbook"/>
                <a:cs typeface="Century Schoolbook"/>
              </a:rPr>
              <a:t>3</a:t>
            </a:r>
            <a:r>
              <a:rPr sz="1350" spc="-15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spc="-5" dirty="0">
                <a:latin typeface="Century Schoolbook"/>
                <a:cs typeface="Century Schoolbook"/>
              </a:rPr>
              <a:t>2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9104" y="2748534"/>
            <a:ext cx="35941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Century Schoolbook"/>
                <a:cs typeface="Century Schoolbook"/>
              </a:rPr>
              <a:t>5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59104" y="2277617"/>
            <a:ext cx="35941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Century Schoolbook"/>
                <a:cs typeface="Century Schoolbook"/>
              </a:rPr>
              <a:t>6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3702" y="393572"/>
            <a:ext cx="455295" cy="16452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Century Schoolbook"/>
                <a:cs typeface="Century Schoolbook"/>
              </a:rPr>
              <a:t>1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-5" dirty="0">
                <a:latin typeface="Century Schoolbook"/>
                <a:cs typeface="Century Schoolbook"/>
              </a:rPr>
              <a:t>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  <a:spcBef>
                <a:spcPts val="5"/>
              </a:spcBef>
            </a:pPr>
            <a:r>
              <a:rPr sz="1350" spc="-5" dirty="0">
                <a:latin typeface="Century Schoolbook"/>
                <a:cs typeface="Century Schoolbook"/>
              </a:rPr>
              <a:t>9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</a:pPr>
            <a:r>
              <a:rPr sz="1350" spc="-5" dirty="0">
                <a:latin typeface="Century Schoolbook"/>
                <a:cs typeface="Century Schoolbook"/>
              </a:rPr>
              <a:t>8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</a:pPr>
            <a:r>
              <a:rPr sz="1350" spc="-5" dirty="0">
                <a:latin typeface="Century Schoolbook"/>
                <a:cs typeface="Century Schoolbook"/>
              </a:rPr>
              <a:t>7</a:t>
            </a:r>
            <a:r>
              <a:rPr sz="1350" spc="-10" dirty="0">
                <a:latin typeface="Century Schoolbook"/>
                <a:cs typeface="Century Schoolbook"/>
              </a:rPr>
              <a:t>0</a:t>
            </a:r>
            <a:r>
              <a:rPr sz="1350" spc="5" dirty="0">
                <a:latin typeface="Century Schoolbook"/>
                <a:cs typeface="Century Schoolbook"/>
              </a:rPr>
              <a:t>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563611" y="2785872"/>
            <a:ext cx="93345" cy="91440"/>
          </a:xfrm>
          <a:custGeom>
            <a:avLst/>
            <a:gdLst/>
            <a:ahLst/>
            <a:cxnLst/>
            <a:rect l="l" t="t" r="r" b="b"/>
            <a:pathLst>
              <a:path w="93345" h="91439">
                <a:moveTo>
                  <a:pt x="0" y="91439"/>
                </a:moveTo>
                <a:lnTo>
                  <a:pt x="92964" y="91439"/>
                </a:lnTo>
                <a:lnTo>
                  <a:pt x="9296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563611" y="3066288"/>
            <a:ext cx="93345" cy="91440"/>
          </a:xfrm>
          <a:custGeom>
            <a:avLst/>
            <a:gdLst/>
            <a:ahLst/>
            <a:cxnLst/>
            <a:rect l="l" t="t" r="r" b="b"/>
            <a:pathLst>
              <a:path w="93345" h="91439">
                <a:moveTo>
                  <a:pt x="0" y="91439"/>
                </a:moveTo>
                <a:lnTo>
                  <a:pt x="92964" y="91439"/>
                </a:lnTo>
                <a:lnTo>
                  <a:pt x="9296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686293" y="2631084"/>
            <a:ext cx="657860" cy="5867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300"/>
              </a:lnSpc>
              <a:spcBef>
                <a:spcPts val="95"/>
              </a:spcBef>
            </a:pPr>
            <a:r>
              <a:rPr sz="1350" spc="-5" dirty="0">
                <a:latin typeface="Century Schoolbook"/>
                <a:cs typeface="Century Schoolbook"/>
              </a:rPr>
              <a:t>mal</a:t>
            </a:r>
            <a:r>
              <a:rPr sz="1350" spc="-95" dirty="0">
                <a:latin typeface="Century Schoolbook"/>
                <a:cs typeface="Century Schoolbook"/>
              </a:rPr>
              <a:t> </a:t>
            </a:r>
            <a:r>
              <a:rPr sz="1350" dirty="0">
                <a:latin typeface="Century Schoolbook"/>
                <a:cs typeface="Century Schoolbook"/>
              </a:rPr>
              <a:t>neg  </a:t>
            </a:r>
            <a:r>
              <a:rPr sz="1350" spc="-5" dirty="0">
                <a:latin typeface="Century Schoolbook"/>
                <a:cs typeface="Century Schoolbook"/>
              </a:rPr>
              <a:t>mal</a:t>
            </a:r>
            <a:r>
              <a:rPr sz="1350" spc="-65" dirty="0">
                <a:latin typeface="Century Schoolbook"/>
                <a:cs typeface="Century Schoolbook"/>
              </a:rPr>
              <a:t> </a:t>
            </a:r>
            <a:r>
              <a:rPr sz="1350" spc="-5" dirty="0">
                <a:latin typeface="Century Schoolbook"/>
                <a:cs typeface="Century Schoolbook"/>
              </a:rPr>
              <a:t>pos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4507" y="5086974"/>
            <a:ext cx="7111365" cy="106172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sz="1350" dirty="0">
                <a:latin typeface="Century Schoolbook"/>
                <a:cs typeface="Century Schoolbook"/>
              </a:rPr>
              <a:t>0%</a:t>
            </a:r>
            <a:endParaRPr sz="1350">
              <a:latin typeface="Century Schoolbook"/>
              <a:cs typeface="Century Schoolbook"/>
            </a:endParaRPr>
          </a:p>
          <a:p>
            <a:pPr marL="1265555">
              <a:lnSpc>
                <a:spcPct val="100000"/>
              </a:lnSpc>
              <a:spcBef>
                <a:spcPts val="160"/>
              </a:spcBef>
              <a:tabLst>
                <a:tab pos="4765675" algn="l"/>
              </a:tabLst>
            </a:pPr>
            <a:r>
              <a:rPr sz="1300" spc="10" dirty="0">
                <a:latin typeface="Century Schoolbook"/>
                <a:cs typeface="Century Schoolbook"/>
              </a:rPr>
              <a:t>Water</a:t>
            </a:r>
            <a:r>
              <a:rPr sz="1300" spc="20" dirty="0">
                <a:latin typeface="Century Schoolbook"/>
                <a:cs typeface="Century Schoolbook"/>
              </a:rPr>
              <a:t> </a:t>
            </a:r>
            <a:r>
              <a:rPr sz="1300" spc="10" dirty="0">
                <a:latin typeface="Century Schoolbook"/>
                <a:cs typeface="Century Schoolbook"/>
              </a:rPr>
              <a:t>containers</a:t>
            </a:r>
            <a:r>
              <a:rPr sz="1300" spc="15" dirty="0">
                <a:latin typeface="Century Schoolbook"/>
                <a:cs typeface="Century Schoolbook"/>
              </a:rPr>
              <a:t> </a:t>
            </a:r>
            <a:r>
              <a:rPr sz="1300" spc="10" dirty="0">
                <a:latin typeface="Century Schoolbook"/>
                <a:cs typeface="Century Schoolbook"/>
              </a:rPr>
              <a:t>covered	Water containers </a:t>
            </a:r>
            <a:r>
              <a:rPr sz="1300" spc="15" dirty="0">
                <a:latin typeface="Century Schoolbook"/>
                <a:cs typeface="Century Schoolbook"/>
              </a:rPr>
              <a:t>not</a:t>
            </a:r>
            <a:r>
              <a:rPr sz="1300" spc="320" dirty="0">
                <a:latin typeface="Century Schoolbook"/>
                <a:cs typeface="Century Schoolbook"/>
              </a:rPr>
              <a:t> </a:t>
            </a:r>
            <a:r>
              <a:rPr sz="1300" spc="10" dirty="0">
                <a:latin typeface="Century Schoolbook"/>
                <a:cs typeface="Century Schoolbook"/>
              </a:rPr>
              <a:t>covered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50">
              <a:latin typeface="Times New Roman"/>
              <a:cs typeface="Times New Roman"/>
            </a:endParaRPr>
          </a:p>
          <a:p>
            <a:pPr marL="122555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Fig. 4c: Malaria prevalence based on </a:t>
            </a:r>
            <a:r>
              <a:rPr sz="2000" b="1" spc="-5" dirty="0">
                <a:latin typeface="Arial"/>
                <a:cs typeface="Arial"/>
              </a:rPr>
              <a:t>living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9160" y="521208"/>
            <a:ext cx="7406640" cy="5027930"/>
          </a:xfrm>
          <a:custGeom>
            <a:avLst/>
            <a:gdLst/>
            <a:ahLst/>
            <a:cxnLst/>
            <a:rect l="l" t="t" r="r" b="b"/>
            <a:pathLst>
              <a:path w="7406640" h="5027930">
                <a:moveTo>
                  <a:pt x="0" y="5027676"/>
                </a:moveTo>
                <a:lnTo>
                  <a:pt x="7406640" y="5027676"/>
                </a:lnTo>
                <a:lnTo>
                  <a:pt x="7406640" y="0"/>
                </a:lnTo>
                <a:lnTo>
                  <a:pt x="0" y="0"/>
                </a:lnTo>
                <a:lnTo>
                  <a:pt x="0" y="502767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010155" y="4404359"/>
            <a:ext cx="1481455" cy="1144905"/>
          </a:xfrm>
          <a:custGeom>
            <a:avLst/>
            <a:gdLst/>
            <a:ahLst/>
            <a:cxnLst/>
            <a:rect l="l" t="t" r="r" b="b"/>
            <a:pathLst>
              <a:path w="1481454" h="1144904">
                <a:moveTo>
                  <a:pt x="1481328" y="0"/>
                </a:moveTo>
                <a:lnTo>
                  <a:pt x="0" y="0"/>
                </a:lnTo>
                <a:lnTo>
                  <a:pt x="0" y="1144523"/>
                </a:lnTo>
                <a:lnTo>
                  <a:pt x="1481328" y="1144523"/>
                </a:lnTo>
                <a:lnTo>
                  <a:pt x="148132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13476" y="4468367"/>
            <a:ext cx="1481455" cy="1080770"/>
          </a:xfrm>
          <a:custGeom>
            <a:avLst/>
            <a:gdLst/>
            <a:ahLst/>
            <a:cxnLst/>
            <a:rect l="l" t="t" r="r" b="b"/>
            <a:pathLst>
              <a:path w="1481454" h="1080770">
                <a:moveTo>
                  <a:pt x="1481327" y="0"/>
                </a:moveTo>
                <a:lnTo>
                  <a:pt x="0" y="0"/>
                </a:lnTo>
                <a:lnTo>
                  <a:pt x="0" y="1080515"/>
                </a:lnTo>
                <a:lnTo>
                  <a:pt x="1481327" y="1080515"/>
                </a:lnTo>
                <a:lnTo>
                  <a:pt x="148132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10155" y="521208"/>
            <a:ext cx="1481455" cy="3883660"/>
          </a:xfrm>
          <a:custGeom>
            <a:avLst/>
            <a:gdLst/>
            <a:ahLst/>
            <a:cxnLst/>
            <a:rect l="l" t="t" r="r" b="b"/>
            <a:pathLst>
              <a:path w="1481454" h="3883660">
                <a:moveTo>
                  <a:pt x="1481328" y="0"/>
                </a:moveTo>
                <a:lnTo>
                  <a:pt x="0" y="0"/>
                </a:lnTo>
                <a:lnTo>
                  <a:pt x="0" y="3883152"/>
                </a:lnTo>
                <a:lnTo>
                  <a:pt x="1481328" y="3883152"/>
                </a:lnTo>
                <a:lnTo>
                  <a:pt x="148132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13476" y="521208"/>
            <a:ext cx="1481455" cy="3947160"/>
          </a:xfrm>
          <a:custGeom>
            <a:avLst/>
            <a:gdLst/>
            <a:ahLst/>
            <a:cxnLst/>
            <a:rect l="l" t="t" r="r" b="b"/>
            <a:pathLst>
              <a:path w="1481454" h="3947160">
                <a:moveTo>
                  <a:pt x="1481327" y="0"/>
                </a:moveTo>
                <a:lnTo>
                  <a:pt x="0" y="0"/>
                </a:lnTo>
                <a:lnTo>
                  <a:pt x="0" y="3947159"/>
                </a:lnTo>
                <a:lnTo>
                  <a:pt x="1481327" y="3947159"/>
                </a:lnTo>
                <a:lnTo>
                  <a:pt x="148132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9160" y="521208"/>
            <a:ext cx="0" cy="5027930"/>
          </a:xfrm>
          <a:custGeom>
            <a:avLst/>
            <a:gdLst/>
            <a:ahLst/>
            <a:cxnLst/>
            <a:rect l="l" t="t" r="r" b="b"/>
            <a:pathLst>
              <a:path h="5027930">
                <a:moveTo>
                  <a:pt x="0" y="502767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1916" y="5548884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1916" y="5045964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51916" y="4543044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51916" y="4040123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51916" y="3537203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51916" y="3034283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1916" y="2531364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1916" y="2028444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51916" y="1527047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51916" y="1024127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1916" y="521208"/>
            <a:ext cx="47625" cy="0"/>
          </a:xfrm>
          <a:custGeom>
            <a:avLst/>
            <a:gdLst/>
            <a:ahLst/>
            <a:cxnLst/>
            <a:rect l="l" t="t" r="r" b="b"/>
            <a:pathLst>
              <a:path w="47625">
                <a:moveTo>
                  <a:pt x="0" y="0"/>
                </a:moveTo>
                <a:lnTo>
                  <a:pt x="4724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9160" y="5542788"/>
            <a:ext cx="7406640" cy="12700"/>
          </a:xfrm>
          <a:custGeom>
            <a:avLst/>
            <a:gdLst/>
            <a:ahLst/>
            <a:cxnLst/>
            <a:rect l="l" t="t" r="r" b="b"/>
            <a:pathLst>
              <a:path w="7406640" h="12700">
                <a:moveTo>
                  <a:pt x="0" y="12192"/>
                </a:moveTo>
                <a:lnTo>
                  <a:pt x="7406640" y="12192"/>
                </a:lnTo>
                <a:lnTo>
                  <a:pt x="7406640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9160" y="5548884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0"/>
                </a:moveTo>
                <a:lnTo>
                  <a:pt x="0" y="53339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602479" y="5548884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0"/>
                </a:moveTo>
                <a:lnTo>
                  <a:pt x="0" y="53339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05800" y="5548884"/>
            <a:ext cx="0" cy="53340"/>
          </a:xfrm>
          <a:custGeom>
            <a:avLst/>
            <a:gdLst/>
            <a:ahLst/>
            <a:cxnLst/>
            <a:rect l="l" t="t" r="r" b="b"/>
            <a:pathLst>
              <a:path h="53339">
                <a:moveTo>
                  <a:pt x="0" y="0"/>
                </a:moveTo>
                <a:lnTo>
                  <a:pt x="0" y="53339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644267" y="4859782"/>
            <a:ext cx="214629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48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48221" y="4891532"/>
            <a:ext cx="214629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23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98547" y="2348611"/>
            <a:ext cx="30480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163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49746" y="2379980"/>
            <a:ext cx="211454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84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0408" y="4938521"/>
            <a:ext cx="307975" cy="199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Century Schoolbook"/>
                <a:cs typeface="Century Schoolbook"/>
              </a:rPr>
              <a:t>10%</a:t>
            </a:r>
            <a:endParaRPr sz="115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0408" y="3429761"/>
            <a:ext cx="307975" cy="12052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Century Schoolbook"/>
                <a:cs typeface="Century Schoolbook"/>
              </a:rPr>
              <a:t>40%</a:t>
            </a:r>
            <a:endParaRPr sz="11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150" spc="-10" dirty="0">
                <a:latin typeface="Century Schoolbook"/>
                <a:cs typeface="Century Schoolbook"/>
              </a:rPr>
              <a:t>30%</a:t>
            </a:r>
            <a:endParaRPr sz="11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150" spc="-10" dirty="0">
                <a:latin typeface="Century Schoolbook"/>
                <a:cs typeface="Century Schoolbook"/>
              </a:rPr>
              <a:t>20%</a:t>
            </a:r>
            <a:endParaRPr sz="115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0408" y="2926537"/>
            <a:ext cx="307975" cy="2000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spc="-5" dirty="0">
                <a:latin typeface="Century Schoolbook"/>
                <a:cs typeface="Century Schoolbook"/>
              </a:rPr>
              <a:t>50%</a:t>
            </a:r>
            <a:endParaRPr sz="115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0408" y="2424176"/>
            <a:ext cx="307975" cy="199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Century Schoolbook"/>
                <a:cs typeface="Century Schoolbook"/>
              </a:rPr>
              <a:t>60%</a:t>
            </a:r>
            <a:endParaRPr sz="115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9940" y="412496"/>
            <a:ext cx="388620" cy="1708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Century Schoolbook"/>
                <a:cs typeface="Century Schoolbook"/>
              </a:rPr>
              <a:t>100%</a:t>
            </a:r>
            <a:endParaRPr sz="11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1085"/>
              </a:spcBef>
            </a:pPr>
            <a:r>
              <a:rPr sz="1150" spc="-10" dirty="0">
                <a:latin typeface="Century Schoolbook"/>
                <a:cs typeface="Century Schoolbook"/>
              </a:rPr>
              <a:t>90%</a:t>
            </a:r>
            <a:endParaRPr sz="11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1085"/>
              </a:spcBef>
            </a:pPr>
            <a:r>
              <a:rPr sz="1150" spc="-10" dirty="0">
                <a:latin typeface="Century Schoolbook"/>
                <a:cs typeface="Century Schoolbook"/>
              </a:rPr>
              <a:t>80%</a:t>
            </a:r>
            <a:endParaRPr sz="11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1085"/>
              </a:spcBef>
            </a:pPr>
            <a:r>
              <a:rPr sz="1150" spc="-10" dirty="0">
                <a:latin typeface="Century Schoolbook"/>
                <a:cs typeface="Century Schoolbook"/>
              </a:rPr>
              <a:t>70%</a:t>
            </a:r>
            <a:endParaRPr sz="115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434071" y="2942844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69">
                <a:moveTo>
                  <a:pt x="0" y="89915"/>
                </a:moveTo>
                <a:lnTo>
                  <a:pt x="89916" y="89915"/>
                </a:lnTo>
                <a:lnTo>
                  <a:pt x="89916" y="0"/>
                </a:lnTo>
                <a:lnTo>
                  <a:pt x="0" y="0"/>
                </a:lnTo>
                <a:lnTo>
                  <a:pt x="0" y="8991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434071" y="3215639"/>
            <a:ext cx="90170" cy="90170"/>
          </a:xfrm>
          <a:custGeom>
            <a:avLst/>
            <a:gdLst/>
            <a:ahLst/>
            <a:cxnLst/>
            <a:rect l="l" t="t" r="r" b="b"/>
            <a:pathLst>
              <a:path w="90170" h="90170">
                <a:moveTo>
                  <a:pt x="0" y="89915"/>
                </a:moveTo>
                <a:lnTo>
                  <a:pt x="89916" y="89915"/>
                </a:lnTo>
                <a:lnTo>
                  <a:pt x="89916" y="0"/>
                </a:lnTo>
                <a:lnTo>
                  <a:pt x="0" y="0"/>
                </a:lnTo>
                <a:lnTo>
                  <a:pt x="0" y="8991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552435" y="2790266"/>
            <a:ext cx="638810" cy="574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500"/>
              </a:lnSpc>
              <a:spcBef>
                <a:spcPts val="95"/>
              </a:spcBef>
            </a:pPr>
            <a:r>
              <a:rPr sz="1300" dirty="0">
                <a:latin typeface="Century Schoolbook"/>
                <a:cs typeface="Century Schoolbook"/>
              </a:rPr>
              <a:t>mal</a:t>
            </a:r>
            <a:r>
              <a:rPr sz="1300" spc="-70" dirty="0">
                <a:latin typeface="Century Schoolbook"/>
                <a:cs typeface="Century Schoolbook"/>
              </a:rPr>
              <a:t> </a:t>
            </a:r>
            <a:r>
              <a:rPr sz="1300" dirty="0">
                <a:latin typeface="Century Schoolbook"/>
                <a:cs typeface="Century Schoolbook"/>
              </a:rPr>
              <a:t>neg  mal</a:t>
            </a:r>
            <a:r>
              <a:rPr sz="1300" spc="-50" dirty="0">
                <a:latin typeface="Century Schoolbook"/>
                <a:cs typeface="Century Schoolbook"/>
              </a:rPr>
              <a:t> </a:t>
            </a:r>
            <a:r>
              <a:rPr sz="1300" dirty="0">
                <a:latin typeface="Century Schoolbook"/>
                <a:cs typeface="Century Schoolbook"/>
              </a:rPr>
              <a:t>pos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0875" y="5417797"/>
            <a:ext cx="6906895" cy="960119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1150" spc="-10" dirty="0">
                <a:latin typeface="Century Schoolbook"/>
                <a:cs typeface="Century Schoolbook"/>
              </a:rPr>
              <a:t>0%</a:t>
            </a:r>
            <a:endParaRPr sz="1150">
              <a:latin typeface="Century Schoolbook"/>
              <a:cs typeface="Century Schoolbook"/>
            </a:endParaRPr>
          </a:p>
          <a:p>
            <a:pPr marL="1332230">
              <a:lnSpc>
                <a:spcPct val="100000"/>
              </a:lnSpc>
              <a:spcBef>
                <a:spcPts val="204"/>
              </a:spcBef>
              <a:tabLst>
                <a:tab pos="5069205" algn="l"/>
              </a:tabLst>
            </a:pPr>
            <a:r>
              <a:rPr sz="1300" spc="-10" dirty="0">
                <a:latin typeface="Century Schoolbook"/>
                <a:cs typeface="Century Schoolbook"/>
              </a:rPr>
              <a:t>Open</a:t>
            </a:r>
            <a:r>
              <a:rPr sz="1300" spc="10" dirty="0">
                <a:latin typeface="Century Schoolbook"/>
                <a:cs typeface="Century Schoolbook"/>
              </a:rPr>
              <a:t> </a:t>
            </a:r>
            <a:r>
              <a:rPr sz="1300" spc="-10" dirty="0">
                <a:latin typeface="Century Schoolbook"/>
                <a:cs typeface="Century Schoolbook"/>
              </a:rPr>
              <a:t>drainage</a:t>
            </a:r>
            <a:r>
              <a:rPr sz="1300" spc="10" dirty="0">
                <a:latin typeface="Century Schoolbook"/>
                <a:cs typeface="Century Schoolbook"/>
              </a:rPr>
              <a:t> </a:t>
            </a:r>
            <a:r>
              <a:rPr sz="1300" spc="-10" dirty="0">
                <a:latin typeface="Century Schoolbook"/>
                <a:cs typeface="Century Schoolbook"/>
              </a:rPr>
              <a:t>present	Open drainage</a:t>
            </a:r>
            <a:r>
              <a:rPr sz="1300" spc="-20" dirty="0">
                <a:latin typeface="Century Schoolbook"/>
                <a:cs typeface="Century Schoolbook"/>
              </a:rPr>
              <a:t> </a:t>
            </a:r>
            <a:r>
              <a:rPr sz="1300" spc="-10" dirty="0">
                <a:latin typeface="Century Schoolbook"/>
                <a:cs typeface="Century Schoolbook"/>
              </a:rPr>
              <a:t>absent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Times New Roman"/>
              <a:cs typeface="Times New Roman"/>
            </a:endParaRPr>
          </a:p>
          <a:p>
            <a:pPr marL="37846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Fig. 4d: Malaria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based on </a:t>
            </a:r>
            <a:r>
              <a:rPr sz="2000" b="1" spc="-10" dirty="0">
                <a:latin typeface="Arial"/>
                <a:cs typeface="Arial"/>
              </a:rPr>
              <a:t>living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34183" y="673608"/>
            <a:ext cx="6296025" cy="4418330"/>
          </a:xfrm>
          <a:custGeom>
            <a:avLst/>
            <a:gdLst/>
            <a:ahLst/>
            <a:cxnLst/>
            <a:rect l="l" t="t" r="r" b="b"/>
            <a:pathLst>
              <a:path w="6296025" h="4418330">
                <a:moveTo>
                  <a:pt x="0" y="4418076"/>
                </a:moveTo>
                <a:lnTo>
                  <a:pt x="6295644" y="4418076"/>
                </a:lnTo>
                <a:lnTo>
                  <a:pt x="6295644" y="0"/>
                </a:lnTo>
                <a:lnTo>
                  <a:pt x="0" y="0"/>
                </a:lnTo>
                <a:lnTo>
                  <a:pt x="0" y="441807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99160" y="673608"/>
            <a:ext cx="573405" cy="4418330"/>
          </a:xfrm>
          <a:custGeom>
            <a:avLst/>
            <a:gdLst/>
            <a:ahLst/>
            <a:cxnLst/>
            <a:rect l="l" t="t" r="r" b="b"/>
            <a:pathLst>
              <a:path w="573405" h="4418330">
                <a:moveTo>
                  <a:pt x="0" y="4418076"/>
                </a:moveTo>
                <a:lnTo>
                  <a:pt x="573024" y="4418076"/>
                </a:lnTo>
                <a:lnTo>
                  <a:pt x="573024" y="0"/>
                </a:lnTo>
                <a:lnTo>
                  <a:pt x="0" y="0"/>
                </a:lnTo>
                <a:lnTo>
                  <a:pt x="0" y="441807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78708" y="4997196"/>
            <a:ext cx="763905" cy="94615"/>
          </a:xfrm>
          <a:custGeom>
            <a:avLst/>
            <a:gdLst/>
            <a:ahLst/>
            <a:cxnLst/>
            <a:rect l="l" t="t" r="r" b="b"/>
            <a:pathLst>
              <a:path w="763904" h="94614">
                <a:moveTo>
                  <a:pt x="763524" y="0"/>
                </a:moveTo>
                <a:lnTo>
                  <a:pt x="0" y="0"/>
                </a:lnTo>
                <a:lnTo>
                  <a:pt x="0" y="94487"/>
                </a:lnTo>
                <a:lnTo>
                  <a:pt x="763524" y="94487"/>
                </a:lnTo>
                <a:lnTo>
                  <a:pt x="76352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86755" y="4867655"/>
            <a:ext cx="763905" cy="224154"/>
          </a:xfrm>
          <a:custGeom>
            <a:avLst/>
            <a:gdLst/>
            <a:ahLst/>
            <a:cxnLst/>
            <a:rect l="l" t="t" r="r" b="b"/>
            <a:pathLst>
              <a:path w="763904" h="224154">
                <a:moveTo>
                  <a:pt x="763524" y="0"/>
                </a:moveTo>
                <a:lnTo>
                  <a:pt x="0" y="0"/>
                </a:lnTo>
                <a:lnTo>
                  <a:pt x="0" y="224028"/>
                </a:lnTo>
                <a:lnTo>
                  <a:pt x="763524" y="224028"/>
                </a:lnTo>
                <a:lnTo>
                  <a:pt x="76352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194804" y="4890515"/>
            <a:ext cx="763905" cy="201295"/>
          </a:xfrm>
          <a:custGeom>
            <a:avLst/>
            <a:gdLst/>
            <a:ahLst/>
            <a:cxnLst/>
            <a:rect l="l" t="t" r="r" b="b"/>
            <a:pathLst>
              <a:path w="763904" h="201295">
                <a:moveTo>
                  <a:pt x="763524" y="0"/>
                </a:moveTo>
                <a:lnTo>
                  <a:pt x="0" y="0"/>
                </a:lnTo>
                <a:lnTo>
                  <a:pt x="0" y="201167"/>
                </a:lnTo>
                <a:lnTo>
                  <a:pt x="763524" y="201167"/>
                </a:lnTo>
                <a:lnTo>
                  <a:pt x="76352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72183" y="673608"/>
            <a:ext cx="762000" cy="4418330"/>
          </a:xfrm>
          <a:custGeom>
            <a:avLst/>
            <a:gdLst/>
            <a:ahLst/>
            <a:cxnLst/>
            <a:rect l="l" t="t" r="r" b="b"/>
            <a:pathLst>
              <a:path w="762000" h="4418330">
                <a:moveTo>
                  <a:pt x="761999" y="0"/>
                </a:moveTo>
                <a:lnTo>
                  <a:pt x="0" y="0"/>
                </a:lnTo>
                <a:lnTo>
                  <a:pt x="0" y="4418076"/>
                </a:lnTo>
                <a:lnTo>
                  <a:pt x="761999" y="4418076"/>
                </a:lnTo>
                <a:lnTo>
                  <a:pt x="761999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78708" y="673608"/>
            <a:ext cx="763905" cy="4323715"/>
          </a:xfrm>
          <a:custGeom>
            <a:avLst/>
            <a:gdLst/>
            <a:ahLst/>
            <a:cxnLst/>
            <a:rect l="l" t="t" r="r" b="b"/>
            <a:pathLst>
              <a:path w="763904" h="4323715">
                <a:moveTo>
                  <a:pt x="763524" y="0"/>
                </a:moveTo>
                <a:lnTo>
                  <a:pt x="0" y="0"/>
                </a:lnTo>
                <a:lnTo>
                  <a:pt x="0" y="4323587"/>
                </a:lnTo>
                <a:lnTo>
                  <a:pt x="763524" y="4323587"/>
                </a:lnTo>
                <a:lnTo>
                  <a:pt x="76352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86755" y="673608"/>
            <a:ext cx="763905" cy="4194175"/>
          </a:xfrm>
          <a:custGeom>
            <a:avLst/>
            <a:gdLst/>
            <a:ahLst/>
            <a:cxnLst/>
            <a:rect l="l" t="t" r="r" b="b"/>
            <a:pathLst>
              <a:path w="763904" h="4194175">
                <a:moveTo>
                  <a:pt x="763524" y="0"/>
                </a:moveTo>
                <a:lnTo>
                  <a:pt x="0" y="0"/>
                </a:lnTo>
                <a:lnTo>
                  <a:pt x="0" y="4194048"/>
                </a:lnTo>
                <a:lnTo>
                  <a:pt x="763524" y="4194048"/>
                </a:lnTo>
                <a:lnTo>
                  <a:pt x="76352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94804" y="673608"/>
            <a:ext cx="763905" cy="4217035"/>
          </a:xfrm>
          <a:custGeom>
            <a:avLst/>
            <a:gdLst/>
            <a:ahLst/>
            <a:cxnLst/>
            <a:rect l="l" t="t" r="r" b="b"/>
            <a:pathLst>
              <a:path w="763904" h="4217035">
                <a:moveTo>
                  <a:pt x="763524" y="0"/>
                </a:moveTo>
                <a:lnTo>
                  <a:pt x="0" y="0"/>
                </a:lnTo>
                <a:lnTo>
                  <a:pt x="0" y="4216908"/>
                </a:lnTo>
                <a:lnTo>
                  <a:pt x="763524" y="4216908"/>
                </a:lnTo>
                <a:lnTo>
                  <a:pt x="76352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9160" y="673608"/>
            <a:ext cx="0" cy="4418330"/>
          </a:xfrm>
          <a:custGeom>
            <a:avLst/>
            <a:gdLst/>
            <a:ahLst/>
            <a:cxnLst/>
            <a:rect l="l" t="t" r="r" b="b"/>
            <a:pathLst>
              <a:path h="4418330">
                <a:moveTo>
                  <a:pt x="0" y="441807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58011" y="509168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58011" y="464972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8011" y="420776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58011" y="376580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58011" y="332384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58011" y="288188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58011" y="2439923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58011" y="1997964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8011" y="1557527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8011" y="1115567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58011" y="673608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9160" y="5091684"/>
            <a:ext cx="7630795" cy="0"/>
          </a:xfrm>
          <a:custGeom>
            <a:avLst/>
            <a:gdLst/>
            <a:ahLst/>
            <a:cxnLst/>
            <a:rect l="l" t="t" r="r" b="b"/>
            <a:pathLst>
              <a:path w="7630795">
                <a:moveTo>
                  <a:pt x="0" y="0"/>
                </a:moveTo>
                <a:lnTo>
                  <a:pt x="763066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9160" y="50916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807207" y="50916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715255" y="50916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621780" y="50916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529828" y="5091684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805685" y="5002148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713734" y="4954904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1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621782" y="4889703"/>
            <a:ext cx="965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529830" y="490156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5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805685" y="2792348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4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678682" y="2745486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551678" y="2680461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150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459726" y="2692145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105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2327" y="4995798"/>
            <a:ext cx="200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21614" y="3227958"/>
            <a:ext cx="272415" cy="150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3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2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21614" y="2785998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0900" y="576453"/>
            <a:ext cx="343535" cy="1945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9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8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7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900"/>
              </a:spcBef>
            </a:pPr>
            <a:r>
              <a:rPr sz="1000" spc="-10" dirty="0">
                <a:latin typeface="Century Schoolbook"/>
                <a:cs typeface="Century Schoolbook"/>
              </a:rPr>
              <a:t>6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651507" y="5188711"/>
            <a:ext cx="40386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5" dirty="0">
                <a:latin typeface="Century Schoolbook"/>
                <a:cs typeface="Century Schoolbook"/>
              </a:rPr>
              <a:t>n</a:t>
            </a:r>
            <a:r>
              <a:rPr sz="1350" spc="-5" dirty="0">
                <a:latin typeface="Century Schoolbook"/>
                <a:cs typeface="Century Schoolbook"/>
              </a:rPr>
              <a:t>o</a:t>
            </a:r>
            <a:r>
              <a:rPr sz="1350" spc="-15" dirty="0">
                <a:latin typeface="Century Schoolbook"/>
                <a:cs typeface="Century Schoolbook"/>
              </a:rPr>
              <a:t>n</a:t>
            </a:r>
            <a:r>
              <a:rPr sz="1350" spc="-5" dirty="0">
                <a:latin typeface="Century Schoolbook"/>
                <a:cs typeface="Century Schoolbook"/>
              </a:rPr>
              <a:t>e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104133" y="5188711"/>
            <a:ext cx="131445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primary/quranic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62753" y="5188711"/>
            <a:ext cx="81343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secondary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983348" y="5188711"/>
            <a:ext cx="118872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post</a:t>
            </a:r>
            <a:r>
              <a:rPr sz="1350" spc="-5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secondary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958328" y="2823972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7958328" y="3051048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8044942" y="2686202"/>
            <a:ext cx="451484" cy="48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300"/>
              </a:lnSpc>
              <a:spcBef>
                <a:spcPts val="100"/>
              </a:spcBef>
            </a:pPr>
            <a:r>
              <a:rPr sz="1000" spc="-5" dirty="0">
                <a:latin typeface="Century Schoolbook"/>
                <a:cs typeface="Century Schoolbook"/>
              </a:rPr>
              <a:t>hel</a:t>
            </a:r>
            <a:r>
              <a:rPr sz="1000" spc="-7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neg  hel</a:t>
            </a:r>
            <a:r>
              <a:rPr sz="1000" spc="-6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pos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35940" y="5817514"/>
            <a:ext cx="758444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Fig. 1: </a:t>
            </a:r>
            <a:r>
              <a:rPr sz="2000" b="1" spc="-5" dirty="0">
                <a:latin typeface="Arial"/>
                <a:cs typeface="Arial"/>
              </a:rPr>
              <a:t>Prevalence of </a:t>
            </a:r>
            <a:r>
              <a:rPr sz="2000" b="1" dirty="0">
                <a:latin typeface="Arial"/>
                <a:cs typeface="Arial"/>
              </a:rPr>
              <a:t>helminthiasis based on </a:t>
            </a:r>
            <a:r>
              <a:rPr sz="2000" b="1" spc="-5" dirty="0">
                <a:latin typeface="Arial"/>
                <a:cs typeface="Arial"/>
              </a:rPr>
              <a:t>level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education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1751"/>
            <a:ext cx="30638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B</a:t>
            </a:r>
            <a:r>
              <a:rPr sz="2850" spc="20" dirty="0"/>
              <a:t>ACKG</a:t>
            </a:r>
            <a:r>
              <a:rPr sz="2850" spc="25" dirty="0"/>
              <a:t>ROUND</a:t>
            </a:r>
            <a:endParaRPr sz="2850"/>
          </a:p>
        </p:txBody>
      </p:sp>
      <p:sp>
        <p:nvSpPr>
          <p:cNvPr id="3" name="object 3"/>
          <p:cNvSpPr txBox="1"/>
          <p:nvPr/>
        </p:nvSpPr>
        <p:spPr>
          <a:xfrm>
            <a:off x="535940" y="1592021"/>
            <a:ext cx="7920990" cy="464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indent="-274320" algn="just">
              <a:lnSpc>
                <a:spcPts val="2735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Century Schoolbook"/>
                <a:cs typeface="Century Schoolbook"/>
              </a:rPr>
              <a:t>Malaria </a:t>
            </a:r>
            <a:r>
              <a:rPr sz="2400" spc="-10" dirty="0">
                <a:latin typeface="Century Schoolbook"/>
                <a:cs typeface="Century Schoolbook"/>
              </a:rPr>
              <a:t>and </a:t>
            </a:r>
            <a:r>
              <a:rPr sz="2400" spc="-5" dirty="0">
                <a:latin typeface="Century Schoolbook"/>
                <a:cs typeface="Century Schoolbook"/>
              </a:rPr>
              <a:t>heminthiasis </a:t>
            </a:r>
            <a:r>
              <a:rPr sz="2400" spc="-10" dirty="0">
                <a:latin typeface="Century Schoolbook"/>
                <a:cs typeface="Century Schoolbook"/>
              </a:rPr>
              <a:t>are </a:t>
            </a:r>
            <a:r>
              <a:rPr sz="2400" spc="-5" dirty="0">
                <a:latin typeface="Century Schoolbook"/>
                <a:cs typeface="Century Schoolbook"/>
              </a:rPr>
              <a:t>diseases of</a:t>
            </a:r>
            <a:r>
              <a:rPr sz="2400" spc="390" dirty="0">
                <a:latin typeface="Century Schoolbook"/>
                <a:cs typeface="Century Schoolbook"/>
              </a:rPr>
              <a:t> </a:t>
            </a:r>
            <a:r>
              <a:rPr sz="2400" spc="-10" dirty="0">
                <a:latin typeface="Century Schoolbook"/>
                <a:cs typeface="Century Schoolbook"/>
              </a:rPr>
              <a:t>public</a:t>
            </a:r>
            <a:endParaRPr sz="2400">
              <a:latin typeface="Century Schoolbook"/>
              <a:cs typeface="Century Schoolbook"/>
            </a:endParaRPr>
          </a:p>
          <a:p>
            <a:pPr marL="286385" algn="just">
              <a:lnSpc>
                <a:spcPts val="2735"/>
              </a:lnSpc>
            </a:pPr>
            <a:r>
              <a:rPr sz="2400" dirty="0">
                <a:latin typeface="Century Schoolbook"/>
                <a:cs typeface="Century Schoolbook"/>
              </a:rPr>
              <a:t>health</a:t>
            </a:r>
            <a:r>
              <a:rPr sz="2400" spc="-2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importance.</a:t>
            </a:r>
            <a:endParaRPr sz="2400">
              <a:latin typeface="Century Schoolbook"/>
              <a:cs typeface="Century Schoolbook"/>
            </a:endParaRPr>
          </a:p>
          <a:p>
            <a:pPr marL="286385" marR="6350" indent="-274320" algn="just">
              <a:lnSpc>
                <a:spcPts val="2590"/>
              </a:lnSpc>
              <a:spcBef>
                <a:spcPts val="64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Burden </a:t>
            </a:r>
            <a:r>
              <a:rPr sz="2400" spc="-10" dirty="0">
                <a:latin typeface="Century Schoolbook"/>
                <a:cs typeface="Century Schoolbook"/>
              </a:rPr>
              <a:t>of </a:t>
            </a:r>
            <a:r>
              <a:rPr sz="2400" spc="-5" dirty="0">
                <a:latin typeface="Century Schoolbook"/>
                <a:cs typeface="Century Schoolbook"/>
              </a:rPr>
              <a:t>the diseases </a:t>
            </a:r>
            <a:r>
              <a:rPr sz="2400" dirty="0">
                <a:latin typeface="Century Schoolbook"/>
                <a:cs typeface="Century Schoolbook"/>
              </a:rPr>
              <a:t>is </a:t>
            </a:r>
            <a:r>
              <a:rPr sz="2400" spc="-5" dirty="0">
                <a:latin typeface="Century Schoolbook"/>
                <a:cs typeface="Century Schoolbook"/>
              </a:rPr>
              <a:t>high amongst children </a:t>
            </a:r>
            <a:r>
              <a:rPr sz="2400" spc="-10" dirty="0">
                <a:latin typeface="Century Schoolbook"/>
                <a:cs typeface="Century Schoolbook"/>
              </a:rPr>
              <a:t>and  </a:t>
            </a:r>
            <a:r>
              <a:rPr sz="2400" dirty="0">
                <a:latin typeface="Century Schoolbook"/>
                <a:cs typeface="Century Schoolbook"/>
              </a:rPr>
              <a:t>pregnant</a:t>
            </a:r>
            <a:r>
              <a:rPr sz="2400" spc="-25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women.</a:t>
            </a:r>
            <a:endParaRPr sz="2400">
              <a:latin typeface="Century Schoolbook"/>
              <a:cs typeface="Century Schoolbook"/>
            </a:endParaRPr>
          </a:p>
          <a:p>
            <a:pPr marL="286385" marR="5080" indent="-274320" algn="just">
              <a:lnSpc>
                <a:spcPts val="259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In </a:t>
            </a:r>
            <a:r>
              <a:rPr sz="2400" spc="-10" dirty="0">
                <a:latin typeface="Century Schoolbook"/>
                <a:cs typeface="Century Schoolbook"/>
              </a:rPr>
              <a:t>Nigeria, </a:t>
            </a:r>
            <a:r>
              <a:rPr sz="2400" spc="-5" dirty="0">
                <a:latin typeface="Century Schoolbook"/>
                <a:cs typeface="Century Schoolbook"/>
              </a:rPr>
              <a:t>72% and 43.4% prevalence </a:t>
            </a:r>
            <a:r>
              <a:rPr sz="2400" dirty="0">
                <a:latin typeface="Century Schoolbook"/>
                <a:cs typeface="Century Schoolbook"/>
              </a:rPr>
              <a:t>rates of  </a:t>
            </a:r>
            <a:r>
              <a:rPr sz="2400" spc="-5" dirty="0">
                <a:latin typeface="Century Schoolbook"/>
                <a:cs typeface="Century Schoolbook"/>
              </a:rPr>
              <a:t>malaria and helminthiasis among </a:t>
            </a:r>
            <a:r>
              <a:rPr sz="2400" spc="-10" dirty="0">
                <a:latin typeface="Century Schoolbook"/>
                <a:cs typeface="Century Schoolbook"/>
              </a:rPr>
              <a:t>pregnant</a:t>
            </a:r>
            <a:r>
              <a:rPr sz="2400" spc="484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women  have </a:t>
            </a:r>
            <a:r>
              <a:rPr sz="2400" spc="-5" dirty="0">
                <a:latin typeface="Century Schoolbook"/>
                <a:cs typeface="Century Schoolbook"/>
              </a:rPr>
              <a:t>been reported respectively (Adefioye </a:t>
            </a:r>
            <a:r>
              <a:rPr sz="2400" dirty="0">
                <a:latin typeface="Century Schoolbook"/>
                <a:cs typeface="Century Schoolbook"/>
              </a:rPr>
              <a:t>et </a:t>
            </a:r>
            <a:r>
              <a:rPr sz="2400" spc="-10" dirty="0">
                <a:latin typeface="Century Schoolbook"/>
                <a:cs typeface="Century Schoolbook"/>
              </a:rPr>
              <a:t>al. </a:t>
            </a:r>
            <a:r>
              <a:rPr sz="2400" spc="-5" dirty="0">
                <a:latin typeface="Century Schoolbook"/>
                <a:cs typeface="Century Schoolbook"/>
              </a:rPr>
              <a:t>2007,  Alli </a:t>
            </a:r>
            <a:r>
              <a:rPr sz="2400" dirty="0">
                <a:latin typeface="Century Schoolbook"/>
                <a:cs typeface="Century Schoolbook"/>
              </a:rPr>
              <a:t>et </a:t>
            </a:r>
            <a:r>
              <a:rPr sz="2400" spc="-5" dirty="0">
                <a:latin typeface="Century Schoolbook"/>
                <a:cs typeface="Century Schoolbook"/>
              </a:rPr>
              <a:t>al.</a:t>
            </a:r>
            <a:r>
              <a:rPr sz="2400" spc="-3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2011).</a:t>
            </a:r>
            <a:endParaRPr sz="2400">
              <a:latin typeface="Century Schoolbook"/>
              <a:cs typeface="Century Schoolbook"/>
            </a:endParaRPr>
          </a:p>
          <a:p>
            <a:pPr marL="286385" marR="6985" indent="-274320" algn="just">
              <a:lnSpc>
                <a:spcPts val="2590"/>
              </a:lnSpc>
              <a:spcBef>
                <a:spcPts val="61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7020" algn="l"/>
              </a:tabLst>
            </a:pPr>
            <a:r>
              <a:rPr sz="2400" dirty="0">
                <a:latin typeface="Century Schoolbook"/>
                <a:cs typeface="Century Schoolbook"/>
              </a:rPr>
              <a:t>Different control </a:t>
            </a:r>
            <a:r>
              <a:rPr sz="2400" spc="-5" dirty="0">
                <a:latin typeface="Century Schoolbook"/>
                <a:cs typeface="Century Schoolbook"/>
              </a:rPr>
              <a:t>measures are </a:t>
            </a:r>
            <a:r>
              <a:rPr sz="2400" spc="-10" dirty="0">
                <a:latin typeface="Century Schoolbook"/>
                <a:cs typeface="Century Schoolbook"/>
              </a:rPr>
              <a:t>developed </a:t>
            </a:r>
            <a:r>
              <a:rPr sz="2400" dirty="0">
                <a:latin typeface="Century Schoolbook"/>
                <a:cs typeface="Century Schoolbook"/>
              </a:rPr>
              <a:t>to combat  </a:t>
            </a:r>
            <a:r>
              <a:rPr sz="2400" spc="-5" dirty="0">
                <a:latin typeface="Century Schoolbook"/>
                <a:cs typeface="Century Schoolbook"/>
              </a:rPr>
              <a:t>this</a:t>
            </a:r>
            <a:r>
              <a:rPr sz="2400" spc="-2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menace.</a:t>
            </a:r>
            <a:endParaRPr sz="2400">
              <a:latin typeface="Century Schoolbook"/>
              <a:cs typeface="Century Schoolbook"/>
            </a:endParaRPr>
          </a:p>
          <a:p>
            <a:pPr marL="286385" marR="5080" indent="-274320" algn="just">
              <a:lnSpc>
                <a:spcPct val="90000"/>
              </a:lnSpc>
              <a:spcBef>
                <a:spcPts val="56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372745" algn="l"/>
              </a:tabLst>
            </a:pPr>
            <a:r>
              <a:rPr dirty="0"/>
              <a:t>	</a:t>
            </a:r>
            <a:r>
              <a:rPr sz="2400" spc="-5" dirty="0">
                <a:latin typeface="Century Schoolbook"/>
                <a:cs typeface="Century Schoolbook"/>
              </a:rPr>
              <a:t>Control measures </a:t>
            </a:r>
            <a:r>
              <a:rPr sz="2400" dirty="0">
                <a:latin typeface="Century Schoolbook"/>
                <a:cs typeface="Century Schoolbook"/>
              </a:rPr>
              <a:t>focus </a:t>
            </a:r>
            <a:r>
              <a:rPr sz="2400" spc="-10" dirty="0">
                <a:latin typeface="Century Schoolbook"/>
                <a:cs typeface="Century Schoolbook"/>
              </a:rPr>
              <a:t>on </a:t>
            </a:r>
            <a:r>
              <a:rPr sz="2400" spc="-5" dirty="0">
                <a:latin typeface="Century Schoolbook"/>
                <a:cs typeface="Century Schoolbook"/>
              </a:rPr>
              <a:t>improved personal  </a:t>
            </a:r>
            <a:r>
              <a:rPr sz="2400" dirty="0">
                <a:latin typeface="Century Schoolbook"/>
                <a:cs typeface="Century Schoolbook"/>
              </a:rPr>
              <a:t>hygiene, </a:t>
            </a:r>
            <a:r>
              <a:rPr sz="2400" spc="-5" dirty="0">
                <a:latin typeface="Century Schoolbook"/>
                <a:cs typeface="Century Schoolbook"/>
              </a:rPr>
              <a:t>good sanitation and adequate </a:t>
            </a:r>
            <a:r>
              <a:rPr sz="2400" spc="-10" dirty="0">
                <a:latin typeface="Century Schoolbook"/>
                <a:cs typeface="Century Schoolbook"/>
              </a:rPr>
              <a:t>living  </a:t>
            </a:r>
            <a:r>
              <a:rPr sz="2400" dirty="0">
                <a:latin typeface="Century Schoolbook"/>
                <a:cs typeface="Century Schoolbook"/>
              </a:rPr>
              <a:t>conditions.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50835" y="533400"/>
            <a:ext cx="398145" cy="4189729"/>
          </a:xfrm>
          <a:custGeom>
            <a:avLst/>
            <a:gdLst/>
            <a:ahLst/>
            <a:cxnLst/>
            <a:rect l="l" t="t" r="r" b="b"/>
            <a:pathLst>
              <a:path w="398145" h="4189729">
                <a:moveTo>
                  <a:pt x="0" y="4189476"/>
                </a:moveTo>
                <a:lnTo>
                  <a:pt x="397764" y="4189476"/>
                </a:lnTo>
                <a:lnTo>
                  <a:pt x="397764" y="0"/>
                </a:lnTo>
                <a:lnTo>
                  <a:pt x="0" y="0"/>
                </a:lnTo>
                <a:lnTo>
                  <a:pt x="0" y="418947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45792" y="533400"/>
            <a:ext cx="4775200" cy="4189729"/>
          </a:xfrm>
          <a:custGeom>
            <a:avLst/>
            <a:gdLst/>
            <a:ahLst/>
            <a:cxnLst/>
            <a:rect l="l" t="t" r="r" b="b"/>
            <a:pathLst>
              <a:path w="4775200" h="4189729">
                <a:moveTo>
                  <a:pt x="0" y="4189476"/>
                </a:moveTo>
                <a:lnTo>
                  <a:pt x="4774691" y="4189476"/>
                </a:lnTo>
                <a:lnTo>
                  <a:pt x="4774691" y="0"/>
                </a:lnTo>
                <a:lnTo>
                  <a:pt x="0" y="0"/>
                </a:lnTo>
                <a:lnTo>
                  <a:pt x="0" y="418947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16152" y="533400"/>
            <a:ext cx="398145" cy="4189729"/>
          </a:xfrm>
          <a:custGeom>
            <a:avLst/>
            <a:gdLst/>
            <a:ahLst/>
            <a:cxnLst/>
            <a:rect l="l" t="t" r="r" b="b"/>
            <a:pathLst>
              <a:path w="398144" h="4189729">
                <a:moveTo>
                  <a:pt x="0" y="4189476"/>
                </a:moveTo>
                <a:lnTo>
                  <a:pt x="397763" y="4189476"/>
                </a:lnTo>
                <a:lnTo>
                  <a:pt x="397763" y="0"/>
                </a:lnTo>
                <a:lnTo>
                  <a:pt x="0" y="0"/>
                </a:lnTo>
                <a:lnTo>
                  <a:pt x="0" y="418947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41320" y="4555235"/>
            <a:ext cx="530860" cy="167640"/>
          </a:xfrm>
          <a:custGeom>
            <a:avLst/>
            <a:gdLst/>
            <a:ahLst/>
            <a:cxnLst/>
            <a:rect l="l" t="t" r="r" b="b"/>
            <a:pathLst>
              <a:path w="530860" h="167639">
                <a:moveTo>
                  <a:pt x="530352" y="0"/>
                </a:moveTo>
                <a:lnTo>
                  <a:pt x="0" y="0"/>
                </a:lnTo>
                <a:lnTo>
                  <a:pt x="0" y="167639"/>
                </a:lnTo>
                <a:lnTo>
                  <a:pt x="530352" y="167639"/>
                </a:lnTo>
                <a:lnTo>
                  <a:pt x="530352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67200" y="4383023"/>
            <a:ext cx="530860" cy="340360"/>
          </a:xfrm>
          <a:custGeom>
            <a:avLst/>
            <a:gdLst/>
            <a:ahLst/>
            <a:cxnLst/>
            <a:rect l="l" t="t" r="r" b="b"/>
            <a:pathLst>
              <a:path w="530860" h="340360">
                <a:moveTo>
                  <a:pt x="530351" y="0"/>
                </a:moveTo>
                <a:lnTo>
                  <a:pt x="0" y="0"/>
                </a:lnTo>
                <a:lnTo>
                  <a:pt x="0" y="339851"/>
                </a:lnTo>
                <a:lnTo>
                  <a:pt x="530351" y="339851"/>
                </a:lnTo>
                <a:lnTo>
                  <a:pt x="530351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93079" y="4547615"/>
            <a:ext cx="532130" cy="175260"/>
          </a:xfrm>
          <a:custGeom>
            <a:avLst/>
            <a:gdLst/>
            <a:ahLst/>
            <a:cxnLst/>
            <a:rect l="l" t="t" r="r" b="b"/>
            <a:pathLst>
              <a:path w="532129" h="175260">
                <a:moveTo>
                  <a:pt x="531876" y="0"/>
                </a:moveTo>
                <a:lnTo>
                  <a:pt x="0" y="0"/>
                </a:lnTo>
                <a:lnTo>
                  <a:pt x="0" y="175259"/>
                </a:lnTo>
                <a:lnTo>
                  <a:pt x="531876" y="175259"/>
                </a:lnTo>
                <a:lnTo>
                  <a:pt x="531876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3916" y="533400"/>
            <a:ext cx="532130" cy="4189729"/>
          </a:xfrm>
          <a:custGeom>
            <a:avLst/>
            <a:gdLst/>
            <a:ahLst/>
            <a:cxnLst/>
            <a:rect l="l" t="t" r="r" b="b"/>
            <a:pathLst>
              <a:path w="532130" h="4189729">
                <a:moveTo>
                  <a:pt x="531876" y="0"/>
                </a:moveTo>
                <a:lnTo>
                  <a:pt x="0" y="0"/>
                </a:lnTo>
                <a:lnTo>
                  <a:pt x="0" y="4189476"/>
                </a:lnTo>
                <a:lnTo>
                  <a:pt x="531876" y="4189476"/>
                </a:lnTo>
                <a:lnTo>
                  <a:pt x="531876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41320" y="533400"/>
            <a:ext cx="530860" cy="4022090"/>
          </a:xfrm>
          <a:custGeom>
            <a:avLst/>
            <a:gdLst/>
            <a:ahLst/>
            <a:cxnLst/>
            <a:rect l="l" t="t" r="r" b="b"/>
            <a:pathLst>
              <a:path w="530860" h="4022090">
                <a:moveTo>
                  <a:pt x="530352" y="0"/>
                </a:moveTo>
                <a:lnTo>
                  <a:pt x="0" y="0"/>
                </a:lnTo>
                <a:lnTo>
                  <a:pt x="0" y="4021836"/>
                </a:lnTo>
                <a:lnTo>
                  <a:pt x="530352" y="4021836"/>
                </a:lnTo>
                <a:lnTo>
                  <a:pt x="530352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67200" y="533400"/>
            <a:ext cx="530860" cy="3850004"/>
          </a:xfrm>
          <a:custGeom>
            <a:avLst/>
            <a:gdLst/>
            <a:ahLst/>
            <a:cxnLst/>
            <a:rect l="l" t="t" r="r" b="b"/>
            <a:pathLst>
              <a:path w="530860" h="3850004">
                <a:moveTo>
                  <a:pt x="530351" y="0"/>
                </a:moveTo>
                <a:lnTo>
                  <a:pt x="0" y="0"/>
                </a:lnTo>
                <a:lnTo>
                  <a:pt x="0" y="3849624"/>
                </a:lnTo>
                <a:lnTo>
                  <a:pt x="530351" y="3849624"/>
                </a:lnTo>
                <a:lnTo>
                  <a:pt x="530351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93079" y="533400"/>
            <a:ext cx="532130" cy="4014470"/>
          </a:xfrm>
          <a:custGeom>
            <a:avLst/>
            <a:gdLst/>
            <a:ahLst/>
            <a:cxnLst/>
            <a:rect l="l" t="t" r="r" b="b"/>
            <a:pathLst>
              <a:path w="532129" h="4014470">
                <a:moveTo>
                  <a:pt x="531876" y="0"/>
                </a:moveTo>
                <a:lnTo>
                  <a:pt x="0" y="0"/>
                </a:lnTo>
                <a:lnTo>
                  <a:pt x="0" y="4014216"/>
                </a:lnTo>
                <a:lnTo>
                  <a:pt x="531876" y="4014216"/>
                </a:lnTo>
                <a:lnTo>
                  <a:pt x="531876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20483" y="533400"/>
            <a:ext cx="530860" cy="4189729"/>
          </a:xfrm>
          <a:custGeom>
            <a:avLst/>
            <a:gdLst/>
            <a:ahLst/>
            <a:cxnLst/>
            <a:rect l="l" t="t" r="r" b="b"/>
            <a:pathLst>
              <a:path w="530859" h="4189729">
                <a:moveTo>
                  <a:pt x="530351" y="0"/>
                </a:moveTo>
                <a:lnTo>
                  <a:pt x="0" y="0"/>
                </a:lnTo>
                <a:lnTo>
                  <a:pt x="0" y="4189476"/>
                </a:lnTo>
                <a:lnTo>
                  <a:pt x="530351" y="4189476"/>
                </a:lnTo>
                <a:lnTo>
                  <a:pt x="530351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16152" y="533400"/>
            <a:ext cx="0" cy="4189729"/>
          </a:xfrm>
          <a:custGeom>
            <a:avLst/>
            <a:gdLst/>
            <a:ahLst/>
            <a:cxnLst/>
            <a:rect l="l" t="t" r="r" b="b"/>
            <a:pathLst>
              <a:path h="4189729">
                <a:moveTo>
                  <a:pt x="0" y="418947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75003" y="47228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75003" y="43037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75003" y="38846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75003" y="34655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75003" y="30464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75003" y="26273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75003" y="2208276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75003" y="179070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75003" y="137160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75003" y="95250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75003" y="533400"/>
            <a:ext cx="41275" cy="0"/>
          </a:xfrm>
          <a:custGeom>
            <a:avLst/>
            <a:gdLst/>
            <a:ahLst/>
            <a:cxnLst/>
            <a:rect l="l" t="t" r="r" b="b"/>
            <a:pathLst>
              <a:path w="41275">
                <a:moveTo>
                  <a:pt x="0" y="0"/>
                </a:moveTo>
                <a:lnTo>
                  <a:pt x="411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216152" y="4722876"/>
            <a:ext cx="6632575" cy="0"/>
          </a:xfrm>
          <a:custGeom>
            <a:avLst/>
            <a:gdLst/>
            <a:ahLst/>
            <a:cxnLst/>
            <a:rect l="l" t="t" r="r" b="b"/>
            <a:pathLst>
              <a:path w="6632575">
                <a:moveTo>
                  <a:pt x="0" y="0"/>
                </a:moveTo>
                <a:lnTo>
                  <a:pt x="6632448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216152" y="4722876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43555" y="4722876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869435" y="4722876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95315" y="4722876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522719" y="4722876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848600" y="4722876"/>
            <a:ext cx="0" cy="41275"/>
          </a:xfrm>
          <a:custGeom>
            <a:avLst/>
            <a:gdLst/>
            <a:ahLst/>
            <a:cxnLst/>
            <a:rect l="l" t="t" r="r" b="b"/>
            <a:pathLst>
              <a:path h="41275">
                <a:moveTo>
                  <a:pt x="0" y="0"/>
                </a:moveTo>
                <a:lnTo>
                  <a:pt x="0" y="41148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1832610" y="463270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58998" y="454888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85513" y="4463034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812282" y="4545329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38796" y="463270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797557" y="2537841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34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088894" y="2454020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144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450460" y="2368042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68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777229" y="2450718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03744" y="2537841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09624" y="4626355"/>
            <a:ext cx="200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39216" y="3369310"/>
            <a:ext cx="272415" cy="1015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3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000" spc="-10" dirty="0">
                <a:latin typeface="Century Schoolbook"/>
                <a:cs typeface="Century Schoolbook"/>
              </a:rPr>
              <a:t>2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39216" y="2950591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39216" y="2531491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68502" y="436879"/>
            <a:ext cx="343535" cy="18535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720"/>
              </a:spcBef>
            </a:pPr>
            <a:r>
              <a:rPr sz="1000" spc="-10" dirty="0">
                <a:latin typeface="Century Schoolbook"/>
                <a:cs typeface="Century Schoolbook"/>
              </a:rPr>
              <a:t>9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720"/>
              </a:spcBef>
            </a:pPr>
            <a:r>
              <a:rPr sz="1000" spc="-10" dirty="0">
                <a:latin typeface="Century Schoolbook"/>
                <a:cs typeface="Century Schoolbook"/>
              </a:rPr>
              <a:t>8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715"/>
              </a:spcBef>
            </a:pPr>
            <a:r>
              <a:rPr sz="1000" spc="-10" dirty="0">
                <a:latin typeface="Century Schoolbook"/>
                <a:cs typeface="Century Schoolbook"/>
              </a:rPr>
              <a:t>7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720"/>
              </a:spcBef>
            </a:pPr>
            <a:r>
              <a:rPr sz="1000" spc="-10" dirty="0">
                <a:latin typeface="Century Schoolbook"/>
                <a:cs typeface="Century Schoolbook"/>
              </a:rPr>
              <a:t>6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245209" y="4792472"/>
            <a:ext cx="12687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Student/Unemployed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834132" y="4792472"/>
            <a:ext cx="744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Petty</a:t>
            </a:r>
            <a:r>
              <a:rPr sz="1000" spc="-5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trader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951478" y="4792472"/>
            <a:ext cx="1163955" cy="4832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primary school  teacher/Junior</a:t>
            </a:r>
            <a:r>
              <a:rPr sz="1000" spc="-3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civil  servant/Artisan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250941" y="4792472"/>
            <a:ext cx="1217295" cy="636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High school  teacher/Middle</a:t>
            </a:r>
            <a:r>
              <a:rPr sz="1000" spc="-4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level  civil servant/Middle  business</a:t>
            </a:r>
            <a:r>
              <a:rPr sz="1000" spc="-1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person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599935" y="4792472"/>
            <a:ext cx="117284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Major</a:t>
            </a:r>
            <a:r>
              <a:rPr sz="1000" spc="-1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Business</a:t>
            </a:r>
            <a:endParaRPr sz="1000">
              <a:latin typeface="Century Schoolbook"/>
              <a:cs typeface="Century Schoolbook"/>
            </a:endParaRPr>
          </a:p>
          <a:p>
            <a:pPr algn="ctr">
              <a:lnSpc>
                <a:spcPct val="100000"/>
              </a:lnSpc>
            </a:pPr>
            <a:r>
              <a:rPr sz="1000" spc="-5" dirty="0">
                <a:latin typeface="Century Schoolbook"/>
                <a:cs typeface="Century Schoolbook"/>
              </a:rPr>
              <a:t>person/Professional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7882128" y="2862072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882128" y="3089148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7968742" y="2724302"/>
            <a:ext cx="451484" cy="48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300"/>
              </a:lnSpc>
              <a:spcBef>
                <a:spcPts val="100"/>
              </a:spcBef>
            </a:pPr>
            <a:r>
              <a:rPr sz="1000" spc="-5" dirty="0">
                <a:latin typeface="Century Schoolbook"/>
                <a:cs typeface="Century Schoolbook"/>
              </a:rPr>
              <a:t>hel</a:t>
            </a:r>
            <a:r>
              <a:rPr sz="1000" spc="-7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neg  hel</a:t>
            </a:r>
            <a:r>
              <a:rPr sz="1000" spc="-6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pos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40739" y="5741314"/>
            <a:ext cx="68072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Fig. 2: Prevalence of helminthiasis based on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occupation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85872" y="673608"/>
            <a:ext cx="5672455" cy="4249420"/>
          </a:xfrm>
          <a:custGeom>
            <a:avLst/>
            <a:gdLst/>
            <a:ahLst/>
            <a:cxnLst/>
            <a:rect l="l" t="t" r="r" b="b"/>
            <a:pathLst>
              <a:path w="5672455" h="4249420">
                <a:moveTo>
                  <a:pt x="0" y="4248912"/>
                </a:moveTo>
                <a:lnTo>
                  <a:pt x="5672328" y="4248912"/>
                </a:lnTo>
                <a:lnTo>
                  <a:pt x="5672328" y="0"/>
                </a:lnTo>
                <a:lnTo>
                  <a:pt x="0" y="0"/>
                </a:lnTo>
                <a:lnTo>
                  <a:pt x="0" y="4248912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60703" y="673608"/>
            <a:ext cx="739140" cy="4249420"/>
          </a:xfrm>
          <a:custGeom>
            <a:avLst/>
            <a:gdLst/>
            <a:ahLst/>
            <a:cxnLst/>
            <a:rect l="l" t="t" r="r" b="b"/>
            <a:pathLst>
              <a:path w="739139" h="4249420">
                <a:moveTo>
                  <a:pt x="0" y="4248912"/>
                </a:moveTo>
                <a:lnTo>
                  <a:pt x="739140" y="4248912"/>
                </a:lnTo>
                <a:lnTo>
                  <a:pt x="739140" y="0"/>
                </a:lnTo>
                <a:lnTo>
                  <a:pt x="0" y="0"/>
                </a:lnTo>
                <a:lnTo>
                  <a:pt x="0" y="4248912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265676" y="4599432"/>
            <a:ext cx="986155" cy="323215"/>
          </a:xfrm>
          <a:custGeom>
            <a:avLst/>
            <a:gdLst/>
            <a:ahLst/>
            <a:cxnLst/>
            <a:rect l="l" t="t" r="r" b="b"/>
            <a:pathLst>
              <a:path w="986154" h="323214">
                <a:moveTo>
                  <a:pt x="986027" y="0"/>
                </a:moveTo>
                <a:lnTo>
                  <a:pt x="0" y="0"/>
                </a:lnTo>
                <a:lnTo>
                  <a:pt x="0" y="323088"/>
                </a:lnTo>
                <a:lnTo>
                  <a:pt x="986027" y="323088"/>
                </a:lnTo>
                <a:lnTo>
                  <a:pt x="98602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31507" y="4800600"/>
            <a:ext cx="988060" cy="121920"/>
          </a:xfrm>
          <a:custGeom>
            <a:avLst/>
            <a:gdLst/>
            <a:ahLst/>
            <a:cxnLst/>
            <a:rect l="l" t="t" r="r" b="b"/>
            <a:pathLst>
              <a:path w="988059" h="121920">
                <a:moveTo>
                  <a:pt x="987551" y="0"/>
                </a:moveTo>
                <a:lnTo>
                  <a:pt x="0" y="0"/>
                </a:lnTo>
                <a:lnTo>
                  <a:pt x="0" y="121919"/>
                </a:lnTo>
                <a:lnTo>
                  <a:pt x="987551" y="121919"/>
                </a:lnTo>
                <a:lnTo>
                  <a:pt x="987551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99844" y="673608"/>
            <a:ext cx="986155" cy="4249420"/>
          </a:xfrm>
          <a:custGeom>
            <a:avLst/>
            <a:gdLst/>
            <a:ahLst/>
            <a:cxnLst/>
            <a:rect l="l" t="t" r="r" b="b"/>
            <a:pathLst>
              <a:path w="986155" h="4249420">
                <a:moveTo>
                  <a:pt x="986028" y="0"/>
                </a:moveTo>
                <a:lnTo>
                  <a:pt x="0" y="0"/>
                </a:lnTo>
                <a:lnTo>
                  <a:pt x="0" y="4248911"/>
                </a:lnTo>
                <a:lnTo>
                  <a:pt x="986028" y="4248911"/>
                </a:lnTo>
                <a:lnTo>
                  <a:pt x="98602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65676" y="673608"/>
            <a:ext cx="986155" cy="3926204"/>
          </a:xfrm>
          <a:custGeom>
            <a:avLst/>
            <a:gdLst/>
            <a:ahLst/>
            <a:cxnLst/>
            <a:rect l="l" t="t" r="r" b="b"/>
            <a:pathLst>
              <a:path w="986154" h="3926204">
                <a:moveTo>
                  <a:pt x="986027" y="0"/>
                </a:moveTo>
                <a:lnTo>
                  <a:pt x="0" y="0"/>
                </a:lnTo>
                <a:lnTo>
                  <a:pt x="0" y="3925824"/>
                </a:lnTo>
                <a:lnTo>
                  <a:pt x="986027" y="3925824"/>
                </a:lnTo>
                <a:lnTo>
                  <a:pt x="98602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31507" y="673608"/>
            <a:ext cx="988060" cy="4127500"/>
          </a:xfrm>
          <a:custGeom>
            <a:avLst/>
            <a:gdLst/>
            <a:ahLst/>
            <a:cxnLst/>
            <a:rect l="l" t="t" r="r" b="b"/>
            <a:pathLst>
              <a:path w="988059" h="4127500">
                <a:moveTo>
                  <a:pt x="987551" y="0"/>
                </a:moveTo>
                <a:lnTo>
                  <a:pt x="0" y="0"/>
                </a:lnTo>
                <a:lnTo>
                  <a:pt x="0" y="4126991"/>
                </a:lnTo>
                <a:lnTo>
                  <a:pt x="987551" y="4126991"/>
                </a:lnTo>
                <a:lnTo>
                  <a:pt x="987551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0703" y="673608"/>
            <a:ext cx="0" cy="4249420"/>
          </a:xfrm>
          <a:custGeom>
            <a:avLst/>
            <a:gdLst/>
            <a:ahLst/>
            <a:cxnLst/>
            <a:rect l="l" t="t" r="r" b="b"/>
            <a:pathLst>
              <a:path h="4249420">
                <a:moveTo>
                  <a:pt x="0" y="4248911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04316" y="492252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04316" y="4497323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04316" y="407212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4316" y="364693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04316" y="322326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04316" y="279806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004316" y="2372867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04316" y="194767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04316" y="1522475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04316" y="1098803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04316" y="67360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60703" y="4922520"/>
            <a:ext cx="7397750" cy="0"/>
          </a:xfrm>
          <a:custGeom>
            <a:avLst/>
            <a:gdLst/>
            <a:ahLst/>
            <a:cxnLst/>
            <a:rect l="l" t="t" r="r" b="b"/>
            <a:pathLst>
              <a:path w="7397750">
                <a:moveTo>
                  <a:pt x="0" y="0"/>
                </a:moveTo>
                <a:lnTo>
                  <a:pt x="7397496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60703" y="4922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26535" y="4922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992367" y="4922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58200" y="4922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245614" y="4832984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11953" y="4671186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178802" y="4771771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45614" y="2707893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676902" y="2546095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97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08317" y="2646679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202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2983" y="4797044"/>
            <a:ext cx="26225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58190" y="3096895"/>
            <a:ext cx="356235" cy="15055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40%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30%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20%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10%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58190" y="2671952"/>
            <a:ext cx="35623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50%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3702" y="546862"/>
            <a:ext cx="450850" cy="19304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100%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90%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80%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  <a:spcBef>
                <a:spcPts val="5"/>
              </a:spcBef>
            </a:pPr>
            <a:r>
              <a:rPr sz="1350" spc="-10" dirty="0">
                <a:latin typeface="Century Schoolbook"/>
                <a:cs typeface="Century Schoolbook"/>
              </a:rPr>
              <a:t>70%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60%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091689" y="5019802"/>
            <a:ext cx="40386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5" dirty="0">
                <a:latin typeface="Century Schoolbook"/>
                <a:cs typeface="Century Schoolbook"/>
              </a:rPr>
              <a:t>n</a:t>
            </a:r>
            <a:r>
              <a:rPr sz="1350" spc="-5" dirty="0">
                <a:latin typeface="Century Schoolbook"/>
                <a:cs typeface="Century Schoolbook"/>
              </a:rPr>
              <a:t>o</a:t>
            </a:r>
            <a:r>
              <a:rPr sz="1350" spc="-15" dirty="0">
                <a:latin typeface="Century Schoolbook"/>
                <a:cs typeface="Century Schoolbook"/>
              </a:rPr>
              <a:t>n</a:t>
            </a:r>
            <a:r>
              <a:rPr sz="1350" spc="-5" dirty="0">
                <a:latin typeface="Century Schoolbook"/>
                <a:cs typeface="Century Schoolbook"/>
              </a:rPr>
              <a:t>e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348353" y="5019802"/>
            <a:ext cx="82232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pit</a:t>
            </a:r>
            <a:r>
              <a:rPr sz="1350" spc="-6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latrine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687057" y="5019802"/>
            <a:ext cx="107950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water</a:t>
            </a:r>
            <a:r>
              <a:rPr sz="1350" spc="-70" dirty="0">
                <a:latin typeface="Century Schoolbook"/>
                <a:cs typeface="Century Schoolbook"/>
              </a:rPr>
              <a:t> </a:t>
            </a:r>
            <a:r>
              <a:rPr sz="1350" spc="-5" dirty="0">
                <a:latin typeface="Century Schoolbook"/>
                <a:cs typeface="Century Schoolbook"/>
              </a:rPr>
              <a:t>system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694676" y="2724911"/>
            <a:ext cx="83820" cy="82550"/>
          </a:xfrm>
          <a:custGeom>
            <a:avLst/>
            <a:gdLst/>
            <a:ahLst/>
            <a:cxnLst/>
            <a:rect l="l" t="t" r="r" b="b"/>
            <a:pathLst>
              <a:path w="83820" h="82550">
                <a:moveTo>
                  <a:pt x="0" y="82296"/>
                </a:moveTo>
                <a:lnTo>
                  <a:pt x="83820" y="82296"/>
                </a:lnTo>
                <a:lnTo>
                  <a:pt x="83820" y="0"/>
                </a:lnTo>
                <a:lnTo>
                  <a:pt x="0" y="0"/>
                </a:lnTo>
                <a:lnTo>
                  <a:pt x="0" y="8229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694676" y="2983992"/>
            <a:ext cx="83820" cy="82550"/>
          </a:xfrm>
          <a:custGeom>
            <a:avLst/>
            <a:gdLst/>
            <a:ahLst/>
            <a:cxnLst/>
            <a:rect l="l" t="t" r="r" b="b"/>
            <a:pathLst>
              <a:path w="83820" h="82550">
                <a:moveTo>
                  <a:pt x="0" y="82296"/>
                </a:moveTo>
                <a:lnTo>
                  <a:pt x="83820" y="82296"/>
                </a:lnTo>
                <a:lnTo>
                  <a:pt x="83820" y="0"/>
                </a:lnTo>
                <a:lnTo>
                  <a:pt x="0" y="0"/>
                </a:lnTo>
                <a:lnTo>
                  <a:pt x="0" y="8229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803260" y="2576626"/>
            <a:ext cx="5410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1700"/>
              </a:lnSpc>
              <a:spcBef>
                <a:spcPts val="95"/>
              </a:spcBef>
            </a:pPr>
            <a:r>
              <a:rPr sz="1200" spc="5" dirty="0">
                <a:latin typeface="Century Schoolbook"/>
                <a:cs typeface="Century Schoolbook"/>
              </a:rPr>
              <a:t>hel</a:t>
            </a:r>
            <a:r>
              <a:rPr sz="1200" spc="-85" dirty="0">
                <a:latin typeface="Century Schoolbook"/>
                <a:cs typeface="Century Schoolbook"/>
              </a:rPr>
              <a:t> </a:t>
            </a:r>
            <a:r>
              <a:rPr sz="1200" dirty="0">
                <a:latin typeface="Century Schoolbook"/>
                <a:cs typeface="Century Schoolbook"/>
              </a:rPr>
              <a:t>neg  </a:t>
            </a:r>
            <a:r>
              <a:rPr sz="1200" spc="5" dirty="0">
                <a:latin typeface="Century Schoolbook"/>
                <a:cs typeface="Century Schoolbook"/>
              </a:rPr>
              <a:t>hel</a:t>
            </a:r>
            <a:r>
              <a:rPr sz="1200" spc="-65" dirty="0">
                <a:latin typeface="Century Schoolbook"/>
                <a:cs typeface="Century Schoolbook"/>
              </a:rPr>
              <a:t> </a:t>
            </a:r>
            <a:r>
              <a:rPr sz="1200" dirty="0">
                <a:latin typeface="Century Schoolbook"/>
                <a:cs typeface="Century Schoolbook"/>
              </a:rPr>
              <a:t>pos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3540" y="5741314"/>
            <a:ext cx="721740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Fig. 3a: </a:t>
            </a:r>
            <a:r>
              <a:rPr sz="2000" b="1" spc="-5" dirty="0">
                <a:latin typeface="Arial"/>
                <a:cs typeface="Arial"/>
              </a:rPr>
              <a:t>Prevalence of </a:t>
            </a:r>
            <a:r>
              <a:rPr sz="2000" b="1" dirty="0">
                <a:latin typeface="Arial"/>
                <a:cs typeface="Arial"/>
              </a:rPr>
              <a:t>helminthiasis based </a:t>
            </a:r>
            <a:r>
              <a:rPr sz="2000" b="1" spc="-10" dirty="0">
                <a:latin typeface="Arial"/>
                <a:cs typeface="Arial"/>
              </a:rPr>
              <a:t>living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817514"/>
            <a:ext cx="723074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Fig. </a:t>
            </a:r>
            <a:r>
              <a:rPr sz="2000" b="1" spc="-5" dirty="0">
                <a:latin typeface="Arial"/>
                <a:cs typeface="Arial"/>
              </a:rPr>
              <a:t>3b: Prevalence </a:t>
            </a:r>
            <a:r>
              <a:rPr sz="2000" b="1" dirty="0">
                <a:latin typeface="Arial"/>
                <a:cs typeface="Arial"/>
              </a:rPr>
              <a:t>of helminthiasis based </a:t>
            </a:r>
            <a:r>
              <a:rPr sz="2000" b="1" spc="-10" dirty="0">
                <a:latin typeface="Arial"/>
                <a:cs typeface="Arial"/>
              </a:rPr>
              <a:t>living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142744" y="597408"/>
            <a:ext cx="6106795" cy="4273550"/>
          </a:xfrm>
          <a:custGeom>
            <a:avLst/>
            <a:gdLst/>
            <a:ahLst/>
            <a:cxnLst/>
            <a:rect l="l" t="t" r="r" b="b"/>
            <a:pathLst>
              <a:path w="6106795" h="4273550">
                <a:moveTo>
                  <a:pt x="0" y="4273296"/>
                </a:moveTo>
                <a:lnTo>
                  <a:pt x="6106668" y="4273296"/>
                </a:lnTo>
                <a:lnTo>
                  <a:pt x="6106668" y="0"/>
                </a:lnTo>
                <a:lnTo>
                  <a:pt x="0" y="0"/>
                </a:lnTo>
                <a:lnTo>
                  <a:pt x="0" y="427329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7344" y="597408"/>
            <a:ext cx="554990" cy="4273550"/>
          </a:xfrm>
          <a:custGeom>
            <a:avLst/>
            <a:gdLst/>
            <a:ahLst/>
            <a:cxnLst/>
            <a:rect l="l" t="t" r="r" b="b"/>
            <a:pathLst>
              <a:path w="554990" h="4273550">
                <a:moveTo>
                  <a:pt x="0" y="4273296"/>
                </a:moveTo>
                <a:lnTo>
                  <a:pt x="554736" y="4273296"/>
                </a:lnTo>
                <a:lnTo>
                  <a:pt x="554736" y="0"/>
                </a:lnTo>
                <a:lnTo>
                  <a:pt x="0" y="0"/>
                </a:lnTo>
                <a:lnTo>
                  <a:pt x="0" y="4273296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52215" y="4626864"/>
            <a:ext cx="741045" cy="243840"/>
          </a:xfrm>
          <a:custGeom>
            <a:avLst/>
            <a:gdLst/>
            <a:ahLst/>
            <a:cxnLst/>
            <a:rect l="l" t="t" r="r" b="b"/>
            <a:pathLst>
              <a:path w="741045" h="243839">
                <a:moveTo>
                  <a:pt x="740663" y="0"/>
                </a:moveTo>
                <a:lnTo>
                  <a:pt x="0" y="0"/>
                </a:lnTo>
                <a:lnTo>
                  <a:pt x="0" y="243840"/>
                </a:lnTo>
                <a:lnTo>
                  <a:pt x="740663" y="243840"/>
                </a:lnTo>
                <a:lnTo>
                  <a:pt x="740663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102352" y="4754879"/>
            <a:ext cx="741045" cy="116205"/>
          </a:xfrm>
          <a:custGeom>
            <a:avLst/>
            <a:gdLst/>
            <a:ahLst/>
            <a:cxnLst/>
            <a:rect l="l" t="t" r="r" b="b"/>
            <a:pathLst>
              <a:path w="741045" h="116204">
                <a:moveTo>
                  <a:pt x="740663" y="0"/>
                </a:moveTo>
                <a:lnTo>
                  <a:pt x="0" y="0"/>
                </a:lnTo>
                <a:lnTo>
                  <a:pt x="0" y="115824"/>
                </a:lnTo>
                <a:lnTo>
                  <a:pt x="740663" y="115824"/>
                </a:lnTo>
                <a:lnTo>
                  <a:pt x="740663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54011" y="4796028"/>
            <a:ext cx="739140" cy="74930"/>
          </a:xfrm>
          <a:custGeom>
            <a:avLst/>
            <a:gdLst/>
            <a:ahLst/>
            <a:cxnLst/>
            <a:rect l="l" t="t" r="r" b="b"/>
            <a:pathLst>
              <a:path w="739140" h="74929">
                <a:moveTo>
                  <a:pt x="0" y="74675"/>
                </a:moveTo>
                <a:lnTo>
                  <a:pt x="739140" y="74675"/>
                </a:lnTo>
                <a:lnTo>
                  <a:pt x="739140" y="0"/>
                </a:lnTo>
                <a:lnTo>
                  <a:pt x="0" y="0"/>
                </a:lnTo>
                <a:lnTo>
                  <a:pt x="0" y="7467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02080" y="597408"/>
            <a:ext cx="741045" cy="4273550"/>
          </a:xfrm>
          <a:custGeom>
            <a:avLst/>
            <a:gdLst/>
            <a:ahLst/>
            <a:cxnLst/>
            <a:rect l="l" t="t" r="r" b="b"/>
            <a:pathLst>
              <a:path w="741044" h="4273550">
                <a:moveTo>
                  <a:pt x="740663" y="0"/>
                </a:moveTo>
                <a:lnTo>
                  <a:pt x="0" y="0"/>
                </a:lnTo>
                <a:lnTo>
                  <a:pt x="0" y="4273296"/>
                </a:lnTo>
                <a:lnTo>
                  <a:pt x="740663" y="4273296"/>
                </a:lnTo>
                <a:lnTo>
                  <a:pt x="740663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252215" y="597408"/>
            <a:ext cx="741045" cy="4029710"/>
          </a:xfrm>
          <a:custGeom>
            <a:avLst/>
            <a:gdLst/>
            <a:ahLst/>
            <a:cxnLst/>
            <a:rect l="l" t="t" r="r" b="b"/>
            <a:pathLst>
              <a:path w="741045" h="4029710">
                <a:moveTo>
                  <a:pt x="740663" y="0"/>
                </a:moveTo>
                <a:lnTo>
                  <a:pt x="0" y="0"/>
                </a:lnTo>
                <a:lnTo>
                  <a:pt x="0" y="4029455"/>
                </a:lnTo>
                <a:lnTo>
                  <a:pt x="740663" y="4029455"/>
                </a:lnTo>
                <a:lnTo>
                  <a:pt x="740663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02352" y="597408"/>
            <a:ext cx="741045" cy="4157979"/>
          </a:xfrm>
          <a:custGeom>
            <a:avLst/>
            <a:gdLst/>
            <a:ahLst/>
            <a:cxnLst/>
            <a:rect l="l" t="t" r="r" b="b"/>
            <a:pathLst>
              <a:path w="741045" h="4157979">
                <a:moveTo>
                  <a:pt x="740663" y="0"/>
                </a:moveTo>
                <a:lnTo>
                  <a:pt x="0" y="0"/>
                </a:lnTo>
                <a:lnTo>
                  <a:pt x="0" y="4157472"/>
                </a:lnTo>
                <a:lnTo>
                  <a:pt x="740663" y="4157472"/>
                </a:lnTo>
                <a:lnTo>
                  <a:pt x="740663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54011" y="597408"/>
            <a:ext cx="739140" cy="4198620"/>
          </a:xfrm>
          <a:custGeom>
            <a:avLst/>
            <a:gdLst/>
            <a:ahLst/>
            <a:cxnLst/>
            <a:rect l="l" t="t" r="r" b="b"/>
            <a:pathLst>
              <a:path w="739140" h="4198620">
                <a:moveTo>
                  <a:pt x="739140" y="0"/>
                </a:moveTo>
                <a:lnTo>
                  <a:pt x="0" y="0"/>
                </a:lnTo>
                <a:lnTo>
                  <a:pt x="0" y="4198620"/>
                </a:lnTo>
                <a:lnTo>
                  <a:pt x="739140" y="4198620"/>
                </a:lnTo>
                <a:lnTo>
                  <a:pt x="739140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7344" y="597408"/>
            <a:ext cx="0" cy="4273550"/>
          </a:xfrm>
          <a:custGeom>
            <a:avLst/>
            <a:gdLst/>
            <a:ahLst/>
            <a:cxnLst/>
            <a:rect l="l" t="t" r="r" b="b"/>
            <a:pathLst>
              <a:path h="4273550">
                <a:moveTo>
                  <a:pt x="0" y="4273296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7051" y="4870703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97051" y="4442459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7051" y="4015740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97051" y="3589020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97051" y="3160776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97051" y="2734055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97051" y="2305811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7051" y="1879092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97051" y="1452372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97051" y="1024127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97051" y="597408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0" y="0"/>
                </a:moveTo>
                <a:lnTo>
                  <a:pt x="50292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47344" y="4870703"/>
            <a:ext cx="7402195" cy="0"/>
          </a:xfrm>
          <a:custGeom>
            <a:avLst/>
            <a:gdLst/>
            <a:ahLst/>
            <a:cxnLst/>
            <a:rect l="l" t="t" r="r" b="b"/>
            <a:pathLst>
              <a:path w="7402195">
                <a:moveTo>
                  <a:pt x="0" y="0"/>
                </a:moveTo>
                <a:lnTo>
                  <a:pt x="740206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7344" y="4870703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4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697479" y="4870703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4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547615" y="4870703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4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397752" y="4870703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4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49411" y="4870703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4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724660" y="4780915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540378" y="4658614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12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26455" y="4723003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1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277227" y="4743450"/>
            <a:ext cx="958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1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89607" y="2643631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19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505327" y="2521711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198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91403" y="2585973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36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242175" y="2606167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56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80771" y="4758054"/>
            <a:ext cx="238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Schoolbook"/>
                <a:cs typeface="Century Schoolbook"/>
              </a:rPr>
              <a:t>0%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96036" y="3475735"/>
            <a:ext cx="321945" cy="106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Schoolbook"/>
                <a:cs typeface="Century Schoolbook"/>
              </a:rPr>
              <a:t>3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entury Schoolbook"/>
                <a:cs typeface="Century Schoolbook"/>
              </a:rPr>
              <a:t>2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Century Schoolbook"/>
                <a:cs typeface="Century Schoolbook"/>
              </a:rPr>
              <a:t>1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6036" y="3048380"/>
            <a:ext cx="321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Schoolbook"/>
                <a:cs typeface="Century Schoolbook"/>
              </a:rPr>
              <a:t>4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96036" y="2620771"/>
            <a:ext cx="321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Schoolbook"/>
                <a:cs typeface="Century Schoolbook"/>
              </a:rPr>
              <a:t>5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11302" y="483870"/>
            <a:ext cx="407034" cy="1918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Schoolbook"/>
                <a:cs typeface="Century Schoolbook"/>
              </a:rPr>
              <a:t>1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0%</a:t>
            </a:r>
            <a:endParaRPr sz="12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</a:pPr>
            <a:r>
              <a:rPr sz="1200" dirty="0">
                <a:latin typeface="Century Schoolbook"/>
                <a:cs typeface="Century Schoolbook"/>
              </a:rPr>
              <a:t>9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Century Schoolbook"/>
                <a:cs typeface="Century Schoolbook"/>
              </a:rPr>
              <a:t>8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</a:pPr>
            <a:r>
              <a:rPr sz="1200" dirty="0">
                <a:latin typeface="Century Schoolbook"/>
                <a:cs typeface="Century Schoolbook"/>
              </a:rPr>
              <a:t>7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650">
              <a:latin typeface="Times New Roman"/>
              <a:cs typeface="Times New Roman"/>
            </a:endParaRPr>
          </a:p>
          <a:p>
            <a:pPr marL="97155">
              <a:lnSpc>
                <a:spcPct val="100000"/>
              </a:lnSpc>
            </a:pPr>
            <a:r>
              <a:rPr sz="1200" dirty="0">
                <a:latin typeface="Century Schoolbook"/>
                <a:cs typeface="Century Schoolbook"/>
              </a:rPr>
              <a:t>6</a:t>
            </a:r>
            <a:r>
              <a:rPr sz="1200" spc="-10" dirty="0">
                <a:latin typeface="Century Schoolbook"/>
                <a:cs typeface="Century Schoolbook"/>
              </a:rPr>
              <a:t>0</a:t>
            </a:r>
            <a:r>
              <a:rPr sz="1200" dirty="0">
                <a:latin typeface="Century Schoolbook"/>
                <a:cs typeface="Century Schoolbook"/>
              </a:rPr>
              <a:t>%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46454" y="4967173"/>
            <a:ext cx="1251585" cy="23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5" dirty="0">
                <a:latin typeface="Century Schoolbook"/>
                <a:cs typeface="Century Schoolbook"/>
              </a:rPr>
              <a:t>well </a:t>
            </a:r>
            <a:r>
              <a:rPr sz="1350" spc="-10" dirty="0">
                <a:latin typeface="Century Schoolbook"/>
                <a:cs typeface="Century Schoolbook"/>
              </a:rPr>
              <a:t>with</a:t>
            </a:r>
            <a:r>
              <a:rPr sz="1350" spc="-80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pump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787776" y="4967173"/>
            <a:ext cx="1671955" cy="4356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614"/>
              </a:lnSpc>
              <a:spcBef>
                <a:spcPts val="95"/>
              </a:spcBef>
            </a:pPr>
            <a:r>
              <a:rPr sz="1350" spc="-5" dirty="0">
                <a:latin typeface="Century Schoolbook"/>
                <a:cs typeface="Century Schoolbook"/>
              </a:rPr>
              <a:t>well </a:t>
            </a:r>
            <a:r>
              <a:rPr sz="1350" spc="-10" dirty="0">
                <a:latin typeface="Century Schoolbook"/>
                <a:cs typeface="Century Schoolbook"/>
              </a:rPr>
              <a:t>with bucket</a:t>
            </a:r>
            <a:r>
              <a:rPr sz="1350" spc="-5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and</a:t>
            </a:r>
            <a:endParaRPr sz="1350">
              <a:latin typeface="Century Schoolbook"/>
              <a:cs typeface="Century Schoolbook"/>
            </a:endParaRPr>
          </a:p>
          <a:p>
            <a:pPr algn="ctr">
              <a:lnSpc>
                <a:spcPts val="1614"/>
              </a:lnSpc>
            </a:pPr>
            <a:r>
              <a:rPr sz="1350" spc="-5" dirty="0">
                <a:latin typeface="Century Schoolbook"/>
                <a:cs typeface="Century Schoolbook"/>
              </a:rPr>
              <a:t>rope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97678" y="4967173"/>
            <a:ext cx="1353185" cy="23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10" dirty="0">
                <a:latin typeface="Century Schoolbook"/>
                <a:cs typeface="Century Schoolbook"/>
              </a:rPr>
              <a:t>pipe borne</a:t>
            </a:r>
            <a:r>
              <a:rPr sz="1350" spc="-4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water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978142" y="4967173"/>
            <a:ext cx="694690" cy="23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10" dirty="0">
                <a:latin typeface="Century Schoolbook"/>
                <a:cs typeface="Century Schoolbook"/>
              </a:rPr>
              <a:t>borehole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7723631" y="2752344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89915"/>
                </a:moveTo>
                <a:lnTo>
                  <a:pt x="88392" y="89915"/>
                </a:lnTo>
                <a:lnTo>
                  <a:pt x="88392" y="0"/>
                </a:lnTo>
                <a:lnTo>
                  <a:pt x="0" y="0"/>
                </a:lnTo>
                <a:lnTo>
                  <a:pt x="0" y="8991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7841106" y="2676270"/>
            <a:ext cx="5791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entury Schoolbook"/>
                <a:cs typeface="Century Schoolbook"/>
              </a:rPr>
              <a:t>hel</a:t>
            </a:r>
            <a:r>
              <a:rPr sz="1300" spc="-60" dirty="0">
                <a:latin typeface="Century Schoolbook"/>
                <a:cs typeface="Century Schoolbook"/>
              </a:rPr>
              <a:t> </a:t>
            </a:r>
            <a:r>
              <a:rPr sz="1300" spc="-5" dirty="0">
                <a:latin typeface="Century Schoolbook"/>
                <a:cs typeface="Century Schoolbook"/>
              </a:rPr>
              <a:t>neg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7723631" y="3025139"/>
            <a:ext cx="88900" cy="90170"/>
          </a:xfrm>
          <a:custGeom>
            <a:avLst/>
            <a:gdLst/>
            <a:ahLst/>
            <a:cxnLst/>
            <a:rect l="l" t="t" r="r" b="b"/>
            <a:pathLst>
              <a:path w="88900" h="90169">
                <a:moveTo>
                  <a:pt x="0" y="89915"/>
                </a:moveTo>
                <a:lnTo>
                  <a:pt x="88392" y="89915"/>
                </a:lnTo>
                <a:lnTo>
                  <a:pt x="88392" y="0"/>
                </a:lnTo>
                <a:lnTo>
                  <a:pt x="0" y="0"/>
                </a:lnTo>
                <a:lnTo>
                  <a:pt x="0" y="8991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7841106" y="2949067"/>
            <a:ext cx="5607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entury Schoolbook"/>
                <a:cs typeface="Century Schoolbook"/>
              </a:rPr>
              <a:t>hel</a:t>
            </a:r>
            <a:r>
              <a:rPr sz="1300" spc="-60" dirty="0">
                <a:latin typeface="Century Schoolbook"/>
                <a:cs typeface="Century Schoolbook"/>
              </a:rPr>
              <a:t> </a:t>
            </a:r>
            <a:r>
              <a:rPr sz="1300" spc="-10" dirty="0">
                <a:latin typeface="Century Schoolbook"/>
                <a:cs typeface="Century Schoolbook"/>
              </a:rPr>
              <a:t>pos</a:t>
            </a:r>
            <a:endParaRPr sz="13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5894323"/>
            <a:ext cx="721740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Fig. 3c: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of helminthiasis based </a:t>
            </a:r>
            <a:r>
              <a:rPr sz="2000" b="1" spc="-5" dirty="0">
                <a:latin typeface="Arial"/>
                <a:cs typeface="Arial"/>
              </a:rPr>
              <a:t>living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51560" y="527304"/>
            <a:ext cx="7482840" cy="4701540"/>
          </a:xfrm>
          <a:custGeom>
            <a:avLst/>
            <a:gdLst/>
            <a:ahLst/>
            <a:cxnLst/>
            <a:rect l="l" t="t" r="r" b="b"/>
            <a:pathLst>
              <a:path w="7482840" h="4701540">
                <a:moveTo>
                  <a:pt x="0" y="4701540"/>
                </a:moveTo>
                <a:lnTo>
                  <a:pt x="7482840" y="4701540"/>
                </a:lnTo>
                <a:lnTo>
                  <a:pt x="7482840" y="0"/>
                </a:lnTo>
                <a:lnTo>
                  <a:pt x="0" y="0"/>
                </a:lnTo>
                <a:lnTo>
                  <a:pt x="0" y="4701540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73223" y="4898135"/>
            <a:ext cx="1496695" cy="330835"/>
          </a:xfrm>
          <a:custGeom>
            <a:avLst/>
            <a:gdLst/>
            <a:ahLst/>
            <a:cxnLst/>
            <a:rect l="l" t="t" r="r" b="b"/>
            <a:pathLst>
              <a:path w="1496695" h="330835">
                <a:moveTo>
                  <a:pt x="1496567" y="0"/>
                </a:moveTo>
                <a:lnTo>
                  <a:pt x="0" y="0"/>
                </a:lnTo>
                <a:lnTo>
                  <a:pt x="0" y="330707"/>
                </a:lnTo>
                <a:lnTo>
                  <a:pt x="1496567" y="330707"/>
                </a:lnTo>
                <a:lnTo>
                  <a:pt x="149656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14644" y="5058155"/>
            <a:ext cx="1496695" cy="170815"/>
          </a:xfrm>
          <a:custGeom>
            <a:avLst/>
            <a:gdLst/>
            <a:ahLst/>
            <a:cxnLst/>
            <a:rect l="l" t="t" r="r" b="b"/>
            <a:pathLst>
              <a:path w="1496695" h="170814">
                <a:moveTo>
                  <a:pt x="1496567" y="0"/>
                </a:moveTo>
                <a:lnTo>
                  <a:pt x="0" y="0"/>
                </a:lnTo>
                <a:lnTo>
                  <a:pt x="0" y="170688"/>
                </a:lnTo>
                <a:lnTo>
                  <a:pt x="1496567" y="170688"/>
                </a:lnTo>
                <a:lnTo>
                  <a:pt x="149656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73223" y="527304"/>
            <a:ext cx="1496695" cy="4371340"/>
          </a:xfrm>
          <a:custGeom>
            <a:avLst/>
            <a:gdLst/>
            <a:ahLst/>
            <a:cxnLst/>
            <a:rect l="l" t="t" r="r" b="b"/>
            <a:pathLst>
              <a:path w="1496695" h="4371340">
                <a:moveTo>
                  <a:pt x="1496567" y="0"/>
                </a:moveTo>
                <a:lnTo>
                  <a:pt x="0" y="0"/>
                </a:lnTo>
                <a:lnTo>
                  <a:pt x="0" y="4370832"/>
                </a:lnTo>
                <a:lnTo>
                  <a:pt x="1496567" y="4370832"/>
                </a:lnTo>
                <a:lnTo>
                  <a:pt x="149656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14644" y="527304"/>
            <a:ext cx="1496695" cy="4531360"/>
          </a:xfrm>
          <a:custGeom>
            <a:avLst/>
            <a:gdLst/>
            <a:ahLst/>
            <a:cxnLst/>
            <a:rect l="l" t="t" r="r" b="b"/>
            <a:pathLst>
              <a:path w="1496695" h="4531360">
                <a:moveTo>
                  <a:pt x="1496567" y="0"/>
                </a:moveTo>
                <a:lnTo>
                  <a:pt x="0" y="0"/>
                </a:lnTo>
                <a:lnTo>
                  <a:pt x="0" y="4530852"/>
                </a:lnTo>
                <a:lnTo>
                  <a:pt x="1496567" y="4530852"/>
                </a:lnTo>
                <a:lnTo>
                  <a:pt x="149656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51560" y="527304"/>
            <a:ext cx="0" cy="4701540"/>
          </a:xfrm>
          <a:custGeom>
            <a:avLst/>
            <a:gdLst/>
            <a:ahLst/>
            <a:cxnLst/>
            <a:rect l="l" t="t" r="r" b="b"/>
            <a:pathLst>
              <a:path h="4701540">
                <a:moveTo>
                  <a:pt x="0" y="4701540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96696" y="5228844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6696" y="4759452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6696" y="4288535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96696" y="3819144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6696" y="3348228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96696" y="2878835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96696" y="2407920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96696" y="1938527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96696" y="1467611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96696" y="998219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96696" y="527304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51560" y="5222747"/>
            <a:ext cx="7482840" cy="12700"/>
          </a:xfrm>
          <a:custGeom>
            <a:avLst/>
            <a:gdLst/>
            <a:ahLst/>
            <a:cxnLst/>
            <a:rect l="l" t="t" r="r" b="b"/>
            <a:pathLst>
              <a:path w="7482840" h="12700">
                <a:moveTo>
                  <a:pt x="0" y="12191"/>
                </a:moveTo>
                <a:lnTo>
                  <a:pt x="7482840" y="12191"/>
                </a:lnTo>
                <a:lnTo>
                  <a:pt x="7482840" y="0"/>
                </a:lnTo>
                <a:lnTo>
                  <a:pt x="0" y="0"/>
                </a:lnTo>
                <a:lnTo>
                  <a:pt x="0" y="12191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1560" y="5228844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3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92979" y="5228844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3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534400" y="5228844"/>
            <a:ext cx="0" cy="55244"/>
          </a:xfrm>
          <a:custGeom>
            <a:avLst/>
            <a:gdLst/>
            <a:ahLst/>
            <a:cxnLst/>
            <a:rect l="l" t="t" r="r" b="b"/>
            <a:pathLst>
              <a:path h="55245">
                <a:moveTo>
                  <a:pt x="0" y="0"/>
                </a:moveTo>
                <a:lnTo>
                  <a:pt x="0" y="54863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62833" y="4950714"/>
            <a:ext cx="11811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latin typeface="Century Schoolbook"/>
                <a:cs typeface="Century Schoolbook"/>
              </a:rPr>
              <a:t>5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04761" y="5030851"/>
            <a:ext cx="118110" cy="224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dirty="0">
                <a:latin typeface="Century Schoolbook"/>
                <a:cs typeface="Century Schoolbook"/>
              </a:rPr>
              <a:t>9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18638" y="2599689"/>
            <a:ext cx="20827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entury Schoolbook"/>
                <a:cs typeface="Century Schoolbook"/>
              </a:rPr>
              <a:t>66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14845" y="2680207"/>
            <a:ext cx="2997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entury Schoolbook"/>
                <a:cs typeface="Century Schoolbook"/>
              </a:rPr>
              <a:t>239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0240" y="5105527"/>
            <a:ext cx="25781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0%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6971" y="3224275"/>
            <a:ext cx="351155" cy="163766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40%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30%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20%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10%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56971" y="2753994"/>
            <a:ext cx="35115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50%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3702" y="402463"/>
            <a:ext cx="445770" cy="210820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10</a:t>
            </a:r>
            <a:r>
              <a:rPr sz="1300" spc="15" dirty="0">
                <a:latin typeface="Century Schoolbook"/>
                <a:cs typeface="Century Schoolbook"/>
              </a:rPr>
              <a:t>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0541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90%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0541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80%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0541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70%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05410">
              <a:lnSpc>
                <a:spcPct val="100000"/>
              </a:lnSpc>
            </a:pPr>
            <a:r>
              <a:rPr sz="1300" spc="5" dirty="0">
                <a:latin typeface="Century Schoolbook"/>
                <a:cs typeface="Century Schoolbook"/>
              </a:rPr>
              <a:t>60%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55723" y="5324983"/>
            <a:ext cx="213296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5" dirty="0">
                <a:latin typeface="Century Schoolbook"/>
                <a:cs typeface="Century Schoolbook"/>
              </a:rPr>
              <a:t>Presence of stagnant </a:t>
            </a:r>
            <a:r>
              <a:rPr sz="1300" dirty="0">
                <a:latin typeface="Century Schoolbook"/>
                <a:cs typeface="Century Schoolbook"/>
              </a:rPr>
              <a:t>water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625846" y="5324983"/>
            <a:ext cx="2077720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latin typeface="Century Schoolbook"/>
                <a:cs typeface="Century Schoolbook"/>
              </a:rPr>
              <a:t>Absence </a:t>
            </a:r>
            <a:r>
              <a:rPr sz="1300" spc="5" dirty="0">
                <a:latin typeface="Century Schoolbook"/>
                <a:cs typeface="Century Schoolbook"/>
              </a:rPr>
              <a:t>of </a:t>
            </a:r>
            <a:r>
              <a:rPr sz="1300" spc="10" dirty="0">
                <a:latin typeface="Century Schoolbook"/>
                <a:cs typeface="Century Schoolbook"/>
              </a:rPr>
              <a:t>stagnant</a:t>
            </a:r>
            <a:r>
              <a:rPr sz="1300" spc="-95" dirty="0">
                <a:latin typeface="Century Schoolbook"/>
                <a:cs typeface="Century Schoolbook"/>
              </a:rPr>
              <a:t> </a:t>
            </a:r>
            <a:r>
              <a:rPr sz="1300" spc="5" dirty="0">
                <a:latin typeface="Century Schoolbook"/>
                <a:cs typeface="Century Schoolbook"/>
              </a:rPr>
              <a:t>water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702295" y="2785872"/>
            <a:ext cx="91440" cy="93345"/>
          </a:xfrm>
          <a:custGeom>
            <a:avLst/>
            <a:gdLst/>
            <a:ahLst/>
            <a:cxnLst/>
            <a:rect l="l" t="t" r="r" b="b"/>
            <a:pathLst>
              <a:path w="91440" h="93344">
                <a:moveTo>
                  <a:pt x="0" y="92963"/>
                </a:moveTo>
                <a:lnTo>
                  <a:pt x="91440" y="92963"/>
                </a:lnTo>
                <a:lnTo>
                  <a:pt x="91440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702295" y="3064764"/>
            <a:ext cx="91440" cy="93345"/>
          </a:xfrm>
          <a:custGeom>
            <a:avLst/>
            <a:gdLst/>
            <a:ahLst/>
            <a:cxnLst/>
            <a:rect l="l" t="t" r="r" b="b"/>
            <a:pathLst>
              <a:path w="91440" h="93344">
                <a:moveTo>
                  <a:pt x="0" y="92963"/>
                </a:moveTo>
                <a:lnTo>
                  <a:pt x="91440" y="92963"/>
                </a:lnTo>
                <a:lnTo>
                  <a:pt x="91440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7823961" y="2633065"/>
            <a:ext cx="595630" cy="582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1350" spc="-10" dirty="0">
                <a:latin typeface="Century Schoolbook"/>
                <a:cs typeface="Century Schoolbook"/>
              </a:rPr>
              <a:t>hel</a:t>
            </a:r>
            <a:r>
              <a:rPr sz="1350" spc="-8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neg  hel</a:t>
            </a:r>
            <a:r>
              <a:rPr sz="1350" spc="-70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pos</a:t>
            </a:r>
            <a:endParaRPr sz="135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9932" y="826008"/>
            <a:ext cx="7478395" cy="4474845"/>
          </a:xfrm>
          <a:custGeom>
            <a:avLst/>
            <a:gdLst/>
            <a:ahLst/>
            <a:cxnLst/>
            <a:rect l="l" t="t" r="r" b="b"/>
            <a:pathLst>
              <a:path w="7478395" h="4474845">
                <a:moveTo>
                  <a:pt x="0" y="4474464"/>
                </a:moveTo>
                <a:lnTo>
                  <a:pt x="7478268" y="4474464"/>
                </a:lnTo>
                <a:lnTo>
                  <a:pt x="7478268" y="0"/>
                </a:lnTo>
                <a:lnTo>
                  <a:pt x="0" y="0"/>
                </a:lnTo>
                <a:lnTo>
                  <a:pt x="0" y="4474464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01595" y="5067300"/>
            <a:ext cx="1495425" cy="233679"/>
          </a:xfrm>
          <a:custGeom>
            <a:avLst/>
            <a:gdLst/>
            <a:ahLst/>
            <a:cxnLst/>
            <a:rect l="l" t="t" r="r" b="b"/>
            <a:pathLst>
              <a:path w="1495425" h="233679">
                <a:moveTo>
                  <a:pt x="1495044" y="0"/>
                </a:moveTo>
                <a:lnTo>
                  <a:pt x="0" y="0"/>
                </a:lnTo>
                <a:lnTo>
                  <a:pt x="0" y="233172"/>
                </a:lnTo>
                <a:lnTo>
                  <a:pt x="1495044" y="233172"/>
                </a:lnTo>
                <a:lnTo>
                  <a:pt x="149504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839967" y="5175503"/>
            <a:ext cx="1496695" cy="125095"/>
          </a:xfrm>
          <a:custGeom>
            <a:avLst/>
            <a:gdLst/>
            <a:ahLst/>
            <a:cxnLst/>
            <a:rect l="l" t="t" r="r" b="b"/>
            <a:pathLst>
              <a:path w="1496695" h="125095">
                <a:moveTo>
                  <a:pt x="1496567" y="0"/>
                </a:moveTo>
                <a:lnTo>
                  <a:pt x="0" y="0"/>
                </a:lnTo>
                <a:lnTo>
                  <a:pt x="0" y="124968"/>
                </a:lnTo>
                <a:lnTo>
                  <a:pt x="1496567" y="124968"/>
                </a:lnTo>
                <a:lnTo>
                  <a:pt x="1496567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101595" y="826008"/>
            <a:ext cx="1495425" cy="4241800"/>
          </a:xfrm>
          <a:custGeom>
            <a:avLst/>
            <a:gdLst/>
            <a:ahLst/>
            <a:cxnLst/>
            <a:rect l="l" t="t" r="r" b="b"/>
            <a:pathLst>
              <a:path w="1495425" h="4241800">
                <a:moveTo>
                  <a:pt x="1495044" y="0"/>
                </a:moveTo>
                <a:lnTo>
                  <a:pt x="0" y="0"/>
                </a:lnTo>
                <a:lnTo>
                  <a:pt x="0" y="4241292"/>
                </a:lnTo>
                <a:lnTo>
                  <a:pt x="1495044" y="4241292"/>
                </a:lnTo>
                <a:lnTo>
                  <a:pt x="149504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39967" y="826008"/>
            <a:ext cx="1496695" cy="4349750"/>
          </a:xfrm>
          <a:custGeom>
            <a:avLst/>
            <a:gdLst/>
            <a:ahLst/>
            <a:cxnLst/>
            <a:rect l="l" t="t" r="r" b="b"/>
            <a:pathLst>
              <a:path w="1496695" h="4349750">
                <a:moveTo>
                  <a:pt x="1496567" y="0"/>
                </a:moveTo>
                <a:lnTo>
                  <a:pt x="0" y="0"/>
                </a:lnTo>
                <a:lnTo>
                  <a:pt x="0" y="4349496"/>
                </a:lnTo>
                <a:lnTo>
                  <a:pt x="1496567" y="4349496"/>
                </a:lnTo>
                <a:lnTo>
                  <a:pt x="1496567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79932" y="826008"/>
            <a:ext cx="0" cy="4474845"/>
          </a:xfrm>
          <a:custGeom>
            <a:avLst/>
            <a:gdLst/>
            <a:ahLst/>
            <a:cxnLst/>
            <a:rect l="l" t="t" r="r" b="b"/>
            <a:pathLst>
              <a:path h="4474845">
                <a:moveTo>
                  <a:pt x="0" y="4474464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3544" y="5300471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3544" y="485394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23544" y="440588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23544" y="395782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3544" y="3511296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3544" y="3063239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23544" y="2615183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23544" y="2168651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23544" y="1720595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23544" y="1272539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23544" y="82600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79932" y="5294376"/>
            <a:ext cx="7478395" cy="12700"/>
          </a:xfrm>
          <a:custGeom>
            <a:avLst/>
            <a:gdLst/>
            <a:ahLst/>
            <a:cxnLst/>
            <a:rect l="l" t="t" r="r" b="b"/>
            <a:pathLst>
              <a:path w="7478395" h="12700">
                <a:moveTo>
                  <a:pt x="0" y="12192"/>
                </a:moveTo>
                <a:lnTo>
                  <a:pt x="7478268" y="12192"/>
                </a:lnTo>
                <a:lnTo>
                  <a:pt x="7478268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79932" y="5300471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718303" y="5300471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58200" y="5300471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742438" y="5068315"/>
            <a:ext cx="214629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Century Schoolbook"/>
                <a:cs typeface="Century Schoolbook"/>
              </a:rPr>
              <a:t>11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29578" y="5122290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Century Schoolbook"/>
                <a:cs typeface="Century Schoolbook"/>
              </a:rPr>
              <a:t>3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699766" y="2833877"/>
            <a:ext cx="2997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entury Schoolbook"/>
                <a:cs typeface="Century Schoolbook"/>
              </a:rPr>
              <a:t>200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39661" y="2887725"/>
            <a:ext cx="2997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Century Schoolbook"/>
                <a:cs typeface="Century Schoolbook"/>
              </a:rPr>
              <a:t>104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5259" y="5176520"/>
            <a:ext cx="26162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Century Schoolbook"/>
                <a:cs typeface="Century Schoolbook"/>
              </a:rPr>
              <a:t>0%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81380" y="3385820"/>
            <a:ext cx="354330" cy="15716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0" dirty="0">
                <a:latin typeface="Century Schoolbook"/>
                <a:cs typeface="Century Schoolbook"/>
              </a:rPr>
              <a:t>4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10" dirty="0">
                <a:latin typeface="Century Schoolbook"/>
                <a:cs typeface="Century Schoolbook"/>
              </a:rPr>
              <a:t>3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10" dirty="0">
                <a:latin typeface="Century Schoolbook"/>
                <a:cs typeface="Century Schoolbook"/>
              </a:rPr>
              <a:t>2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spc="10" dirty="0">
                <a:latin typeface="Century Schoolbook"/>
                <a:cs typeface="Century Schoolbook"/>
              </a:rPr>
              <a:t>1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81380" y="2938398"/>
            <a:ext cx="3543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0" dirty="0">
                <a:latin typeface="Century Schoolbook"/>
                <a:cs typeface="Century Schoolbook"/>
              </a:rPr>
              <a:t>5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7502" y="700277"/>
            <a:ext cx="448309" cy="2019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0" dirty="0">
                <a:latin typeface="Century Schoolbook"/>
                <a:cs typeface="Century Schoolbook"/>
              </a:rPr>
              <a:t>1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15" dirty="0">
                <a:latin typeface="Century Schoolbook"/>
                <a:cs typeface="Century Schoolbook"/>
              </a:rPr>
              <a:t>0%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</a:pPr>
            <a:r>
              <a:rPr sz="1300" spc="10" dirty="0">
                <a:latin typeface="Century Schoolbook"/>
                <a:cs typeface="Century Schoolbook"/>
              </a:rPr>
              <a:t>9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</a:pPr>
            <a:r>
              <a:rPr sz="1300" spc="10" dirty="0">
                <a:latin typeface="Century Schoolbook"/>
                <a:cs typeface="Century Schoolbook"/>
              </a:rPr>
              <a:t>8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</a:pPr>
            <a:r>
              <a:rPr sz="1300" spc="10" dirty="0">
                <a:latin typeface="Century Schoolbook"/>
                <a:cs typeface="Century Schoolbook"/>
              </a:rPr>
              <a:t>7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00">
              <a:latin typeface="Times New Roman"/>
              <a:cs typeface="Times New Roman"/>
            </a:endParaRPr>
          </a:p>
          <a:p>
            <a:pPr marL="106045">
              <a:lnSpc>
                <a:spcPct val="100000"/>
              </a:lnSpc>
              <a:spcBef>
                <a:spcPts val="5"/>
              </a:spcBef>
            </a:pPr>
            <a:r>
              <a:rPr sz="1300" spc="10" dirty="0">
                <a:latin typeface="Century Schoolbook"/>
                <a:cs typeface="Century Schoolbook"/>
              </a:rPr>
              <a:t>6</a:t>
            </a:r>
            <a:r>
              <a:rPr sz="1300" spc="5" dirty="0">
                <a:latin typeface="Century Schoolbook"/>
                <a:cs typeface="Century Schoolbook"/>
              </a:rPr>
              <a:t>0</a:t>
            </a:r>
            <a:r>
              <a:rPr sz="1300" spc="25" dirty="0">
                <a:latin typeface="Century Schoolbook"/>
                <a:cs typeface="Century Schoolbook"/>
              </a:rPr>
              <a:t>%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3540" y="5399277"/>
            <a:ext cx="7301865" cy="8261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30655">
              <a:lnSpc>
                <a:spcPct val="100000"/>
              </a:lnSpc>
              <a:spcBef>
                <a:spcPts val="105"/>
              </a:spcBef>
              <a:tabLst>
                <a:tab pos="5198745" algn="l"/>
              </a:tabLst>
            </a:pPr>
            <a:r>
              <a:rPr sz="1350" spc="-5" dirty="0">
                <a:latin typeface="Century Schoolbook"/>
                <a:cs typeface="Century Schoolbook"/>
              </a:rPr>
              <a:t>Presence of</a:t>
            </a:r>
            <a:r>
              <a:rPr sz="1350" spc="20" dirty="0">
                <a:latin typeface="Century Schoolbook"/>
                <a:cs typeface="Century Schoolbook"/>
              </a:rPr>
              <a:t> </a:t>
            </a:r>
            <a:r>
              <a:rPr sz="1350" spc="-5" dirty="0">
                <a:latin typeface="Century Schoolbook"/>
                <a:cs typeface="Century Schoolbook"/>
              </a:rPr>
              <a:t>open</a:t>
            </a:r>
            <a:r>
              <a:rPr sz="1350" spc="5" dirty="0">
                <a:latin typeface="Century Schoolbook"/>
                <a:cs typeface="Century Schoolbook"/>
              </a:rPr>
              <a:t> </a:t>
            </a:r>
            <a:r>
              <a:rPr sz="1350" spc="-5" dirty="0">
                <a:latin typeface="Century Schoolbook"/>
                <a:cs typeface="Century Schoolbook"/>
              </a:rPr>
              <a:t>drainage	Absence </a:t>
            </a:r>
            <a:r>
              <a:rPr sz="1350" dirty="0">
                <a:latin typeface="Century Schoolbook"/>
                <a:cs typeface="Century Schoolbook"/>
              </a:rPr>
              <a:t>of </a:t>
            </a:r>
            <a:r>
              <a:rPr sz="1350" spc="-5" dirty="0">
                <a:latin typeface="Century Schoolbook"/>
                <a:cs typeface="Century Schoolbook"/>
              </a:rPr>
              <a:t>open</a:t>
            </a:r>
            <a:r>
              <a:rPr sz="1350" spc="-50" dirty="0">
                <a:latin typeface="Century Schoolbook"/>
                <a:cs typeface="Century Schoolbook"/>
              </a:rPr>
              <a:t> </a:t>
            </a:r>
            <a:r>
              <a:rPr sz="1350" spc="-5" dirty="0">
                <a:latin typeface="Century Schoolbook"/>
                <a:cs typeface="Century Schoolbook"/>
              </a:rPr>
              <a:t>drainage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Arial"/>
                <a:cs typeface="Arial"/>
              </a:rPr>
              <a:t>Fig. 3d: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of helminthiasis based </a:t>
            </a:r>
            <a:r>
              <a:rPr sz="2000" b="1" spc="-5" dirty="0">
                <a:latin typeface="Arial"/>
                <a:cs typeface="Arial"/>
              </a:rPr>
              <a:t>living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conditions.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7630668" y="2977895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0" y="91439"/>
                </a:moveTo>
                <a:lnTo>
                  <a:pt x="91440" y="91439"/>
                </a:lnTo>
                <a:lnTo>
                  <a:pt x="914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630668" y="3255264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40" h="91439">
                <a:moveTo>
                  <a:pt x="0" y="91439"/>
                </a:moveTo>
                <a:lnTo>
                  <a:pt x="91440" y="91439"/>
                </a:lnTo>
                <a:lnTo>
                  <a:pt x="914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7752080" y="2824784"/>
            <a:ext cx="592455" cy="5797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9800"/>
              </a:lnSpc>
              <a:spcBef>
                <a:spcPts val="90"/>
              </a:spcBef>
            </a:pPr>
            <a:r>
              <a:rPr sz="1300" spc="15" dirty="0">
                <a:latin typeface="Century Schoolbook"/>
                <a:cs typeface="Century Schoolbook"/>
              </a:rPr>
              <a:t>hel</a:t>
            </a:r>
            <a:r>
              <a:rPr sz="1300" spc="-80" dirty="0">
                <a:latin typeface="Century Schoolbook"/>
                <a:cs typeface="Century Schoolbook"/>
              </a:rPr>
              <a:t> </a:t>
            </a:r>
            <a:r>
              <a:rPr sz="1300" spc="10" dirty="0">
                <a:latin typeface="Century Schoolbook"/>
                <a:cs typeface="Century Schoolbook"/>
              </a:rPr>
              <a:t>neg  </a:t>
            </a:r>
            <a:r>
              <a:rPr sz="1300" spc="15" dirty="0">
                <a:latin typeface="Century Schoolbook"/>
                <a:cs typeface="Century Schoolbook"/>
              </a:rPr>
              <a:t>hel</a:t>
            </a:r>
            <a:r>
              <a:rPr sz="1300" spc="-60" dirty="0">
                <a:latin typeface="Century Schoolbook"/>
                <a:cs typeface="Century Schoolbook"/>
              </a:rPr>
              <a:t> </a:t>
            </a:r>
            <a:r>
              <a:rPr sz="1300" spc="10" dirty="0">
                <a:latin typeface="Century Schoolbook"/>
                <a:cs typeface="Century Schoolbook"/>
              </a:rPr>
              <a:t>pos</a:t>
            </a:r>
            <a:endParaRPr sz="13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24911" y="775716"/>
            <a:ext cx="4762500" cy="4154804"/>
          </a:xfrm>
          <a:custGeom>
            <a:avLst/>
            <a:gdLst/>
            <a:ahLst/>
            <a:cxnLst/>
            <a:rect l="l" t="t" r="r" b="b"/>
            <a:pathLst>
              <a:path w="4762500" h="4154804">
                <a:moveTo>
                  <a:pt x="0" y="4154424"/>
                </a:moveTo>
                <a:lnTo>
                  <a:pt x="4762499" y="4154424"/>
                </a:lnTo>
                <a:lnTo>
                  <a:pt x="4762499" y="0"/>
                </a:lnTo>
                <a:lnTo>
                  <a:pt x="0" y="0"/>
                </a:lnTo>
                <a:lnTo>
                  <a:pt x="0" y="4154424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75588" y="775716"/>
            <a:ext cx="622300" cy="4154804"/>
          </a:xfrm>
          <a:custGeom>
            <a:avLst/>
            <a:gdLst/>
            <a:ahLst/>
            <a:cxnLst/>
            <a:rect l="l" t="t" r="r" b="b"/>
            <a:pathLst>
              <a:path w="622300" h="4154804">
                <a:moveTo>
                  <a:pt x="0" y="4154424"/>
                </a:moveTo>
                <a:lnTo>
                  <a:pt x="621792" y="4154424"/>
                </a:lnTo>
                <a:lnTo>
                  <a:pt x="621792" y="0"/>
                </a:lnTo>
                <a:lnTo>
                  <a:pt x="0" y="0"/>
                </a:lnTo>
                <a:lnTo>
                  <a:pt x="0" y="4154424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68496" y="4724400"/>
            <a:ext cx="828040" cy="205740"/>
          </a:xfrm>
          <a:custGeom>
            <a:avLst/>
            <a:gdLst/>
            <a:ahLst/>
            <a:cxnLst/>
            <a:rect l="l" t="t" r="r" b="b"/>
            <a:pathLst>
              <a:path w="828039" h="205739">
                <a:moveTo>
                  <a:pt x="827531" y="0"/>
                </a:moveTo>
                <a:lnTo>
                  <a:pt x="0" y="0"/>
                </a:lnTo>
                <a:lnTo>
                  <a:pt x="0" y="205739"/>
                </a:lnTo>
                <a:lnTo>
                  <a:pt x="827531" y="205739"/>
                </a:lnTo>
                <a:lnTo>
                  <a:pt x="827531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38088" y="4760976"/>
            <a:ext cx="829310" cy="169545"/>
          </a:xfrm>
          <a:custGeom>
            <a:avLst/>
            <a:gdLst/>
            <a:ahLst/>
            <a:cxnLst/>
            <a:rect l="l" t="t" r="r" b="b"/>
            <a:pathLst>
              <a:path w="829309" h="169545">
                <a:moveTo>
                  <a:pt x="829056" y="0"/>
                </a:moveTo>
                <a:lnTo>
                  <a:pt x="0" y="0"/>
                </a:lnTo>
                <a:lnTo>
                  <a:pt x="0" y="169163"/>
                </a:lnTo>
                <a:lnTo>
                  <a:pt x="829056" y="169163"/>
                </a:lnTo>
                <a:lnTo>
                  <a:pt x="829056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97379" y="775716"/>
            <a:ext cx="828040" cy="4154804"/>
          </a:xfrm>
          <a:custGeom>
            <a:avLst/>
            <a:gdLst/>
            <a:ahLst/>
            <a:cxnLst/>
            <a:rect l="l" t="t" r="r" b="b"/>
            <a:pathLst>
              <a:path w="828039" h="4154804">
                <a:moveTo>
                  <a:pt x="827532" y="0"/>
                </a:moveTo>
                <a:lnTo>
                  <a:pt x="0" y="0"/>
                </a:lnTo>
                <a:lnTo>
                  <a:pt x="0" y="4154424"/>
                </a:lnTo>
                <a:lnTo>
                  <a:pt x="827532" y="4154424"/>
                </a:lnTo>
                <a:lnTo>
                  <a:pt x="827532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68496" y="775716"/>
            <a:ext cx="828040" cy="3949065"/>
          </a:xfrm>
          <a:custGeom>
            <a:avLst/>
            <a:gdLst/>
            <a:ahLst/>
            <a:cxnLst/>
            <a:rect l="l" t="t" r="r" b="b"/>
            <a:pathLst>
              <a:path w="828039" h="3949065">
                <a:moveTo>
                  <a:pt x="827531" y="0"/>
                </a:moveTo>
                <a:lnTo>
                  <a:pt x="0" y="0"/>
                </a:lnTo>
                <a:lnTo>
                  <a:pt x="0" y="3948684"/>
                </a:lnTo>
                <a:lnTo>
                  <a:pt x="827531" y="3948684"/>
                </a:lnTo>
                <a:lnTo>
                  <a:pt x="827531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8088" y="775716"/>
            <a:ext cx="829310" cy="3985260"/>
          </a:xfrm>
          <a:custGeom>
            <a:avLst/>
            <a:gdLst/>
            <a:ahLst/>
            <a:cxnLst/>
            <a:rect l="l" t="t" r="r" b="b"/>
            <a:pathLst>
              <a:path w="829309" h="3985260">
                <a:moveTo>
                  <a:pt x="829056" y="0"/>
                </a:moveTo>
                <a:lnTo>
                  <a:pt x="0" y="0"/>
                </a:lnTo>
                <a:lnTo>
                  <a:pt x="0" y="3985260"/>
                </a:lnTo>
                <a:lnTo>
                  <a:pt x="829056" y="3985260"/>
                </a:lnTo>
                <a:lnTo>
                  <a:pt x="829056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75588" y="775716"/>
            <a:ext cx="0" cy="4154804"/>
          </a:xfrm>
          <a:custGeom>
            <a:avLst/>
            <a:gdLst/>
            <a:ahLst/>
            <a:cxnLst/>
            <a:rect l="l" t="t" r="r" b="b"/>
            <a:pathLst>
              <a:path h="4154804">
                <a:moveTo>
                  <a:pt x="0" y="4154424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20724" y="4930140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20724" y="4515611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20724" y="4099559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20724" y="3683508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20724" y="3268979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20724" y="2852927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20724" y="2436876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20724" y="2022348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20724" y="1606296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20724" y="1190244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20724" y="775716"/>
            <a:ext cx="55244" cy="0"/>
          </a:xfrm>
          <a:custGeom>
            <a:avLst/>
            <a:gdLst/>
            <a:ahLst/>
            <a:cxnLst/>
            <a:rect l="l" t="t" r="r" b="b"/>
            <a:pathLst>
              <a:path w="55244">
                <a:moveTo>
                  <a:pt x="0" y="0"/>
                </a:moveTo>
                <a:lnTo>
                  <a:pt x="5486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75588" y="4930140"/>
            <a:ext cx="6212205" cy="0"/>
          </a:xfrm>
          <a:custGeom>
            <a:avLst/>
            <a:gdLst/>
            <a:ahLst/>
            <a:cxnLst/>
            <a:rect l="l" t="t" r="r" b="b"/>
            <a:pathLst>
              <a:path w="6212205">
                <a:moveTo>
                  <a:pt x="0" y="0"/>
                </a:moveTo>
                <a:lnTo>
                  <a:pt x="6211823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75588" y="493014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346703" y="493014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417820" y="493014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487411" y="493014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251710" y="4816602"/>
            <a:ext cx="11874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latin typeface="Century Schoolbook"/>
                <a:cs typeface="Century Schoolbook"/>
              </a:rPr>
              <a:t>0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322826" y="4713477"/>
            <a:ext cx="11874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latin typeface="Century Schoolbook"/>
                <a:cs typeface="Century Schoolbook"/>
              </a:rPr>
              <a:t>6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393560" y="4731765"/>
            <a:ext cx="11874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latin typeface="Century Schoolbook"/>
                <a:cs typeface="Century Schoolbook"/>
              </a:rPr>
              <a:t>8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51710" y="2736341"/>
            <a:ext cx="120014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Century Schoolbook"/>
                <a:cs typeface="Century Schoolbook"/>
              </a:rPr>
              <a:t>3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28338" y="2633217"/>
            <a:ext cx="30924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Century Schoolbook"/>
                <a:cs typeface="Century Schoolbook"/>
              </a:rPr>
              <a:t>115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99072" y="2651505"/>
            <a:ext cx="309245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latin typeface="Century Schoolbook"/>
                <a:cs typeface="Century Schoolbook"/>
              </a:rPr>
              <a:t>188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68781" y="4804917"/>
            <a:ext cx="26225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74293" y="3142615"/>
            <a:ext cx="356235" cy="147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40%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30%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spc="-10" dirty="0">
                <a:latin typeface="Century Schoolbook"/>
                <a:cs typeface="Century Schoolbook"/>
              </a:rPr>
              <a:t>20%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10%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74293" y="2726512"/>
            <a:ext cx="356235" cy="23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10" dirty="0">
                <a:latin typeface="Century Schoolbook"/>
                <a:cs typeface="Century Schoolbook"/>
              </a:rPr>
              <a:t>50%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79500" y="648970"/>
            <a:ext cx="451484" cy="18929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100%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07314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90%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07314">
              <a:lnSpc>
                <a:spcPct val="100000"/>
              </a:lnSpc>
              <a:spcBef>
                <a:spcPts val="5"/>
              </a:spcBef>
            </a:pPr>
            <a:r>
              <a:rPr sz="1350" spc="-10" dirty="0">
                <a:latin typeface="Century Schoolbook"/>
                <a:cs typeface="Century Schoolbook"/>
              </a:rPr>
              <a:t>80%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07314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70%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Times New Roman"/>
              <a:cs typeface="Times New Roman"/>
            </a:endParaRPr>
          </a:p>
          <a:p>
            <a:pPr marL="107314">
              <a:lnSpc>
                <a:spcPct val="100000"/>
              </a:lnSpc>
              <a:spcBef>
                <a:spcPts val="5"/>
              </a:spcBef>
            </a:pPr>
            <a:r>
              <a:rPr sz="1350" spc="-10" dirty="0">
                <a:latin typeface="Century Schoolbook"/>
                <a:cs typeface="Century Schoolbook"/>
              </a:rPr>
              <a:t>60%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075179" y="5030851"/>
            <a:ext cx="47244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dirty="0">
                <a:latin typeface="Century Schoolbook"/>
                <a:cs typeface="Century Schoolbook"/>
              </a:rPr>
              <a:t>ne</a:t>
            </a:r>
            <a:r>
              <a:rPr sz="1350" spc="-5" dirty="0">
                <a:latin typeface="Century Schoolbook"/>
                <a:cs typeface="Century Schoolbook"/>
              </a:rPr>
              <a:t>ver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890009" y="5030851"/>
            <a:ext cx="98488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dirty="0">
                <a:latin typeface="Century Schoolbook"/>
                <a:cs typeface="Century Schoolbook"/>
              </a:rPr>
              <a:t>occasionally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164071" y="5030851"/>
            <a:ext cx="57912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latin typeface="Century Schoolbook"/>
                <a:cs typeface="Century Schoolbook"/>
              </a:rPr>
              <a:t>a</a:t>
            </a:r>
            <a:r>
              <a:rPr sz="1350" spc="5" dirty="0">
                <a:latin typeface="Century Schoolbook"/>
                <a:cs typeface="Century Schoolbook"/>
              </a:rPr>
              <a:t>l</a:t>
            </a:r>
            <a:r>
              <a:rPr sz="1350" dirty="0">
                <a:latin typeface="Century Schoolbook"/>
                <a:cs typeface="Century Schoolbook"/>
              </a:rPr>
              <a:t>wa</a:t>
            </a:r>
            <a:r>
              <a:rPr sz="1350" spc="5" dirty="0">
                <a:latin typeface="Century Schoolbook"/>
                <a:cs typeface="Century Schoolbook"/>
              </a:rPr>
              <a:t>y</a:t>
            </a:r>
            <a:r>
              <a:rPr sz="1350" dirty="0">
                <a:latin typeface="Century Schoolbook"/>
                <a:cs typeface="Century Schoolbook"/>
              </a:rPr>
              <a:t>s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702295" y="2785872"/>
            <a:ext cx="91440" cy="93345"/>
          </a:xfrm>
          <a:custGeom>
            <a:avLst/>
            <a:gdLst/>
            <a:ahLst/>
            <a:cxnLst/>
            <a:rect l="l" t="t" r="r" b="b"/>
            <a:pathLst>
              <a:path w="91440" h="93344">
                <a:moveTo>
                  <a:pt x="0" y="92963"/>
                </a:moveTo>
                <a:lnTo>
                  <a:pt x="91440" y="92963"/>
                </a:lnTo>
                <a:lnTo>
                  <a:pt x="91440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702295" y="3064764"/>
            <a:ext cx="91440" cy="93345"/>
          </a:xfrm>
          <a:custGeom>
            <a:avLst/>
            <a:gdLst/>
            <a:ahLst/>
            <a:cxnLst/>
            <a:rect l="l" t="t" r="r" b="b"/>
            <a:pathLst>
              <a:path w="91440" h="93344">
                <a:moveTo>
                  <a:pt x="0" y="92963"/>
                </a:moveTo>
                <a:lnTo>
                  <a:pt x="91440" y="92963"/>
                </a:lnTo>
                <a:lnTo>
                  <a:pt x="91440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823961" y="2633065"/>
            <a:ext cx="595630" cy="582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1350" spc="-10" dirty="0">
                <a:latin typeface="Century Schoolbook"/>
                <a:cs typeface="Century Schoolbook"/>
              </a:rPr>
              <a:t>hel</a:t>
            </a:r>
            <a:r>
              <a:rPr sz="1350" spc="-8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neg  hel</a:t>
            </a:r>
            <a:r>
              <a:rPr sz="1350" spc="-70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pos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3540" y="5665114"/>
            <a:ext cx="7741284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Fig. 4a: </a:t>
            </a:r>
            <a:r>
              <a:rPr sz="2000" b="1" spc="-5" dirty="0">
                <a:latin typeface="Arial"/>
                <a:cs typeface="Arial"/>
              </a:rPr>
              <a:t>Prevalence of </a:t>
            </a:r>
            <a:r>
              <a:rPr sz="2000" b="1" dirty="0">
                <a:latin typeface="Arial"/>
                <a:cs typeface="Arial"/>
              </a:rPr>
              <a:t>helminthiasis based on sanitary</a:t>
            </a:r>
            <a:r>
              <a:rPr sz="2000" b="1" spc="-1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practices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(handwashing).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894323"/>
            <a:ext cx="84594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Fig. 4b: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of helminthiasis based on sanitary practices</a:t>
            </a:r>
            <a:r>
              <a:rPr sz="2000" b="1" spc="-1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(walk  barefoot).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53439" y="528827"/>
            <a:ext cx="7748270" cy="4848225"/>
          </a:xfrm>
          <a:custGeom>
            <a:avLst/>
            <a:gdLst/>
            <a:ahLst/>
            <a:cxnLst/>
            <a:rect l="l" t="t" r="r" b="b"/>
            <a:pathLst>
              <a:path w="7748270" h="4848225">
                <a:moveTo>
                  <a:pt x="0" y="4847844"/>
                </a:moveTo>
                <a:lnTo>
                  <a:pt x="7748016" y="4847844"/>
                </a:lnTo>
                <a:lnTo>
                  <a:pt x="7748016" y="0"/>
                </a:lnTo>
                <a:lnTo>
                  <a:pt x="0" y="0"/>
                </a:lnTo>
                <a:lnTo>
                  <a:pt x="0" y="4847844"/>
                </a:lnTo>
                <a:close/>
              </a:path>
            </a:pathLst>
          </a:custGeom>
          <a:solidFill>
            <a:srgbClr val="F8E08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14727" y="5198364"/>
            <a:ext cx="1550035" cy="178435"/>
          </a:xfrm>
          <a:custGeom>
            <a:avLst/>
            <a:gdLst/>
            <a:ahLst/>
            <a:cxnLst/>
            <a:rect l="l" t="t" r="r" b="b"/>
            <a:pathLst>
              <a:path w="1550035" h="178435">
                <a:moveTo>
                  <a:pt x="1549908" y="0"/>
                </a:moveTo>
                <a:lnTo>
                  <a:pt x="0" y="0"/>
                </a:lnTo>
                <a:lnTo>
                  <a:pt x="0" y="178308"/>
                </a:lnTo>
                <a:lnTo>
                  <a:pt x="1549908" y="178308"/>
                </a:lnTo>
                <a:lnTo>
                  <a:pt x="1549908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90259" y="5146547"/>
            <a:ext cx="1548765" cy="230504"/>
          </a:xfrm>
          <a:custGeom>
            <a:avLst/>
            <a:gdLst/>
            <a:ahLst/>
            <a:cxnLst/>
            <a:rect l="l" t="t" r="r" b="b"/>
            <a:pathLst>
              <a:path w="1548765" h="230504">
                <a:moveTo>
                  <a:pt x="1548384" y="0"/>
                </a:moveTo>
                <a:lnTo>
                  <a:pt x="0" y="0"/>
                </a:lnTo>
                <a:lnTo>
                  <a:pt x="0" y="230123"/>
                </a:lnTo>
                <a:lnTo>
                  <a:pt x="1548384" y="230123"/>
                </a:lnTo>
                <a:lnTo>
                  <a:pt x="154838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14727" y="528827"/>
            <a:ext cx="1550035" cy="4669790"/>
          </a:xfrm>
          <a:custGeom>
            <a:avLst/>
            <a:gdLst/>
            <a:ahLst/>
            <a:cxnLst/>
            <a:rect l="l" t="t" r="r" b="b"/>
            <a:pathLst>
              <a:path w="1550035" h="4669790">
                <a:moveTo>
                  <a:pt x="1549908" y="0"/>
                </a:moveTo>
                <a:lnTo>
                  <a:pt x="0" y="0"/>
                </a:lnTo>
                <a:lnTo>
                  <a:pt x="0" y="4669536"/>
                </a:lnTo>
                <a:lnTo>
                  <a:pt x="1549908" y="4669536"/>
                </a:lnTo>
                <a:lnTo>
                  <a:pt x="1549908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90259" y="528827"/>
            <a:ext cx="1548765" cy="4617720"/>
          </a:xfrm>
          <a:custGeom>
            <a:avLst/>
            <a:gdLst/>
            <a:ahLst/>
            <a:cxnLst/>
            <a:rect l="l" t="t" r="r" b="b"/>
            <a:pathLst>
              <a:path w="1548765" h="4617720">
                <a:moveTo>
                  <a:pt x="1548384" y="0"/>
                </a:moveTo>
                <a:lnTo>
                  <a:pt x="0" y="0"/>
                </a:lnTo>
                <a:lnTo>
                  <a:pt x="0" y="4617720"/>
                </a:lnTo>
                <a:lnTo>
                  <a:pt x="1548384" y="4617720"/>
                </a:lnTo>
                <a:lnTo>
                  <a:pt x="154838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3439" y="528827"/>
            <a:ext cx="0" cy="4848225"/>
          </a:xfrm>
          <a:custGeom>
            <a:avLst/>
            <a:gdLst/>
            <a:ahLst/>
            <a:cxnLst/>
            <a:rect l="l" t="t" r="r" b="b"/>
            <a:pathLst>
              <a:path h="4848225">
                <a:moveTo>
                  <a:pt x="0" y="4847844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0768" y="5376671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0768" y="4892040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0768" y="440740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0768" y="3922776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0768" y="3438144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0768" y="2953511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10768" y="2468879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0768" y="1984248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0768" y="1499616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0768" y="1013460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0768" y="528827"/>
            <a:ext cx="43180" cy="0"/>
          </a:xfrm>
          <a:custGeom>
            <a:avLst/>
            <a:gdLst/>
            <a:ahLst/>
            <a:cxnLst/>
            <a:rect l="l" t="t" r="r" b="b"/>
            <a:pathLst>
              <a:path w="43180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53439" y="5370576"/>
            <a:ext cx="7748270" cy="12700"/>
          </a:xfrm>
          <a:custGeom>
            <a:avLst/>
            <a:gdLst/>
            <a:ahLst/>
            <a:cxnLst/>
            <a:rect l="l" t="t" r="r" b="b"/>
            <a:pathLst>
              <a:path w="7748270" h="12700">
                <a:moveTo>
                  <a:pt x="0" y="12192"/>
                </a:moveTo>
                <a:lnTo>
                  <a:pt x="7748015" y="12192"/>
                </a:lnTo>
                <a:lnTo>
                  <a:pt x="7748015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53439" y="5376671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2671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27447" y="5376671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2671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601456" y="5376671"/>
            <a:ext cx="0" cy="43180"/>
          </a:xfrm>
          <a:custGeom>
            <a:avLst/>
            <a:gdLst/>
            <a:ahLst/>
            <a:cxnLst/>
            <a:rect l="l" t="t" r="r" b="b"/>
            <a:pathLst>
              <a:path h="43179">
                <a:moveTo>
                  <a:pt x="0" y="0"/>
                </a:moveTo>
                <a:lnTo>
                  <a:pt x="0" y="42671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742692" y="5198186"/>
            <a:ext cx="965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4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82918" y="5172202"/>
            <a:ext cx="1657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72588" y="2774442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105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47866" y="2747898"/>
            <a:ext cx="236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200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5998" y="5280736"/>
            <a:ext cx="2012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5284" y="3341623"/>
            <a:ext cx="272415" cy="1632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4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3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2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5284" y="2856992"/>
            <a:ext cx="272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5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4571" y="432561"/>
            <a:ext cx="343535" cy="2117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entury Schoolbook"/>
                <a:cs typeface="Century Schoolbook"/>
              </a:rPr>
              <a:t>1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10" dirty="0">
                <a:latin typeface="Century Schoolbook"/>
                <a:cs typeface="Century Schoolbook"/>
              </a:rPr>
              <a:t>0%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latin typeface="Century Schoolbook"/>
                <a:cs typeface="Century Schoolbook"/>
              </a:rPr>
              <a:t>9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8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7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Times New Roman"/>
              <a:cs typeface="Times New Roman"/>
            </a:endParaRPr>
          </a:p>
          <a:p>
            <a:pPr marL="83185">
              <a:lnSpc>
                <a:spcPct val="100000"/>
              </a:lnSpc>
            </a:pPr>
            <a:r>
              <a:rPr sz="1000" spc="-10" dirty="0">
                <a:latin typeface="Century Schoolbook"/>
                <a:cs typeface="Century Schoolbook"/>
              </a:rPr>
              <a:t>6</a:t>
            </a:r>
            <a:r>
              <a:rPr sz="1000" dirty="0">
                <a:latin typeface="Century Schoolbook"/>
                <a:cs typeface="Century Schoolbook"/>
              </a:rPr>
              <a:t>0</a:t>
            </a:r>
            <a:r>
              <a:rPr sz="1000" spc="-5" dirty="0">
                <a:latin typeface="Century Schoolbook"/>
                <a:cs typeface="Century Schoolbook"/>
              </a:rPr>
              <a:t>%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47341" y="5447538"/>
            <a:ext cx="8864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Walk</a:t>
            </a:r>
            <a:r>
              <a:rPr sz="1000" spc="22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barefoot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041263" y="5447538"/>
            <a:ext cx="12471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Century Schoolbook"/>
                <a:cs typeface="Century Schoolbook"/>
              </a:rPr>
              <a:t>Do not walk</a:t>
            </a:r>
            <a:r>
              <a:rPr sz="1000" spc="-4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barefoot</a:t>
            </a:r>
            <a:endParaRPr sz="1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034528" y="2900172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034528" y="3127248"/>
            <a:ext cx="68580" cy="68580"/>
          </a:xfrm>
          <a:custGeom>
            <a:avLst/>
            <a:gdLst/>
            <a:ahLst/>
            <a:cxnLst/>
            <a:rect l="l" t="t" r="r" b="b"/>
            <a:pathLst>
              <a:path w="68579" h="68580">
                <a:moveTo>
                  <a:pt x="0" y="68579"/>
                </a:moveTo>
                <a:lnTo>
                  <a:pt x="68579" y="68579"/>
                </a:lnTo>
                <a:lnTo>
                  <a:pt x="68579" y="0"/>
                </a:lnTo>
                <a:lnTo>
                  <a:pt x="0" y="0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8121142" y="2762402"/>
            <a:ext cx="451484" cy="480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300"/>
              </a:lnSpc>
              <a:spcBef>
                <a:spcPts val="100"/>
              </a:spcBef>
            </a:pPr>
            <a:r>
              <a:rPr sz="1000" spc="-5" dirty="0">
                <a:latin typeface="Century Schoolbook"/>
                <a:cs typeface="Century Schoolbook"/>
              </a:rPr>
              <a:t>hel</a:t>
            </a:r>
            <a:r>
              <a:rPr sz="1000" spc="-75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neg  hel</a:t>
            </a:r>
            <a:r>
              <a:rPr sz="1000" spc="-60" dirty="0">
                <a:latin typeface="Century Schoolbook"/>
                <a:cs typeface="Century Schoolbook"/>
              </a:rPr>
              <a:t> </a:t>
            </a:r>
            <a:r>
              <a:rPr sz="1000" spc="-5" dirty="0">
                <a:latin typeface="Century Schoolbook"/>
                <a:cs typeface="Century Schoolbook"/>
              </a:rPr>
              <a:t>pos</a:t>
            </a:r>
            <a:endParaRPr sz="1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970523"/>
            <a:ext cx="7741284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Arial"/>
                <a:cs typeface="Arial"/>
              </a:rPr>
              <a:t>Fig. 4c: </a:t>
            </a:r>
            <a:r>
              <a:rPr sz="2000" b="1" spc="-5" dirty="0">
                <a:latin typeface="Arial"/>
                <a:cs typeface="Arial"/>
              </a:rPr>
              <a:t>Prevalence </a:t>
            </a:r>
            <a:r>
              <a:rPr sz="2000" b="1" dirty="0">
                <a:latin typeface="Arial"/>
                <a:cs typeface="Arial"/>
              </a:rPr>
              <a:t>of helminthiasis based on sanitary</a:t>
            </a:r>
            <a:r>
              <a:rPr sz="2000" b="1" spc="-1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practices  </a:t>
            </a:r>
            <a:r>
              <a:rPr sz="2000" b="1" spc="-5" dirty="0">
                <a:latin typeface="Arial"/>
                <a:cs typeface="Arial"/>
              </a:rPr>
              <a:t>(covering </a:t>
            </a:r>
            <a:r>
              <a:rPr sz="2000" b="1" dirty="0">
                <a:latin typeface="Arial"/>
                <a:cs typeface="Arial"/>
              </a:rPr>
              <a:t>of </a:t>
            </a:r>
            <a:r>
              <a:rPr sz="2000" b="1" spc="5" dirty="0">
                <a:latin typeface="Arial"/>
                <a:cs typeface="Arial"/>
              </a:rPr>
              <a:t>water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containers).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84503" y="521208"/>
            <a:ext cx="7550150" cy="4782820"/>
          </a:xfrm>
          <a:custGeom>
            <a:avLst/>
            <a:gdLst/>
            <a:ahLst/>
            <a:cxnLst/>
            <a:rect l="l" t="t" r="r" b="b"/>
            <a:pathLst>
              <a:path w="7550150" h="4782820">
                <a:moveTo>
                  <a:pt x="0" y="4782312"/>
                </a:moveTo>
                <a:lnTo>
                  <a:pt x="7549896" y="4782312"/>
                </a:lnTo>
                <a:lnTo>
                  <a:pt x="7549896" y="0"/>
                </a:lnTo>
                <a:lnTo>
                  <a:pt x="0" y="0"/>
                </a:lnTo>
                <a:lnTo>
                  <a:pt x="0" y="4782312"/>
                </a:lnTo>
                <a:close/>
              </a:path>
            </a:pathLst>
          </a:custGeom>
          <a:solidFill>
            <a:srgbClr val="FFF3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16835" y="5149596"/>
            <a:ext cx="1510665" cy="154305"/>
          </a:xfrm>
          <a:custGeom>
            <a:avLst/>
            <a:gdLst/>
            <a:ahLst/>
            <a:cxnLst/>
            <a:rect l="l" t="t" r="r" b="b"/>
            <a:pathLst>
              <a:path w="1510664" h="154304">
                <a:moveTo>
                  <a:pt x="1510284" y="0"/>
                </a:moveTo>
                <a:lnTo>
                  <a:pt x="0" y="0"/>
                </a:lnTo>
                <a:lnTo>
                  <a:pt x="0" y="153923"/>
                </a:lnTo>
                <a:lnTo>
                  <a:pt x="1510284" y="153923"/>
                </a:lnTo>
                <a:lnTo>
                  <a:pt x="151028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91784" y="4733544"/>
            <a:ext cx="1510665" cy="570230"/>
          </a:xfrm>
          <a:custGeom>
            <a:avLst/>
            <a:gdLst/>
            <a:ahLst/>
            <a:cxnLst/>
            <a:rect l="l" t="t" r="r" b="b"/>
            <a:pathLst>
              <a:path w="1510665" h="570229">
                <a:moveTo>
                  <a:pt x="1510284" y="0"/>
                </a:moveTo>
                <a:lnTo>
                  <a:pt x="0" y="0"/>
                </a:lnTo>
                <a:lnTo>
                  <a:pt x="0" y="569975"/>
                </a:lnTo>
                <a:lnTo>
                  <a:pt x="1510284" y="569975"/>
                </a:lnTo>
                <a:lnTo>
                  <a:pt x="1510284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16835" y="521208"/>
            <a:ext cx="1510665" cy="4628515"/>
          </a:xfrm>
          <a:custGeom>
            <a:avLst/>
            <a:gdLst/>
            <a:ahLst/>
            <a:cxnLst/>
            <a:rect l="l" t="t" r="r" b="b"/>
            <a:pathLst>
              <a:path w="1510664" h="4628515">
                <a:moveTo>
                  <a:pt x="1510284" y="0"/>
                </a:moveTo>
                <a:lnTo>
                  <a:pt x="0" y="0"/>
                </a:lnTo>
                <a:lnTo>
                  <a:pt x="0" y="4628387"/>
                </a:lnTo>
                <a:lnTo>
                  <a:pt x="1510284" y="4628387"/>
                </a:lnTo>
                <a:lnTo>
                  <a:pt x="151028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91784" y="521208"/>
            <a:ext cx="1510665" cy="4212590"/>
          </a:xfrm>
          <a:custGeom>
            <a:avLst/>
            <a:gdLst/>
            <a:ahLst/>
            <a:cxnLst/>
            <a:rect l="l" t="t" r="r" b="b"/>
            <a:pathLst>
              <a:path w="1510665" h="4212590">
                <a:moveTo>
                  <a:pt x="1510284" y="0"/>
                </a:moveTo>
                <a:lnTo>
                  <a:pt x="0" y="0"/>
                </a:lnTo>
                <a:lnTo>
                  <a:pt x="0" y="4212335"/>
                </a:lnTo>
                <a:lnTo>
                  <a:pt x="1510284" y="4212335"/>
                </a:lnTo>
                <a:lnTo>
                  <a:pt x="1510284" y="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84503" y="521208"/>
            <a:ext cx="0" cy="4782820"/>
          </a:xfrm>
          <a:custGeom>
            <a:avLst/>
            <a:gdLst/>
            <a:ahLst/>
            <a:cxnLst/>
            <a:rect l="l" t="t" r="r" b="b"/>
            <a:pathLst>
              <a:path h="4782820">
                <a:moveTo>
                  <a:pt x="0" y="4782311"/>
                </a:moveTo>
                <a:lnTo>
                  <a:pt x="0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28116" y="530352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28116" y="482498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28116" y="4346447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28116" y="3867911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28116" y="3390900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28116" y="291236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28116" y="2433827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28116" y="1955292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28116" y="1476755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28116" y="999744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28116" y="521208"/>
            <a:ext cx="56515" cy="0"/>
          </a:xfrm>
          <a:custGeom>
            <a:avLst/>
            <a:gdLst/>
            <a:ahLst/>
            <a:cxnLst/>
            <a:rect l="l" t="t" r="r" b="b"/>
            <a:pathLst>
              <a:path w="56515">
                <a:moveTo>
                  <a:pt x="0" y="0"/>
                </a:moveTo>
                <a:lnTo>
                  <a:pt x="56387" y="0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84503" y="5297423"/>
            <a:ext cx="7550150" cy="12700"/>
          </a:xfrm>
          <a:custGeom>
            <a:avLst/>
            <a:gdLst/>
            <a:ahLst/>
            <a:cxnLst/>
            <a:rect l="l" t="t" r="r" b="b"/>
            <a:pathLst>
              <a:path w="7550150" h="12700">
                <a:moveTo>
                  <a:pt x="0" y="12191"/>
                </a:moveTo>
                <a:lnTo>
                  <a:pt x="7549896" y="12191"/>
                </a:lnTo>
                <a:lnTo>
                  <a:pt x="7549896" y="0"/>
                </a:lnTo>
                <a:lnTo>
                  <a:pt x="0" y="0"/>
                </a:lnTo>
                <a:lnTo>
                  <a:pt x="0" y="12191"/>
                </a:lnTo>
                <a:close/>
              </a:path>
            </a:pathLst>
          </a:custGeom>
          <a:solidFill>
            <a:srgbClr val="7474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84503" y="5303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59452" y="5303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534400" y="5303520"/>
            <a:ext cx="0" cy="56515"/>
          </a:xfrm>
          <a:custGeom>
            <a:avLst/>
            <a:gdLst/>
            <a:ahLst/>
            <a:cxnLst/>
            <a:rect l="l" t="t" r="r" b="b"/>
            <a:pathLst>
              <a:path h="56514">
                <a:moveTo>
                  <a:pt x="0" y="0"/>
                </a:moveTo>
                <a:lnTo>
                  <a:pt x="0" y="56387"/>
                </a:lnTo>
              </a:path>
            </a:pathLst>
          </a:custGeom>
          <a:ln w="12192">
            <a:solidFill>
              <a:srgbClr val="74747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10382" y="5109717"/>
            <a:ext cx="12128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dirty="0">
                <a:latin typeface="Century Schoolbook"/>
                <a:cs typeface="Century Schoolbook"/>
              </a:rPr>
              <a:t>9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86473" y="4901945"/>
            <a:ext cx="121285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dirty="0">
                <a:latin typeface="Century Schoolbook"/>
                <a:cs typeface="Century Schoolbook"/>
              </a:rPr>
              <a:t>5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17419" y="2718053"/>
            <a:ext cx="30924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271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40500" y="2510154"/>
            <a:ext cx="214629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37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76783" y="5178044"/>
            <a:ext cx="26225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81990" y="3264230"/>
            <a:ext cx="356235" cy="16662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50" spc="-10" dirty="0">
                <a:latin typeface="Century Schoolbook"/>
                <a:cs typeface="Century Schoolbook"/>
              </a:rPr>
              <a:t>40%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30%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350" spc="-10" dirty="0">
                <a:latin typeface="Century Schoolbook"/>
                <a:cs typeface="Century Schoolbook"/>
              </a:rPr>
              <a:t>20%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10%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81990" y="2786252"/>
            <a:ext cx="35623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50%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7502" y="394461"/>
            <a:ext cx="450850" cy="21443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100%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90%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80%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70%</a:t>
            </a:r>
            <a:endParaRPr sz="1350">
              <a:latin typeface="Century Schoolbook"/>
              <a:cs typeface="Century Schoolbook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06680">
              <a:lnSpc>
                <a:spcPct val="100000"/>
              </a:lnSpc>
            </a:pPr>
            <a:r>
              <a:rPr sz="1350" spc="-10" dirty="0">
                <a:latin typeface="Century Schoolbook"/>
                <a:cs typeface="Century Schoolbook"/>
              </a:rPr>
              <a:t>60%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58517" y="5400802"/>
            <a:ext cx="2026920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Water containers</a:t>
            </a:r>
            <a:r>
              <a:rPr sz="1350" spc="-20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covered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483097" y="5400802"/>
            <a:ext cx="2328545" cy="2305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350" spc="-10" dirty="0">
                <a:latin typeface="Century Schoolbook"/>
                <a:cs typeface="Century Schoolbook"/>
              </a:rPr>
              <a:t>Water containers not</a:t>
            </a:r>
            <a:r>
              <a:rPr sz="1350" spc="-1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covered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7702295" y="2823972"/>
            <a:ext cx="91440" cy="93345"/>
          </a:xfrm>
          <a:custGeom>
            <a:avLst/>
            <a:gdLst/>
            <a:ahLst/>
            <a:cxnLst/>
            <a:rect l="l" t="t" r="r" b="b"/>
            <a:pathLst>
              <a:path w="91440" h="93344">
                <a:moveTo>
                  <a:pt x="0" y="92963"/>
                </a:moveTo>
                <a:lnTo>
                  <a:pt x="91440" y="92963"/>
                </a:lnTo>
                <a:lnTo>
                  <a:pt x="91440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702295" y="3102864"/>
            <a:ext cx="91440" cy="93345"/>
          </a:xfrm>
          <a:custGeom>
            <a:avLst/>
            <a:gdLst/>
            <a:ahLst/>
            <a:cxnLst/>
            <a:rect l="l" t="t" r="r" b="b"/>
            <a:pathLst>
              <a:path w="91440" h="93344">
                <a:moveTo>
                  <a:pt x="0" y="92963"/>
                </a:moveTo>
                <a:lnTo>
                  <a:pt x="91440" y="92963"/>
                </a:lnTo>
                <a:lnTo>
                  <a:pt x="91440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7823961" y="2671165"/>
            <a:ext cx="595630" cy="582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1350" spc="-10" dirty="0">
                <a:latin typeface="Century Schoolbook"/>
                <a:cs typeface="Century Schoolbook"/>
              </a:rPr>
              <a:t>hel</a:t>
            </a:r>
            <a:r>
              <a:rPr sz="1350" spc="-85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neg  hel</a:t>
            </a:r>
            <a:r>
              <a:rPr sz="1350" spc="-70" dirty="0">
                <a:latin typeface="Century Schoolbook"/>
                <a:cs typeface="Century Schoolbook"/>
              </a:rPr>
              <a:t> </a:t>
            </a:r>
            <a:r>
              <a:rPr sz="1350" spc="-10" dirty="0">
                <a:latin typeface="Century Schoolbook"/>
                <a:cs typeface="Century Schoolbook"/>
              </a:rPr>
              <a:t>pos</a:t>
            </a:r>
            <a:endParaRPr sz="135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1295"/>
            <a:ext cx="677799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10" dirty="0"/>
              <a:t>T</a:t>
            </a:r>
            <a:r>
              <a:rPr sz="2700" spc="10" dirty="0"/>
              <a:t>ABLE </a:t>
            </a:r>
            <a:r>
              <a:rPr sz="3400" spc="-5" dirty="0"/>
              <a:t>6 – </a:t>
            </a:r>
            <a:r>
              <a:rPr sz="2700" spc="15" dirty="0"/>
              <a:t>SUMMARY OF</a:t>
            </a:r>
            <a:r>
              <a:rPr sz="2700" spc="465" dirty="0"/>
              <a:t> </a:t>
            </a:r>
            <a:r>
              <a:rPr sz="2700" spc="15" dirty="0"/>
              <a:t>RESULTS</a:t>
            </a:r>
            <a:endParaRPr sz="27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74650" y="679450"/>
          <a:ext cx="8324850" cy="5843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Malaria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Helminthiasis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SOCIO-ECONOMIC</a:t>
                      </a:r>
                      <a:r>
                        <a:rPr sz="1800" b="1" spc="-4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STATUS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Level of</a:t>
                      </a:r>
                      <a:r>
                        <a:rPr sz="1800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education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p=0.284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p=0.817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Occupation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p=0.591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p=0.331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87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LIVING</a:t>
                      </a:r>
                      <a:r>
                        <a:rPr sz="1800" b="1" spc="-2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CONDITIONS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Screen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on window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p=0.925,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OR=0.961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Stagnant water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p=0.365,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OR=0.734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p=0.216,</a:t>
                      </a:r>
                      <a:r>
                        <a:rPr sz="1800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entury Schoolbook"/>
                          <a:cs typeface="Century Schoolbook"/>
                        </a:rPr>
                        <a:t>OR=2.012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0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Covering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of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water</a:t>
                      </a:r>
                      <a:r>
                        <a:rPr sz="1800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containers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p=0.768,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OR=0.891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Century Schoolbook"/>
                          <a:cs typeface="Century Schoolbook"/>
                        </a:rPr>
                        <a:t>p=0.010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,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OR=0.246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Open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drainage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p=0.8,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entury Schoolbook"/>
                          <a:cs typeface="Century Schoolbook"/>
                        </a:rPr>
                        <a:t>OR=1.075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p=0.322,</a:t>
                      </a:r>
                      <a:r>
                        <a:rPr sz="1800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entury Schoolbook"/>
                          <a:cs typeface="Century Schoolbook"/>
                        </a:rPr>
                        <a:t>OR=1.907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300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Toilet facility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p=0.237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300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Portable water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p=0.395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9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SANITARY</a:t>
                      </a:r>
                      <a:r>
                        <a:rPr sz="1800" b="1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PRACTICES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299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Hand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 washing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p=0.871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299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Walk</a:t>
                      </a:r>
                      <a:r>
                        <a:rPr sz="1800" spc="-2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barefoot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p=0.842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82854"/>
            <a:ext cx="572833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15" dirty="0"/>
              <a:t>L</a:t>
            </a:r>
            <a:r>
              <a:rPr sz="2700" spc="15" dirty="0"/>
              <a:t>IMITATIONS OF THE</a:t>
            </a:r>
            <a:r>
              <a:rPr sz="2700" spc="409" dirty="0"/>
              <a:t> </a:t>
            </a:r>
            <a:r>
              <a:rPr sz="2700" spc="15" dirty="0"/>
              <a:t>STUDY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535940" y="1247521"/>
            <a:ext cx="7309484" cy="127635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5115" indent="-273050">
              <a:lnSpc>
                <a:spcPct val="100000"/>
              </a:lnSpc>
              <a:spcBef>
                <a:spcPts val="7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Inadequate sample</a:t>
            </a:r>
            <a:r>
              <a:rPr sz="2400" spc="-15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size.</a:t>
            </a:r>
            <a:endParaRPr sz="2400">
              <a:latin typeface="Century Schoolbook"/>
              <a:cs typeface="Century Schoolbook"/>
            </a:endParaRPr>
          </a:p>
          <a:p>
            <a:pPr marL="285115" marR="5080" indent="-273050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  <a:tab pos="1608455" algn="l"/>
                <a:tab pos="3199765" algn="l"/>
                <a:tab pos="3820160" algn="l"/>
                <a:tab pos="5028565" algn="l"/>
                <a:tab pos="674814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Bet</a:t>
            </a:r>
            <a:r>
              <a:rPr sz="2400" spc="5" dirty="0">
                <a:latin typeface="Century Schoolbook"/>
                <a:cs typeface="Century Schoolbook"/>
              </a:rPr>
              <a:t>t</a:t>
            </a:r>
            <a:r>
              <a:rPr sz="2400" dirty="0">
                <a:latin typeface="Century Schoolbook"/>
                <a:cs typeface="Century Schoolbook"/>
              </a:rPr>
              <a:t>er	</a:t>
            </a:r>
            <a:r>
              <a:rPr sz="2400" spc="-15" dirty="0">
                <a:latin typeface="Century Schoolbook"/>
                <a:cs typeface="Century Schoolbook"/>
              </a:rPr>
              <a:t>o</a:t>
            </a:r>
            <a:r>
              <a:rPr sz="2400" dirty="0">
                <a:latin typeface="Century Schoolbook"/>
                <a:cs typeface="Century Schoolbook"/>
              </a:rPr>
              <a:t>utcome	</a:t>
            </a:r>
            <a:r>
              <a:rPr sz="2400" spc="-15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f	s</a:t>
            </a:r>
            <a:r>
              <a:rPr sz="2400" spc="5" dirty="0">
                <a:latin typeface="Century Schoolbook"/>
                <a:cs typeface="Century Schoolbook"/>
              </a:rPr>
              <a:t>t</a:t>
            </a:r>
            <a:r>
              <a:rPr sz="2400" dirty="0">
                <a:latin typeface="Century Schoolbook"/>
                <a:cs typeface="Century Schoolbook"/>
              </a:rPr>
              <a:t>udy	</a:t>
            </a:r>
            <a:r>
              <a:rPr sz="2400" spc="-5" dirty="0">
                <a:latin typeface="Century Schoolbook"/>
                <a:cs typeface="Century Schoolbook"/>
              </a:rPr>
              <a:t>ap</a:t>
            </a:r>
            <a:r>
              <a:rPr sz="2400" spc="-10" dirty="0">
                <a:latin typeface="Century Schoolbook"/>
                <a:cs typeface="Century Schoolbook"/>
              </a:rPr>
              <a:t>p</a:t>
            </a:r>
            <a:r>
              <a:rPr sz="2400" dirty="0">
                <a:latin typeface="Century Schoolbook"/>
                <a:cs typeface="Century Schoolbook"/>
              </a:rPr>
              <a:t>roa</a:t>
            </a:r>
            <a:r>
              <a:rPr sz="2400" spc="-10" dirty="0">
                <a:latin typeface="Century Schoolbook"/>
                <a:cs typeface="Century Schoolbook"/>
              </a:rPr>
              <a:t>c</a:t>
            </a:r>
            <a:r>
              <a:rPr sz="2400" dirty="0">
                <a:latin typeface="Century Schoolbook"/>
                <a:cs typeface="Century Schoolbook"/>
              </a:rPr>
              <a:t>h	was  </a:t>
            </a:r>
            <a:r>
              <a:rPr sz="2400" spc="-5" dirty="0">
                <a:latin typeface="Century Schoolbook"/>
                <a:cs typeface="Century Schoolbook"/>
              </a:rPr>
              <a:t>observational.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01751"/>
            <a:ext cx="30638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B</a:t>
            </a:r>
            <a:r>
              <a:rPr sz="2850" spc="20" dirty="0"/>
              <a:t>ACKG</a:t>
            </a:r>
            <a:r>
              <a:rPr sz="2850" spc="25" dirty="0"/>
              <a:t>ROUND</a:t>
            </a:r>
            <a:endParaRPr sz="2850"/>
          </a:p>
        </p:txBody>
      </p:sp>
      <p:sp>
        <p:nvSpPr>
          <p:cNvPr id="3" name="object 3"/>
          <p:cNvSpPr txBox="1"/>
          <p:nvPr/>
        </p:nvSpPr>
        <p:spPr>
          <a:xfrm>
            <a:off x="535940" y="1628597"/>
            <a:ext cx="7312025" cy="3837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dirty="0">
                <a:latin typeface="Century Schoolbook"/>
                <a:cs typeface="Century Schoolbook"/>
              </a:rPr>
              <a:t>“Helminthiasis </a:t>
            </a:r>
            <a:r>
              <a:rPr sz="2400" spc="-5" dirty="0">
                <a:latin typeface="Century Schoolbook"/>
                <a:cs typeface="Century Schoolbook"/>
              </a:rPr>
              <a:t>is reportedly high among </a:t>
            </a:r>
            <a:r>
              <a:rPr sz="2400" spc="-10" dirty="0">
                <a:latin typeface="Century Schoolbook"/>
                <a:cs typeface="Century Schoolbook"/>
              </a:rPr>
              <a:t>people  </a:t>
            </a:r>
            <a:r>
              <a:rPr sz="2400" dirty="0">
                <a:latin typeface="Century Schoolbook"/>
                <a:cs typeface="Century Schoolbook"/>
              </a:rPr>
              <a:t>living </a:t>
            </a:r>
            <a:r>
              <a:rPr sz="2400" spc="-10" dirty="0">
                <a:latin typeface="Century Schoolbook"/>
                <a:cs typeface="Century Schoolbook"/>
              </a:rPr>
              <a:t>in </a:t>
            </a:r>
            <a:r>
              <a:rPr sz="2400" spc="-5" dirty="0">
                <a:latin typeface="Century Schoolbook"/>
                <a:cs typeface="Century Schoolbook"/>
              </a:rPr>
              <a:t>rural </a:t>
            </a:r>
            <a:r>
              <a:rPr sz="2400" dirty="0">
                <a:latin typeface="Century Schoolbook"/>
                <a:cs typeface="Century Schoolbook"/>
              </a:rPr>
              <a:t>or </a:t>
            </a:r>
            <a:r>
              <a:rPr sz="2400" spc="-10" dirty="0">
                <a:latin typeface="Century Schoolbook"/>
                <a:cs typeface="Century Schoolbook"/>
              </a:rPr>
              <a:t>deprived </a:t>
            </a:r>
            <a:r>
              <a:rPr sz="2400" spc="-5" dirty="0">
                <a:latin typeface="Century Schoolbook"/>
                <a:cs typeface="Century Schoolbook"/>
              </a:rPr>
              <a:t>urban settings </a:t>
            </a:r>
            <a:r>
              <a:rPr sz="2400" dirty="0">
                <a:latin typeface="Century Schoolbook"/>
                <a:cs typeface="Century Schoolbook"/>
              </a:rPr>
              <a:t>with  low </a:t>
            </a:r>
            <a:r>
              <a:rPr sz="2400" spc="-5" dirty="0">
                <a:latin typeface="Century Schoolbook"/>
                <a:cs typeface="Century Schoolbook"/>
              </a:rPr>
              <a:t>socio-economic status, </a:t>
            </a:r>
            <a:r>
              <a:rPr sz="2400" dirty="0">
                <a:latin typeface="Century Schoolbook"/>
                <a:cs typeface="Century Schoolbook"/>
              </a:rPr>
              <a:t>lack of </a:t>
            </a:r>
            <a:r>
              <a:rPr sz="2400" spc="-5" dirty="0">
                <a:latin typeface="Century Schoolbook"/>
                <a:cs typeface="Century Schoolbook"/>
              </a:rPr>
              <a:t>clean </a:t>
            </a:r>
            <a:r>
              <a:rPr sz="2400" dirty="0">
                <a:latin typeface="Century Schoolbook"/>
                <a:cs typeface="Century Schoolbook"/>
              </a:rPr>
              <a:t>water </a:t>
            </a:r>
            <a:r>
              <a:rPr sz="2400" spc="-5" dirty="0">
                <a:latin typeface="Century Schoolbook"/>
                <a:cs typeface="Century Schoolbook"/>
              </a:rPr>
              <a:t>and  poor </a:t>
            </a:r>
            <a:r>
              <a:rPr sz="2400" dirty="0">
                <a:latin typeface="Century Schoolbook"/>
                <a:cs typeface="Century Schoolbook"/>
              </a:rPr>
              <a:t>sanitation” (Hotez et </a:t>
            </a:r>
            <a:r>
              <a:rPr sz="2400" spc="-5" dirty="0">
                <a:latin typeface="Century Schoolbook"/>
                <a:cs typeface="Century Schoolbook"/>
              </a:rPr>
              <a:t>al.,</a:t>
            </a:r>
            <a:r>
              <a:rPr sz="2400" spc="-5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2006).</a:t>
            </a:r>
            <a:endParaRPr sz="2400">
              <a:latin typeface="Century Schoolbook"/>
              <a:cs typeface="Century Schoolbook"/>
            </a:endParaRPr>
          </a:p>
          <a:p>
            <a:pPr marL="285115" marR="5715" indent="-273050" algn="just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“In areas </a:t>
            </a:r>
            <a:r>
              <a:rPr sz="2400" dirty="0">
                <a:latin typeface="Century Schoolbook"/>
                <a:cs typeface="Century Schoolbook"/>
              </a:rPr>
              <a:t>where </a:t>
            </a:r>
            <a:r>
              <a:rPr sz="2400" spc="-5" dirty="0">
                <a:latin typeface="Century Schoolbook"/>
                <a:cs typeface="Century Schoolbook"/>
              </a:rPr>
              <a:t>there </a:t>
            </a:r>
            <a:r>
              <a:rPr sz="2400" spc="-10" dirty="0">
                <a:latin typeface="Century Schoolbook"/>
                <a:cs typeface="Century Schoolbook"/>
              </a:rPr>
              <a:t>is </a:t>
            </a:r>
            <a:r>
              <a:rPr sz="2400" dirty="0">
                <a:latin typeface="Century Schoolbook"/>
                <a:cs typeface="Century Schoolbook"/>
              </a:rPr>
              <a:t>no </a:t>
            </a:r>
            <a:r>
              <a:rPr sz="2400" spc="-5" dirty="0">
                <a:latin typeface="Century Schoolbook"/>
                <a:cs typeface="Century Schoolbook"/>
              </a:rPr>
              <a:t>latrine systems the  </a:t>
            </a:r>
            <a:r>
              <a:rPr sz="2400" dirty="0">
                <a:latin typeface="Century Schoolbook"/>
                <a:cs typeface="Century Schoolbook"/>
              </a:rPr>
              <a:t>soil </a:t>
            </a:r>
            <a:r>
              <a:rPr sz="2400" spc="-5" dirty="0">
                <a:latin typeface="Century Schoolbook"/>
                <a:cs typeface="Century Schoolbook"/>
              </a:rPr>
              <a:t>and </a:t>
            </a:r>
            <a:r>
              <a:rPr sz="2400" dirty="0">
                <a:latin typeface="Century Schoolbook"/>
                <a:cs typeface="Century Schoolbook"/>
              </a:rPr>
              <a:t>water </a:t>
            </a:r>
            <a:r>
              <a:rPr sz="2400" spc="-5" dirty="0">
                <a:latin typeface="Century Schoolbook"/>
                <a:cs typeface="Century Schoolbook"/>
              </a:rPr>
              <a:t>around the villages and  communities are contaminated </a:t>
            </a:r>
            <a:r>
              <a:rPr sz="2400" dirty="0">
                <a:latin typeface="Century Schoolbook"/>
                <a:cs typeface="Century Schoolbook"/>
              </a:rPr>
              <a:t>with faeces </a:t>
            </a:r>
            <a:r>
              <a:rPr sz="2400" spc="-15" dirty="0">
                <a:latin typeface="Century Schoolbook"/>
                <a:cs typeface="Century Schoolbook"/>
              </a:rPr>
              <a:t>or </a:t>
            </a:r>
            <a:r>
              <a:rPr sz="2400" spc="635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urine </a:t>
            </a:r>
            <a:r>
              <a:rPr sz="2400" spc="-5" dirty="0">
                <a:latin typeface="Century Schoolbook"/>
                <a:cs typeface="Century Schoolbook"/>
              </a:rPr>
              <a:t>containing </a:t>
            </a:r>
            <a:r>
              <a:rPr sz="2400" dirty="0">
                <a:latin typeface="Century Schoolbook"/>
                <a:cs typeface="Century Schoolbook"/>
              </a:rPr>
              <a:t>worm </a:t>
            </a:r>
            <a:r>
              <a:rPr sz="2400" spc="-5" dirty="0">
                <a:latin typeface="Century Schoolbook"/>
                <a:cs typeface="Century Schoolbook"/>
              </a:rPr>
              <a:t>eggs from infected  </a:t>
            </a:r>
            <a:r>
              <a:rPr sz="2400" dirty="0">
                <a:latin typeface="Century Schoolbook"/>
                <a:cs typeface="Century Schoolbook"/>
              </a:rPr>
              <a:t>individuals” (Tchuente,</a:t>
            </a:r>
            <a:r>
              <a:rPr sz="2400" spc="-7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2012).</a:t>
            </a:r>
            <a:endParaRPr sz="2400">
              <a:latin typeface="Century Schoolbook"/>
              <a:cs typeface="Century Schoolbook"/>
            </a:endParaRPr>
          </a:p>
          <a:p>
            <a:pPr marL="285115" indent="-273050" algn="just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dirty="0">
                <a:latin typeface="Century Schoolbook"/>
                <a:cs typeface="Century Schoolbook"/>
              </a:rPr>
              <a:t>Hence, </a:t>
            </a:r>
            <a:r>
              <a:rPr sz="2400" spc="-10" dirty="0">
                <a:latin typeface="Century Schoolbook"/>
                <a:cs typeface="Century Schoolbook"/>
              </a:rPr>
              <a:t>the </a:t>
            </a:r>
            <a:r>
              <a:rPr sz="2400" dirty="0">
                <a:latin typeface="Century Schoolbook"/>
                <a:cs typeface="Century Schoolbook"/>
              </a:rPr>
              <a:t>need </a:t>
            </a:r>
            <a:r>
              <a:rPr sz="2400" spc="-5" dirty="0">
                <a:latin typeface="Century Schoolbook"/>
                <a:cs typeface="Century Schoolbook"/>
              </a:rPr>
              <a:t>to evaluate the</a:t>
            </a:r>
            <a:r>
              <a:rPr sz="2400" spc="60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association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8736" y="5439867"/>
            <a:ext cx="7039609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548130" algn="l"/>
                <a:tab pos="3987165" algn="l"/>
                <a:tab pos="5243195" algn="l"/>
                <a:tab pos="621411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be</a:t>
            </a:r>
            <a:r>
              <a:rPr sz="2400" dirty="0">
                <a:latin typeface="Century Schoolbook"/>
                <a:cs typeface="Century Schoolbook"/>
              </a:rPr>
              <a:t>tw</a:t>
            </a:r>
            <a:r>
              <a:rPr sz="2400" spc="5" dirty="0">
                <a:latin typeface="Century Schoolbook"/>
                <a:cs typeface="Century Schoolbook"/>
              </a:rPr>
              <a:t>e</a:t>
            </a:r>
            <a:r>
              <a:rPr sz="2400" dirty="0">
                <a:latin typeface="Century Schoolbook"/>
                <a:cs typeface="Century Schoolbook"/>
              </a:rPr>
              <a:t>en	soci</a:t>
            </a:r>
            <a:r>
              <a:rPr sz="2400" spc="-5" dirty="0">
                <a:latin typeface="Century Schoolbook"/>
                <a:cs typeface="Century Schoolbook"/>
              </a:rPr>
              <a:t>o</a:t>
            </a:r>
            <a:r>
              <a:rPr sz="2400" dirty="0">
                <a:latin typeface="Century Schoolbook"/>
                <a:cs typeface="Century Schoolbook"/>
              </a:rPr>
              <a:t>-econ</a:t>
            </a:r>
            <a:r>
              <a:rPr sz="2400" spc="-15" dirty="0">
                <a:latin typeface="Century Schoolbook"/>
                <a:cs typeface="Century Schoolbook"/>
              </a:rPr>
              <a:t>o</a:t>
            </a:r>
            <a:r>
              <a:rPr sz="2400" spc="-5" dirty="0">
                <a:latin typeface="Century Schoolbook"/>
                <a:cs typeface="Century Schoolbook"/>
              </a:rPr>
              <a:t>mi</a:t>
            </a:r>
            <a:r>
              <a:rPr sz="2400" dirty="0">
                <a:latin typeface="Century Schoolbook"/>
                <a:cs typeface="Century Schoolbook"/>
              </a:rPr>
              <a:t>c	s</a:t>
            </a:r>
            <a:r>
              <a:rPr sz="2400" spc="5" dirty="0">
                <a:latin typeface="Century Schoolbook"/>
                <a:cs typeface="Century Schoolbook"/>
              </a:rPr>
              <a:t>t</a:t>
            </a:r>
            <a:r>
              <a:rPr sz="2400" spc="-5" dirty="0">
                <a:latin typeface="Century Schoolbook"/>
                <a:cs typeface="Century Schoolbook"/>
              </a:rPr>
              <a:t>atu</a:t>
            </a:r>
            <a:r>
              <a:rPr sz="2400" dirty="0">
                <a:latin typeface="Century Schoolbook"/>
                <a:cs typeface="Century Schoolbook"/>
              </a:rPr>
              <a:t>s	cum	livi</a:t>
            </a:r>
            <a:r>
              <a:rPr sz="2400" spc="-20" dirty="0">
                <a:latin typeface="Century Schoolbook"/>
                <a:cs typeface="Century Schoolbook"/>
              </a:rPr>
              <a:t>n</a:t>
            </a:r>
            <a:r>
              <a:rPr sz="2400" dirty="0">
                <a:latin typeface="Century Schoolbook"/>
                <a:cs typeface="Century Schoolbook"/>
              </a:rPr>
              <a:t>g</a:t>
            </a:r>
            <a:endParaRPr sz="2400">
              <a:latin typeface="Century Schoolbook"/>
              <a:cs typeface="Century Schoolbook"/>
            </a:endParaRPr>
          </a:p>
          <a:p>
            <a:pPr marR="5715" algn="r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the</a:t>
            </a:r>
            <a:r>
              <a:rPr sz="2400" spc="-15" dirty="0">
                <a:latin typeface="Century Schoolbook"/>
                <a:cs typeface="Century Schoolbook"/>
              </a:rPr>
              <a:t>i</a:t>
            </a:r>
            <a:r>
              <a:rPr sz="2400" dirty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8736" y="5805932"/>
            <a:ext cx="59861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814195" algn="l"/>
                <a:tab pos="2431415" algn="l"/>
                <a:tab pos="4080510" algn="l"/>
                <a:tab pos="5443220" algn="l"/>
              </a:tabLst>
            </a:pPr>
            <a:r>
              <a:rPr sz="2400" dirty="0">
                <a:latin typeface="Century Schoolbook"/>
                <a:cs typeface="Century Schoolbook"/>
              </a:rPr>
              <a:t>conditions	of	</a:t>
            </a:r>
            <a:r>
              <a:rPr sz="2400" spc="-5" dirty="0">
                <a:latin typeface="Century Schoolbook"/>
                <a:cs typeface="Century Schoolbook"/>
              </a:rPr>
              <a:t>pr</a:t>
            </a:r>
            <a:r>
              <a:rPr sz="2400" spc="-10" dirty="0">
                <a:latin typeface="Century Schoolbook"/>
                <a:cs typeface="Century Schoolbook"/>
              </a:rPr>
              <a:t>e</a:t>
            </a:r>
            <a:r>
              <a:rPr sz="2400" spc="-5" dirty="0">
                <a:latin typeface="Century Schoolbook"/>
                <a:cs typeface="Century Schoolbook"/>
              </a:rPr>
              <a:t>g</a:t>
            </a:r>
            <a:r>
              <a:rPr sz="2400" spc="-10" dirty="0">
                <a:latin typeface="Century Schoolbook"/>
                <a:cs typeface="Century Schoolbook"/>
              </a:rPr>
              <a:t>n</a:t>
            </a:r>
            <a:r>
              <a:rPr sz="2400" spc="-5" dirty="0">
                <a:latin typeface="Century Schoolbook"/>
                <a:cs typeface="Century Schoolbook"/>
              </a:rPr>
              <a:t>an</a:t>
            </a:r>
            <a:r>
              <a:rPr sz="2400" dirty="0">
                <a:latin typeface="Century Schoolbook"/>
                <a:cs typeface="Century Schoolbook"/>
              </a:rPr>
              <a:t>t	</a:t>
            </a:r>
            <a:r>
              <a:rPr sz="2400" spc="-10" dirty="0">
                <a:latin typeface="Century Schoolbook"/>
                <a:cs typeface="Century Schoolbook"/>
              </a:rPr>
              <a:t>w</a:t>
            </a:r>
            <a:r>
              <a:rPr sz="2400" dirty="0">
                <a:latin typeface="Century Schoolbook"/>
                <a:cs typeface="Century Schoolbook"/>
              </a:rPr>
              <a:t>omen	</a:t>
            </a:r>
            <a:r>
              <a:rPr sz="2400" spc="-5" dirty="0">
                <a:latin typeface="Century Schoolbook"/>
                <a:cs typeface="Century Schoolbook"/>
              </a:rPr>
              <a:t>and  susceptibility </a:t>
            </a:r>
            <a:r>
              <a:rPr sz="2400" dirty="0">
                <a:latin typeface="Century Schoolbook"/>
                <a:cs typeface="Century Schoolbook"/>
              </a:rPr>
              <a:t>to</a:t>
            </a:r>
            <a:r>
              <a:rPr sz="2400" spc="-55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infections.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53898"/>
            <a:ext cx="6971030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spc="20" dirty="0"/>
              <a:t>C</a:t>
            </a:r>
            <a:r>
              <a:rPr spc="20" dirty="0"/>
              <a:t>ONCLUSION </a:t>
            </a:r>
            <a:r>
              <a:rPr spc="25" dirty="0"/>
              <a:t>AND</a:t>
            </a:r>
            <a:r>
              <a:rPr spc="215" dirty="0"/>
              <a:t> </a:t>
            </a:r>
            <a:r>
              <a:rPr spc="25" dirty="0"/>
              <a:t>RECOMMENDATION</a:t>
            </a:r>
            <a:endParaRPr sz="3100"/>
          </a:p>
        </p:txBody>
      </p:sp>
      <p:sp>
        <p:nvSpPr>
          <p:cNvPr id="3" name="object 3"/>
          <p:cNvSpPr txBox="1"/>
          <p:nvPr/>
        </p:nvSpPr>
        <p:spPr>
          <a:xfrm>
            <a:off x="383540" y="1171702"/>
            <a:ext cx="8073390" cy="3104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715" indent="-27305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Socio-economic status, living conditions and sanitary  practices are potential risk factors in </a:t>
            </a:r>
            <a:r>
              <a:rPr sz="2400" spc="-10" dirty="0">
                <a:latin typeface="Century Schoolbook"/>
                <a:cs typeface="Century Schoolbook"/>
              </a:rPr>
              <a:t>disease  </a:t>
            </a:r>
            <a:r>
              <a:rPr sz="2400" dirty="0">
                <a:latin typeface="Century Schoolbook"/>
                <a:cs typeface="Century Schoolbook"/>
              </a:rPr>
              <a:t>susceptibility </a:t>
            </a:r>
            <a:r>
              <a:rPr sz="2400" spc="-5" dirty="0">
                <a:latin typeface="Century Schoolbook"/>
                <a:cs typeface="Century Schoolbook"/>
              </a:rPr>
              <a:t>(Woodburn </a:t>
            </a:r>
            <a:r>
              <a:rPr sz="2400" dirty="0">
                <a:latin typeface="Century Schoolbook"/>
                <a:cs typeface="Century Schoolbook"/>
              </a:rPr>
              <a:t>et </a:t>
            </a:r>
            <a:r>
              <a:rPr sz="2400" spc="-5" dirty="0">
                <a:latin typeface="Century Schoolbook"/>
                <a:cs typeface="Century Schoolbook"/>
              </a:rPr>
              <a:t>al.</a:t>
            </a:r>
            <a:r>
              <a:rPr sz="2400" spc="-8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2009).</a:t>
            </a:r>
            <a:endParaRPr sz="2400">
              <a:latin typeface="Century Schoolbook"/>
              <a:cs typeface="Century Schoolbook"/>
            </a:endParaRPr>
          </a:p>
          <a:p>
            <a:pPr marL="285115" marR="6350" indent="-273050" algn="just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Absence </a:t>
            </a:r>
            <a:r>
              <a:rPr sz="2400" dirty="0">
                <a:latin typeface="Century Schoolbook"/>
                <a:cs typeface="Century Schoolbook"/>
              </a:rPr>
              <a:t>of screen on </a:t>
            </a:r>
            <a:r>
              <a:rPr sz="2400" spc="-5" dirty="0">
                <a:latin typeface="Century Schoolbook"/>
                <a:cs typeface="Century Schoolbook"/>
              </a:rPr>
              <a:t>door/window, presence </a:t>
            </a:r>
            <a:r>
              <a:rPr sz="2400" dirty="0">
                <a:latin typeface="Century Schoolbook"/>
                <a:cs typeface="Century Schoolbook"/>
              </a:rPr>
              <a:t>of  </a:t>
            </a:r>
            <a:r>
              <a:rPr sz="2400" spc="-5" dirty="0">
                <a:latin typeface="Century Schoolbook"/>
                <a:cs typeface="Century Schoolbook"/>
              </a:rPr>
              <a:t>stagnant </a:t>
            </a:r>
            <a:r>
              <a:rPr sz="2400" dirty="0">
                <a:latin typeface="Century Schoolbook"/>
                <a:cs typeface="Century Schoolbook"/>
              </a:rPr>
              <a:t>water </a:t>
            </a:r>
            <a:r>
              <a:rPr sz="2400" spc="-5" dirty="0">
                <a:latin typeface="Century Schoolbook"/>
                <a:cs typeface="Century Schoolbook"/>
              </a:rPr>
              <a:t>and </a:t>
            </a:r>
            <a:r>
              <a:rPr sz="2400" dirty="0">
                <a:latin typeface="Century Schoolbook"/>
                <a:cs typeface="Century Schoolbook"/>
              </a:rPr>
              <a:t>open </a:t>
            </a:r>
            <a:r>
              <a:rPr sz="2400" spc="-5" dirty="0">
                <a:latin typeface="Century Schoolbook"/>
                <a:cs typeface="Century Schoolbook"/>
              </a:rPr>
              <a:t>drainage </a:t>
            </a:r>
            <a:r>
              <a:rPr sz="2400" dirty="0">
                <a:latin typeface="Century Schoolbook"/>
                <a:cs typeface="Century Schoolbook"/>
              </a:rPr>
              <a:t>system </a:t>
            </a:r>
            <a:r>
              <a:rPr sz="2400" spc="-10" dirty="0">
                <a:latin typeface="Century Schoolbook"/>
                <a:cs typeface="Century Schoolbook"/>
              </a:rPr>
              <a:t>will </a:t>
            </a:r>
            <a:r>
              <a:rPr sz="2400" spc="-5" dirty="0">
                <a:latin typeface="Century Schoolbook"/>
                <a:cs typeface="Century Schoolbook"/>
              </a:rPr>
              <a:t>more  </a:t>
            </a:r>
            <a:r>
              <a:rPr sz="2400" dirty="0">
                <a:latin typeface="Century Schoolbook"/>
                <a:cs typeface="Century Schoolbook"/>
              </a:rPr>
              <a:t>likely increase </a:t>
            </a:r>
            <a:r>
              <a:rPr sz="2400" spc="-5" dirty="0">
                <a:latin typeface="Century Schoolbook"/>
                <a:cs typeface="Century Schoolbook"/>
              </a:rPr>
              <a:t>the </a:t>
            </a:r>
            <a:r>
              <a:rPr sz="2400" dirty="0">
                <a:latin typeface="Century Schoolbook"/>
                <a:cs typeface="Century Schoolbook"/>
              </a:rPr>
              <a:t>chances of</a:t>
            </a:r>
            <a:r>
              <a:rPr sz="2400" spc="-80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Century Schoolbook"/>
                <a:cs typeface="Century Schoolbook"/>
              </a:rPr>
              <a:t>infections.</a:t>
            </a:r>
            <a:endParaRPr sz="2400">
              <a:latin typeface="Century Schoolbook"/>
              <a:cs typeface="Century Schoolbook"/>
            </a:endParaRPr>
          </a:p>
          <a:p>
            <a:pPr marL="285115" marR="5080" indent="-273050" algn="just">
              <a:lnSpc>
                <a:spcPct val="100000"/>
              </a:lnSpc>
              <a:spcBef>
                <a:spcPts val="605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Intervention tools </a:t>
            </a:r>
            <a:r>
              <a:rPr sz="2400" dirty="0">
                <a:latin typeface="Century Schoolbook"/>
                <a:cs typeface="Century Schoolbook"/>
              </a:rPr>
              <a:t>to improve </a:t>
            </a:r>
            <a:r>
              <a:rPr sz="2400" spc="-5" dirty="0">
                <a:latin typeface="Century Schoolbook"/>
                <a:cs typeface="Century Schoolbook"/>
              </a:rPr>
              <a:t>the living conditions </a:t>
            </a:r>
            <a:r>
              <a:rPr sz="2400" dirty="0">
                <a:latin typeface="Century Schoolbook"/>
                <a:cs typeface="Century Schoolbook"/>
              </a:rPr>
              <a:t>of  </a:t>
            </a:r>
            <a:r>
              <a:rPr sz="2400" spc="-5" dirty="0">
                <a:latin typeface="Century Schoolbook"/>
                <a:cs typeface="Century Schoolbook"/>
              </a:rPr>
              <a:t>pregnant </a:t>
            </a:r>
            <a:r>
              <a:rPr sz="2400" dirty="0">
                <a:latin typeface="Century Schoolbook"/>
                <a:cs typeface="Century Schoolbook"/>
              </a:rPr>
              <a:t>women is </a:t>
            </a:r>
            <a:r>
              <a:rPr sz="2400" spc="-5" dirty="0">
                <a:latin typeface="Century Schoolbook"/>
                <a:cs typeface="Century Schoolbook"/>
              </a:rPr>
              <a:t>highly</a:t>
            </a:r>
            <a:r>
              <a:rPr sz="2400" spc="-5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recommended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78180" y="2365248"/>
            <a:ext cx="7802880" cy="17434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6090"/>
            <a:ext cx="3296285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50" spc="20" dirty="0"/>
              <a:t>METHODOLOGY</a:t>
            </a:r>
            <a:endParaRPr sz="2850"/>
          </a:p>
        </p:txBody>
      </p:sp>
      <p:sp>
        <p:nvSpPr>
          <p:cNvPr id="3" name="object 3"/>
          <p:cNvSpPr txBox="1"/>
          <p:nvPr/>
        </p:nvSpPr>
        <p:spPr>
          <a:xfrm>
            <a:off x="383540" y="4265752"/>
            <a:ext cx="8148955" cy="1931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indent="-273050" algn="just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Geimsa-stained</a:t>
            </a:r>
            <a:r>
              <a:rPr sz="2400" spc="434" dirty="0">
                <a:latin typeface="Century Schoolbook"/>
                <a:cs typeface="Century Schoolbook"/>
              </a:rPr>
              <a:t> </a:t>
            </a:r>
            <a:r>
              <a:rPr sz="2400" spc="-10" dirty="0">
                <a:latin typeface="Century Schoolbook"/>
                <a:cs typeface="Century Schoolbook"/>
              </a:rPr>
              <a:t>thick</a:t>
            </a:r>
            <a:r>
              <a:rPr sz="2400" spc="45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blood</a:t>
            </a:r>
            <a:r>
              <a:rPr sz="2400" spc="43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smears</a:t>
            </a:r>
            <a:r>
              <a:rPr sz="2400" spc="44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were</a:t>
            </a:r>
            <a:r>
              <a:rPr sz="2400" spc="445" dirty="0">
                <a:latin typeface="Century Schoolbook"/>
                <a:cs typeface="Century Schoolbook"/>
              </a:rPr>
              <a:t> </a:t>
            </a:r>
            <a:r>
              <a:rPr sz="2400" spc="-10" dirty="0">
                <a:latin typeface="Century Schoolbook"/>
                <a:cs typeface="Century Schoolbook"/>
              </a:rPr>
              <a:t>prepared</a:t>
            </a:r>
            <a:r>
              <a:rPr sz="2400" spc="44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for</a:t>
            </a:r>
            <a:endParaRPr sz="2400">
              <a:latin typeface="Century Schoolbook"/>
              <a:cs typeface="Century Schoolbook"/>
            </a:endParaRPr>
          </a:p>
          <a:p>
            <a:pPr marL="285115" algn="just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latin typeface="Century Schoolbook"/>
                <a:cs typeface="Century Schoolbook"/>
              </a:rPr>
              <a:t>malaria</a:t>
            </a:r>
            <a:r>
              <a:rPr sz="2400" spc="-1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microscopy</a:t>
            </a:r>
            <a:endParaRPr sz="2400">
              <a:latin typeface="Century Schoolbook"/>
              <a:cs typeface="Century Schoolbook"/>
            </a:endParaRPr>
          </a:p>
          <a:p>
            <a:pPr marL="285115" marR="5080" indent="-273050" algn="just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Helminthes </a:t>
            </a:r>
            <a:r>
              <a:rPr sz="2400" dirty="0">
                <a:latin typeface="Century Schoolbook"/>
                <a:cs typeface="Century Schoolbook"/>
              </a:rPr>
              <a:t>in </a:t>
            </a:r>
            <a:r>
              <a:rPr sz="2400" spc="-5" dirty="0">
                <a:latin typeface="Century Schoolbook"/>
                <a:cs typeface="Century Schoolbook"/>
              </a:rPr>
              <a:t>stool </a:t>
            </a:r>
            <a:r>
              <a:rPr sz="2400" dirty="0">
                <a:latin typeface="Century Schoolbook"/>
                <a:cs typeface="Century Schoolbook"/>
              </a:rPr>
              <a:t>samples were identified </a:t>
            </a:r>
            <a:r>
              <a:rPr sz="2400" spc="-5" dirty="0">
                <a:latin typeface="Century Schoolbook"/>
                <a:cs typeface="Century Schoolbook"/>
              </a:rPr>
              <a:t>and  quantified using direct and </a:t>
            </a:r>
            <a:r>
              <a:rPr sz="2400" dirty="0">
                <a:latin typeface="Century Schoolbook"/>
                <a:cs typeface="Century Schoolbook"/>
              </a:rPr>
              <a:t>Katokatz </a:t>
            </a:r>
            <a:r>
              <a:rPr sz="2400" spc="-5" dirty="0">
                <a:latin typeface="Century Schoolbook"/>
                <a:cs typeface="Century Schoolbook"/>
              </a:rPr>
              <a:t>method  </a:t>
            </a:r>
            <a:r>
              <a:rPr sz="2400" dirty="0">
                <a:latin typeface="Century Schoolbook"/>
                <a:cs typeface="Century Schoolbook"/>
              </a:rPr>
              <a:t>respectively.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961" y="1524761"/>
            <a:ext cx="1981200" cy="1524000"/>
          </a:xfrm>
          <a:custGeom>
            <a:avLst/>
            <a:gdLst/>
            <a:ahLst/>
            <a:cxnLst/>
            <a:rect l="l" t="t" r="r" b="b"/>
            <a:pathLst>
              <a:path w="1981200" h="1524000">
                <a:moveTo>
                  <a:pt x="1727200" y="0"/>
                </a:moveTo>
                <a:lnTo>
                  <a:pt x="254000" y="0"/>
                </a:lnTo>
                <a:lnTo>
                  <a:pt x="208342" y="4090"/>
                </a:lnTo>
                <a:lnTo>
                  <a:pt x="165369" y="15884"/>
                </a:lnTo>
                <a:lnTo>
                  <a:pt x="125799" y="34666"/>
                </a:lnTo>
                <a:lnTo>
                  <a:pt x="90349" y="59719"/>
                </a:lnTo>
                <a:lnTo>
                  <a:pt x="59736" y="90328"/>
                </a:lnTo>
                <a:lnTo>
                  <a:pt x="34677" y="125777"/>
                </a:lnTo>
                <a:lnTo>
                  <a:pt x="15890" y="165349"/>
                </a:lnTo>
                <a:lnTo>
                  <a:pt x="4092" y="208328"/>
                </a:lnTo>
                <a:lnTo>
                  <a:pt x="0" y="254000"/>
                </a:lnTo>
                <a:lnTo>
                  <a:pt x="0" y="1270000"/>
                </a:lnTo>
                <a:lnTo>
                  <a:pt x="4092" y="1315671"/>
                </a:lnTo>
                <a:lnTo>
                  <a:pt x="15890" y="1358650"/>
                </a:lnTo>
                <a:lnTo>
                  <a:pt x="34677" y="1398222"/>
                </a:lnTo>
                <a:lnTo>
                  <a:pt x="59736" y="1433671"/>
                </a:lnTo>
                <a:lnTo>
                  <a:pt x="90349" y="1464280"/>
                </a:lnTo>
                <a:lnTo>
                  <a:pt x="125799" y="1489333"/>
                </a:lnTo>
                <a:lnTo>
                  <a:pt x="165369" y="1508115"/>
                </a:lnTo>
                <a:lnTo>
                  <a:pt x="208342" y="1519909"/>
                </a:lnTo>
                <a:lnTo>
                  <a:pt x="254000" y="1524000"/>
                </a:lnTo>
                <a:lnTo>
                  <a:pt x="1727200" y="1524000"/>
                </a:lnTo>
                <a:lnTo>
                  <a:pt x="1772871" y="1519909"/>
                </a:lnTo>
                <a:lnTo>
                  <a:pt x="1815850" y="1508115"/>
                </a:lnTo>
                <a:lnTo>
                  <a:pt x="1855422" y="1489333"/>
                </a:lnTo>
                <a:lnTo>
                  <a:pt x="1890871" y="1464280"/>
                </a:lnTo>
                <a:lnTo>
                  <a:pt x="1921480" y="1433671"/>
                </a:lnTo>
                <a:lnTo>
                  <a:pt x="1946533" y="1398222"/>
                </a:lnTo>
                <a:lnTo>
                  <a:pt x="1965315" y="1358650"/>
                </a:lnTo>
                <a:lnTo>
                  <a:pt x="1977109" y="1315671"/>
                </a:lnTo>
                <a:lnTo>
                  <a:pt x="1981200" y="1270000"/>
                </a:lnTo>
                <a:lnTo>
                  <a:pt x="1981200" y="254000"/>
                </a:lnTo>
                <a:lnTo>
                  <a:pt x="1977109" y="208328"/>
                </a:lnTo>
                <a:lnTo>
                  <a:pt x="1965315" y="165349"/>
                </a:lnTo>
                <a:lnTo>
                  <a:pt x="1946533" y="125777"/>
                </a:lnTo>
                <a:lnTo>
                  <a:pt x="1921480" y="90328"/>
                </a:lnTo>
                <a:lnTo>
                  <a:pt x="1890871" y="59719"/>
                </a:lnTo>
                <a:lnTo>
                  <a:pt x="1855422" y="34666"/>
                </a:lnTo>
                <a:lnTo>
                  <a:pt x="1815850" y="15884"/>
                </a:lnTo>
                <a:lnTo>
                  <a:pt x="1772871" y="4090"/>
                </a:lnTo>
                <a:lnTo>
                  <a:pt x="1727200" y="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961" y="1524761"/>
            <a:ext cx="1981200" cy="1524000"/>
          </a:xfrm>
          <a:custGeom>
            <a:avLst/>
            <a:gdLst/>
            <a:ahLst/>
            <a:cxnLst/>
            <a:rect l="l" t="t" r="r" b="b"/>
            <a:pathLst>
              <a:path w="1981200" h="1524000">
                <a:moveTo>
                  <a:pt x="0" y="254000"/>
                </a:moveTo>
                <a:lnTo>
                  <a:pt x="4092" y="208328"/>
                </a:lnTo>
                <a:lnTo>
                  <a:pt x="15890" y="165349"/>
                </a:lnTo>
                <a:lnTo>
                  <a:pt x="34677" y="125777"/>
                </a:lnTo>
                <a:lnTo>
                  <a:pt x="59736" y="90328"/>
                </a:lnTo>
                <a:lnTo>
                  <a:pt x="90349" y="59719"/>
                </a:lnTo>
                <a:lnTo>
                  <a:pt x="125799" y="34666"/>
                </a:lnTo>
                <a:lnTo>
                  <a:pt x="165369" y="15884"/>
                </a:lnTo>
                <a:lnTo>
                  <a:pt x="208342" y="4090"/>
                </a:lnTo>
                <a:lnTo>
                  <a:pt x="254000" y="0"/>
                </a:lnTo>
                <a:lnTo>
                  <a:pt x="1727200" y="0"/>
                </a:lnTo>
                <a:lnTo>
                  <a:pt x="1772871" y="4090"/>
                </a:lnTo>
                <a:lnTo>
                  <a:pt x="1815850" y="15884"/>
                </a:lnTo>
                <a:lnTo>
                  <a:pt x="1855422" y="34666"/>
                </a:lnTo>
                <a:lnTo>
                  <a:pt x="1890871" y="59719"/>
                </a:lnTo>
                <a:lnTo>
                  <a:pt x="1921480" y="90328"/>
                </a:lnTo>
                <a:lnTo>
                  <a:pt x="1946533" y="125777"/>
                </a:lnTo>
                <a:lnTo>
                  <a:pt x="1965315" y="165349"/>
                </a:lnTo>
                <a:lnTo>
                  <a:pt x="1977109" y="208328"/>
                </a:lnTo>
                <a:lnTo>
                  <a:pt x="1981200" y="254000"/>
                </a:lnTo>
                <a:lnTo>
                  <a:pt x="1981200" y="1270000"/>
                </a:lnTo>
                <a:lnTo>
                  <a:pt x="1977109" y="1315671"/>
                </a:lnTo>
                <a:lnTo>
                  <a:pt x="1965315" y="1358650"/>
                </a:lnTo>
                <a:lnTo>
                  <a:pt x="1946533" y="1398222"/>
                </a:lnTo>
                <a:lnTo>
                  <a:pt x="1921480" y="1433671"/>
                </a:lnTo>
                <a:lnTo>
                  <a:pt x="1890871" y="1464280"/>
                </a:lnTo>
                <a:lnTo>
                  <a:pt x="1855422" y="1489333"/>
                </a:lnTo>
                <a:lnTo>
                  <a:pt x="1815850" y="1508115"/>
                </a:lnTo>
                <a:lnTo>
                  <a:pt x="1772871" y="1519909"/>
                </a:lnTo>
                <a:lnTo>
                  <a:pt x="1727200" y="1524000"/>
                </a:lnTo>
                <a:lnTo>
                  <a:pt x="254000" y="1524000"/>
                </a:lnTo>
                <a:lnTo>
                  <a:pt x="208342" y="1519909"/>
                </a:lnTo>
                <a:lnTo>
                  <a:pt x="165369" y="1508115"/>
                </a:lnTo>
                <a:lnTo>
                  <a:pt x="125799" y="1489333"/>
                </a:lnTo>
                <a:lnTo>
                  <a:pt x="90349" y="1464280"/>
                </a:lnTo>
                <a:lnTo>
                  <a:pt x="59736" y="1433671"/>
                </a:lnTo>
                <a:lnTo>
                  <a:pt x="34677" y="1398222"/>
                </a:lnTo>
                <a:lnTo>
                  <a:pt x="15890" y="1358650"/>
                </a:lnTo>
                <a:lnTo>
                  <a:pt x="4092" y="1315671"/>
                </a:lnTo>
                <a:lnTo>
                  <a:pt x="0" y="1270000"/>
                </a:lnTo>
                <a:lnTo>
                  <a:pt x="0" y="254000"/>
                </a:lnTo>
                <a:close/>
              </a:path>
            </a:pathLst>
          </a:custGeom>
          <a:ln w="25908">
            <a:solidFill>
              <a:srgbClr val="BA60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18108" y="1859407"/>
            <a:ext cx="14211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entury Schoolbook"/>
                <a:cs typeface="Century Schoolbook"/>
              </a:rPr>
              <a:t>Recruited  pregnant  </a:t>
            </a:r>
            <a:r>
              <a:rPr sz="1800" dirty="0">
                <a:solidFill>
                  <a:srgbClr val="FFFFFF"/>
                </a:solidFill>
                <a:latin typeface="Century Schoolbook"/>
                <a:cs typeface="Century Schoolbook"/>
              </a:rPr>
              <a:t>women =</a:t>
            </a:r>
            <a:r>
              <a:rPr sz="1800" spc="-100" dirty="0">
                <a:solidFill>
                  <a:srgbClr val="FFFFFF"/>
                </a:solidFill>
                <a:latin typeface="Century Schoolbook"/>
                <a:cs typeface="Century Schoolbook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Schoolbook"/>
                <a:cs typeface="Century Schoolbook"/>
              </a:rPr>
              <a:t>326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51911" y="1512316"/>
            <a:ext cx="486409" cy="534035"/>
          </a:xfrm>
          <a:custGeom>
            <a:avLst/>
            <a:gdLst/>
            <a:ahLst/>
            <a:cxnLst/>
            <a:rect l="l" t="t" r="r" b="b"/>
            <a:pathLst>
              <a:path w="486410" h="534035">
                <a:moveTo>
                  <a:pt x="486155" y="0"/>
                </a:moveTo>
                <a:lnTo>
                  <a:pt x="0" y="533908"/>
                </a:lnTo>
              </a:path>
            </a:pathLst>
          </a:custGeom>
          <a:ln w="25908">
            <a:solidFill>
              <a:srgbClr val="BA60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53561" y="1143761"/>
            <a:ext cx="1752600" cy="1066800"/>
          </a:xfrm>
          <a:prstGeom prst="rect">
            <a:avLst/>
          </a:prstGeom>
          <a:solidFill>
            <a:srgbClr val="FD8537"/>
          </a:solidFill>
          <a:ln w="25907">
            <a:solidFill>
              <a:srgbClr val="BA6025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6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FFFFFF"/>
                </a:solidFill>
                <a:latin typeface="Century Schoolbook"/>
                <a:cs typeface="Century Schoolbook"/>
              </a:rPr>
              <a:t>ANC </a:t>
            </a:r>
            <a:r>
              <a:rPr sz="1800" dirty="0">
                <a:solidFill>
                  <a:srgbClr val="FFFFFF"/>
                </a:solidFill>
                <a:latin typeface="Century Schoolbook"/>
                <a:cs typeface="Century Schoolbook"/>
              </a:rPr>
              <a:t>=</a:t>
            </a:r>
            <a:r>
              <a:rPr sz="1800" spc="-40" dirty="0">
                <a:solidFill>
                  <a:srgbClr val="FFFFFF"/>
                </a:solidFill>
                <a:latin typeface="Century Schoolbook"/>
                <a:cs typeface="Century Schoolbook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Schoolbook"/>
                <a:cs typeface="Century Schoolbook"/>
              </a:rPr>
              <a:t>214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77361" y="2743961"/>
            <a:ext cx="1828800" cy="1066800"/>
          </a:xfrm>
          <a:prstGeom prst="rect">
            <a:avLst/>
          </a:prstGeom>
          <a:solidFill>
            <a:srgbClr val="FD8537"/>
          </a:solidFill>
          <a:ln w="25907">
            <a:solidFill>
              <a:srgbClr val="BA6025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marL="114300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Century Schoolbook"/>
                <a:cs typeface="Century Schoolbook"/>
              </a:rPr>
              <a:t>PEPFAR </a:t>
            </a:r>
            <a:r>
              <a:rPr sz="1800" dirty="0">
                <a:solidFill>
                  <a:srgbClr val="FFFFFF"/>
                </a:solidFill>
                <a:latin typeface="Century Schoolbook"/>
                <a:cs typeface="Century Schoolbook"/>
              </a:rPr>
              <a:t>=</a:t>
            </a:r>
            <a:r>
              <a:rPr sz="1800" spc="-35" dirty="0">
                <a:solidFill>
                  <a:srgbClr val="FFFFFF"/>
                </a:solidFill>
                <a:latin typeface="Century Schoolbook"/>
                <a:cs typeface="Century Schoolbook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Schoolbook"/>
                <a:cs typeface="Century Schoolbook"/>
              </a:rPr>
              <a:t>112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819400" y="2514600"/>
            <a:ext cx="457200" cy="762000"/>
          </a:xfrm>
          <a:custGeom>
            <a:avLst/>
            <a:gdLst/>
            <a:ahLst/>
            <a:cxnLst/>
            <a:rect l="l" t="t" r="r" b="b"/>
            <a:pathLst>
              <a:path w="457200" h="762000">
                <a:moveTo>
                  <a:pt x="0" y="0"/>
                </a:moveTo>
                <a:lnTo>
                  <a:pt x="457200" y="762000"/>
                </a:lnTo>
              </a:path>
            </a:pathLst>
          </a:custGeom>
          <a:ln w="12192">
            <a:solidFill>
              <a:srgbClr val="FF690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50850"/>
            <a:ext cx="51079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0" dirty="0"/>
              <a:t>M</a:t>
            </a:r>
            <a:r>
              <a:rPr sz="2850" spc="20" dirty="0"/>
              <a:t>ETHODOLOGY</a:t>
            </a:r>
            <a:r>
              <a:rPr sz="2850" spc="135" dirty="0"/>
              <a:t> </a:t>
            </a:r>
            <a:r>
              <a:rPr sz="2850" spc="20" dirty="0"/>
              <a:t>CONTD</a:t>
            </a:r>
            <a:r>
              <a:rPr sz="3600" spc="20" dirty="0"/>
              <a:t>.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939533" y="1247902"/>
            <a:ext cx="166941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3905" algn="l"/>
              </a:tabLst>
            </a:pPr>
            <a:r>
              <a:rPr sz="2400" dirty="0">
                <a:latin typeface="Century Schoolbook"/>
                <a:cs typeface="Century Schoolbook"/>
              </a:rPr>
              <a:t>to	obtain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41769" y="3592448"/>
            <a:ext cx="20643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44550" algn="l"/>
              </a:tabLst>
            </a:pPr>
            <a:r>
              <a:rPr sz="2400" spc="-15" dirty="0">
                <a:latin typeface="Century Schoolbook"/>
                <a:cs typeface="Century Schoolbook"/>
              </a:rPr>
              <a:t>1</a:t>
            </a:r>
            <a:r>
              <a:rPr sz="2400" spc="-5" dirty="0">
                <a:latin typeface="Century Schoolbook"/>
                <a:cs typeface="Century Schoolbook"/>
              </a:rPr>
              <a:t>6</a:t>
            </a:r>
            <a:r>
              <a:rPr sz="2400" spc="5" dirty="0">
                <a:latin typeface="Century Schoolbook"/>
                <a:cs typeface="Century Schoolbook"/>
              </a:rPr>
              <a:t>.</a:t>
            </a:r>
            <a:r>
              <a:rPr sz="2400" dirty="0">
                <a:latin typeface="Century Schoolbook"/>
                <a:cs typeface="Century Schoolbook"/>
              </a:rPr>
              <a:t>0	so</a:t>
            </a:r>
            <a:r>
              <a:rPr sz="2400" spc="5" dirty="0">
                <a:latin typeface="Century Schoolbook"/>
                <a:cs typeface="Century Schoolbook"/>
              </a:rPr>
              <a:t>f</a:t>
            </a:r>
            <a:r>
              <a:rPr sz="2400" spc="-10" dirty="0">
                <a:latin typeface="Century Schoolbook"/>
                <a:cs typeface="Century Schoolbook"/>
              </a:rPr>
              <a:t>tw</a:t>
            </a:r>
            <a:r>
              <a:rPr sz="2400" spc="-5" dirty="0">
                <a:latin typeface="Century Schoolbook"/>
                <a:cs typeface="Century Schoolbook"/>
              </a:rPr>
              <a:t>are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  <a:tab pos="2913380" algn="l"/>
                <a:tab pos="4070350" algn="l"/>
              </a:tabLst>
            </a:pPr>
            <a:r>
              <a:rPr dirty="0"/>
              <a:t>Q</a:t>
            </a:r>
            <a:r>
              <a:rPr spc="5" dirty="0"/>
              <a:t>u</a:t>
            </a:r>
            <a:r>
              <a:rPr dirty="0"/>
              <a:t>e</a:t>
            </a:r>
            <a:r>
              <a:rPr spc="5" dirty="0"/>
              <a:t>s</a:t>
            </a:r>
            <a:r>
              <a:rPr spc="-5" dirty="0"/>
              <a:t>t</a:t>
            </a:r>
            <a:r>
              <a:rPr spc="-10" dirty="0"/>
              <a:t>i</a:t>
            </a:r>
            <a:r>
              <a:rPr dirty="0"/>
              <a:t>on</a:t>
            </a:r>
            <a:r>
              <a:rPr spc="-10" dirty="0"/>
              <a:t>n</a:t>
            </a:r>
            <a:r>
              <a:rPr spc="-5" dirty="0"/>
              <a:t>aire</a:t>
            </a:r>
            <a:r>
              <a:rPr dirty="0"/>
              <a:t>s	</a:t>
            </a:r>
            <a:r>
              <a:rPr spc="-10" dirty="0"/>
              <a:t>w</a:t>
            </a:r>
            <a:r>
              <a:rPr dirty="0"/>
              <a:t>ere	</a:t>
            </a:r>
            <a:r>
              <a:rPr spc="-5" dirty="0"/>
              <a:t>ad</a:t>
            </a:r>
            <a:r>
              <a:rPr spc="-10" dirty="0"/>
              <a:t>m</a:t>
            </a:r>
            <a:r>
              <a:rPr dirty="0"/>
              <a:t>inistered  </a:t>
            </a:r>
            <a:r>
              <a:rPr spc="-5" dirty="0"/>
              <a:t>information</a:t>
            </a:r>
            <a:r>
              <a:rPr spc="-40" dirty="0"/>
              <a:t> </a:t>
            </a:r>
            <a:r>
              <a:rPr spc="-5" dirty="0"/>
              <a:t>on</a:t>
            </a:r>
          </a:p>
          <a:p>
            <a:pPr marL="652780" lvl="1" indent="-273685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100" spc="-5" dirty="0">
                <a:latin typeface="Century Schoolbook"/>
                <a:cs typeface="Century Schoolbook"/>
              </a:rPr>
              <a:t>demographic</a:t>
            </a:r>
            <a:r>
              <a:rPr sz="2100" spc="-10" dirty="0">
                <a:latin typeface="Century Schoolbook"/>
                <a:cs typeface="Century Schoolbook"/>
              </a:rPr>
              <a:t> </a:t>
            </a:r>
            <a:r>
              <a:rPr sz="2100" dirty="0">
                <a:latin typeface="Century Schoolbook"/>
                <a:cs typeface="Century Schoolbook"/>
              </a:rPr>
              <a:t>characteristics</a:t>
            </a:r>
            <a:endParaRPr sz="2100">
              <a:latin typeface="Century Schoolbook"/>
              <a:cs typeface="Century Schoolbook"/>
            </a:endParaRPr>
          </a:p>
          <a:p>
            <a:pPr marL="652780" lvl="1" indent="-273685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100" dirty="0">
                <a:latin typeface="Century Schoolbook"/>
                <a:cs typeface="Century Schoolbook"/>
              </a:rPr>
              <a:t>socio-economic</a:t>
            </a:r>
            <a:r>
              <a:rPr sz="2100" spc="-15" dirty="0">
                <a:latin typeface="Century Schoolbook"/>
                <a:cs typeface="Century Schoolbook"/>
              </a:rPr>
              <a:t> </a:t>
            </a:r>
            <a:r>
              <a:rPr sz="2100" spc="-5" dirty="0">
                <a:latin typeface="Century Schoolbook"/>
                <a:cs typeface="Century Schoolbook"/>
              </a:rPr>
              <a:t>details</a:t>
            </a:r>
            <a:endParaRPr sz="2100">
              <a:latin typeface="Century Schoolbook"/>
              <a:cs typeface="Century Schoolbook"/>
            </a:endParaRPr>
          </a:p>
          <a:p>
            <a:pPr marL="652780" lvl="1" indent="-273685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100" dirty="0">
                <a:latin typeface="Century Schoolbook"/>
                <a:cs typeface="Century Schoolbook"/>
              </a:rPr>
              <a:t>living</a:t>
            </a:r>
            <a:r>
              <a:rPr sz="2100" spc="-5" dirty="0">
                <a:latin typeface="Century Schoolbook"/>
                <a:cs typeface="Century Schoolbook"/>
              </a:rPr>
              <a:t> </a:t>
            </a:r>
            <a:r>
              <a:rPr sz="2100" dirty="0">
                <a:latin typeface="Century Schoolbook"/>
                <a:cs typeface="Century Schoolbook"/>
              </a:rPr>
              <a:t>conditions.</a:t>
            </a:r>
            <a:endParaRPr sz="2100">
              <a:latin typeface="Century Schoolbook"/>
              <a:cs typeface="Century Schoolbook"/>
            </a:endParaRPr>
          </a:p>
          <a:p>
            <a:pPr marL="652780" lvl="1" indent="-273685">
              <a:lnSpc>
                <a:spcPct val="100000"/>
              </a:lnSpc>
              <a:spcBef>
                <a:spcPts val="505"/>
              </a:spcBef>
              <a:buClr>
                <a:srgbClr val="FD8537"/>
              </a:buClr>
              <a:buSzPct val="78571"/>
              <a:buFont typeface="Wingdings 2"/>
              <a:buChar char=""/>
              <a:tabLst>
                <a:tab pos="652780" algn="l"/>
                <a:tab pos="653415" algn="l"/>
              </a:tabLst>
            </a:pPr>
            <a:r>
              <a:rPr sz="2100" spc="-5" dirty="0">
                <a:latin typeface="Century Schoolbook"/>
                <a:cs typeface="Century Schoolbook"/>
              </a:rPr>
              <a:t>sanitary</a:t>
            </a:r>
            <a:r>
              <a:rPr sz="2100" dirty="0">
                <a:latin typeface="Century Schoolbook"/>
                <a:cs typeface="Century Schoolbook"/>
              </a:rPr>
              <a:t> </a:t>
            </a:r>
            <a:r>
              <a:rPr sz="2100" spc="-5" dirty="0">
                <a:latin typeface="Century Schoolbook"/>
                <a:cs typeface="Century Schoolbook"/>
              </a:rPr>
              <a:t>practices</a:t>
            </a:r>
            <a:endParaRPr sz="2100">
              <a:latin typeface="Century Schoolbook"/>
              <a:cs typeface="Century Schoolbook"/>
            </a:endParaRPr>
          </a:p>
          <a:p>
            <a:pPr marL="285115" marR="165735" indent="-273050">
              <a:lnSpc>
                <a:spcPct val="100000"/>
              </a:lnSpc>
              <a:spcBef>
                <a:spcPts val="600"/>
              </a:spcBef>
              <a:buClr>
                <a:srgbClr val="FD8537"/>
              </a:buClr>
              <a:buSzPct val="68750"/>
              <a:buFont typeface="Wingdings"/>
              <a:buChar char=""/>
              <a:tabLst>
                <a:tab pos="285750" algn="l"/>
                <a:tab pos="1221105" algn="l"/>
                <a:tab pos="2719705" algn="l"/>
                <a:tab pos="3729990" algn="l"/>
                <a:tab pos="4749800" algn="l"/>
              </a:tabLst>
            </a:pPr>
            <a:r>
              <a:rPr dirty="0"/>
              <a:t>Da</a:t>
            </a:r>
            <a:r>
              <a:rPr spc="10" dirty="0"/>
              <a:t>t</a:t>
            </a:r>
            <a:r>
              <a:rPr dirty="0"/>
              <a:t>a	</a:t>
            </a:r>
            <a:r>
              <a:rPr spc="-5" dirty="0"/>
              <a:t>an</a:t>
            </a:r>
            <a:r>
              <a:rPr spc="-10" dirty="0"/>
              <a:t>a</a:t>
            </a:r>
            <a:r>
              <a:rPr dirty="0"/>
              <a:t>ly</a:t>
            </a:r>
            <a:r>
              <a:rPr spc="-10" dirty="0"/>
              <a:t>z</a:t>
            </a:r>
            <a:r>
              <a:rPr dirty="0"/>
              <a:t>ed	u</a:t>
            </a:r>
            <a:r>
              <a:rPr spc="-10" dirty="0"/>
              <a:t>s</a:t>
            </a:r>
            <a:r>
              <a:rPr dirty="0"/>
              <a:t>i</a:t>
            </a:r>
            <a:r>
              <a:rPr spc="-15" dirty="0"/>
              <a:t>n</a:t>
            </a:r>
            <a:r>
              <a:rPr dirty="0"/>
              <a:t>g	SPSS	</a:t>
            </a:r>
            <a:r>
              <a:rPr spc="-5" dirty="0"/>
              <a:t>version  package.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77848" y="4323881"/>
            <a:ext cx="7431405" cy="17335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85115" indent="-273050">
              <a:lnSpc>
                <a:spcPct val="100000"/>
              </a:lnSpc>
              <a:spcBef>
                <a:spcPts val="585"/>
              </a:spcBef>
              <a:buClr>
                <a:srgbClr val="DF752E"/>
              </a:buClr>
              <a:buSzPct val="60000"/>
              <a:buFont typeface="Wingdings 2"/>
              <a:buChar char=""/>
              <a:tabLst>
                <a:tab pos="285115" algn="l"/>
                <a:tab pos="285750" algn="l"/>
              </a:tabLst>
            </a:pPr>
            <a:r>
              <a:rPr sz="2000" dirty="0">
                <a:latin typeface="Century Schoolbook"/>
                <a:cs typeface="Century Schoolbook"/>
              </a:rPr>
              <a:t>Descriptive statistics for </a:t>
            </a:r>
            <a:r>
              <a:rPr sz="2000" spc="-5" dirty="0">
                <a:latin typeface="Century Schoolbook"/>
                <a:cs typeface="Century Schoolbook"/>
              </a:rPr>
              <a:t>demographic</a:t>
            </a:r>
            <a:r>
              <a:rPr sz="2000" spc="-175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data.</a:t>
            </a:r>
            <a:endParaRPr sz="2000">
              <a:latin typeface="Century Schoolbook"/>
              <a:cs typeface="Century Schoolbook"/>
            </a:endParaRPr>
          </a:p>
          <a:p>
            <a:pPr marL="285115" marR="5080" indent="-273050">
              <a:lnSpc>
                <a:spcPct val="100000"/>
              </a:lnSpc>
              <a:spcBef>
                <a:spcPts val="480"/>
              </a:spcBef>
              <a:buClr>
                <a:srgbClr val="DF752E"/>
              </a:buClr>
              <a:buSzPct val="60000"/>
              <a:buFont typeface="Wingdings 2"/>
              <a:buChar char=""/>
              <a:tabLst>
                <a:tab pos="285115" algn="l"/>
                <a:tab pos="285750" algn="l"/>
                <a:tab pos="1056005" algn="l"/>
                <a:tab pos="2446655" algn="l"/>
                <a:tab pos="2798445" algn="l"/>
                <a:tab pos="4344035" algn="l"/>
                <a:tab pos="4696460" algn="l"/>
                <a:tab pos="5758815" algn="l"/>
                <a:tab pos="6341110" algn="l"/>
              </a:tabLst>
            </a:pPr>
            <a:r>
              <a:rPr sz="2000" dirty="0">
                <a:latin typeface="Century Schoolbook"/>
                <a:cs typeface="Century Schoolbook"/>
              </a:rPr>
              <a:t>Point	es</a:t>
            </a:r>
            <a:r>
              <a:rPr sz="2000" spc="-10" dirty="0">
                <a:latin typeface="Century Schoolbook"/>
                <a:cs typeface="Century Schoolbook"/>
              </a:rPr>
              <a:t>t</a:t>
            </a:r>
            <a:r>
              <a:rPr sz="2000" dirty="0">
                <a:latin typeface="Century Schoolbook"/>
                <a:cs typeface="Century Schoolbook"/>
              </a:rPr>
              <a:t>i</a:t>
            </a:r>
            <a:r>
              <a:rPr sz="2000" spc="-15" dirty="0">
                <a:latin typeface="Century Schoolbook"/>
                <a:cs typeface="Century Schoolbook"/>
              </a:rPr>
              <a:t>ma</a:t>
            </a:r>
            <a:r>
              <a:rPr sz="2000" spc="-5" dirty="0">
                <a:latin typeface="Century Schoolbook"/>
                <a:cs typeface="Century Schoolbook"/>
              </a:rPr>
              <a:t>t</a:t>
            </a:r>
            <a:r>
              <a:rPr sz="2000" spc="-10" dirty="0">
                <a:latin typeface="Century Schoolbook"/>
                <a:cs typeface="Century Schoolbook"/>
              </a:rPr>
              <a:t>i</a:t>
            </a:r>
            <a:r>
              <a:rPr sz="2000" dirty="0">
                <a:latin typeface="Century Schoolbook"/>
                <a:cs typeface="Century Schoolbook"/>
              </a:rPr>
              <a:t>on	</a:t>
            </a:r>
            <a:r>
              <a:rPr sz="2000" spc="-10" dirty="0">
                <a:latin typeface="Century Schoolbook"/>
                <a:cs typeface="Century Schoolbook"/>
              </a:rPr>
              <a:t>o</a:t>
            </a:r>
            <a:r>
              <a:rPr sz="2000" dirty="0">
                <a:latin typeface="Century Schoolbook"/>
                <a:cs typeface="Century Schoolbook"/>
              </a:rPr>
              <a:t>f	</a:t>
            </a:r>
            <a:r>
              <a:rPr sz="2000" spc="-5" dirty="0">
                <a:latin typeface="Century Schoolbook"/>
                <a:cs typeface="Century Schoolbook"/>
              </a:rPr>
              <a:t>p</a:t>
            </a:r>
            <a:r>
              <a:rPr sz="2000" spc="-15" dirty="0">
                <a:latin typeface="Century Schoolbook"/>
                <a:cs typeface="Century Schoolbook"/>
              </a:rPr>
              <a:t>r</a:t>
            </a:r>
            <a:r>
              <a:rPr sz="2000" dirty="0">
                <a:latin typeface="Century Schoolbook"/>
                <a:cs typeface="Century Schoolbook"/>
              </a:rPr>
              <a:t>eva</a:t>
            </a:r>
            <a:r>
              <a:rPr sz="2000" spc="-10" dirty="0">
                <a:latin typeface="Century Schoolbook"/>
                <a:cs typeface="Century Schoolbook"/>
              </a:rPr>
              <a:t>l</a:t>
            </a:r>
            <a:r>
              <a:rPr sz="2000" dirty="0">
                <a:latin typeface="Century Schoolbook"/>
                <a:cs typeface="Century Schoolbook"/>
              </a:rPr>
              <a:t>en</a:t>
            </a:r>
            <a:r>
              <a:rPr sz="2000" spc="-10" dirty="0">
                <a:latin typeface="Century Schoolbook"/>
                <a:cs typeface="Century Schoolbook"/>
              </a:rPr>
              <a:t>c</a:t>
            </a:r>
            <a:r>
              <a:rPr sz="2000" dirty="0">
                <a:latin typeface="Century Schoolbook"/>
                <a:cs typeface="Century Schoolbook"/>
              </a:rPr>
              <a:t>e	</a:t>
            </a:r>
            <a:r>
              <a:rPr sz="2000" spc="-10" dirty="0">
                <a:latin typeface="Century Schoolbook"/>
                <a:cs typeface="Century Schoolbook"/>
              </a:rPr>
              <a:t>o</a:t>
            </a:r>
            <a:r>
              <a:rPr sz="2000" dirty="0">
                <a:latin typeface="Century Schoolbook"/>
                <a:cs typeface="Century Schoolbook"/>
              </a:rPr>
              <a:t>f	</a:t>
            </a:r>
            <a:r>
              <a:rPr sz="2000" spc="-5" dirty="0">
                <a:latin typeface="Century Schoolbook"/>
                <a:cs typeface="Century Schoolbook"/>
              </a:rPr>
              <a:t>ma</a:t>
            </a:r>
            <a:r>
              <a:rPr sz="2000" spc="-15" dirty="0">
                <a:latin typeface="Century Schoolbook"/>
                <a:cs typeface="Century Schoolbook"/>
              </a:rPr>
              <a:t>l</a:t>
            </a:r>
            <a:r>
              <a:rPr sz="2000" spc="-5" dirty="0">
                <a:latin typeface="Century Schoolbook"/>
                <a:cs typeface="Century Schoolbook"/>
              </a:rPr>
              <a:t>a</a:t>
            </a:r>
            <a:r>
              <a:rPr sz="2000" spc="-15" dirty="0">
                <a:latin typeface="Century Schoolbook"/>
                <a:cs typeface="Century Schoolbook"/>
              </a:rPr>
              <a:t>r</a:t>
            </a:r>
            <a:r>
              <a:rPr sz="2000" dirty="0">
                <a:latin typeface="Century Schoolbook"/>
                <a:cs typeface="Century Schoolbook"/>
              </a:rPr>
              <a:t>ia	</a:t>
            </a:r>
            <a:r>
              <a:rPr sz="2000" spc="-5" dirty="0">
                <a:latin typeface="Century Schoolbook"/>
                <a:cs typeface="Century Schoolbook"/>
              </a:rPr>
              <a:t>an</a:t>
            </a:r>
            <a:r>
              <a:rPr sz="2000" dirty="0">
                <a:latin typeface="Century Schoolbook"/>
                <a:cs typeface="Century Schoolbook"/>
              </a:rPr>
              <a:t>d	he</a:t>
            </a:r>
            <a:r>
              <a:rPr sz="2000" spc="5" dirty="0">
                <a:latin typeface="Century Schoolbook"/>
                <a:cs typeface="Century Schoolbook"/>
              </a:rPr>
              <a:t>l</a:t>
            </a:r>
            <a:r>
              <a:rPr sz="2000" spc="-20" dirty="0">
                <a:latin typeface="Century Schoolbook"/>
                <a:cs typeface="Century Schoolbook"/>
              </a:rPr>
              <a:t>m</a:t>
            </a:r>
            <a:r>
              <a:rPr sz="2000" dirty="0">
                <a:latin typeface="Century Schoolbook"/>
                <a:cs typeface="Century Schoolbook"/>
              </a:rPr>
              <a:t>i</a:t>
            </a:r>
            <a:r>
              <a:rPr sz="2000" spc="-10" dirty="0">
                <a:latin typeface="Century Schoolbook"/>
                <a:cs typeface="Century Schoolbook"/>
              </a:rPr>
              <a:t>n</a:t>
            </a:r>
            <a:r>
              <a:rPr sz="2000" spc="-5" dirty="0">
                <a:latin typeface="Century Schoolbook"/>
                <a:cs typeface="Century Schoolbook"/>
              </a:rPr>
              <a:t>th  </a:t>
            </a:r>
            <a:r>
              <a:rPr sz="2000" dirty="0">
                <a:latin typeface="Century Schoolbook"/>
                <a:cs typeface="Century Schoolbook"/>
              </a:rPr>
              <a:t>infections.</a:t>
            </a:r>
            <a:endParaRPr sz="2000">
              <a:latin typeface="Century Schoolbook"/>
              <a:cs typeface="Century Schoolbook"/>
            </a:endParaRPr>
          </a:p>
          <a:p>
            <a:pPr marL="285115" indent="-273050">
              <a:lnSpc>
                <a:spcPct val="100000"/>
              </a:lnSpc>
              <a:spcBef>
                <a:spcPts val="480"/>
              </a:spcBef>
              <a:buClr>
                <a:srgbClr val="DF752E"/>
              </a:buClr>
              <a:buSzPct val="60000"/>
              <a:buFont typeface="Wingdings 2"/>
              <a:buChar char=""/>
              <a:tabLst>
                <a:tab pos="285115" algn="l"/>
                <a:tab pos="285750" algn="l"/>
                <a:tab pos="1069975" algn="l"/>
                <a:tab pos="1922145" algn="l"/>
                <a:tab pos="2647950" algn="l"/>
                <a:tab pos="3354704" algn="l"/>
                <a:tab pos="3673475" algn="l"/>
                <a:tab pos="4344035" algn="l"/>
                <a:tab pos="5748020" algn="l"/>
                <a:tab pos="6856095" algn="l"/>
              </a:tabLst>
            </a:pPr>
            <a:r>
              <a:rPr sz="2000" dirty="0">
                <a:latin typeface="Century Schoolbook"/>
                <a:cs typeface="Century Schoolbook"/>
              </a:rPr>
              <a:t>Odds	</a:t>
            </a:r>
            <a:r>
              <a:rPr sz="2000" spc="-15" dirty="0">
                <a:latin typeface="Century Schoolbook"/>
                <a:cs typeface="Century Schoolbook"/>
              </a:rPr>
              <a:t>r</a:t>
            </a:r>
            <a:r>
              <a:rPr sz="2000" spc="-5" dirty="0">
                <a:latin typeface="Century Schoolbook"/>
                <a:cs typeface="Century Schoolbook"/>
              </a:rPr>
              <a:t>a</a:t>
            </a:r>
            <a:r>
              <a:rPr sz="2000" spc="-15" dirty="0">
                <a:latin typeface="Century Schoolbook"/>
                <a:cs typeface="Century Schoolbook"/>
              </a:rPr>
              <a:t>t</a:t>
            </a:r>
            <a:r>
              <a:rPr sz="2000" spc="-10" dirty="0">
                <a:latin typeface="Century Schoolbook"/>
                <a:cs typeface="Century Schoolbook"/>
              </a:rPr>
              <a:t>i</a:t>
            </a:r>
            <a:r>
              <a:rPr sz="2000" dirty="0">
                <a:latin typeface="Century Schoolbook"/>
                <a:cs typeface="Century Schoolbook"/>
              </a:rPr>
              <a:t>os	</a:t>
            </a:r>
            <a:r>
              <a:rPr sz="2000" spc="-10" dirty="0">
                <a:latin typeface="Century Schoolbook"/>
                <a:cs typeface="Century Schoolbook"/>
              </a:rPr>
              <a:t>(</a:t>
            </a:r>
            <a:r>
              <a:rPr sz="2000" dirty="0">
                <a:latin typeface="Century Schoolbook"/>
                <a:cs typeface="Century Schoolbook"/>
              </a:rPr>
              <a:t>OR)	</a:t>
            </a:r>
            <a:r>
              <a:rPr sz="2000" spc="-15" dirty="0">
                <a:latin typeface="Century Schoolbook"/>
                <a:cs typeface="Century Schoolbook"/>
              </a:rPr>
              <a:t>w</a:t>
            </a:r>
            <a:r>
              <a:rPr sz="2000" dirty="0">
                <a:latin typeface="Century Schoolbook"/>
                <a:cs typeface="Century Schoolbook"/>
              </a:rPr>
              <a:t>ith	a	9</a:t>
            </a:r>
            <a:r>
              <a:rPr sz="2000" spc="-15" dirty="0">
                <a:latin typeface="Century Schoolbook"/>
                <a:cs typeface="Century Schoolbook"/>
              </a:rPr>
              <a:t>5</a:t>
            </a:r>
            <a:r>
              <a:rPr sz="2000" dirty="0">
                <a:latin typeface="Century Schoolbook"/>
                <a:cs typeface="Century Schoolbook"/>
              </a:rPr>
              <a:t>%	c</a:t>
            </a:r>
            <a:r>
              <a:rPr sz="2000" spc="-10" dirty="0">
                <a:latin typeface="Century Schoolbook"/>
                <a:cs typeface="Century Schoolbook"/>
              </a:rPr>
              <a:t>o</a:t>
            </a:r>
            <a:r>
              <a:rPr sz="2000" dirty="0">
                <a:latin typeface="Century Schoolbook"/>
                <a:cs typeface="Century Schoolbook"/>
              </a:rPr>
              <a:t>n</a:t>
            </a:r>
            <a:r>
              <a:rPr sz="2000" spc="-10" dirty="0">
                <a:latin typeface="Century Schoolbook"/>
                <a:cs typeface="Century Schoolbook"/>
              </a:rPr>
              <a:t>f</a:t>
            </a:r>
            <a:r>
              <a:rPr sz="2000" dirty="0">
                <a:latin typeface="Century Schoolbook"/>
                <a:cs typeface="Century Schoolbook"/>
              </a:rPr>
              <a:t>iden</a:t>
            </a:r>
            <a:r>
              <a:rPr sz="2000" spc="-10" dirty="0">
                <a:latin typeface="Century Schoolbook"/>
                <a:cs typeface="Century Schoolbook"/>
              </a:rPr>
              <a:t>c</a:t>
            </a:r>
            <a:r>
              <a:rPr sz="2000" dirty="0">
                <a:latin typeface="Century Schoolbook"/>
                <a:cs typeface="Century Schoolbook"/>
              </a:rPr>
              <a:t>e	in</a:t>
            </a:r>
            <a:r>
              <a:rPr sz="2000" spc="-10" dirty="0">
                <a:latin typeface="Century Schoolbook"/>
                <a:cs typeface="Century Schoolbook"/>
              </a:rPr>
              <a:t>t</a:t>
            </a:r>
            <a:r>
              <a:rPr sz="2000" dirty="0">
                <a:latin typeface="Century Schoolbook"/>
                <a:cs typeface="Century Schoolbook"/>
              </a:rPr>
              <a:t>er</a:t>
            </a:r>
            <a:r>
              <a:rPr sz="2000" spc="5" dirty="0">
                <a:latin typeface="Century Schoolbook"/>
                <a:cs typeface="Century Schoolbook"/>
              </a:rPr>
              <a:t>v</a:t>
            </a:r>
            <a:r>
              <a:rPr sz="2000" spc="-15" dirty="0">
                <a:latin typeface="Century Schoolbook"/>
                <a:cs typeface="Century Schoolbook"/>
              </a:rPr>
              <a:t>a</a:t>
            </a:r>
            <a:r>
              <a:rPr sz="2000" dirty="0">
                <a:latin typeface="Century Schoolbook"/>
                <a:cs typeface="Century Schoolbook"/>
              </a:rPr>
              <a:t>l	</a:t>
            </a:r>
            <a:r>
              <a:rPr sz="2000" spc="-15" dirty="0">
                <a:latin typeface="Century Schoolbook"/>
                <a:cs typeface="Century Schoolbook"/>
              </a:rPr>
              <a:t>w</a:t>
            </a:r>
            <a:r>
              <a:rPr sz="2000" dirty="0">
                <a:latin typeface="Century Schoolbook"/>
                <a:cs typeface="Century Schoolbook"/>
              </a:rPr>
              <a:t>e</a:t>
            </a:r>
            <a:r>
              <a:rPr sz="2000" spc="-20" dirty="0">
                <a:latin typeface="Century Schoolbook"/>
                <a:cs typeface="Century Schoolbook"/>
              </a:rPr>
              <a:t>r</a:t>
            </a:r>
            <a:r>
              <a:rPr sz="2000" dirty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  <a:p>
            <a:pPr marL="285115">
              <a:lnSpc>
                <a:spcPct val="100000"/>
              </a:lnSpc>
            </a:pPr>
            <a:r>
              <a:rPr sz="2000" dirty="0">
                <a:latin typeface="Century Schoolbook"/>
                <a:cs typeface="Century Schoolbook"/>
              </a:rPr>
              <a:t>computed to </a:t>
            </a:r>
            <a:r>
              <a:rPr sz="2000" spc="-5" dirty="0">
                <a:latin typeface="Century Schoolbook"/>
                <a:cs typeface="Century Schoolbook"/>
              </a:rPr>
              <a:t>test </a:t>
            </a:r>
            <a:r>
              <a:rPr sz="2000" dirty="0">
                <a:latin typeface="Century Schoolbook"/>
                <a:cs typeface="Century Schoolbook"/>
              </a:rPr>
              <a:t>for </a:t>
            </a:r>
            <a:r>
              <a:rPr sz="2000" spc="-5" dirty="0">
                <a:latin typeface="Century Schoolbook"/>
                <a:cs typeface="Century Schoolbook"/>
              </a:rPr>
              <a:t>susceptibility </a:t>
            </a:r>
            <a:r>
              <a:rPr sz="2000" dirty="0">
                <a:latin typeface="Century Schoolbook"/>
                <a:cs typeface="Century Schoolbook"/>
              </a:rPr>
              <a:t>to</a:t>
            </a:r>
            <a:r>
              <a:rPr sz="2000" spc="-145" dirty="0">
                <a:latin typeface="Century Schoolbook"/>
                <a:cs typeface="Century Schoolbook"/>
              </a:rPr>
              <a:t> </a:t>
            </a:r>
            <a:r>
              <a:rPr sz="2000" dirty="0">
                <a:latin typeface="Century Schoolbook"/>
                <a:cs typeface="Century Schoolbook"/>
              </a:rPr>
              <a:t>infection.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1594" y="2905124"/>
            <a:ext cx="26555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RESULTS</a:t>
            </a:r>
            <a:endParaRPr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77495"/>
            <a:ext cx="702437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10" dirty="0"/>
              <a:t>T</a:t>
            </a:r>
            <a:r>
              <a:rPr sz="2700" spc="10" dirty="0"/>
              <a:t>ABLE </a:t>
            </a:r>
            <a:r>
              <a:rPr sz="3400" spc="-5" dirty="0"/>
              <a:t>1 – </a:t>
            </a:r>
            <a:r>
              <a:rPr sz="2700" spc="15" dirty="0"/>
              <a:t>DEMOGRAPHIC</a:t>
            </a:r>
            <a:r>
              <a:rPr sz="2700" spc="290" dirty="0"/>
              <a:t> </a:t>
            </a:r>
            <a:r>
              <a:rPr sz="2700" spc="10" dirty="0"/>
              <a:t>DETAILS</a:t>
            </a:r>
            <a:endParaRPr sz="27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98450" y="984250"/>
          <a:ext cx="8324850" cy="5594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498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Frequency  (n)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5176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Percenta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g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e 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(%)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86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MEAN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GESTATION</a:t>
                      </a:r>
                      <a:r>
                        <a:rPr sz="1800" b="1" spc="-4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AGE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7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Age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=</a:t>
                      </a:r>
                      <a:r>
                        <a:rPr sz="1800" spc="-2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29yrs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First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trimester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10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3.3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86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Weight =</a:t>
                      </a:r>
                      <a:r>
                        <a:rPr sz="18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65.1±11.55kg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  <a:tabLst>
                          <a:tab pos="964565" algn="l"/>
                        </a:tabLst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Second	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trimester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117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38.1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7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Height =</a:t>
                      </a:r>
                      <a:r>
                        <a:rPr sz="1800" spc="-4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158.1±6.65cm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Third</a:t>
                      </a:r>
                      <a:r>
                        <a:rPr sz="1800" spc="-2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trimester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180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58.6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GRAVIDITY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7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Primigravidae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91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28.8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8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Secundigravidae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80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25.3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7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Multigravidae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145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45.9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PARITY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7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None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92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29.4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17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≤ 4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children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198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63.2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17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&gt; 4</a:t>
                      </a:r>
                      <a:r>
                        <a:rPr sz="1800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children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23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7.4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406654"/>
            <a:ext cx="73736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10" dirty="0"/>
              <a:t>T</a:t>
            </a:r>
            <a:r>
              <a:rPr sz="2700" spc="10" dirty="0"/>
              <a:t>ABLE </a:t>
            </a:r>
            <a:r>
              <a:rPr sz="3400" spc="-5" dirty="0"/>
              <a:t>2 – </a:t>
            </a:r>
            <a:r>
              <a:rPr sz="2700" spc="15" dirty="0"/>
              <a:t>SOCIO</a:t>
            </a:r>
            <a:r>
              <a:rPr sz="3400" spc="15" dirty="0"/>
              <a:t>-</a:t>
            </a:r>
            <a:r>
              <a:rPr sz="2700" spc="15" dirty="0"/>
              <a:t>ECONOMIC</a:t>
            </a:r>
            <a:r>
              <a:rPr sz="2700" spc="260" dirty="0"/>
              <a:t> </a:t>
            </a:r>
            <a:r>
              <a:rPr sz="2700" spc="15" dirty="0"/>
              <a:t>STATUS</a:t>
            </a:r>
            <a:endParaRPr sz="27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98450" y="1212850"/>
          <a:ext cx="8172450" cy="4834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Number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(%)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Number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(%)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LEVEL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OF</a:t>
                      </a:r>
                      <a:r>
                        <a:rPr sz="1800" b="1" spc="-3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EDUCATION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Self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Spouse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6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None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4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(1.2)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1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(0.3)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Primary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47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(14.6)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18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(5.6)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Secondary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159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(49.4)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146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(45.8)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Post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secondary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112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(34.8)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154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(48.3)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OCCUPATION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96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Unemployed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34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(10.6)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7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(2.2)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Petty trading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151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(47.0)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90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(27.8)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Low level income</a:t>
                      </a:r>
                      <a:r>
                        <a:rPr sz="1800" spc="-5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earners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76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(23.7)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80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(24.7)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Middle level income</a:t>
                      </a:r>
                      <a:r>
                        <a:rPr sz="18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earners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48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(15.0)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92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(28.4)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Professionals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12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(3.7)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54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(16.7)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6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Others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1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(0.3)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74650"/>
            <a:ext cx="65119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5" dirty="0"/>
              <a:t>T</a:t>
            </a:r>
            <a:r>
              <a:rPr sz="2850" spc="15" dirty="0"/>
              <a:t>ABLE </a:t>
            </a:r>
            <a:r>
              <a:rPr sz="3600" dirty="0"/>
              <a:t>3 </a:t>
            </a:r>
            <a:r>
              <a:rPr sz="3000" dirty="0"/>
              <a:t>– </a:t>
            </a:r>
            <a:r>
              <a:rPr sz="2850" spc="15" dirty="0"/>
              <a:t>LIVING</a:t>
            </a:r>
            <a:r>
              <a:rPr sz="2850" spc="204" dirty="0"/>
              <a:t> </a:t>
            </a:r>
            <a:r>
              <a:rPr sz="2850" spc="15" dirty="0"/>
              <a:t>CONDITIONS</a:t>
            </a:r>
            <a:endParaRPr sz="285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98450" y="1136650"/>
          <a:ext cx="8401050" cy="448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9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3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Frequency (n)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Percentage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entury Schoolbook"/>
                          <a:cs typeface="Century Schoolbook"/>
                        </a:rPr>
                        <a:t>(%)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D85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TYPE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OF </a:t>
                      </a: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TOILET</a:t>
                      </a:r>
                      <a:r>
                        <a:rPr sz="1800" b="1" spc="-5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spc="-5" dirty="0">
                          <a:latin typeface="Century Schoolbook"/>
                          <a:cs typeface="Century Schoolbook"/>
                        </a:rPr>
                        <a:t>FACILITY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None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6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1.8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Pit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latrine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105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32.2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Water</a:t>
                      </a: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system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211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64.7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Others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4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1.2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POTABLE</a:t>
                      </a:r>
                      <a:r>
                        <a:rPr sz="1800" b="1" spc="-2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b="1" dirty="0">
                          <a:latin typeface="Century Schoolbook"/>
                          <a:cs typeface="Century Schoolbook"/>
                        </a:rPr>
                        <a:t>WATER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Well with</a:t>
                      </a:r>
                      <a:r>
                        <a:rPr sz="1800" spc="-2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pump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19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5.8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Well with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bucket and</a:t>
                      </a:r>
                      <a:r>
                        <a:rPr sz="1800" spc="-50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dirty="0">
                          <a:latin typeface="Century Schoolbook"/>
                          <a:cs typeface="Century Schoolbook"/>
                        </a:rPr>
                        <a:t>rope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212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65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8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dirty="0">
                          <a:latin typeface="Century Schoolbook"/>
                          <a:cs typeface="Century Schoolbook"/>
                        </a:rPr>
                        <a:t>Pipe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borne</a:t>
                      </a:r>
                      <a:r>
                        <a:rPr sz="1800" spc="-15" dirty="0">
                          <a:latin typeface="Century Schoolbook"/>
                          <a:cs typeface="Century Schoolbook"/>
                        </a:rPr>
                        <a:t> </a:t>
                      </a: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water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38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11.7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Borehole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10" dirty="0">
                          <a:latin typeface="Century Schoolbook"/>
                          <a:cs typeface="Century Schoolbook"/>
                        </a:rPr>
                        <a:t>57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1800" spc="-5" dirty="0">
                          <a:latin typeface="Century Schoolbook"/>
                          <a:cs typeface="Century Schoolbook"/>
                        </a:rPr>
                        <a:t>17.5</a:t>
                      </a:r>
                      <a:endParaRPr sz="1800">
                        <a:latin typeface="Century Schoolbook"/>
                        <a:cs typeface="Century Schoolbook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1654</Words>
  <Application>Microsoft Office PowerPoint</Application>
  <PresentationFormat>On-screen Show (4:3)</PresentationFormat>
  <Paragraphs>674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Century Schoolbook</vt:lpstr>
      <vt:lpstr>Times New Roman</vt:lpstr>
      <vt:lpstr>Wingdings</vt:lpstr>
      <vt:lpstr>Wingdings 2</vt:lpstr>
      <vt:lpstr>Office Theme</vt:lpstr>
      <vt:lpstr>IMPACT OF SOCIO-ECONOMIC  STATUS OF NIGERIAN PREGNANT  WOMEN ON SUSCEPTIBILITY TO  MALARIA AND HELMINTHIASIS</vt:lpstr>
      <vt:lpstr>BACKGROUND</vt:lpstr>
      <vt:lpstr>BACKGROUND</vt:lpstr>
      <vt:lpstr>METHODOLOGY</vt:lpstr>
      <vt:lpstr>METHODOLOGY CONTD.</vt:lpstr>
      <vt:lpstr>RESULTS</vt:lpstr>
      <vt:lpstr>TABLE 1 – DEMOGRAPHIC DETAILS</vt:lpstr>
      <vt:lpstr>TABLE 2 – SOCIO-ECONOMIC STATUS</vt:lpstr>
      <vt:lpstr>TABLE 3 – LIVING CONDITIONS</vt:lpstr>
      <vt:lpstr>TABLE 4 – LIVING CONDITIONS CONTD.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TABLE 6 – SUMMARY OF RESULTS</vt:lpstr>
      <vt:lpstr>LIMITATIONS OF THE STUDY</vt:lpstr>
      <vt:lpstr>CONCLUSION AND RECOMMENDATION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POOR SOCIO-ECONOMIC STATUS OF NIGERIAN PREGNANT WOMEN ON SUSCEPTIBILITY TO MALARIA AND HELMINTHIASIS</dc:title>
  <dc:creator>OLAWUNMI</dc:creator>
  <cp:lastModifiedBy>Ademola Balogun</cp:lastModifiedBy>
  <cp:revision>1</cp:revision>
  <dcterms:created xsi:type="dcterms:W3CDTF">2019-02-26T10:08:41Z</dcterms:created>
  <dcterms:modified xsi:type="dcterms:W3CDTF">2021-08-22T13:52:32Z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2019-02-26T00:00:00Z</vt:filetime>
  </property>
</Properties>
</file>