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2" r:id="rId2"/>
    <p:sldId id="499" r:id="rId3"/>
    <p:sldId id="500" r:id="rId4"/>
    <p:sldId id="635" r:id="rId5"/>
    <p:sldId id="637" r:id="rId6"/>
    <p:sldId id="633" r:id="rId7"/>
    <p:sldId id="634" r:id="rId8"/>
    <p:sldId id="632" r:id="rId9"/>
    <p:sldId id="636" r:id="rId10"/>
    <p:sldId id="532" r:id="rId11"/>
    <p:sldId id="507" r:id="rId12"/>
    <p:sldId id="505" r:id="rId13"/>
    <p:sldId id="631" r:id="rId14"/>
    <p:sldId id="508" r:id="rId15"/>
    <p:sldId id="509" r:id="rId16"/>
    <p:sldId id="511" r:id="rId17"/>
    <p:sldId id="305" r:id="rId18"/>
    <p:sldId id="517" r:id="rId19"/>
    <p:sldId id="638" r:id="rId20"/>
    <p:sldId id="639" r:id="rId21"/>
    <p:sldId id="516" r:id="rId22"/>
    <p:sldId id="573" r:id="rId23"/>
    <p:sldId id="326" r:id="rId24"/>
    <p:sldId id="336" r:id="rId25"/>
    <p:sldId id="465" r:id="rId26"/>
    <p:sldId id="641" r:id="rId27"/>
    <p:sldId id="640" r:id="rId28"/>
    <p:sldId id="642" r:id="rId29"/>
    <p:sldId id="446" r:id="rId30"/>
    <p:sldId id="478" r:id="rId31"/>
    <p:sldId id="595" r:id="rId32"/>
    <p:sldId id="596" r:id="rId33"/>
    <p:sldId id="570" r:id="rId34"/>
    <p:sldId id="445" r:id="rId35"/>
    <p:sldId id="472" r:id="rId36"/>
    <p:sldId id="600" r:id="rId37"/>
    <p:sldId id="471" r:id="rId38"/>
    <p:sldId id="330" r:id="rId39"/>
    <p:sldId id="331" r:id="rId40"/>
    <p:sldId id="546" r:id="rId41"/>
    <p:sldId id="540" r:id="rId42"/>
    <p:sldId id="541" r:id="rId43"/>
    <p:sldId id="542" r:id="rId44"/>
    <p:sldId id="543" r:id="rId45"/>
    <p:sldId id="544" r:id="rId46"/>
    <p:sldId id="545" r:id="rId47"/>
    <p:sldId id="566" r:id="rId48"/>
    <p:sldId id="409" r:id="rId49"/>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165" autoAdjust="0"/>
    <p:restoredTop sz="99462" autoAdjust="0"/>
  </p:normalViewPr>
  <p:slideViewPr>
    <p:cSldViewPr>
      <p:cViewPr varScale="1">
        <p:scale>
          <a:sx n="76" d="100"/>
          <a:sy n="76" d="100"/>
        </p:scale>
        <p:origin x="564" y="60"/>
      </p:cViewPr>
      <p:guideLst>
        <p:guide orient="horz" pos="2160"/>
        <p:guide pos="2880"/>
      </p:guideLst>
    </p:cSldViewPr>
  </p:slideViewPr>
  <p:outlineViewPr>
    <p:cViewPr>
      <p:scale>
        <a:sx n="33" d="100"/>
        <a:sy n="33" d="100"/>
      </p:scale>
      <p:origin x="270" y="132492"/>
    </p:cViewPr>
  </p:outlineViewPr>
  <p:notesTextViewPr>
    <p:cViewPr>
      <p:scale>
        <a:sx n="66" d="100"/>
        <a:sy n="66" d="100"/>
      </p:scale>
      <p:origin x="0" y="0"/>
    </p:cViewPr>
  </p:notesTextViewPr>
  <p:sorterViewPr>
    <p:cViewPr>
      <p:scale>
        <a:sx n="66" d="100"/>
        <a:sy n="66" d="100"/>
      </p:scale>
      <p:origin x="0" y="8928"/>
    </p:cViewPr>
  </p:sorterViewPr>
  <p:notesViewPr>
    <p:cSldViewPr>
      <p:cViewPr varScale="1">
        <p:scale>
          <a:sx n="38" d="100"/>
          <a:sy n="38" d="100"/>
        </p:scale>
        <p:origin x="-2328" y="-72"/>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67096-28C1-4F79-9D6E-051462DF70FF}" type="doc">
      <dgm:prSet loTypeId="urn:microsoft.com/office/officeart/2005/8/layout/vList5" loCatId="list" qsTypeId="urn:microsoft.com/office/officeart/2005/8/quickstyle/3d1" qsCatId="3D" csTypeId="urn:microsoft.com/office/officeart/2005/8/colors/colorful1#2" csCatId="colorful" phldr="1"/>
      <dgm:spPr/>
      <dgm:t>
        <a:bodyPr/>
        <a:lstStyle/>
        <a:p>
          <a:endParaRPr lang="en-US"/>
        </a:p>
      </dgm:t>
    </dgm:pt>
    <dgm:pt modelId="{48ACB04D-A8F4-469B-9CFA-40D5A07A1B50}">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Limitation of values</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CA3D7D3F-F4A6-4255-A2D1-6E585B71BDFB}" type="parTrans" cxnId="{7511A518-C585-4B1D-A7FE-B763E879BECE}">
      <dgm:prSet/>
      <dgm:spPr/>
      <dgm:t>
        <a:bodyPr/>
        <a:lstStyle/>
        <a:p>
          <a:endParaRPr lang="en-US"/>
        </a:p>
      </dgm:t>
    </dgm:pt>
    <dgm:pt modelId="{68CCB5A3-D1A5-44E6-83C2-E3CCCB9A002B}" type="sibTrans" cxnId="{7511A518-C585-4B1D-A7FE-B763E879BECE}">
      <dgm:prSet/>
      <dgm:spPr/>
      <dgm:t>
        <a:bodyPr/>
        <a:lstStyle/>
        <a:p>
          <a:endParaRPr lang="en-US"/>
        </a:p>
      </dgm:t>
    </dgm:pt>
    <dgm:pt modelId="{ED3FF1F1-70FA-4595-99FB-1DF84E4211D1}">
      <dgm:prSet custT="1">
        <dgm:style>
          <a:lnRef idx="2">
            <a:schemeClr val="accent5"/>
          </a:lnRef>
          <a:fillRef idx="1">
            <a:schemeClr val="lt1"/>
          </a:fillRef>
          <a:effectRef idx="0">
            <a:schemeClr val="accent5"/>
          </a:effectRef>
          <a:fontRef idx="minor">
            <a:schemeClr val="dk1"/>
          </a:fontRef>
        </dgm:style>
      </dgm:prSet>
      <dgm:spPr/>
      <dgm:t>
        <a:bodyPr/>
        <a:lstStyle/>
        <a:p>
          <a:pPr marL="228600" marR="0" indent="0" algn="l" defTabSz="1066800" eaLnBrk="1" fontAlgn="auto" latinLnBrk="0" hangingPunct="1">
            <a:lnSpc>
              <a:spcPct val="90000"/>
            </a:lnSpc>
            <a:spcBef>
              <a:spcPct val="0"/>
            </a:spcBef>
            <a:spcAft>
              <a:spcPts val="320"/>
            </a:spcAft>
            <a:buClrTx/>
            <a:buSzTx/>
            <a:buFontTx/>
            <a:buNone/>
            <a:tabLst/>
            <a:defRPr/>
          </a:pPr>
          <a:r>
            <a:rPr lang="en-US" sz="1900" b="0" dirty="0" smtClean="0">
              <a:latin typeface="Times New Roman" pitchFamily="18" charset="0"/>
              <a:cs typeface="Times New Roman" pitchFamily="18" charset="0"/>
            </a:rPr>
            <a:t> </a:t>
          </a:r>
          <a:r>
            <a:rPr lang="en-US" sz="2400" b="0"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imited affordable modern dehydration techniques  / e</a:t>
          </a:r>
          <a:r>
            <a:rPr lang="en-US" sz="2400" b="0" dirty="0" smtClean="0">
              <a:latin typeface="Times New Roman" pitchFamily="18" charset="0"/>
              <a:cs typeface="Times New Roman" pitchFamily="18" charset="0"/>
            </a:rPr>
            <a:t>xpensive and sophisticated equipment/operations in some other fish preservation methods like freezing, freeze drying, canning, etc  (George, 2010).</a:t>
          </a:r>
          <a:endParaRPr lang="en-US" sz="2400" b="1" dirty="0" smtClean="0">
            <a:solidFill>
              <a:srgbClr val="C00000"/>
            </a:solidFill>
            <a:latin typeface="Times New Roman" pitchFamily="18" charset="0"/>
            <a:cs typeface="Times New Roman" pitchFamily="18" charset="0"/>
          </a:endParaRPr>
        </a:p>
        <a:p>
          <a:pPr marL="228600" indent="0" algn="l" defTabSz="1066800">
            <a:lnSpc>
              <a:spcPct val="90000"/>
            </a:lnSpc>
            <a:spcBef>
              <a:spcPct val="0"/>
            </a:spcBef>
            <a:spcAft>
              <a:spcPts val="320"/>
            </a:spcAft>
            <a:buNone/>
          </a:pPr>
          <a:endParaRPr lang="en-US" sz="1900" b="1" dirty="0">
            <a:solidFill>
              <a:schemeClr val="tx1"/>
            </a:solidFill>
            <a:latin typeface="Times New Roman" pitchFamily="18" charset="0"/>
            <a:cs typeface="Times New Roman" pitchFamily="18" charset="0"/>
          </a:endParaRPr>
        </a:p>
      </dgm:t>
    </dgm:pt>
    <dgm:pt modelId="{65E9FBC6-8191-43B4-85E3-C028402653A7}" type="parTrans" cxnId="{95CF8236-8034-45D8-84E5-4618792A1F46}">
      <dgm:prSet/>
      <dgm:spPr/>
      <dgm:t>
        <a:bodyPr/>
        <a:lstStyle/>
        <a:p>
          <a:endParaRPr lang="en-US"/>
        </a:p>
      </dgm:t>
    </dgm:pt>
    <dgm:pt modelId="{BEC8993F-94BD-4CC5-91ED-37A5663DB99A}" type="sibTrans" cxnId="{95CF8236-8034-45D8-84E5-4618792A1F46}">
      <dgm:prSet/>
      <dgm:spPr/>
      <dgm:t>
        <a:bodyPr/>
        <a:lstStyle/>
        <a:p>
          <a:endParaRPr lang="en-US"/>
        </a:p>
      </dgm:t>
    </dgm:pt>
    <dgm:pt modelId="{D2B31EA3-A7B9-4D4B-9E5D-5E8F5FBEBB2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b="0" dirty="0" smtClean="0">
              <a:solidFill>
                <a:schemeClr val="tx1"/>
              </a:solidFill>
              <a:latin typeface="Times New Roman" pitchFamily="18" charset="0"/>
              <a:cs typeface="Times New Roman" pitchFamily="18" charset="0"/>
            </a:rPr>
            <a:t>Despite the numerous food and economic values imbedded in catfish (</a:t>
          </a:r>
          <a:r>
            <a:rPr lang="en-US" sz="2000" b="0" i="1" dirty="0" err="1" smtClean="0">
              <a:solidFill>
                <a:schemeClr val="tx1"/>
              </a:solidFill>
              <a:latin typeface="Times New Roman" pitchFamily="18" charset="0"/>
              <a:cs typeface="Times New Roman" pitchFamily="18" charset="0"/>
            </a:rPr>
            <a:t>Clarias</a:t>
          </a:r>
          <a:r>
            <a:rPr lang="en-US" sz="2000" b="0" i="1" dirty="0" smtClean="0">
              <a:solidFill>
                <a:schemeClr val="tx1"/>
              </a:solidFill>
              <a:latin typeface="Times New Roman" pitchFamily="18" charset="0"/>
              <a:cs typeface="Times New Roman" pitchFamily="18" charset="0"/>
            </a:rPr>
            <a:t> </a:t>
          </a:r>
          <a:r>
            <a:rPr lang="en-US" sz="2000" b="0" i="1" dirty="0" err="1" smtClean="0">
              <a:solidFill>
                <a:schemeClr val="tx1"/>
              </a:solidFill>
              <a:latin typeface="Times New Roman" pitchFamily="18" charset="0"/>
              <a:cs typeface="Times New Roman" pitchFamily="18" charset="0"/>
            </a:rPr>
            <a:t>gariepinus</a:t>
          </a:r>
          <a:r>
            <a:rPr lang="en-US" sz="2000" b="0" i="1" dirty="0" smtClean="0">
              <a:solidFill>
                <a:schemeClr val="tx1"/>
              </a:solidFill>
              <a:latin typeface="Times New Roman" pitchFamily="18" charset="0"/>
              <a:cs typeface="Times New Roman" pitchFamily="18" charset="0"/>
            </a:rPr>
            <a:t>)</a:t>
          </a:r>
          <a:r>
            <a:rPr lang="en-US" sz="2000" b="0" dirty="0" smtClean="0">
              <a:solidFill>
                <a:schemeClr val="tx1"/>
              </a:solidFill>
              <a:latin typeface="Times New Roman" pitchFamily="18" charset="0"/>
              <a:cs typeface="Times New Roman" pitchFamily="18" charset="0"/>
            </a:rPr>
            <a:t>, accessing these values is limited.</a:t>
          </a:r>
          <a:r>
            <a:rPr lang="en-US" sz="2000" b="0" dirty="0" smtClean="0">
              <a:solidFill>
                <a:schemeClr val="bg1"/>
              </a:solidFill>
              <a:latin typeface="Times New Roman" pitchFamily="18" charset="0"/>
              <a:cs typeface="Times New Roman" pitchFamily="18" charset="0"/>
            </a:rPr>
            <a:t> </a:t>
          </a:r>
          <a:endParaRPr lang="en-US" sz="2000" b="0" dirty="0">
            <a:solidFill>
              <a:schemeClr val="bg1"/>
            </a:solidFill>
            <a:latin typeface="Times New Roman" pitchFamily="18" charset="0"/>
            <a:cs typeface="Times New Roman" pitchFamily="18" charset="0"/>
          </a:endParaRPr>
        </a:p>
      </dgm:t>
    </dgm:pt>
    <dgm:pt modelId="{4EFE71BD-313A-4F02-8DB1-9345EAF5A1E2}" type="sibTrans" cxnId="{CD3FEECD-845B-4807-A95F-7631B588716E}">
      <dgm:prSet/>
      <dgm:spPr/>
      <dgm:t>
        <a:bodyPr/>
        <a:lstStyle/>
        <a:p>
          <a:endParaRPr lang="en-US"/>
        </a:p>
      </dgm:t>
    </dgm:pt>
    <dgm:pt modelId="{9648B183-5ABA-4C44-9DFA-E1A67E27B482}" type="parTrans" cxnId="{CD3FEECD-845B-4807-A95F-7631B588716E}">
      <dgm:prSet/>
      <dgm:spPr/>
      <dgm:t>
        <a:bodyPr/>
        <a:lstStyle/>
        <a:p>
          <a:endParaRPr lang="en-US"/>
        </a:p>
      </dgm:t>
    </dgm:pt>
    <dgm:pt modelId="{7C0D547A-B08E-41FB-AB5E-4167E7264F96}">
      <dgm:prSet/>
      <dgm:spPr/>
      <dgm:t>
        <a:bodyPr/>
        <a:lstStyle/>
        <a:p>
          <a:endParaRPr lang="en-US" dirty="0">
            <a:effectLst>
              <a:outerShdw blurRad="38100" dist="38100" dir="2700000" algn="tl">
                <a:srgbClr val="000000">
                  <a:alpha val="43137"/>
                </a:srgbClr>
              </a:outerShdw>
            </a:effectLst>
          </a:endParaRPr>
        </a:p>
      </dgm:t>
    </dgm:pt>
    <dgm:pt modelId="{5B157687-6859-46C4-BBF8-FF8A489BCE18}" type="sibTrans" cxnId="{E86D996A-93F6-4303-8145-ED8EF489550E}">
      <dgm:prSet/>
      <dgm:spPr/>
      <dgm:t>
        <a:bodyPr/>
        <a:lstStyle/>
        <a:p>
          <a:endParaRPr lang="en-US"/>
        </a:p>
      </dgm:t>
    </dgm:pt>
    <dgm:pt modelId="{55D9ADE7-46BA-44CD-8F01-6F4B742872CB}" type="parTrans" cxnId="{E86D996A-93F6-4303-8145-ED8EF489550E}">
      <dgm:prSet/>
      <dgm:spPr/>
      <dgm:t>
        <a:bodyPr/>
        <a:lstStyle/>
        <a:p>
          <a:endParaRPr lang="en-US"/>
        </a:p>
      </dgm:t>
    </dgm:pt>
    <dgm:pt modelId="{39C49902-3B33-4210-BF6D-7EDC2A2BE3AA}">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r>
            <a:rPr lang="en-US" sz="2400" dirty="0" smtClean="0">
              <a:latin typeface="Times New Roman" pitchFamily="18" charset="0"/>
              <a:cs typeface="Times New Roman" pitchFamily="18" charset="0"/>
            </a:rPr>
            <a:t>Product instability during storage leading to dried fish losses, majorly due to </a:t>
          </a:r>
          <a:r>
            <a:rPr lang="en-US" sz="2400" b="0" dirty="0" smtClean="0">
              <a:latin typeface="Times New Roman" pitchFamily="18" charset="0"/>
              <a:cs typeface="Times New Roman" pitchFamily="18" charset="0"/>
            </a:rPr>
            <a:t>insufficient drying and inadequate packaging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Aworh</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et al</a:t>
          </a:r>
          <a:r>
            <a:rPr lang="en-US" sz="2400" dirty="0" smtClean="0">
              <a:latin typeface="Times New Roman" pitchFamily="18" charset="0"/>
              <a:cs typeface="Times New Roman" pitchFamily="18" charset="0"/>
            </a:rPr>
            <a:t>., 2002; </a:t>
          </a:r>
          <a:r>
            <a:rPr lang="en-US" sz="2400" b="0" dirty="0" smtClean="0">
              <a:latin typeface="Times New Roman" pitchFamily="18" charset="0"/>
              <a:cs typeface="Times New Roman" pitchFamily="18" charset="0"/>
            </a:rPr>
            <a:t>Ward, 2003).</a:t>
          </a:r>
          <a:endParaRPr lang="en-US" sz="2400" b="1" dirty="0">
            <a:solidFill>
              <a:srgbClr val="C00000"/>
            </a:solidFill>
            <a:latin typeface="Times New Roman" pitchFamily="18" charset="0"/>
            <a:cs typeface="Times New Roman" pitchFamily="18" charset="0"/>
          </a:endParaRPr>
        </a:p>
      </dgm:t>
    </dgm:pt>
    <dgm:pt modelId="{6938F726-0B0B-471F-AB00-0960776B35F1}" type="parTrans" cxnId="{A0E3A6A2-7D22-45F7-81A4-E5233EFB7101}">
      <dgm:prSet/>
      <dgm:spPr/>
      <dgm:t>
        <a:bodyPr/>
        <a:lstStyle/>
        <a:p>
          <a:endParaRPr lang="en-GB"/>
        </a:p>
      </dgm:t>
    </dgm:pt>
    <dgm:pt modelId="{B04B5727-FE0F-4AF6-B30A-81AE757A3BD6}" type="sibTrans" cxnId="{A0E3A6A2-7D22-45F7-81A4-E5233EFB7101}">
      <dgm:prSet/>
      <dgm:spPr/>
      <dgm:t>
        <a:bodyPr/>
        <a:lstStyle/>
        <a:p>
          <a:endParaRPr lang="en-GB"/>
        </a:p>
      </dgm:t>
    </dgm:pt>
    <dgm:pt modelId="{FB6E4BDE-7474-499F-8695-AEB5E3CC56ED}">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r>
            <a:rPr lang="en-US" sz="2400" b="0" dirty="0" smtClean="0">
              <a:latin typeface="Times New Roman" pitchFamily="18" charset="0"/>
              <a:cs typeface="Times New Roman" pitchFamily="18" charset="0"/>
            </a:rPr>
            <a:t>Rejection of exported smoked-dried catfish from Nigeria to UK as a result of inadequate packaging that led to mould growth and insect infestation (Ward, 2003).</a:t>
          </a:r>
          <a:endParaRPr lang="en-US" sz="2400" b="1" dirty="0">
            <a:solidFill>
              <a:srgbClr val="C00000"/>
            </a:solidFill>
            <a:latin typeface="Times New Roman" pitchFamily="18" charset="0"/>
            <a:cs typeface="Times New Roman" pitchFamily="18" charset="0"/>
          </a:endParaRPr>
        </a:p>
      </dgm:t>
    </dgm:pt>
    <dgm:pt modelId="{B5B21668-1C44-4D7A-80C4-74A67B8962F9}" type="parTrans" cxnId="{6A4B21CD-671B-4A6A-B77C-79CBF5FB24C0}">
      <dgm:prSet/>
      <dgm:spPr/>
    </dgm:pt>
    <dgm:pt modelId="{D07722E9-EC4A-4874-B5DC-D73FE11321EB}" type="sibTrans" cxnId="{6A4B21CD-671B-4A6A-B77C-79CBF5FB24C0}">
      <dgm:prSet/>
      <dgm:spPr/>
    </dgm:pt>
    <dgm:pt modelId="{35E8368C-6A77-4491-9166-BC687CD4ABBB}">
      <dgm:prSet custT="1">
        <dgm:style>
          <a:lnRef idx="2">
            <a:schemeClr val="accent5"/>
          </a:lnRef>
          <a:fillRef idx="1">
            <a:schemeClr val="lt1"/>
          </a:fillRef>
          <a:effectRef idx="0">
            <a:schemeClr val="accent5"/>
          </a:effectRef>
          <a:fontRef idx="minor">
            <a:schemeClr val="dk1"/>
          </a:fontRef>
        </dgm:style>
      </dgm:prSet>
      <dgm:spPr/>
      <dgm:t>
        <a:bodyPr/>
        <a:lstStyle/>
        <a:p>
          <a:pPr marL="228600" indent="0" algn="l" defTabSz="1066800">
            <a:lnSpc>
              <a:spcPct val="90000"/>
            </a:lnSpc>
            <a:spcBef>
              <a:spcPct val="0"/>
            </a:spcBef>
            <a:spcAft>
              <a:spcPts val="320"/>
            </a:spcAft>
            <a:buNone/>
          </a:pPr>
          <a:endParaRPr lang="en-US" sz="1900" b="1" dirty="0">
            <a:solidFill>
              <a:srgbClr val="C00000"/>
            </a:solidFill>
            <a:latin typeface="Times New Roman" pitchFamily="18" charset="0"/>
            <a:cs typeface="Times New Roman" pitchFamily="18" charset="0"/>
          </a:endParaRPr>
        </a:p>
      </dgm:t>
    </dgm:pt>
    <dgm:pt modelId="{0D3DFAE7-93D9-48C5-84D3-026E013FAAC4}" type="parTrans" cxnId="{1F200EA9-F8CC-41C6-9159-C3A144201B92}">
      <dgm:prSet/>
      <dgm:spPr/>
    </dgm:pt>
    <dgm:pt modelId="{25266890-43FB-424B-AD73-C49CE04AB726}" type="sibTrans" cxnId="{1F200EA9-F8CC-41C6-9159-C3A144201B92}">
      <dgm:prSet/>
      <dgm:spPr/>
    </dgm:pt>
    <dgm:pt modelId="{C46BDE2A-C236-44C8-AEC4-E5117E676120}" type="pres">
      <dgm:prSet presAssocID="{56967096-28C1-4F79-9D6E-051462DF70FF}" presName="Name0" presStyleCnt="0">
        <dgm:presLayoutVars>
          <dgm:dir/>
          <dgm:animLvl val="lvl"/>
          <dgm:resizeHandles val="exact"/>
        </dgm:presLayoutVars>
      </dgm:prSet>
      <dgm:spPr/>
      <dgm:t>
        <a:bodyPr/>
        <a:lstStyle/>
        <a:p>
          <a:endParaRPr lang="en-US"/>
        </a:p>
      </dgm:t>
    </dgm:pt>
    <dgm:pt modelId="{A37B6DF2-C702-4034-9CE4-7E9283FE7CB4}" type="pres">
      <dgm:prSet presAssocID="{48ACB04D-A8F4-469B-9CFA-40D5A07A1B50}" presName="linNode" presStyleCnt="0"/>
      <dgm:spPr/>
      <dgm:t>
        <a:bodyPr/>
        <a:lstStyle/>
        <a:p>
          <a:endParaRPr lang="en-US"/>
        </a:p>
      </dgm:t>
    </dgm:pt>
    <dgm:pt modelId="{DBEC2645-AA2E-483C-9CE9-EB1415C9CD29}" type="pres">
      <dgm:prSet presAssocID="{48ACB04D-A8F4-469B-9CFA-40D5A07A1B50}" presName="parentText" presStyleLbl="node1" presStyleIdx="0" presStyleCnt="2" custScaleY="39009" custLinFactNeighborY="-14205">
        <dgm:presLayoutVars>
          <dgm:chMax val="1"/>
          <dgm:bulletEnabled val="1"/>
        </dgm:presLayoutVars>
      </dgm:prSet>
      <dgm:spPr/>
      <dgm:t>
        <a:bodyPr/>
        <a:lstStyle/>
        <a:p>
          <a:endParaRPr lang="en-US"/>
        </a:p>
      </dgm:t>
    </dgm:pt>
    <dgm:pt modelId="{7539A810-F301-49BD-8061-96184D79D320}" type="pres">
      <dgm:prSet presAssocID="{48ACB04D-A8F4-469B-9CFA-40D5A07A1B50}" presName="descendantText" presStyleLbl="alignAccFollowNode1" presStyleIdx="0" presStyleCnt="2" custScaleY="48945">
        <dgm:presLayoutVars>
          <dgm:bulletEnabled val="1"/>
        </dgm:presLayoutVars>
      </dgm:prSet>
      <dgm:spPr/>
      <dgm:t>
        <a:bodyPr/>
        <a:lstStyle/>
        <a:p>
          <a:endParaRPr lang="en-US"/>
        </a:p>
      </dgm:t>
    </dgm:pt>
    <dgm:pt modelId="{6F12BD76-FEEC-442A-94F9-6473BF3BF263}" type="pres">
      <dgm:prSet presAssocID="{68CCB5A3-D1A5-44E6-83C2-E3CCCB9A002B}" presName="sp" presStyleCnt="0"/>
      <dgm:spPr/>
      <dgm:t>
        <a:bodyPr/>
        <a:lstStyle/>
        <a:p>
          <a:endParaRPr lang="en-US"/>
        </a:p>
      </dgm:t>
    </dgm:pt>
    <dgm:pt modelId="{9E7042B9-A26D-4140-A1EC-14799CA1D09F}" type="pres">
      <dgm:prSet presAssocID="{7C0D547A-B08E-41FB-AB5E-4167E7264F96}" presName="linNode" presStyleCnt="0"/>
      <dgm:spPr/>
      <dgm:t>
        <a:bodyPr/>
        <a:lstStyle/>
        <a:p>
          <a:endParaRPr lang="en-US"/>
        </a:p>
      </dgm:t>
    </dgm:pt>
    <dgm:pt modelId="{FCE8FF37-5FE0-4D0C-9DF9-26B6ABD95FD1}" type="pres">
      <dgm:prSet presAssocID="{7C0D547A-B08E-41FB-AB5E-4167E7264F96}" presName="parentText" presStyleLbl="node1" presStyleIdx="1" presStyleCnt="2" custFlipHor="1" custScaleX="1716" custScaleY="9601">
        <dgm:presLayoutVars>
          <dgm:chMax val="1"/>
          <dgm:bulletEnabled val="1"/>
        </dgm:presLayoutVars>
      </dgm:prSet>
      <dgm:spPr/>
      <dgm:t>
        <a:bodyPr/>
        <a:lstStyle/>
        <a:p>
          <a:endParaRPr lang="en-US"/>
        </a:p>
      </dgm:t>
    </dgm:pt>
    <dgm:pt modelId="{FEE89BD2-ADA7-4EBF-8C57-5E8281F2201D}" type="pres">
      <dgm:prSet presAssocID="{7C0D547A-B08E-41FB-AB5E-4167E7264F96}" presName="descendantText" presStyleLbl="alignAccFollowNode1" presStyleIdx="1" presStyleCnt="2" custScaleX="156403" custScaleY="120825" custLinFactNeighborX="85068" custLinFactNeighborY="-2778">
        <dgm:presLayoutVars>
          <dgm:bulletEnabled val="1"/>
        </dgm:presLayoutVars>
      </dgm:prSet>
      <dgm:spPr/>
      <dgm:t>
        <a:bodyPr/>
        <a:lstStyle/>
        <a:p>
          <a:endParaRPr lang="en-US"/>
        </a:p>
      </dgm:t>
    </dgm:pt>
  </dgm:ptLst>
  <dgm:cxnLst>
    <dgm:cxn modelId="{5484AC95-3CA5-43B4-9535-36E9D697C0FF}" type="presOf" srcId="{56967096-28C1-4F79-9D6E-051462DF70FF}" destId="{C46BDE2A-C236-44C8-AEC4-E5117E676120}" srcOrd="0" destOrd="0" presId="urn:microsoft.com/office/officeart/2005/8/layout/vList5"/>
    <dgm:cxn modelId="{D4C9FC44-146E-4D51-B201-87A35FB3EBD2}" type="presOf" srcId="{48ACB04D-A8F4-469B-9CFA-40D5A07A1B50}" destId="{DBEC2645-AA2E-483C-9CE9-EB1415C9CD29}" srcOrd="0" destOrd="0" presId="urn:microsoft.com/office/officeart/2005/8/layout/vList5"/>
    <dgm:cxn modelId="{E86D996A-93F6-4303-8145-ED8EF489550E}" srcId="{56967096-28C1-4F79-9D6E-051462DF70FF}" destId="{7C0D547A-B08E-41FB-AB5E-4167E7264F96}" srcOrd="1" destOrd="0" parTransId="{55D9ADE7-46BA-44CD-8F01-6F4B742872CB}" sibTransId="{5B157687-6859-46C4-BBF8-FF8A489BCE18}"/>
    <dgm:cxn modelId="{F8093302-F3AD-475A-9223-167FBCB22538}" type="presOf" srcId="{7C0D547A-B08E-41FB-AB5E-4167E7264F96}" destId="{FCE8FF37-5FE0-4D0C-9DF9-26B6ABD95FD1}" srcOrd="0" destOrd="0" presId="urn:microsoft.com/office/officeart/2005/8/layout/vList5"/>
    <dgm:cxn modelId="{A0E3A6A2-7D22-45F7-81A4-E5233EFB7101}" srcId="{7C0D547A-B08E-41FB-AB5E-4167E7264F96}" destId="{39C49902-3B33-4210-BF6D-7EDC2A2BE3AA}" srcOrd="1" destOrd="0" parTransId="{6938F726-0B0B-471F-AB00-0960776B35F1}" sibTransId="{B04B5727-FE0F-4AF6-B30A-81AE757A3BD6}"/>
    <dgm:cxn modelId="{98A1847B-CF0F-4F9D-B25D-59F13F4AA6A9}" type="presOf" srcId="{35E8368C-6A77-4491-9166-BC687CD4ABBB}" destId="{FEE89BD2-ADA7-4EBF-8C57-5E8281F2201D}" srcOrd="0" destOrd="2" presId="urn:microsoft.com/office/officeart/2005/8/layout/vList5"/>
    <dgm:cxn modelId="{CD3FEECD-845B-4807-A95F-7631B588716E}" srcId="{48ACB04D-A8F4-469B-9CFA-40D5A07A1B50}" destId="{D2B31EA3-A7B9-4D4B-9E5D-5E8F5FBEBB24}" srcOrd="0" destOrd="0" parTransId="{9648B183-5ABA-4C44-9DFA-E1A67E27B482}" sibTransId="{4EFE71BD-313A-4F02-8DB1-9345EAF5A1E2}"/>
    <dgm:cxn modelId="{6A4B21CD-671B-4A6A-B77C-79CBF5FB24C0}" srcId="{7C0D547A-B08E-41FB-AB5E-4167E7264F96}" destId="{FB6E4BDE-7474-499F-8695-AEB5E3CC56ED}" srcOrd="3" destOrd="0" parTransId="{B5B21668-1C44-4D7A-80C4-74A67B8962F9}" sibTransId="{D07722E9-EC4A-4874-B5DC-D73FE11321EB}"/>
    <dgm:cxn modelId="{1F200EA9-F8CC-41C6-9159-C3A144201B92}" srcId="{7C0D547A-B08E-41FB-AB5E-4167E7264F96}" destId="{35E8368C-6A77-4491-9166-BC687CD4ABBB}" srcOrd="2" destOrd="0" parTransId="{0D3DFAE7-93D9-48C5-84D3-026E013FAAC4}" sibTransId="{25266890-43FB-424B-AD73-C49CE04AB726}"/>
    <dgm:cxn modelId="{95DE9211-8DD8-48E7-B59C-3E0BAA8DE42F}" type="presOf" srcId="{ED3FF1F1-70FA-4595-99FB-1DF84E4211D1}" destId="{FEE89BD2-ADA7-4EBF-8C57-5E8281F2201D}" srcOrd="0" destOrd="0" presId="urn:microsoft.com/office/officeart/2005/8/layout/vList5"/>
    <dgm:cxn modelId="{FD3D8C3F-7820-40A7-9789-0C668FCC1796}" type="presOf" srcId="{FB6E4BDE-7474-499F-8695-AEB5E3CC56ED}" destId="{FEE89BD2-ADA7-4EBF-8C57-5E8281F2201D}" srcOrd="0" destOrd="3" presId="urn:microsoft.com/office/officeart/2005/8/layout/vList5"/>
    <dgm:cxn modelId="{1E3883B3-A221-4A27-8585-BCC1E0EFA6EA}" type="presOf" srcId="{D2B31EA3-A7B9-4D4B-9E5D-5E8F5FBEBB24}" destId="{7539A810-F301-49BD-8061-96184D79D320}" srcOrd="0" destOrd="0" presId="urn:microsoft.com/office/officeart/2005/8/layout/vList5"/>
    <dgm:cxn modelId="{7511A518-C585-4B1D-A7FE-B763E879BECE}" srcId="{56967096-28C1-4F79-9D6E-051462DF70FF}" destId="{48ACB04D-A8F4-469B-9CFA-40D5A07A1B50}" srcOrd="0" destOrd="0" parTransId="{CA3D7D3F-F4A6-4255-A2D1-6E585B71BDFB}" sibTransId="{68CCB5A3-D1A5-44E6-83C2-E3CCCB9A002B}"/>
    <dgm:cxn modelId="{DCB40E6E-6B51-4EE8-B756-156FB0C76323}" type="presOf" srcId="{39C49902-3B33-4210-BF6D-7EDC2A2BE3AA}" destId="{FEE89BD2-ADA7-4EBF-8C57-5E8281F2201D}" srcOrd="0" destOrd="1" presId="urn:microsoft.com/office/officeart/2005/8/layout/vList5"/>
    <dgm:cxn modelId="{95CF8236-8034-45D8-84E5-4618792A1F46}" srcId="{7C0D547A-B08E-41FB-AB5E-4167E7264F96}" destId="{ED3FF1F1-70FA-4595-99FB-1DF84E4211D1}" srcOrd="0" destOrd="0" parTransId="{65E9FBC6-8191-43B4-85E3-C028402653A7}" sibTransId="{BEC8993F-94BD-4CC5-91ED-37A5663DB99A}"/>
    <dgm:cxn modelId="{698D1C1A-85B5-4392-8AB5-D13BCDA8392F}" type="presParOf" srcId="{C46BDE2A-C236-44C8-AEC4-E5117E676120}" destId="{A37B6DF2-C702-4034-9CE4-7E9283FE7CB4}" srcOrd="0" destOrd="0" presId="urn:microsoft.com/office/officeart/2005/8/layout/vList5"/>
    <dgm:cxn modelId="{940E2080-218F-4F78-A9EF-196815DA040D}" type="presParOf" srcId="{A37B6DF2-C702-4034-9CE4-7E9283FE7CB4}" destId="{DBEC2645-AA2E-483C-9CE9-EB1415C9CD29}" srcOrd="0" destOrd="0" presId="urn:microsoft.com/office/officeart/2005/8/layout/vList5"/>
    <dgm:cxn modelId="{24931045-B171-4920-A9B5-8A592D3F9406}" type="presParOf" srcId="{A37B6DF2-C702-4034-9CE4-7E9283FE7CB4}" destId="{7539A810-F301-49BD-8061-96184D79D320}" srcOrd="1" destOrd="0" presId="urn:microsoft.com/office/officeart/2005/8/layout/vList5"/>
    <dgm:cxn modelId="{D1977A02-7B52-43A3-90EC-6EAD875D1580}" type="presParOf" srcId="{C46BDE2A-C236-44C8-AEC4-E5117E676120}" destId="{6F12BD76-FEEC-442A-94F9-6473BF3BF263}" srcOrd="1" destOrd="0" presId="urn:microsoft.com/office/officeart/2005/8/layout/vList5"/>
    <dgm:cxn modelId="{8420B7FF-3FAD-47A6-B5D0-A6CF0FD25668}" type="presParOf" srcId="{C46BDE2A-C236-44C8-AEC4-E5117E676120}" destId="{9E7042B9-A26D-4140-A1EC-14799CA1D09F}" srcOrd="2" destOrd="0" presId="urn:microsoft.com/office/officeart/2005/8/layout/vList5"/>
    <dgm:cxn modelId="{B7BD309F-B123-4DBB-9752-A10D0464442C}" type="presParOf" srcId="{9E7042B9-A26D-4140-A1EC-14799CA1D09F}" destId="{FCE8FF37-5FE0-4D0C-9DF9-26B6ABD95FD1}" srcOrd="0" destOrd="0" presId="urn:microsoft.com/office/officeart/2005/8/layout/vList5"/>
    <dgm:cxn modelId="{0D86EC25-9D6B-4DEA-B2A6-6BCF4D05D29F}" type="presParOf" srcId="{9E7042B9-A26D-4140-A1EC-14799CA1D09F}" destId="{FEE89BD2-ADA7-4EBF-8C57-5E8281F220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EC7F5-CADF-4D2D-923F-5B01230B7F9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CDB36D19-1FF1-4FA4-B0EB-400DC1BA63A3}">
      <dgm:prSet custT="1">
        <dgm:style>
          <a:lnRef idx="2">
            <a:schemeClr val="accent2"/>
          </a:lnRef>
          <a:fillRef idx="1">
            <a:schemeClr val="lt1"/>
          </a:fillRef>
          <a:effectRef idx="0">
            <a:schemeClr val="accent2"/>
          </a:effectRef>
          <a:fontRef idx="minor">
            <a:schemeClr val="dk1"/>
          </a:fontRef>
        </dgm:style>
      </dgm:prSet>
      <dgm:spPr/>
      <dgm:t>
        <a:bodyPr/>
        <a:lstStyle/>
        <a:p>
          <a:r>
            <a:rPr lang="en-US" sz="2400" dirty="0" smtClean="0">
              <a:latin typeface="Times New Roman" pitchFamily="18" charset="0"/>
              <a:cs typeface="Times New Roman" pitchFamily="18" charset="0"/>
            </a:rPr>
            <a:t>Simple dehydration technique with effective process parameters for catfish preservation could serve as an improvement over the traditional and alternative to the sophisticated modern methods.</a:t>
          </a:r>
        </a:p>
        <a:p>
          <a:endParaRPr lang="en-US" sz="2400" dirty="0" smtClean="0">
            <a:latin typeface="Times New Roman" pitchFamily="18" charset="0"/>
            <a:cs typeface="Times New Roman" pitchFamily="18" charset="0"/>
          </a:endParaRPr>
        </a:p>
        <a:p>
          <a:r>
            <a:rPr lang="en-US" sz="2400" b="0" dirty="0" smtClean="0">
              <a:solidFill>
                <a:schemeClr val="tx1"/>
              </a:solidFill>
              <a:latin typeface="Times New Roman" pitchFamily="18" charset="0"/>
              <a:cs typeface="Times New Roman" pitchFamily="18" charset="0"/>
            </a:rPr>
            <a:t>Adequate packaging could improve the stability and reduce  dehydrated catfish losses during storage; and as well aids proper presentation, easy and wider distribution of the product with a positive impact on the economic development of the society.</a:t>
          </a:r>
        </a:p>
        <a:p>
          <a:endParaRPr lang="en-US" sz="2400" b="0" dirty="0" smtClean="0">
            <a:solidFill>
              <a:schemeClr val="tx1"/>
            </a:solidFill>
            <a:latin typeface="Times New Roman" pitchFamily="18" charset="0"/>
            <a:cs typeface="Times New Roman" pitchFamily="18" charset="0"/>
          </a:endParaRPr>
        </a:p>
      </dgm:t>
    </dgm:pt>
    <dgm:pt modelId="{0A4A7DAC-2E25-49C5-ACAC-30DB393CC9AB}" type="parTrans" cxnId="{F8E4A65A-1EFF-4E52-874F-016CFDB46DF0}">
      <dgm:prSet/>
      <dgm:spPr/>
      <dgm:t>
        <a:bodyPr/>
        <a:lstStyle/>
        <a:p>
          <a:endParaRPr lang="en-GB"/>
        </a:p>
      </dgm:t>
    </dgm:pt>
    <dgm:pt modelId="{5B5E2021-183E-47D0-A594-30D0D0436246}" type="sibTrans" cxnId="{F8E4A65A-1EFF-4E52-874F-016CFDB46DF0}">
      <dgm:prSet/>
      <dgm:spPr/>
      <dgm:t>
        <a:bodyPr/>
        <a:lstStyle/>
        <a:p>
          <a:endParaRPr lang="en-GB"/>
        </a:p>
      </dgm:t>
    </dgm:pt>
    <dgm:pt modelId="{242FF455-DD9C-48E0-9C39-61A6B38183A3}" type="pres">
      <dgm:prSet presAssocID="{73EEC7F5-CADF-4D2D-923F-5B01230B7F95}" presName="linear" presStyleCnt="0">
        <dgm:presLayoutVars>
          <dgm:animLvl val="lvl"/>
          <dgm:resizeHandles val="exact"/>
        </dgm:presLayoutVars>
      </dgm:prSet>
      <dgm:spPr/>
      <dgm:t>
        <a:bodyPr/>
        <a:lstStyle/>
        <a:p>
          <a:endParaRPr lang="en-US"/>
        </a:p>
      </dgm:t>
    </dgm:pt>
    <dgm:pt modelId="{60062AFB-F2F6-4E74-90CC-97435D9E32C2}" type="pres">
      <dgm:prSet presAssocID="{CDB36D19-1FF1-4FA4-B0EB-400DC1BA63A3}" presName="parentText" presStyleLbl="node1" presStyleIdx="0" presStyleCnt="1" custLinFactY="-61355" custLinFactNeighborX="6452" custLinFactNeighborY="-100000">
        <dgm:presLayoutVars>
          <dgm:chMax val="0"/>
          <dgm:bulletEnabled val="1"/>
        </dgm:presLayoutVars>
      </dgm:prSet>
      <dgm:spPr/>
      <dgm:t>
        <a:bodyPr/>
        <a:lstStyle/>
        <a:p>
          <a:endParaRPr lang="en-GB"/>
        </a:p>
      </dgm:t>
    </dgm:pt>
  </dgm:ptLst>
  <dgm:cxnLst>
    <dgm:cxn modelId="{F8E4A65A-1EFF-4E52-874F-016CFDB46DF0}" srcId="{73EEC7F5-CADF-4D2D-923F-5B01230B7F95}" destId="{CDB36D19-1FF1-4FA4-B0EB-400DC1BA63A3}" srcOrd="0" destOrd="0" parTransId="{0A4A7DAC-2E25-49C5-ACAC-30DB393CC9AB}" sibTransId="{5B5E2021-183E-47D0-A594-30D0D0436246}"/>
    <dgm:cxn modelId="{4113DED9-6590-4848-8A02-7F2C0059A4C4}" type="presOf" srcId="{73EEC7F5-CADF-4D2D-923F-5B01230B7F95}" destId="{242FF455-DD9C-48E0-9C39-61A6B38183A3}" srcOrd="0" destOrd="0" presId="urn:microsoft.com/office/officeart/2005/8/layout/vList2"/>
    <dgm:cxn modelId="{1D8A6FFA-6C5D-4572-A848-2643BBF8788A}" type="presOf" srcId="{CDB36D19-1FF1-4FA4-B0EB-400DC1BA63A3}" destId="{60062AFB-F2F6-4E74-90CC-97435D9E32C2}" srcOrd="0" destOrd="0" presId="urn:microsoft.com/office/officeart/2005/8/layout/vList2"/>
    <dgm:cxn modelId="{A71442B7-821A-4950-8CF4-6F90019EAEFF}" type="presParOf" srcId="{242FF455-DD9C-48E0-9C39-61A6B38183A3}" destId="{60062AFB-F2F6-4E74-90CC-97435D9E32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2F2C4B-9C82-4C59-AEE0-AC5DD4F6771F}" type="doc">
      <dgm:prSet loTypeId="urn:microsoft.com/office/officeart/2005/8/layout/pyramid2" loCatId="list" qsTypeId="urn:microsoft.com/office/officeart/2005/8/quickstyle/simple1" qsCatId="simple" csTypeId="urn:microsoft.com/office/officeart/2005/8/colors/accent1_2" csCatId="accent1" phldr="1"/>
      <dgm:spPr/>
    </dgm:pt>
    <dgm:pt modelId="{8C4A0BE5-6D8D-4D62-B1BC-245AD5C69FDC}" type="pres">
      <dgm:prSet presAssocID="{2F2F2C4B-9C82-4C59-AEE0-AC5DD4F6771F}" presName="compositeShape" presStyleCnt="0">
        <dgm:presLayoutVars>
          <dgm:dir/>
          <dgm:resizeHandles/>
        </dgm:presLayoutVars>
      </dgm:prSet>
      <dgm:spPr/>
    </dgm:pt>
  </dgm:ptLst>
  <dgm:cxnLst>
    <dgm:cxn modelId="{AE42166D-6470-400C-833B-14F0C12E616A}" type="presOf" srcId="{2F2F2C4B-9C82-4C59-AEE0-AC5DD4F6771F}" destId="{8C4A0BE5-6D8D-4D62-B1BC-245AD5C69FDC}"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BA2FF-8910-4473-A53A-47D5F7441032}"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en-US"/>
        </a:p>
      </dgm:t>
    </dgm:pt>
    <dgm:pt modelId="{C0546954-2F08-40C6-8461-1BDC44F8CFDA}">
      <dgm:prSet phldrT="[Text]"/>
      <dgm:spPr/>
      <dgm:t>
        <a:bodyPr/>
        <a:lstStyle/>
        <a:p>
          <a:r>
            <a:rPr lang="en-US" dirty="0" smtClean="0"/>
            <a:t>Design</a:t>
          </a:r>
          <a:endParaRPr lang="en-US" dirty="0"/>
        </a:p>
      </dgm:t>
    </dgm:pt>
    <dgm:pt modelId="{C4A5FF14-5249-4E30-A2AB-CA847A4FF8A2}" type="parTrans" cxnId="{627FBA5A-F59B-4E54-B233-E1DBDF127698}">
      <dgm:prSet/>
      <dgm:spPr/>
      <dgm:t>
        <a:bodyPr/>
        <a:lstStyle/>
        <a:p>
          <a:endParaRPr lang="en-US"/>
        </a:p>
      </dgm:t>
    </dgm:pt>
    <dgm:pt modelId="{4CEF5C02-B8D4-474B-89A3-D45DEDD4768E}" type="sibTrans" cxnId="{627FBA5A-F59B-4E54-B233-E1DBDF127698}">
      <dgm:prSet/>
      <dgm:spPr/>
      <dgm:t>
        <a:bodyPr/>
        <a:lstStyle/>
        <a:p>
          <a:endParaRPr lang="en-US"/>
        </a:p>
      </dgm:t>
    </dgm:pt>
    <dgm:pt modelId="{CA23DF70-516C-4E7B-B01E-2F1FFFB01719}">
      <dgm:prSet phldrT="[Text]" custT="1"/>
      <dgm:spPr/>
      <dgm:t>
        <a:bodyPr/>
        <a:lstStyle/>
        <a:p>
          <a:r>
            <a:rPr lang="en-US" sz="2400" dirty="0" smtClean="0">
              <a:latin typeface="Times New Roman" pitchFamily="18" charset="0"/>
              <a:cs typeface="Times New Roman" pitchFamily="18" charset="0"/>
            </a:rPr>
            <a:t>A three-factor face centered central composite design (CCD) of Response Surface Methodology (RSM) was used.</a:t>
          </a:r>
          <a:endParaRPr lang="en-US" sz="2400" dirty="0">
            <a:latin typeface="Times New Roman" pitchFamily="18" charset="0"/>
            <a:cs typeface="Times New Roman" pitchFamily="18" charset="0"/>
          </a:endParaRPr>
        </a:p>
      </dgm:t>
    </dgm:pt>
    <dgm:pt modelId="{45A202D4-316F-4F70-BD6A-6D3BADE96B70}" type="parTrans" cxnId="{7C205B6D-E1B9-47AC-A920-E89138B9FDEF}">
      <dgm:prSet/>
      <dgm:spPr/>
      <dgm:t>
        <a:bodyPr/>
        <a:lstStyle/>
        <a:p>
          <a:endParaRPr lang="en-US"/>
        </a:p>
      </dgm:t>
    </dgm:pt>
    <dgm:pt modelId="{870614F8-FB47-4004-AB16-0594E1247AF1}" type="sibTrans" cxnId="{7C205B6D-E1B9-47AC-A920-E89138B9FDEF}">
      <dgm:prSet/>
      <dgm:spPr/>
      <dgm:t>
        <a:bodyPr/>
        <a:lstStyle/>
        <a:p>
          <a:endParaRPr lang="en-US"/>
        </a:p>
      </dgm:t>
    </dgm:pt>
    <dgm:pt modelId="{C354F117-2BAA-4700-8D4A-5D9B9490169F}">
      <dgm:prSet phldrT="[Text]"/>
      <dgm:spPr/>
      <dgm:t>
        <a:bodyPr/>
        <a:lstStyle/>
        <a:p>
          <a:r>
            <a:rPr lang="en-US" dirty="0" smtClean="0"/>
            <a:t>Independent variables / factors</a:t>
          </a:r>
          <a:endParaRPr lang="en-US" dirty="0"/>
        </a:p>
      </dgm:t>
    </dgm:pt>
    <dgm:pt modelId="{D10F0326-36B3-403D-A76A-C848A4848D7E}" type="parTrans" cxnId="{0765A5F9-FEDF-49BD-9EC9-BDDCC4DAEB46}">
      <dgm:prSet/>
      <dgm:spPr/>
      <dgm:t>
        <a:bodyPr/>
        <a:lstStyle/>
        <a:p>
          <a:endParaRPr lang="en-US"/>
        </a:p>
      </dgm:t>
    </dgm:pt>
    <dgm:pt modelId="{FB93E582-A872-4BBE-896C-24D616A99055}" type="sibTrans" cxnId="{0765A5F9-FEDF-49BD-9EC9-BDDCC4DAEB46}">
      <dgm:prSet/>
      <dgm:spPr/>
      <dgm:t>
        <a:bodyPr/>
        <a:lstStyle/>
        <a:p>
          <a:endParaRPr lang="en-US"/>
        </a:p>
      </dgm:t>
    </dgm:pt>
    <dgm:pt modelId="{E85EA4ED-3073-46CA-89F8-340C242B5B54}">
      <dgm:prSet phldrT="[Text]" custT="1"/>
      <dgm:spPr/>
      <dgm:t>
        <a:bodyPr/>
        <a:lstStyle/>
        <a:p>
          <a:r>
            <a:rPr lang="en-US" sz="2400" dirty="0" smtClean="0">
              <a:latin typeface="Times New Roman" pitchFamily="18" charset="0"/>
              <a:cs typeface="Times New Roman" pitchFamily="18" charset="0"/>
            </a:rPr>
            <a:t>Brine concentration (3, 6, 9%) , brining time (30, 60, 90 min) and drying temperature (90, 110, 130</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C).</a:t>
          </a:r>
          <a:endParaRPr lang="en-US" sz="2400" dirty="0">
            <a:latin typeface="Times New Roman" pitchFamily="18" charset="0"/>
            <a:cs typeface="Times New Roman" pitchFamily="18" charset="0"/>
          </a:endParaRPr>
        </a:p>
      </dgm:t>
    </dgm:pt>
    <dgm:pt modelId="{BF1D1261-BF07-4B16-9596-7666360A5B14}" type="parTrans" cxnId="{32BB0C26-656E-4ACF-B6CC-64416F7DB939}">
      <dgm:prSet/>
      <dgm:spPr/>
      <dgm:t>
        <a:bodyPr/>
        <a:lstStyle/>
        <a:p>
          <a:endParaRPr lang="en-US"/>
        </a:p>
      </dgm:t>
    </dgm:pt>
    <dgm:pt modelId="{BC4DA381-AB8B-40BE-BDA3-90E564A747B0}" type="sibTrans" cxnId="{32BB0C26-656E-4ACF-B6CC-64416F7DB939}">
      <dgm:prSet/>
      <dgm:spPr/>
      <dgm:t>
        <a:bodyPr/>
        <a:lstStyle/>
        <a:p>
          <a:endParaRPr lang="en-US"/>
        </a:p>
      </dgm:t>
    </dgm:pt>
    <dgm:pt modelId="{0147D0C3-031B-4E1D-9D00-5C488C4E0DAE}" type="pres">
      <dgm:prSet presAssocID="{85DBA2FF-8910-4473-A53A-47D5F7441032}" presName="Name0" presStyleCnt="0">
        <dgm:presLayoutVars>
          <dgm:dir/>
          <dgm:animLvl val="lvl"/>
          <dgm:resizeHandles val="exact"/>
        </dgm:presLayoutVars>
      </dgm:prSet>
      <dgm:spPr/>
      <dgm:t>
        <a:bodyPr/>
        <a:lstStyle/>
        <a:p>
          <a:endParaRPr lang="en-US"/>
        </a:p>
      </dgm:t>
    </dgm:pt>
    <dgm:pt modelId="{CBC4C2C1-65CA-4BFC-B7A2-326C34CDCDEA}" type="pres">
      <dgm:prSet presAssocID="{C0546954-2F08-40C6-8461-1BDC44F8CFDA}" presName="linNode" presStyleCnt="0"/>
      <dgm:spPr/>
    </dgm:pt>
    <dgm:pt modelId="{181586DA-AE1F-4679-B3F5-46F68DF41FEC}" type="pres">
      <dgm:prSet presAssocID="{C0546954-2F08-40C6-8461-1BDC44F8CFDA}" presName="parentText" presStyleLbl="node1" presStyleIdx="0" presStyleCnt="2" custScaleX="122087">
        <dgm:presLayoutVars>
          <dgm:chMax val="1"/>
          <dgm:bulletEnabled val="1"/>
        </dgm:presLayoutVars>
      </dgm:prSet>
      <dgm:spPr/>
      <dgm:t>
        <a:bodyPr/>
        <a:lstStyle/>
        <a:p>
          <a:endParaRPr lang="en-US"/>
        </a:p>
      </dgm:t>
    </dgm:pt>
    <dgm:pt modelId="{E0DD5BDF-03E5-4BE5-BE58-AC507C00309D}" type="pres">
      <dgm:prSet presAssocID="{C0546954-2F08-40C6-8461-1BDC44F8CFDA}" presName="descendantText" presStyleLbl="alignAccFollowNode1" presStyleIdx="0" presStyleCnt="2" custScaleX="94586" custLinFactNeighborX="31596" custLinFactNeighborY="2104">
        <dgm:presLayoutVars>
          <dgm:bulletEnabled val="1"/>
        </dgm:presLayoutVars>
      </dgm:prSet>
      <dgm:spPr/>
      <dgm:t>
        <a:bodyPr/>
        <a:lstStyle/>
        <a:p>
          <a:endParaRPr lang="en-US"/>
        </a:p>
      </dgm:t>
    </dgm:pt>
    <dgm:pt modelId="{FAFAEABE-BB87-470D-BCB0-B51AB992528A}" type="pres">
      <dgm:prSet presAssocID="{4CEF5C02-B8D4-474B-89A3-D45DEDD4768E}" presName="sp" presStyleCnt="0"/>
      <dgm:spPr/>
    </dgm:pt>
    <dgm:pt modelId="{F9E33D85-9C35-40DD-9101-E0CB2BEDEF37}" type="pres">
      <dgm:prSet presAssocID="{C354F117-2BAA-4700-8D4A-5D9B9490169F}" presName="linNode" presStyleCnt="0"/>
      <dgm:spPr/>
    </dgm:pt>
    <dgm:pt modelId="{128917BE-304B-47D0-8A2B-DC620AD48E7A}" type="pres">
      <dgm:prSet presAssocID="{C354F117-2BAA-4700-8D4A-5D9B9490169F}" presName="parentText" presStyleLbl="node1" presStyleIdx="1" presStyleCnt="2" custScaleX="136873">
        <dgm:presLayoutVars>
          <dgm:chMax val="1"/>
          <dgm:bulletEnabled val="1"/>
        </dgm:presLayoutVars>
      </dgm:prSet>
      <dgm:spPr/>
      <dgm:t>
        <a:bodyPr/>
        <a:lstStyle/>
        <a:p>
          <a:endParaRPr lang="en-US"/>
        </a:p>
      </dgm:t>
    </dgm:pt>
    <dgm:pt modelId="{DDC69ABA-BF02-4290-AA6B-B554F9A425FE}" type="pres">
      <dgm:prSet presAssocID="{C354F117-2BAA-4700-8D4A-5D9B9490169F}" presName="descendantText" presStyleLbl="alignAccFollowNode1" presStyleIdx="1" presStyleCnt="2" custScaleX="96633" custLinFactNeighborX="29165" custLinFactNeighborY="448">
        <dgm:presLayoutVars>
          <dgm:bulletEnabled val="1"/>
        </dgm:presLayoutVars>
      </dgm:prSet>
      <dgm:spPr/>
      <dgm:t>
        <a:bodyPr/>
        <a:lstStyle/>
        <a:p>
          <a:endParaRPr lang="en-US"/>
        </a:p>
      </dgm:t>
    </dgm:pt>
  </dgm:ptLst>
  <dgm:cxnLst>
    <dgm:cxn modelId="{0765A5F9-FEDF-49BD-9EC9-BDDCC4DAEB46}" srcId="{85DBA2FF-8910-4473-A53A-47D5F7441032}" destId="{C354F117-2BAA-4700-8D4A-5D9B9490169F}" srcOrd="1" destOrd="0" parTransId="{D10F0326-36B3-403D-A76A-C848A4848D7E}" sibTransId="{FB93E582-A872-4BBE-896C-24D616A99055}"/>
    <dgm:cxn modelId="{41EB720A-3004-4609-B6B3-442FD22F7B50}" type="presOf" srcId="{85DBA2FF-8910-4473-A53A-47D5F7441032}" destId="{0147D0C3-031B-4E1D-9D00-5C488C4E0DAE}" srcOrd="0" destOrd="0" presId="urn:microsoft.com/office/officeart/2005/8/layout/vList5"/>
    <dgm:cxn modelId="{627FBA5A-F59B-4E54-B233-E1DBDF127698}" srcId="{85DBA2FF-8910-4473-A53A-47D5F7441032}" destId="{C0546954-2F08-40C6-8461-1BDC44F8CFDA}" srcOrd="0" destOrd="0" parTransId="{C4A5FF14-5249-4E30-A2AB-CA847A4FF8A2}" sibTransId="{4CEF5C02-B8D4-474B-89A3-D45DEDD4768E}"/>
    <dgm:cxn modelId="{7C205B6D-E1B9-47AC-A920-E89138B9FDEF}" srcId="{C0546954-2F08-40C6-8461-1BDC44F8CFDA}" destId="{CA23DF70-516C-4E7B-B01E-2F1FFFB01719}" srcOrd="0" destOrd="0" parTransId="{45A202D4-316F-4F70-BD6A-6D3BADE96B70}" sibTransId="{870614F8-FB47-4004-AB16-0594E1247AF1}"/>
    <dgm:cxn modelId="{C3155839-9A4C-4AEC-872C-ED0FFCFC36AE}" type="presOf" srcId="{E85EA4ED-3073-46CA-89F8-340C242B5B54}" destId="{DDC69ABA-BF02-4290-AA6B-B554F9A425FE}" srcOrd="0" destOrd="0" presId="urn:microsoft.com/office/officeart/2005/8/layout/vList5"/>
    <dgm:cxn modelId="{B5EB115A-27A8-44AB-843B-1DDDE24AEB41}" type="presOf" srcId="{C0546954-2F08-40C6-8461-1BDC44F8CFDA}" destId="{181586DA-AE1F-4679-B3F5-46F68DF41FEC}" srcOrd="0" destOrd="0" presId="urn:microsoft.com/office/officeart/2005/8/layout/vList5"/>
    <dgm:cxn modelId="{947F4312-8E19-4A7D-9703-180BE07E953E}" type="presOf" srcId="{C354F117-2BAA-4700-8D4A-5D9B9490169F}" destId="{128917BE-304B-47D0-8A2B-DC620AD48E7A}" srcOrd="0" destOrd="0" presId="urn:microsoft.com/office/officeart/2005/8/layout/vList5"/>
    <dgm:cxn modelId="{7A633A47-54BF-4783-A6DB-3B69BABEC859}" type="presOf" srcId="{CA23DF70-516C-4E7B-B01E-2F1FFFB01719}" destId="{E0DD5BDF-03E5-4BE5-BE58-AC507C00309D}" srcOrd="0" destOrd="0" presId="urn:microsoft.com/office/officeart/2005/8/layout/vList5"/>
    <dgm:cxn modelId="{32BB0C26-656E-4ACF-B6CC-64416F7DB939}" srcId="{C354F117-2BAA-4700-8D4A-5D9B9490169F}" destId="{E85EA4ED-3073-46CA-89F8-340C242B5B54}" srcOrd="0" destOrd="0" parTransId="{BF1D1261-BF07-4B16-9596-7666360A5B14}" sibTransId="{BC4DA381-AB8B-40BE-BDA3-90E564A747B0}"/>
    <dgm:cxn modelId="{877B9AFD-3197-4289-98C6-FFA2C603333E}" type="presParOf" srcId="{0147D0C3-031B-4E1D-9D00-5C488C4E0DAE}" destId="{CBC4C2C1-65CA-4BFC-B7A2-326C34CDCDEA}" srcOrd="0" destOrd="0" presId="urn:microsoft.com/office/officeart/2005/8/layout/vList5"/>
    <dgm:cxn modelId="{662F2067-31DB-4D66-B581-A4453E258E6F}" type="presParOf" srcId="{CBC4C2C1-65CA-4BFC-B7A2-326C34CDCDEA}" destId="{181586DA-AE1F-4679-B3F5-46F68DF41FEC}" srcOrd="0" destOrd="0" presId="urn:microsoft.com/office/officeart/2005/8/layout/vList5"/>
    <dgm:cxn modelId="{538ABADB-8A08-452B-8965-8F4C88A441BB}" type="presParOf" srcId="{CBC4C2C1-65CA-4BFC-B7A2-326C34CDCDEA}" destId="{E0DD5BDF-03E5-4BE5-BE58-AC507C00309D}" srcOrd="1" destOrd="0" presId="urn:microsoft.com/office/officeart/2005/8/layout/vList5"/>
    <dgm:cxn modelId="{0CC6ECC7-37DB-4C4C-95A5-2668D652A168}" type="presParOf" srcId="{0147D0C3-031B-4E1D-9D00-5C488C4E0DAE}" destId="{FAFAEABE-BB87-470D-BCB0-B51AB992528A}" srcOrd="1" destOrd="0" presId="urn:microsoft.com/office/officeart/2005/8/layout/vList5"/>
    <dgm:cxn modelId="{296081C0-CBBB-4F97-8786-E5628604C9DE}" type="presParOf" srcId="{0147D0C3-031B-4E1D-9D00-5C488C4E0DAE}" destId="{F9E33D85-9C35-40DD-9101-E0CB2BEDEF37}" srcOrd="2" destOrd="0" presId="urn:microsoft.com/office/officeart/2005/8/layout/vList5"/>
    <dgm:cxn modelId="{8AB85A15-073F-4399-AEB7-C7584937FBCE}" type="presParOf" srcId="{F9E33D85-9C35-40DD-9101-E0CB2BEDEF37}" destId="{128917BE-304B-47D0-8A2B-DC620AD48E7A}" srcOrd="0" destOrd="0" presId="urn:microsoft.com/office/officeart/2005/8/layout/vList5"/>
    <dgm:cxn modelId="{BE364CD8-252C-44A2-BAC2-1EA54CBC3CAE}" type="presParOf" srcId="{F9E33D85-9C35-40DD-9101-E0CB2BEDEF37}" destId="{DDC69ABA-BF02-4290-AA6B-B554F9A425F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A8A261-9B2B-4CEC-B4C2-64EC2CE068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372E130-CFCC-4569-8197-5C9F3B773DAA}">
      <dgm:prSet phldrT="[Text]" custT="1"/>
      <dgm:spPr/>
      <dgm:t>
        <a:bodyPr/>
        <a:lstStyle/>
        <a:p>
          <a:r>
            <a:rPr lang="en-US" sz="3600" b="0" dirty="0" smtClean="0">
              <a:latin typeface="Times New Roman" pitchFamily="18" charset="0"/>
              <a:cs typeface="Times New Roman" pitchFamily="18" charset="0"/>
            </a:rPr>
            <a:t>Microbial analysis was done by pour plating technique as described  by </a:t>
          </a:r>
          <a:r>
            <a:rPr lang="en-US" sz="3600" b="0" dirty="0" err="1" smtClean="0">
              <a:latin typeface="Times New Roman" pitchFamily="18" charset="0"/>
              <a:cs typeface="Times New Roman" pitchFamily="18" charset="0"/>
            </a:rPr>
            <a:t>Harrigan</a:t>
          </a:r>
          <a:r>
            <a:rPr lang="en-US" sz="3600" b="0" dirty="0" smtClean="0">
              <a:latin typeface="Times New Roman" pitchFamily="18" charset="0"/>
              <a:cs typeface="Times New Roman" pitchFamily="18" charset="0"/>
            </a:rPr>
            <a:t> and </a:t>
          </a:r>
          <a:r>
            <a:rPr lang="en-US" sz="3600" b="0" dirty="0" err="1" smtClean="0">
              <a:latin typeface="Times New Roman" pitchFamily="18" charset="0"/>
              <a:cs typeface="Times New Roman" pitchFamily="18" charset="0"/>
            </a:rPr>
            <a:t>McCance</a:t>
          </a:r>
          <a:r>
            <a:rPr lang="en-US" sz="3600" b="0" dirty="0" smtClean="0">
              <a:latin typeface="Times New Roman" pitchFamily="18" charset="0"/>
              <a:cs typeface="Times New Roman" pitchFamily="18" charset="0"/>
            </a:rPr>
            <a:t> (1976).</a:t>
          </a:r>
          <a:endParaRPr lang="en-GB" sz="3600" b="0" dirty="0">
            <a:latin typeface="Times New Roman" pitchFamily="18" charset="0"/>
            <a:cs typeface="Times New Roman" pitchFamily="18" charset="0"/>
          </a:endParaRPr>
        </a:p>
      </dgm:t>
    </dgm:pt>
    <dgm:pt modelId="{9C68CFE2-F271-47E8-B026-E8CCE350D69A}" type="parTrans" cxnId="{2744B463-8B59-4936-8AF5-DB4610157DB3}">
      <dgm:prSet/>
      <dgm:spPr/>
      <dgm:t>
        <a:bodyPr/>
        <a:lstStyle/>
        <a:p>
          <a:endParaRPr lang="en-GB"/>
        </a:p>
      </dgm:t>
    </dgm:pt>
    <dgm:pt modelId="{0352EC07-2054-4360-896A-DE67E16CF94E}" type="sibTrans" cxnId="{2744B463-8B59-4936-8AF5-DB4610157DB3}">
      <dgm:prSet/>
      <dgm:spPr/>
      <dgm:t>
        <a:bodyPr/>
        <a:lstStyle/>
        <a:p>
          <a:endParaRPr lang="en-GB"/>
        </a:p>
      </dgm:t>
    </dgm:pt>
    <dgm:pt modelId="{BC6314BA-78C6-487F-9F84-1DC848C5D33C}" type="pres">
      <dgm:prSet presAssocID="{2CA8A261-9B2B-4CEC-B4C2-64EC2CE06887}" presName="Name0" presStyleCnt="0">
        <dgm:presLayoutVars>
          <dgm:dir/>
          <dgm:animLvl val="lvl"/>
          <dgm:resizeHandles val="exact"/>
        </dgm:presLayoutVars>
      </dgm:prSet>
      <dgm:spPr/>
      <dgm:t>
        <a:bodyPr/>
        <a:lstStyle/>
        <a:p>
          <a:endParaRPr lang="en-GB"/>
        </a:p>
      </dgm:t>
    </dgm:pt>
    <dgm:pt modelId="{EBF9B5A3-30CD-4E8D-BBFD-FD18BDCA51ED}" type="pres">
      <dgm:prSet presAssocID="{B372E130-CFCC-4569-8197-5C9F3B773DAA}" presName="linNode" presStyleCnt="0"/>
      <dgm:spPr/>
    </dgm:pt>
    <dgm:pt modelId="{50C1E671-FCF2-48B1-BBD8-25C20F25602B}" type="pres">
      <dgm:prSet presAssocID="{B372E130-CFCC-4569-8197-5C9F3B773DAA}" presName="parentText" presStyleLbl="node1" presStyleIdx="0" presStyleCnt="1" custScaleX="272219">
        <dgm:presLayoutVars>
          <dgm:chMax val="1"/>
          <dgm:bulletEnabled val="1"/>
        </dgm:presLayoutVars>
      </dgm:prSet>
      <dgm:spPr/>
      <dgm:t>
        <a:bodyPr/>
        <a:lstStyle/>
        <a:p>
          <a:endParaRPr lang="en-GB"/>
        </a:p>
      </dgm:t>
    </dgm:pt>
  </dgm:ptLst>
  <dgm:cxnLst>
    <dgm:cxn modelId="{2744B463-8B59-4936-8AF5-DB4610157DB3}" srcId="{2CA8A261-9B2B-4CEC-B4C2-64EC2CE06887}" destId="{B372E130-CFCC-4569-8197-5C9F3B773DAA}" srcOrd="0" destOrd="0" parTransId="{9C68CFE2-F271-47E8-B026-E8CCE350D69A}" sibTransId="{0352EC07-2054-4360-896A-DE67E16CF94E}"/>
    <dgm:cxn modelId="{2305B3C0-D190-4BC0-B74F-CDCAAE6D8BAF}" type="presOf" srcId="{B372E130-CFCC-4569-8197-5C9F3B773DAA}" destId="{50C1E671-FCF2-48B1-BBD8-25C20F25602B}" srcOrd="0" destOrd="0" presId="urn:microsoft.com/office/officeart/2005/8/layout/vList5"/>
    <dgm:cxn modelId="{1273416B-3479-4A2F-84E5-BDAF6E1EB839}" type="presOf" srcId="{2CA8A261-9B2B-4CEC-B4C2-64EC2CE06887}" destId="{BC6314BA-78C6-487F-9F84-1DC848C5D33C}" srcOrd="0" destOrd="0" presId="urn:microsoft.com/office/officeart/2005/8/layout/vList5"/>
    <dgm:cxn modelId="{BEF563AC-84F2-4256-B9D6-9102C5143BEC}" type="presParOf" srcId="{BC6314BA-78C6-487F-9F84-1DC848C5D33C}" destId="{EBF9B5A3-30CD-4E8D-BBFD-FD18BDCA51ED}" srcOrd="0" destOrd="0" presId="urn:microsoft.com/office/officeart/2005/8/layout/vList5"/>
    <dgm:cxn modelId="{1484AC6A-E400-4DCC-8669-2104168B6631}" type="presParOf" srcId="{EBF9B5A3-30CD-4E8D-BBFD-FD18BDCA51ED}" destId="{50C1E671-FCF2-48B1-BBD8-25C20F25602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2F2C4B-9C82-4C59-AEE0-AC5DD4F6771F}" type="doc">
      <dgm:prSet loTypeId="urn:microsoft.com/office/officeart/2005/8/layout/pyramid2" loCatId="list" qsTypeId="urn:microsoft.com/office/officeart/2005/8/quickstyle/simple1" qsCatId="simple" csTypeId="urn:microsoft.com/office/officeart/2005/8/colors/accent1_2" csCatId="accent1" phldr="1"/>
      <dgm:spPr/>
    </dgm:pt>
    <dgm:pt modelId="{8C4A0BE5-6D8D-4D62-B1BC-245AD5C69FDC}" type="pres">
      <dgm:prSet presAssocID="{2F2F2C4B-9C82-4C59-AEE0-AC5DD4F6771F}" presName="compositeShape" presStyleCnt="0">
        <dgm:presLayoutVars>
          <dgm:dir/>
          <dgm:resizeHandles/>
        </dgm:presLayoutVars>
      </dgm:prSet>
      <dgm:spPr/>
    </dgm:pt>
  </dgm:ptLst>
  <dgm:cxnLst>
    <dgm:cxn modelId="{492EAB02-7B3F-4B89-8223-F5BE49DF31EE}" type="presOf" srcId="{2F2F2C4B-9C82-4C59-AEE0-AC5DD4F6771F}" destId="{8C4A0BE5-6D8D-4D62-B1BC-245AD5C69FDC}"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D5BDF-03E5-4BE5-BE58-AC507C00309D}">
      <dsp:nvSpPr>
        <dsp:cNvPr id="0" name=""/>
        <dsp:cNvSpPr/>
      </dsp:nvSpPr>
      <dsp:spPr>
        <a:xfrm rot="5400000">
          <a:off x="4855822" y="-1104756"/>
          <a:ext cx="1979825" cy="476773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A three-factor face centered central composite design (CCD) of Response Surface Methodology (RSM) was used.</a:t>
          </a:r>
          <a:endParaRPr lang="en-US" sz="2400" kern="1200" dirty="0">
            <a:latin typeface="Times New Roman" pitchFamily="18" charset="0"/>
            <a:cs typeface="Times New Roman" pitchFamily="18" charset="0"/>
          </a:endParaRPr>
        </a:p>
      </dsp:txBody>
      <dsp:txXfrm rot="-5400000">
        <a:off x="3461870" y="385843"/>
        <a:ext cx="4671083" cy="1786531"/>
      </dsp:txXfrm>
    </dsp:sp>
    <dsp:sp modelId="{181586DA-AE1F-4679-B3F5-46F68DF41FEC}">
      <dsp:nvSpPr>
        <dsp:cNvPr id="0" name=""/>
        <dsp:cNvSpPr/>
      </dsp:nvSpPr>
      <dsp:spPr>
        <a:xfrm>
          <a:off x="135" y="61"/>
          <a:ext cx="3461599" cy="24747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Design</a:t>
          </a:r>
          <a:endParaRPr lang="en-US" sz="4400" kern="1200" dirty="0"/>
        </a:p>
      </dsp:txBody>
      <dsp:txXfrm>
        <a:off x="120944" y="120870"/>
        <a:ext cx="3219981" cy="2233164"/>
      </dsp:txXfrm>
    </dsp:sp>
    <dsp:sp modelId="{DDC69ABA-BF02-4290-AA6B-B554F9A425FE}">
      <dsp:nvSpPr>
        <dsp:cNvPr id="0" name=""/>
        <dsp:cNvSpPr/>
      </dsp:nvSpPr>
      <dsp:spPr>
        <a:xfrm rot="5400000">
          <a:off x="4950855" y="1556012"/>
          <a:ext cx="1979825" cy="457766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Brine concentration (3, 6, 9%) , brining time (30, 60, 90 min) and drying temperature (90, 110, 130</a:t>
          </a:r>
          <a:r>
            <a:rPr lang="en-US" sz="2400" kern="1200" baseline="30000" dirty="0" smtClean="0">
              <a:latin typeface="Times New Roman" pitchFamily="18" charset="0"/>
              <a:cs typeface="Times New Roman" pitchFamily="18" charset="0"/>
            </a:rPr>
            <a:t>o</a:t>
          </a:r>
          <a:r>
            <a:rPr lang="en-US" sz="2400" kern="1200" dirty="0" smtClean="0">
              <a:latin typeface="Times New Roman" pitchFamily="18" charset="0"/>
              <a:cs typeface="Times New Roman" pitchFamily="18" charset="0"/>
            </a:rPr>
            <a:t>C).</a:t>
          </a:r>
          <a:endParaRPr lang="en-US" sz="2400" kern="1200" dirty="0">
            <a:latin typeface="Times New Roman" pitchFamily="18" charset="0"/>
            <a:cs typeface="Times New Roman" pitchFamily="18" charset="0"/>
          </a:endParaRPr>
        </a:p>
      </dsp:txBody>
      <dsp:txXfrm rot="-5400000">
        <a:off x="3651937" y="2951578"/>
        <a:ext cx="4481016" cy="1786531"/>
      </dsp:txXfrm>
    </dsp:sp>
    <dsp:sp modelId="{128917BE-304B-47D0-8A2B-DC620AD48E7A}">
      <dsp:nvSpPr>
        <dsp:cNvPr id="0" name=""/>
        <dsp:cNvSpPr/>
      </dsp:nvSpPr>
      <dsp:spPr>
        <a:xfrm>
          <a:off x="135" y="2598583"/>
          <a:ext cx="3647192" cy="24747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Independent variables / factors</a:t>
          </a:r>
          <a:endParaRPr lang="en-US" sz="4400" kern="1200" dirty="0"/>
        </a:p>
      </dsp:txBody>
      <dsp:txXfrm>
        <a:off x="120944" y="2719392"/>
        <a:ext cx="3405574" cy="2233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1E671-FCF2-48B1-BBD8-25C20F25602B}">
      <dsp:nvSpPr>
        <dsp:cNvPr id="0" name=""/>
        <dsp:cNvSpPr/>
      </dsp:nvSpPr>
      <dsp:spPr>
        <a:xfrm>
          <a:off x="82343" y="1722"/>
          <a:ext cx="8064912" cy="35249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0" kern="1200" dirty="0" smtClean="0">
              <a:latin typeface="Times New Roman" pitchFamily="18" charset="0"/>
              <a:cs typeface="Times New Roman" pitchFamily="18" charset="0"/>
            </a:rPr>
            <a:t>Microbial analysis was done by pour plating technique as described  by </a:t>
          </a:r>
          <a:r>
            <a:rPr lang="en-US" sz="3600" b="0" kern="1200" dirty="0" err="1" smtClean="0">
              <a:latin typeface="Times New Roman" pitchFamily="18" charset="0"/>
              <a:cs typeface="Times New Roman" pitchFamily="18" charset="0"/>
            </a:rPr>
            <a:t>Harrigan</a:t>
          </a:r>
          <a:r>
            <a:rPr lang="en-US" sz="3600" b="0" kern="1200" dirty="0" smtClean="0">
              <a:latin typeface="Times New Roman" pitchFamily="18" charset="0"/>
              <a:cs typeface="Times New Roman" pitchFamily="18" charset="0"/>
            </a:rPr>
            <a:t> and </a:t>
          </a:r>
          <a:r>
            <a:rPr lang="en-US" sz="3600" b="0" kern="1200" dirty="0" err="1" smtClean="0">
              <a:latin typeface="Times New Roman" pitchFamily="18" charset="0"/>
              <a:cs typeface="Times New Roman" pitchFamily="18" charset="0"/>
            </a:rPr>
            <a:t>McCance</a:t>
          </a:r>
          <a:r>
            <a:rPr lang="en-US" sz="3600" b="0" kern="1200" dirty="0" smtClean="0">
              <a:latin typeface="Times New Roman" pitchFamily="18" charset="0"/>
              <a:cs typeface="Times New Roman" pitchFamily="18" charset="0"/>
            </a:rPr>
            <a:t> (1976).</a:t>
          </a:r>
          <a:endParaRPr lang="en-GB" sz="3600" b="0" kern="1200" dirty="0">
            <a:latin typeface="Times New Roman" pitchFamily="18" charset="0"/>
            <a:cs typeface="Times New Roman" pitchFamily="18" charset="0"/>
          </a:endParaRPr>
        </a:p>
      </dsp:txBody>
      <dsp:txXfrm>
        <a:off x="254417" y="173796"/>
        <a:ext cx="7720764" cy="31807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fontAlgn="auto">
              <a:spcBef>
                <a:spcPts val="0"/>
              </a:spcBef>
              <a:spcAft>
                <a:spcPts val="0"/>
              </a:spcAft>
              <a:defRPr sz="1200">
                <a:latin typeface="+mn-lt"/>
                <a:cs typeface="+mn-cs"/>
              </a:defRPr>
            </a:lvl1pPr>
          </a:lstStyle>
          <a:p>
            <a:pPr>
              <a:defRPr/>
            </a:pPr>
            <a:fld id="{A3198064-9D83-4A20-9F36-76363D7F99DC}" type="datetimeFigureOut">
              <a:rPr lang="en-GB"/>
              <a:pPr>
                <a:defRPr/>
              </a:pPr>
              <a:t>13/08/2021</a:t>
            </a:fld>
            <a:endParaRPr lang="en-GB"/>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GB" noProof="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fontAlgn="auto">
              <a:spcBef>
                <a:spcPts val="0"/>
              </a:spcBef>
              <a:spcAft>
                <a:spcPts val="0"/>
              </a:spcAft>
              <a:defRPr sz="1200">
                <a:latin typeface="+mn-lt"/>
                <a:cs typeface="+mn-cs"/>
              </a:defRPr>
            </a:lvl1pPr>
          </a:lstStyle>
          <a:p>
            <a:pPr>
              <a:defRPr/>
            </a:pPr>
            <a:fld id="{D44B80AE-5D13-4E9C-9856-CFDA5B1C575B}" type="slidenum">
              <a:rPr lang="en-GB"/>
              <a:pPr>
                <a:defRPr/>
              </a:pPr>
              <a:t>‹#›</a:t>
            </a:fld>
            <a:endParaRPr lang="en-GB"/>
          </a:p>
        </p:txBody>
      </p:sp>
    </p:spTree>
    <p:extLst>
      <p:ext uri="{BB962C8B-B14F-4D97-AF65-F5344CB8AC3E}">
        <p14:creationId xmlns:p14="http://schemas.microsoft.com/office/powerpoint/2010/main" val="1004890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4B80AE-5D13-4E9C-9856-CFDA5B1C575B}" type="slidenum">
              <a:rPr lang="en-GB" smtClean="0"/>
              <a:pPr>
                <a:defRPr/>
              </a:pPr>
              <a:t>1</a:t>
            </a:fld>
            <a:endParaRPr lang="en-GB"/>
          </a:p>
        </p:txBody>
      </p:sp>
    </p:spTree>
    <p:extLst>
      <p:ext uri="{BB962C8B-B14F-4D97-AF65-F5344CB8AC3E}">
        <p14:creationId xmlns:p14="http://schemas.microsoft.com/office/powerpoint/2010/main" val="362919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44B80AE-5D13-4E9C-9856-CFDA5B1C575B}" type="slidenum">
              <a:rPr lang="en-GB" smtClean="0">
                <a:solidFill>
                  <a:prstClr val="black"/>
                </a:solidFill>
              </a:rPr>
              <a:pPr>
                <a:defRPr/>
              </a:pPr>
              <a:t>26</a:t>
            </a:fld>
            <a:endParaRPr lang="en-GB">
              <a:solidFill>
                <a:prstClr val="black"/>
              </a:solidFill>
            </a:endParaRPr>
          </a:p>
        </p:txBody>
      </p:sp>
    </p:spTree>
    <p:extLst>
      <p:ext uri="{BB962C8B-B14F-4D97-AF65-F5344CB8AC3E}">
        <p14:creationId xmlns:p14="http://schemas.microsoft.com/office/powerpoint/2010/main" val="342975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89AB573-B8C8-4B34-B1EB-CA159A8A82BB}" type="datetimeFigureOut">
              <a:rPr lang="en-GB"/>
              <a:pPr>
                <a:defRPr/>
              </a:pPr>
              <a:t>13/08/2021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0CF340-88CB-4616-B78F-BC06DDEA9B2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371641E-FF2C-44F3-AF0F-69FB70035DDA}" type="datetimeFigureOut">
              <a:rPr lang="en-GB"/>
              <a:pPr>
                <a:defRPr/>
              </a:pPr>
              <a:t>13/08/2021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F38BBB-F77E-4F06-8501-CA36F28D154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3617DB1-2F61-4348-8851-B95E45512BB8}" type="datetimeFigureOut">
              <a:rPr lang="en-GB"/>
              <a:pPr>
                <a:defRPr/>
              </a:pPr>
              <a:t>13/08/2021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F60478-7BA9-463B-9C0F-277F677188B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2CBEFE2-FC87-49DC-8029-C6163462D715}" type="datetimeFigureOut">
              <a:rPr lang="en-GB"/>
              <a:pPr>
                <a:defRPr/>
              </a:pPr>
              <a:t>13/08/2021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D86D879-F2DD-451E-AF59-32EA8144491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897F01-9651-4FFD-AC00-DEC4E19005A2}" type="datetimeFigureOut">
              <a:rPr lang="en-GB"/>
              <a:pPr>
                <a:defRPr/>
              </a:pPr>
              <a:t>13/08/2021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572391A-A1C7-4584-B72B-AED9B7348B8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776C2BB-497D-41B9-A241-51ECEC96FEE8}" type="datetimeFigureOut">
              <a:rPr lang="en-GB"/>
              <a:pPr>
                <a:defRPr/>
              </a:pPr>
              <a:t>13/08/2021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7DCC7B-C1FD-4842-B7B5-75FF1541F9C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D235F3B-F753-4CE6-8FDC-822F7480EA83}" type="datetimeFigureOut">
              <a:rPr lang="en-GB"/>
              <a:pPr>
                <a:defRPr/>
              </a:pPr>
              <a:t>13/08/2021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C03B9D9-3473-4592-A958-740E947B79F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759F075-A39B-4DD9-AD5A-19E19A57B17D}" type="datetimeFigureOut">
              <a:rPr lang="en-GB"/>
              <a:pPr>
                <a:defRPr/>
              </a:pPr>
              <a:t>13/08/2021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368DFEA-AB56-4850-B286-F081B508546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609579-1EC7-4126-BF11-B5E5364B085F}" type="datetimeFigureOut">
              <a:rPr lang="en-GB"/>
              <a:pPr>
                <a:defRPr/>
              </a:pPr>
              <a:t>13/08/2021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72A9609-4481-44BC-829E-BDB60F54CF1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ADE339-3456-4035-ADF8-D54AD94C2759}" type="datetimeFigureOut">
              <a:rPr lang="en-GB"/>
              <a:pPr>
                <a:defRPr/>
              </a:pPr>
              <a:t>13/08/2021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74B8C6-D788-44ED-A6D6-7D8322C6A9F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4B06BA-43A4-46A8-8495-853E587BB4C0}" type="datetimeFigureOut">
              <a:rPr lang="en-GB"/>
              <a:pPr>
                <a:defRPr/>
              </a:pPr>
              <a:t>13/08/2021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3FF0B3-8FA3-44FA-92B4-BC4A0D5747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130376C-E754-4763-86A2-C6B838985C63}" type="datetimeFigureOut">
              <a:rPr lang="en-GB"/>
              <a:pPr>
                <a:defRPr/>
              </a:pPr>
              <a:t>13/08/2021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0BAE53-B0BF-41A9-BABB-8F9778C89F0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57166"/>
            <a:ext cx="9143999" cy="2308324"/>
          </a:xfrm>
          <a:prstGeom prst="rect">
            <a:avLst/>
          </a:prstGeom>
          <a:noFill/>
        </p:spPr>
        <p:txBody>
          <a:bodyPr wrap="square" rtlCol="0">
            <a:spAutoFit/>
          </a:bodyPr>
          <a:lstStyle/>
          <a:p>
            <a:pPr lvl="0" algn="ctr"/>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Influence of treatments and packaging materials on microbial Quality of Stored Dehydrated </a:t>
            </a:r>
          </a:p>
          <a:p>
            <a:pPr lvl="0" algn="ctr"/>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Catfish (</a:t>
            </a:r>
            <a:r>
              <a:rPr lang="en-GB"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C</a:t>
            </a:r>
            <a:r>
              <a:rPr lang="en-GB" sz="36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larias</a:t>
            </a:r>
            <a:r>
              <a:rPr lang="en-GB"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 </a:t>
            </a:r>
            <a:r>
              <a:rPr lang="en-GB" sz="36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gariepinus</a:t>
            </a:r>
            <a:r>
              <a:rPr lang="en-GB"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Times New Roman" pitchFamily="18" charset="0"/>
              </a:rPr>
              <a:t>)  </a:t>
            </a:r>
          </a:p>
        </p:txBody>
      </p:sp>
      <p:sp>
        <p:nvSpPr>
          <p:cNvPr id="6" name="TextBox 5"/>
          <p:cNvSpPr txBox="1"/>
          <p:nvPr/>
        </p:nvSpPr>
        <p:spPr>
          <a:xfrm>
            <a:off x="3929058" y="2857496"/>
            <a:ext cx="1071570" cy="954107"/>
          </a:xfrm>
          <a:prstGeom prst="rect">
            <a:avLst/>
          </a:prstGeom>
          <a:noFill/>
        </p:spPr>
        <p:txBody>
          <a:bodyPr wrap="square" rtlCol="0">
            <a:spAutoFit/>
          </a:bodyPr>
          <a:lstStyle/>
          <a:p>
            <a:r>
              <a:rPr lang="en-US" sz="2800" b="1" dirty="0" smtClean="0">
                <a:latin typeface="French Script MT" pitchFamily="66" charset="0"/>
              </a:rPr>
              <a:t>	  By</a:t>
            </a:r>
            <a:endParaRPr lang="en-US" sz="2800" b="1" dirty="0">
              <a:latin typeface="French Script MT" pitchFamily="66" charset="0"/>
            </a:endParaRPr>
          </a:p>
        </p:txBody>
      </p:sp>
      <p:sp>
        <p:nvSpPr>
          <p:cNvPr id="7" name="TextBox 6"/>
          <p:cNvSpPr txBox="1"/>
          <p:nvPr/>
        </p:nvSpPr>
        <p:spPr>
          <a:xfrm>
            <a:off x="1979712" y="4293096"/>
            <a:ext cx="5355022" cy="830997"/>
          </a:xfrm>
          <a:prstGeom prst="rect">
            <a:avLst/>
          </a:prstGeom>
          <a:noFill/>
        </p:spPr>
        <p:txBody>
          <a:bodyPr wrap="square" rtlCol="0">
            <a:spAutoFit/>
          </a:bodyPr>
          <a:lstStyle/>
          <a:p>
            <a:pPr lvl="0" algn="ctr"/>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Dupe </a:t>
            </a:r>
            <a:r>
              <a:rPr lang="en-GB"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Temilade</a:t>
            </a:r>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Otolowo</a:t>
            </a:r>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and Stephen </a:t>
            </a:r>
            <a:r>
              <a:rPr lang="en-GB"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Abiola</a:t>
            </a:r>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Akinola</a:t>
            </a:r>
            <a:r>
              <a:rPr lang="en-GB"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2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descr="C:\Users\DUPE\Pictures\2015-11-17\DSC00986.JPG"/>
          <p:cNvPicPr>
            <a:picLocks noChangeAspect="1" noChangeArrowheads="1"/>
          </p:cNvPicPr>
          <p:nvPr/>
        </p:nvPicPr>
        <p:blipFill>
          <a:blip r:embed="rId3" cstate="print"/>
          <a:srcRect/>
          <a:stretch>
            <a:fillRect/>
          </a:stretch>
        </p:blipFill>
        <p:spPr bwMode="auto">
          <a:xfrm>
            <a:off x="0" y="5301208"/>
            <a:ext cx="2123728" cy="1556792"/>
          </a:xfrm>
          <a:prstGeom prst="rect">
            <a:avLst/>
          </a:prstGeom>
          <a:noFill/>
        </p:spPr>
      </p:pic>
      <p:pic>
        <p:nvPicPr>
          <p:cNvPr id="11" name="Picture 2" descr="C:\Users\DUPE\Pictures\2015-11-17\DSC00986.JPG"/>
          <p:cNvPicPr>
            <a:picLocks noChangeAspect="1" noChangeArrowheads="1"/>
          </p:cNvPicPr>
          <p:nvPr/>
        </p:nvPicPr>
        <p:blipFill>
          <a:blip r:embed="rId3" cstate="print"/>
          <a:srcRect/>
          <a:stretch>
            <a:fillRect/>
          </a:stretch>
        </p:blipFill>
        <p:spPr bwMode="auto">
          <a:xfrm>
            <a:off x="7020272" y="5301208"/>
            <a:ext cx="2123728" cy="15567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836712"/>
            <a:ext cx="5825634" cy="424732"/>
          </a:xfrm>
          <a:prstGeom prst="rect">
            <a:avLst/>
          </a:prstGeom>
        </p:spPr>
        <p:txBody>
          <a:bodyPr wrap="none">
            <a:spAutoFit/>
          </a:bodyPr>
          <a:lstStyle/>
          <a:p>
            <a:pPr lvl="0">
              <a:lnSpc>
                <a:spcPct val="90000"/>
              </a:lnSpc>
            </a:pPr>
            <a:r>
              <a:rPr lang="en-US" sz="2400" dirty="0" smtClean="0">
                <a:latin typeface="Times New Roman" pitchFamily="18" charset="0"/>
                <a:cs typeface="Times New Roman" pitchFamily="18" charset="0"/>
              </a:rPr>
              <a:t>The specific objectives of this research are to:</a:t>
            </a:r>
          </a:p>
        </p:txBody>
      </p:sp>
      <p:sp>
        <p:nvSpPr>
          <p:cNvPr id="3" name="Rectangle 2"/>
          <p:cNvSpPr/>
          <p:nvPr/>
        </p:nvSpPr>
        <p:spPr>
          <a:xfrm>
            <a:off x="0" y="0"/>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b="1" dirty="0" smtClean="0">
                <a:latin typeface="Times New Roman" pitchFamily="18" charset="0"/>
                <a:cs typeface="Times New Roman" pitchFamily="18" charset="0"/>
              </a:rPr>
              <a:t>Objectives </a:t>
            </a:r>
            <a:endParaRPr lang="en-GB" sz="3600" dirty="0"/>
          </a:p>
        </p:txBody>
      </p:sp>
      <p:sp>
        <p:nvSpPr>
          <p:cNvPr id="4" name="Rectangle 3"/>
          <p:cNvSpPr/>
          <p:nvPr/>
        </p:nvSpPr>
        <p:spPr>
          <a:xfrm>
            <a:off x="683568" y="1484784"/>
            <a:ext cx="7704856" cy="3724096"/>
          </a:xfrm>
          <a:prstGeom prst="rect">
            <a:avLst/>
          </a:prstGeom>
        </p:spPr>
        <p:txBody>
          <a:bodyPr wrap="square">
            <a:spAutoFit/>
          </a:bodyPr>
          <a:lstStyle/>
          <a:p>
            <a:pPr marL="342900" lvl="0" indent="-342900">
              <a:buFont typeface="Arial" pitchFamily="34" charset="0"/>
              <a:buChar char="•"/>
            </a:pPr>
            <a:r>
              <a:rPr lang="en-US" sz="2400" dirty="0" smtClean="0">
                <a:latin typeface="Times New Roman" pitchFamily="18" charset="0"/>
                <a:cs typeface="Times New Roman" pitchFamily="18" charset="0"/>
              </a:rPr>
              <a:t>establish effective processing parameters (treatments) for dehydration of catfish,</a:t>
            </a:r>
          </a:p>
          <a:p>
            <a:pPr marL="342900" lvl="0" indent="-342900"/>
            <a:endParaRPr lang="en-US" sz="2000" dirty="0" smtClean="0">
              <a:latin typeface="Times New Roman" pitchFamily="18" charset="0"/>
              <a:cs typeface="Times New Roman" pitchFamily="18" charset="0"/>
            </a:endParaRPr>
          </a:p>
          <a:p>
            <a:pPr marL="342900" lvl="0" indent="-342900">
              <a:buFont typeface="Arial" pitchFamily="34" charset="0"/>
              <a:buChar char="•"/>
            </a:pPr>
            <a:r>
              <a:rPr lang="en-US" sz="2400" dirty="0" smtClean="0">
                <a:latin typeface="Times New Roman" pitchFamily="18" charset="0"/>
                <a:cs typeface="Times New Roman" pitchFamily="18" charset="0"/>
              </a:rPr>
              <a:t>evaluate storage stability of dehydrated catfish and recommend adequate packaging material for the product, and finally,</a:t>
            </a:r>
          </a:p>
          <a:p>
            <a:pPr marL="342900" lvl="0" indent="-342900">
              <a:buFont typeface="Arial" pitchFamily="34" charset="0"/>
              <a:buChar char="•"/>
            </a:pPr>
            <a:endParaRPr lang="en-US" sz="2400" dirty="0" smtClean="0">
              <a:latin typeface="Times New Roman" pitchFamily="18" charset="0"/>
              <a:cs typeface="Times New Roman" pitchFamily="18" charset="0"/>
            </a:endParaRPr>
          </a:p>
          <a:p>
            <a:pPr marL="342900" lvl="0" indent="-342900">
              <a:buFont typeface="Arial" pitchFamily="34" charset="0"/>
              <a:buChar char="•"/>
            </a:pPr>
            <a:r>
              <a:rPr lang="en-US" sz="2400" dirty="0" smtClean="0">
                <a:latin typeface="Times New Roman" pitchFamily="18" charset="0"/>
                <a:cs typeface="Times New Roman" pitchFamily="18" charset="0"/>
              </a:rPr>
              <a:t>provide  information on the microbial safety of stored dehydrated catfish with simple processing and packaging techniques</a:t>
            </a:r>
            <a:r>
              <a:rPr lang="en-US" dirty="0" smtClean="0">
                <a:latin typeface="Times New Roman" pitchFamily="18" charset="0"/>
                <a:cs typeface="Times New Roman" pitchFamily="18" charset="0"/>
              </a:rPr>
              <a:t>.</a:t>
            </a:r>
            <a:endParaRPr lang="en-GB" dirty="0"/>
          </a:p>
        </p:txBody>
      </p:sp>
      <p:sp>
        <p:nvSpPr>
          <p:cNvPr id="5" name="Right Arrow 4"/>
          <p:cNvSpPr/>
          <p:nvPr/>
        </p:nvSpPr>
        <p:spPr>
          <a:xfrm>
            <a:off x="251520" y="1484784"/>
            <a:ext cx="478374"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7" name="Right Arrow 6"/>
          <p:cNvSpPr/>
          <p:nvPr/>
        </p:nvSpPr>
        <p:spPr>
          <a:xfrm>
            <a:off x="251520" y="2492896"/>
            <a:ext cx="478374"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9" name="Right Arrow 8"/>
          <p:cNvSpPr/>
          <p:nvPr/>
        </p:nvSpPr>
        <p:spPr>
          <a:xfrm>
            <a:off x="251520" y="3933056"/>
            <a:ext cx="478374"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2428868"/>
            <a:ext cx="5386411" cy="76944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buNone/>
            </a:pPr>
            <a:r>
              <a:rPr lang="en-US" sz="4400" dirty="0" smtClean="0">
                <a:solidFill>
                  <a:srgbClr val="7030A0"/>
                </a:solidFill>
                <a:latin typeface="Times New Roman" pitchFamily="18" charset="0"/>
                <a:cs typeface="Times New Roman" pitchFamily="18" charset="0"/>
              </a:rPr>
              <a:t>Materials and Methods</a:t>
            </a:r>
            <a:endParaRPr lang="en-GB" sz="4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9144000" cy="642918"/>
          </a:xfrm>
        </p:spPr>
        <p:style>
          <a:lnRef idx="1">
            <a:schemeClr val="accent2"/>
          </a:lnRef>
          <a:fillRef idx="2">
            <a:schemeClr val="accent2"/>
          </a:fillRef>
          <a:effectRef idx="1">
            <a:schemeClr val="accent2"/>
          </a:effectRef>
          <a:fontRef idx="minor">
            <a:schemeClr val="dk1"/>
          </a:fontRef>
        </p:style>
        <p:txBody>
          <a:bodyPr/>
          <a:lstStyle/>
          <a:p>
            <a:r>
              <a:rPr lang="en-US" sz="4000" dirty="0" smtClean="0">
                <a:latin typeface="Arial Rounded MT Bold" pitchFamily="34" charset="0"/>
              </a:rPr>
              <a:t>Materials</a:t>
            </a:r>
          </a:p>
        </p:txBody>
      </p:sp>
      <p:sp>
        <p:nvSpPr>
          <p:cNvPr id="6" name="TextBox 5"/>
          <p:cNvSpPr txBox="1"/>
          <p:nvPr/>
        </p:nvSpPr>
        <p:spPr>
          <a:xfrm>
            <a:off x="285720" y="714356"/>
            <a:ext cx="8534752" cy="5509200"/>
          </a:xfrm>
          <a:prstGeom prst="rect">
            <a:avLst/>
          </a:prstGeom>
          <a:noFill/>
        </p:spPr>
        <p:txBody>
          <a:bodyPr wrap="square" rtlCol="0">
            <a:spAutoFit/>
          </a:bodyPr>
          <a:lstStyle/>
          <a:p>
            <a:r>
              <a:rPr lang="en-US" sz="2400" b="1" dirty="0" smtClean="0">
                <a:ln w="1905"/>
                <a:effectLst>
                  <a:innerShdw blurRad="69850" dist="43180" dir="5400000">
                    <a:srgbClr val="000000">
                      <a:alpha val="65000"/>
                    </a:srgbClr>
                  </a:innerShdw>
                </a:effectLst>
                <a:latin typeface="Times New Roman" pitchFamily="18" charset="0"/>
                <a:cs typeface="Times New Roman" pitchFamily="18" charset="0"/>
              </a:rPr>
              <a:t> </a:t>
            </a:r>
          </a:p>
          <a:p>
            <a:pPr>
              <a:buFont typeface="Wingdings" pitchFamily="2" charset="2"/>
              <a:buChar char="v"/>
            </a:pP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   Catfish (</a:t>
            </a:r>
            <a:r>
              <a:rPr lang="en-US" sz="2400" i="1" dirty="0" err="1" smtClean="0">
                <a:ln w="1905"/>
                <a:effectLst>
                  <a:innerShdw blurRad="69850" dist="43180" dir="5400000">
                    <a:srgbClr val="000000">
                      <a:alpha val="65000"/>
                    </a:srgbClr>
                  </a:innerShdw>
                </a:effectLst>
                <a:latin typeface="Times New Roman" pitchFamily="18" charset="0"/>
                <a:cs typeface="Times New Roman" pitchFamily="18" charset="0"/>
              </a:rPr>
              <a:t>Clarias</a:t>
            </a:r>
            <a:r>
              <a:rPr lang="en-US" sz="2400" i="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en-US" sz="2400" i="1" dirty="0" err="1" smtClean="0">
                <a:ln w="1905"/>
                <a:effectLst>
                  <a:innerShdw blurRad="69850" dist="43180" dir="5400000">
                    <a:srgbClr val="000000">
                      <a:alpha val="65000"/>
                    </a:srgbClr>
                  </a:innerShdw>
                </a:effectLst>
                <a:latin typeface="Times New Roman" pitchFamily="18" charset="0"/>
                <a:cs typeface="Times New Roman" pitchFamily="18" charset="0"/>
              </a:rPr>
              <a:t>gariepinus</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 was used for the experiment.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buFont typeface="Wingdings" pitchFamily="2" charset="2"/>
              <a:buChar char="v"/>
            </a:pP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Common salt (</a:t>
            </a:r>
            <a:r>
              <a:rPr lang="en-US" sz="2400" dirty="0" err="1" smtClean="0">
                <a:ln w="1905"/>
                <a:effectLst>
                  <a:innerShdw blurRad="69850" dist="43180" dir="5400000">
                    <a:srgbClr val="000000">
                      <a:alpha val="65000"/>
                    </a:srgbClr>
                  </a:innerShdw>
                </a:effectLst>
                <a:latin typeface="Times New Roman" pitchFamily="18" charset="0"/>
                <a:cs typeface="Times New Roman" pitchFamily="18" charset="0"/>
              </a:rPr>
              <a:t>Mr</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 Chef  brand) was used to make brine solution.</a:t>
            </a:r>
          </a:p>
          <a:p>
            <a:endParaRPr lang="en-US" sz="20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buFont typeface="Wingdings" pitchFamily="2" charset="2"/>
              <a:buChar char="v"/>
            </a:pP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The  convective electric d</a:t>
            </a:r>
            <a:r>
              <a:rPr lang="en-US" sz="2400" dirty="0" smtClean="0">
                <a:latin typeface="Times New Roman" pitchFamily="18" charset="0"/>
                <a:cs typeface="Times New Roman" pitchFamily="18" charset="0"/>
              </a:rPr>
              <a:t>ryer was used for the  drying of catfish.</a:t>
            </a:r>
            <a:endParaRPr lang="en-US" sz="2400" dirty="0" smtClean="0">
              <a:ln w="1905"/>
              <a:effectLst>
                <a:innerShdw blurRad="69850" dist="43180" dir="5400000">
                  <a:srgbClr val="000000">
                    <a:alpha val="65000"/>
                  </a:srgbClr>
                </a:innerShdw>
              </a:effectLst>
              <a:latin typeface="Times New Roman" pitchFamily="18" charset="0"/>
              <a:cs typeface="Times New Roman" pitchFamily="18" charset="0"/>
            </a:endParaRPr>
          </a:p>
          <a:p>
            <a:endParaRPr lang="en-US" sz="2000" dirty="0" smtClean="0">
              <a:ln w="1905"/>
              <a:effectLst>
                <a:innerShdw blurRad="69850" dist="43180" dir="5400000">
                  <a:srgbClr val="000000">
                    <a:alpha val="65000"/>
                  </a:srgbClr>
                </a:innerShdw>
              </a:effectLst>
              <a:latin typeface="Times New Roman" pitchFamily="18" charset="0"/>
              <a:cs typeface="Times New Roman" pitchFamily="18" charset="0"/>
            </a:endParaRPr>
          </a:p>
          <a:p>
            <a:pPr>
              <a:buFont typeface="Wingdings" pitchFamily="2" charset="2"/>
              <a:buChar char="v"/>
            </a:pPr>
            <a:r>
              <a:rPr lang="en-US" sz="2000"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Packaging materials used for the storage experiment include; high density  (HD) and low density (LD) polyethylene, rigid plastic container (PL), paper  board carton (CT), and nylon jute bag (BG).</a:t>
            </a:r>
          </a:p>
          <a:p>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  </a:t>
            </a:r>
          </a:p>
          <a:p>
            <a:pPr lvl="0">
              <a:buFont typeface="Wingdings" pitchFamily="2" charset="2"/>
              <a:buChar char="v"/>
            </a:pP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Chemicals used for the analyses were of analytical grade.</a:t>
            </a:r>
            <a:r>
              <a:rPr lang="en-US" sz="2400" dirty="0" smtClean="0">
                <a:ln w="1905"/>
                <a:effectLst>
                  <a:innerShdw blurRad="69850" dist="43180" dir="5400000">
                    <a:srgbClr val="000000">
                      <a:alpha val="65000"/>
                    </a:srgbClr>
                  </a:innerShdw>
                </a:effectLst>
                <a:latin typeface="Times New Roman" pitchFamily="18" charset="0"/>
                <a:cs typeface="Times New Roman" pitchFamily="18" charset="0"/>
              </a:rPr>
              <a:t> </a:t>
            </a:r>
          </a:p>
          <a:p>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a:p>
            <a:endParaRPr lang="en-US" sz="2400" b="1" dirty="0" smtClean="0">
              <a:ln w="1905"/>
              <a:effectLst>
                <a:innerShdw blurRad="69850" dist="43180" dir="5400000">
                  <a:srgbClr val="000000">
                    <a:alpha val="65000"/>
                  </a:srgbClr>
                </a:innerShdw>
              </a:effectLst>
              <a:latin typeface="Georgia" pitchFamily="18" charset="0"/>
            </a:endParaRPr>
          </a:p>
        </p:txBody>
      </p:sp>
      <p:sp>
        <p:nvSpPr>
          <p:cNvPr id="7" name="TextBox 6"/>
          <p:cNvSpPr txBox="1"/>
          <p:nvPr/>
        </p:nvSpPr>
        <p:spPr>
          <a:xfrm>
            <a:off x="357158" y="2285992"/>
            <a:ext cx="8482042" cy="1692771"/>
          </a:xfrm>
          <a:prstGeom prst="rect">
            <a:avLst/>
          </a:prstGeom>
          <a:noFill/>
        </p:spPr>
        <p:txBody>
          <a:bodyPr wrap="square" rtlCol="0">
            <a:spAutoFit/>
          </a:bodyPr>
          <a:lstStyle/>
          <a:p>
            <a:pPr lvl="0"/>
            <a:endParaRPr lang="en-US" sz="2800" dirty="0" smtClean="0">
              <a:latin typeface="Berlin Sans FB" pitchFamily="34" charset="0"/>
            </a:endParaRPr>
          </a:p>
          <a:p>
            <a:pPr lvl="0"/>
            <a:endParaRPr lang="en-US" sz="2800" dirty="0" smtClean="0">
              <a:latin typeface="Berlin Sans FB" pitchFamily="34" charset="0"/>
            </a:endParaRPr>
          </a:p>
          <a:p>
            <a:pPr lvl="0"/>
            <a:endParaRPr lang="en-US" sz="2800" dirty="0" smtClean="0">
              <a:latin typeface="Berlin Sans FB" pitchFamily="34" charset="0"/>
            </a:endParaRPr>
          </a:p>
          <a:p>
            <a:r>
              <a:rPr lang="en-US" sz="2000" i="1" dirty="0" smtClean="0">
                <a:latin typeface="Georgia" pitchFamily="18" charset="0"/>
              </a:rPr>
              <a:t> </a:t>
            </a:r>
            <a:endParaRPr lang="en-US" sz="2000" dirty="0">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graphicFrame>
        <p:nvGraphicFramePr>
          <p:cNvPr id="4" name="Diagram 3"/>
          <p:cNvGraphicFramePr/>
          <p:nvPr/>
        </p:nvGraphicFramePr>
        <p:xfrm>
          <a:off x="1571604" y="12858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43108" y="2857496"/>
            <a:ext cx="500066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5400" dirty="0" smtClean="0">
                <a:solidFill>
                  <a:srgbClr val="7030A0"/>
                </a:solidFill>
                <a:latin typeface="Times New Roman" pitchFamily="18" charset="0"/>
                <a:cs typeface="Times New Roman" pitchFamily="18" charset="0"/>
              </a:rPr>
              <a:t>METHODS</a:t>
            </a:r>
            <a:endParaRPr lang="en-GB" sz="5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66"/>
          </a:xfrm>
        </p:spPr>
        <p:style>
          <a:lnRef idx="1">
            <a:schemeClr val="accent2"/>
          </a:lnRef>
          <a:fillRef idx="2">
            <a:schemeClr val="accent2"/>
          </a:fillRef>
          <a:effectRef idx="1">
            <a:schemeClr val="accent2"/>
          </a:effectRef>
          <a:fontRef idx="minor">
            <a:schemeClr val="dk1"/>
          </a:fontRef>
        </p:style>
        <p:txBody>
          <a:bodyPr anchor="t"/>
          <a:lstStyle/>
          <a:p>
            <a:r>
              <a:rPr lang="en-GB" sz="2800" b="1" dirty="0" smtClean="0">
                <a:latin typeface="Times New Roman" pitchFamily="18" charset="0"/>
                <a:cs typeface="Times New Roman" pitchFamily="18" charset="0"/>
              </a:rPr>
              <a:t>Methods</a:t>
            </a:r>
            <a:br>
              <a:rPr lang="en-GB" sz="28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89741"/>
              </p:ext>
            </p:extLst>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472" y="785794"/>
          <a:ext cx="7286677" cy="5726109"/>
        </p:xfrm>
        <a:graphic>
          <a:graphicData uri="http://schemas.openxmlformats.org/drawingml/2006/table">
            <a:tbl>
              <a:tblPr/>
              <a:tblGrid>
                <a:gridCol w="1085230"/>
                <a:gridCol w="2117705"/>
                <a:gridCol w="1841688"/>
                <a:gridCol w="2242054"/>
              </a:tblGrid>
              <a:tr h="231189">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Run</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smtClean="0">
                          <a:solidFill>
                            <a:srgbClr val="000000"/>
                          </a:solidFill>
                          <a:latin typeface="Times New Roman" pitchFamily="18" charset="0"/>
                          <a:ea typeface="Times New Roman"/>
                          <a:cs typeface="Times New Roman" pitchFamily="18" charset="0"/>
                        </a:rPr>
                        <a:t>A: Brine Concentration (%)</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smtClean="0">
                          <a:solidFill>
                            <a:srgbClr val="000000"/>
                          </a:solidFill>
                          <a:latin typeface="Times New Roman" pitchFamily="18" charset="0"/>
                          <a:ea typeface="Times New Roman"/>
                          <a:cs typeface="Times New Roman" pitchFamily="18" charset="0"/>
                        </a:rPr>
                        <a:t>B: Brining Time (min)</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smtClean="0">
                          <a:solidFill>
                            <a:srgbClr val="000000"/>
                          </a:solidFill>
                          <a:latin typeface="Times New Roman" pitchFamily="18" charset="0"/>
                          <a:ea typeface="Times New Roman"/>
                          <a:cs typeface="Times New Roman" pitchFamily="18" charset="0"/>
                        </a:rPr>
                        <a:t>C: Drying Temperature (</a:t>
                      </a:r>
                      <a:r>
                        <a:rPr lang="en-GB" sz="1200" b="1" dirty="0" err="1" smtClean="0">
                          <a:solidFill>
                            <a:srgbClr val="000000"/>
                          </a:solidFill>
                          <a:latin typeface="Times New Roman" pitchFamily="18" charset="0"/>
                          <a:ea typeface="Times New Roman"/>
                          <a:cs typeface="Times New Roman" pitchFamily="18" charset="0"/>
                        </a:rPr>
                        <a:t>o</a:t>
                      </a:r>
                      <a:r>
                        <a:rPr lang="en-GB" sz="1400" b="1" dirty="0" err="1" smtClean="0">
                          <a:solidFill>
                            <a:srgbClr val="000000"/>
                          </a:solidFill>
                          <a:latin typeface="Times New Roman" pitchFamily="18" charset="0"/>
                          <a:ea typeface="Times New Roman"/>
                          <a:cs typeface="Times New Roman" pitchFamily="18" charset="0"/>
                        </a:rPr>
                        <a:t>C</a:t>
                      </a:r>
                      <a:r>
                        <a:rPr lang="en-GB" sz="1400" b="1" dirty="0" smtClean="0">
                          <a:solidFill>
                            <a:srgbClr val="000000"/>
                          </a:solidFill>
                          <a:latin typeface="Times New Roman" pitchFamily="18" charset="0"/>
                          <a:ea typeface="Times New Roman"/>
                          <a:cs typeface="Times New Roman" pitchFamily="18" charset="0"/>
                        </a:rPr>
                        <a:t>)</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432">
                <a:tc>
                  <a:txBody>
                    <a:bodyPr/>
                    <a:lstStyle/>
                    <a:p>
                      <a:pPr algn="ctr">
                        <a:lnSpc>
                          <a:spcPct val="107000"/>
                        </a:lnSpc>
                        <a:spcAft>
                          <a:spcPts val="0"/>
                        </a:spcAft>
                      </a:pPr>
                      <a:endParaRPr lang="en-GB" sz="1400" b="1" dirty="0">
                        <a:solidFill>
                          <a:srgbClr val="000000"/>
                        </a:solidFill>
                        <a:latin typeface="Times New Roman" pitchFamily="18" charset="0"/>
                        <a:ea typeface="Times New Roman"/>
                        <a:cs typeface="Times New Roman" pitchFamily="18" charset="0"/>
                      </a:endParaRPr>
                    </a:p>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60</a:t>
                      </a:r>
                      <a:endParaRPr lang="en-GB" sz="1400" b="1">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110</a:t>
                      </a:r>
                      <a:endParaRPr lang="en-GB" sz="1400" b="1">
                        <a:latin typeface="Times New Roman" pitchFamily="18" charset="0"/>
                        <a:ea typeface="Calibri"/>
                        <a:cs typeface="Times New Roman" pitchFamily="18" charset="0"/>
                      </a:endParaRPr>
                    </a:p>
                  </a:txBody>
                  <a:tcPr marL="44245" marR="44245" marT="0" marB="0" anchor="b">
                    <a:lnL>
                      <a:noFill/>
                    </a:lnL>
                    <a:lnR>
                      <a:noFill/>
                    </a:lnR>
                    <a:lnT w="12700" cap="flat" cmpd="sng" algn="ctr">
                      <a:solidFill>
                        <a:srgbClr val="000000"/>
                      </a:solidFill>
                      <a:prstDash val="solid"/>
                      <a:round/>
                      <a:headEnd type="none" w="med" len="med"/>
                      <a:tailEnd type="none" w="med" len="med"/>
                    </a:lnT>
                    <a:lnB>
                      <a:noFill/>
                    </a:lnB>
                  </a:tcPr>
                </a:tc>
              </a:tr>
              <a:tr h="298132">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2</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90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110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3</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3</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60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110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4</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3</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30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90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5</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30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110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9</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90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130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7</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9</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60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110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8</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60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110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9</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9</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90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90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60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130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11</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3</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90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130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12</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60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110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13</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6</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60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90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14</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3</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90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90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15</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3</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30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130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16</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9</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30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130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a:noFill/>
                    </a:lnB>
                  </a:tcPr>
                </a:tc>
              </a:tr>
              <a:tr h="298132">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17</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smtClean="0">
                          <a:solidFill>
                            <a:srgbClr val="000000"/>
                          </a:solidFill>
                          <a:latin typeface="Times New Roman" pitchFamily="18" charset="0"/>
                          <a:ea typeface="Calibri"/>
                          <a:cs typeface="Times New Roman" pitchFamily="18" charset="0"/>
                        </a:rPr>
                        <a:t>9</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a:solidFill>
                            <a:srgbClr val="000000"/>
                          </a:solidFill>
                          <a:latin typeface="Times New Roman" pitchFamily="18" charset="0"/>
                          <a:ea typeface="Times New Roman"/>
                          <a:cs typeface="Times New Roman" pitchFamily="18" charset="0"/>
                        </a:rPr>
                        <a:t>30</a:t>
                      </a:r>
                      <a:endParaRPr lang="en-GB" sz="1400" b="1">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solidFill>
                            <a:srgbClr val="000000"/>
                          </a:solidFill>
                          <a:latin typeface="Times New Roman" pitchFamily="18" charset="0"/>
                          <a:ea typeface="Times New Roman"/>
                          <a:cs typeface="Times New Roman" pitchFamily="18" charset="0"/>
                        </a:rPr>
                        <a:t>90</a:t>
                      </a:r>
                      <a:endParaRPr lang="en-GB" sz="1400" b="1" dirty="0">
                        <a:latin typeface="Times New Roman" pitchFamily="18" charset="0"/>
                        <a:ea typeface="Calibri"/>
                        <a:cs typeface="Times New Roman" pitchFamily="18" charset="0"/>
                      </a:endParaRPr>
                    </a:p>
                  </a:txBody>
                  <a:tcPr marL="44245" marR="44245"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71472" y="357166"/>
            <a:ext cx="728667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latin typeface="Times New Roman" pitchFamily="18" charset="0"/>
                <a:cs typeface="Times New Roman" pitchFamily="18" charset="0"/>
              </a:rPr>
              <a:t> Table 1: Response surface Methodology (RSM) design runs</a:t>
            </a:r>
            <a:endParaRPr lang="en-GB"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6116" y="72396"/>
            <a:ext cx="257176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Live-catfish</a:t>
            </a:r>
            <a:endParaRPr lang="en-US" sz="2000" dirty="0">
              <a:solidFill>
                <a:schemeClr val="tx1"/>
              </a:solidFill>
              <a:latin typeface="Arial Rounded MT Bold" pitchFamily="34" charset="0"/>
            </a:endParaRPr>
          </a:p>
        </p:txBody>
      </p:sp>
      <p:sp>
        <p:nvSpPr>
          <p:cNvPr id="5" name="Rectangle 4"/>
          <p:cNvSpPr/>
          <p:nvPr/>
        </p:nvSpPr>
        <p:spPr>
          <a:xfrm>
            <a:off x="2214546" y="738496"/>
            <a:ext cx="516669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ctr" fontAlgn="auto">
              <a:spcAft>
                <a:spcPts val="0"/>
              </a:spcAft>
              <a:buClr>
                <a:schemeClr val="accent3"/>
              </a:buClr>
              <a:buFont typeface="Wingdings 2"/>
              <a:buNone/>
              <a:defRPr/>
            </a:pPr>
            <a:r>
              <a:rPr lang="en-US" sz="2000" dirty="0" smtClean="0">
                <a:solidFill>
                  <a:schemeClr val="tx1"/>
                </a:solidFill>
                <a:latin typeface="Arial Rounded MT Bold" pitchFamily="34" charset="0"/>
              </a:rPr>
              <a:t>                        Slaughtering (beheaded) </a:t>
            </a:r>
            <a:endParaRPr lang="en-US" sz="2000" dirty="0">
              <a:solidFill>
                <a:schemeClr val="tx1"/>
              </a:solidFill>
              <a:latin typeface="Arial Rounded MT Bold" pitchFamily="34" charset="0"/>
            </a:endParaRPr>
          </a:p>
        </p:txBody>
      </p:sp>
      <p:sp>
        <p:nvSpPr>
          <p:cNvPr id="6" name="Rectangle 5"/>
          <p:cNvSpPr/>
          <p:nvPr/>
        </p:nvSpPr>
        <p:spPr>
          <a:xfrm>
            <a:off x="3635896" y="1412776"/>
            <a:ext cx="222084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Arial Rounded MT Bold" pitchFamily="34" charset="0"/>
            </a:endParaRPr>
          </a:p>
          <a:p>
            <a:pPr algn="ctr"/>
            <a:r>
              <a:rPr lang="en-US" sz="2000" dirty="0" smtClean="0">
                <a:solidFill>
                  <a:schemeClr val="tx1"/>
                </a:solidFill>
                <a:latin typeface="Arial Rounded MT Bold" pitchFamily="34" charset="0"/>
              </a:rPr>
              <a:t>Degutting</a:t>
            </a:r>
          </a:p>
          <a:p>
            <a:pPr algn="ctr"/>
            <a:endParaRPr lang="en-US" sz="2000" dirty="0">
              <a:solidFill>
                <a:schemeClr val="tx1"/>
              </a:solidFill>
              <a:latin typeface="Arial Rounded MT Bold" pitchFamily="34" charset="0"/>
            </a:endParaRPr>
          </a:p>
        </p:txBody>
      </p:sp>
      <p:sp>
        <p:nvSpPr>
          <p:cNvPr id="7" name="Rectangle 6"/>
          <p:cNvSpPr/>
          <p:nvPr/>
        </p:nvSpPr>
        <p:spPr>
          <a:xfrm>
            <a:off x="3143240" y="4214818"/>
            <a:ext cx="307183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latin typeface="Arial Rounded MT Bold" pitchFamily="34" charset="0"/>
            </a:endParaRPr>
          </a:p>
          <a:p>
            <a:pPr algn="ctr"/>
            <a:r>
              <a:rPr lang="en-US" sz="2000" dirty="0" smtClean="0">
                <a:solidFill>
                  <a:schemeClr val="tx1"/>
                </a:solidFill>
                <a:latin typeface="Arial Rounded MT Bold" pitchFamily="34" charset="0"/>
              </a:rPr>
              <a:t>Cooling </a:t>
            </a:r>
          </a:p>
        </p:txBody>
      </p:sp>
      <p:sp>
        <p:nvSpPr>
          <p:cNvPr id="8" name="Rectangle 7"/>
          <p:cNvSpPr/>
          <p:nvPr/>
        </p:nvSpPr>
        <p:spPr>
          <a:xfrm>
            <a:off x="2928926" y="5000636"/>
            <a:ext cx="314327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Dehydrated Catfish</a:t>
            </a:r>
            <a:endParaRPr lang="en-US" sz="2000" dirty="0">
              <a:solidFill>
                <a:schemeClr val="tx1"/>
              </a:solidFill>
              <a:latin typeface="Arial Rounded MT Bold" pitchFamily="34" charset="0"/>
            </a:endParaRPr>
          </a:p>
        </p:txBody>
      </p:sp>
      <p:sp>
        <p:nvSpPr>
          <p:cNvPr id="9" name="Rectangle 8"/>
          <p:cNvSpPr/>
          <p:nvPr/>
        </p:nvSpPr>
        <p:spPr>
          <a:xfrm>
            <a:off x="3817714" y="2992980"/>
            <a:ext cx="150019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Hanging </a:t>
            </a:r>
            <a:endParaRPr lang="en-US" sz="2000" dirty="0">
              <a:solidFill>
                <a:schemeClr val="tx1"/>
              </a:solidFill>
              <a:latin typeface="Arial Rounded MT Bold" pitchFamily="34" charset="0"/>
            </a:endParaRPr>
          </a:p>
        </p:txBody>
      </p:sp>
      <p:sp>
        <p:nvSpPr>
          <p:cNvPr id="10" name="Rectangle 9"/>
          <p:cNvSpPr/>
          <p:nvPr/>
        </p:nvSpPr>
        <p:spPr>
          <a:xfrm>
            <a:off x="2627784" y="3717032"/>
            <a:ext cx="525658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Drying   (90, 110 and 130</a:t>
            </a:r>
            <a:r>
              <a:rPr lang="en-US" sz="2000" baseline="30000" dirty="0" smtClean="0">
                <a:solidFill>
                  <a:schemeClr val="tx1"/>
                </a:solidFill>
                <a:latin typeface="Arial Rounded MT Bold" pitchFamily="34" charset="0"/>
              </a:rPr>
              <a:t>o</a:t>
            </a:r>
            <a:r>
              <a:rPr lang="en-US" sz="2000" dirty="0" smtClean="0">
                <a:solidFill>
                  <a:schemeClr val="tx1"/>
                </a:solidFill>
                <a:latin typeface="Arial Rounded MT Bold" pitchFamily="34" charset="0"/>
              </a:rPr>
              <a:t>C) 		</a:t>
            </a:r>
            <a:endParaRPr lang="en-US" sz="2000" dirty="0">
              <a:solidFill>
                <a:schemeClr val="tx1"/>
              </a:solidFill>
              <a:latin typeface="Arial Rounded MT Bold" pitchFamily="34" charset="0"/>
            </a:endParaRPr>
          </a:p>
        </p:txBody>
      </p:sp>
      <p:sp>
        <p:nvSpPr>
          <p:cNvPr id="11" name="Rectangle 10"/>
          <p:cNvSpPr/>
          <p:nvPr/>
        </p:nvSpPr>
        <p:spPr>
          <a:xfrm>
            <a:off x="1691680" y="2348880"/>
            <a:ext cx="5643602" cy="653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Brining   </a:t>
            </a:r>
            <a:endParaRPr lang="en-US" sz="2000" dirty="0">
              <a:solidFill>
                <a:schemeClr val="tx1"/>
              </a:solidFill>
              <a:latin typeface="Arial Rounded MT Bold" pitchFamily="34" charset="0"/>
            </a:endParaRPr>
          </a:p>
        </p:txBody>
      </p:sp>
      <p:sp>
        <p:nvSpPr>
          <p:cNvPr id="12" name="Rectangle 11"/>
          <p:cNvSpPr/>
          <p:nvPr/>
        </p:nvSpPr>
        <p:spPr>
          <a:xfrm>
            <a:off x="3143240" y="5572140"/>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Rounded MT Bold" pitchFamily="34" charset="0"/>
              </a:rPr>
              <a:t>    Packaging/Storage</a:t>
            </a:r>
            <a:endParaRPr lang="en-US" sz="2000" dirty="0">
              <a:solidFill>
                <a:schemeClr val="tx1"/>
              </a:solidFill>
              <a:latin typeface="Arial Rounded MT Bold" pitchFamily="34" charset="0"/>
            </a:endParaRPr>
          </a:p>
        </p:txBody>
      </p:sp>
      <p:cxnSp>
        <p:nvCxnSpPr>
          <p:cNvPr id="14" name="Straight Arrow Connector 13"/>
          <p:cNvCxnSpPr/>
          <p:nvPr/>
        </p:nvCxnSpPr>
        <p:spPr>
          <a:xfrm rot="5400000">
            <a:off x="4429918" y="658872"/>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429918" y="1856570"/>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429918" y="2418954"/>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429918" y="3067026"/>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429918" y="3571082"/>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2000" y="4077072"/>
            <a:ext cx="0" cy="285752"/>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429918" y="4856966"/>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429918" y="5499908"/>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57290" y="5786454"/>
            <a:ext cx="6286544" cy="923330"/>
          </a:xfrm>
          <a:prstGeom prst="rect">
            <a:avLst/>
          </a:prstGeom>
          <a:noFill/>
        </p:spPr>
        <p:txBody>
          <a:bodyPr wrap="square" rtlCol="0">
            <a:spAutoFit/>
          </a:bodyPr>
          <a:lstStyle/>
          <a:p>
            <a:pPr marL="274320" indent="-274320" algn="ctr" fontAlgn="auto">
              <a:spcAft>
                <a:spcPts val="0"/>
              </a:spcAft>
              <a:buClr>
                <a:schemeClr val="accent3"/>
              </a:buClr>
              <a:buFont typeface="Wingdings 2"/>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274320" indent="-274320" algn="ctr" fontAlgn="auto">
              <a:spcAft>
                <a:spcPts val="0"/>
              </a:spcAft>
              <a:buClr>
                <a:schemeClr val="accent3"/>
              </a:buClr>
              <a:buFont typeface="Wingdings 2"/>
              <a:buNone/>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Figure 1: Processing of dehydrated catfish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Eyo</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2001). </a:t>
            </a: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23" name="Straight Arrow Connector 22"/>
          <p:cNvCxnSpPr/>
          <p:nvPr/>
        </p:nvCxnSpPr>
        <p:spPr>
          <a:xfrm rot="5400000">
            <a:off x="4429918" y="1213628"/>
            <a:ext cx="28575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71934" y="2000240"/>
            <a:ext cx="1137876" cy="369332"/>
          </a:xfrm>
          <a:prstGeom prst="rect">
            <a:avLst/>
          </a:prstGeom>
          <a:noFill/>
        </p:spPr>
        <p:txBody>
          <a:bodyPr wrap="none" rtlCol="0">
            <a:spAutoFit/>
          </a:bodyPr>
          <a:lstStyle/>
          <a:p>
            <a:r>
              <a:rPr lang="en-GB" b="1" dirty="0" smtClean="0"/>
              <a:t>Washing</a:t>
            </a:r>
            <a:endParaRPr lang="en-GB"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928670"/>
          </a:xfrm>
        </p:spPr>
        <p:style>
          <a:lnRef idx="1">
            <a:schemeClr val="accent2"/>
          </a:lnRef>
          <a:fillRef idx="2">
            <a:schemeClr val="accent2"/>
          </a:fillRef>
          <a:effectRef idx="1">
            <a:schemeClr val="accent2"/>
          </a:effectRef>
          <a:fontRef idx="minor">
            <a:schemeClr val="dk1"/>
          </a:fontRef>
        </p:style>
        <p:txBody>
          <a:bodyPr/>
          <a:lstStyle/>
          <a:p>
            <a:r>
              <a:rPr lang="en-US" sz="3200" b="1" dirty="0" smtClean="0">
                <a:latin typeface="Times New Roman" pitchFamily="18" charset="0"/>
                <a:cs typeface="Times New Roman" pitchFamily="18" charset="0"/>
              </a:rPr>
              <a:t>Sensory evaluation</a:t>
            </a:r>
          </a:p>
        </p:txBody>
      </p:sp>
      <p:sp>
        <p:nvSpPr>
          <p:cNvPr id="5" name="TextBox 4"/>
          <p:cNvSpPr txBox="1"/>
          <p:nvPr/>
        </p:nvSpPr>
        <p:spPr>
          <a:xfrm>
            <a:off x="642910" y="1965790"/>
            <a:ext cx="8033546"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n-US" sz="2400" dirty="0" smtClean="0">
                <a:latin typeface="Times New Roman" pitchFamily="18" charset="0"/>
                <a:cs typeface="Times New Roman" pitchFamily="18" charset="0"/>
              </a:rPr>
              <a:t>General appearance, aroma, texture, taste and overall acceptability of the hydrated, slightly seasoned and simmered samples of dehydrated catfish were evaluated by 18-man sensory panelists using 5-points Hedonic scale, where 5=Like very much; 3=Neither like nor dislike; and 1=Dislike very much as described by </a:t>
            </a:r>
            <a:r>
              <a:rPr lang="en-US" sz="2400" dirty="0" err="1" smtClean="0">
                <a:latin typeface="Times New Roman" pitchFamily="18" charset="0"/>
                <a:cs typeface="Times New Roman" pitchFamily="18" charset="0"/>
              </a:rPr>
              <a:t>Aworh</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et al. </a:t>
            </a:r>
            <a:r>
              <a:rPr lang="en-US" sz="2400" dirty="0" smtClean="0">
                <a:latin typeface="Times New Roman" pitchFamily="18" charset="0"/>
                <a:cs typeface="Times New Roman" pitchFamily="18" charset="0"/>
              </a:rPr>
              <a:t>(2002).</a:t>
            </a:r>
          </a:p>
          <a:p>
            <a:pPr lvl="0" algn="just"/>
            <a:r>
              <a:rPr lang="en-US" sz="2800" dirty="0" smtClean="0"/>
              <a:t> </a:t>
            </a:r>
          </a:p>
          <a:p>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22" y="500042"/>
            <a:ext cx="3656770" cy="523220"/>
          </a:xfrm>
          <a:prstGeom prst="rect">
            <a:avLst/>
          </a:prstGeom>
          <a:noFill/>
        </p:spPr>
        <p:txBody>
          <a:bodyPr wrap="none" rtlCol="0">
            <a:spAutoFit/>
          </a:bodyPr>
          <a:lstStyle/>
          <a:p>
            <a:r>
              <a:rPr lang="en-GB" sz="2800" b="1" dirty="0" smtClean="0">
                <a:latin typeface="Times New Roman" pitchFamily="18" charset="0"/>
                <a:cs typeface="Times New Roman" pitchFamily="18" charset="0"/>
              </a:rPr>
              <a:t>Packaging and storage</a:t>
            </a:r>
            <a:endParaRPr lang="en-GB" sz="2800" b="1" dirty="0">
              <a:latin typeface="Times New Roman" pitchFamily="18" charset="0"/>
              <a:cs typeface="Times New Roman" pitchFamily="18" charset="0"/>
            </a:endParaRPr>
          </a:p>
        </p:txBody>
      </p:sp>
      <p:sp>
        <p:nvSpPr>
          <p:cNvPr id="4" name="TextBox 3"/>
          <p:cNvSpPr txBox="1"/>
          <p:nvPr/>
        </p:nvSpPr>
        <p:spPr>
          <a:xfrm>
            <a:off x="467544" y="1268760"/>
            <a:ext cx="8136904" cy="3785652"/>
          </a:xfrm>
          <a:prstGeom prst="rect">
            <a:avLst/>
          </a:prstGeom>
          <a:noFill/>
        </p:spPr>
        <p:txBody>
          <a:bodyPr wrap="square" rtlCol="0">
            <a:spAutoFit/>
          </a:bodyPr>
          <a:lstStyle/>
          <a:p>
            <a:pPr algn="just"/>
            <a:r>
              <a:rPr lang="en-GB" sz="2400" dirty="0" smtClean="0">
                <a:latin typeface="Times New Roman" pitchFamily="18" charset="0"/>
                <a:cs typeface="Times New Roman" pitchFamily="18" charset="0"/>
              </a:rPr>
              <a:t>Dehydrated catfish produced with the selected treatments were packaged in moderate sizes of the chosen materials in numbers corresponding to the expected intervals that the analyses were performed.</a:t>
            </a:r>
          </a:p>
          <a:p>
            <a:pPr algn="just"/>
            <a:endParaRPr lang="en-GB"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nylon jute bag (BG) was used only for the </a:t>
            </a:r>
            <a:r>
              <a:rPr lang="en-US" sz="2400" dirty="0" err="1" smtClean="0">
                <a:latin typeface="Times New Roman" pitchFamily="18" charset="0"/>
                <a:cs typeface="Times New Roman" pitchFamily="18" charset="0"/>
              </a:rPr>
              <a:t>unbrined</a:t>
            </a:r>
            <a:r>
              <a:rPr lang="en-US" sz="2400" dirty="0" smtClean="0">
                <a:latin typeface="Times New Roman" pitchFamily="18" charset="0"/>
                <a:cs typeface="Times New Roman" pitchFamily="18" charset="0"/>
              </a:rPr>
              <a:t> samples to simulate the packaging of the existing </a:t>
            </a:r>
            <a:r>
              <a:rPr lang="en-US" sz="2400" dirty="0" err="1" smtClean="0">
                <a:latin typeface="Times New Roman" pitchFamily="18" charset="0"/>
                <a:cs typeface="Times New Roman" pitchFamily="18" charset="0"/>
              </a:rPr>
              <a:t>unbrined</a:t>
            </a:r>
            <a:r>
              <a:rPr lang="en-US" sz="2400"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dehydrated fish as obtained in Nigerian fish markets.</a:t>
            </a:r>
          </a:p>
          <a:p>
            <a:pPr algn="just"/>
            <a:endParaRPr lang="en-GB" sz="2400" dirty="0" smtClean="0">
              <a:latin typeface="Times New Roman" pitchFamily="18" charset="0"/>
              <a:cs typeface="Times New Roman" pitchFamily="18" charset="0"/>
            </a:endParaRPr>
          </a:p>
          <a:p>
            <a:pPr algn="just"/>
            <a:r>
              <a:rPr lang="en-GB" sz="2400" dirty="0" smtClean="0">
                <a:latin typeface="Times New Roman" pitchFamily="18" charset="0"/>
                <a:cs typeface="Times New Roman" pitchFamily="18" charset="0"/>
              </a:rPr>
              <a:t>The storage was done under ambient conditions for six months.</a:t>
            </a:r>
            <a:endParaRPr lang="en-GB"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Users\DUPE\Pictures\2015-11-17\DSC01036.JPG"/>
          <p:cNvPicPr>
            <a:picLocks noChangeAspect="1" noChangeArrowheads="1"/>
          </p:cNvPicPr>
          <p:nvPr/>
        </p:nvPicPr>
        <p:blipFill>
          <a:blip r:embed="rId2" cstate="print"/>
          <a:srcRect/>
          <a:stretch>
            <a:fillRect/>
          </a:stretch>
        </p:blipFill>
        <p:spPr bwMode="auto">
          <a:xfrm>
            <a:off x="827584" y="260648"/>
            <a:ext cx="3500462" cy="2944479"/>
          </a:xfrm>
          <a:prstGeom prst="rect">
            <a:avLst/>
          </a:prstGeom>
          <a:noFill/>
        </p:spPr>
      </p:pic>
      <p:pic>
        <p:nvPicPr>
          <p:cNvPr id="111619" name="Picture 3" descr="C:\Users\DUPE\Pictures\2015-11-17\DSC01050.JPG"/>
          <p:cNvPicPr>
            <a:picLocks noChangeAspect="1" noChangeArrowheads="1"/>
          </p:cNvPicPr>
          <p:nvPr/>
        </p:nvPicPr>
        <p:blipFill>
          <a:blip r:embed="rId3" cstate="print"/>
          <a:srcRect/>
          <a:stretch>
            <a:fillRect/>
          </a:stretch>
        </p:blipFill>
        <p:spPr bwMode="auto">
          <a:xfrm>
            <a:off x="785786" y="3714752"/>
            <a:ext cx="3523810" cy="2643206"/>
          </a:xfrm>
          <a:prstGeom prst="rect">
            <a:avLst/>
          </a:prstGeom>
          <a:noFill/>
        </p:spPr>
      </p:pic>
      <p:pic>
        <p:nvPicPr>
          <p:cNvPr id="111620" name="Picture 4" descr="C:\Users\DUPE\Pictures\2015-11-17\DSC01040.JPG"/>
          <p:cNvPicPr>
            <a:picLocks noChangeAspect="1" noChangeArrowheads="1"/>
          </p:cNvPicPr>
          <p:nvPr/>
        </p:nvPicPr>
        <p:blipFill>
          <a:blip r:embed="rId4" cstate="print"/>
          <a:srcRect/>
          <a:stretch>
            <a:fillRect/>
          </a:stretch>
        </p:blipFill>
        <p:spPr bwMode="auto">
          <a:xfrm>
            <a:off x="4786314" y="214290"/>
            <a:ext cx="3764516" cy="2998686"/>
          </a:xfrm>
          <a:prstGeom prst="rect">
            <a:avLst/>
          </a:prstGeom>
          <a:noFill/>
        </p:spPr>
      </p:pic>
      <p:sp>
        <p:nvSpPr>
          <p:cNvPr id="6" name="TextBox 5"/>
          <p:cNvSpPr txBox="1"/>
          <p:nvPr/>
        </p:nvSpPr>
        <p:spPr>
          <a:xfrm>
            <a:off x="899592" y="3212976"/>
            <a:ext cx="3044423" cy="369332"/>
          </a:xfrm>
          <a:prstGeom prst="rect">
            <a:avLst/>
          </a:prstGeom>
          <a:noFill/>
        </p:spPr>
        <p:txBody>
          <a:bodyPr wrap="none" rtlCol="0">
            <a:spAutoFit/>
          </a:bodyPr>
          <a:lstStyle/>
          <a:p>
            <a:pPr algn="ctr"/>
            <a:r>
              <a:rPr lang="en-GB" dirty="0" smtClean="0">
                <a:latin typeface="Times New Roman" pitchFamily="18" charset="0"/>
                <a:cs typeface="Times New Roman" pitchFamily="18" charset="0"/>
              </a:rPr>
              <a:t>I: Rigid plastic (PL) packaging</a:t>
            </a:r>
            <a:endParaRPr lang="en-GB" dirty="0">
              <a:latin typeface="Times New Roman" pitchFamily="18" charset="0"/>
              <a:cs typeface="Times New Roman" pitchFamily="18" charset="0"/>
            </a:endParaRPr>
          </a:p>
        </p:txBody>
      </p:sp>
      <p:sp>
        <p:nvSpPr>
          <p:cNvPr id="7" name="TextBox 6"/>
          <p:cNvSpPr txBox="1"/>
          <p:nvPr/>
        </p:nvSpPr>
        <p:spPr>
          <a:xfrm>
            <a:off x="4860032" y="3140968"/>
            <a:ext cx="3583032" cy="646331"/>
          </a:xfrm>
          <a:prstGeom prst="rect">
            <a:avLst/>
          </a:prstGeom>
          <a:noFill/>
        </p:spPr>
        <p:txBody>
          <a:bodyPr wrap="square" rtlCol="0">
            <a:spAutoFit/>
          </a:bodyPr>
          <a:lstStyle/>
          <a:p>
            <a:pPr algn="ctr"/>
            <a:r>
              <a:rPr lang="en-GB" dirty="0" smtClean="0">
                <a:latin typeface="Times New Roman" pitchFamily="18" charset="0"/>
                <a:cs typeface="Times New Roman" pitchFamily="18" charset="0"/>
              </a:rPr>
              <a:t>II: Nylon jute bag (BG) packaging</a:t>
            </a:r>
          </a:p>
          <a:p>
            <a:endParaRPr lang="en-GB" dirty="0"/>
          </a:p>
        </p:txBody>
      </p:sp>
      <p:sp>
        <p:nvSpPr>
          <p:cNvPr id="8" name="TextBox 7"/>
          <p:cNvSpPr txBox="1"/>
          <p:nvPr/>
        </p:nvSpPr>
        <p:spPr>
          <a:xfrm>
            <a:off x="755576" y="6357959"/>
            <a:ext cx="3528392" cy="646331"/>
          </a:xfrm>
          <a:prstGeom prst="rect">
            <a:avLst/>
          </a:prstGeom>
          <a:noFill/>
        </p:spPr>
        <p:txBody>
          <a:bodyPr wrap="square" rtlCol="0">
            <a:spAutoFit/>
          </a:bodyPr>
          <a:lstStyle/>
          <a:p>
            <a:pPr algn="ctr"/>
            <a:r>
              <a:rPr lang="en-GB" dirty="0" smtClean="0">
                <a:latin typeface="Times New Roman" pitchFamily="18" charset="0"/>
                <a:cs typeface="Times New Roman" pitchFamily="18" charset="0"/>
              </a:rPr>
              <a:t>III: Carton (CT) packaging</a:t>
            </a:r>
          </a:p>
          <a:p>
            <a:endParaRPr lang="en-GB" dirty="0"/>
          </a:p>
        </p:txBody>
      </p:sp>
      <p:sp>
        <p:nvSpPr>
          <p:cNvPr id="9" name="TextBox 8"/>
          <p:cNvSpPr txBox="1"/>
          <p:nvPr/>
        </p:nvSpPr>
        <p:spPr>
          <a:xfrm>
            <a:off x="4499992" y="4293096"/>
            <a:ext cx="464400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800" b="1" dirty="0" smtClean="0">
                <a:latin typeface="Times New Roman" pitchFamily="18" charset="0"/>
                <a:cs typeface="Times New Roman" pitchFamily="18" charset="0"/>
              </a:rPr>
              <a:t>Packaged dehydrated catfish</a:t>
            </a:r>
            <a:endParaRPr lang="en-GB"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51520" y="836712"/>
            <a:ext cx="500636"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7" name="Right Arrow 6"/>
          <p:cNvSpPr/>
          <p:nvPr/>
        </p:nvSpPr>
        <p:spPr>
          <a:xfrm>
            <a:off x="323528" y="2780928"/>
            <a:ext cx="500636"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2" name="Right Arrow 11"/>
          <p:cNvSpPr/>
          <p:nvPr/>
        </p:nvSpPr>
        <p:spPr>
          <a:xfrm>
            <a:off x="251520" y="4509120"/>
            <a:ext cx="500636"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5" name="Rectangle 14"/>
          <p:cNvSpPr/>
          <p:nvPr/>
        </p:nvSpPr>
        <p:spPr>
          <a:xfrm>
            <a:off x="0" y="0"/>
            <a:ext cx="9144000" cy="6120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4000" b="1" dirty="0" smtClean="0">
                <a:latin typeface="Times New Roman" pitchFamily="18" charset="0"/>
                <a:cs typeface="Times New Roman" pitchFamily="18" charset="0"/>
              </a:rPr>
              <a:t>Introduction</a:t>
            </a:r>
            <a:endParaRPr lang="en-GB" sz="4000" dirty="0"/>
          </a:p>
        </p:txBody>
      </p:sp>
      <p:sp>
        <p:nvSpPr>
          <p:cNvPr id="16" name="Rectangle 15"/>
          <p:cNvSpPr/>
          <p:nvPr/>
        </p:nvSpPr>
        <p:spPr>
          <a:xfrm>
            <a:off x="755576" y="2780928"/>
            <a:ext cx="7416824" cy="1200329"/>
          </a:xfrm>
          <a:prstGeom prst="rect">
            <a:avLst/>
          </a:prstGeom>
        </p:spPr>
        <p:txBody>
          <a:bodyPr wrap="square">
            <a:spAutoFit/>
          </a:bodyPr>
          <a:lstStyle/>
          <a:p>
            <a:pPr lvl="0" algn="just"/>
            <a:r>
              <a:rPr lang="en-US" sz="2400" dirty="0" smtClean="0">
                <a:latin typeface="Times New Roman" pitchFamily="18" charset="0"/>
                <a:cs typeface="Times New Roman" pitchFamily="18" charset="0"/>
              </a:rPr>
              <a:t>Fish is an extremely perishable food item due to high water content thus, required preservation for future use (</a:t>
            </a:r>
            <a:r>
              <a:rPr lang="en-US" sz="2400" dirty="0" err="1" smtClean="0">
                <a:latin typeface="Times New Roman" pitchFamily="18" charset="0"/>
                <a:cs typeface="Times New Roman" pitchFamily="18" charset="0"/>
              </a:rPr>
              <a:t>Balachandra</a:t>
            </a:r>
            <a:r>
              <a:rPr lang="en-US" sz="2400" dirty="0" smtClean="0">
                <a:latin typeface="Times New Roman" pitchFamily="18" charset="0"/>
                <a:cs typeface="Times New Roman" pitchFamily="18" charset="0"/>
              </a:rPr>
              <a:t>, 2011). </a:t>
            </a:r>
            <a:endParaRPr lang="en-US" sz="2400" b="1" dirty="0">
              <a:latin typeface="Times New Roman" pitchFamily="18" charset="0"/>
              <a:cs typeface="Times New Roman" pitchFamily="18" charset="0"/>
            </a:endParaRPr>
          </a:p>
        </p:txBody>
      </p:sp>
      <p:sp>
        <p:nvSpPr>
          <p:cNvPr id="17" name="Rectangle 16"/>
          <p:cNvSpPr/>
          <p:nvPr/>
        </p:nvSpPr>
        <p:spPr>
          <a:xfrm>
            <a:off x="683568" y="4509120"/>
            <a:ext cx="7704856" cy="1200329"/>
          </a:xfrm>
          <a:prstGeom prst="rect">
            <a:avLst/>
          </a:prstGeom>
        </p:spPr>
        <p:txBody>
          <a:bodyPr wrap="square">
            <a:spAutoFit/>
          </a:bodyPr>
          <a:lstStyle/>
          <a:p>
            <a:r>
              <a:rPr lang="en-GB" sz="2400" dirty="0" smtClean="0">
                <a:latin typeface="Times New Roman" pitchFamily="18" charset="0"/>
                <a:cs typeface="Times New Roman" pitchFamily="18" charset="0"/>
              </a:rPr>
              <a:t>The removal of most of the water present in fish muscles by dehydration, extends the shelf-life without the need for refrigeration (</a:t>
            </a:r>
            <a:r>
              <a:rPr lang="en-GB" sz="2400" dirty="0" err="1" smtClean="0">
                <a:latin typeface="Times New Roman" pitchFamily="18" charset="0"/>
                <a:cs typeface="Times New Roman" pitchFamily="18" charset="0"/>
              </a:rPr>
              <a:t>Olayemi</a:t>
            </a:r>
            <a:r>
              <a:rPr lang="en-GB" sz="2400" dirty="0" smtClean="0">
                <a:latin typeface="Times New Roman" pitchFamily="18" charset="0"/>
                <a:cs typeface="Times New Roman" pitchFamily="18" charset="0"/>
              </a:rPr>
              <a:t>, 2012). </a:t>
            </a:r>
          </a:p>
        </p:txBody>
      </p:sp>
      <p:sp>
        <p:nvSpPr>
          <p:cNvPr id="18" name="Rectangle 17"/>
          <p:cNvSpPr/>
          <p:nvPr/>
        </p:nvSpPr>
        <p:spPr>
          <a:xfrm>
            <a:off x="683568" y="836712"/>
            <a:ext cx="7753101" cy="1200329"/>
          </a:xfrm>
          <a:prstGeom prst="rect">
            <a:avLst/>
          </a:prstGeom>
        </p:spPr>
        <p:txBody>
          <a:bodyPr wrap="square">
            <a:spAutoFit/>
          </a:bodyPr>
          <a:lstStyle/>
          <a:p>
            <a:pPr lvl="0" algn="just"/>
            <a:r>
              <a:rPr lang="en-GB" sz="2400" dirty="0" smtClean="0">
                <a:solidFill>
                  <a:prstClr val="black"/>
                </a:solidFill>
                <a:latin typeface="Times New Roman" pitchFamily="18" charset="0"/>
                <a:cs typeface="Times New Roman" pitchFamily="18" charset="0"/>
              </a:rPr>
              <a:t>Catfish is of </a:t>
            </a:r>
            <a:r>
              <a:rPr lang="en-US" sz="2400" dirty="0" smtClean="0">
                <a:solidFill>
                  <a:prstClr val="black"/>
                </a:solidFill>
                <a:latin typeface="Times New Roman" pitchFamily="18" charset="0"/>
                <a:cs typeface="Times New Roman" pitchFamily="18" charset="0"/>
              </a:rPr>
              <a:t>good nutritive and economic value </a:t>
            </a:r>
            <a:r>
              <a:rPr lang="en-GB" sz="2400" dirty="0" smtClean="0">
                <a:solidFill>
                  <a:prstClr val="black"/>
                </a:solidFill>
                <a:latin typeface="Times New Roman" pitchFamily="18" charset="0"/>
                <a:cs typeface="Times New Roman" pitchFamily="18" charset="0"/>
              </a:rPr>
              <a:t>and  widely sought in many parts of the world including Nigeria because of its palatability (</a:t>
            </a:r>
            <a:r>
              <a:rPr lang="en-GB" sz="2400" dirty="0" err="1" smtClean="0">
                <a:solidFill>
                  <a:prstClr val="black"/>
                </a:solidFill>
                <a:latin typeface="Times New Roman" pitchFamily="18" charset="0"/>
                <a:cs typeface="Times New Roman" pitchFamily="18" charset="0"/>
              </a:rPr>
              <a:t>Adeparusi</a:t>
            </a:r>
            <a:r>
              <a:rPr lang="en-GB" sz="2400" dirty="0" smtClean="0">
                <a:solidFill>
                  <a:prstClr val="black"/>
                </a:solidFill>
                <a:latin typeface="Times New Roman" pitchFamily="18" charset="0"/>
                <a:cs typeface="Times New Roman" pitchFamily="18" charset="0"/>
              </a:rPr>
              <a:t> </a:t>
            </a:r>
            <a:r>
              <a:rPr lang="en-GB" sz="2400" i="1" dirty="0" smtClean="0">
                <a:solidFill>
                  <a:prstClr val="black"/>
                </a:solidFill>
                <a:latin typeface="Times New Roman" pitchFamily="18" charset="0"/>
                <a:cs typeface="Times New Roman" pitchFamily="18" charset="0"/>
              </a:rPr>
              <a:t>et al., </a:t>
            </a:r>
            <a:r>
              <a:rPr lang="en-GB" sz="2400" dirty="0" smtClean="0">
                <a:solidFill>
                  <a:prstClr val="black"/>
                </a:solidFill>
                <a:latin typeface="Times New Roman" pitchFamily="18" charset="0"/>
                <a:cs typeface="Times New Roman" pitchFamily="18" charset="0"/>
              </a:rPr>
              <a:t>2010).</a:t>
            </a:r>
            <a:r>
              <a:rPr lang="en-US" sz="2400" dirty="0" smtClean="0">
                <a:solidFill>
                  <a:prstClr val="black"/>
                </a:solidFill>
                <a:latin typeface="Times New Roman" pitchFamily="18" charset="0"/>
                <a:cs typeface="Times New Roman" pitchFamily="18" charset="0"/>
              </a:rPr>
              <a:t> </a:t>
            </a:r>
            <a:endParaRPr lang="en-GB" sz="2400"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Users\DUPE\Pictures\2015-11-17\DSC01042.JPG"/>
          <p:cNvPicPr>
            <a:picLocks noChangeAspect="1" noChangeArrowheads="1"/>
          </p:cNvPicPr>
          <p:nvPr/>
        </p:nvPicPr>
        <p:blipFill>
          <a:blip r:embed="rId2" cstate="print"/>
          <a:srcRect/>
          <a:stretch>
            <a:fillRect/>
          </a:stretch>
        </p:blipFill>
        <p:spPr bwMode="auto">
          <a:xfrm>
            <a:off x="4643438" y="285728"/>
            <a:ext cx="3929090" cy="2947207"/>
          </a:xfrm>
          <a:prstGeom prst="rect">
            <a:avLst/>
          </a:prstGeom>
          <a:noFill/>
        </p:spPr>
      </p:pic>
      <p:pic>
        <p:nvPicPr>
          <p:cNvPr id="112643" name="Picture 3" descr="C:\Users\DUPE\Pictures\2015-11-17\DSC01043.JPG"/>
          <p:cNvPicPr>
            <a:picLocks noChangeAspect="1" noChangeArrowheads="1"/>
          </p:cNvPicPr>
          <p:nvPr/>
        </p:nvPicPr>
        <p:blipFill>
          <a:blip r:embed="rId3" cstate="print"/>
          <a:srcRect/>
          <a:stretch>
            <a:fillRect/>
          </a:stretch>
        </p:blipFill>
        <p:spPr bwMode="auto">
          <a:xfrm>
            <a:off x="500034" y="3214686"/>
            <a:ext cx="4000001" cy="3000396"/>
          </a:xfrm>
          <a:prstGeom prst="rect">
            <a:avLst/>
          </a:prstGeom>
          <a:noFill/>
        </p:spPr>
      </p:pic>
      <p:sp>
        <p:nvSpPr>
          <p:cNvPr id="4" name="TextBox 3"/>
          <p:cNvSpPr txBox="1"/>
          <p:nvPr/>
        </p:nvSpPr>
        <p:spPr>
          <a:xfrm>
            <a:off x="4714876" y="3286124"/>
            <a:ext cx="4286280" cy="646331"/>
          </a:xfrm>
          <a:prstGeom prst="rect">
            <a:avLst/>
          </a:prstGeom>
          <a:noFill/>
        </p:spPr>
        <p:txBody>
          <a:bodyPr wrap="square" rtlCol="0">
            <a:spAutoFit/>
          </a:bodyPr>
          <a:lstStyle/>
          <a:p>
            <a:r>
              <a:rPr lang="en-GB" dirty="0" smtClean="0">
                <a:latin typeface="Times New Roman" pitchFamily="18" charset="0"/>
                <a:cs typeface="Times New Roman" pitchFamily="18" charset="0"/>
              </a:rPr>
              <a:t>IV: High density polyethylene (HD) packaging</a:t>
            </a:r>
            <a:endParaRPr lang="en-GB" dirty="0">
              <a:latin typeface="Times New Roman" pitchFamily="18" charset="0"/>
              <a:cs typeface="Times New Roman" pitchFamily="18" charset="0"/>
            </a:endParaRPr>
          </a:p>
        </p:txBody>
      </p:sp>
      <p:sp>
        <p:nvSpPr>
          <p:cNvPr id="5" name="TextBox 4"/>
          <p:cNvSpPr txBox="1"/>
          <p:nvPr/>
        </p:nvSpPr>
        <p:spPr>
          <a:xfrm>
            <a:off x="214282" y="6215082"/>
            <a:ext cx="4647426" cy="923330"/>
          </a:xfrm>
          <a:prstGeom prst="rect">
            <a:avLst/>
          </a:prstGeom>
          <a:noFill/>
        </p:spPr>
        <p:txBody>
          <a:bodyPr wrap="square" rtlCol="0">
            <a:spAutoFit/>
          </a:bodyPr>
          <a:lstStyle/>
          <a:p>
            <a:r>
              <a:rPr lang="en-GB" dirty="0" smtClean="0">
                <a:latin typeface="Times New Roman" pitchFamily="18" charset="0"/>
                <a:cs typeface="Times New Roman" pitchFamily="18" charset="0"/>
              </a:rPr>
              <a:t>V: Low density polyethylene (LD) packaging</a:t>
            </a:r>
          </a:p>
          <a:p>
            <a:endParaRPr lang="en-GB" dirty="0" smtClean="0"/>
          </a:p>
          <a:p>
            <a:endParaRPr lang="en-GB" dirty="0"/>
          </a:p>
        </p:txBody>
      </p:sp>
      <p:sp>
        <p:nvSpPr>
          <p:cNvPr id="6" name="TextBox 5"/>
          <p:cNvSpPr txBox="1"/>
          <p:nvPr/>
        </p:nvSpPr>
        <p:spPr>
          <a:xfrm>
            <a:off x="4786314" y="5000636"/>
            <a:ext cx="4214842"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400" b="1" dirty="0" smtClean="0">
                <a:latin typeface="Times New Roman" pitchFamily="18" charset="0"/>
                <a:cs typeface="Times New Roman" pitchFamily="18" charset="0"/>
              </a:rPr>
              <a:t>Packaged dehydrated catfish</a:t>
            </a:r>
          </a:p>
          <a:p>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n-US" sz="2400" b="1" dirty="0" smtClean="0">
                <a:latin typeface="Times New Roman" pitchFamily="18" charset="0"/>
                <a:cs typeface="Times New Roman" pitchFamily="18" charset="0"/>
              </a:rPr>
              <a:t>Microbial analyses</a:t>
            </a:r>
            <a:endParaRPr lang="en-GB"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844823"/>
          <a:ext cx="8229600" cy="3528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5166919"/>
              </p:ext>
            </p:extLst>
          </p:nvPr>
        </p:nvGraphicFramePr>
        <p:xfrm>
          <a:off x="251520" y="980727"/>
          <a:ext cx="8712968" cy="5673182"/>
        </p:xfrm>
        <a:graphic>
          <a:graphicData uri="http://schemas.openxmlformats.org/drawingml/2006/table">
            <a:tbl>
              <a:tblPr firstRow="1" bandRow="1">
                <a:tableStyleId>{5C22544A-7EE6-4342-B048-85BDC9FD1C3A}</a:tableStyleId>
              </a:tblPr>
              <a:tblGrid>
                <a:gridCol w="4429075"/>
                <a:gridCol w="4283893"/>
              </a:tblGrid>
              <a:tr h="380239">
                <a:tc>
                  <a:txBody>
                    <a:bodyPr/>
                    <a:lstStyle/>
                    <a:p>
                      <a:r>
                        <a:rPr lang="en-US" sz="1800" b="1" dirty="0" smtClean="0">
                          <a:solidFill>
                            <a:schemeClr val="tx1"/>
                          </a:solidFill>
                          <a:latin typeface="Times New Roman" pitchFamily="18" charset="0"/>
                          <a:cs typeface="Times New Roman" pitchFamily="18" charset="0"/>
                        </a:rPr>
                        <a:t>MICROBIAL  LOAD :</a:t>
                      </a:r>
                      <a:endParaRPr lang="en-US" sz="1800" b="1" dirty="0">
                        <a:solidFill>
                          <a:schemeClr val="tx1"/>
                        </a:solidFill>
                        <a:latin typeface="Times New Roman" pitchFamily="18" charset="0"/>
                        <a:cs typeface="Times New Roman" pitchFamily="18" charset="0"/>
                      </a:endParaRPr>
                    </a:p>
                  </a:txBody>
                  <a:tcPr>
                    <a:solidFill>
                      <a:srgbClr val="00B0F0"/>
                    </a:solidFill>
                  </a:tcPr>
                </a:tc>
                <a:tc>
                  <a:txBody>
                    <a:bodyPr/>
                    <a:lstStyle/>
                    <a:p>
                      <a:r>
                        <a:rPr lang="en-US" sz="1800" dirty="0" smtClean="0">
                          <a:solidFill>
                            <a:schemeClr val="tx1"/>
                          </a:solidFill>
                          <a:latin typeface="Times New Roman" pitchFamily="18" charset="0"/>
                          <a:cs typeface="Times New Roman" pitchFamily="18" charset="0"/>
                        </a:rPr>
                        <a:t>Unit</a:t>
                      </a:r>
                      <a:endParaRPr lang="en-US" sz="1800" dirty="0">
                        <a:solidFill>
                          <a:schemeClr val="tx1"/>
                        </a:solidFill>
                        <a:latin typeface="Times New Roman" pitchFamily="18" charset="0"/>
                        <a:cs typeface="Times New Roman" pitchFamily="18" charset="0"/>
                      </a:endParaRPr>
                    </a:p>
                  </a:txBody>
                  <a:tcPr>
                    <a:solidFill>
                      <a:srgbClr val="00B0F0"/>
                    </a:solidFill>
                  </a:tcPr>
                </a:tc>
              </a:tr>
              <a:tr h="665418">
                <a:tc>
                  <a:txBody>
                    <a:bodyPr/>
                    <a:lstStyle/>
                    <a:p>
                      <a:r>
                        <a:rPr lang="en-US" sz="1800" dirty="0" smtClean="0">
                          <a:solidFill>
                            <a:schemeClr val="tx1"/>
                          </a:solidFill>
                          <a:latin typeface="Times New Roman" pitchFamily="18" charset="0"/>
                          <a:cs typeface="Times New Roman" pitchFamily="18" charset="0"/>
                        </a:rPr>
                        <a:t>Total viable</a:t>
                      </a:r>
                      <a:r>
                        <a:rPr lang="en-US" sz="1800" baseline="0" dirty="0" smtClean="0">
                          <a:solidFill>
                            <a:schemeClr val="tx1"/>
                          </a:solidFill>
                          <a:latin typeface="Times New Roman" pitchFamily="18" charset="0"/>
                          <a:cs typeface="Times New Roman" pitchFamily="18" charset="0"/>
                        </a:rPr>
                        <a:t> count</a:t>
                      </a:r>
                      <a:endParaRPr lang="en-US" sz="18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cfu</a:t>
                      </a:r>
                      <a:r>
                        <a:rPr lang="en-US" sz="1800" dirty="0" smtClean="0">
                          <a:latin typeface="Times New Roman" pitchFamily="18" charset="0"/>
                          <a:cs typeface="Times New Roman" pitchFamily="18" charset="0"/>
                        </a:rPr>
                        <a:t>/g</a:t>
                      </a:r>
                    </a:p>
                    <a:p>
                      <a:endParaRPr lang="en-US" sz="1800" dirty="0">
                        <a:latin typeface="Times New Roman" pitchFamily="18" charset="0"/>
                        <a:cs typeface="Times New Roman" pitchFamily="18" charset="0"/>
                      </a:endParaRPr>
                    </a:p>
                  </a:txBody>
                  <a:tcPr/>
                </a:tc>
              </a:tr>
              <a:tr h="665418">
                <a:tc>
                  <a:txBody>
                    <a:bodyPr/>
                    <a:lstStyle/>
                    <a:p>
                      <a:r>
                        <a:rPr lang="en-US" sz="1800" i="1" dirty="0" err="1" smtClean="0">
                          <a:solidFill>
                            <a:schemeClr val="tx1"/>
                          </a:solidFill>
                          <a:latin typeface="Times New Roman" pitchFamily="18" charset="0"/>
                          <a:cs typeface="Times New Roman" pitchFamily="18" charset="0"/>
                        </a:rPr>
                        <a:t>Coliform</a:t>
                      </a:r>
                      <a:endParaRPr lang="en-US" sz="18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cfu</a:t>
                      </a:r>
                      <a:r>
                        <a:rPr lang="en-US" sz="1800" dirty="0" smtClean="0">
                          <a:latin typeface="Times New Roman" pitchFamily="18" charset="0"/>
                          <a:cs typeface="Times New Roman" pitchFamily="18" charset="0"/>
                        </a:rPr>
                        <a:t>/g</a:t>
                      </a:r>
                    </a:p>
                    <a:p>
                      <a:endParaRPr lang="en-US" sz="1800" dirty="0">
                        <a:latin typeface="Times New Roman" pitchFamily="18" charset="0"/>
                        <a:cs typeface="Times New Roman" pitchFamily="18" charset="0"/>
                      </a:endParaRPr>
                    </a:p>
                  </a:txBody>
                  <a:tcPr/>
                </a:tc>
              </a:tr>
              <a:tr h="1235776">
                <a:tc>
                  <a:txBody>
                    <a:bodyPr/>
                    <a:lstStyle/>
                    <a:p>
                      <a:r>
                        <a:rPr lang="en-US" sz="1800" i="1" dirty="0" smtClean="0">
                          <a:solidFill>
                            <a:schemeClr val="tx1"/>
                          </a:solidFill>
                          <a:latin typeface="Times New Roman" pitchFamily="18" charset="0"/>
                          <a:cs typeface="Times New Roman" pitchFamily="18" charset="0"/>
                        </a:rPr>
                        <a:t>Salmonella</a:t>
                      </a:r>
                    </a:p>
                    <a:p>
                      <a:endParaRPr lang="en-US" sz="1800" i="1" dirty="0" smtClean="0">
                        <a:solidFill>
                          <a:schemeClr val="tx1"/>
                        </a:solidFill>
                        <a:latin typeface="Times New Roman" pitchFamily="18" charset="0"/>
                        <a:cs typeface="Times New Roman" pitchFamily="18" charset="0"/>
                      </a:endParaRPr>
                    </a:p>
                    <a:p>
                      <a:r>
                        <a:rPr lang="en-US" sz="1800" i="1" dirty="0" smtClean="0">
                          <a:solidFill>
                            <a:schemeClr val="tx1"/>
                          </a:solidFill>
                          <a:latin typeface="Times New Roman" pitchFamily="18" charset="0"/>
                          <a:cs typeface="Times New Roman" pitchFamily="18" charset="0"/>
                        </a:rPr>
                        <a:t>E. coli </a:t>
                      </a:r>
                    </a:p>
                    <a:p>
                      <a:endParaRPr lang="en-US" sz="1800"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cfu</a:t>
                      </a:r>
                      <a:r>
                        <a:rPr lang="en-US" sz="1800" dirty="0" smtClean="0">
                          <a:latin typeface="Times New Roman" pitchFamily="18" charset="0"/>
                          <a:cs typeface="Times New Roman" pitchFamily="18" charset="0"/>
                        </a:rPr>
                        <a:t>/g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cfu</a:t>
                      </a:r>
                      <a:r>
                        <a:rPr lang="en-US" sz="1800" dirty="0" smtClean="0">
                          <a:latin typeface="Times New Roman" pitchFamily="18" charset="0"/>
                          <a:cs typeface="Times New Roman" pitchFamily="18" charset="0"/>
                        </a:rPr>
                        <a:t>/g</a:t>
                      </a:r>
                    </a:p>
                  </a:txBody>
                  <a:tcPr/>
                </a:tc>
              </a:tr>
              <a:tr h="2726331">
                <a:tc>
                  <a:txBody>
                    <a:bodyPr/>
                    <a:lstStyle/>
                    <a:p>
                      <a:r>
                        <a:rPr lang="en-US" sz="1800" dirty="0" smtClean="0">
                          <a:solidFill>
                            <a:schemeClr val="tx1"/>
                          </a:solidFill>
                          <a:latin typeface="Times New Roman" pitchFamily="18" charset="0"/>
                          <a:cs typeface="Times New Roman" pitchFamily="18" charset="0"/>
                        </a:rPr>
                        <a:t>Fungi (Mould  / Yeast)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cs typeface="Times New Roman" pitchFamily="18" charset="0"/>
                        </a:rPr>
                        <a:t>cfu</a:t>
                      </a:r>
                      <a:r>
                        <a:rPr lang="en-US" sz="1800" dirty="0" smtClean="0">
                          <a:latin typeface="Times New Roman" pitchFamily="18" charset="0"/>
                          <a:cs typeface="Times New Roman" pitchFamily="18" charset="0"/>
                        </a:rPr>
                        <a:t>/g</a:t>
                      </a:r>
                    </a:p>
                    <a:p>
                      <a:endParaRPr lang="en-US" sz="1800" dirty="0" smtClean="0">
                        <a:latin typeface="Times New Roman" pitchFamily="18" charset="0"/>
                        <a:cs typeface="Times New Roman" pitchFamily="18" charset="0"/>
                      </a:endParaRPr>
                    </a:p>
                  </a:txBody>
                  <a:tcPr/>
                </a:tc>
              </a:tr>
            </a:tbl>
          </a:graphicData>
        </a:graphic>
      </p:graphicFrame>
      <p:sp>
        <p:nvSpPr>
          <p:cNvPr id="3" name="TextBox 2"/>
          <p:cNvSpPr txBox="1"/>
          <p:nvPr/>
        </p:nvSpPr>
        <p:spPr>
          <a:xfrm>
            <a:off x="0" y="0"/>
            <a:ext cx="91440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2400" dirty="0" smtClean="0">
                <a:latin typeface="Times New Roman" pitchFamily="18" charset="0"/>
                <a:cs typeface="Times New Roman" pitchFamily="18" charset="0"/>
              </a:rPr>
              <a:t>Table </a:t>
            </a:r>
            <a:r>
              <a:rPr lang="en-GB" sz="2400" dirty="0" smtClean="0">
                <a:latin typeface="Times New Roman" pitchFamily="18" charset="0"/>
                <a:cs typeface="Times New Roman" pitchFamily="18" charset="0"/>
              </a:rPr>
              <a:t>2: </a:t>
            </a:r>
            <a:r>
              <a:rPr lang="en-GB" sz="2400" dirty="0" smtClean="0">
                <a:latin typeface="Times New Roman" pitchFamily="18" charset="0"/>
                <a:cs typeface="Times New Roman" pitchFamily="18" charset="0"/>
              </a:rPr>
              <a:t>The microbial quality parameters of dehydrated catfish determined</a:t>
            </a:r>
            <a:endParaRPr lang="en-GB"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594"/>
          </a:xfrm>
        </p:spPr>
        <p:style>
          <a:lnRef idx="1">
            <a:schemeClr val="accent2"/>
          </a:lnRef>
          <a:fillRef idx="2">
            <a:schemeClr val="accent2"/>
          </a:fillRef>
          <a:effectRef idx="1">
            <a:schemeClr val="accent2"/>
          </a:effectRef>
          <a:fontRef idx="minor">
            <a:schemeClr val="dk1"/>
          </a:fontRef>
        </p:style>
        <p:txBody>
          <a:bodyPr/>
          <a:lstStyle/>
          <a:p>
            <a:r>
              <a:rPr lang="en-GB" sz="3400" b="1" dirty="0" smtClean="0">
                <a:latin typeface="Times New Roman" pitchFamily="18" charset="0"/>
                <a:cs typeface="Times New Roman" pitchFamily="18" charset="0"/>
              </a:rPr>
              <a:t>Software</a:t>
            </a:r>
            <a:endParaRPr lang="en-US" sz="3400" dirty="0">
              <a:latin typeface="Times New Roman" pitchFamily="18" charset="0"/>
              <a:cs typeface="Times New Roman" pitchFamily="18" charset="0"/>
            </a:endParaRPr>
          </a:p>
        </p:txBody>
      </p:sp>
      <p:sp>
        <p:nvSpPr>
          <p:cNvPr id="3" name="Content Placeholder 2"/>
          <p:cNvSpPr>
            <a:spLocks noGrp="1"/>
          </p:cNvSpPr>
          <p:nvPr>
            <p:ph idx="1"/>
          </p:nvPr>
        </p:nvSpPr>
        <p:spPr>
          <a:xfrm>
            <a:off x="428596" y="1142984"/>
            <a:ext cx="8229600" cy="2286016"/>
          </a:xfrm>
        </p:spPr>
        <p:style>
          <a:lnRef idx="2">
            <a:schemeClr val="accent2"/>
          </a:lnRef>
          <a:fillRef idx="1">
            <a:schemeClr val="lt1"/>
          </a:fillRef>
          <a:effectRef idx="0">
            <a:schemeClr val="accent2"/>
          </a:effectRef>
          <a:fontRef idx="minor">
            <a:schemeClr val="dk1"/>
          </a:fontRef>
        </p:style>
        <p:txBody>
          <a:bodyPr/>
          <a:lstStyle/>
          <a:p>
            <a:pPr lvl="0">
              <a:spcBef>
                <a:spcPts val="0"/>
              </a:spcBef>
              <a:buNone/>
            </a:pPr>
            <a:endParaRPr lang="en-GB" sz="2400" dirty="0" smtClean="0">
              <a:latin typeface="Times New Roman" pitchFamily="18" charset="0"/>
              <a:cs typeface="Times New Roman" pitchFamily="18" charset="0"/>
            </a:endParaRPr>
          </a:p>
          <a:p>
            <a:pPr>
              <a:spcBef>
                <a:spcPts val="0"/>
              </a:spcBef>
            </a:pPr>
            <a:r>
              <a:rPr lang="en-GB" sz="2800" dirty="0" smtClean="0">
                <a:latin typeface="Times New Roman" pitchFamily="18" charset="0"/>
                <a:cs typeface="Times New Roman" pitchFamily="18" charset="0"/>
              </a:rPr>
              <a:t>Design expert (DX 8.0.3.1) was used for the RSM design of the experimental treatments.</a:t>
            </a:r>
          </a:p>
          <a:p>
            <a:pPr>
              <a:spcBef>
                <a:spcPts val="0"/>
              </a:spcBef>
              <a:buNone/>
            </a:pPr>
            <a:endParaRPr lang="en-GB" sz="2400" dirty="0" smtClean="0">
              <a:latin typeface="Times New Roman" pitchFamily="18" charset="0"/>
              <a:cs typeface="Times New Roman" pitchFamily="18" charset="0"/>
            </a:endParaRPr>
          </a:p>
          <a:p>
            <a:pPr lvl="0">
              <a:spcBef>
                <a:spcPts val="0"/>
              </a:spcBef>
              <a:buNone/>
            </a:pPr>
            <a:r>
              <a:rPr lang="en-GB" sz="2400" dirty="0" smtClean="0">
                <a:latin typeface="Times New Roman" pitchFamily="18" charset="0"/>
                <a:cs typeface="Times New Roman" pitchFamily="18" charset="0"/>
              </a:rPr>
              <a:t> </a:t>
            </a:r>
          </a:p>
          <a:p>
            <a:pPr lvl="0">
              <a:spcBef>
                <a:spcPts val="0"/>
              </a:spcBef>
            </a:pPr>
            <a:endParaRPr lang="en-GB" sz="2400" dirty="0" smtClean="0">
              <a:latin typeface="Times New Roman" pitchFamily="18" charset="0"/>
              <a:cs typeface="Times New Roman" pitchFamily="18" charset="0"/>
            </a:endParaRPr>
          </a:p>
          <a:p>
            <a:pPr lvl="0">
              <a:buNone/>
            </a:pPr>
            <a:r>
              <a:rPr lang="en-GB" sz="2400" dirty="0" smtClean="0">
                <a:latin typeface="Times New Roman" pitchFamily="18" charset="0"/>
                <a:cs typeface="Times New Roman" pitchFamily="18" charset="0"/>
              </a:rPr>
              <a:t>        </a:t>
            </a:r>
          </a:p>
          <a:p>
            <a:pPr lvl="0">
              <a:buNone/>
            </a:pPr>
            <a:r>
              <a:rPr lang="en-GB"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graphicFrame>
        <p:nvGraphicFramePr>
          <p:cNvPr id="4" name="Diagram 3"/>
          <p:cNvGraphicFramePr/>
          <p:nvPr/>
        </p:nvGraphicFramePr>
        <p:xfrm>
          <a:off x="1571604" y="12858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43108" y="2857496"/>
            <a:ext cx="500066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5400" dirty="0" smtClean="0">
                <a:solidFill>
                  <a:srgbClr val="7030A0"/>
                </a:solidFill>
                <a:latin typeface="Times New Roman" pitchFamily="18" charset="0"/>
                <a:cs typeface="Times New Roman" pitchFamily="18" charset="0"/>
              </a:rPr>
              <a:t>RESULTS</a:t>
            </a:r>
            <a:endParaRPr lang="en-GB" sz="5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28596" y="2071678"/>
          <a:ext cx="8143932" cy="2802002"/>
        </p:xfrm>
        <a:graphic>
          <a:graphicData uri="http://schemas.openxmlformats.org/drawingml/2006/table">
            <a:tbl>
              <a:tblPr/>
              <a:tblGrid>
                <a:gridCol w="966229"/>
                <a:gridCol w="1518360"/>
                <a:gridCol w="1311311"/>
                <a:gridCol w="966229"/>
                <a:gridCol w="1035245"/>
                <a:gridCol w="828196"/>
                <a:gridCol w="1518362"/>
              </a:tblGrid>
              <a:tr h="528328">
                <a:tc rowSpan="2">
                  <a:txBody>
                    <a:bodyPr/>
                    <a:lstStyle/>
                    <a:p>
                      <a:pPr marL="900430" indent="-900430" algn="ctr">
                        <a:lnSpc>
                          <a:spcPct val="100000"/>
                        </a:lnSpc>
                        <a:spcAft>
                          <a:spcPts val="0"/>
                        </a:spcAft>
                      </a:pPr>
                      <a:r>
                        <a:rPr lang="en-GB" sz="1400" b="1" dirty="0" smtClean="0">
                          <a:solidFill>
                            <a:schemeClr val="tx1"/>
                          </a:solidFill>
                          <a:latin typeface="Times New Roman" pitchFamily="18" charset="0"/>
                          <a:ea typeface="Calibri"/>
                          <a:cs typeface="Times New Roman" pitchFamily="18" charset="0"/>
                        </a:rPr>
                        <a:t>Code</a:t>
                      </a:r>
                      <a:endParaRPr lang="en-GB" sz="1400" b="1" dirty="0">
                        <a:solidFill>
                          <a:schemeClr val="tx1"/>
                        </a:solidFill>
                        <a:latin typeface="Times New Roman" pitchFamily="18" charset="0"/>
                        <a:ea typeface="Calibri"/>
                        <a:cs typeface="Times New Roman" pitchFamily="18" charset="0"/>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smtClean="0">
                          <a:solidFill>
                            <a:srgbClr val="000000"/>
                          </a:solidFill>
                          <a:latin typeface="Times New Roman" pitchFamily="18" charset="0"/>
                          <a:ea typeface="Times New Roman"/>
                          <a:cs typeface="Times New Roman" pitchFamily="18" charset="0"/>
                        </a:rPr>
                        <a:t>Process</a:t>
                      </a:r>
                      <a:r>
                        <a:rPr lang="en-US" sz="1400" b="1" baseline="0" dirty="0" smtClean="0">
                          <a:solidFill>
                            <a:srgbClr val="000000"/>
                          </a:solidFill>
                          <a:latin typeface="Times New Roman" pitchFamily="18" charset="0"/>
                          <a:ea typeface="Times New Roman"/>
                          <a:cs typeface="Times New Roman" pitchFamily="18" charset="0"/>
                        </a:rPr>
                        <a:t> variables</a:t>
                      </a: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00430" indent="-900430" algn="ctr">
                        <a:lnSpc>
                          <a:spcPct val="115000"/>
                        </a:lnSpc>
                        <a:spcAft>
                          <a:spcPts val="0"/>
                        </a:spcAft>
                      </a:pPr>
                      <a:r>
                        <a:rPr lang="en-US" sz="1400" b="1" dirty="0">
                          <a:solidFill>
                            <a:srgbClr val="000000"/>
                          </a:solidFill>
                          <a:latin typeface="Times New Roman" pitchFamily="18" charset="0"/>
                          <a:ea typeface="Times New Roman"/>
                          <a:cs typeface="Times New Roman" pitchFamily="18" charset="0"/>
                        </a:rPr>
                        <a:t>Total viable</a:t>
                      </a:r>
                      <a:r>
                        <a:rPr lang="en-US" sz="1400" b="1" dirty="0">
                          <a:solidFill>
                            <a:srgbClr val="000000"/>
                          </a:solidFill>
                          <a:latin typeface="Times New Roman" pitchFamily="18" charset="0"/>
                          <a:ea typeface="Calibri"/>
                          <a:cs typeface="Times New Roman" pitchFamily="18" charset="0"/>
                        </a:rPr>
                        <a:t> </a:t>
                      </a:r>
                      <a:endParaRPr lang="en-US" sz="1400" b="1" dirty="0" smtClean="0">
                        <a:solidFill>
                          <a:srgbClr val="000000"/>
                        </a:solidFill>
                        <a:latin typeface="Times New Roman" pitchFamily="18" charset="0"/>
                        <a:ea typeface="Calibri"/>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Times New Roman"/>
                          <a:cs typeface="Times New Roman" pitchFamily="18" charset="0"/>
                        </a:rPr>
                        <a:t>count </a:t>
                      </a:r>
                      <a:r>
                        <a:rPr lang="en-US" sz="1400" b="1" dirty="0">
                          <a:solidFill>
                            <a:srgbClr val="000000"/>
                          </a:solidFill>
                          <a:latin typeface="Times New Roman" pitchFamily="18" charset="0"/>
                          <a:ea typeface="Times New Roman"/>
                          <a:cs typeface="Times New Roman" pitchFamily="18" charset="0"/>
                        </a:rPr>
                        <a:t>(TVC) </a:t>
                      </a:r>
                      <a:endParaRPr lang="en-US" sz="1400" b="1" dirty="0" smtClean="0">
                        <a:solidFill>
                          <a:srgbClr val="000000"/>
                        </a:solidFill>
                        <a:latin typeface="Times New Roman" pitchFamily="18" charset="0"/>
                        <a:ea typeface="Times New Roman"/>
                        <a:cs typeface="Times New Roman" pitchFamily="18" charset="0"/>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00430" indent="-900430" algn="ctr">
                        <a:lnSpc>
                          <a:spcPct val="115000"/>
                        </a:lnSpc>
                        <a:spcAft>
                          <a:spcPts val="0"/>
                        </a:spcAft>
                      </a:pPr>
                      <a:endParaRPr lang="en-US" sz="1400" b="1" i="1" dirty="0" smtClean="0">
                        <a:solidFill>
                          <a:srgbClr val="000000"/>
                        </a:solidFill>
                        <a:latin typeface="Times New Roman" pitchFamily="18" charset="0"/>
                        <a:ea typeface="Times New Roman"/>
                        <a:cs typeface="Times New Roman" pitchFamily="18" charset="0"/>
                      </a:endParaRPr>
                    </a:p>
                    <a:p>
                      <a:pPr marL="900430" indent="-900430" algn="ctr">
                        <a:lnSpc>
                          <a:spcPct val="115000"/>
                        </a:lnSpc>
                        <a:spcAft>
                          <a:spcPts val="0"/>
                        </a:spcAft>
                      </a:pPr>
                      <a:r>
                        <a:rPr lang="en-US" sz="1400" b="1" i="1" dirty="0" err="1" smtClean="0">
                          <a:solidFill>
                            <a:srgbClr val="000000"/>
                          </a:solidFill>
                          <a:latin typeface="Times New Roman" pitchFamily="18" charset="0"/>
                          <a:ea typeface="Times New Roman"/>
                          <a:cs typeface="Times New Roman" pitchFamily="18" charset="0"/>
                        </a:rPr>
                        <a:t>Coliforms</a:t>
                      </a:r>
                      <a:endParaRPr lang="en-US" sz="1400" b="1" i="1" dirty="0" smtClean="0">
                        <a:solidFill>
                          <a:srgbClr val="000000"/>
                        </a:solidFill>
                        <a:latin typeface="Times New Roman" pitchFamily="18" charset="0"/>
                        <a:ea typeface="Times New Roman"/>
                        <a:cs typeface="Times New Roman" pitchFamily="18" charset="0"/>
                      </a:endParaRPr>
                    </a:p>
                    <a:p>
                      <a:pPr marL="900430" indent="-900430" algn="ctr">
                        <a:lnSpc>
                          <a:spcPct val="115000"/>
                        </a:lnSpc>
                        <a:spcAft>
                          <a:spcPts val="0"/>
                        </a:spcAft>
                      </a:pPr>
                      <a:endParaRPr lang="en-GB" sz="1400" b="1" i="1" dirty="0">
                        <a:solidFill>
                          <a:srgbClr val="365F91"/>
                        </a:solidFill>
                        <a:latin typeface="Times New Roman" pitchFamily="18" charset="0"/>
                        <a:ea typeface="Calibri"/>
                        <a:cs typeface="Times New Roman" pitchFamily="18" charset="0"/>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00430" indent="-900430" algn="ctr">
                        <a:lnSpc>
                          <a:spcPct val="115000"/>
                        </a:lnSpc>
                        <a:spcAft>
                          <a:spcPts val="0"/>
                        </a:spcAft>
                      </a:pPr>
                      <a:r>
                        <a:rPr lang="en-US" sz="1400" b="1" i="1" dirty="0">
                          <a:solidFill>
                            <a:srgbClr val="000000"/>
                          </a:solidFill>
                          <a:latin typeface="Times New Roman" pitchFamily="18" charset="0"/>
                          <a:ea typeface="Times New Roman"/>
                          <a:cs typeface="Times New Roman" pitchFamily="18" charset="0"/>
                        </a:rPr>
                        <a:t>Salmonella</a:t>
                      </a:r>
                      <a:r>
                        <a:rPr lang="en-US" sz="1400" b="1" i="1" dirty="0">
                          <a:solidFill>
                            <a:srgbClr val="000000"/>
                          </a:solidFill>
                          <a:latin typeface="Times New Roman" pitchFamily="18" charset="0"/>
                          <a:ea typeface="Calibri"/>
                          <a:cs typeface="Times New Roman" pitchFamily="18" charset="0"/>
                        </a:rPr>
                        <a:t> </a:t>
                      </a:r>
                      <a:endParaRPr lang="en-GB" sz="1400" b="1" i="1" dirty="0" smtClean="0">
                        <a:solidFill>
                          <a:srgbClr val="000000"/>
                        </a:solidFill>
                        <a:latin typeface="Times New Roman" pitchFamily="18" charset="0"/>
                        <a:ea typeface="Times New Roman"/>
                        <a:cs typeface="Times New Roman" pitchFamily="18" charset="0"/>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00430" indent="-900430" algn="ctr">
                        <a:lnSpc>
                          <a:spcPct val="115000"/>
                        </a:lnSpc>
                        <a:spcAft>
                          <a:spcPts val="0"/>
                        </a:spcAft>
                      </a:pPr>
                      <a:r>
                        <a:rPr lang="en-US" sz="1400" b="1" i="1" dirty="0">
                          <a:solidFill>
                            <a:srgbClr val="000000"/>
                          </a:solidFill>
                          <a:latin typeface="Times New Roman" pitchFamily="18" charset="0"/>
                          <a:ea typeface="Times New Roman"/>
                          <a:cs typeface="Times New Roman" pitchFamily="18" charset="0"/>
                        </a:rPr>
                        <a:t>E. </a:t>
                      </a:r>
                      <a:r>
                        <a:rPr lang="en-US" sz="1400" b="1" i="1" dirty="0" smtClean="0">
                          <a:solidFill>
                            <a:srgbClr val="000000"/>
                          </a:solidFill>
                          <a:latin typeface="Times New Roman" pitchFamily="18" charset="0"/>
                          <a:ea typeface="Times New Roman"/>
                          <a:cs typeface="Times New Roman" pitchFamily="18" charset="0"/>
                        </a:rPr>
                        <a:t>coli</a:t>
                      </a:r>
                      <a:endParaRPr lang="en-GB" sz="1400" b="1" i="1" dirty="0">
                        <a:solidFill>
                          <a:srgbClr val="365F91"/>
                        </a:solidFill>
                        <a:latin typeface="Times New Roman" pitchFamily="18" charset="0"/>
                        <a:ea typeface="Calibri"/>
                        <a:cs typeface="Times New Roman" pitchFamily="18" charset="0"/>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00430" indent="-900430" algn="ctr">
                        <a:lnSpc>
                          <a:spcPct val="115000"/>
                        </a:lnSpc>
                        <a:spcAft>
                          <a:spcPts val="0"/>
                        </a:spcAft>
                      </a:pPr>
                      <a:r>
                        <a:rPr lang="en-US" sz="1400" b="1" dirty="0">
                          <a:solidFill>
                            <a:srgbClr val="000000"/>
                          </a:solidFill>
                          <a:latin typeface="Times New Roman" pitchFamily="18" charset="0"/>
                          <a:ea typeface="Times New Roman"/>
                          <a:cs typeface="Times New Roman" pitchFamily="18" charset="0"/>
                        </a:rPr>
                        <a:t>Fungi  </a:t>
                      </a:r>
                      <a:endParaRPr lang="en-US" sz="1400" b="1" dirty="0" smtClean="0">
                        <a:solidFill>
                          <a:srgbClr val="000000"/>
                        </a:solidFill>
                        <a:latin typeface="Times New Roman" pitchFamily="18" charset="0"/>
                        <a:ea typeface="Times New Roman"/>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Times New Roman"/>
                          <a:cs typeface="Times New Roman" pitchFamily="18" charset="0"/>
                        </a:rPr>
                        <a:t>(</a:t>
                      </a:r>
                      <a:r>
                        <a:rPr lang="en-US" sz="1400" b="0" kern="1200" dirty="0" smtClean="0">
                          <a:solidFill>
                            <a:schemeClr val="tx1"/>
                          </a:solidFill>
                          <a:latin typeface="Times New Roman" pitchFamily="18" charset="0"/>
                          <a:ea typeface="+mn-ea"/>
                          <a:cs typeface="Times New Roman" pitchFamily="18" charset="0"/>
                        </a:rPr>
                        <a:t>Mould/ Yeast</a:t>
                      </a:r>
                      <a:r>
                        <a:rPr lang="en-US" sz="1400" b="1" dirty="0" smtClean="0">
                          <a:solidFill>
                            <a:srgbClr val="000000"/>
                          </a:solidFill>
                          <a:latin typeface="Times New Roman" pitchFamily="18" charset="0"/>
                          <a:ea typeface="Times New Roman"/>
                          <a:cs typeface="Times New Roman" pitchFamily="18" charset="0"/>
                        </a:rPr>
                        <a:t>)</a:t>
                      </a:r>
                      <a:endParaRPr lang="en-GB" sz="1400" b="1" dirty="0">
                        <a:solidFill>
                          <a:srgbClr val="365F91"/>
                        </a:solidFill>
                        <a:latin typeface="Times New Roman" pitchFamily="18" charset="0"/>
                        <a:ea typeface="Calibri"/>
                        <a:cs typeface="Times New Roman" pitchFamily="18" charset="0"/>
                      </a:endParaRPr>
                    </a:p>
                    <a:p>
                      <a:pPr marL="900430" indent="-900430" algn="ctr">
                        <a:lnSpc>
                          <a:spcPct val="115000"/>
                        </a:lnSpc>
                        <a:spcAft>
                          <a:spcPts val="0"/>
                        </a:spcAft>
                      </a:pPr>
                      <a:endParaRPr lang="en-GB" sz="1400" b="1" dirty="0">
                        <a:solidFill>
                          <a:srgbClr val="365F91"/>
                        </a:solidFill>
                        <a:latin typeface="Times New Roman" pitchFamily="18" charset="0"/>
                        <a:ea typeface="Calibri"/>
                        <a:cs typeface="Times New Roman" pitchFamily="18" charset="0"/>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762">
                <a:tc vMerge="1">
                  <a:txBody>
                    <a:bodyPr/>
                    <a:lstStyle/>
                    <a:p>
                      <a:endParaRPr lang="en-GB"/>
                    </a:p>
                  </a:txBody>
                  <a:tcPr/>
                </a:tc>
                <a:tc>
                  <a:txBody>
                    <a:bodyPr/>
                    <a:lstStyle/>
                    <a:p>
                      <a:pPr marL="900430" indent="-900430" algn="ctr">
                        <a:lnSpc>
                          <a:spcPct val="115000"/>
                        </a:lnSpc>
                        <a:spcAft>
                          <a:spcPts val="0"/>
                        </a:spcAft>
                      </a:pPr>
                      <a:r>
                        <a:rPr lang="en-US" sz="1600" b="1" dirty="0">
                          <a:solidFill>
                            <a:srgbClr val="000000"/>
                          </a:solidFill>
                          <a:latin typeface="+mn-lt"/>
                          <a:ea typeface="Times New Roman"/>
                          <a:cs typeface="Times New Roman"/>
                        </a:rPr>
                        <a:t>A        B        C</a:t>
                      </a:r>
                      <a:endParaRPr lang="en-GB" sz="1600" b="1" dirty="0">
                        <a:solidFill>
                          <a:srgbClr val="365F91"/>
                        </a:solidFill>
                        <a:latin typeface="+mn-lt"/>
                        <a:ea typeface="Calibri"/>
                        <a:cs typeface="Times New Roman"/>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56152">
                <a:tc>
                  <a:txBody>
                    <a:bodyPr/>
                    <a:lstStyle/>
                    <a:p>
                      <a:pPr marL="900430" indent="-900430" algn="ctr">
                        <a:lnSpc>
                          <a:spcPct val="115000"/>
                        </a:lnSpc>
                        <a:spcAft>
                          <a:spcPts val="0"/>
                        </a:spcAft>
                      </a:pPr>
                      <a:r>
                        <a:rPr lang="en-US" sz="1600" b="0" dirty="0" smtClean="0">
                          <a:solidFill>
                            <a:srgbClr val="000000"/>
                          </a:solidFill>
                          <a:latin typeface="+mn-lt"/>
                          <a:ea typeface="Calibri"/>
                          <a:cs typeface="Times New Roman"/>
                        </a:rPr>
                        <a:t>C5 (Tr1)</a:t>
                      </a:r>
                      <a:endParaRPr lang="en-GB" sz="1600" b="0" dirty="0">
                        <a:solidFill>
                          <a:srgbClr val="365F91"/>
                        </a:solidFill>
                        <a:latin typeface="+mn-lt"/>
                        <a:ea typeface="Calibri"/>
                        <a:cs typeface="Times New Roman"/>
                      </a:endParaRPr>
                    </a:p>
                  </a:txBody>
                  <a:tcPr marL="32322" marR="3232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l">
                        <a:lnSpc>
                          <a:spcPct val="115000"/>
                        </a:lnSpc>
                        <a:spcAft>
                          <a:spcPts val="0"/>
                        </a:spcAft>
                      </a:pPr>
                      <a:r>
                        <a:rPr lang="en-US" sz="1600" dirty="0" smtClean="0">
                          <a:solidFill>
                            <a:srgbClr val="000000"/>
                          </a:solidFill>
                          <a:latin typeface="+mn-lt"/>
                          <a:ea typeface="Times New Roman"/>
                          <a:cs typeface="Times New Roman"/>
                        </a:rPr>
                        <a:t>    6         60     90</a:t>
                      </a:r>
                      <a:endParaRPr lang="en-GB" sz="1600" dirty="0">
                        <a:solidFill>
                          <a:srgbClr val="365F91"/>
                        </a:solidFill>
                        <a:latin typeface="+mn-lt"/>
                        <a:ea typeface="Calibri"/>
                        <a:cs typeface="Times New Roman"/>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w="12700" cap="flat" cmpd="sng" algn="ctr">
                      <a:solidFill>
                        <a:srgbClr val="000000"/>
                      </a:solidFill>
                      <a:prstDash val="solid"/>
                      <a:round/>
                      <a:headEnd type="none" w="med" len="med"/>
                      <a:tailEnd type="none" w="med" len="med"/>
                    </a:lnT>
                    <a:lnB>
                      <a:noFill/>
                    </a:lnB>
                  </a:tcPr>
                </a:tc>
              </a:tr>
              <a:tr h="256152">
                <a:tc>
                  <a:txBody>
                    <a:bodyPr/>
                    <a:lstStyle/>
                    <a:p>
                      <a:pPr marL="900430" indent="-900430" algn="ctr">
                        <a:lnSpc>
                          <a:spcPct val="115000"/>
                        </a:lnSpc>
                        <a:spcAft>
                          <a:spcPts val="0"/>
                        </a:spcAft>
                      </a:pPr>
                      <a:r>
                        <a:rPr lang="en-US" sz="1600" b="0" dirty="0" smtClean="0">
                          <a:solidFill>
                            <a:srgbClr val="000000"/>
                          </a:solidFill>
                          <a:latin typeface="+mn-lt"/>
                          <a:ea typeface="Calibri"/>
                          <a:cs typeface="Times New Roman"/>
                        </a:rPr>
                        <a:t>C1 (Tr2)</a:t>
                      </a:r>
                      <a:endParaRPr lang="en-GB" sz="1600" b="0" dirty="0">
                        <a:solidFill>
                          <a:srgbClr val="365F91"/>
                        </a:solidFill>
                        <a:latin typeface="+mn-lt"/>
                        <a:ea typeface="Calibri"/>
                        <a:cs typeface="Times New Roman"/>
                      </a:endParaRPr>
                    </a:p>
                  </a:txBody>
                  <a:tcPr marL="32322" marR="32322" marT="0" marB="0">
                    <a:lnL>
                      <a:noFill/>
                    </a:lnL>
                    <a:lnR>
                      <a:noFill/>
                    </a:lnR>
                    <a:lnT>
                      <a:noFill/>
                    </a:lnT>
                    <a:lnB>
                      <a:noFill/>
                    </a:lnB>
                    <a:solidFill>
                      <a:srgbClr val="D3DFEE"/>
                    </a:solidFill>
                  </a:tcPr>
                </a:tc>
                <a:tc>
                  <a:txBody>
                    <a:bodyPr/>
                    <a:lstStyle/>
                    <a:p>
                      <a:pPr marL="900430" indent="-900430" algn="l">
                        <a:lnSpc>
                          <a:spcPct val="115000"/>
                        </a:lnSpc>
                        <a:spcAft>
                          <a:spcPts val="0"/>
                        </a:spcAft>
                      </a:pPr>
                      <a:r>
                        <a:rPr lang="en-US" sz="1600" dirty="0" smtClean="0">
                          <a:solidFill>
                            <a:srgbClr val="000000"/>
                          </a:solidFill>
                          <a:latin typeface="+mn-lt"/>
                          <a:ea typeface="Times New Roman"/>
                          <a:cs typeface="Times New Roman"/>
                        </a:rPr>
                        <a:t>    9         90     90</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a:solidFill>
                            <a:srgbClr val="000000"/>
                          </a:solidFill>
                          <a:latin typeface="+mn-lt"/>
                          <a:ea typeface="Times New Roman"/>
                          <a:cs typeface="Times New Roman"/>
                        </a:rPr>
                        <a:t>2. 0x 10</a:t>
                      </a:r>
                      <a:r>
                        <a:rPr lang="en-US" sz="1600" baseline="30000" dirty="0">
                          <a:solidFill>
                            <a:srgbClr val="000000"/>
                          </a:solidFill>
                          <a:latin typeface="+mn-lt"/>
                          <a:ea typeface="Times New Roman"/>
                          <a:cs typeface="Times New Roman"/>
                        </a:rPr>
                        <a:t>3</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r>
              <a:tr h="256152">
                <a:tc>
                  <a:txBody>
                    <a:bodyPr/>
                    <a:lstStyle/>
                    <a:p>
                      <a:pPr marL="900430" indent="-900430" algn="ctr">
                        <a:lnSpc>
                          <a:spcPct val="115000"/>
                        </a:lnSpc>
                        <a:spcAft>
                          <a:spcPts val="0"/>
                        </a:spcAft>
                      </a:pPr>
                      <a:r>
                        <a:rPr lang="en-US" sz="1600" b="0" dirty="0" smtClean="0">
                          <a:solidFill>
                            <a:srgbClr val="000000"/>
                          </a:solidFill>
                          <a:latin typeface="+mn-lt"/>
                          <a:ea typeface="Times New Roman"/>
                          <a:cs typeface="Times New Roman"/>
                        </a:rPr>
                        <a:t>U2 (Tr3)</a:t>
                      </a:r>
                      <a:endParaRPr lang="en-GB" sz="1600" b="0" dirty="0">
                        <a:solidFill>
                          <a:srgbClr val="365F91"/>
                        </a:solidFill>
                        <a:latin typeface="+mn-lt"/>
                        <a:ea typeface="Calibri"/>
                        <a:cs typeface="Times New Roman"/>
                      </a:endParaRPr>
                    </a:p>
                  </a:txBody>
                  <a:tcPr marL="32322" marR="32322" marT="0" marB="0">
                    <a:lnL>
                      <a:noFill/>
                    </a:lnL>
                    <a:lnR>
                      <a:noFill/>
                    </a:lnR>
                    <a:lnT>
                      <a:noFill/>
                    </a:lnT>
                    <a:lnB>
                      <a:noFill/>
                    </a:lnB>
                    <a:solidFill>
                      <a:srgbClr val="D3DFEE"/>
                    </a:solidFill>
                  </a:tcPr>
                </a:tc>
                <a:tc>
                  <a:txBody>
                    <a:bodyPr/>
                    <a:lstStyle/>
                    <a:p>
                      <a:pPr marL="900430" indent="-900430" algn="l">
                        <a:lnSpc>
                          <a:spcPct val="115000"/>
                        </a:lnSpc>
                        <a:spcAft>
                          <a:spcPts val="0"/>
                        </a:spcAft>
                      </a:pPr>
                      <a:r>
                        <a:rPr lang="en-US" sz="1600" dirty="0" smtClean="0">
                          <a:solidFill>
                            <a:srgbClr val="000000"/>
                          </a:solidFill>
                          <a:latin typeface="+mn-lt"/>
                          <a:ea typeface="Times New Roman"/>
                          <a:cs typeface="Times New Roman"/>
                        </a:rPr>
                        <a:t>    -          -        90</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6.0x10</a:t>
                      </a:r>
                      <a:r>
                        <a:rPr lang="en-US" sz="1600" baseline="30000" dirty="0" smtClean="0">
                          <a:solidFill>
                            <a:srgbClr val="000000"/>
                          </a:solidFill>
                          <a:latin typeface="+mn-lt"/>
                          <a:ea typeface="Times New Roman"/>
                          <a:cs typeface="Times New Roman"/>
                        </a:rPr>
                        <a:t>3</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b="0" dirty="0" smtClean="0">
                          <a:solidFill>
                            <a:srgbClr val="000000"/>
                          </a:solidFill>
                          <a:latin typeface="+mn-lt"/>
                          <a:ea typeface="Times New Roman"/>
                          <a:cs typeface="Times New Roman"/>
                        </a:rPr>
                        <a:t>ND</a:t>
                      </a:r>
                      <a:endParaRPr lang="en-GB" sz="1600" b="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r>
              <a:tr h="256152">
                <a:tc>
                  <a:txBody>
                    <a:bodyPr/>
                    <a:lstStyle/>
                    <a:p>
                      <a:pPr marL="900430" indent="-900430" algn="ctr">
                        <a:lnSpc>
                          <a:spcPct val="115000"/>
                        </a:lnSpc>
                        <a:spcAft>
                          <a:spcPts val="0"/>
                        </a:spcAft>
                      </a:pPr>
                      <a:r>
                        <a:rPr lang="en-US" sz="1600" b="0" dirty="0" smtClean="0">
                          <a:solidFill>
                            <a:srgbClr val="000000"/>
                          </a:solidFill>
                          <a:latin typeface="+mn-lt"/>
                          <a:ea typeface="Calibri"/>
                          <a:cs typeface="Times New Roman"/>
                        </a:rPr>
                        <a:t>B6 (Tr4)</a:t>
                      </a:r>
                      <a:endParaRPr lang="en-GB" sz="1600" b="0" dirty="0">
                        <a:solidFill>
                          <a:srgbClr val="365F91"/>
                        </a:solidFill>
                        <a:latin typeface="+mn-lt"/>
                        <a:ea typeface="Calibri"/>
                        <a:cs typeface="Times New Roman"/>
                      </a:endParaRPr>
                    </a:p>
                  </a:txBody>
                  <a:tcPr marL="32322" marR="32322" marT="0" marB="0">
                    <a:lnL>
                      <a:noFill/>
                    </a:lnL>
                    <a:lnR>
                      <a:noFill/>
                    </a:lnR>
                    <a:lnT>
                      <a:noFill/>
                    </a:lnT>
                    <a:lnB>
                      <a:noFill/>
                    </a:lnB>
                    <a:solidFill>
                      <a:srgbClr val="D3DFEE"/>
                    </a:solidFill>
                  </a:tcPr>
                </a:tc>
                <a:tc>
                  <a:txBody>
                    <a:bodyPr/>
                    <a:lstStyle/>
                    <a:p>
                      <a:pPr marL="900430" indent="-900430" algn="l">
                        <a:lnSpc>
                          <a:spcPct val="115000"/>
                        </a:lnSpc>
                        <a:spcAft>
                          <a:spcPts val="0"/>
                        </a:spcAft>
                      </a:pPr>
                      <a:r>
                        <a:rPr lang="en-US" sz="1600" dirty="0" smtClean="0">
                          <a:solidFill>
                            <a:srgbClr val="000000"/>
                          </a:solidFill>
                          <a:latin typeface="+mn-lt"/>
                          <a:ea typeface="Times New Roman"/>
                          <a:cs typeface="Times New Roman"/>
                        </a:rPr>
                        <a:t>    6         90    110</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c>
                  <a:txBody>
                    <a:bodyPr/>
                    <a:lstStyle/>
                    <a:p>
                      <a:pPr marL="900430" indent="-900430" algn="ctr">
                        <a:lnSpc>
                          <a:spcPct val="115000"/>
                        </a:lnSpc>
                        <a:spcAft>
                          <a:spcPts val="0"/>
                        </a:spcAft>
                      </a:pPr>
                      <a:r>
                        <a:rPr lang="en-US" sz="1600" b="0" dirty="0">
                          <a:solidFill>
                            <a:srgbClr val="000000"/>
                          </a:solidFill>
                          <a:latin typeface="+mn-lt"/>
                          <a:ea typeface="Times New Roman"/>
                          <a:cs typeface="Times New Roman"/>
                        </a:rPr>
                        <a:t>1.0 x 10</a:t>
                      </a:r>
                      <a:r>
                        <a:rPr lang="en-US" sz="1600" b="0" baseline="30000" dirty="0">
                          <a:solidFill>
                            <a:srgbClr val="000000"/>
                          </a:solidFill>
                          <a:latin typeface="+mn-lt"/>
                          <a:ea typeface="Times New Roman"/>
                          <a:cs typeface="Times New Roman"/>
                        </a:rPr>
                        <a:t>3</a:t>
                      </a:r>
                      <a:endParaRPr lang="en-GB" sz="1600" b="0" dirty="0">
                        <a:solidFill>
                          <a:srgbClr val="365F91"/>
                        </a:solidFill>
                        <a:latin typeface="+mn-lt"/>
                        <a:ea typeface="Calibri"/>
                        <a:cs typeface="Times New Roman"/>
                      </a:endParaRPr>
                    </a:p>
                  </a:txBody>
                  <a:tcPr marL="32322" marR="32322" marT="0" marB="0" anchor="ctr">
                    <a:lnL>
                      <a:noFill/>
                    </a:lnL>
                    <a:lnR>
                      <a:noFill/>
                    </a:lnR>
                    <a:lnT>
                      <a:noFill/>
                    </a:lnT>
                    <a:lnB>
                      <a:noFill/>
                    </a:lnB>
                    <a:solidFill>
                      <a:srgbClr val="D3DFEE"/>
                    </a:solidFill>
                  </a:tcPr>
                </a:tc>
              </a:tr>
              <a:tr h="256152">
                <a:tc>
                  <a:txBody>
                    <a:bodyPr/>
                    <a:lstStyle/>
                    <a:p>
                      <a:pPr marL="900430" indent="-900430" algn="ctr">
                        <a:lnSpc>
                          <a:spcPct val="115000"/>
                        </a:lnSpc>
                        <a:spcAft>
                          <a:spcPts val="0"/>
                        </a:spcAft>
                      </a:pPr>
                      <a:r>
                        <a:rPr lang="en-US" sz="1600" b="0" dirty="0" smtClean="0">
                          <a:solidFill>
                            <a:srgbClr val="000000"/>
                          </a:solidFill>
                          <a:latin typeface="+mn-lt"/>
                          <a:ea typeface="Times New Roman"/>
                          <a:cs typeface="Times New Roman"/>
                        </a:rPr>
                        <a:t>U1 (Tr5)</a:t>
                      </a:r>
                      <a:endParaRPr lang="en-GB" sz="1600" b="0" dirty="0">
                        <a:solidFill>
                          <a:srgbClr val="365F91"/>
                        </a:solidFill>
                        <a:latin typeface="+mn-lt"/>
                        <a:ea typeface="Calibri"/>
                        <a:cs typeface="Times New Roman"/>
                      </a:endParaRPr>
                    </a:p>
                  </a:txBody>
                  <a:tcPr marL="32322" marR="32322" marT="0" marB="0">
                    <a:lnL>
                      <a:noFill/>
                    </a:lnL>
                    <a:lnR>
                      <a:noFill/>
                    </a:lnR>
                    <a:lnT>
                      <a:noFill/>
                    </a:lnT>
                    <a:lnB>
                      <a:noFill/>
                    </a:lnB>
                  </a:tcPr>
                </a:tc>
                <a:tc>
                  <a:txBody>
                    <a:bodyPr/>
                    <a:lstStyle/>
                    <a:p>
                      <a:pPr marL="900430" indent="-900430" algn="l">
                        <a:lnSpc>
                          <a:spcPct val="115000"/>
                        </a:lnSpc>
                        <a:spcAft>
                          <a:spcPts val="0"/>
                        </a:spcAft>
                      </a:pPr>
                      <a:r>
                        <a:rPr lang="en-US" sz="1600" dirty="0" smtClean="0">
                          <a:solidFill>
                            <a:srgbClr val="000000"/>
                          </a:solidFill>
                          <a:latin typeface="+mn-lt"/>
                          <a:ea typeface="Times New Roman"/>
                          <a:cs typeface="Times New Roman"/>
                        </a:rPr>
                        <a:t>    -          -       110</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tcPr>
                </a:tc>
                <a:tc>
                  <a:txBody>
                    <a:bodyPr/>
                    <a:lstStyle/>
                    <a:p>
                      <a:pPr marL="900430" indent="-900430" algn="ctr">
                        <a:lnSpc>
                          <a:spcPct val="115000"/>
                        </a:lnSpc>
                        <a:spcAft>
                          <a:spcPts val="0"/>
                        </a:spcAft>
                      </a:pPr>
                      <a:r>
                        <a:rPr lang="en-US" sz="1600" dirty="0">
                          <a:solidFill>
                            <a:srgbClr val="000000"/>
                          </a:solidFill>
                          <a:latin typeface="+mn-lt"/>
                          <a:ea typeface="Times New Roman"/>
                          <a:cs typeface="Times New Roman"/>
                        </a:rPr>
                        <a:t>3.0x10</a:t>
                      </a:r>
                      <a:r>
                        <a:rPr lang="en-US" sz="1600" baseline="30000" dirty="0">
                          <a:solidFill>
                            <a:srgbClr val="000000"/>
                          </a:solidFill>
                          <a:latin typeface="+mn-lt"/>
                          <a:ea typeface="Times New Roman"/>
                          <a:cs typeface="Times New Roman"/>
                        </a:rPr>
                        <a:t>3</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a:noFill/>
                    </a:lnB>
                  </a:tcPr>
                </a:tc>
                <a:tc>
                  <a:txBody>
                    <a:bodyPr/>
                    <a:lstStyle/>
                    <a:p>
                      <a:pPr marL="900430" indent="-900430" algn="ctr">
                        <a:lnSpc>
                          <a:spcPct val="115000"/>
                        </a:lnSpc>
                        <a:spcAft>
                          <a:spcPts val="0"/>
                        </a:spcAft>
                      </a:pPr>
                      <a:r>
                        <a:rPr lang="en-US" sz="1600" b="0" dirty="0">
                          <a:solidFill>
                            <a:srgbClr val="000000"/>
                          </a:solidFill>
                          <a:latin typeface="+mn-lt"/>
                          <a:ea typeface="Times New Roman"/>
                          <a:cs typeface="Times New Roman"/>
                        </a:rPr>
                        <a:t>2.0x10</a:t>
                      </a:r>
                      <a:r>
                        <a:rPr lang="en-US" sz="1600" b="0" baseline="30000" dirty="0">
                          <a:solidFill>
                            <a:srgbClr val="000000"/>
                          </a:solidFill>
                          <a:latin typeface="+mn-lt"/>
                          <a:ea typeface="Times New Roman"/>
                          <a:cs typeface="Times New Roman"/>
                        </a:rPr>
                        <a:t>3</a:t>
                      </a:r>
                      <a:endParaRPr lang="en-GB" sz="1600" b="0" dirty="0">
                        <a:solidFill>
                          <a:srgbClr val="365F91"/>
                        </a:solidFill>
                        <a:latin typeface="+mn-lt"/>
                        <a:ea typeface="Calibri"/>
                        <a:cs typeface="Times New Roman"/>
                      </a:endParaRPr>
                    </a:p>
                  </a:txBody>
                  <a:tcPr marL="32322" marR="32322" marT="0" marB="0" anchor="ctr">
                    <a:lnL>
                      <a:noFill/>
                    </a:lnL>
                    <a:lnR>
                      <a:noFill/>
                    </a:lnR>
                    <a:lnT>
                      <a:noFill/>
                    </a:lnT>
                    <a:lnB>
                      <a:noFill/>
                    </a:lnB>
                  </a:tcPr>
                </a:tc>
              </a:tr>
              <a:tr h="256152">
                <a:tc>
                  <a:txBody>
                    <a:bodyPr/>
                    <a:lstStyle/>
                    <a:p>
                      <a:pPr marL="900430" indent="-900430" algn="ctr">
                        <a:lnSpc>
                          <a:spcPct val="115000"/>
                        </a:lnSpc>
                        <a:spcAft>
                          <a:spcPts val="0"/>
                        </a:spcAft>
                      </a:pPr>
                      <a:r>
                        <a:rPr lang="en-US" sz="1600" b="0" dirty="0" smtClean="0">
                          <a:solidFill>
                            <a:srgbClr val="000000"/>
                          </a:solidFill>
                          <a:latin typeface="+mn-lt"/>
                          <a:ea typeface="Times New Roman"/>
                          <a:cs typeface="Times New Roman"/>
                        </a:rPr>
                        <a:t>FRF</a:t>
                      </a:r>
                      <a:endParaRPr lang="en-GB" sz="1600" b="0" dirty="0">
                        <a:solidFill>
                          <a:srgbClr val="365F91"/>
                        </a:solidFill>
                        <a:latin typeface="+mn-lt"/>
                        <a:ea typeface="Calibri"/>
                        <a:cs typeface="Times New Roman"/>
                      </a:endParaRPr>
                    </a:p>
                  </a:txBody>
                  <a:tcPr marL="32322" marR="32322" marT="0" marB="0">
                    <a:lnL>
                      <a:noFill/>
                    </a:lnL>
                    <a:lnR>
                      <a:noFill/>
                    </a:lnR>
                    <a:lnT>
                      <a:noFill/>
                    </a:lnT>
                    <a:lnB w="12700" cap="flat" cmpd="sng" algn="ctr">
                      <a:noFill/>
                      <a:prstDash val="solid"/>
                      <a:round/>
                      <a:headEnd type="none" w="med" len="med"/>
                      <a:tailEnd type="none" w="med" len="med"/>
                    </a:lnB>
                    <a:solidFill>
                      <a:srgbClr val="D3DFEE"/>
                    </a:solidFill>
                  </a:tcPr>
                </a:tc>
                <a:tc>
                  <a:txBody>
                    <a:bodyPr/>
                    <a:lstStyle/>
                    <a:p>
                      <a:pPr marL="900430" indent="-900430" algn="l">
                        <a:lnSpc>
                          <a:spcPct val="115000"/>
                        </a:lnSpc>
                        <a:spcAft>
                          <a:spcPts val="0"/>
                        </a:spcAft>
                      </a:pPr>
                      <a:r>
                        <a:rPr lang="en-GB" sz="1600" dirty="0" smtClean="0">
                          <a:solidFill>
                            <a:schemeClr val="tx1"/>
                          </a:solidFill>
                          <a:latin typeface="+mn-lt"/>
                          <a:ea typeface="Calibri"/>
                          <a:cs typeface="Times New Roman"/>
                        </a:rPr>
                        <a:t>No</a:t>
                      </a:r>
                      <a:r>
                        <a:rPr lang="en-GB" sz="1600" baseline="0" dirty="0" smtClean="0">
                          <a:solidFill>
                            <a:schemeClr val="tx1"/>
                          </a:solidFill>
                          <a:latin typeface="+mn-lt"/>
                          <a:ea typeface="Calibri"/>
                          <a:cs typeface="Times New Roman"/>
                        </a:rPr>
                        <a:t> treatment</a:t>
                      </a:r>
                      <a:endParaRPr lang="en-GB" sz="1600" dirty="0">
                        <a:solidFill>
                          <a:schemeClr val="tx1"/>
                        </a:solidFill>
                        <a:latin typeface="+mn-lt"/>
                        <a:ea typeface="Calibri"/>
                        <a:cs typeface="Times New Roman"/>
                      </a:endParaRPr>
                    </a:p>
                  </a:txBody>
                  <a:tcPr marL="32322" marR="32322" marT="0" marB="0" anchor="ctr">
                    <a:lnL>
                      <a:noFill/>
                    </a:lnL>
                    <a:lnR>
                      <a:noFill/>
                    </a:lnR>
                    <a:lnT>
                      <a:noFill/>
                    </a:lnT>
                    <a:lnB w="12700" cap="flat" cmpd="sng" algn="ctr">
                      <a:no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w="12700" cap="flat" cmpd="sng" algn="ctr">
                      <a:no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w="12700" cap="flat" cmpd="sng" algn="ctr">
                      <a:no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w="12700" cap="flat" cmpd="sng" algn="ctr">
                      <a:no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US" sz="1600" dirty="0" smtClean="0">
                          <a:solidFill>
                            <a:srgbClr val="000000"/>
                          </a:solidFill>
                          <a:latin typeface="+mn-lt"/>
                          <a:ea typeface="Times New Roman"/>
                          <a:cs typeface="Times New Roman"/>
                        </a:rPr>
                        <a:t>ND</a:t>
                      </a:r>
                      <a:endParaRPr lang="en-GB" sz="1600" dirty="0">
                        <a:solidFill>
                          <a:srgbClr val="365F91"/>
                        </a:solidFill>
                        <a:latin typeface="+mn-lt"/>
                        <a:ea typeface="Calibri"/>
                        <a:cs typeface="Times New Roman"/>
                      </a:endParaRPr>
                    </a:p>
                  </a:txBody>
                  <a:tcPr marL="32322" marR="32322" marT="0" marB="0" anchor="ctr">
                    <a:lnL>
                      <a:noFill/>
                    </a:lnL>
                    <a:lnR>
                      <a:noFill/>
                    </a:lnR>
                    <a:lnT>
                      <a:noFill/>
                    </a:lnT>
                    <a:lnB w="12700" cap="flat" cmpd="sng" algn="ctr">
                      <a:no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US" sz="1600" b="0" dirty="0" smtClean="0">
                          <a:solidFill>
                            <a:srgbClr val="000000"/>
                          </a:solidFill>
                          <a:latin typeface="+mn-lt"/>
                          <a:ea typeface="Times New Roman"/>
                          <a:cs typeface="Times New Roman"/>
                        </a:rPr>
                        <a:t>ND</a:t>
                      </a:r>
                      <a:endParaRPr lang="en-GB" sz="1600" b="0" dirty="0">
                        <a:solidFill>
                          <a:srgbClr val="365F91"/>
                        </a:solidFill>
                        <a:latin typeface="+mn-lt"/>
                        <a:ea typeface="Calibri"/>
                        <a:cs typeface="Times New Roman"/>
                      </a:endParaRPr>
                    </a:p>
                  </a:txBody>
                  <a:tcPr marL="32322" marR="32322" marT="0" marB="0" anchor="ctr">
                    <a:lnL>
                      <a:noFill/>
                    </a:lnL>
                    <a:lnR>
                      <a:noFill/>
                    </a:lnR>
                    <a:lnT>
                      <a:noFill/>
                    </a:lnT>
                    <a:lnB w="12700" cap="flat" cmpd="sng" algn="ctr">
                      <a:noFill/>
                      <a:prstDash val="solid"/>
                      <a:round/>
                      <a:headEnd type="none" w="med" len="med"/>
                      <a:tailEnd type="none" w="med" len="med"/>
                    </a:lnB>
                    <a:solidFill>
                      <a:srgbClr val="D3DFEE"/>
                    </a:solidFill>
                  </a:tcPr>
                </a:tc>
              </a:tr>
              <a:tr h="256152">
                <a:tc>
                  <a:txBody>
                    <a:bodyPr/>
                    <a:lstStyle/>
                    <a:p>
                      <a:pPr marL="900430" indent="-900430" algn="ctr">
                        <a:lnSpc>
                          <a:spcPct val="115000"/>
                        </a:lnSpc>
                        <a:spcAft>
                          <a:spcPts val="0"/>
                        </a:spcAft>
                      </a:pPr>
                      <a:r>
                        <a:rPr lang="en-GB" sz="1600" b="1" dirty="0" smtClean="0">
                          <a:solidFill>
                            <a:schemeClr val="tx1"/>
                          </a:solidFill>
                          <a:latin typeface="+mn-lt"/>
                          <a:ea typeface="Calibri"/>
                          <a:cs typeface="Times New Roman"/>
                        </a:rPr>
                        <a:t>STD</a:t>
                      </a:r>
                      <a:endParaRPr lang="en-GB" sz="1600" b="1" dirty="0">
                        <a:solidFill>
                          <a:schemeClr val="tx1"/>
                        </a:solidFill>
                        <a:latin typeface="+mn-lt"/>
                        <a:ea typeface="Calibri"/>
                        <a:cs typeface="Times New Roman"/>
                      </a:endParaRPr>
                    </a:p>
                  </a:txBody>
                  <a:tcPr marL="32322" marR="32322"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900430" indent="-900430" algn="l">
                        <a:lnSpc>
                          <a:spcPct val="115000"/>
                        </a:lnSpc>
                        <a:spcAft>
                          <a:spcPts val="0"/>
                        </a:spcAft>
                      </a:pPr>
                      <a:endParaRPr lang="en-GB" sz="1600" b="1" dirty="0">
                        <a:solidFill>
                          <a:schemeClr val="tx1"/>
                        </a:solidFill>
                        <a:latin typeface="+mn-lt"/>
                        <a:ea typeface="Calibri"/>
                        <a:cs typeface="Times New Roman"/>
                      </a:endParaRPr>
                    </a:p>
                  </a:txBody>
                  <a:tcPr marL="32322" marR="32322"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GB" sz="1600" b="1" dirty="0" smtClean="0">
                          <a:solidFill>
                            <a:schemeClr val="tx1"/>
                          </a:solidFill>
                          <a:latin typeface="+mn-lt"/>
                          <a:ea typeface="Calibri"/>
                          <a:cs typeface="Times New Roman"/>
                        </a:rPr>
                        <a:t>5.0x10</a:t>
                      </a:r>
                      <a:r>
                        <a:rPr lang="en-GB" sz="1600" b="1" baseline="30000" dirty="0" smtClean="0">
                          <a:solidFill>
                            <a:schemeClr val="tx1"/>
                          </a:solidFill>
                          <a:latin typeface="+mn-lt"/>
                          <a:ea typeface="Calibri"/>
                          <a:cs typeface="Times New Roman"/>
                        </a:rPr>
                        <a:t>5</a:t>
                      </a:r>
                      <a:endParaRPr lang="en-GB" sz="1600" b="1" baseline="30000" dirty="0">
                        <a:solidFill>
                          <a:schemeClr val="tx1"/>
                        </a:solidFill>
                        <a:latin typeface="+mn-lt"/>
                        <a:ea typeface="Calibri"/>
                        <a:cs typeface="Times New Roman"/>
                      </a:endParaRPr>
                    </a:p>
                  </a:txBody>
                  <a:tcPr marL="32322" marR="32322"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GB" sz="1600" b="1" dirty="0" smtClean="0">
                          <a:solidFill>
                            <a:schemeClr val="tx1"/>
                          </a:solidFill>
                          <a:latin typeface="+mn-lt"/>
                          <a:ea typeface="Calibri"/>
                          <a:cs typeface="Times New Roman"/>
                        </a:rPr>
                        <a:t>-</a:t>
                      </a:r>
                      <a:endParaRPr lang="en-GB" sz="1600" b="1" dirty="0">
                        <a:solidFill>
                          <a:schemeClr val="tx1"/>
                        </a:solidFill>
                        <a:latin typeface="+mn-lt"/>
                        <a:ea typeface="Calibri"/>
                        <a:cs typeface="Times New Roman"/>
                      </a:endParaRPr>
                    </a:p>
                  </a:txBody>
                  <a:tcPr marL="32322" marR="32322"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GB" sz="1600" b="1" dirty="0" smtClean="0">
                          <a:solidFill>
                            <a:schemeClr val="tx1"/>
                          </a:solidFill>
                          <a:latin typeface="+mn-lt"/>
                          <a:ea typeface="Calibri"/>
                          <a:cs typeface="Times New Roman"/>
                        </a:rPr>
                        <a:t>-</a:t>
                      </a:r>
                      <a:endParaRPr lang="en-GB" sz="1600" b="1" dirty="0">
                        <a:solidFill>
                          <a:schemeClr val="tx1"/>
                        </a:solidFill>
                        <a:latin typeface="+mn-lt"/>
                        <a:ea typeface="Calibri"/>
                        <a:cs typeface="Times New Roman"/>
                      </a:endParaRPr>
                    </a:p>
                  </a:txBody>
                  <a:tcPr marL="32322" marR="32322"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GB" sz="1600" b="1" dirty="0" smtClean="0">
                          <a:solidFill>
                            <a:schemeClr val="tx1"/>
                          </a:solidFill>
                          <a:latin typeface="+mn-lt"/>
                          <a:ea typeface="Calibri"/>
                          <a:cs typeface="Times New Roman"/>
                        </a:rPr>
                        <a:t>-</a:t>
                      </a:r>
                      <a:endParaRPr lang="en-GB" sz="1600" b="1" dirty="0">
                        <a:solidFill>
                          <a:schemeClr val="tx1"/>
                        </a:solidFill>
                        <a:latin typeface="+mn-lt"/>
                        <a:ea typeface="Calibri"/>
                        <a:cs typeface="Times New Roman"/>
                      </a:endParaRPr>
                    </a:p>
                  </a:txBody>
                  <a:tcPr marL="32322" marR="32322"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900430" indent="-900430" algn="ctr">
                        <a:lnSpc>
                          <a:spcPct val="115000"/>
                        </a:lnSpc>
                        <a:spcAft>
                          <a:spcPts val="0"/>
                        </a:spcAft>
                      </a:pPr>
                      <a:r>
                        <a:rPr lang="en-GB" sz="1600" b="1" dirty="0" smtClean="0">
                          <a:solidFill>
                            <a:schemeClr val="tx1"/>
                          </a:solidFill>
                          <a:latin typeface="+mn-lt"/>
                          <a:ea typeface="Calibri"/>
                          <a:cs typeface="Times New Roman"/>
                        </a:rPr>
                        <a:t>1.0x10</a:t>
                      </a:r>
                      <a:r>
                        <a:rPr lang="en-GB" sz="1600" b="1" baseline="30000" dirty="0" smtClean="0">
                          <a:solidFill>
                            <a:schemeClr val="tx1"/>
                          </a:solidFill>
                          <a:latin typeface="+mn-lt"/>
                          <a:ea typeface="Calibri"/>
                          <a:cs typeface="Times New Roman"/>
                        </a:rPr>
                        <a:t>6</a:t>
                      </a:r>
                      <a:endParaRPr lang="en-GB" sz="1600" b="1" baseline="30000" dirty="0">
                        <a:solidFill>
                          <a:schemeClr val="tx1"/>
                        </a:solidFill>
                        <a:latin typeface="+mn-lt"/>
                        <a:ea typeface="Calibri"/>
                        <a:cs typeface="Times New Roman"/>
                      </a:endParaRPr>
                    </a:p>
                  </a:txBody>
                  <a:tcPr marL="32322" marR="32322" marT="0" marB="0" anchor="ctr">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28002" name="Rectangle 2"/>
          <p:cNvSpPr>
            <a:spLocks noChangeArrowheads="1"/>
          </p:cNvSpPr>
          <p:nvPr/>
        </p:nvSpPr>
        <p:spPr bwMode="auto">
          <a:xfrm>
            <a:off x="357158" y="4892914"/>
            <a:ext cx="821537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Values are means of duplicate microbial counts.</a:t>
            </a:r>
          </a:p>
          <a:p>
            <a:pPr lvl="0" algn="just"/>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Key:</a:t>
            </a:r>
            <a:r>
              <a:rPr kumimoji="0" lang="en-US"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 Brine concentration (%); B = Brining time (min); C = Drying temperature (</a:t>
            </a:r>
            <a:r>
              <a:rPr kumimoji="0" lang="en-US" sz="14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Treatment; </a:t>
            </a:r>
          </a:p>
          <a:p>
            <a:pPr lvl="0" algn="just"/>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No brining; ND = Not detected ;</a:t>
            </a:r>
            <a:r>
              <a:rPr kumimoji="0" lang="en-US"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lang="en-US" sz="1400" b="1" dirty="0" smtClean="0">
                <a:latin typeface="Times New Roman" pitchFamily="18" charset="0"/>
                <a:ea typeface="Calibri" pitchFamily="34" charset="0"/>
                <a:cs typeface="Times New Roman" pitchFamily="18" charset="0"/>
              </a:rPr>
              <a:t>FRF = Fresh raw fish; </a:t>
            </a:r>
            <a:r>
              <a:rPr kumimoji="0" lang="en-US"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STD = Standard (ICMSF, 2002).</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251520" y="1052736"/>
            <a:ext cx="835824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Table </a:t>
            </a:r>
            <a:r>
              <a:rPr lang="en-US" b="1"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	Microbial load of the fresh-raw and freshly processed samples of dehydrated catfish (</a:t>
            </a:r>
            <a:r>
              <a:rPr lang="en-US" b="1" dirty="0" err="1" smtClean="0">
                <a:latin typeface="Times New Roman" pitchFamily="18" charset="0"/>
                <a:cs typeface="Times New Roman" pitchFamily="18" charset="0"/>
              </a:rPr>
              <a:t>cfu</a:t>
            </a:r>
            <a:r>
              <a:rPr lang="en-US" b="1" dirty="0" smtClean="0">
                <a:latin typeface="Times New Roman" pitchFamily="18" charset="0"/>
                <a:cs typeface="Times New Roman" pitchFamily="18" charset="0"/>
              </a:rPr>
              <a:t>/g)</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2" y="476672"/>
          <a:ext cx="8786874" cy="6070092"/>
        </p:xfrm>
        <a:graphic>
          <a:graphicData uri="http://schemas.openxmlformats.org/drawingml/2006/table">
            <a:tbl>
              <a:tblPr firstRow="1" firstCol="1" bandRow="1">
                <a:tableStyleId>{5C22544A-7EE6-4342-B048-85BDC9FD1C3A}</a:tableStyleId>
              </a:tblPr>
              <a:tblGrid>
                <a:gridCol w="1451102"/>
                <a:gridCol w="2593453"/>
                <a:gridCol w="1481971"/>
                <a:gridCol w="1630174"/>
                <a:gridCol w="1630174"/>
              </a:tblGrid>
              <a:tr h="313705">
                <a:tc>
                  <a:txBody>
                    <a:bodyPr/>
                    <a:lstStyle/>
                    <a:p>
                      <a:pPr algn="ctr">
                        <a:lnSpc>
                          <a:spcPct val="115000"/>
                        </a:lnSpc>
                        <a:spcAft>
                          <a:spcPts val="0"/>
                        </a:spcAft>
                      </a:pPr>
                      <a:r>
                        <a:rPr lang="en-GB" sz="1800" dirty="0" smtClean="0">
                          <a:effectLst/>
                          <a:latin typeface="Times New Roman" pitchFamily="18" charset="0"/>
                          <a:cs typeface="Times New Roman" pitchFamily="18" charset="0"/>
                        </a:rPr>
                        <a:t>Run</a:t>
                      </a:r>
                      <a:endParaRPr lang="en-GB" sz="1800" dirty="0">
                        <a:effectLst/>
                        <a:latin typeface="Times New Roman" pitchFamily="18" charset="0"/>
                        <a:ea typeface="Calibri" panose="020F0502020204030204" pitchFamily="34" charset="0"/>
                        <a:cs typeface="Times New Roman" pitchFamily="18" charset="0"/>
                      </a:endParaRPr>
                    </a:p>
                  </a:txBody>
                  <a:tcPr marL="47354" marR="47354" marT="0" marB="0" anchor="b"/>
                </a:tc>
                <a:tc>
                  <a:txBody>
                    <a:bodyPr/>
                    <a:lstStyle/>
                    <a:p>
                      <a:pPr>
                        <a:lnSpc>
                          <a:spcPct val="115000"/>
                        </a:lnSpc>
                        <a:spcAft>
                          <a:spcPts val="0"/>
                        </a:spcAft>
                      </a:pPr>
                      <a:r>
                        <a:rPr lang="en-GB" sz="1800" dirty="0" smtClean="0">
                          <a:effectLst/>
                          <a:latin typeface="Times New Roman" pitchFamily="18" charset="0"/>
                          <a:cs typeface="Times New Roman" pitchFamily="18" charset="0"/>
                        </a:rPr>
                        <a:t>              A    B    C  </a:t>
                      </a:r>
                      <a:endParaRPr lang="en-GB" sz="1800" dirty="0">
                        <a:effectLst/>
                        <a:latin typeface="Times New Roman" pitchFamily="18" charset="0"/>
                        <a:ea typeface="Calibri" panose="020F0502020204030204" pitchFamily="34" charset="0"/>
                        <a:cs typeface="Times New Roman" pitchFamily="18" charset="0"/>
                      </a:endParaRPr>
                    </a:p>
                  </a:txBody>
                  <a:tcPr marL="47354" marR="47354" marT="0" marB="0" anchor="b"/>
                </a:tc>
                <a:tc>
                  <a:txBody>
                    <a:bodyPr/>
                    <a:lstStyle/>
                    <a:p>
                      <a:pPr algn="ctr">
                        <a:lnSpc>
                          <a:spcPct val="115000"/>
                        </a:lnSpc>
                        <a:spcAft>
                          <a:spcPts val="0"/>
                        </a:spcAft>
                      </a:pPr>
                      <a:r>
                        <a:rPr lang="en-GB" sz="1800" dirty="0">
                          <a:effectLst/>
                          <a:latin typeface="Times New Roman" pitchFamily="18" charset="0"/>
                          <a:cs typeface="Times New Roman" pitchFamily="18" charset="0"/>
                        </a:rPr>
                        <a:t>Average</a:t>
                      </a:r>
                      <a:endParaRPr lang="en-GB" sz="1800" dirty="0">
                        <a:effectLst/>
                        <a:latin typeface="Times New Roman" pitchFamily="18" charset="0"/>
                        <a:ea typeface="Calibri" panose="020F0502020204030204" pitchFamily="34" charset="0"/>
                        <a:cs typeface="Times New Roman" pitchFamily="18" charset="0"/>
                      </a:endParaRPr>
                    </a:p>
                  </a:txBody>
                  <a:tcPr marL="47354" marR="47354" marT="0" marB="0" anchor="b"/>
                </a:tc>
                <a:tc>
                  <a:txBody>
                    <a:bodyPr/>
                    <a:lstStyle/>
                    <a:p>
                      <a:pPr algn="ctr">
                        <a:lnSpc>
                          <a:spcPct val="115000"/>
                        </a:lnSpc>
                        <a:spcAft>
                          <a:spcPts val="0"/>
                        </a:spcAft>
                      </a:pPr>
                      <a:r>
                        <a:rPr lang="en-GB" sz="1800" dirty="0">
                          <a:effectLst/>
                          <a:latin typeface="Times New Roman" pitchFamily="18" charset="0"/>
                          <a:cs typeface="Times New Roman" pitchFamily="18" charset="0"/>
                        </a:rPr>
                        <a:t>Variance</a:t>
                      </a:r>
                      <a:endParaRPr lang="en-GB" sz="1800" dirty="0">
                        <a:effectLst/>
                        <a:latin typeface="Times New Roman" pitchFamily="18" charset="0"/>
                        <a:ea typeface="Calibri" panose="020F0502020204030204" pitchFamily="34" charset="0"/>
                        <a:cs typeface="Times New Roman" pitchFamily="18" charset="0"/>
                      </a:endParaRPr>
                    </a:p>
                  </a:txBody>
                  <a:tcPr marL="47354" marR="47354" marT="0" marB="0" anchor="b"/>
                </a:tc>
                <a:tc>
                  <a:txBody>
                    <a:bodyPr/>
                    <a:lstStyle/>
                    <a:p>
                      <a:pPr algn="ctr">
                        <a:lnSpc>
                          <a:spcPct val="115000"/>
                        </a:lnSpc>
                        <a:spcAft>
                          <a:spcPts val="0"/>
                        </a:spcAft>
                      </a:pPr>
                      <a:r>
                        <a:rPr lang="en-GB" sz="1800" dirty="0">
                          <a:effectLst/>
                          <a:latin typeface="Times New Roman" pitchFamily="18" charset="0"/>
                          <a:cs typeface="Times New Roman" pitchFamily="18" charset="0"/>
                        </a:rPr>
                        <a:t>Ranking</a:t>
                      </a:r>
                      <a:endParaRPr lang="en-GB" sz="1800" dirty="0">
                        <a:effectLst/>
                        <a:latin typeface="Times New Roman" pitchFamily="18" charset="0"/>
                        <a:ea typeface="Calibri" panose="020F0502020204030204" pitchFamily="34" charset="0"/>
                        <a:cs typeface="Times New Roman" pitchFamily="18" charset="0"/>
                      </a:endParaRPr>
                    </a:p>
                  </a:txBody>
                  <a:tcPr marL="47354" marR="47354" marT="0" marB="0"/>
                </a:tc>
              </a:tr>
              <a:tr h="313705">
                <a:tc>
                  <a:txBody>
                    <a:bodyPr/>
                    <a:lstStyle/>
                    <a:p>
                      <a:pPr marL="900430" indent="-900430" algn="ctr">
                        <a:lnSpc>
                          <a:spcPct val="115000"/>
                        </a:lnSpc>
                        <a:spcAft>
                          <a:spcPts val="0"/>
                        </a:spcAft>
                      </a:pPr>
                      <a:r>
                        <a:rPr lang="en-GB" sz="1800" kern="1200" dirty="0">
                          <a:solidFill>
                            <a:srgbClr val="FFFFFF"/>
                          </a:solidFill>
                          <a:latin typeface="Calibri"/>
                          <a:ea typeface="Times New Roman"/>
                          <a:cs typeface="Arial"/>
                        </a:rPr>
                        <a:t>1</a:t>
                      </a:r>
                      <a:r>
                        <a:rPr lang="en-GB" sz="1800" kern="1200" dirty="0">
                          <a:solidFill>
                            <a:srgbClr val="FFFFFF"/>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6    </a:t>
                      </a:r>
                      <a:r>
                        <a:rPr lang="en-GB" sz="1800" kern="1200" dirty="0">
                          <a:solidFill>
                            <a:srgbClr val="000000"/>
                          </a:solidFill>
                          <a:latin typeface="Calibri"/>
                          <a:ea typeface="Times New Roman"/>
                          <a:cs typeface="Arial"/>
                        </a:rPr>
                        <a:t>60    110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4.025</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0.242361</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4</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algn="ctr">
                        <a:lnSpc>
                          <a:spcPct val="115000"/>
                        </a:lnSpc>
                        <a:spcAft>
                          <a:spcPts val="0"/>
                        </a:spcAft>
                      </a:pPr>
                      <a:r>
                        <a:rPr lang="en-GB"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(B6)</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smtClean="0">
                          <a:solidFill>
                            <a:srgbClr val="FF0000"/>
                          </a:solidFill>
                          <a:effectLst/>
                        </a:rPr>
                        <a:t>   6    </a:t>
                      </a:r>
                      <a:r>
                        <a:rPr lang="en-GB" sz="1800" b="1" dirty="0">
                          <a:solidFill>
                            <a:srgbClr val="FF0000"/>
                          </a:solidFill>
                          <a:effectLst/>
                        </a:rPr>
                        <a:t>90    110</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4.325</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0.111806</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1</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algn="ctr">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   3    </a:t>
                      </a:r>
                      <a:r>
                        <a:rPr lang="en-GB" sz="1800" dirty="0">
                          <a:effectLst/>
                        </a:rPr>
                        <a:t>60    110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3.935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0.272806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algn="ctr">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3    </a:t>
                      </a:r>
                      <a:r>
                        <a:rPr lang="en-GB" sz="1800" dirty="0">
                          <a:effectLst/>
                        </a:rPr>
                        <a:t>30    90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3.825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0.292361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algn="ctr">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   6    </a:t>
                      </a:r>
                      <a:r>
                        <a:rPr lang="en-GB" sz="1800" dirty="0">
                          <a:effectLst/>
                        </a:rPr>
                        <a:t>30    110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3.925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0.667361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marL="900430" indent="-900430" algn="ctr">
                        <a:lnSpc>
                          <a:spcPct val="115000"/>
                        </a:lnSpc>
                        <a:spcAft>
                          <a:spcPts val="0"/>
                        </a:spcAft>
                      </a:pPr>
                      <a:r>
                        <a:rPr lang="en-GB" sz="1800" b="1" kern="1200" dirty="0">
                          <a:solidFill>
                            <a:srgbClr val="FFFFFF"/>
                          </a:solidFill>
                          <a:latin typeface="Calibri"/>
                          <a:ea typeface="Calibri"/>
                          <a:cs typeface="Times New Roman"/>
                        </a:rPr>
                        <a:t>6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9    </a:t>
                      </a:r>
                      <a:r>
                        <a:rPr lang="en-GB" sz="1800" kern="1200" dirty="0">
                          <a:solidFill>
                            <a:srgbClr val="000000"/>
                          </a:solidFill>
                          <a:latin typeface="Calibri"/>
                          <a:ea typeface="Times New Roman"/>
                          <a:cs typeface="Arial"/>
                        </a:rPr>
                        <a:t>90    130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3.850</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0.336111</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9</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algn="ctr">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   9    </a:t>
                      </a:r>
                      <a:r>
                        <a:rPr lang="en-GB" sz="1800" dirty="0">
                          <a:effectLst/>
                        </a:rPr>
                        <a:t>60    110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4.025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0.145139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marL="900430" indent="-900430" algn="ctr">
                        <a:lnSpc>
                          <a:spcPct val="115000"/>
                        </a:lnSpc>
                        <a:spcAft>
                          <a:spcPts val="0"/>
                        </a:spcAft>
                      </a:pPr>
                      <a:r>
                        <a:rPr lang="en-GB" sz="1800" b="1" kern="1200" dirty="0">
                          <a:solidFill>
                            <a:srgbClr val="FFFFFF"/>
                          </a:solidFill>
                          <a:latin typeface="Calibri"/>
                          <a:ea typeface="Calibri"/>
                          <a:cs typeface="Times New Roman"/>
                        </a:rPr>
                        <a:t>8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6    </a:t>
                      </a:r>
                      <a:r>
                        <a:rPr lang="en-GB" sz="1800" kern="1200" dirty="0">
                          <a:solidFill>
                            <a:srgbClr val="000000"/>
                          </a:solidFill>
                          <a:latin typeface="Calibri"/>
                          <a:ea typeface="Times New Roman"/>
                          <a:cs typeface="Arial"/>
                        </a:rPr>
                        <a:t>60    110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3.775</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0.700694</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12</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algn="ctr">
                        <a:lnSpc>
                          <a:spcPct val="115000"/>
                        </a:lnSpc>
                        <a:spcAft>
                          <a:spcPts val="0"/>
                        </a:spcAft>
                      </a:pPr>
                      <a:r>
                        <a:rPr lang="en-GB"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 (C1)</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smtClean="0">
                          <a:solidFill>
                            <a:srgbClr val="FF0000"/>
                          </a:solidFill>
                          <a:effectLst/>
                        </a:rPr>
                        <a:t>9    </a:t>
                      </a:r>
                      <a:r>
                        <a:rPr lang="en-GB" sz="1800" b="1" dirty="0">
                          <a:solidFill>
                            <a:srgbClr val="FF0000"/>
                          </a:solidFill>
                          <a:effectLst/>
                        </a:rPr>
                        <a:t>90    90</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4.225</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0.186806</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2</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marL="900430" indent="-900430" algn="ctr">
                        <a:lnSpc>
                          <a:spcPct val="115000"/>
                        </a:lnSpc>
                        <a:spcAft>
                          <a:spcPts val="0"/>
                        </a:spcAft>
                      </a:pPr>
                      <a:r>
                        <a:rPr lang="en-GB" sz="1800" b="1" kern="1200" dirty="0">
                          <a:solidFill>
                            <a:srgbClr val="FFFFFF"/>
                          </a:solidFill>
                          <a:latin typeface="Calibri"/>
                          <a:ea typeface="Calibri"/>
                          <a:cs typeface="Times New Roman"/>
                        </a:rPr>
                        <a:t>10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6    </a:t>
                      </a:r>
                      <a:r>
                        <a:rPr lang="en-GB" sz="1800" kern="1200" dirty="0">
                          <a:solidFill>
                            <a:srgbClr val="000000"/>
                          </a:solidFill>
                          <a:latin typeface="Calibri"/>
                          <a:ea typeface="Times New Roman"/>
                          <a:cs typeface="Arial"/>
                        </a:rPr>
                        <a:t>60    130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3.425</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0.861806</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13</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marL="900430" indent="-900430" algn="ctr">
                        <a:lnSpc>
                          <a:spcPct val="115000"/>
                        </a:lnSpc>
                        <a:spcAft>
                          <a:spcPts val="0"/>
                        </a:spcAft>
                      </a:pPr>
                      <a:r>
                        <a:rPr lang="en-GB" sz="1800" b="1" kern="1200" dirty="0">
                          <a:solidFill>
                            <a:srgbClr val="FFFFFF"/>
                          </a:solidFill>
                          <a:latin typeface="Calibri"/>
                          <a:ea typeface="Times New Roman"/>
                          <a:cs typeface="Arial"/>
                        </a:rPr>
                        <a:t>11</a:t>
                      </a:r>
                      <a:r>
                        <a:rPr lang="en-GB" sz="1800" b="1" kern="1200" dirty="0">
                          <a:solidFill>
                            <a:srgbClr val="FFFFFF"/>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3    </a:t>
                      </a:r>
                      <a:r>
                        <a:rPr lang="en-GB" sz="1800" kern="1200" dirty="0">
                          <a:solidFill>
                            <a:srgbClr val="000000"/>
                          </a:solidFill>
                          <a:latin typeface="Calibri"/>
                          <a:ea typeface="Times New Roman"/>
                          <a:cs typeface="Arial"/>
                        </a:rPr>
                        <a:t>90    130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4.025</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0.422917</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4</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marL="900430" indent="-900430" algn="ctr">
                        <a:lnSpc>
                          <a:spcPct val="115000"/>
                        </a:lnSpc>
                        <a:spcAft>
                          <a:spcPts val="0"/>
                        </a:spcAft>
                      </a:pPr>
                      <a:r>
                        <a:rPr lang="en-GB" sz="1800" b="1" kern="1200" dirty="0">
                          <a:solidFill>
                            <a:srgbClr val="FFFFFF"/>
                          </a:solidFill>
                          <a:latin typeface="Calibri"/>
                          <a:ea typeface="Calibri"/>
                          <a:cs typeface="Times New Roman"/>
                        </a:rPr>
                        <a:t>12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6    </a:t>
                      </a:r>
                      <a:r>
                        <a:rPr lang="en-GB" sz="1800" kern="1200" dirty="0">
                          <a:solidFill>
                            <a:srgbClr val="000000"/>
                          </a:solidFill>
                          <a:latin typeface="Calibri"/>
                          <a:ea typeface="Times New Roman"/>
                          <a:cs typeface="Arial"/>
                        </a:rPr>
                        <a:t>60    110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3.400</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0.419444</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14</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algn="ctr">
                        <a:lnSpc>
                          <a:spcPct val="115000"/>
                        </a:lnSpc>
                        <a:spcAft>
                          <a:spcPts val="0"/>
                        </a:spcAft>
                      </a:pPr>
                      <a:r>
                        <a:rPr lang="en-GB"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 (C5)</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smtClean="0">
                          <a:solidFill>
                            <a:srgbClr val="FF0000"/>
                          </a:solidFill>
                          <a:effectLst/>
                        </a:rPr>
                        <a:t>6    </a:t>
                      </a:r>
                      <a:r>
                        <a:rPr lang="en-GB" sz="1800" b="1" dirty="0">
                          <a:solidFill>
                            <a:srgbClr val="FF0000"/>
                          </a:solidFill>
                          <a:effectLst/>
                        </a:rPr>
                        <a:t>60    90</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smtClean="0">
                          <a:solidFill>
                            <a:srgbClr val="FF0000"/>
                          </a:solidFill>
                          <a:effectLst/>
                        </a:rPr>
                        <a:t>4.100</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0.308333</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1" dirty="0">
                          <a:solidFill>
                            <a:srgbClr val="FF0000"/>
                          </a:solidFill>
                          <a:effectLst/>
                        </a:rPr>
                        <a:t>3</a:t>
                      </a:r>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algn="ctr">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3    </a:t>
                      </a:r>
                      <a:r>
                        <a:rPr lang="en-GB" sz="1800" dirty="0">
                          <a:effectLst/>
                        </a:rPr>
                        <a:t>90    </a:t>
                      </a:r>
                      <a:r>
                        <a:rPr lang="en-GB" sz="1800" dirty="0" smtClean="0">
                          <a:effectLst/>
                        </a:rPr>
                        <a:t>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3.200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0.525000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marL="900430" indent="-900430" algn="ctr">
                        <a:lnSpc>
                          <a:spcPct val="115000"/>
                        </a:lnSpc>
                        <a:spcAft>
                          <a:spcPts val="0"/>
                        </a:spcAft>
                      </a:pPr>
                      <a:r>
                        <a:rPr lang="en-GB" sz="1800" b="1" kern="1200" dirty="0">
                          <a:solidFill>
                            <a:srgbClr val="FFFFFF"/>
                          </a:solidFill>
                          <a:latin typeface="Calibri"/>
                          <a:ea typeface="Calibri"/>
                          <a:cs typeface="Times New Roman"/>
                        </a:rPr>
                        <a:t>15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3    </a:t>
                      </a:r>
                      <a:r>
                        <a:rPr lang="en-GB" sz="1800" kern="1200" dirty="0">
                          <a:solidFill>
                            <a:srgbClr val="000000"/>
                          </a:solidFill>
                          <a:latin typeface="Calibri"/>
                          <a:ea typeface="Times New Roman"/>
                          <a:cs typeface="Arial"/>
                        </a:rPr>
                        <a:t>30    130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3.275</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0.867361</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16</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marL="900430" indent="-900430" algn="ctr">
                        <a:lnSpc>
                          <a:spcPct val="115000"/>
                        </a:lnSpc>
                        <a:spcAft>
                          <a:spcPts val="0"/>
                        </a:spcAft>
                      </a:pPr>
                      <a:r>
                        <a:rPr lang="en-GB" sz="1800" b="1" kern="1200" dirty="0">
                          <a:solidFill>
                            <a:srgbClr val="FFFFFF"/>
                          </a:solidFill>
                          <a:latin typeface="Calibri"/>
                          <a:ea typeface="Calibri"/>
                          <a:cs typeface="Times New Roman"/>
                        </a:rPr>
                        <a:t>16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smtClean="0">
                          <a:solidFill>
                            <a:srgbClr val="000000"/>
                          </a:solidFill>
                          <a:latin typeface="Calibri"/>
                          <a:ea typeface="Times New Roman"/>
                          <a:cs typeface="Arial"/>
                        </a:rPr>
                        <a:t>   9    </a:t>
                      </a:r>
                      <a:r>
                        <a:rPr lang="en-GB" sz="1800" kern="1200" dirty="0">
                          <a:solidFill>
                            <a:srgbClr val="000000"/>
                          </a:solidFill>
                          <a:latin typeface="Calibri"/>
                          <a:ea typeface="Times New Roman"/>
                          <a:cs typeface="Arial"/>
                        </a:rPr>
                        <a:t>30    130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3.825</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a:solidFill>
                            <a:srgbClr val="000000"/>
                          </a:solidFill>
                          <a:latin typeface="Calibri"/>
                          <a:ea typeface="Times New Roman"/>
                          <a:cs typeface="Arial"/>
                        </a:rPr>
                        <a:t>0.153472</a:t>
                      </a:r>
                      <a:r>
                        <a:rPr lang="en-GB" sz="1800" kern="1200">
                          <a:solidFill>
                            <a:srgbClr val="000000"/>
                          </a:solidFill>
                          <a:latin typeface="Calibri"/>
                          <a:ea typeface="Calibri"/>
                          <a:cs typeface="Times New Roman"/>
                        </a:rPr>
                        <a:t> </a:t>
                      </a:r>
                      <a:endParaRPr lang="en-GB" sz="1200">
                        <a:latin typeface="Times New Roman"/>
                        <a:ea typeface="Calibri"/>
                        <a:cs typeface="Times New Roman"/>
                      </a:endParaRPr>
                    </a:p>
                  </a:txBody>
                  <a:tcPr marL="47625" marR="47625" marT="9525" marB="0" anchor="b"/>
                </a:tc>
                <a:tc>
                  <a:txBody>
                    <a:bodyPr/>
                    <a:lstStyle/>
                    <a:p>
                      <a:pPr marL="900430" indent="-900430" algn="ctr">
                        <a:lnSpc>
                          <a:spcPct val="115000"/>
                        </a:lnSpc>
                        <a:spcAft>
                          <a:spcPts val="0"/>
                        </a:spcAft>
                      </a:pPr>
                      <a:r>
                        <a:rPr lang="en-GB" sz="1800" kern="1200" dirty="0">
                          <a:solidFill>
                            <a:srgbClr val="000000"/>
                          </a:solidFill>
                          <a:latin typeface="Calibri"/>
                          <a:ea typeface="Times New Roman"/>
                          <a:cs typeface="Arial"/>
                        </a:rPr>
                        <a:t>10</a:t>
                      </a:r>
                      <a:r>
                        <a:rPr lang="en-GB" sz="1800" kern="1200" dirty="0">
                          <a:solidFill>
                            <a:srgbClr val="000000"/>
                          </a:solidFill>
                          <a:latin typeface="Calibri"/>
                          <a:ea typeface="Calibri"/>
                          <a:cs typeface="Times New Roman"/>
                        </a:rPr>
                        <a:t> </a:t>
                      </a:r>
                      <a:endParaRPr lang="en-GB" sz="1200" dirty="0">
                        <a:latin typeface="Times New Roman"/>
                        <a:ea typeface="Calibri"/>
                        <a:cs typeface="Times New Roman"/>
                      </a:endParaRPr>
                    </a:p>
                  </a:txBody>
                  <a:tcPr marL="47625" marR="47625" marT="9525" marB="0"/>
                </a:tc>
              </a:tr>
              <a:tr h="313705">
                <a:tc>
                  <a:txBody>
                    <a:bodyPr/>
                    <a:lstStyle/>
                    <a:p>
                      <a:pPr algn="ctr">
                        <a:lnSpc>
                          <a:spcPct val="115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smtClean="0">
                          <a:effectLst/>
                        </a:rPr>
                        <a:t>9    </a:t>
                      </a:r>
                      <a:r>
                        <a:rPr lang="en-GB" sz="1800" dirty="0">
                          <a:effectLst/>
                        </a:rPr>
                        <a:t>30    90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3.325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0.542361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dirty="0">
                          <a:effectLst/>
                        </a:rPr>
                        <a:t>15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r h="313705">
                <a:tc>
                  <a:txBody>
                    <a:bodyPr/>
                    <a:lstStyle/>
                    <a:p>
                      <a:pPr algn="ctr">
                        <a:lnSpc>
                          <a:spcPct val="115000"/>
                        </a:lnSpc>
                        <a:spcAft>
                          <a:spcPts val="0"/>
                        </a:spcAft>
                      </a:pPr>
                      <a:r>
                        <a:rPr lang="en-GB" sz="1800" b="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RAW</a:t>
                      </a:r>
                      <a:endParaRPr lang="en-GB" sz="1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FRESH FSH</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3.425</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0.861806</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nchor="b"/>
                </a:tc>
                <a:tc>
                  <a:txBody>
                    <a:bodyPr/>
                    <a:lstStyle/>
                    <a:p>
                      <a:pPr algn="ctr">
                        <a:lnSpc>
                          <a:spcPct val="115000"/>
                        </a:lnSpc>
                        <a:spcAft>
                          <a:spcPts val="0"/>
                        </a:spcAft>
                      </a:pPr>
                      <a:r>
                        <a:rPr lang="en-GB"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354" marR="47354" marT="0" marB="0"/>
                </a:tc>
              </a:tr>
            </a:tbl>
          </a:graphicData>
        </a:graphic>
      </p:graphicFrame>
      <p:sp>
        <p:nvSpPr>
          <p:cNvPr id="3" name="TextBox 2"/>
          <p:cNvSpPr txBox="1"/>
          <p:nvPr/>
        </p:nvSpPr>
        <p:spPr>
          <a:xfrm>
            <a:off x="0" y="0"/>
            <a:ext cx="91440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400" b="1" dirty="0" smtClean="0">
                <a:solidFill>
                  <a:prstClr val="black"/>
                </a:solidFill>
                <a:latin typeface="Times New Roman" pitchFamily="18" charset="0"/>
                <a:cs typeface="Times New Roman" pitchFamily="18" charset="0"/>
              </a:rPr>
              <a:t>Table </a:t>
            </a:r>
            <a:r>
              <a:rPr lang="en-GB" sz="1400" b="1" dirty="0" smtClean="0">
                <a:solidFill>
                  <a:prstClr val="black"/>
                </a:solidFill>
                <a:latin typeface="Times New Roman" pitchFamily="18" charset="0"/>
                <a:cs typeface="Times New Roman" pitchFamily="18" charset="0"/>
              </a:rPr>
              <a:t>4: </a:t>
            </a:r>
            <a:r>
              <a:rPr lang="en-GB" sz="1400" b="1" dirty="0" smtClean="0">
                <a:solidFill>
                  <a:prstClr val="black"/>
                </a:solidFill>
                <a:latin typeface="Times New Roman" pitchFamily="18" charset="0"/>
                <a:cs typeface="Times New Roman" pitchFamily="18" charset="0"/>
              </a:rPr>
              <a:t>Summary of the sensory evaluation mean scores from ANOVA single factor for the overall acceptability </a:t>
            </a:r>
            <a:endParaRPr lang="en-GB" sz="1400" b="1" dirty="0">
              <a:solidFill>
                <a:prstClr val="black"/>
              </a:solidFill>
              <a:latin typeface="Times New Roman" pitchFamily="18" charset="0"/>
              <a:cs typeface="Times New Roman" pitchFamily="18" charset="0"/>
            </a:endParaRPr>
          </a:p>
        </p:txBody>
      </p:sp>
      <p:sp>
        <p:nvSpPr>
          <p:cNvPr id="4" name="TextBox 3"/>
          <p:cNvSpPr txBox="1"/>
          <p:nvPr/>
        </p:nvSpPr>
        <p:spPr>
          <a:xfrm>
            <a:off x="142844" y="6550223"/>
            <a:ext cx="8429684" cy="307777"/>
          </a:xfrm>
          <a:prstGeom prst="rect">
            <a:avLst/>
          </a:prstGeom>
          <a:noFill/>
        </p:spPr>
        <p:txBody>
          <a:bodyPr wrap="square" rtlCol="0">
            <a:spAutoFit/>
          </a:bodyPr>
          <a:lstStyle/>
          <a:p>
            <a:r>
              <a:rPr lang="en-GB" sz="1400" b="1" dirty="0" smtClean="0">
                <a:solidFill>
                  <a:prstClr val="black"/>
                </a:solidFill>
                <a:latin typeface="Times New Roman" pitchFamily="18" charset="0"/>
                <a:cs typeface="Times New Roman" pitchFamily="18" charset="0"/>
              </a:rPr>
              <a:t>Key: A = Brine Concentration (%); B = Brining  Time (min); C = Drying Temperature (</a:t>
            </a:r>
            <a:r>
              <a:rPr lang="en-GB" sz="1400" b="1" baseline="30000" dirty="0" err="1" smtClean="0">
                <a:solidFill>
                  <a:prstClr val="black"/>
                </a:solidFill>
                <a:latin typeface="Times New Roman" pitchFamily="18" charset="0"/>
                <a:cs typeface="Times New Roman" pitchFamily="18" charset="0"/>
              </a:rPr>
              <a:t>o</a:t>
            </a:r>
            <a:r>
              <a:rPr lang="en-GB" sz="1400" b="1" dirty="0" err="1" smtClean="0">
                <a:solidFill>
                  <a:prstClr val="black"/>
                </a:solidFill>
                <a:latin typeface="Times New Roman" pitchFamily="18" charset="0"/>
                <a:cs typeface="Times New Roman" pitchFamily="18" charset="0"/>
              </a:rPr>
              <a:t>C</a:t>
            </a:r>
            <a:r>
              <a:rPr lang="en-GB" sz="1400" b="1" dirty="0" smtClean="0">
                <a:solidFill>
                  <a:prstClr val="black"/>
                </a:solidFill>
                <a:latin typeface="Times New Roman" pitchFamily="18" charset="0"/>
                <a:cs typeface="Times New Roman" pitchFamily="18" charset="0"/>
              </a:rPr>
              <a:t>)</a:t>
            </a:r>
            <a:endParaRPr lang="en-GB" sz="2000" b="1" dirty="0">
              <a:solidFill>
                <a:prstClr val="black"/>
              </a:solidFill>
            </a:endParaRPr>
          </a:p>
        </p:txBody>
      </p:sp>
    </p:spTree>
    <p:extLst>
      <p:ext uri="{BB962C8B-B14F-4D97-AF65-F5344CB8AC3E}">
        <p14:creationId xmlns:p14="http://schemas.microsoft.com/office/powerpoint/2010/main" val="3130925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42"/>
          </a:xfrm>
        </p:spPr>
        <p:style>
          <a:lnRef idx="1">
            <a:schemeClr val="accent2"/>
          </a:lnRef>
          <a:fillRef idx="2">
            <a:schemeClr val="accent2"/>
          </a:fillRef>
          <a:effectRef idx="1">
            <a:schemeClr val="accent2"/>
          </a:effectRef>
          <a:fontRef idx="minor">
            <a:schemeClr val="dk1"/>
          </a:fontRef>
        </p:style>
        <p:txBody>
          <a:bodyPr/>
          <a:lstStyle/>
          <a:p>
            <a:r>
              <a:rPr lang="en-US" sz="1900" b="1" dirty="0" smtClean="0">
                <a:latin typeface="Times New Roman" pitchFamily="18" charset="0"/>
                <a:cs typeface="Times New Roman" pitchFamily="18" charset="0"/>
              </a:rPr>
              <a:t>Table </a:t>
            </a:r>
            <a:r>
              <a:rPr lang="en-US" sz="1900" b="1" dirty="0" smtClean="0">
                <a:latin typeface="Times New Roman" pitchFamily="18" charset="0"/>
                <a:cs typeface="Times New Roman" pitchFamily="18" charset="0"/>
              </a:rPr>
              <a:t>5: </a:t>
            </a:r>
            <a:r>
              <a:rPr lang="en-US" sz="1900" b="1" dirty="0" smtClean="0">
                <a:latin typeface="Times New Roman" pitchFamily="18" charset="0"/>
                <a:cs typeface="Times New Roman" pitchFamily="18" charset="0"/>
              </a:rPr>
              <a:t>Treatments used for the storage study based </a:t>
            </a:r>
            <a:r>
              <a:rPr lang="en-US" sz="1900" b="1" dirty="0">
                <a:latin typeface="Times New Roman" pitchFamily="18" charset="0"/>
                <a:cs typeface="Times New Roman" pitchFamily="18" charset="0"/>
              </a:rPr>
              <a:t>on </a:t>
            </a:r>
            <a:r>
              <a:rPr lang="en-US" sz="1900" b="1" dirty="0" smtClean="0">
                <a:latin typeface="Times New Roman" pitchFamily="18" charset="0"/>
                <a:cs typeface="Times New Roman" pitchFamily="18" charset="0"/>
              </a:rPr>
              <a:t>the sensory evaluation result </a:t>
            </a:r>
            <a:endParaRPr lang="en-GB" sz="19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39552" y="1124744"/>
          <a:ext cx="7715307" cy="2681027"/>
        </p:xfrm>
        <a:graphic>
          <a:graphicData uri="http://schemas.openxmlformats.org/drawingml/2006/table">
            <a:tbl>
              <a:tblPr/>
              <a:tblGrid>
                <a:gridCol w="1928826"/>
                <a:gridCol w="1653282"/>
                <a:gridCol w="1859940"/>
                <a:gridCol w="2273259"/>
              </a:tblGrid>
              <a:tr h="369797">
                <a:tc>
                  <a:txBody>
                    <a:bodyPr/>
                    <a:lstStyle/>
                    <a:p>
                      <a:pPr marL="900430" indent="-900430" algn="l">
                        <a:lnSpc>
                          <a:spcPct val="150000"/>
                        </a:lnSpc>
                        <a:spcAft>
                          <a:spcPts val="0"/>
                        </a:spcAft>
                        <a:tabLst>
                          <a:tab pos="771525" algn="l"/>
                        </a:tabLst>
                      </a:pPr>
                      <a:r>
                        <a:rPr lang="en-US" sz="1600" b="1" dirty="0">
                          <a:latin typeface="Times New Roman"/>
                          <a:ea typeface="Calibri"/>
                          <a:cs typeface="Times New Roman"/>
                        </a:rPr>
                        <a:t>   </a:t>
                      </a:r>
                      <a:r>
                        <a:rPr lang="en-US" sz="1600" b="1" dirty="0" smtClean="0">
                          <a:latin typeface="Times New Roman"/>
                          <a:ea typeface="Calibri"/>
                          <a:cs typeface="Times New Roman"/>
                        </a:rPr>
                        <a:t> </a:t>
                      </a:r>
                      <a:r>
                        <a:rPr lang="en-US" sz="1600" b="1" dirty="0" err="1" smtClean="0">
                          <a:latin typeface="Times New Roman"/>
                          <a:ea typeface="Calibri"/>
                          <a:cs typeface="Times New Roman"/>
                        </a:rPr>
                        <a:t>Tr</a:t>
                      </a:r>
                      <a:r>
                        <a:rPr lang="en-US" sz="1600" b="1" dirty="0" smtClean="0">
                          <a:latin typeface="Times New Roman"/>
                          <a:ea typeface="Calibri"/>
                          <a:cs typeface="Times New Roman"/>
                        </a:rPr>
                        <a:t>               Code</a:t>
                      </a:r>
                      <a:endParaRPr lang="en-GB" sz="14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l">
                        <a:lnSpc>
                          <a:spcPct val="150000"/>
                        </a:lnSpc>
                        <a:spcAft>
                          <a:spcPts val="0"/>
                        </a:spcAft>
                      </a:pPr>
                      <a:r>
                        <a:rPr lang="en-US" sz="1600" b="1" dirty="0">
                          <a:latin typeface="Times New Roman"/>
                          <a:ea typeface="Calibri"/>
                          <a:cs typeface="Times New Roman"/>
                        </a:rPr>
                        <a:t>Brine </a:t>
                      </a:r>
                      <a:r>
                        <a:rPr lang="en-US" sz="1600" b="1" dirty="0" smtClean="0">
                          <a:latin typeface="Times New Roman"/>
                          <a:ea typeface="Calibri"/>
                          <a:cs typeface="Times New Roman"/>
                        </a:rPr>
                        <a:t>conc. (%)</a:t>
                      </a:r>
                      <a:endParaRPr lang="en-GB" sz="14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0"/>
                        </a:spcAft>
                      </a:pPr>
                      <a:r>
                        <a:rPr lang="en-US" sz="1600" b="1" dirty="0">
                          <a:latin typeface="Times New Roman"/>
                          <a:ea typeface="Calibri"/>
                          <a:cs typeface="Times New Roman"/>
                        </a:rPr>
                        <a:t>Brining </a:t>
                      </a:r>
                      <a:r>
                        <a:rPr lang="en-US" sz="1600" b="1" dirty="0" smtClean="0">
                          <a:latin typeface="Times New Roman"/>
                          <a:ea typeface="Calibri"/>
                          <a:cs typeface="Times New Roman"/>
                        </a:rPr>
                        <a:t>time </a:t>
                      </a:r>
                      <a:r>
                        <a:rPr lang="en-US" sz="1600" b="1" dirty="0">
                          <a:latin typeface="Times New Roman"/>
                          <a:ea typeface="Calibri"/>
                          <a:cs typeface="Times New Roman"/>
                        </a:rPr>
                        <a:t>(min)</a:t>
                      </a:r>
                      <a:endParaRPr lang="en-GB" sz="14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l">
                        <a:lnSpc>
                          <a:spcPct val="150000"/>
                        </a:lnSpc>
                        <a:spcAft>
                          <a:spcPts val="0"/>
                        </a:spcAft>
                      </a:pPr>
                      <a:r>
                        <a:rPr lang="en-US" sz="1600" b="1" dirty="0">
                          <a:latin typeface="Times New Roman"/>
                          <a:ea typeface="Calibri"/>
                          <a:cs typeface="Times New Roman"/>
                        </a:rPr>
                        <a:t>Drying </a:t>
                      </a:r>
                      <a:r>
                        <a:rPr lang="en-US" sz="1600" b="1" dirty="0" smtClean="0">
                          <a:latin typeface="Times New Roman"/>
                          <a:ea typeface="Calibri"/>
                          <a:cs typeface="Times New Roman"/>
                        </a:rPr>
                        <a:t>temp</a:t>
                      </a:r>
                      <a:r>
                        <a:rPr lang="en-US" sz="1600" b="1" dirty="0">
                          <a:latin typeface="Times New Roman"/>
                          <a:ea typeface="Calibri"/>
                          <a:cs typeface="Times New Roman"/>
                        </a:rPr>
                        <a:t>. (</a:t>
                      </a:r>
                      <a:r>
                        <a:rPr lang="en-US" sz="1600" b="1" baseline="30000" dirty="0" smtClean="0">
                          <a:latin typeface="Times New Roman"/>
                          <a:ea typeface="Calibri"/>
                          <a:cs typeface="Times New Roman"/>
                        </a:rPr>
                        <a:t>o </a:t>
                      </a:r>
                      <a:r>
                        <a:rPr lang="en-US" sz="1600" b="1" dirty="0" smtClean="0">
                          <a:latin typeface="Times New Roman"/>
                          <a:ea typeface="Calibri"/>
                          <a:cs typeface="Times New Roman"/>
                        </a:rPr>
                        <a:t>C</a:t>
                      </a:r>
                      <a:r>
                        <a:rPr lang="en-US" sz="1600" b="1" dirty="0">
                          <a:latin typeface="Times New Roman"/>
                          <a:ea typeface="Calibri"/>
                          <a:cs typeface="Times New Roman"/>
                        </a:rPr>
                        <a:t>)</a:t>
                      </a:r>
                      <a:endParaRPr lang="en-GB" sz="14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246">
                <a:tc>
                  <a:txBody>
                    <a:bodyPr/>
                    <a:lstStyle/>
                    <a:p>
                      <a:pPr marL="900430" indent="-900430" algn="just">
                        <a:lnSpc>
                          <a:spcPct val="150000"/>
                        </a:lnSpc>
                        <a:spcAft>
                          <a:spcPts val="0"/>
                        </a:spcAft>
                      </a:pPr>
                      <a:r>
                        <a:rPr lang="en-US" sz="2000" b="0" dirty="0">
                          <a:latin typeface="Times New Roman"/>
                          <a:ea typeface="Calibri"/>
                          <a:cs typeface="Times New Roman"/>
                        </a:rPr>
                        <a:t>   Tr1          </a:t>
                      </a:r>
                      <a:r>
                        <a:rPr lang="en-US" sz="2000" b="0" dirty="0" smtClean="0">
                          <a:latin typeface="Times New Roman"/>
                          <a:ea typeface="Calibri"/>
                          <a:cs typeface="Times New Roman"/>
                        </a:rPr>
                        <a:t>C1</a:t>
                      </a:r>
                      <a:endParaRPr lang="en-GB" sz="1800" b="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a:t>
                      </a:r>
                      <a:r>
                        <a:rPr lang="en-US" sz="2000" b="0" dirty="0" smtClean="0">
                          <a:latin typeface="Times New Roman"/>
                          <a:ea typeface="Calibri"/>
                          <a:cs typeface="Times New Roman"/>
                        </a:rPr>
                        <a:t>9</a:t>
                      </a:r>
                      <a:endParaRPr lang="en-GB" sz="1800" b="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90</a:t>
                      </a:r>
                      <a:endParaRPr lang="en-GB" sz="1800" b="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90</a:t>
                      </a:r>
                      <a:endParaRPr lang="en-GB" sz="1800" b="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62246">
                <a:tc>
                  <a:txBody>
                    <a:bodyPr/>
                    <a:lstStyle/>
                    <a:p>
                      <a:pPr marL="900430" indent="-900430" algn="just">
                        <a:lnSpc>
                          <a:spcPct val="150000"/>
                        </a:lnSpc>
                        <a:spcAft>
                          <a:spcPts val="0"/>
                        </a:spcAft>
                      </a:pPr>
                      <a:r>
                        <a:rPr lang="en-US" sz="2000" b="0" dirty="0">
                          <a:latin typeface="Times New Roman"/>
                          <a:ea typeface="Calibri"/>
                          <a:cs typeface="Times New Roman"/>
                        </a:rPr>
                        <a:t>   Tr2          </a:t>
                      </a:r>
                      <a:r>
                        <a:rPr lang="en-US" sz="2000" b="0" dirty="0" smtClean="0">
                          <a:latin typeface="Times New Roman"/>
                          <a:ea typeface="Calibri"/>
                          <a:cs typeface="Times New Roman"/>
                        </a:rPr>
                        <a:t>C5</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a:t>
                      </a:r>
                      <a:r>
                        <a:rPr lang="en-US" sz="2000" b="0" dirty="0" smtClean="0">
                          <a:latin typeface="Times New Roman"/>
                          <a:ea typeface="Calibri"/>
                          <a:cs typeface="Times New Roman"/>
                        </a:rPr>
                        <a:t>6</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60</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90</a:t>
                      </a:r>
                      <a:endParaRPr lang="en-GB" sz="1800" b="0" dirty="0">
                        <a:latin typeface="Calibri"/>
                        <a:ea typeface="Calibri"/>
                        <a:cs typeface="Times New Roman"/>
                      </a:endParaRPr>
                    </a:p>
                  </a:txBody>
                  <a:tcPr marL="68580" marR="68580" marT="0" marB="0" anchor="ctr">
                    <a:lnL>
                      <a:noFill/>
                    </a:lnL>
                    <a:lnR>
                      <a:noFill/>
                    </a:lnR>
                    <a:lnT>
                      <a:noFill/>
                    </a:lnT>
                    <a:lnB>
                      <a:noFill/>
                    </a:lnB>
                  </a:tcPr>
                </a:tc>
              </a:tr>
              <a:tr h="462246">
                <a:tc>
                  <a:txBody>
                    <a:bodyPr/>
                    <a:lstStyle/>
                    <a:p>
                      <a:pPr marL="900430" indent="-900430" algn="just">
                        <a:lnSpc>
                          <a:spcPct val="150000"/>
                        </a:lnSpc>
                        <a:spcAft>
                          <a:spcPts val="0"/>
                        </a:spcAft>
                      </a:pPr>
                      <a:r>
                        <a:rPr lang="en-US" sz="2000" b="0" dirty="0">
                          <a:latin typeface="Times New Roman"/>
                          <a:ea typeface="Calibri"/>
                          <a:cs typeface="Times New Roman"/>
                        </a:rPr>
                        <a:t>   Tr3          </a:t>
                      </a:r>
                      <a:r>
                        <a:rPr lang="en-US" sz="2000" b="0" dirty="0" smtClean="0">
                          <a:latin typeface="Times New Roman"/>
                          <a:ea typeface="Calibri"/>
                          <a:cs typeface="Times New Roman"/>
                        </a:rPr>
                        <a:t>U2</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90</a:t>
                      </a:r>
                      <a:endParaRPr lang="en-GB" sz="1800" b="0" dirty="0">
                        <a:latin typeface="Calibri"/>
                        <a:ea typeface="Calibri"/>
                        <a:cs typeface="Times New Roman"/>
                      </a:endParaRPr>
                    </a:p>
                  </a:txBody>
                  <a:tcPr marL="68580" marR="68580" marT="0" marB="0" anchor="ctr">
                    <a:lnL>
                      <a:noFill/>
                    </a:lnL>
                    <a:lnR>
                      <a:noFill/>
                    </a:lnR>
                    <a:lnT>
                      <a:noFill/>
                    </a:lnT>
                    <a:lnB>
                      <a:noFill/>
                    </a:lnB>
                  </a:tcPr>
                </a:tc>
              </a:tr>
              <a:tr h="462246">
                <a:tc>
                  <a:txBody>
                    <a:bodyPr/>
                    <a:lstStyle/>
                    <a:p>
                      <a:pPr marL="900430" indent="-900430" algn="just">
                        <a:lnSpc>
                          <a:spcPct val="150000"/>
                        </a:lnSpc>
                        <a:spcAft>
                          <a:spcPts val="0"/>
                        </a:spcAft>
                      </a:pPr>
                      <a:r>
                        <a:rPr lang="en-US" sz="2000" b="0" dirty="0">
                          <a:latin typeface="Times New Roman"/>
                          <a:ea typeface="Calibri"/>
                          <a:cs typeface="Times New Roman"/>
                        </a:rPr>
                        <a:t>   Tr5          </a:t>
                      </a:r>
                      <a:r>
                        <a:rPr lang="en-US" sz="2000" b="0" dirty="0" smtClean="0">
                          <a:latin typeface="Times New Roman"/>
                          <a:ea typeface="Calibri"/>
                          <a:cs typeface="Times New Roman"/>
                        </a:rPr>
                        <a:t>B6</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a:t>
                      </a:r>
                      <a:r>
                        <a:rPr lang="en-US" sz="2000" b="0" dirty="0" smtClean="0">
                          <a:latin typeface="Times New Roman"/>
                          <a:ea typeface="Calibri"/>
                          <a:cs typeface="Times New Roman"/>
                        </a:rPr>
                        <a:t>6</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90</a:t>
                      </a:r>
                      <a:endParaRPr lang="en-GB" sz="1800" b="0" dirty="0">
                        <a:latin typeface="Calibri"/>
                        <a:ea typeface="Calibri"/>
                        <a:cs typeface="Times New Roman"/>
                      </a:endParaRPr>
                    </a:p>
                  </a:txBody>
                  <a:tcPr marL="68580" marR="68580" marT="0" marB="0" anchor="ctr">
                    <a:lnL>
                      <a:noFill/>
                    </a:lnL>
                    <a:lnR>
                      <a:noFill/>
                    </a:lnR>
                    <a:lnT>
                      <a:noFill/>
                    </a:lnT>
                    <a:lnB>
                      <a:noFill/>
                    </a:lnB>
                  </a:tcPr>
                </a:tc>
                <a:tc>
                  <a:txBody>
                    <a:bodyPr/>
                    <a:lstStyle/>
                    <a:p>
                      <a:pPr marL="900430" indent="-900430" algn="just">
                        <a:lnSpc>
                          <a:spcPct val="150000"/>
                        </a:lnSpc>
                        <a:spcAft>
                          <a:spcPts val="0"/>
                        </a:spcAft>
                      </a:pPr>
                      <a:r>
                        <a:rPr lang="en-US" sz="2000" b="0" dirty="0">
                          <a:latin typeface="Times New Roman"/>
                          <a:ea typeface="Calibri"/>
                          <a:cs typeface="Times New Roman"/>
                        </a:rPr>
                        <a:t>        110</a:t>
                      </a:r>
                      <a:endParaRPr lang="en-GB" sz="1800" b="0" dirty="0">
                        <a:latin typeface="Calibri"/>
                        <a:ea typeface="Calibri"/>
                        <a:cs typeface="Times New Roman"/>
                      </a:endParaRPr>
                    </a:p>
                  </a:txBody>
                  <a:tcPr marL="68580" marR="68580" marT="0" marB="0" anchor="ctr">
                    <a:lnL>
                      <a:noFill/>
                    </a:lnL>
                    <a:lnR>
                      <a:noFill/>
                    </a:lnR>
                    <a:lnT>
                      <a:noFill/>
                    </a:lnT>
                    <a:lnB>
                      <a:noFill/>
                    </a:lnB>
                  </a:tcPr>
                </a:tc>
              </a:tr>
              <a:tr h="462246">
                <a:tc>
                  <a:txBody>
                    <a:bodyPr/>
                    <a:lstStyle/>
                    <a:p>
                      <a:pPr marL="900430" indent="-900430" algn="just">
                        <a:lnSpc>
                          <a:spcPct val="150000"/>
                        </a:lnSpc>
                        <a:spcAft>
                          <a:spcPts val="0"/>
                        </a:spcAft>
                      </a:pPr>
                      <a:r>
                        <a:rPr lang="en-US" sz="2000" b="0" dirty="0">
                          <a:latin typeface="Times New Roman"/>
                          <a:ea typeface="Calibri"/>
                          <a:cs typeface="Times New Roman"/>
                        </a:rPr>
                        <a:t>   Tr6          </a:t>
                      </a:r>
                      <a:r>
                        <a:rPr lang="en-US" sz="2000" b="0" dirty="0" smtClean="0">
                          <a:latin typeface="Times New Roman"/>
                          <a:ea typeface="Calibri"/>
                          <a:cs typeface="Times New Roman"/>
                        </a:rPr>
                        <a:t>U1</a:t>
                      </a:r>
                      <a:endParaRPr lang="en-GB" sz="1800" b="0" dirty="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just">
                        <a:lnSpc>
                          <a:spcPct val="150000"/>
                        </a:lnSpc>
                        <a:spcAft>
                          <a:spcPts val="0"/>
                        </a:spcAft>
                      </a:pPr>
                      <a:r>
                        <a:rPr lang="en-US" sz="2000" b="0" dirty="0">
                          <a:latin typeface="Times New Roman"/>
                          <a:ea typeface="Calibri"/>
                          <a:cs typeface="Times New Roman"/>
                        </a:rPr>
                        <a:t>           -</a:t>
                      </a:r>
                      <a:endParaRPr lang="en-GB" sz="1800" b="0" dirty="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just">
                        <a:lnSpc>
                          <a:spcPct val="150000"/>
                        </a:lnSpc>
                        <a:spcAft>
                          <a:spcPts val="0"/>
                        </a:spcAft>
                      </a:pPr>
                      <a:r>
                        <a:rPr lang="en-US" sz="2000" b="0" dirty="0">
                          <a:latin typeface="Times New Roman"/>
                          <a:ea typeface="Calibri"/>
                          <a:cs typeface="Times New Roman"/>
                        </a:rPr>
                        <a:t>           -</a:t>
                      </a:r>
                      <a:endParaRPr lang="en-GB" sz="1800" b="0" dirty="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just">
                        <a:lnSpc>
                          <a:spcPct val="150000"/>
                        </a:lnSpc>
                        <a:spcAft>
                          <a:spcPts val="0"/>
                        </a:spcAft>
                      </a:pPr>
                      <a:r>
                        <a:rPr lang="en-US" sz="2000" b="0" dirty="0">
                          <a:latin typeface="Times New Roman"/>
                          <a:ea typeface="Calibri"/>
                          <a:cs typeface="Times New Roman"/>
                        </a:rPr>
                        <a:t>        110</a:t>
                      </a:r>
                      <a:endParaRPr lang="en-GB" sz="1800" b="0" dirty="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83568" y="3933056"/>
            <a:ext cx="7500990" cy="369332"/>
          </a:xfrm>
          <a:prstGeom prst="rect">
            <a:avLst/>
          </a:prstGeom>
        </p:spPr>
        <p:txBody>
          <a:bodyPr wrap="square">
            <a:spAutoFit/>
          </a:bodyPr>
          <a:lstStyle/>
          <a:p>
            <a:r>
              <a:rPr lang="en-US" dirty="0" err="1" smtClean="0">
                <a:latin typeface="Times New Roman" pitchFamily="18" charset="0"/>
                <a:cs typeface="Times New Roman" pitchFamily="18" charset="0"/>
              </a:rPr>
              <a:t>Tr</a:t>
            </a:r>
            <a:r>
              <a:rPr lang="en-US" dirty="0" smtClean="0">
                <a:latin typeface="Times New Roman" pitchFamily="18" charset="0"/>
                <a:cs typeface="Times New Roman" pitchFamily="18" charset="0"/>
              </a:rPr>
              <a:t> = Treatment; Conc. = Concentration; Temp. = Temperature; - = No brining.</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8687876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420888"/>
            <a:ext cx="8229600" cy="1143000"/>
          </a:xfrm>
        </p:spPr>
        <p:style>
          <a:lnRef idx="1">
            <a:schemeClr val="accent2"/>
          </a:lnRef>
          <a:fillRef idx="2">
            <a:schemeClr val="accent2"/>
          </a:fillRef>
          <a:effectRef idx="1">
            <a:schemeClr val="accent2"/>
          </a:effectRef>
          <a:fontRef idx="minor">
            <a:schemeClr val="dk1"/>
          </a:fontRef>
        </p:style>
        <p:txBody>
          <a:bodyPr/>
          <a:lstStyle/>
          <a:p>
            <a:r>
              <a:rPr lang="en-GB" sz="2400" b="1" dirty="0" smtClean="0">
                <a:latin typeface="Times New Roman" panose="02020603050405020304" pitchFamily="18" charset="0"/>
                <a:cs typeface="Times New Roman" panose="02020603050405020304" pitchFamily="18" charset="0"/>
              </a:rPr>
              <a:t>RESULTS OF PACKING AND STORAGE OF DEHYDRATED CATFISH</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51110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3" y="357171"/>
          <a:ext cx="8784976" cy="6014528"/>
        </p:xfrm>
        <a:graphic>
          <a:graphicData uri="http://schemas.openxmlformats.org/drawingml/2006/table">
            <a:tbl>
              <a:tblPr/>
              <a:tblGrid>
                <a:gridCol w="1060255"/>
                <a:gridCol w="984524"/>
                <a:gridCol w="984524"/>
                <a:gridCol w="1619150"/>
                <a:gridCol w="960264"/>
                <a:gridCol w="960264"/>
                <a:gridCol w="960264"/>
                <a:gridCol w="1255731"/>
              </a:tblGrid>
              <a:tr h="390247">
                <a:tc>
                  <a:txBody>
                    <a:bodyPr/>
                    <a:lstStyle/>
                    <a:p>
                      <a:pPr>
                        <a:lnSpc>
                          <a:spcPct val="106000"/>
                        </a:lnSpc>
                        <a:spcAft>
                          <a:spcPts val="0"/>
                        </a:spcAft>
                      </a:pPr>
                      <a:r>
                        <a:rPr lang="en-GB" sz="1200" b="1" kern="1200" dirty="0">
                          <a:solidFill>
                            <a:srgbClr val="000000"/>
                          </a:solidFill>
                          <a:latin typeface="Times New Roman" pitchFamily="18" charset="0"/>
                          <a:ea typeface="Calibri"/>
                          <a:cs typeface="Times New Roman" pitchFamily="18" charset="0"/>
                        </a:rPr>
                        <a:t>Treatment </a:t>
                      </a:r>
                      <a:endParaRPr lang="en-GB" sz="1200" b="1" dirty="0">
                        <a:latin typeface="Times New Roman" pitchFamily="18" charset="0"/>
                        <a:ea typeface="Calibri"/>
                        <a:cs typeface="Times New Roman" pitchFamily="18" charset="0"/>
                      </a:endParaRPr>
                    </a:p>
                    <a:p>
                      <a:pPr>
                        <a:lnSpc>
                          <a:spcPct val="106000"/>
                        </a:lnSpc>
                        <a:spcAft>
                          <a:spcPts val="0"/>
                        </a:spcAft>
                      </a:pPr>
                      <a:r>
                        <a:rPr lang="en-GB" sz="1200" b="1" kern="1200" dirty="0">
                          <a:solidFill>
                            <a:srgbClr val="000000"/>
                          </a:solidFill>
                          <a:latin typeface="Times New Roman" pitchFamily="18" charset="0"/>
                          <a:ea typeface="Calibri"/>
                          <a:cs typeface="Times New Roman" pitchFamily="18" charset="0"/>
                        </a:rPr>
                        <a:t>A     B     C</a:t>
                      </a: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6000"/>
                        </a:lnSpc>
                        <a:spcAft>
                          <a:spcPts val="0"/>
                        </a:spcAft>
                      </a:pPr>
                      <a:r>
                        <a:rPr lang="en-GB" sz="1200" b="1" dirty="0" smtClean="0">
                          <a:latin typeface="Times New Roman" pitchFamily="18" charset="0"/>
                          <a:ea typeface="Calibri"/>
                          <a:cs typeface="Times New Roman" pitchFamily="18" charset="0"/>
                        </a:rPr>
                        <a:t>Sample code</a:t>
                      </a: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6000"/>
                        </a:lnSpc>
                        <a:spcAft>
                          <a:spcPts val="0"/>
                        </a:spcAft>
                      </a:pPr>
                      <a:r>
                        <a:rPr lang="en-GB" sz="1200" b="1" kern="1200" dirty="0" smtClean="0">
                          <a:solidFill>
                            <a:srgbClr val="000000"/>
                          </a:solidFill>
                          <a:latin typeface="Times New Roman" pitchFamily="18" charset="0"/>
                          <a:ea typeface="Calibri"/>
                          <a:cs typeface="Times New Roman" pitchFamily="18" charset="0"/>
                        </a:rPr>
                        <a:t>     Package</a:t>
                      </a: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6000"/>
                        </a:lnSpc>
                        <a:spcAft>
                          <a:spcPts val="0"/>
                        </a:spcAft>
                      </a:pPr>
                      <a:r>
                        <a:rPr lang="en-GB" sz="1200" b="1" kern="1200" dirty="0" smtClean="0">
                          <a:solidFill>
                            <a:srgbClr val="000000"/>
                          </a:solidFill>
                          <a:latin typeface="Times New Roman" pitchFamily="18" charset="0"/>
                          <a:ea typeface="Calibri"/>
                          <a:cs typeface="Times New Roman" pitchFamily="18" charset="0"/>
                        </a:rPr>
                        <a:t>    Total </a:t>
                      </a:r>
                      <a:r>
                        <a:rPr lang="en-GB" sz="1200" b="1" kern="1200" dirty="0">
                          <a:solidFill>
                            <a:srgbClr val="000000"/>
                          </a:solidFill>
                          <a:latin typeface="Times New Roman" pitchFamily="18" charset="0"/>
                          <a:ea typeface="Calibri"/>
                          <a:cs typeface="Times New Roman" pitchFamily="18" charset="0"/>
                        </a:rPr>
                        <a:t>viable count </a:t>
                      </a:r>
                      <a:endParaRPr lang="en-GB" sz="1200" b="1" kern="1200" dirty="0" smtClean="0">
                        <a:solidFill>
                          <a:srgbClr val="000000"/>
                        </a:solidFill>
                        <a:latin typeface="Times New Roman" pitchFamily="18" charset="0"/>
                        <a:ea typeface="Calibri"/>
                        <a:cs typeface="Times New Roman" pitchFamily="18" charset="0"/>
                      </a:endParaRPr>
                    </a:p>
                    <a:p>
                      <a:pPr>
                        <a:lnSpc>
                          <a:spcPct val="106000"/>
                        </a:lnSpc>
                        <a:spcAft>
                          <a:spcPts val="0"/>
                        </a:spcAft>
                      </a:pPr>
                      <a:r>
                        <a:rPr lang="en-GB" sz="1200" b="1" kern="1200" dirty="0" smtClean="0">
                          <a:solidFill>
                            <a:srgbClr val="000000"/>
                          </a:solidFill>
                          <a:latin typeface="Times New Roman" pitchFamily="18" charset="0"/>
                          <a:ea typeface="Calibri"/>
                          <a:cs typeface="Times New Roman" pitchFamily="18" charset="0"/>
                        </a:rPr>
                        <a:t>              (</a:t>
                      </a:r>
                      <a:r>
                        <a:rPr lang="en-GB" sz="1200" b="1" kern="1200" dirty="0" err="1">
                          <a:solidFill>
                            <a:srgbClr val="000000"/>
                          </a:solidFill>
                          <a:latin typeface="Times New Roman" pitchFamily="18" charset="0"/>
                          <a:ea typeface="Calibri"/>
                          <a:cs typeface="Times New Roman" pitchFamily="18" charset="0"/>
                        </a:rPr>
                        <a:t>cfu</a:t>
                      </a:r>
                      <a:r>
                        <a:rPr lang="en-GB" sz="1200" b="1" kern="1200" dirty="0">
                          <a:solidFill>
                            <a:srgbClr val="000000"/>
                          </a:solidFill>
                          <a:latin typeface="Times New Roman" pitchFamily="18" charset="0"/>
                          <a:ea typeface="Calibri"/>
                          <a:cs typeface="Times New Roman" pitchFamily="18" charset="0"/>
                        </a:rPr>
                        <a:t>/g)</a:t>
                      </a: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6000"/>
                        </a:lnSpc>
                        <a:spcAft>
                          <a:spcPts val="0"/>
                        </a:spcAft>
                      </a:pPr>
                      <a:r>
                        <a:rPr lang="en-GB" sz="1200" b="1" i="1" kern="1200" dirty="0" err="1" smtClean="0">
                          <a:solidFill>
                            <a:srgbClr val="000000"/>
                          </a:solidFill>
                          <a:latin typeface="Times New Roman" pitchFamily="18" charset="0"/>
                          <a:ea typeface="Calibri"/>
                          <a:cs typeface="Times New Roman" pitchFamily="18" charset="0"/>
                        </a:rPr>
                        <a:t>Coliform</a:t>
                      </a:r>
                      <a:r>
                        <a:rPr lang="en-GB" sz="1200" b="1" kern="1200" dirty="0" smtClean="0">
                          <a:solidFill>
                            <a:srgbClr val="000000"/>
                          </a:solidFill>
                          <a:latin typeface="Times New Roman" pitchFamily="18" charset="0"/>
                          <a:ea typeface="Calibri"/>
                          <a:cs typeface="Times New Roman" pitchFamily="18" charset="0"/>
                        </a:rPr>
                        <a:t> </a:t>
                      </a:r>
                    </a:p>
                    <a:p>
                      <a:pPr>
                        <a:lnSpc>
                          <a:spcPct val="106000"/>
                        </a:lnSpc>
                        <a:spcAft>
                          <a:spcPts val="0"/>
                        </a:spcAft>
                      </a:pPr>
                      <a:r>
                        <a:rPr lang="en-GB" sz="1200" b="1" kern="1200" dirty="0" smtClean="0">
                          <a:solidFill>
                            <a:srgbClr val="000000"/>
                          </a:solidFill>
                          <a:latin typeface="Times New Roman" pitchFamily="18" charset="0"/>
                          <a:ea typeface="Calibri"/>
                          <a:cs typeface="Times New Roman" pitchFamily="18" charset="0"/>
                        </a:rPr>
                        <a:t>   (</a:t>
                      </a:r>
                      <a:r>
                        <a:rPr lang="en-GB" sz="1200" b="1" kern="1200" dirty="0" err="1">
                          <a:solidFill>
                            <a:srgbClr val="000000"/>
                          </a:solidFill>
                          <a:latin typeface="Times New Roman" pitchFamily="18" charset="0"/>
                          <a:ea typeface="Calibri"/>
                          <a:cs typeface="Times New Roman" pitchFamily="18" charset="0"/>
                        </a:rPr>
                        <a:t>cfu</a:t>
                      </a:r>
                      <a:r>
                        <a:rPr lang="en-GB" sz="1200" b="1" kern="1200" dirty="0">
                          <a:solidFill>
                            <a:srgbClr val="000000"/>
                          </a:solidFill>
                          <a:latin typeface="Times New Roman" pitchFamily="18" charset="0"/>
                          <a:ea typeface="Calibri"/>
                          <a:cs typeface="Times New Roman" pitchFamily="18" charset="0"/>
                        </a:rPr>
                        <a:t>/g)</a:t>
                      </a: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6000"/>
                        </a:lnSpc>
                        <a:spcAft>
                          <a:spcPts val="0"/>
                        </a:spcAft>
                      </a:pPr>
                      <a:r>
                        <a:rPr lang="en-GB" sz="1200" b="1" i="1" kern="1200" dirty="0">
                          <a:solidFill>
                            <a:srgbClr val="000000"/>
                          </a:solidFill>
                          <a:latin typeface="Times New Roman" pitchFamily="18" charset="0"/>
                          <a:ea typeface="Calibri"/>
                          <a:cs typeface="Times New Roman" pitchFamily="18" charset="0"/>
                        </a:rPr>
                        <a:t>Salmonella </a:t>
                      </a:r>
                      <a:endParaRPr lang="en-GB" sz="1200" b="1" i="1" kern="1200" dirty="0" smtClean="0">
                        <a:solidFill>
                          <a:srgbClr val="000000"/>
                        </a:solidFill>
                        <a:latin typeface="Times New Roman" pitchFamily="18" charset="0"/>
                        <a:ea typeface="Calibri"/>
                        <a:cs typeface="Times New Roman" pitchFamily="18" charset="0"/>
                      </a:endParaRPr>
                    </a:p>
                    <a:p>
                      <a:pPr>
                        <a:lnSpc>
                          <a:spcPct val="106000"/>
                        </a:lnSpc>
                        <a:spcAft>
                          <a:spcPts val="0"/>
                        </a:spcAft>
                      </a:pPr>
                      <a:r>
                        <a:rPr lang="en-GB" sz="1200" b="1" kern="1200" baseline="0" dirty="0" smtClean="0">
                          <a:solidFill>
                            <a:srgbClr val="000000"/>
                          </a:solidFill>
                          <a:latin typeface="Times New Roman" pitchFamily="18" charset="0"/>
                          <a:ea typeface="Calibri"/>
                          <a:cs typeface="Times New Roman" pitchFamily="18" charset="0"/>
                        </a:rPr>
                        <a:t>     </a:t>
                      </a:r>
                      <a:r>
                        <a:rPr lang="en-GB" sz="1200" b="1" kern="1200" dirty="0" smtClean="0">
                          <a:solidFill>
                            <a:srgbClr val="000000"/>
                          </a:solidFill>
                          <a:latin typeface="Times New Roman" pitchFamily="18" charset="0"/>
                          <a:ea typeface="Calibri"/>
                          <a:cs typeface="Times New Roman" pitchFamily="18" charset="0"/>
                        </a:rPr>
                        <a:t>(</a:t>
                      </a:r>
                      <a:r>
                        <a:rPr lang="en-GB" sz="1200" b="1" kern="1200" dirty="0" err="1">
                          <a:solidFill>
                            <a:srgbClr val="000000"/>
                          </a:solidFill>
                          <a:latin typeface="Times New Roman" pitchFamily="18" charset="0"/>
                          <a:ea typeface="Calibri"/>
                          <a:cs typeface="Times New Roman" pitchFamily="18" charset="0"/>
                        </a:rPr>
                        <a:t>cfu</a:t>
                      </a:r>
                      <a:r>
                        <a:rPr lang="en-GB" sz="1200" b="1" kern="1200" dirty="0">
                          <a:solidFill>
                            <a:srgbClr val="000000"/>
                          </a:solidFill>
                          <a:latin typeface="Times New Roman" pitchFamily="18" charset="0"/>
                          <a:ea typeface="Calibri"/>
                          <a:cs typeface="Times New Roman" pitchFamily="18" charset="0"/>
                        </a:rPr>
                        <a:t>/g)</a:t>
                      </a: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6000"/>
                        </a:lnSpc>
                        <a:spcAft>
                          <a:spcPts val="0"/>
                        </a:spcAft>
                      </a:pPr>
                      <a:r>
                        <a:rPr lang="en-GB" sz="1200" b="1" i="1" kern="1200" dirty="0" err="1">
                          <a:solidFill>
                            <a:srgbClr val="000000"/>
                          </a:solidFill>
                          <a:latin typeface="Times New Roman" pitchFamily="18" charset="0"/>
                          <a:ea typeface="Calibri"/>
                          <a:cs typeface="Times New Roman" pitchFamily="18" charset="0"/>
                        </a:rPr>
                        <a:t>Escherichial</a:t>
                      </a:r>
                      <a:r>
                        <a:rPr lang="en-GB" sz="1200" b="1" kern="1200" dirty="0">
                          <a:solidFill>
                            <a:srgbClr val="000000"/>
                          </a:solidFill>
                          <a:latin typeface="Times New Roman" pitchFamily="18" charset="0"/>
                          <a:ea typeface="Calibri"/>
                          <a:cs typeface="Times New Roman" pitchFamily="18" charset="0"/>
                        </a:rPr>
                        <a:t> </a:t>
                      </a:r>
                      <a:r>
                        <a:rPr lang="en-GB" sz="1200" b="1" i="1" kern="1200" dirty="0">
                          <a:solidFill>
                            <a:srgbClr val="000000"/>
                          </a:solidFill>
                          <a:latin typeface="Times New Roman" pitchFamily="18" charset="0"/>
                          <a:ea typeface="Calibri"/>
                          <a:cs typeface="Times New Roman" pitchFamily="18" charset="0"/>
                        </a:rPr>
                        <a:t>coli</a:t>
                      </a:r>
                      <a:r>
                        <a:rPr lang="en-GB" sz="1200" b="1" kern="1200" dirty="0">
                          <a:solidFill>
                            <a:srgbClr val="000000"/>
                          </a:solidFill>
                          <a:latin typeface="Times New Roman" pitchFamily="18" charset="0"/>
                          <a:ea typeface="Calibri"/>
                          <a:cs typeface="Times New Roman" pitchFamily="18" charset="0"/>
                        </a:rPr>
                        <a:t> (</a:t>
                      </a:r>
                      <a:r>
                        <a:rPr lang="en-GB" sz="1200" b="1" kern="1200" dirty="0" err="1">
                          <a:solidFill>
                            <a:srgbClr val="000000"/>
                          </a:solidFill>
                          <a:latin typeface="Times New Roman" pitchFamily="18" charset="0"/>
                          <a:ea typeface="Calibri"/>
                          <a:cs typeface="Times New Roman" pitchFamily="18" charset="0"/>
                        </a:rPr>
                        <a:t>cfu</a:t>
                      </a:r>
                      <a:r>
                        <a:rPr lang="en-GB" sz="1200" b="1" kern="1200" dirty="0">
                          <a:solidFill>
                            <a:srgbClr val="000000"/>
                          </a:solidFill>
                          <a:latin typeface="Times New Roman" pitchFamily="18" charset="0"/>
                          <a:ea typeface="Calibri"/>
                          <a:cs typeface="Times New Roman" pitchFamily="18" charset="0"/>
                        </a:rPr>
                        <a:t>/g)</a:t>
                      </a: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6000"/>
                        </a:lnSpc>
                        <a:spcAft>
                          <a:spcPts val="0"/>
                        </a:spcAft>
                      </a:pPr>
                      <a:r>
                        <a:rPr lang="en-GB" sz="1200" b="1" kern="1200" dirty="0">
                          <a:solidFill>
                            <a:srgbClr val="000000"/>
                          </a:solidFill>
                          <a:latin typeface="Times New Roman" pitchFamily="18" charset="0"/>
                          <a:ea typeface="Calibri"/>
                          <a:cs typeface="Times New Roman" pitchFamily="18" charset="0"/>
                        </a:rPr>
                        <a:t>Fungi (</a:t>
                      </a:r>
                      <a:r>
                        <a:rPr lang="en-GB" sz="1200" b="1" kern="1200" dirty="0" err="1">
                          <a:solidFill>
                            <a:srgbClr val="000000"/>
                          </a:solidFill>
                          <a:latin typeface="Times New Roman" pitchFamily="18" charset="0"/>
                          <a:ea typeface="Calibri"/>
                          <a:cs typeface="Times New Roman" pitchFamily="18" charset="0"/>
                        </a:rPr>
                        <a:t>cfu</a:t>
                      </a:r>
                      <a:r>
                        <a:rPr lang="en-GB" sz="1200" b="1" kern="1200" dirty="0">
                          <a:solidFill>
                            <a:srgbClr val="000000"/>
                          </a:solidFill>
                          <a:latin typeface="Times New Roman" pitchFamily="18" charset="0"/>
                          <a:ea typeface="Calibri"/>
                          <a:cs typeface="Times New Roman" pitchFamily="18" charset="0"/>
                        </a:rPr>
                        <a:t>/g)</a:t>
                      </a:r>
                      <a:endParaRPr lang="en-GB" sz="1200" b="1"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193664">
                <a:tc rowSpan="4">
                  <a:txBody>
                    <a:bodyPr/>
                    <a:lstStyle/>
                    <a:p>
                      <a:pPr algn="l">
                        <a:lnSpc>
                          <a:spcPts val="1490"/>
                        </a:lnSpc>
                        <a:spcAft>
                          <a:spcPts val="0"/>
                        </a:spcAft>
                      </a:pPr>
                      <a:r>
                        <a:rPr lang="en-GB" sz="1400" b="1" kern="1200" dirty="0" smtClean="0">
                          <a:solidFill>
                            <a:srgbClr val="000000"/>
                          </a:solidFill>
                          <a:latin typeface="Times New Roman" pitchFamily="18" charset="0"/>
                          <a:ea typeface="Calibri"/>
                          <a:cs typeface="Times New Roman" pitchFamily="18" charset="0"/>
                        </a:rPr>
                        <a:t>Body Part</a:t>
                      </a:r>
                    </a:p>
                    <a:p>
                      <a:pPr algn="l">
                        <a:lnSpc>
                          <a:spcPts val="1490"/>
                        </a:lnSpc>
                        <a:spcAft>
                          <a:spcPts val="0"/>
                        </a:spcAft>
                      </a:pPr>
                      <a:endParaRPr lang="en-GB" sz="1400" b="0" kern="1200" dirty="0" smtClean="0">
                        <a:solidFill>
                          <a:srgbClr val="000000"/>
                        </a:solidFill>
                        <a:latin typeface="Times New Roman" pitchFamily="18" charset="0"/>
                        <a:ea typeface="Calibri"/>
                        <a:cs typeface="Times New Roman" pitchFamily="18" charset="0"/>
                      </a:endParaRPr>
                    </a:p>
                    <a:p>
                      <a:pPr algn="l">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6    </a:t>
                      </a:r>
                      <a:r>
                        <a:rPr lang="en-GB" sz="1400" b="0" kern="1200" dirty="0">
                          <a:solidFill>
                            <a:srgbClr val="000000"/>
                          </a:solidFill>
                          <a:latin typeface="Times New Roman" pitchFamily="18" charset="0"/>
                          <a:ea typeface="Calibri"/>
                          <a:cs typeface="Times New Roman" pitchFamily="18" charset="0"/>
                        </a:rPr>
                        <a:t>60   </a:t>
                      </a:r>
                      <a:r>
                        <a:rPr lang="en-GB" sz="1400" b="0" kern="1200" dirty="0" smtClean="0">
                          <a:solidFill>
                            <a:srgbClr val="000000"/>
                          </a:solidFill>
                          <a:latin typeface="Times New Roman" pitchFamily="18" charset="0"/>
                          <a:ea typeface="Calibri"/>
                          <a:cs typeface="Times New Roman" pitchFamily="18" charset="0"/>
                        </a:rPr>
                        <a:t>90</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rowSpan="4">
                  <a:txBody>
                    <a:bodyPr/>
                    <a:lstStyle/>
                    <a:p>
                      <a:pPr algn="ctr">
                        <a:lnSpc>
                          <a:spcPts val="1490"/>
                        </a:lnSpc>
                        <a:spcAft>
                          <a:spcPts val="0"/>
                        </a:spcAft>
                      </a:pPr>
                      <a:endParaRPr lang="en-GB" sz="1400" b="0" dirty="0" smtClean="0">
                        <a:latin typeface="Times New Roman" pitchFamily="18" charset="0"/>
                        <a:ea typeface="Calibri"/>
                        <a:cs typeface="Times New Roman" pitchFamily="18" charset="0"/>
                      </a:endParaRPr>
                    </a:p>
                    <a:p>
                      <a:pPr algn="ctr">
                        <a:lnSpc>
                          <a:spcPts val="1490"/>
                        </a:lnSpc>
                        <a:spcAft>
                          <a:spcPts val="0"/>
                        </a:spcAft>
                      </a:pPr>
                      <a:r>
                        <a:rPr lang="en-GB" sz="1400" b="0" dirty="0" smtClean="0">
                          <a:latin typeface="Times New Roman" pitchFamily="18" charset="0"/>
                          <a:ea typeface="Calibri"/>
                          <a:cs typeface="Times New Roman" pitchFamily="18" charset="0"/>
                        </a:rPr>
                        <a:t>C5 (Tr1) </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PL</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a:solidFill>
                            <a:srgbClr val="000000"/>
                          </a:solidFill>
                          <a:latin typeface="Times New Roman" pitchFamily="18" charset="0"/>
                          <a:ea typeface="Calibri"/>
                          <a:cs typeface="Times New Roman" pitchFamily="18" charset="0"/>
                        </a:rPr>
                        <a:t>3.0x10</a:t>
                      </a:r>
                      <a:r>
                        <a:rPr lang="en-GB" sz="1200" b="0" kern="1200" baseline="30000" dirty="0">
                          <a:solidFill>
                            <a:srgbClr val="000000"/>
                          </a:solidFill>
                          <a:latin typeface="Times New Roman" pitchFamily="18" charset="0"/>
                          <a:ea typeface="Calibri"/>
                          <a:cs typeface="Times New Roman" pitchFamily="18" charset="0"/>
                        </a:rPr>
                        <a:t>3</a:t>
                      </a:r>
                      <a:r>
                        <a:rPr lang="en-GB" sz="1200" b="0" kern="1200" dirty="0">
                          <a:solidFill>
                            <a:srgbClr val="000000"/>
                          </a:solidFill>
                          <a:latin typeface="Times New Roman" pitchFamily="18" charset="0"/>
                          <a:ea typeface="Calibri"/>
                          <a:cs typeface="Times New Roman" pitchFamily="18" charset="0"/>
                        </a:rPr>
                        <a:t>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r>
              <a:tr h="193664">
                <a:tc vMerge="1">
                  <a:txBody>
                    <a:bodyPr/>
                    <a:lstStyle/>
                    <a:p>
                      <a:pPr algn="l">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HD </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r>
              <a:tr h="197699">
                <a:tc vMerge="1">
                  <a:txBody>
                    <a:bodyPr/>
                    <a:lstStyle/>
                    <a:p>
                      <a:pPr algn="l">
                        <a:lnSpc>
                          <a:spcPct val="107000"/>
                        </a:lnSpc>
                      </a:pPr>
                      <a:endParaRPr lang="en-GB" sz="1200" b="1" dirty="0">
                        <a:latin typeface="Times New Roman" pitchFamily="18" charset="0"/>
                        <a:ea typeface="Times New Roman"/>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a:lnSpc>
                          <a:spcPts val="1490"/>
                        </a:lnSpc>
                        <a:spcAft>
                          <a:spcPts val="0"/>
                        </a:spcAft>
                      </a:pPr>
                      <a:endParaRPr lang="en-GB" sz="1200" b="1"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LD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1.0x10</a:t>
                      </a:r>
                      <a:r>
                        <a:rPr lang="en-GB" sz="1200" b="0" kern="1200" baseline="30000" dirty="0">
                          <a:solidFill>
                            <a:schemeClr val="tx1"/>
                          </a:solidFill>
                          <a:latin typeface="Times New Roman" pitchFamily="18" charset="0"/>
                          <a:ea typeface="Calibri"/>
                          <a:cs typeface="Times New Roman" pitchFamily="18" charset="0"/>
                        </a:rPr>
                        <a:t>4</a:t>
                      </a:r>
                      <a:r>
                        <a:rPr lang="en-GB" sz="1200" b="0" kern="1200" dirty="0">
                          <a:solidFill>
                            <a:schemeClr val="tx1"/>
                          </a:solidFill>
                          <a:latin typeface="Times New Roman" pitchFamily="18" charset="0"/>
                          <a:ea typeface="Calibri"/>
                          <a:cs typeface="Times New Roman" pitchFamily="18" charset="0"/>
                        </a:rPr>
                        <a:t> </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tr>
              <a:tr h="206549">
                <a:tc vMerge="1">
                  <a:txBody>
                    <a:bodyPr/>
                    <a:lstStyle/>
                    <a:p>
                      <a:pPr algn="l">
                        <a:lnSpc>
                          <a:spcPct val="107000"/>
                        </a:lnSpc>
                      </a:pPr>
                      <a:endParaRPr lang="en-GB" sz="1200" b="1" dirty="0">
                        <a:latin typeface="Times New Roman" pitchFamily="18" charset="0"/>
                        <a:ea typeface="Times New Roman"/>
                        <a:cs typeface="Times New Roman" pitchFamily="18" charset="0"/>
                      </a:endParaRPr>
                    </a:p>
                  </a:txBody>
                  <a:tcPr marL="33024" marR="33024" marT="5852"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CT</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ts val="1490"/>
                        </a:lnSpc>
                        <a:spcAft>
                          <a:spcPts val="0"/>
                        </a:spcAft>
                      </a:pPr>
                      <a:r>
                        <a:rPr lang="en-GB" sz="1200" b="0" kern="1200" dirty="0">
                          <a:solidFill>
                            <a:srgbClr val="FF0000"/>
                          </a:solidFill>
                          <a:latin typeface="Times New Roman" pitchFamily="18" charset="0"/>
                          <a:ea typeface="Calibri"/>
                          <a:cs typeface="Times New Roman" pitchFamily="18" charset="0"/>
                        </a:rPr>
                        <a:t>1.4x10</a:t>
                      </a:r>
                      <a:r>
                        <a:rPr lang="en-GB" sz="1200" b="0" kern="1200" baseline="30000" dirty="0">
                          <a:solidFill>
                            <a:srgbClr val="FF0000"/>
                          </a:solidFill>
                          <a:latin typeface="Times New Roman" pitchFamily="18" charset="0"/>
                          <a:ea typeface="Calibri"/>
                          <a:cs typeface="Times New Roman" pitchFamily="18" charset="0"/>
                        </a:rPr>
                        <a:t>4</a:t>
                      </a:r>
                      <a:r>
                        <a:rPr lang="en-GB" sz="1200" b="0" kern="1200" dirty="0">
                          <a:solidFill>
                            <a:srgbClr val="FF0000"/>
                          </a:solidFill>
                          <a:latin typeface="Times New Roman" pitchFamily="18" charset="0"/>
                          <a:ea typeface="Calibri"/>
                          <a:cs typeface="Times New Roman" pitchFamily="18" charset="0"/>
                        </a:rPr>
                        <a:t> </a:t>
                      </a:r>
                      <a:endParaRPr lang="en-GB" sz="1200" b="0" dirty="0">
                        <a:solidFill>
                          <a:srgbClr val="FF0000"/>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193664">
                <a:tc rowSpan="4">
                  <a:txBody>
                    <a:bodyPr/>
                    <a:lstStyle/>
                    <a:p>
                      <a:pPr>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9     </a:t>
                      </a:r>
                      <a:r>
                        <a:rPr lang="en-GB" sz="1400" b="0" kern="1200" dirty="0">
                          <a:solidFill>
                            <a:srgbClr val="000000"/>
                          </a:solidFill>
                          <a:latin typeface="Times New Roman" pitchFamily="18" charset="0"/>
                          <a:ea typeface="Calibri"/>
                          <a:cs typeface="Times New Roman" pitchFamily="18" charset="0"/>
                        </a:rPr>
                        <a:t>90   </a:t>
                      </a:r>
                      <a:r>
                        <a:rPr lang="en-GB" sz="1400" b="0" kern="1200" dirty="0" smtClean="0">
                          <a:solidFill>
                            <a:srgbClr val="000000"/>
                          </a:solidFill>
                          <a:latin typeface="Times New Roman" pitchFamily="18" charset="0"/>
                          <a:ea typeface="Calibri"/>
                          <a:cs typeface="Times New Roman" pitchFamily="18" charset="0"/>
                        </a:rPr>
                        <a:t>90</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rowSpan="4">
                  <a:txBody>
                    <a:bodyPr/>
                    <a:lstStyle/>
                    <a:p>
                      <a:pPr algn="ctr">
                        <a:lnSpc>
                          <a:spcPts val="1490"/>
                        </a:lnSpc>
                        <a:spcAft>
                          <a:spcPts val="0"/>
                        </a:spcAft>
                      </a:pPr>
                      <a:r>
                        <a:rPr lang="en-GB" sz="1400" b="1" dirty="0" smtClean="0">
                          <a:solidFill>
                            <a:schemeClr val="tx1"/>
                          </a:solidFill>
                          <a:latin typeface="Times New Roman" pitchFamily="18" charset="0"/>
                          <a:ea typeface="Calibri"/>
                          <a:cs typeface="Times New Roman" pitchFamily="18" charset="0"/>
                        </a:rPr>
                        <a:t>C1 (Tr2)</a:t>
                      </a:r>
                      <a:endParaRPr lang="en-GB" sz="1400" b="1"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PL</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r>
              <a:tr h="193664">
                <a:tc vMerge="1">
                  <a:txBody>
                    <a:bodyPr/>
                    <a:lstStyle/>
                    <a:p>
                      <a:pP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HD </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r>
              <a:tr h="197699">
                <a:tc vMerge="1">
                  <a:txBody>
                    <a:bodyPr/>
                    <a:lstStyle/>
                    <a:p>
                      <a:pPr>
                        <a:lnSpc>
                          <a:spcPct val="107000"/>
                        </a:lnSpc>
                      </a:pPr>
                      <a:endParaRPr lang="en-GB" sz="1200" b="1" dirty="0">
                        <a:solidFill>
                          <a:srgbClr val="FF0000"/>
                        </a:solidFill>
                        <a:latin typeface="Times New Roman" pitchFamily="18" charset="0"/>
                        <a:ea typeface="Times New Roman"/>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LD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tr>
              <a:tr h="206549">
                <a:tc vMerge="1">
                  <a:txBody>
                    <a:bodyPr/>
                    <a:lstStyle/>
                    <a:p>
                      <a:pPr>
                        <a:lnSpc>
                          <a:spcPct val="107000"/>
                        </a:lnSpc>
                      </a:pPr>
                      <a:endParaRPr lang="en-GB" sz="1200" b="1" dirty="0">
                        <a:latin typeface="Times New Roman" pitchFamily="18" charset="0"/>
                        <a:ea typeface="Times New Roman"/>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CT</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rgbClr val="FF0000"/>
                          </a:solidFill>
                          <a:latin typeface="Times New Roman" pitchFamily="18" charset="0"/>
                          <a:ea typeface="Calibri"/>
                          <a:cs typeface="Times New Roman" pitchFamily="18" charset="0"/>
                        </a:rPr>
                        <a:t>1.0x10</a:t>
                      </a:r>
                      <a:r>
                        <a:rPr lang="en-GB" sz="1200" b="0" kern="1200" baseline="30000" dirty="0">
                          <a:solidFill>
                            <a:srgbClr val="FF0000"/>
                          </a:solidFill>
                          <a:latin typeface="Times New Roman" pitchFamily="18" charset="0"/>
                          <a:ea typeface="Calibri"/>
                          <a:cs typeface="Times New Roman" pitchFamily="18" charset="0"/>
                        </a:rPr>
                        <a:t>3</a:t>
                      </a:r>
                      <a:r>
                        <a:rPr lang="en-GB" sz="1200" b="0" kern="1200" dirty="0">
                          <a:solidFill>
                            <a:srgbClr val="FF0000"/>
                          </a:solidFill>
                          <a:latin typeface="Times New Roman" pitchFamily="18" charset="0"/>
                          <a:ea typeface="Calibri"/>
                          <a:cs typeface="Times New Roman" pitchFamily="18" charset="0"/>
                        </a:rPr>
                        <a:t> </a:t>
                      </a:r>
                      <a:endParaRPr lang="en-GB" sz="1200" b="0" dirty="0">
                        <a:solidFill>
                          <a:srgbClr val="FF0000"/>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93664">
                <a:tc>
                  <a:txBody>
                    <a:bodyPr/>
                    <a:lstStyle/>
                    <a:p>
                      <a:pPr>
                        <a:lnSpc>
                          <a:spcPts val="1490"/>
                        </a:lnSpc>
                        <a:spcAft>
                          <a:spcPts val="0"/>
                        </a:spcAft>
                      </a:pPr>
                      <a:r>
                        <a:rPr lang="en-GB" sz="1400" b="0" kern="1200" dirty="0">
                          <a:solidFill>
                            <a:srgbClr val="000000"/>
                          </a:solidFill>
                          <a:latin typeface="Times New Roman" pitchFamily="18" charset="0"/>
                          <a:ea typeface="Calibri"/>
                          <a:cs typeface="Times New Roman" pitchFamily="18" charset="0"/>
                        </a:rPr>
                        <a:t>-       -    </a:t>
                      </a:r>
                      <a:r>
                        <a:rPr lang="en-GB" sz="1400" b="0" kern="1200" dirty="0" smtClean="0">
                          <a:solidFill>
                            <a:srgbClr val="000000"/>
                          </a:solidFill>
                          <a:latin typeface="Times New Roman" pitchFamily="18" charset="0"/>
                          <a:ea typeface="Calibri"/>
                          <a:cs typeface="Times New Roman" pitchFamily="18" charset="0"/>
                        </a:rPr>
                        <a:t>90</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490"/>
                        </a:lnSpc>
                        <a:spcAft>
                          <a:spcPts val="0"/>
                        </a:spcAft>
                      </a:pPr>
                      <a:r>
                        <a:rPr lang="en-GB" sz="1400" b="0" kern="1200" smtClean="0">
                          <a:solidFill>
                            <a:srgbClr val="000000"/>
                          </a:solidFill>
                          <a:latin typeface="Times New Roman" pitchFamily="18" charset="0"/>
                          <a:ea typeface="Calibri"/>
                          <a:cs typeface="Times New Roman" pitchFamily="18" charset="0"/>
                        </a:rPr>
                        <a:t>U2 (Tr3)</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BG</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93664">
                <a:tc>
                  <a:txBody>
                    <a:bodyPr/>
                    <a:lstStyle/>
                    <a:p>
                      <a:pPr>
                        <a:lnSpc>
                          <a:spcPts val="1490"/>
                        </a:lnSpc>
                        <a:spcAft>
                          <a:spcPts val="0"/>
                        </a:spcAft>
                      </a:pP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rowSpan="4">
                  <a:txBody>
                    <a:bodyPr/>
                    <a:lstStyle/>
                    <a:p>
                      <a:pPr marL="0" marR="0" indent="0" algn="ctr" defTabSz="914400" rtl="0" eaLnBrk="1" fontAlgn="auto" latinLnBrk="0" hangingPunct="1">
                        <a:lnSpc>
                          <a:spcPts val="1490"/>
                        </a:lnSpc>
                        <a:spcBef>
                          <a:spcPts val="0"/>
                        </a:spcBef>
                        <a:spcAft>
                          <a:spcPts val="0"/>
                        </a:spcAft>
                        <a:buClrTx/>
                        <a:buSzTx/>
                        <a:buFontTx/>
                        <a:buNone/>
                        <a:tabLst/>
                        <a:defRPr/>
                      </a:pPr>
                      <a:r>
                        <a:rPr lang="en-GB" sz="1400" b="0" dirty="0" smtClean="0">
                          <a:latin typeface="Times New Roman" pitchFamily="18" charset="0"/>
                          <a:ea typeface="Times New Roman"/>
                          <a:cs typeface="Times New Roman" pitchFamily="18" charset="0"/>
                        </a:rPr>
                        <a:t>B6 (Tr4)</a:t>
                      </a:r>
                    </a:p>
                    <a:p>
                      <a:pPr algn="ctr">
                        <a:lnSpc>
                          <a:spcPts val="1490"/>
                        </a:lnSpc>
                        <a:spcAft>
                          <a:spcPts val="0"/>
                        </a:spcAft>
                      </a:pP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PL</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a:solidFill>
                            <a:srgbClr val="000000"/>
                          </a:solidFill>
                          <a:latin typeface="Times New Roman" pitchFamily="18" charset="0"/>
                          <a:ea typeface="Calibri"/>
                          <a:cs typeface="Times New Roman" pitchFamily="18" charset="0"/>
                        </a:rPr>
                        <a:t>1.0x10</a:t>
                      </a:r>
                      <a:r>
                        <a:rPr lang="en-GB" sz="1200" b="0" kern="1200" baseline="30000" dirty="0">
                          <a:solidFill>
                            <a:srgbClr val="000000"/>
                          </a:solidFill>
                          <a:latin typeface="Times New Roman" pitchFamily="18" charset="0"/>
                          <a:ea typeface="Calibri"/>
                          <a:cs typeface="Times New Roman" pitchFamily="18" charset="0"/>
                        </a:rPr>
                        <a:t>3</a:t>
                      </a:r>
                      <a:r>
                        <a:rPr lang="en-GB" sz="1200" b="0" kern="1200" dirty="0">
                          <a:solidFill>
                            <a:srgbClr val="000000"/>
                          </a:solidFill>
                          <a:latin typeface="Times New Roman" pitchFamily="18" charset="0"/>
                          <a:ea typeface="Calibri"/>
                          <a:cs typeface="Times New Roman" pitchFamily="18" charset="0"/>
                        </a:rPr>
                        <a:t>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r>
              <a:tr h="193664">
                <a:tc>
                  <a:txBody>
                    <a:bodyPr/>
                    <a:lstStyle/>
                    <a:p>
                      <a:pPr>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6</a:t>
                      </a:r>
                      <a:r>
                        <a:rPr lang="en-GB" sz="1400" b="0" kern="1200" baseline="0" dirty="0" smtClean="0">
                          <a:solidFill>
                            <a:srgbClr val="000000"/>
                          </a:solidFill>
                          <a:latin typeface="Times New Roman" pitchFamily="18" charset="0"/>
                          <a:ea typeface="Calibri"/>
                          <a:cs typeface="Times New Roman" pitchFamily="18" charset="0"/>
                        </a:rPr>
                        <a:t>   90  110 </a:t>
                      </a:r>
                      <a:endParaRPr lang="en-GB" sz="1400" b="0" kern="1200" dirty="0">
                        <a:solidFill>
                          <a:srgbClr val="000000"/>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vMerge="1">
                  <a:txBody>
                    <a:bodyPr/>
                    <a:lstStyle/>
                    <a:p>
                      <a:pPr algn="ctr">
                        <a:lnSpc>
                          <a:spcPts val="1490"/>
                        </a:lnSpc>
                        <a:spcAft>
                          <a:spcPts val="0"/>
                        </a:spcAft>
                      </a:pPr>
                      <a:endParaRPr lang="en-GB" sz="1200" b="1"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HD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2.0x10</a:t>
                      </a:r>
                      <a:r>
                        <a:rPr lang="en-GB" sz="1200" b="0" kern="1200" baseline="30000" dirty="0">
                          <a:solidFill>
                            <a:schemeClr val="tx1"/>
                          </a:solidFill>
                          <a:latin typeface="Times New Roman" pitchFamily="18" charset="0"/>
                          <a:ea typeface="Calibri"/>
                          <a:cs typeface="Times New Roman" pitchFamily="18" charset="0"/>
                        </a:rPr>
                        <a:t>3</a:t>
                      </a:r>
                      <a:r>
                        <a:rPr lang="en-GB" sz="1200" b="0" kern="1200" dirty="0">
                          <a:solidFill>
                            <a:schemeClr val="tx1"/>
                          </a:solidFill>
                          <a:latin typeface="Times New Roman" pitchFamily="18" charset="0"/>
                          <a:ea typeface="Calibri"/>
                          <a:cs typeface="Times New Roman" pitchFamily="18" charset="0"/>
                        </a:rPr>
                        <a:t> </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197699">
                <a:tc>
                  <a:txBody>
                    <a:bodyPr/>
                    <a:lstStyle/>
                    <a:p>
                      <a:pPr>
                        <a:lnSpc>
                          <a:spcPct val="107000"/>
                        </a:lnSpc>
                      </a:pPr>
                      <a:endParaRPr lang="en-GB" sz="1400" b="0" dirty="0">
                        <a:latin typeface="Times New Roman" pitchFamily="18" charset="0"/>
                        <a:ea typeface="Times New Roman"/>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LD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3">
                        <a:lumMod val="20000"/>
                        <a:lumOff val="80000"/>
                      </a:schemeClr>
                    </a:solidFill>
                  </a:tcPr>
                </a:tc>
              </a:tr>
              <a:tr h="206549">
                <a:tc>
                  <a:txBody>
                    <a:bodyPr/>
                    <a:lstStyle/>
                    <a:p>
                      <a:pPr>
                        <a:lnSpc>
                          <a:spcPct val="107000"/>
                        </a:lnSpc>
                      </a:pPr>
                      <a:endParaRPr lang="en-GB" sz="1400" b="0" dirty="0">
                        <a:latin typeface="Times New Roman" pitchFamily="18" charset="0"/>
                        <a:ea typeface="Times New Roman"/>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CT</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90"/>
                        </a:lnSpc>
                        <a:spcAft>
                          <a:spcPts val="0"/>
                        </a:spcAft>
                      </a:pPr>
                      <a:r>
                        <a:rPr lang="en-GB" sz="1200" b="0" kern="1200" dirty="0">
                          <a:solidFill>
                            <a:srgbClr val="FF0000"/>
                          </a:solidFill>
                          <a:latin typeface="Times New Roman" pitchFamily="18" charset="0"/>
                          <a:ea typeface="Calibri"/>
                          <a:cs typeface="Times New Roman" pitchFamily="18" charset="0"/>
                        </a:rPr>
                        <a:t>6.0x10</a:t>
                      </a:r>
                      <a:r>
                        <a:rPr lang="en-GB" sz="1200" b="0" kern="1200" baseline="30000" dirty="0">
                          <a:solidFill>
                            <a:srgbClr val="FF0000"/>
                          </a:solidFill>
                          <a:latin typeface="Times New Roman" pitchFamily="18" charset="0"/>
                          <a:ea typeface="Calibri"/>
                          <a:cs typeface="Times New Roman" pitchFamily="18" charset="0"/>
                        </a:rPr>
                        <a:t>3</a:t>
                      </a:r>
                      <a:r>
                        <a:rPr lang="en-GB" sz="1200" b="0" kern="1200" dirty="0">
                          <a:solidFill>
                            <a:srgbClr val="FF0000"/>
                          </a:solidFill>
                          <a:latin typeface="Times New Roman" pitchFamily="18" charset="0"/>
                          <a:ea typeface="Calibri"/>
                          <a:cs typeface="Times New Roman" pitchFamily="18" charset="0"/>
                        </a:rPr>
                        <a:t> </a:t>
                      </a:r>
                      <a:endParaRPr lang="en-GB" sz="1200" b="0" dirty="0">
                        <a:solidFill>
                          <a:srgbClr val="FF0000"/>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193664">
                <a:tc>
                  <a:txBody>
                    <a:bodyPr/>
                    <a:lstStyle/>
                    <a:p>
                      <a:pPr>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      -   110</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U1 (Tr5)</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BG</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90"/>
                        </a:lnSpc>
                        <a:spcAft>
                          <a:spcPts val="0"/>
                        </a:spcAft>
                      </a:pPr>
                      <a:r>
                        <a:rPr lang="en-GB" sz="1200" b="0" kern="1200" dirty="0">
                          <a:solidFill>
                            <a:srgbClr val="000000"/>
                          </a:solidFill>
                          <a:latin typeface="Times New Roman" pitchFamily="18" charset="0"/>
                          <a:ea typeface="Calibri"/>
                          <a:cs typeface="Times New Roman" pitchFamily="18" charset="0"/>
                        </a:rPr>
                        <a:t>1.0x10</a:t>
                      </a:r>
                      <a:r>
                        <a:rPr lang="en-GB" sz="1200" b="0" kern="1200" baseline="30000" dirty="0">
                          <a:solidFill>
                            <a:srgbClr val="000000"/>
                          </a:solidFill>
                          <a:latin typeface="Times New Roman" pitchFamily="18" charset="0"/>
                          <a:ea typeface="Calibri"/>
                          <a:cs typeface="Times New Roman" pitchFamily="18" charset="0"/>
                        </a:rPr>
                        <a:t>3</a:t>
                      </a:r>
                      <a:r>
                        <a:rPr lang="en-GB" sz="1200" b="0" kern="1200" dirty="0">
                          <a:solidFill>
                            <a:srgbClr val="000000"/>
                          </a:solidFill>
                          <a:latin typeface="Times New Roman" pitchFamily="18" charset="0"/>
                          <a:ea typeface="Calibri"/>
                          <a:cs typeface="Times New Roman" pitchFamily="18" charset="0"/>
                        </a:rPr>
                        <a:t>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ts val="1490"/>
                        </a:lnSpc>
                        <a:spcAft>
                          <a:spcPts val="0"/>
                        </a:spcAft>
                      </a:pPr>
                      <a:r>
                        <a:rPr lang="en-GB" sz="1200" b="0" kern="1200" dirty="0">
                          <a:solidFill>
                            <a:srgbClr val="FF0000"/>
                          </a:solidFill>
                          <a:latin typeface="Times New Roman" pitchFamily="18" charset="0"/>
                          <a:ea typeface="Calibri"/>
                          <a:cs typeface="Times New Roman" pitchFamily="18" charset="0"/>
                        </a:rPr>
                        <a:t>6.0x10</a:t>
                      </a:r>
                      <a:r>
                        <a:rPr lang="en-GB" sz="1200" b="0" kern="1200" baseline="30000" dirty="0">
                          <a:solidFill>
                            <a:srgbClr val="FF0000"/>
                          </a:solidFill>
                          <a:latin typeface="Times New Roman" pitchFamily="18" charset="0"/>
                          <a:ea typeface="Calibri"/>
                          <a:cs typeface="Times New Roman" pitchFamily="18" charset="0"/>
                        </a:rPr>
                        <a:t>3</a:t>
                      </a:r>
                      <a:r>
                        <a:rPr lang="en-GB" sz="1200" b="0" kern="1200" dirty="0">
                          <a:solidFill>
                            <a:srgbClr val="FF0000"/>
                          </a:solidFill>
                          <a:latin typeface="Times New Roman" pitchFamily="18" charset="0"/>
                          <a:ea typeface="Calibri"/>
                          <a:cs typeface="Times New Roman" pitchFamily="18" charset="0"/>
                        </a:rPr>
                        <a:t> </a:t>
                      </a:r>
                      <a:endParaRPr lang="en-GB" sz="1200" b="0" dirty="0">
                        <a:solidFill>
                          <a:srgbClr val="FF0000"/>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3664">
                <a:tc rowSpan="4">
                  <a:txBody>
                    <a:bodyPr/>
                    <a:lstStyle/>
                    <a:p>
                      <a:pPr marL="0" marR="0" indent="0" algn="l" defTabSz="914400" rtl="0" eaLnBrk="1" fontAlgn="auto" latinLnBrk="0" hangingPunct="1">
                        <a:lnSpc>
                          <a:spcPts val="1490"/>
                        </a:lnSpc>
                        <a:spcBef>
                          <a:spcPts val="0"/>
                        </a:spcBef>
                        <a:spcAft>
                          <a:spcPts val="0"/>
                        </a:spcAft>
                        <a:buClrTx/>
                        <a:buSzTx/>
                        <a:buFontTx/>
                        <a:buNone/>
                        <a:tabLst/>
                        <a:defRPr/>
                      </a:pPr>
                      <a:r>
                        <a:rPr lang="en-GB" sz="1400" b="1" kern="1200" dirty="0" smtClean="0">
                          <a:solidFill>
                            <a:srgbClr val="000000"/>
                          </a:solidFill>
                          <a:latin typeface="Times New Roman" pitchFamily="18" charset="0"/>
                          <a:ea typeface="Calibri"/>
                          <a:cs typeface="Times New Roman" pitchFamily="18" charset="0"/>
                        </a:rPr>
                        <a:t>Head Part</a:t>
                      </a:r>
                      <a:endParaRPr lang="en-GB" sz="1400" b="1" dirty="0" smtClean="0">
                        <a:latin typeface="Times New Roman" pitchFamily="18" charset="0"/>
                        <a:ea typeface="Calibri"/>
                        <a:cs typeface="Times New Roman" pitchFamily="18" charset="0"/>
                      </a:endParaRPr>
                    </a:p>
                    <a:p>
                      <a:pPr algn="l">
                        <a:lnSpc>
                          <a:spcPts val="1490"/>
                        </a:lnSpc>
                        <a:spcAft>
                          <a:spcPts val="0"/>
                        </a:spcAft>
                      </a:pPr>
                      <a:endParaRPr lang="en-GB" sz="1400" b="0" kern="1200" dirty="0" smtClean="0">
                        <a:solidFill>
                          <a:srgbClr val="000000"/>
                        </a:solidFill>
                        <a:latin typeface="Times New Roman" pitchFamily="18" charset="0"/>
                        <a:ea typeface="Calibri"/>
                        <a:cs typeface="Times New Roman" pitchFamily="18" charset="0"/>
                      </a:endParaRPr>
                    </a:p>
                    <a:p>
                      <a:pPr algn="l">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6    </a:t>
                      </a:r>
                      <a:r>
                        <a:rPr lang="en-GB" sz="1400" b="0" kern="1200" dirty="0">
                          <a:solidFill>
                            <a:srgbClr val="000000"/>
                          </a:solidFill>
                          <a:latin typeface="Times New Roman" pitchFamily="18" charset="0"/>
                          <a:ea typeface="Calibri"/>
                          <a:cs typeface="Times New Roman" pitchFamily="18" charset="0"/>
                        </a:rPr>
                        <a:t>60   </a:t>
                      </a:r>
                      <a:r>
                        <a:rPr lang="en-GB" sz="1400" b="0" kern="1200" dirty="0" smtClean="0">
                          <a:solidFill>
                            <a:srgbClr val="000000"/>
                          </a:solidFill>
                          <a:latin typeface="Times New Roman" pitchFamily="18" charset="0"/>
                          <a:ea typeface="Calibri"/>
                          <a:cs typeface="Times New Roman" pitchFamily="18" charset="0"/>
                        </a:rPr>
                        <a:t>90</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rowSpan="4">
                  <a:txBody>
                    <a:bodyPr/>
                    <a:lstStyle/>
                    <a:p>
                      <a:pPr marL="0" marR="0" indent="0" algn="ctr" defTabSz="914400" rtl="0" eaLnBrk="1" fontAlgn="auto" latinLnBrk="0" hangingPunct="1">
                        <a:lnSpc>
                          <a:spcPts val="1490"/>
                        </a:lnSpc>
                        <a:spcBef>
                          <a:spcPts val="0"/>
                        </a:spcBef>
                        <a:spcAft>
                          <a:spcPts val="0"/>
                        </a:spcAft>
                        <a:buClrTx/>
                        <a:buSzTx/>
                        <a:buFontTx/>
                        <a:buNone/>
                        <a:tabLst/>
                        <a:defRPr/>
                      </a:pPr>
                      <a:endParaRPr lang="en-GB" sz="1400" b="0" dirty="0" smtClean="0">
                        <a:latin typeface="Times New Roman" pitchFamily="18" charset="0"/>
                        <a:ea typeface="Times New Roman"/>
                        <a:cs typeface="Times New Roman" pitchFamily="18" charset="0"/>
                      </a:endParaRPr>
                    </a:p>
                    <a:p>
                      <a:pPr algn="ctr">
                        <a:lnSpc>
                          <a:spcPts val="1490"/>
                        </a:lnSpc>
                        <a:spcAft>
                          <a:spcPts val="0"/>
                        </a:spcAft>
                      </a:pPr>
                      <a:r>
                        <a:rPr lang="en-GB" sz="1400" b="0" dirty="0" smtClean="0">
                          <a:latin typeface="Times New Roman" pitchFamily="18" charset="0"/>
                          <a:ea typeface="Calibri"/>
                          <a:cs typeface="Times New Roman" pitchFamily="18" charset="0"/>
                        </a:rPr>
                        <a:t>C5h </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PL</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tr>
              <a:tr h="193664">
                <a:tc vMerge="1">
                  <a:txBody>
                    <a:bodyPr/>
                    <a:lstStyle/>
                    <a:p>
                      <a:pP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HD </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r>
              <a:tr h="197699">
                <a:tc vMerge="1">
                  <a:txBody>
                    <a:bodyPr/>
                    <a:lstStyle/>
                    <a:p>
                      <a:pPr>
                        <a:lnSpc>
                          <a:spcPct val="107000"/>
                        </a:lnSpc>
                      </a:pPr>
                      <a:endParaRPr lang="en-GB" sz="1200" b="1" dirty="0">
                        <a:latin typeface="Times New Roman" pitchFamily="18" charset="0"/>
                        <a:ea typeface="Times New Roman"/>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LD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tx2">
                        <a:lumMod val="20000"/>
                        <a:lumOff val="80000"/>
                      </a:schemeClr>
                    </a:solidFill>
                  </a:tcPr>
                </a:tc>
              </a:tr>
              <a:tr h="74661">
                <a:tc vMerge="1">
                  <a:txBody>
                    <a:bodyPr/>
                    <a:lstStyle/>
                    <a:p>
                      <a:pPr>
                        <a:lnSpc>
                          <a:spcPct val="107000"/>
                        </a:lnSpc>
                      </a:pPr>
                      <a:endParaRPr lang="en-GB" sz="1200" b="1" dirty="0">
                        <a:latin typeface="Times New Roman" pitchFamily="18" charset="0"/>
                        <a:ea typeface="Times New Roman"/>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CT</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93664">
                <a:tc rowSpan="4">
                  <a:txBody>
                    <a:bodyPr/>
                    <a:lstStyle/>
                    <a:p>
                      <a:pPr>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9     </a:t>
                      </a:r>
                      <a:r>
                        <a:rPr lang="en-GB" sz="1400" b="0" kern="1200" dirty="0">
                          <a:solidFill>
                            <a:srgbClr val="000000"/>
                          </a:solidFill>
                          <a:latin typeface="Times New Roman" pitchFamily="18" charset="0"/>
                          <a:ea typeface="Calibri"/>
                          <a:cs typeface="Times New Roman" pitchFamily="18" charset="0"/>
                        </a:rPr>
                        <a:t>90   </a:t>
                      </a:r>
                      <a:r>
                        <a:rPr lang="en-GB" sz="1400" b="0" kern="1200" dirty="0" smtClean="0">
                          <a:solidFill>
                            <a:srgbClr val="000000"/>
                          </a:solidFill>
                          <a:latin typeface="Times New Roman" pitchFamily="18" charset="0"/>
                          <a:ea typeface="Calibri"/>
                          <a:cs typeface="Times New Roman" pitchFamily="18" charset="0"/>
                        </a:rPr>
                        <a:t>90</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rowSpan="4">
                  <a:txBody>
                    <a:bodyPr/>
                    <a:lstStyle/>
                    <a:p>
                      <a:pPr marL="0" marR="0" indent="0" algn="ctr" defTabSz="914400" rtl="0" eaLnBrk="1" fontAlgn="auto" latinLnBrk="0" hangingPunct="1">
                        <a:lnSpc>
                          <a:spcPts val="1490"/>
                        </a:lnSpc>
                        <a:spcBef>
                          <a:spcPts val="0"/>
                        </a:spcBef>
                        <a:spcAft>
                          <a:spcPts val="0"/>
                        </a:spcAft>
                        <a:buClrTx/>
                        <a:buSzTx/>
                        <a:buFontTx/>
                        <a:buNone/>
                        <a:tabLst/>
                        <a:defRPr/>
                      </a:pPr>
                      <a:r>
                        <a:rPr lang="en-GB" sz="1400" b="0" dirty="0" smtClean="0">
                          <a:latin typeface="Times New Roman" pitchFamily="18" charset="0"/>
                          <a:ea typeface="Times New Roman"/>
                          <a:cs typeface="Times New Roman" pitchFamily="18" charset="0"/>
                        </a:rPr>
                        <a:t>C1h</a:t>
                      </a:r>
                    </a:p>
                    <a:p>
                      <a:pPr algn="ctr">
                        <a:lnSpc>
                          <a:spcPts val="1490"/>
                        </a:lnSpc>
                        <a:spcAft>
                          <a:spcPts val="0"/>
                        </a:spcAft>
                      </a:pP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PL</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a:solidFill>
                            <a:srgbClr val="000000"/>
                          </a:solidFill>
                          <a:latin typeface="Times New Roman" pitchFamily="18" charset="0"/>
                          <a:ea typeface="Calibri"/>
                          <a:cs typeface="Times New Roman" pitchFamily="18" charset="0"/>
                        </a:rPr>
                        <a:t>1.0x10</a:t>
                      </a:r>
                      <a:r>
                        <a:rPr lang="en-GB" sz="1200" b="0" kern="1200" baseline="30000">
                          <a:solidFill>
                            <a:srgbClr val="000000"/>
                          </a:solidFill>
                          <a:latin typeface="Times New Roman" pitchFamily="18" charset="0"/>
                          <a:ea typeface="Calibri"/>
                          <a:cs typeface="Times New Roman" pitchFamily="18" charset="0"/>
                        </a:rPr>
                        <a:t>3</a:t>
                      </a:r>
                      <a:r>
                        <a:rPr lang="en-GB" sz="1200" b="0" kern="1200">
                          <a:solidFill>
                            <a:srgbClr val="000000"/>
                          </a:solidFill>
                          <a:latin typeface="Times New Roman" pitchFamily="18" charset="0"/>
                          <a:ea typeface="Calibri"/>
                          <a:cs typeface="Times New Roman" pitchFamily="18" charset="0"/>
                        </a:rPr>
                        <a:t> </a:t>
                      </a:r>
                      <a:endParaRPr lang="en-GB" sz="1200" b="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r>
              <a:tr h="193664">
                <a:tc vMerge="1">
                  <a:txBody>
                    <a:bodyPr/>
                    <a:lstStyle/>
                    <a:p>
                      <a:pPr>
                        <a:lnSpc>
                          <a:spcPts val="1490"/>
                        </a:lnSpc>
                        <a:spcAft>
                          <a:spcPts val="0"/>
                        </a:spcAft>
                      </a:pPr>
                      <a:endParaRPr lang="en-GB" sz="1200" b="1">
                        <a:latin typeface="Times New Roman" pitchFamily="18" charset="0"/>
                        <a:ea typeface="Calibri"/>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HD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a:solidFill>
                            <a:srgbClr val="000000"/>
                          </a:solidFill>
                          <a:latin typeface="Times New Roman" pitchFamily="18" charset="0"/>
                          <a:ea typeface="Calibri"/>
                          <a:cs typeface="Times New Roman" pitchFamily="18" charset="0"/>
                        </a:rPr>
                        <a:t>1.0x10</a:t>
                      </a:r>
                      <a:r>
                        <a:rPr lang="en-GB" sz="1200" b="0" kern="1200" baseline="30000">
                          <a:solidFill>
                            <a:srgbClr val="000000"/>
                          </a:solidFill>
                          <a:latin typeface="Times New Roman" pitchFamily="18" charset="0"/>
                          <a:ea typeface="Calibri"/>
                          <a:cs typeface="Times New Roman" pitchFamily="18" charset="0"/>
                        </a:rPr>
                        <a:t>3</a:t>
                      </a:r>
                      <a:r>
                        <a:rPr lang="en-GB" sz="1200" b="0" kern="1200">
                          <a:solidFill>
                            <a:srgbClr val="000000"/>
                          </a:solidFill>
                          <a:latin typeface="Times New Roman" pitchFamily="18" charset="0"/>
                          <a:ea typeface="Calibri"/>
                          <a:cs typeface="Times New Roman" pitchFamily="18" charset="0"/>
                        </a:rPr>
                        <a:t> </a:t>
                      </a:r>
                      <a:endParaRPr lang="en-GB" sz="1200" b="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r>
              <a:tr h="197699">
                <a:tc vMerge="1">
                  <a:txBody>
                    <a:bodyPr/>
                    <a:lstStyle/>
                    <a:p>
                      <a:pPr>
                        <a:lnSpc>
                          <a:spcPct val="107000"/>
                        </a:lnSpc>
                      </a:pPr>
                      <a:endParaRPr lang="en-GB" sz="1200" b="1" dirty="0">
                        <a:latin typeface="Times New Roman" pitchFamily="18" charset="0"/>
                        <a:ea typeface="Times New Roman"/>
                        <a:cs typeface="Times New Roman" pitchFamily="18" charset="0"/>
                      </a:endParaRPr>
                    </a:p>
                  </a:txBody>
                  <a:tcPr marL="33024" marR="33024" marT="5852"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lnSpc>
                          <a:spcPts val="1490"/>
                        </a:lnSpc>
                        <a:spcAft>
                          <a:spcPts val="0"/>
                        </a:spcAft>
                      </a:pPr>
                      <a:endParaRPr lang="en-GB" sz="1200" b="1">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LD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r>
              <a:tr h="206549">
                <a:tc vMerge="1">
                  <a:txBody>
                    <a:bodyPr/>
                    <a:lstStyle/>
                    <a:p>
                      <a:pPr>
                        <a:lnSpc>
                          <a:spcPct val="107000"/>
                        </a:lnSpc>
                      </a:pPr>
                      <a:endParaRPr lang="en-GB" sz="1200" b="1" dirty="0">
                        <a:latin typeface="Times New Roman" pitchFamily="18" charset="0"/>
                        <a:ea typeface="Times New Roman"/>
                        <a:cs typeface="Times New Roman" pitchFamily="18" charset="0"/>
                      </a:endParaRPr>
                    </a:p>
                  </a:txBody>
                  <a:tcPr marL="33024" marR="33024" marT="5852"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CT</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a:solidFill>
                            <a:srgbClr val="000000"/>
                          </a:solidFill>
                          <a:latin typeface="Times New Roman" pitchFamily="18" charset="0"/>
                          <a:ea typeface="Calibri"/>
                          <a:cs typeface="Times New Roman" pitchFamily="18" charset="0"/>
                        </a:rPr>
                        <a:t>1.0x10</a:t>
                      </a:r>
                      <a:r>
                        <a:rPr lang="en-GB" sz="1200" b="0" kern="1200" baseline="30000">
                          <a:solidFill>
                            <a:srgbClr val="000000"/>
                          </a:solidFill>
                          <a:latin typeface="Times New Roman" pitchFamily="18" charset="0"/>
                          <a:ea typeface="Calibri"/>
                          <a:cs typeface="Times New Roman" pitchFamily="18" charset="0"/>
                        </a:rPr>
                        <a:t>3</a:t>
                      </a:r>
                      <a:r>
                        <a:rPr lang="en-GB" sz="1200" b="0" kern="1200">
                          <a:solidFill>
                            <a:srgbClr val="000000"/>
                          </a:solidFill>
                          <a:latin typeface="Times New Roman" pitchFamily="18" charset="0"/>
                          <a:ea typeface="Calibri"/>
                          <a:cs typeface="Times New Roman" pitchFamily="18" charset="0"/>
                        </a:rPr>
                        <a:t> </a:t>
                      </a:r>
                      <a:endParaRPr lang="en-GB" sz="1200" b="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93664">
                <a:tc>
                  <a:txBody>
                    <a:bodyPr/>
                    <a:lstStyle/>
                    <a:p>
                      <a:pPr>
                        <a:lnSpc>
                          <a:spcPts val="1490"/>
                        </a:lnSpc>
                        <a:spcAft>
                          <a:spcPts val="0"/>
                        </a:spcAft>
                      </a:pPr>
                      <a:r>
                        <a:rPr lang="en-GB" sz="1400" b="0" kern="1200" dirty="0">
                          <a:solidFill>
                            <a:srgbClr val="000000"/>
                          </a:solidFill>
                          <a:latin typeface="Times New Roman" pitchFamily="18" charset="0"/>
                          <a:ea typeface="Calibri"/>
                          <a:cs typeface="Times New Roman" pitchFamily="18" charset="0"/>
                        </a:rPr>
                        <a:t>-       -    </a:t>
                      </a:r>
                      <a:r>
                        <a:rPr lang="en-GB" sz="1400" b="0" kern="1200" dirty="0" smtClean="0">
                          <a:solidFill>
                            <a:srgbClr val="000000"/>
                          </a:solidFill>
                          <a:latin typeface="Times New Roman" pitchFamily="18" charset="0"/>
                          <a:ea typeface="Calibri"/>
                          <a:cs typeface="Times New Roman" pitchFamily="18" charset="0"/>
                        </a:rPr>
                        <a:t>90</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U2h</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BG</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93664">
                <a:tc rowSpan="4">
                  <a:txBody>
                    <a:bodyPr/>
                    <a:lstStyle/>
                    <a:p>
                      <a:pPr>
                        <a:lnSpc>
                          <a:spcPts val="1490"/>
                        </a:lnSpc>
                        <a:spcAft>
                          <a:spcPts val="0"/>
                        </a:spcAft>
                      </a:pPr>
                      <a:r>
                        <a:rPr lang="en-GB" sz="1400" b="0" kern="1200" dirty="0" smtClean="0">
                          <a:solidFill>
                            <a:srgbClr val="000000"/>
                          </a:solidFill>
                          <a:latin typeface="Times New Roman" pitchFamily="18" charset="0"/>
                          <a:ea typeface="Calibri"/>
                          <a:cs typeface="Times New Roman" pitchFamily="18" charset="0"/>
                        </a:rPr>
                        <a:t>6   90  110</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c rowSpan="4">
                  <a:txBody>
                    <a:bodyPr/>
                    <a:lstStyle/>
                    <a:p>
                      <a:pPr algn="ctr">
                        <a:lnSpc>
                          <a:spcPts val="1490"/>
                        </a:lnSpc>
                        <a:spcAft>
                          <a:spcPts val="0"/>
                        </a:spcAft>
                      </a:pPr>
                      <a:r>
                        <a:rPr lang="en-GB" sz="1400" b="0" dirty="0" smtClean="0">
                          <a:latin typeface="Times New Roman" pitchFamily="18" charset="0"/>
                          <a:ea typeface="Calibri"/>
                          <a:cs typeface="Times New Roman" pitchFamily="18" charset="0"/>
                        </a:rPr>
                        <a:t>B6h</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PL</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a:solidFill>
                            <a:srgbClr val="000000"/>
                          </a:solidFill>
                          <a:latin typeface="Times New Roman" pitchFamily="18" charset="0"/>
                          <a:ea typeface="Calibri"/>
                          <a:cs typeface="Times New Roman" pitchFamily="18" charset="0"/>
                        </a:rPr>
                        <a:t>4.0x10</a:t>
                      </a:r>
                      <a:r>
                        <a:rPr lang="en-GB" sz="1200" b="0" kern="1200" baseline="30000" dirty="0">
                          <a:solidFill>
                            <a:srgbClr val="000000"/>
                          </a:solidFill>
                          <a:latin typeface="Times New Roman" pitchFamily="18" charset="0"/>
                          <a:ea typeface="Calibri"/>
                          <a:cs typeface="Times New Roman" pitchFamily="18" charset="0"/>
                        </a:rPr>
                        <a:t>3</a:t>
                      </a:r>
                      <a:r>
                        <a:rPr lang="en-GB" sz="1200" b="0" kern="1200" dirty="0">
                          <a:solidFill>
                            <a:srgbClr val="000000"/>
                          </a:solidFill>
                          <a:latin typeface="Times New Roman" pitchFamily="18" charset="0"/>
                          <a:ea typeface="Calibri"/>
                          <a:cs typeface="Times New Roman" pitchFamily="18" charset="0"/>
                        </a:rPr>
                        <a:t>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lumMod val="90000"/>
                      </a:schemeClr>
                    </a:solidFill>
                  </a:tcPr>
                </a:tc>
              </a:tr>
              <a:tr h="193664">
                <a:tc vMerge="1">
                  <a:txBody>
                    <a:bodyPr/>
                    <a:lstStyle/>
                    <a:p>
                      <a:pP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HD </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r>
              <a:tr h="197699">
                <a:tc vMerge="1">
                  <a:txBody>
                    <a:bodyPr/>
                    <a:lstStyle/>
                    <a:p>
                      <a:pPr>
                        <a:lnSpc>
                          <a:spcPct val="107000"/>
                        </a:lnSpc>
                      </a:pPr>
                      <a:endParaRPr lang="en-GB" sz="1200" b="1" dirty="0">
                        <a:latin typeface="Times New Roman" pitchFamily="18" charset="0"/>
                        <a:ea typeface="Times New Roman"/>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vMerge="1">
                  <a:txBody>
                    <a:bodyPr/>
                    <a:lstStyle/>
                    <a:p>
                      <a:pPr algn="ctr">
                        <a:lnSpc>
                          <a:spcPts val="1490"/>
                        </a:lnSpc>
                        <a:spcAft>
                          <a:spcPts val="0"/>
                        </a:spcAft>
                      </a:pPr>
                      <a:endParaRPr lang="en-GB" sz="1200" b="1"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LD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1.0x10</a:t>
                      </a:r>
                      <a:r>
                        <a:rPr lang="en-GB" sz="1200" b="0" kern="1200" baseline="30000" dirty="0">
                          <a:solidFill>
                            <a:schemeClr val="tx1"/>
                          </a:solidFill>
                          <a:latin typeface="Times New Roman" pitchFamily="18" charset="0"/>
                          <a:ea typeface="Calibri"/>
                          <a:cs typeface="Times New Roman" pitchFamily="18" charset="0"/>
                        </a:rPr>
                        <a:t>3</a:t>
                      </a:r>
                      <a:r>
                        <a:rPr lang="en-GB" sz="1200" b="0" kern="1200" dirty="0">
                          <a:solidFill>
                            <a:schemeClr val="tx1"/>
                          </a:solidFill>
                          <a:latin typeface="Times New Roman" pitchFamily="18" charset="0"/>
                          <a:ea typeface="Calibri"/>
                          <a:cs typeface="Times New Roman" pitchFamily="18" charset="0"/>
                        </a:rPr>
                        <a:t> </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lnTlToBr w="12700" cmpd="sng">
                      <a:noFill/>
                      <a:prstDash val="solid"/>
                    </a:lnTlToBr>
                    <a:lnBlToTr w="12700" cmpd="sng">
                      <a:noFill/>
                      <a:prstDash val="solid"/>
                    </a:lnBlToTr>
                    <a:solidFill>
                      <a:schemeClr val="bg2">
                        <a:lumMod val="90000"/>
                      </a:schemeClr>
                    </a:solidFill>
                  </a:tcPr>
                </a:tc>
              </a:tr>
              <a:tr h="206549">
                <a:tc vMerge="1">
                  <a:txBody>
                    <a:bodyPr/>
                    <a:lstStyle/>
                    <a:p>
                      <a:pPr>
                        <a:lnSpc>
                          <a:spcPct val="107000"/>
                        </a:lnSpc>
                      </a:pPr>
                      <a:endParaRPr lang="en-GB" sz="1200" b="1" dirty="0">
                        <a:latin typeface="Times New Roman" pitchFamily="18" charset="0"/>
                        <a:ea typeface="Times New Roman"/>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lnSpc>
                          <a:spcPts val="1490"/>
                        </a:lnSpc>
                        <a:spcAft>
                          <a:spcPts val="0"/>
                        </a:spcAft>
                      </a:pPr>
                      <a:endParaRPr lang="en-GB" sz="1200" b="1"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CT</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lnSpc>
                          <a:spcPts val="1490"/>
                        </a:lnSpc>
                        <a:spcAft>
                          <a:spcPts val="0"/>
                        </a:spcAft>
                      </a:pPr>
                      <a:r>
                        <a:rPr lang="en-GB" sz="1200" b="0" kern="1200" dirty="0">
                          <a:solidFill>
                            <a:srgbClr val="000000"/>
                          </a:solidFill>
                          <a:latin typeface="Times New Roman" pitchFamily="18" charset="0"/>
                          <a:ea typeface="Calibri"/>
                          <a:cs typeface="Times New Roman" pitchFamily="18" charset="0"/>
                        </a:rPr>
                        <a:t>9.0x10</a:t>
                      </a:r>
                      <a:r>
                        <a:rPr lang="en-GB" sz="1200" b="0" kern="1200" baseline="30000" dirty="0">
                          <a:solidFill>
                            <a:srgbClr val="000000"/>
                          </a:solidFill>
                          <a:latin typeface="Times New Roman" pitchFamily="18" charset="0"/>
                          <a:ea typeface="Calibri"/>
                          <a:cs typeface="Times New Roman" pitchFamily="18" charset="0"/>
                        </a:rPr>
                        <a:t>3</a:t>
                      </a:r>
                      <a:r>
                        <a:rPr lang="en-GB" sz="1200" b="0" kern="1200" dirty="0">
                          <a:solidFill>
                            <a:srgbClr val="000000"/>
                          </a:solidFill>
                          <a:latin typeface="Times New Roman" pitchFamily="18" charset="0"/>
                          <a:ea typeface="Calibri"/>
                          <a:cs typeface="Times New Roman" pitchFamily="18" charset="0"/>
                        </a:rPr>
                        <a:t>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193664">
                <a:tc>
                  <a:txBody>
                    <a:bodyPr/>
                    <a:lstStyle/>
                    <a:p>
                      <a:pPr>
                        <a:lnSpc>
                          <a:spcPts val="1490"/>
                        </a:lnSpc>
                        <a:spcAft>
                          <a:spcPts val="0"/>
                        </a:spcAft>
                      </a:pPr>
                      <a:r>
                        <a:rPr lang="en-GB" sz="1400" b="0" kern="1200" dirty="0">
                          <a:solidFill>
                            <a:srgbClr val="000000"/>
                          </a:solidFill>
                          <a:latin typeface="Times New Roman" pitchFamily="18" charset="0"/>
                          <a:ea typeface="Calibri"/>
                          <a:cs typeface="Times New Roman" pitchFamily="18" charset="0"/>
                        </a:rPr>
                        <a:t>-    </a:t>
                      </a:r>
                      <a:r>
                        <a:rPr lang="en-GB" sz="1400" b="0" kern="1200" dirty="0" smtClean="0">
                          <a:solidFill>
                            <a:srgbClr val="000000"/>
                          </a:solidFill>
                          <a:latin typeface="Times New Roman" pitchFamily="18" charset="0"/>
                          <a:ea typeface="Calibri"/>
                          <a:cs typeface="Times New Roman" pitchFamily="18" charset="0"/>
                        </a:rPr>
                        <a:t> </a:t>
                      </a:r>
                      <a:r>
                        <a:rPr lang="en-GB" sz="1400" b="0" kern="1200" dirty="0">
                          <a:solidFill>
                            <a:srgbClr val="000000"/>
                          </a:solidFill>
                          <a:latin typeface="Times New Roman" pitchFamily="18" charset="0"/>
                          <a:ea typeface="Calibri"/>
                          <a:cs typeface="Times New Roman" pitchFamily="18" charset="0"/>
                        </a:rPr>
                        <a:t>-  </a:t>
                      </a:r>
                      <a:r>
                        <a:rPr lang="en-GB" sz="1400" b="0" kern="1200" dirty="0" smtClean="0">
                          <a:solidFill>
                            <a:srgbClr val="000000"/>
                          </a:solidFill>
                          <a:latin typeface="Times New Roman" pitchFamily="18" charset="0"/>
                          <a:ea typeface="Calibri"/>
                          <a:cs typeface="Times New Roman" pitchFamily="18" charset="0"/>
                        </a:rPr>
                        <a:t> 110  </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400" b="0" dirty="0" smtClean="0">
                          <a:latin typeface="Times New Roman" pitchFamily="18" charset="0"/>
                          <a:ea typeface="Calibri"/>
                          <a:cs typeface="Times New Roman" pitchFamily="18" charset="0"/>
                        </a:rPr>
                        <a:t>U1h</a:t>
                      </a:r>
                      <a:endParaRPr lang="en-GB" sz="14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chemeClr val="tx1"/>
                          </a:solidFill>
                          <a:latin typeface="Times New Roman" pitchFamily="18" charset="0"/>
                          <a:ea typeface="Calibri"/>
                          <a:cs typeface="Times New Roman" pitchFamily="18" charset="0"/>
                        </a:rPr>
                        <a:t>BG</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rgbClr val="000000"/>
                          </a:solidFill>
                          <a:latin typeface="Times New Roman" pitchFamily="18" charset="0"/>
                          <a:ea typeface="Calibri"/>
                          <a:cs typeface="Times New Roman" pitchFamily="18" charset="0"/>
                        </a:rPr>
                        <a:t>1.0x10</a:t>
                      </a:r>
                      <a:r>
                        <a:rPr lang="en-GB" sz="1200" b="0" kern="1200" baseline="30000" dirty="0">
                          <a:solidFill>
                            <a:srgbClr val="000000"/>
                          </a:solidFill>
                          <a:latin typeface="Times New Roman" pitchFamily="18" charset="0"/>
                          <a:ea typeface="Calibri"/>
                          <a:cs typeface="Times New Roman" pitchFamily="18" charset="0"/>
                        </a:rPr>
                        <a:t>3</a:t>
                      </a:r>
                      <a:r>
                        <a:rPr lang="en-GB" sz="1200" b="0" kern="1200" dirty="0">
                          <a:solidFill>
                            <a:srgbClr val="000000"/>
                          </a:solidFill>
                          <a:latin typeface="Times New Roman" pitchFamily="18" charset="0"/>
                          <a:ea typeface="Calibri"/>
                          <a:cs typeface="Times New Roman" pitchFamily="18" charset="0"/>
                        </a:rPr>
                        <a:t>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490"/>
                        </a:lnSpc>
                        <a:spcAft>
                          <a:spcPts val="0"/>
                        </a:spcAft>
                      </a:pPr>
                      <a:r>
                        <a:rPr lang="en-GB" sz="1200" b="0" kern="1200" dirty="0">
                          <a:solidFill>
                            <a:srgbClr val="000000"/>
                          </a:solidFill>
                          <a:latin typeface="Times New Roman" pitchFamily="18" charset="0"/>
                          <a:ea typeface="Calibri"/>
                          <a:cs typeface="Times New Roman" pitchFamily="18" charset="0"/>
                        </a:rPr>
                        <a:t>2.0x10</a:t>
                      </a:r>
                      <a:r>
                        <a:rPr lang="en-GB" sz="1200" b="0" kern="1200" baseline="30000" dirty="0">
                          <a:solidFill>
                            <a:srgbClr val="000000"/>
                          </a:solidFill>
                          <a:latin typeface="Times New Roman" pitchFamily="18" charset="0"/>
                          <a:ea typeface="Calibri"/>
                          <a:cs typeface="Times New Roman" pitchFamily="18" charset="0"/>
                        </a:rPr>
                        <a:t>3</a:t>
                      </a:r>
                      <a:r>
                        <a:rPr lang="en-GB" sz="1200" b="0" kern="1200" dirty="0">
                          <a:solidFill>
                            <a:srgbClr val="000000"/>
                          </a:solidFill>
                          <a:latin typeface="Times New Roman" pitchFamily="18" charset="0"/>
                          <a:ea typeface="Calibri"/>
                          <a:cs typeface="Times New Roman" pitchFamily="18" charset="0"/>
                        </a:rPr>
                        <a:t>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115713" name="Rectangle 1"/>
          <p:cNvSpPr>
            <a:spLocks noChangeArrowheads="1"/>
          </p:cNvSpPr>
          <p:nvPr/>
        </p:nvSpPr>
        <p:spPr bwMode="auto">
          <a:xfrm>
            <a:off x="0" y="0"/>
            <a:ext cx="9144000"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GB" sz="1600" b="1" dirty="0" smtClean="0">
                <a:latin typeface="Times New Roman" pitchFamily="18" charset="0"/>
                <a:cs typeface="Times New Roman" pitchFamily="18" charset="0"/>
              </a:rPr>
              <a:t>Table </a:t>
            </a:r>
            <a:r>
              <a:rPr lang="en-GB" sz="1600" b="1" dirty="0" smtClean="0">
                <a:latin typeface="Times New Roman" pitchFamily="18" charset="0"/>
                <a:cs typeface="Times New Roman" pitchFamily="18" charset="0"/>
              </a:rPr>
              <a:t>6: </a:t>
            </a:r>
            <a:r>
              <a:rPr lang="en-GB" sz="1600" b="1" dirty="0" smtClean="0">
                <a:latin typeface="Times New Roman" pitchFamily="18" charset="0"/>
                <a:cs typeface="Times New Roman" pitchFamily="18" charset="0"/>
              </a:rPr>
              <a:t>Microbial load of dehydrated catfish samples at </a:t>
            </a:r>
            <a:r>
              <a:rPr lang="en-GB" sz="1600" b="1" dirty="0" smtClean="0">
                <a:solidFill>
                  <a:srgbClr val="FF0000"/>
                </a:solidFill>
                <a:latin typeface="Times New Roman" pitchFamily="18" charset="0"/>
                <a:cs typeface="Times New Roman" pitchFamily="18" charset="0"/>
              </a:rPr>
              <a:t>one-month </a:t>
            </a:r>
            <a:r>
              <a:rPr lang="en-GB" sz="1600" b="1" dirty="0" smtClean="0">
                <a:latin typeface="Times New Roman" pitchFamily="18" charset="0"/>
                <a:cs typeface="Times New Roman" pitchFamily="18" charset="0"/>
              </a:rPr>
              <a:t>of storage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51520" y="6257836"/>
            <a:ext cx="8643966" cy="600164"/>
          </a:xfrm>
          <a:prstGeom prst="rect">
            <a:avLst/>
          </a:prstGeom>
          <a:noFill/>
        </p:spPr>
        <p:txBody>
          <a:bodyPr wrap="square" rtlCol="0">
            <a:spAutoFit/>
          </a:bodyPr>
          <a:lstStyle/>
          <a:p>
            <a:r>
              <a:rPr lang="en-GB" sz="1100" b="1" dirty="0" smtClean="0">
                <a:latin typeface="Times New Roman" pitchFamily="18" charset="0"/>
                <a:cs typeface="Times New Roman" pitchFamily="18" charset="0"/>
              </a:rPr>
              <a:t>Values are means of duplicate microbial counts.</a:t>
            </a:r>
          </a:p>
          <a:p>
            <a:r>
              <a:rPr lang="en-GB" sz="1100" b="1" dirty="0" smtClean="0">
                <a:latin typeface="Times New Roman" pitchFamily="18" charset="0"/>
                <a:cs typeface="Times New Roman" pitchFamily="18" charset="0"/>
              </a:rPr>
              <a:t>Key: A = Brine concentration (%); B = Brining time (min); C = Drying temperature (</a:t>
            </a:r>
            <a:r>
              <a:rPr lang="en-GB" sz="1100" b="1" baseline="30000" dirty="0" err="1" smtClean="0">
                <a:latin typeface="Times New Roman" pitchFamily="18" charset="0"/>
                <a:cs typeface="Times New Roman" pitchFamily="18" charset="0"/>
              </a:rPr>
              <a:t>o</a:t>
            </a:r>
            <a:r>
              <a:rPr lang="en-GB" sz="1100" b="1" dirty="0" err="1" smtClean="0">
                <a:latin typeface="Times New Roman" pitchFamily="18" charset="0"/>
                <a:cs typeface="Times New Roman" pitchFamily="18" charset="0"/>
              </a:rPr>
              <a:t>C</a:t>
            </a:r>
            <a:r>
              <a:rPr lang="en-GB" sz="1100" b="1" dirty="0" smtClean="0">
                <a:latin typeface="Times New Roman" pitchFamily="18" charset="0"/>
                <a:cs typeface="Times New Roman" pitchFamily="18" charset="0"/>
              </a:rPr>
              <a:t>); </a:t>
            </a:r>
            <a:r>
              <a:rPr lang="en-GB" sz="1100" b="1" dirty="0" err="1" smtClean="0">
                <a:latin typeface="Times New Roman" pitchFamily="18" charset="0"/>
                <a:cs typeface="Times New Roman" pitchFamily="18" charset="0"/>
              </a:rPr>
              <a:t>Tr</a:t>
            </a:r>
            <a:r>
              <a:rPr lang="en-GB" sz="1100" b="1" dirty="0" smtClean="0">
                <a:latin typeface="Times New Roman" pitchFamily="18" charset="0"/>
                <a:cs typeface="Times New Roman" pitchFamily="18" charset="0"/>
              </a:rPr>
              <a:t> = Treatment; PL =  Rigid plastic container; HD  = High density polyethylene; LD =  Low density polyethylene; CT = Paper board carton; BG = Nylon jute bag; ND = Not detected.</a:t>
            </a:r>
            <a:endParaRPr lang="en-GB" sz="11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4000" b="1" dirty="0" smtClean="0">
                <a:latin typeface="Times New Roman" pitchFamily="18" charset="0"/>
                <a:cs typeface="Times New Roman" pitchFamily="18" charset="0"/>
              </a:rPr>
              <a:t>Introduction (</a:t>
            </a:r>
            <a:r>
              <a:rPr lang="en-GB" sz="4000" b="1" dirty="0" err="1" smtClean="0">
                <a:latin typeface="Times New Roman" pitchFamily="18" charset="0"/>
                <a:cs typeface="Times New Roman" pitchFamily="18" charset="0"/>
              </a:rPr>
              <a:t>Contd</a:t>
            </a:r>
            <a:r>
              <a:rPr lang="en-GB" sz="4000" b="1" dirty="0" smtClean="0">
                <a:latin typeface="Times New Roman" pitchFamily="18" charset="0"/>
                <a:cs typeface="Times New Roman" pitchFamily="18" charset="0"/>
              </a:rPr>
              <a:t>)</a:t>
            </a:r>
            <a:endParaRPr lang="en-GB" sz="4000" b="1" dirty="0">
              <a:latin typeface="Times New Roman" pitchFamily="18" charset="0"/>
              <a:cs typeface="Times New Roman" pitchFamily="18" charset="0"/>
            </a:endParaRPr>
          </a:p>
        </p:txBody>
      </p:sp>
      <p:sp>
        <p:nvSpPr>
          <p:cNvPr id="4" name="Rectangle 3"/>
          <p:cNvSpPr/>
          <p:nvPr/>
        </p:nvSpPr>
        <p:spPr>
          <a:xfrm>
            <a:off x="611560" y="2780928"/>
            <a:ext cx="7715304" cy="1569660"/>
          </a:xfrm>
          <a:prstGeom prst="rect">
            <a:avLst/>
          </a:prstGeom>
        </p:spPr>
        <p:txBody>
          <a:bodyPr wrap="square">
            <a:spAutoFit/>
          </a:bodyPr>
          <a:lstStyle/>
          <a:p>
            <a:pPr algn="just"/>
            <a:r>
              <a:rPr lang="en-GB" sz="2400" dirty="0" smtClean="0">
                <a:latin typeface="Times New Roman" pitchFamily="18" charset="0"/>
                <a:cs typeface="Times New Roman" pitchFamily="18" charset="0"/>
              </a:rPr>
              <a:t>Appropriate dehydration technique with effective packaging as an integral part of preservation processes is expected to maintain the quality of dried catfish, on shelf and during storage (</a:t>
            </a:r>
            <a:r>
              <a:rPr lang="en-GB" sz="2400" dirty="0" err="1" smtClean="0">
                <a:latin typeface="Times New Roman" pitchFamily="18" charset="0"/>
                <a:cs typeface="Times New Roman" pitchFamily="18" charset="0"/>
              </a:rPr>
              <a:t>Aworh</a:t>
            </a:r>
            <a:r>
              <a:rPr lang="en-GB" sz="2400" dirty="0" smtClean="0">
                <a:latin typeface="Times New Roman" pitchFamily="18" charset="0"/>
                <a:cs typeface="Times New Roman" pitchFamily="18" charset="0"/>
              </a:rPr>
              <a:t> </a:t>
            </a:r>
            <a:r>
              <a:rPr lang="en-GB" sz="2400" i="1" dirty="0" smtClean="0">
                <a:latin typeface="Times New Roman" pitchFamily="18" charset="0"/>
                <a:cs typeface="Times New Roman" pitchFamily="18" charset="0"/>
              </a:rPr>
              <a:t>et al</a:t>
            </a:r>
            <a:r>
              <a:rPr lang="en-GB" sz="2400" dirty="0" smtClean="0">
                <a:latin typeface="Times New Roman" pitchFamily="18" charset="0"/>
                <a:cs typeface="Times New Roman" pitchFamily="18" charset="0"/>
              </a:rPr>
              <a:t>., 2002; </a:t>
            </a:r>
            <a:r>
              <a:rPr lang="en-GB" sz="2400" dirty="0" err="1" smtClean="0">
                <a:latin typeface="Times New Roman" pitchFamily="18" charset="0"/>
                <a:cs typeface="Times New Roman" pitchFamily="18" charset="0"/>
              </a:rPr>
              <a:t>Oluwamukomi</a:t>
            </a:r>
            <a:r>
              <a:rPr lang="en-GB" sz="2400" dirty="0" smtClean="0">
                <a:latin typeface="Times New Roman" pitchFamily="18" charset="0"/>
                <a:cs typeface="Times New Roman" pitchFamily="18" charset="0"/>
              </a:rPr>
              <a:t> </a:t>
            </a:r>
            <a:r>
              <a:rPr lang="en-GB" sz="2400" i="1" dirty="0" smtClean="0">
                <a:latin typeface="Times New Roman" pitchFamily="18" charset="0"/>
                <a:cs typeface="Times New Roman" pitchFamily="18" charset="0"/>
              </a:rPr>
              <a:t>et al</a:t>
            </a:r>
            <a:r>
              <a:rPr lang="en-GB" sz="2400" dirty="0" smtClean="0">
                <a:latin typeface="Times New Roman" pitchFamily="18" charset="0"/>
                <a:cs typeface="Times New Roman" pitchFamily="18" charset="0"/>
              </a:rPr>
              <a:t>., 2008).</a:t>
            </a:r>
          </a:p>
        </p:txBody>
      </p:sp>
      <p:sp>
        <p:nvSpPr>
          <p:cNvPr id="12" name="Right Arrow 11"/>
          <p:cNvSpPr/>
          <p:nvPr/>
        </p:nvSpPr>
        <p:spPr>
          <a:xfrm>
            <a:off x="179512" y="857232"/>
            <a:ext cx="441706"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4" name="Right Arrow 13"/>
          <p:cNvSpPr/>
          <p:nvPr/>
        </p:nvSpPr>
        <p:spPr>
          <a:xfrm>
            <a:off x="251520" y="2780928"/>
            <a:ext cx="441706"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0" name="Right Arrow 19"/>
          <p:cNvSpPr/>
          <p:nvPr/>
        </p:nvSpPr>
        <p:spPr>
          <a:xfrm>
            <a:off x="323528" y="4725144"/>
            <a:ext cx="43204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11" name="Rectangle 10"/>
          <p:cNvSpPr/>
          <p:nvPr/>
        </p:nvSpPr>
        <p:spPr>
          <a:xfrm>
            <a:off x="611560" y="908720"/>
            <a:ext cx="7704856" cy="156966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Modern dehydration techniques, have been largely stimulated by the advantages dehydration gives in compactness (</a:t>
            </a:r>
            <a:r>
              <a:rPr lang="en-US" sz="2400" dirty="0" err="1" smtClean="0">
                <a:latin typeface="Times New Roman" pitchFamily="18" charset="0"/>
                <a:cs typeface="Times New Roman" pitchFamily="18" charset="0"/>
              </a:rPr>
              <a:t>Balachandran</a:t>
            </a:r>
            <a:r>
              <a:rPr lang="en-US" sz="2400" dirty="0" smtClean="0">
                <a:latin typeface="Times New Roman" pitchFamily="18" charset="0"/>
                <a:cs typeface="Times New Roman" pitchFamily="18" charset="0"/>
              </a:rPr>
              <a:t>, 2011), which will in turn aids easy storage and distribution. </a:t>
            </a:r>
          </a:p>
        </p:txBody>
      </p:sp>
      <p:sp>
        <p:nvSpPr>
          <p:cNvPr id="18" name="Rectangle 17"/>
          <p:cNvSpPr/>
          <p:nvPr/>
        </p:nvSpPr>
        <p:spPr>
          <a:xfrm>
            <a:off x="683568" y="4725144"/>
            <a:ext cx="7632848" cy="1200329"/>
          </a:xfrm>
          <a:prstGeom prst="rect">
            <a:avLst/>
          </a:prstGeom>
        </p:spPr>
        <p:txBody>
          <a:bodyPr wrap="square">
            <a:spAutoFit/>
          </a:bodyPr>
          <a:lstStyle/>
          <a:p>
            <a:pPr algn="just"/>
            <a:r>
              <a:rPr lang="en-GB" sz="2400" dirty="0" smtClean="0">
                <a:latin typeface="Times New Roman" pitchFamily="18" charset="0"/>
                <a:cs typeface="Times New Roman" pitchFamily="18" charset="0"/>
              </a:rPr>
              <a:t>The quality of dehydrated catfish can be assessed using a range of physical, physicochemical, biological and </a:t>
            </a:r>
            <a:r>
              <a:rPr lang="en-GB" sz="2400" dirty="0" err="1" smtClean="0">
                <a:latin typeface="Times New Roman" pitchFamily="18" charset="0"/>
                <a:cs typeface="Times New Roman" pitchFamily="18" charset="0"/>
              </a:rPr>
              <a:t>organoleptic</a:t>
            </a:r>
            <a:r>
              <a:rPr lang="en-GB" sz="2400" dirty="0" smtClean="0">
                <a:latin typeface="Times New Roman" pitchFamily="18" charset="0"/>
                <a:cs typeface="Times New Roman" pitchFamily="18" charset="0"/>
              </a:rPr>
              <a:t> tests </a:t>
            </a:r>
            <a:r>
              <a:rPr lang="en-US" sz="2400" dirty="0" smtClean="0">
                <a:latin typeface="Times New Roman" pitchFamily="18" charset="0"/>
                <a:cs typeface="Times New Roman" pitchFamily="18" charset="0"/>
              </a:rPr>
              <a:t>(Adam and </a:t>
            </a:r>
            <a:r>
              <a:rPr lang="en-US" sz="2400" dirty="0" err="1" smtClean="0">
                <a:latin typeface="Times New Roman" pitchFamily="18" charset="0"/>
                <a:cs typeface="Times New Roman" pitchFamily="18" charset="0"/>
              </a:rPr>
              <a:t>Sidahmed</a:t>
            </a:r>
            <a:r>
              <a:rPr lang="en-US" sz="2400" dirty="0" smtClean="0">
                <a:latin typeface="Times New Roman" pitchFamily="18" charset="0"/>
                <a:cs typeface="Times New Roman" pitchFamily="18" charset="0"/>
              </a:rPr>
              <a:t>, 2012)</a:t>
            </a:r>
            <a:r>
              <a:rPr lang="en-GB" sz="2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404664"/>
          <a:ext cx="8643998" cy="5899404"/>
        </p:xfrm>
        <a:graphic>
          <a:graphicData uri="http://schemas.openxmlformats.org/drawingml/2006/table">
            <a:tbl>
              <a:tblPr/>
              <a:tblGrid>
                <a:gridCol w="1224136"/>
                <a:gridCol w="808231"/>
                <a:gridCol w="904018"/>
                <a:gridCol w="1528111"/>
                <a:gridCol w="1080120"/>
                <a:gridCol w="1008112"/>
                <a:gridCol w="1235939"/>
                <a:gridCol w="855331"/>
              </a:tblGrid>
              <a:tr h="713177">
                <a:tc>
                  <a:txBody>
                    <a:bodyPr/>
                    <a:lstStyle/>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  Treatment  </a:t>
                      </a:r>
                      <a:endParaRPr lang="en-GB" sz="1400" dirty="0">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endParaRPr lang="en-US" sz="14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A     </a:t>
                      </a:r>
                      <a:r>
                        <a:rPr lang="en-US" sz="1400" b="1" dirty="0">
                          <a:solidFill>
                            <a:srgbClr val="000000"/>
                          </a:solidFill>
                          <a:latin typeface="Times New Roman" pitchFamily="18" charset="0"/>
                          <a:ea typeface="Arial Unicode MS" pitchFamily="34" charset="-128"/>
                          <a:cs typeface="Times New Roman" pitchFamily="18" charset="0"/>
                        </a:rPr>
                        <a:t>B     C</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Sample</a:t>
                      </a: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Code</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Package</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l">
                        <a:lnSpc>
                          <a:spcPct val="115000"/>
                        </a:lnSpc>
                        <a:spcAft>
                          <a:spcPts val="0"/>
                        </a:spcAft>
                      </a:pPr>
                      <a:r>
                        <a:rPr lang="en-US" sz="1400" b="1" dirty="0">
                          <a:solidFill>
                            <a:srgbClr val="000000"/>
                          </a:solidFill>
                          <a:latin typeface="Times New Roman" pitchFamily="18" charset="0"/>
                          <a:ea typeface="Arial Unicode MS" pitchFamily="34" charset="-128"/>
                          <a:cs typeface="Times New Roman" pitchFamily="18" charset="0"/>
                        </a:rPr>
                        <a:t>Total </a:t>
                      </a:r>
                      <a:r>
                        <a:rPr lang="en-US" sz="1400" b="1" dirty="0" smtClean="0">
                          <a:solidFill>
                            <a:srgbClr val="000000"/>
                          </a:solidFill>
                          <a:latin typeface="Times New Roman" pitchFamily="18" charset="0"/>
                          <a:ea typeface="Arial Unicode MS" pitchFamily="34" charset="-128"/>
                          <a:cs typeface="Times New Roman" pitchFamily="18" charset="0"/>
                        </a:rPr>
                        <a:t>viable</a:t>
                      </a:r>
                      <a:r>
                        <a:rPr lang="en-US" sz="1400" b="1" baseline="0" dirty="0" smtClean="0">
                          <a:solidFill>
                            <a:srgbClr val="000000"/>
                          </a:solidFill>
                          <a:latin typeface="Times New Roman" pitchFamily="18" charset="0"/>
                          <a:ea typeface="Arial Unicode MS" pitchFamily="34" charset="-128"/>
                          <a:cs typeface="Times New Roman" pitchFamily="18" charset="0"/>
                        </a:rPr>
                        <a:t> </a:t>
                      </a:r>
                      <a:r>
                        <a:rPr lang="en-US" sz="1400" b="1" dirty="0" smtClean="0">
                          <a:solidFill>
                            <a:srgbClr val="000000"/>
                          </a:solidFill>
                          <a:latin typeface="Times New Roman" pitchFamily="18" charset="0"/>
                          <a:ea typeface="Arial Unicode MS" pitchFamily="34" charset="-128"/>
                          <a:cs typeface="Times New Roman" pitchFamily="18" charset="0"/>
                        </a:rPr>
                        <a:t>count</a:t>
                      </a: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 </a:t>
                      </a:r>
                      <a:r>
                        <a:rPr lang="en-US" sz="1400" b="1" dirty="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1" i="1" dirty="0" err="1">
                          <a:solidFill>
                            <a:srgbClr val="000000"/>
                          </a:solidFill>
                          <a:latin typeface="Times New Roman" pitchFamily="18" charset="0"/>
                          <a:ea typeface="Arial Unicode MS" pitchFamily="34" charset="-128"/>
                          <a:cs typeface="Times New Roman" pitchFamily="18" charset="0"/>
                        </a:rPr>
                        <a:t>Coliform</a:t>
                      </a:r>
                      <a:r>
                        <a:rPr lang="en-US" sz="1400" b="1" dirty="0">
                          <a:solidFill>
                            <a:srgbClr val="000000"/>
                          </a:solidFill>
                          <a:latin typeface="Times New Roman" pitchFamily="18" charset="0"/>
                          <a:ea typeface="Arial Unicode MS" pitchFamily="34" charset="-128"/>
                          <a:cs typeface="Times New Roman" pitchFamily="18" charset="0"/>
                        </a:rPr>
                        <a:t> </a:t>
                      </a:r>
                      <a:endParaRPr lang="en-US" sz="14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1" i="1" dirty="0" smtClean="0">
                          <a:solidFill>
                            <a:srgbClr val="000000"/>
                          </a:solidFill>
                          <a:latin typeface="Times New Roman" pitchFamily="18" charset="0"/>
                          <a:ea typeface="Arial Unicode MS" pitchFamily="34" charset="-128"/>
                          <a:cs typeface="Times New Roman" pitchFamily="18" charset="0"/>
                        </a:rPr>
                        <a:t>Salmonella</a:t>
                      </a: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 </a:t>
                      </a:r>
                      <a:r>
                        <a:rPr lang="en-US" sz="1400" b="1" dirty="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1" i="1" dirty="0" err="1">
                          <a:solidFill>
                            <a:srgbClr val="000000"/>
                          </a:solidFill>
                          <a:latin typeface="Times New Roman" pitchFamily="18" charset="0"/>
                          <a:ea typeface="Arial Unicode MS" pitchFamily="34" charset="-128"/>
                          <a:cs typeface="Times New Roman" pitchFamily="18" charset="0"/>
                        </a:rPr>
                        <a:t>Esch</a:t>
                      </a:r>
                      <a:r>
                        <a:rPr lang="en-US" sz="1400" b="1" dirty="0" err="1">
                          <a:solidFill>
                            <a:srgbClr val="000000"/>
                          </a:solidFill>
                          <a:latin typeface="Times New Roman" pitchFamily="18" charset="0"/>
                          <a:ea typeface="Arial Unicode MS" pitchFamily="34" charset="-128"/>
                          <a:cs typeface="Times New Roman" pitchFamily="18" charset="0"/>
                        </a:rPr>
                        <a:t>erichial</a:t>
                      </a:r>
                      <a:r>
                        <a:rPr lang="en-US" sz="1400" b="1" dirty="0">
                          <a:solidFill>
                            <a:srgbClr val="000000"/>
                          </a:solidFill>
                          <a:latin typeface="Times New Roman" pitchFamily="18" charset="0"/>
                          <a:ea typeface="Arial Unicode MS" pitchFamily="34" charset="-128"/>
                          <a:cs typeface="Times New Roman" pitchFamily="18" charset="0"/>
                        </a:rPr>
                        <a:t> </a:t>
                      </a:r>
                      <a:endParaRPr lang="en-US" sz="14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i="1" dirty="0" smtClean="0">
                          <a:solidFill>
                            <a:srgbClr val="000000"/>
                          </a:solidFill>
                          <a:latin typeface="Times New Roman" pitchFamily="18" charset="0"/>
                          <a:ea typeface="Arial Unicode MS" pitchFamily="34" charset="-128"/>
                          <a:cs typeface="Times New Roman" pitchFamily="18" charset="0"/>
                        </a:rPr>
                        <a:t>coli</a:t>
                      </a:r>
                      <a:r>
                        <a:rPr lang="en-US" sz="1400" b="1" dirty="0" smtClean="0">
                          <a:solidFill>
                            <a:srgbClr val="000000"/>
                          </a:solidFill>
                          <a:latin typeface="Times New Roman" pitchFamily="18" charset="0"/>
                          <a:ea typeface="Arial Unicode MS" pitchFamily="34" charset="-128"/>
                          <a:cs typeface="Times New Roman" pitchFamily="18" charset="0"/>
                        </a:rPr>
                        <a:t>  (</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a:solidFill>
                            <a:srgbClr val="000000"/>
                          </a:solidFill>
                          <a:latin typeface="Times New Roman" pitchFamily="18" charset="0"/>
                          <a:ea typeface="Arial Unicode MS" pitchFamily="34" charset="-128"/>
                          <a:cs typeface="Times New Roman" pitchFamily="18" charset="0"/>
                        </a:rPr>
                        <a:t>Fungi </a:t>
                      </a:r>
                      <a:endParaRPr lang="en-US" sz="14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42">
                <a:tc rowSpan="3">
                  <a:txBody>
                    <a:bodyPr/>
                    <a:lstStyle/>
                    <a:p>
                      <a:pPr marL="900430" marR="0" indent="-90043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Unicode MS" pitchFamily="34" charset="-128"/>
                          <a:ea typeface="Arial Unicode MS" pitchFamily="34" charset="-128"/>
                          <a:cs typeface="Arial Unicode MS" pitchFamily="34" charset="-128"/>
                        </a:rPr>
                        <a:t>Body Part</a:t>
                      </a:r>
                      <a:endParaRPr lang="en-GB" sz="1400" b="1" dirty="0" smtClean="0">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6    </a:t>
                      </a:r>
                      <a:r>
                        <a:rPr lang="en-US" sz="1400" dirty="0">
                          <a:solidFill>
                            <a:srgbClr val="000000"/>
                          </a:solidFill>
                          <a:latin typeface="Arial Unicode MS" pitchFamily="34" charset="-128"/>
                          <a:ea typeface="Arial Unicode MS" pitchFamily="34" charset="-128"/>
                          <a:cs typeface="Arial Unicode MS" pitchFamily="34" charset="-128"/>
                        </a:rPr>
                        <a:t>60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1339" marR="31339" marT="0"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rowSpan="3">
                  <a:txBody>
                    <a:bodyPr/>
                    <a:lstStyle/>
                    <a:p>
                      <a:pPr marL="900430" indent="-900430" algn="ctr">
                        <a:lnSpc>
                          <a:spcPct val="115000"/>
                        </a:lnSpc>
                        <a:spcAft>
                          <a:spcPts val="0"/>
                        </a:spcAft>
                      </a:pPr>
                      <a:endParaRPr lang="en-US" sz="1400" dirty="0" smtClean="0">
                        <a:solidFill>
                          <a:srgbClr val="000000"/>
                        </a:solidFill>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C5 (Tr1)</a:t>
                      </a:r>
                      <a:endParaRPr lang="en-GB" sz="1400" dirty="0">
                        <a:latin typeface="Arial Unicode MS" pitchFamily="34" charset="-128"/>
                        <a:ea typeface="Arial Unicode MS" pitchFamily="34" charset="-128"/>
                        <a:cs typeface="Arial Unicode MS" pitchFamily="34" charset="-128"/>
                      </a:endParaRPr>
                    </a:p>
                  </a:txBody>
                  <a:tcPr marL="31339" marR="31339" marT="0"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PL</a:t>
                      </a: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900430" indent="-900430" algn="ctr">
                        <a:lnSpc>
                          <a:spcPct val="115000"/>
                        </a:lnSpc>
                        <a:spcAft>
                          <a:spcPts val="0"/>
                        </a:spcAft>
                      </a:pPr>
                      <a:r>
                        <a:rPr lang="en-US" sz="1400" dirty="0" smtClean="0">
                          <a:solidFill>
                            <a:srgbClr val="000000"/>
                          </a:solidFill>
                          <a:latin typeface="Times New Roman" pitchFamily="18" charset="0"/>
                          <a:ea typeface="Arial Unicode MS" pitchFamily="34" charset="-128"/>
                          <a:cs typeface="Times New Roman" pitchFamily="18" charset="0"/>
                        </a:rPr>
                        <a:t>1.0x10</a:t>
                      </a:r>
                      <a:r>
                        <a:rPr lang="en-US" sz="1400" baseline="30000" dirty="0" smtClean="0">
                          <a:solidFill>
                            <a:srgbClr val="000000"/>
                          </a:solidFill>
                          <a:latin typeface="Times New Roman" pitchFamily="18" charset="0"/>
                          <a:ea typeface="Arial Unicode MS" pitchFamily="34" charset="-128"/>
                          <a:cs typeface="Times New Roman" pitchFamily="18" charset="0"/>
                        </a:rPr>
                        <a:t>3</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900430" indent="-900430" algn="ctr">
                        <a:lnSpc>
                          <a:spcPct val="115000"/>
                        </a:lnSpc>
                        <a:spcAft>
                          <a:spcPts val="0"/>
                        </a:spcAft>
                      </a:pPr>
                      <a:r>
                        <a:rPr lang="en-GB" sz="1400" dirty="0" smtClean="0">
                          <a:latin typeface="Arial Unicode MS" pitchFamily="34" charset="-128"/>
                          <a:ea typeface="Arial Unicode MS" pitchFamily="34" charset="-128"/>
                          <a:cs typeface="Arial Unicode MS" pitchFamily="34" charset="-128"/>
                        </a:rPr>
                        <a:t>1.0x10</a:t>
                      </a:r>
                      <a:r>
                        <a:rPr lang="en-US" sz="140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w="12700" cap="flat" cmpd="sng" algn="ctr">
                      <a:solidFill>
                        <a:srgbClr val="000000"/>
                      </a:solidFill>
                      <a:prstDash val="solid"/>
                      <a:round/>
                      <a:headEnd type="none" w="med" len="med"/>
                      <a:tailEnd type="none" w="med" len="med"/>
                    </a:lnT>
                    <a:lnB>
                      <a:noFill/>
                    </a:lnB>
                    <a:solidFill>
                      <a:srgbClr val="FDE9D9"/>
                    </a:solidFill>
                  </a:tcPr>
                </a:tc>
              </a:tr>
              <a:tr h="232642">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FDE9D9"/>
                    </a:solidFill>
                  </a:tcPr>
                </a:tc>
                <a:tc>
                  <a:txBody>
                    <a:bodyPr/>
                    <a:lstStyle/>
                    <a:p>
                      <a:pPr marL="900430" indent="-900430" algn="ctr">
                        <a:lnSpc>
                          <a:spcPct val="115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ND</a:t>
                      </a:r>
                      <a:endParaRPr lang="en-GB" sz="1200" b="0" dirty="0">
                        <a:solidFill>
                          <a:schemeClr val="tx1"/>
                        </a:solidFill>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r>
              <a:tr h="232642">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LD</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FDE9D9"/>
                    </a:solidFill>
                  </a:tcPr>
                </a:tc>
                <a:tc>
                  <a:txBody>
                    <a:bodyPr/>
                    <a:lstStyle/>
                    <a:p>
                      <a:pPr marL="900430" indent="-900430" algn="ctr">
                        <a:lnSpc>
                          <a:spcPct val="115000"/>
                        </a:lnSpc>
                        <a:spcAft>
                          <a:spcPts val="0"/>
                        </a:spcAft>
                      </a:pPr>
                      <a:r>
                        <a:rPr lang="en-GB" sz="1400" dirty="0" smtClean="0">
                          <a:latin typeface="Times New Roman" pitchFamily="18" charset="0"/>
                          <a:ea typeface="Arial Unicode MS" pitchFamily="34" charset="-128"/>
                          <a:cs typeface="Times New Roman" pitchFamily="18" charset="0"/>
                        </a:rPr>
                        <a:t>1.0x10</a:t>
                      </a:r>
                      <a:r>
                        <a:rPr lang="en-US" sz="1400" baseline="30000" dirty="0" smtClean="0">
                          <a:solidFill>
                            <a:srgbClr val="000000"/>
                          </a:solidFill>
                          <a:latin typeface="Times New Roman" pitchFamily="18" charset="0"/>
                          <a:ea typeface="Arial Unicode MS" pitchFamily="34" charset="-128"/>
                          <a:cs typeface="Times New Roman" pitchFamily="18" charset="0"/>
                        </a:rPr>
                        <a:t>3</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r>
              <a:tr h="318568">
                <a:tc rowSpan="3">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9     </a:t>
                      </a:r>
                      <a:r>
                        <a:rPr lang="en-US" sz="1400" dirty="0">
                          <a:solidFill>
                            <a:srgbClr val="000000"/>
                          </a:solidFill>
                          <a:latin typeface="Arial Unicode MS" pitchFamily="34" charset="-128"/>
                          <a:ea typeface="Arial Unicode MS" pitchFamily="34" charset="-128"/>
                          <a:cs typeface="Arial Unicode MS" pitchFamily="34" charset="-128"/>
                        </a:rPr>
                        <a:t>90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1339" marR="31339" marT="0" marB="0" anchor="ctr">
                    <a:lnL>
                      <a:noFill/>
                    </a:lnL>
                    <a:lnR>
                      <a:noFill/>
                    </a:lnR>
                    <a:lnT>
                      <a:noFill/>
                    </a:lnT>
                    <a:lnB>
                      <a:noFill/>
                    </a:lnB>
                    <a:solidFill>
                      <a:srgbClr val="DAEEF3"/>
                    </a:solidFill>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dirty="0">
                          <a:solidFill>
                            <a:srgbClr val="FF0000"/>
                          </a:solidFill>
                          <a:latin typeface="Arial Unicode MS" pitchFamily="34" charset="-128"/>
                          <a:ea typeface="Arial Unicode MS" pitchFamily="34" charset="-128"/>
                          <a:cs typeface="Arial Unicode MS" pitchFamily="34" charset="-128"/>
                        </a:rPr>
                        <a:t>PL</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1339" marR="31339" marT="0" marB="0" anchor="ctr">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AEEF3"/>
                    </a:solidFill>
                  </a:tcPr>
                </a:tc>
              </a:tr>
              <a:tr h="232642">
                <a:tc vMerge="1">
                  <a:txBody>
                    <a:bodyPr/>
                    <a:lstStyle/>
                    <a:p>
                      <a:endParaRPr lang="en-GB"/>
                    </a:p>
                  </a:txBody>
                  <a:tcPr/>
                </a:tc>
                <a:tc>
                  <a:txBody>
                    <a:bodyPr/>
                    <a:lstStyle/>
                    <a:p>
                      <a:pPr marL="900430" indent="-900430" algn="ctr">
                        <a:lnSpc>
                          <a:spcPct val="115000"/>
                        </a:lnSpc>
                        <a:spcAft>
                          <a:spcPts val="0"/>
                        </a:spcAft>
                      </a:pPr>
                      <a:r>
                        <a:rPr lang="en-US" sz="1400" b="1" dirty="0" smtClean="0">
                          <a:solidFill>
                            <a:schemeClr val="tx1"/>
                          </a:solidFill>
                          <a:latin typeface="Arial Unicode MS" pitchFamily="34" charset="-128"/>
                          <a:ea typeface="Arial Unicode MS" pitchFamily="34" charset="-128"/>
                          <a:cs typeface="Arial Unicode MS" pitchFamily="34" charset="-128"/>
                        </a:rPr>
                        <a:t>C1 (Tr2)</a:t>
                      </a:r>
                      <a:endParaRPr lang="en-GB" sz="1400" b="1"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dirty="0">
                          <a:solidFill>
                            <a:srgbClr val="FF0000"/>
                          </a:solidFill>
                          <a:latin typeface="Arial Unicode MS" pitchFamily="34" charset="-128"/>
                          <a:ea typeface="Arial Unicode MS" pitchFamily="34" charset="-128"/>
                          <a:cs typeface="Arial Unicode MS" pitchFamily="34" charset="-128"/>
                        </a:rPr>
                        <a:t>HD</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GB" sz="1400" dirty="0" smtClean="0">
                          <a:solidFill>
                            <a:schemeClr val="tx1"/>
                          </a:solidFill>
                          <a:latin typeface="Arial Unicode MS" pitchFamily="34" charset="-128"/>
                          <a:ea typeface="Arial Unicode MS" pitchFamily="34" charset="-128"/>
                          <a:cs typeface="Arial Unicode MS" pitchFamily="34" charset="-128"/>
                        </a:rPr>
                        <a:t>2.0x10</a:t>
                      </a:r>
                      <a:r>
                        <a:rPr lang="en-US" sz="140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AEEF3"/>
                    </a:solidFill>
                  </a:tcPr>
                </a:tc>
              </a:tr>
              <a:tr h="318568">
                <a:tc vMerge="1">
                  <a:txBody>
                    <a:bodyPr/>
                    <a:lstStyle/>
                    <a:p>
                      <a:endParaRPr lang="en-GB"/>
                    </a:p>
                  </a:txBody>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LD</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GB" sz="1400" dirty="0" smtClean="0">
                          <a:solidFill>
                            <a:schemeClr val="tx1"/>
                          </a:solidFill>
                          <a:latin typeface="Arial Unicode MS" pitchFamily="34" charset="-128"/>
                          <a:ea typeface="Arial Unicode MS" pitchFamily="34" charset="-128"/>
                          <a:cs typeface="Arial Unicode MS" pitchFamily="34" charset="-128"/>
                        </a:rPr>
                        <a:t>8.0x10</a:t>
                      </a:r>
                      <a:r>
                        <a:rPr lang="en-US" sz="140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AEEF3"/>
                    </a:solidFill>
                  </a:tcPr>
                </a:tc>
              </a:tr>
              <a:tr h="318568">
                <a:tc rowSpan="2">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6    </a:t>
                      </a:r>
                      <a:r>
                        <a:rPr lang="en-US" sz="1400" dirty="0">
                          <a:solidFill>
                            <a:srgbClr val="000000"/>
                          </a:solidFill>
                          <a:latin typeface="Arial Unicode MS" pitchFamily="34" charset="-128"/>
                          <a:ea typeface="Arial Unicode MS" pitchFamily="34" charset="-128"/>
                          <a:cs typeface="Arial Unicode MS" pitchFamily="34" charset="-128"/>
                        </a:rPr>
                        <a:t>90 </a:t>
                      </a:r>
                      <a:r>
                        <a:rPr lang="en-US" sz="1400" dirty="0" smtClean="0">
                          <a:solidFill>
                            <a:srgbClr val="000000"/>
                          </a:solidFill>
                          <a:latin typeface="Arial Unicode MS" pitchFamily="34" charset="-128"/>
                          <a:ea typeface="Arial Unicode MS" pitchFamily="34" charset="-128"/>
                          <a:cs typeface="Arial Unicode MS" pitchFamily="34" charset="-128"/>
                        </a:rPr>
                        <a:t>110</a:t>
                      </a:r>
                      <a:endParaRPr lang="en-GB" sz="1400" dirty="0">
                        <a:latin typeface="Arial Unicode MS" pitchFamily="34" charset="-128"/>
                        <a:ea typeface="Arial Unicode MS" pitchFamily="34" charset="-128"/>
                        <a:cs typeface="Arial Unicode MS" pitchFamily="34" charset="-128"/>
                      </a:endParaRPr>
                    </a:p>
                  </a:txBody>
                  <a:tcPr marL="31339" marR="31339" marT="0" marB="0" anchor="b">
                    <a:lnL>
                      <a:noFill/>
                    </a:lnL>
                    <a:lnR>
                      <a:noFill/>
                    </a:lnR>
                    <a:lnT>
                      <a:noFill/>
                    </a:lnT>
                    <a:lnB>
                      <a:noFill/>
                    </a:lnB>
                    <a:solidFill>
                      <a:srgbClr val="E5DFEC"/>
                    </a:solidFill>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5DFEC"/>
                    </a:solidFill>
                  </a:tcPr>
                </a:tc>
                <a:tc>
                  <a:txBody>
                    <a:bodyPr/>
                    <a:lstStyle/>
                    <a:p>
                      <a:pPr marL="900430" indent="-900430" algn="ctr">
                        <a:lnSpc>
                          <a:spcPct val="115000"/>
                        </a:lnSpc>
                        <a:spcAft>
                          <a:spcPts val="0"/>
                        </a:spcAft>
                      </a:pPr>
                      <a:r>
                        <a:rPr lang="en-US" sz="1400" dirty="0">
                          <a:solidFill>
                            <a:srgbClr val="FF0000"/>
                          </a:solidFill>
                          <a:latin typeface="Arial Unicode MS" pitchFamily="34" charset="-128"/>
                          <a:ea typeface="Arial Unicode MS" pitchFamily="34" charset="-128"/>
                          <a:cs typeface="Arial Unicode MS" pitchFamily="34" charset="-128"/>
                        </a:rPr>
                        <a:t>PL</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5DFEC"/>
                    </a:solidFill>
                  </a:tcPr>
                </a:tc>
                <a:tc>
                  <a:txBody>
                    <a:bodyPr/>
                    <a:lstStyle/>
                    <a:p>
                      <a:pPr marL="900430" indent="-900430" algn="ctr">
                        <a:lnSpc>
                          <a:spcPct val="115000"/>
                        </a:lnSpc>
                        <a:spcAft>
                          <a:spcPts val="0"/>
                        </a:spcAft>
                      </a:pPr>
                      <a:r>
                        <a:rPr lang="en-US" sz="1200" dirty="0" smtClean="0">
                          <a:solidFill>
                            <a:schemeClr val="tx1"/>
                          </a:solidFill>
                          <a:latin typeface="Times New Roman" pitchFamily="18" charset="0"/>
                          <a:ea typeface="Arial Unicode MS" pitchFamily="34" charset="-128"/>
                          <a:cs typeface="Times New Roman" pitchFamily="18" charset="0"/>
                        </a:rPr>
                        <a:t>ND</a:t>
                      </a:r>
                      <a:endParaRPr lang="en-GB" sz="1200" dirty="0">
                        <a:solidFill>
                          <a:schemeClr val="tx1"/>
                        </a:solidFill>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a:noFill/>
                    </a:lnB>
                    <a:solidFill>
                      <a:srgbClr val="E5DFEC"/>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r>
              <a:tr h="232642">
                <a:tc vMerge="1">
                  <a:txBody>
                    <a:bodyPr/>
                    <a:lstStyle/>
                    <a:p>
                      <a:endParaRPr lang="en-GB"/>
                    </a:p>
                  </a:txBody>
                  <a:tcPr/>
                </a:tc>
                <a:tc>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B6 (Tr4)</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5DFEC"/>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HD</a:t>
                      </a: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5DFEC"/>
                    </a:solidFill>
                  </a:tcPr>
                </a:tc>
                <a:tc>
                  <a:txBody>
                    <a:bodyPr/>
                    <a:lstStyle/>
                    <a:p>
                      <a:pPr marL="900430" indent="-900430" algn="ctr">
                        <a:lnSpc>
                          <a:spcPct val="115000"/>
                        </a:lnSpc>
                        <a:spcAft>
                          <a:spcPts val="0"/>
                        </a:spcAft>
                      </a:pPr>
                      <a:r>
                        <a:rPr lang="en-GB" sz="1400" dirty="0" smtClean="0">
                          <a:latin typeface="Times New Roman" pitchFamily="18" charset="0"/>
                          <a:ea typeface="Arial Unicode MS" pitchFamily="34" charset="-128"/>
                          <a:cs typeface="Times New Roman" pitchFamily="18" charset="0"/>
                        </a:rPr>
                        <a:t>2.0x10</a:t>
                      </a:r>
                      <a:r>
                        <a:rPr lang="en-US" sz="1400" baseline="30000" dirty="0" smtClean="0">
                          <a:solidFill>
                            <a:srgbClr val="000000"/>
                          </a:solidFill>
                          <a:latin typeface="Times New Roman" pitchFamily="18" charset="0"/>
                          <a:ea typeface="Arial Unicode MS" pitchFamily="34" charset="-128"/>
                          <a:cs typeface="Times New Roman" pitchFamily="18" charset="0"/>
                        </a:rPr>
                        <a:t>3</a:t>
                      </a:r>
                      <a:endParaRPr lang="en-GB" sz="1400" dirty="0">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a:noFill/>
                    </a:lnB>
                    <a:solidFill>
                      <a:srgbClr val="E5DFEC"/>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5DFEC"/>
                    </a:solidFill>
                  </a:tcPr>
                </a:tc>
              </a:tr>
              <a:tr h="245320">
                <a:tc>
                  <a:txBody>
                    <a:bodyPr/>
                    <a:lstStyle/>
                    <a:p>
                      <a:pPr indent="-900430" algn="ctr">
                        <a:lnSpc>
                          <a:spcPct val="150000"/>
                        </a:lnSpc>
                      </a:pP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c>
                  <a:txBody>
                    <a:bodyPr/>
                    <a:lstStyle/>
                    <a:p>
                      <a:pPr indent="-900430" algn="ctr">
                        <a:lnSpc>
                          <a:spcPct val="150000"/>
                        </a:lnSpc>
                      </a:pP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LD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c>
                  <a:txBody>
                    <a:bodyPr/>
                    <a:lstStyle/>
                    <a:p>
                      <a:pPr marL="900430" indent="-900430" algn="ctr">
                        <a:lnSpc>
                          <a:spcPct val="115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ND</a:t>
                      </a:r>
                      <a:endParaRPr lang="en-GB" sz="1200" b="0" dirty="0">
                        <a:solidFill>
                          <a:schemeClr val="tx1"/>
                        </a:solidFill>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E5DFEC"/>
                    </a:solidFill>
                  </a:tcPr>
                </a:tc>
              </a:tr>
              <a:tr h="318568">
                <a:tc rowSpan="3">
                  <a:txBody>
                    <a:bodyPr/>
                    <a:lstStyle/>
                    <a:p>
                      <a:pPr marL="900430" marR="0" indent="-90043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Unicode MS" pitchFamily="34" charset="-128"/>
                          <a:ea typeface="Arial Unicode MS" pitchFamily="34" charset="-128"/>
                          <a:cs typeface="Arial Unicode MS" pitchFamily="34" charset="-128"/>
                        </a:rPr>
                        <a:t>Head Part</a:t>
                      </a:r>
                      <a:endParaRPr lang="en-GB" sz="1400" b="1" dirty="0" smtClean="0">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endParaRPr lang="en-US" sz="1400" dirty="0" smtClean="0">
                        <a:solidFill>
                          <a:srgbClr val="000000"/>
                        </a:solidFill>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6    </a:t>
                      </a:r>
                      <a:r>
                        <a:rPr lang="en-US" sz="1400" dirty="0">
                          <a:solidFill>
                            <a:srgbClr val="000000"/>
                          </a:solidFill>
                          <a:latin typeface="Arial Unicode MS" pitchFamily="34" charset="-128"/>
                          <a:ea typeface="Arial Unicode MS" pitchFamily="34" charset="-128"/>
                          <a:cs typeface="Arial Unicode MS" pitchFamily="34" charset="-128"/>
                        </a:rPr>
                        <a:t>60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1339" marR="31339" marT="0" marB="0" anchor="ctr">
                    <a:lnL>
                      <a:noFill/>
                    </a:lnL>
                    <a:lnR>
                      <a:noFill/>
                    </a:lnR>
                    <a:lnT w="12700" cap="flat" cmpd="sng" algn="ctr">
                      <a:solidFill>
                        <a:schemeClr val="tx1"/>
                      </a:solidFill>
                      <a:prstDash val="solid"/>
                      <a:round/>
                      <a:headEnd type="none" w="med" len="med"/>
                      <a:tailEnd type="none" w="med" len="med"/>
                    </a:lnT>
                    <a:lnB>
                      <a:noFill/>
                    </a:lnB>
                    <a:solidFill>
                      <a:srgbClr val="EAF1DD"/>
                    </a:solidFill>
                  </a:tcPr>
                </a:tc>
                <a:tc>
                  <a:txBody>
                    <a:bodyPr/>
                    <a:lstStyle/>
                    <a:p>
                      <a:pPr indent="-900430" algn="ctr">
                        <a:lnSpc>
                          <a:spcPct val="150000"/>
                        </a:lnSpc>
                      </a:pP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w="12700" cap="flat" cmpd="sng" algn="ctr">
                      <a:solidFill>
                        <a:schemeClr val="tx1"/>
                      </a:solidFill>
                      <a:prstDash val="solid"/>
                      <a:round/>
                      <a:headEnd type="none" w="med" len="med"/>
                      <a:tailEnd type="none" w="med" len="med"/>
                    </a:lnT>
                    <a:lnB>
                      <a:noFill/>
                    </a:lnB>
                    <a:solidFill>
                      <a:srgbClr val="EAF1DD"/>
                    </a:solidFill>
                  </a:tcPr>
                </a:tc>
                <a:tc>
                  <a:txBody>
                    <a:bodyPr/>
                    <a:lstStyle/>
                    <a:p>
                      <a:pPr marL="900430" indent="-900430" algn="ctr">
                        <a:lnSpc>
                          <a:spcPct val="115000"/>
                        </a:lnSpc>
                        <a:spcAft>
                          <a:spcPts val="0"/>
                        </a:spcAft>
                      </a:pPr>
                      <a:r>
                        <a:rPr lang="en-US" sz="1400" dirty="0">
                          <a:solidFill>
                            <a:srgbClr val="FF0000"/>
                          </a:solidFill>
                          <a:latin typeface="Arial Unicode MS" pitchFamily="34" charset="-128"/>
                          <a:ea typeface="Arial Unicode MS" pitchFamily="34" charset="-128"/>
                          <a:cs typeface="Arial Unicode MS" pitchFamily="34" charset="-128"/>
                        </a:rPr>
                        <a:t>PL</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w="12700" cap="flat" cmpd="sng" algn="ctr">
                      <a:solidFill>
                        <a:schemeClr val="tx1"/>
                      </a:solidFill>
                      <a:prstDash val="solid"/>
                      <a:round/>
                      <a:headEnd type="none" w="med" len="med"/>
                      <a:tailEnd type="none" w="med" len="med"/>
                    </a:lnT>
                    <a:lnB>
                      <a:noFill/>
                    </a:lnB>
                    <a:solidFill>
                      <a:srgbClr val="EAF1DD"/>
                    </a:solidFill>
                  </a:tcPr>
                </a:tc>
                <a:tc>
                  <a:txBody>
                    <a:bodyPr/>
                    <a:lstStyle/>
                    <a:p>
                      <a:pPr marL="900430" indent="-900430" algn="ctr">
                        <a:lnSpc>
                          <a:spcPct val="115000"/>
                        </a:lnSpc>
                        <a:spcAft>
                          <a:spcPts val="0"/>
                        </a:spcAft>
                      </a:pPr>
                      <a:r>
                        <a:rPr lang="en-GB" sz="1200" dirty="0" smtClean="0">
                          <a:solidFill>
                            <a:schemeClr val="tx1"/>
                          </a:solidFill>
                          <a:latin typeface="Arial Unicode MS" pitchFamily="34" charset="-128"/>
                          <a:ea typeface="Arial Unicode MS" pitchFamily="34" charset="-128"/>
                          <a:cs typeface="Arial Unicode MS" pitchFamily="34" charset="-128"/>
                        </a:rPr>
                        <a:t>ND</a:t>
                      </a:r>
                      <a:endParaRPr lang="en-GB" sz="120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w="12700" cap="flat" cmpd="sng" algn="ctr">
                      <a:solidFill>
                        <a:schemeClr val="tx1"/>
                      </a:solidFill>
                      <a:prstDash val="solid"/>
                      <a:round/>
                      <a:headEnd type="none" w="med" len="med"/>
                      <a:tailEnd type="none" w="med" len="med"/>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solidFill>
                      <a:srgbClr val="EAF1DD"/>
                    </a:solidFill>
                  </a:tcPr>
                </a:tc>
              </a:tr>
              <a:tr h="232642">
                <a:tc vMerge="1">
                  <a:txBody>
                    <a:bodyPr/>
                    <a:lstStyle/>
                    <a:p>
                      <a:endParaRPr lang="en-GB"/>
                    </a:p>
                  </a:txBody>
                  <a:tcPr/>
                </a:tc>
                <a:tc>
                  <a:txBody>
                    <a:bodyPr/>
                    <a:lstStyle/>
                    <a:p>
                      <a:pPr marL="900430" indent="-900430" algn="ctr">
                        <a:lnSpc>
                          <a:spcPct val="115000"/>
                        </a:lnSpc>
                        <a:spcAft>
                          <a:spcPts val="0"/>
                        </a:spcAft>
                      </a:pPr>
                      <a:endParaRPr lang="en-GB" sz="1400" b="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HD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smtClean="0">
                          <a:solidFill>
                            <a:schemeClr val="tx1"/>
                          </a:solidFill>
                          <a:latin typeface="Arial Unicode MS" pitchFamily="34" charset="-128"/>
                          <a:ea typeface="Arial Unicode MS" pitchFamily="34" charset="-128"/>
                          <a:cs typeface="Arial Unicode MS" pitchFamily="34" charset="-128"/>
                        </a:rPr>
                        <a:t>1.0x10</a:t>
                      </a:r>
                      <a:r>
                        <a:rPr lang="en-US" sz="140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r>
              <a:tr h="318568">
                <a:tc vMerge="1">
                  <a:txBody>
                    <a:bodyPr/>
                    <a:lstStyle/>
                    <a:p>
                      <a:endParaRPr lang="en-GB"/>
                    </a:p>
                  </a:txBody>
                  <a:tcPr/>
                </a:tc>
                <a:tc>
                  <a:txBody>
                    <a:bodyPr/>
                    <a:lstStyle/>
                    <a:p>
                      <a:pPr indent="-900430" algn="ctr">
                        <a:lnSpc>
                          <a:spcPct val="150000"/>
                        </a:lnSpc>
                      </a:pPr>
                      <a:r>
                        <a:rPr lang="en-GB" sz="1400" dirty="0" smtClean="0">
                          <a:latin typeface="Arial Unicode MS" pitchFamily="34" charset="-128"/>
                          <a:ea typeface="Arial Unicode MS" pitchFamily="34" charset="-128"/>
                          <a:cs typeface="Arial Unicode MS" pitchFamily="34" charset="-128"/>
                        </a:rPr>
                        <a:t>C5h</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a:solidFill>
                            <a:schemeClr val="tx1"/>
                          </a:solidFill>
                          <a:latin typeface="Arial Unicode MS" pitchFamily="34" charset="-128"/>
                          <a:ea typeface="Arial Unicode MS" pitchFamily="34" charset="-128"/>
                          <a:cs typeface="Arial Unicode MS" pitchFamily="34" charset="-128"/>
                        </a:rPr>
                        <a:t>LD</a:t>
                      </a:r>
                      <a:endParaRPr lang="en-GB" sz="140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smtClean="0">
                          <a:solidFill>
                            <a:schemeClr val="tx1"/>
                          </a:solidFill>
                          <a:latin typeface="Arial Unicode MS" pitchFamily="34" charset="-128"/>
                          <a:ea typeface="Arial Unicode MS" pitchFamily="34" charset="-128"/>
                          <a:cs typeface="Arial Unicode MS" pitchFamily="34" charset="-128"/>
                        </a:rPr>
                        <a:t>3.0x10</a:t>
                      </a:r>
                      <a:r>
                        <a:rPr lang="en-US" sz="140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r>
              <a:tr h="318568">
                <a:tc rowSpan="3">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9     </a:t>
                      </a:r>
                      <a:r>
                        <a:rPr lang="en-US" sz="1400" dirty="0">
                          <a:solidFill>
                            <a:srgbClr val="000000"/>
                          </a:solidFill>
                          <a:latin typeface="Arial Unicode MS" pitchFamily="34" charset="-128"/>
                          <a:ea typeface="Arial Unicode MS" pitchFamily="34" charset="-128"/>
                          <a:cs typeface="Arial Unicode MS" pitchFamily="34" charset="-128"/>
                        </a:rPr>
                        <a:t>90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1339" marR="31339" marT="0" marB="0" anchor="ctr">
                    <a:lnL>
                      <a:noFill/>
                    </a:lnL>
                    <a:lnR>
                      <a:noFill/>
                    </a:lnR>
                    <a:lnT>
                      <a:noFill/>
                    </a:lnT>
                    <a:lnB>
                      <a:noFill/>
                    </a:lnB>
                    <a:solidFill>
                      <a:srgbClr val="DBE5F1"/>
                    </a:solidFill>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PL</a:t>
                      </a: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1.0x10</a:t>
                      </a:r>
                      <a:r>
                        <a:rPr lang="en-US" sz="1400" baseline="30000" dirty="0">
                          <a:solidFill>
                            <a:srgbClr val="000000"/>
                          </a:solidFill>
                          <a:latin typeface="Arial Unicode MS" pitchFamily="34" charset="-128"/>
                          <a:ea typeface="Arial Unicode MS" pitchFamily="34" charset="-128"/>
                          <a:cs typeface="Arial Unicode MS" pitchFamily="34" charset="-128"/>
                        </a:rPr>
                        <a:t>4</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GB" sz="1400" dirty="0" smtClean="0">
                          <a:latin typeface="Arial Unicode MS" pitchFamily="34" charset="-128"/>
                          <a:ea typeface="Arial Unicode MS" pitchFamily="34" charset="-128"/>
                          <a:cs typeface="Arial Unicode MS" pitchFamily="34" charset="-128"/>
                        </a:rPr>
                        <a:t>1.7x10</a:t>
                      </a:r>
                      <a:r>
                        <a:rPr lang="en-US" sz="1400" baseline="30000" dirty="0" smtClean="0">
                          <a:solidFill>
                            <a:srgbClr val="000000"/>
                          </a:solidFill>
                          <a:latin typeface="Arial Unicode MS" pitchFamily="34" charset="-128"/>
                          <a:ea typeface="Arial Unicode MS" pitchFamily="34" charset="-128"/>
                          <a:cs typeface="Arial Unicode MS" pitchFamily="34" charset="-128"/>
                        </a:rPr>
                        <a:t>4</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r>
              <a:tr h="232642">
                <a:tc vMerge="1">
                  <a:txBody>
                    <a:bodyPr/>
                    <a:lstStyle/>
                    <a:p>
                      <a:endParaRPr lang="en-GB"/>
                    </a:p>
                  </a:txBody>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C1h</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US" sz="1400" dirty="0">
                          <a:solidFill>
                            <a:srgbClr val="FF0000"/>
                          </a:solidFill>
                          <a:latin typeface="Arial Unicode MS" pitchFamily="34" charset="-128"/>
                          <a:ea typeface="Arial Unicode MS" pitchFamily="34" charset="-128"/>
                          <a:cs typeface="Arial Unicode MS" pitchFamily="34" charset="-128"/>
                        </a:rPr>
                        <a:t>HD</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US" sz="1400" dirty="0">
                          <a:solidFill>
                            <a:srgbClr val="FF0000"/>
                          </a:solidFill>
                          <a:latin typeface="Arial Unicode MS" pitchFamily="34" charset="-128"/>
                          <a:ea typeface="Arial Unicode MS" pitchFamily="34" charset="-128"/>
                          <a:cs typeface="Arial Unicode MS" pitchFamily="34" charset="-128"/>
                        </a:rPr>
                        <a:t>1.0x10</a:t>
                      </a:r>
                      <a:r>
                        <a:rPr lang="en-US" sz="1400" baseline="30000" dirty="0">
                          <a:solidFill>
                            <a:srgbClr val="FF0000"/>
                          </a:solidFill>
                          <a:latin typeface="Arial Unicode MS" pitchFamily="34" charset="-128"/>
                          <a:ea typeface="Arial Unicode MS" pitchFamily="34" charset="-128"/>
                          <a:cs typeface="Arial Unicode MS" pitchFamily="34" charset="-128"/>
                        </a:rPr>
                        <a:t>3</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GB" sz="1400" dirty="0" smtClean="0">
                          <a:solidFill>
                            <a:schemeClr val="tx1"/>
                          </a:solidFill>
                          <a:latin typeface="Arial Unicode MS" pitchFamily="34" charset="-128"/>
                          <a:ea typeface="Arial Unicode MS" pitchFamily="34" charset="-128"/>
                          <a:cs typeface="Arial Unicode MS" pitchFamily="34" charset="-128"/>
                        </a:rPr>
                        <a:t>8.0x10</a:t>
                      </a:r>
                      <a:r>
                        <a:rPr lang="en-US" sz="140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r>
              <a:tr h="318568">
                <a:tc vMerge="1">
                  <a:txBody>
                    <a:bodyPr/>
                    <a:lstStyle/>
                    <a:p>
                      <a:endParaRPr lang="en-GB"/>
                    </a:p>
                  </a:txBody>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LD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5.0x10</a:t>
                      </a:r>
                      <a:r>
                        <a:rPr lang="en-US" sz="140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BE5F1"/>
                    </a:solidFill>
                  </a:tcPr>
                </a:tc>
                <a:tc>
                  <a:txBody>
                    <a:bodyPr/>
                    <a:lstStyle/>
                    <a:p>
                      <a:pPr marL="900430" indent="-900430" algn="ctr">
                        <a:lnSpc>
                          <a:spcPct val="115000"/>
                        </a:lnSpc>
                        <a:spcAft>
                          <a:spcPts val="0"/>
                        </a:spcAft>
                      </a:pPr>
                      <a:r>
                        <a:rPr lang="en-GB" sz="1400" b="0" dirty="0" smtClean="0">
                          <a:solidFill>
                            <a:schemeClr val="tx1"/>
                          </a:solidFill>
                          <a:latin typeface="Arial Unicode MS" pitchFamily="34" charset="-128"/>
                          <a:ea typeface="Arial Unicode MS" pitchFamily="34" charset="-128"/>
                          <a:cs typeface="Arial Unicode MS" pitchFamily="34" charset="-128"/>
                        </a:rPr>
                        <a:t>6.0x10</a:t>
                      </a:r>
                      <a:r>
                        <a:rPr lang="en-US" sz="140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DBE5F1"/>
                    </a:solidFill>
                  </a:tcPr>
                </a:tc>
              </a:tr>
              <a:tr h="318568">
                <a:tc rowSpan="3">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6    </a:t>
                      </a:r>
                      <a:r>
                        <a:rPr lang="en-US" sz="1400" dirty="0">
                          <a:solidFill>
                            <a:srgbClr val="000000"/>
                          </a:solidFill>
                          <a:latin typeface="Arial Unicode MS" pitchFamily="34" charset="-128"/>
                          <a:ea typeface="Arial Unicode MS" pitchFamily="34" charset="-128"/>
                          <a:cs typeface="Arial Unicode MS" pitchFamily="34" charset="-128"/>
                        </a:rPr>
                        <a:t>90 </a:t>
                      </a:r>
                      <a:r>
                        <a:rPr lang="en-US" sz="1400" dirty="0" smtClean="0">
                          <a:solidFill>
                            <a:srgbClr val="000000"/>
                          </a:solidFill>
                          <a:latin typeface="Arial Unicode MS" pitchFamily="34" charset="-128"/>
                          <a:ea typeface="Arial Unicode MS" pitchFamily="34" charset="-128"/>
                          <a:cs typeface="Arial Unicode MS" pitchFamily="34" charset="-128"/>
                        </a:rPr>
                        <a:t>110</a:t>
                      </a:r>
                      <a:endParaRPr lang="en-GB" sz="1400" dirty="0">
                        <a:latin typeface="Arial Unicode MS" pitchFamily="34" charset="-128"/>
                        <a:ea typeface="Arial Unicode MS" pitchFamily="34" charset="-128"/>
                        <a:cs typeface="Arial Unicode MS" pitchFamily="34" charset="-128"/>
                      </a:endParaRPr>
                    </a:p>
                  </a:txBody>
                  <a:tcPr marL="31339" marR="31339" marT="0" marB="0" anchor="ctr">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PL</a:t>
                      </a: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GB" sz="1400" dirty="0" smtClean="0">
                          <a:latin typeface="Arial Unicode MS" pitchFamily="34" charset="-128"/>
                          <a:ea typeface="Arial Unicode MS" pitchFamily="34" charset="-128"/>
                          <a:cs typeface="Arial Unicode MS" pitchFamily="34" charset="-128"/>
                        </a:rPr>
                        <a:t>6.0x10</a:t>
                      </a:r>
                      <a:r>
                        <a:rPr lang="en-US" sz="140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GB" sz="1200" dirty="0" smtClean="0">
                          <a:latin typeface="Times New Roman" pitchFamily="18" charset="0"/>
                          <a:ea typeface="Arial Unicode MS" pitchFamily="34" charset="-128"/>
                          <a:cs typeface="Times New Roman" pitchFamily="18" charset="0"/>
                        </a:rPr>
                        <a:t>ND</a:t>
                      </a:r>
                      <a:endParaRPr lang="en-GB" sz="1200" dirty="0">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a:noFill/>
                    </a:lnB>
                    <a:solidFill>
                      <a:srgbClr val="EAF1DD"/>
                    </a:solidFill>
                  </a:tcPr>
                </a:tc>
              </a:tr>
              <a:tr h="232642">
                <a:tc vMerge="1">
                  <a:txBody>
                    <a:bodyPr/>
                    <a:lstStyle/>
                    <a:p>
                      <a:endParaRPr lang="en-GB"/>
                    </a:p>
                  </a:txBody>
                  <a:tcPr/>
                </a:tc>
                <a:tc>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B6h</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ND</a:t>
                      </a:r>
                      <a:endParaRPr lang="en-GB" sz="1200" b="0" dirty="0">
                        <a:solidFill>
                          <a:schemeClr val="tx1"/>
                        </a:solidFill>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ND</a:t>
                      </a:r>
                      <a:endParaRPr lang="en-GB" sz="1200" b="0" dirty="0">
                        <a:solidFill>
                          <a:schemeClr val="tx1"/>
                        </a:solidFill>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a:noFill/>
                    </a:lnB>
                    <a:solidFill>
                      <a:srgbClr val="EAF1DD"/>
                    </a:solidFill>
                  </a:tcPr>
                </a:tc>
              </a:tr>
              <a:tr h="318568">
                <a:tc vMerge="1">
                  <a:txBody>
                    <a:bodyPr/>
                    <a:lstStyle/>
                    <a:p>
                      <a:endParaRPr lang="en-GB"/>
                    </a:p>
                  </a:txBody>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LD</a:t>
                      </a:r>
                      <a:endParaRPr lang="en-GB" sz="140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900430" indent="-900430" algn="ctr">
                        <a:lnSpc>
                          <a:spcPct val="115000"/>
                        </a:lnSpc>
                        <a:spcAft>
                          <a:spcPts val="0"/>
                        </a:spcAft>
                      </a:pPr>
                      <a:r>
                        <a:rPr lang="en-US" sz="1200" dirty="0" smtClean="0">
                          <a:solidFill>
                            <a:srgbClr val="000000"/>
                          </a:solidFill>
                          <a:latin typeface="Times New Roman" pitchFamily="18" charset="0"/>
                          <a:ea typeface="Arial Unicode MS" pitchFamily="34" charset="-128"/>
                          <a:cs typeface="Times New Roman" pitchFamily="18" charset="0"/>
                        </a:rPr>
                        <a:t>ND</a:t>
                      </a:r>
                      <a:endParaRPr lang="en-GB" sz="1200" dirty="0">
                        <a:latin typeface="Times New Roman" pitchFamily="18" charset="0"/>
                        <a:ea typeface="Arial Unicode MS" pitchFamily="34" charset="-128"/>
                        <a:cs typeface="Times New Roman" pitchFamily="18" charset="0"/>
                      </a:endParaRPr>
                    </a:p>
                  </a:txBody>
                  <a:tcPr marL="31339" marR="313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1.0x10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1339" marR="313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141314" name="Rectangle 2"/>
          <p:cNvSpPr>
            <a:spLocks noChangeArrowheads="1"/>
          </p:cNvSpPr>
          <p:nvPr/>
        </p:nvSpPr>
        <p:spPr bwMode="auto">
          <a:xfrm>
            <a:off x="285720" y="6234753"/>
            <a:ext cx="8858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Values are means of duplicate microbial counts.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Key: A = Brine concentration (%); B = Brining time (min); C = Drying temperature (</a:t>
            </a:r>
            <a:r>
              <a:rPr kumimoji="0" lang="en-US" sz="12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Treatment; PL = Rigid</a:t>
            </a:r>
            <a:r>
              <a:rPr kumimoji="0" lang="en-US"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plastic container; HD = High density polyethylene; LD = Low density polyethylene; ND =Not</a:t>
            </a:r>
            <a:r>
              <a:rPr kumimoji="0" lang="en-US"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detected</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0"/>
            <a:ext cx="914400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600" b="1" dirty="0" smtClean="0">
                <a:latin typeface="Times New Roman" pitchFamily="18" charset="0"/>
                <a:cs typeface="Times New Roman" pitchFamily="18" charset="0"/>
              </a:rPr>
              <a:t>Table </a:t>
            </a:r>
            <a:r>
              <a:rPr lang="en-US" sz="1600" b="1" dirty="0" smtClean="0">
                <a:latin typeface="Times New Roman" pitchFamily="18" charset="0"/>
                <a:cs typeface="Times New Roman" pitchFamily="18" charset="0"/>
              </a:rPr>
              <a:t>7: </a:t>
            </a:r>
            <a:r>
              <a:rPr lang="en-US" sz="1600" b="1" dirty="0" smtClean="0">
                <a:latin typeface="Times New Roman" pitchFamily="18" charset="0"/>
                <a:cs typeface="Times New Roman" pitchFamily="18" charset="0"/>
              </a:rPr>
              <a:t>Microbial load of the Dehydrated Catfish Samples at </a:t>
            </a:r>
            <a:r>
              <a:rPr lang="en-US" sz="1600" b="1" dirty="0" smtClean="0">
                <a:solidFill>
                  <a:srgbClr val="FF0000"/>
                </a:solidFill>
                <a:latin typeface="Times New Roman" pitchFamily="18" charset="0"/>
                <a:cs typeface="Times New Roman" pitchFamily="18" charset="0"/>
              </a:rPr>
              <a:t>two-month </a:t>
            </a:r>
            <a:r>
              <a:rPr lang="en-US" sz="1600" b="1" dirty="0" smtClean="0">
                <a:latin typeface="Times New Roman" pitchFamily="18" charset="0"/>
                <a:cs typeface="Times New Roman" pitchFamily="18" charset="0"/>
              </a:rPr>
              <a:t>of Storage</a:t>
            </a:r>
            <a:r>
              <a:rPr lang="en-US" sz="1600" dirty="0" smtClean="0">
                <a:latin typeface="Times New Roman" pitchFamily="18" charset="0"/>
                <a:cs typeface="Times New Roman" pitchFamily="18" charset="0"/>
              </a:rPr>
              <a:t>. </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377095"/>
          <a:ext cx="8572560" cy="5266831"/>
        </p:xfrm>
        <a:graphic>
          <a:graphicData uri="http://schemas.openxmlformats.org/drawingml/2006/table">
            <a:tbl>
              <a:tblPr/>
              <a:tblGrid>
                <a:gridCol w="1262514"/>
                <a:gridCol w="784703"/>
                <a:gridCol w="985332"/>
                <a:gridCol w="924086"/>
                <a:gridCol w="1061889"/>
                <a:gridCol w="1251928"/>
                <a:gridCol w="1378022"/>
                <a:gridCol w="924086"/>
              </a:tblGrid>
              <a:tr h="551575">
                <a:tc>
                  <a:txBody>
                    <a:bodyPr/>
                    <a:lstStyle/>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Treatment </a:t>
                      </a:r>
                      <a:endParaRPr lang="en-GB" sz="1100" dirty="0">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100" b="1" dirty="0">
                          <a:solidFill>
                            <a:srgbClr val="000000"/>
                          </a:solidFill>
                          <a:latin typeface="Arial Unicode MS" pitchFamily="34" charset="-128"/>
                          <a:ea typeface="Arial Unicode MS" pitchFamily="34" charset="-128"/>
                          <a:cs typeface="Arial Unicode MS" pitchFamily="34" charset="-128"/>
                        </a:rPr>
                        <a:t>A     B     C</a:t>
                      </a:r>
                      <a:endParaRPr lang="en-GB" sz="11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Sample</a:t>
                      </a:r>
                    </a:p>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Code</a:t>
                      </a:r>
                      <a:endParaRPr lang="en-GB" sz="1100" dirty="0">
                        <a:latin typeface="Times New Roman" pitchFamily="18" charset="0"/>
                        <a:ea typeface="Arial Unicode MS" pitchFamily="34" charset="-128"/>
                        <a:cs typeface="Times New Roman" pitchFamily="18" charset="0"/>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a:solidFill>
                            <a:srgbClr val="000000"/>
                          </a:solidFill>
                          <a:latin typeface="Times New Roman" pitchFamily="18" charset="0"/>
                          <a:ea typeface="Arial Unicode MS" pitchFamily="34" charset="-128"/>
                          <a:cs typeface="Times New Roman" pitchFamily="18" charset="0"/>
                        </a:rPr>
                        <a:t>Package</a:t>
                      </a:r>
                      <a:endParaRPr lang="en-GB" sz="1100" dirty="0">
                        <a:latin typeface="Times New Roman" pitchFamily="18" charset="0"/>
                        <a:ea typeface="Arial Unicode MS" pitchFamily="34" charset="-128"/>
                        <a:cs typeface="Times New Roman" pitchFamily="18" charset="0"/>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a:solidFill>
                            <a:srgbClr val="000000"/>
                          </a:solidFill>
                          <a:latin typeface="Times New Roman" pitchFamily="18" charset="0"/>
                          <a:ea typeface="Arial Unicode MS" pitchFamily="34" charset="-128"/>
                          <a:cs typeface="Times New Roman" pitchFamily="18" charset="0"/>
                        </a:rPr>
                        <a:t>Total </a:t>
                      </a:r>
                      <a:r>
                        <a:rPr lang="en-US" sz="1100" b="1" dirty="0" smtClean="0">
                          <a:solidFill>
                            <a:srgbClr val="000000"/>
                          </a:solidFill>
                          <a:latin typeface="Times New Roman" pitchFamily="18" charset="0"/>
                          <a:ea typeface="Arial Unicode MS" pitchFamily="34" charset="-128"/>
                          <a:cs typeface="Times New Roman" pitchFamily="18" charset="0"/>
                        </a:rPr>
                        <a:t>viable </a:t>
                      </a:r>
                      <a:r>
                        <a:rPr lang="en-US" sz="1100" b="1" baseline="0" dirty="0" smtClean="0">
                          <a:solidFill>
                            <a:srgbClr val="000000"/>
                          </a:solidFill>
                          <a:latin typeface="Times New Roman" pitchFamily="18" charset="0"/>
                          <a:ea typeface="Arial Unicode MS" pitchFamily="34" charset="-128"/>
                          <a:cs typeface="Times New Roman" pitchFamily="18" charset="0"/>
                        </a:rPr>
                        <a:t> </a:t>
                      </a:r>
                    </a:p>
                    <a:p>
                      <a:pPr marL="900430" indent="-900430" algn="ctr">
                        <a:lnSpc>
                          <a:spcPct val="115000"/>
                        </a:lnSpc>
                        <a:spcAft>
                          <a:spcPts val="0"/>
                        </a:spcAft>
                      </a:pPr>
                      <a:r>
                        <a:rPr lang="en-US" sz="1100" b="1" baseline="0" dirty="0" smtClean="0">
                          <a:solidFill>
                            <a:srgbClr val="000000"/>
                          </a:solidFill>
                          <a:latin typeface="Times New Roman" pitchFamily="18" charset="0"/>
                          <a:ea typeface="Arial Unicode MS" pitchFamily="34" charset="-128"/>
                          <a:cs typeface="Times New Roman" pitchFamily="18" charset="0"/>
                        </a:rPr>
                        <a:t>count (</a:t>
                      </a:r>
                      <a:r>
                        <a:rPr lang="en-US" sz="1100" b="1" baseline="0" dirty="0" err="1" smtClean="0">
                          <a:solidFill>
                            <a:srgbClr val="000000"/>
                          </a:solidFill>
                          <a:latin typeface="Times New Roman" pitchFamily="18" charset="0"/>
                          <a:ea typeface="Arial Unicode MS" pitchFamily="34" charset="-128"/>
                          <a:cs typeface="Times New Roman" pitchFamily="18" charset="0"/>
                        </a:rPr>
                        <a:t>c</a:t>
                      </a:r>
                      <a:r>
                        <a:rPr lang="en-US" sz="1100" b="1" dirty="0" err="1" smtClean="0">
                          <a:solidFill>
                            <a:srgbClr val="000000"/>
                          </a:solidFill>
                          <a:latin typeface="Times New Roman" pitchFamily="18" charset="0"/>
                          <a:ea typeface="Arial Unicode MS" pitchFamily="34" charset="-128"/>
                          <a:cs typeface="Times New Roman" pitchFamily="18" charset="0"/>
                        </a:rPr>
                        <a:t>fu</a:t>
                      </a:r>
                      <a:r>
                        <a:rPr lang="en-US" sz="1100" b="1" dirty="0" smtClean="0">
                          <a:solidFill>
                            <a:srgbClr val="000000"/>
                          </a:solidFill>
                          <a:latin typeface="Times New Roman" pitchFamily="18" charset="0"/>
                          <a:ea typeface="Arial Unicode MS" pitchFamily="34" charset="-128"/>
                          <a:cs typeface="Times New Roman" pitchFamily="18" charset="0"/>
                        </a:rPr>
                        <a:t>/g</a:t>
                      </a:r>
                      <a:r>
                        <a:rPr lang="en-US" sz="1100" b="1" dirty="0">
                          <a:solidFill>
                            <a:srgbClr val="000000"/>
                          </a:solidFill>
                          <a:latin typeface="Times New Roman" pitchFamily="18" charset="0"/>
                          <a:ea typeface="Arial Unicode MS" pitchFamily="34" charset="-128"/>
                          <a:cs typeface="Times New Roman" pitchFamily="18" charset="0"/>
                        </a:rPr>
                        <a:t>)</a:t>
                      </a:r>
                      <a:endParaRPr lang="en-GB" sz="1100" dirty="0">
                        <a:latin typeface="Times New Roman" pitchFamily="18" charset="0"/>
                        <a:ea typeface="Arial Unicode MS" pitchFamily="34" charset="-128"/>
                        <a:cs typeface="Times New Roman" pitchFamily="18" charset="0"/>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i="1" dirty="0" err="1" smtClean="0">
                          <a:solidFill>
                            <a:srgbClr val="000000"/>
                          </a:solidFill>
                          <a:latin typeface="Times New Roman" pitchFamily="18" charset="0"/>
                          <a:ea typeface="Arial Unicode MS" pitchFamily="34" charset="-128"/>
                          <a:cs typeface="Times New Roman" pitchFamily="18" charset="0"/>
                        </a:rPr>
                        <a:t>Coliform</a:t>
                      </a:r>
                      <a:r>
                        <a:rPr lang="en-US" sz="1100" b="1" i="1" dirty="0" smtClean="0">
                          <a:solidFill>
                            <a:srgbClr val="000000"/>
                          </a:solidFill>
                          <a:latin typeface="Times New Roman" pitchFamily="18" charset="0"/>
                          <a:ea typeface="Arial Unicode MS" pitchFamily="34" charset="-128"/>
                          <a:cs typeface="Times New Roman" pitchFamily="18" charset="0"/>
                        </a:rPr>
                        <a:t> </a:t>
                      </a:r>
                      <a:r>
                        <a:rPr lang="en-US" sz="1100" b="1" dirty="0">
                          <a:solidFill>
                            <a:srgbClr val="000000"/>
                          </a:solidFill>
                          <a:latin typeface="Times New Roman" pitchFamily="18" charset="0"/>
                          <a:ea typeface="Arial Unicode MS" pitchFamily="34" charset="-128"/>
                          <a:cs typeface="Times New Roman" pitchFamily="18" charset="0"/>
                        </a:rPr>
                        <a:t>(</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endParaRPr lang="en-GB" sz="1100" dirty="0">
                        <a:latin typeface="Times New Roman" pitchFamily="18" charset="0"/>
                        <a:ea typeface="Arial Unicode MS" pitchFamily="34" charset="-128"/>
                        <a:cs typeface="Times New Roman" pitchFamily="18" charset="0"/>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i="1" dirty="0">
                          <a:solidFill>
                            <a:srgbClr val="000000"/>
                          </a:solidFill>
                          <a:latin typeface="Times New Roman" pitchFamily="18" charset="0"/>
                          <a:ea typeface="Arial Unicode MS" pitchFamily="34" charset="-128"/>
                          <a:cs typeface="Times New Roman" pitchFamily="18" charset="0"/>
                        </a:rPr>
                        <a:t>Salmonella </a:t>
                      </a:r>
                      <a:r>
                        <a:rPr lang="en-US" sz="1100" b="1" dirty="0">
                          <a:solidFill>
                            <a:srgbClr val="000000"/>
                          </a:solidFill>
                          <a:latin typeface="Times New Roman" pitchFamily="18" charset="0"/>
                          <a:ea typeface="Arial Unicode MS" pitchFamily="34" charset="-128"/>
                          <a:cs typeface="Times New Roman" pitchFamily="18" charset="0"/>
                        </a:rPr>
                        <a:t>(</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endParaRPr lang="en-GB" sz="1100" dirty="0">
                        <a:latin typeface="Times New Roman" pitchFamily="18" charset="0"/>
                        <a:ea typeface="Arial Unicode MS" pitchFamily="34" charset="-128"/>
                        <a:cs typeface="Times New Roman" pitchFamily="18" charset="0"/>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i="1" dirty="0" err="1">
                          <a:solidFill>
                            <a:srgbClr val="000000"/>
                          </a:solidFill>
                          <a:latin typeface="Times New Roman" pitchFamily="18" charset="0"/>
                          <a:ea typeface="Arial Unicode MS" pitchFamily="34" charset="-128"/>
                          <a:cs typeface="Times New Roman" pitchFamily="18" charset="0"/>
                        </a:rPr>
                        <a:t>Escherichial</a:t>
                      </a:r>
                      <a:r>
                        <a:rPr lang="en-US" sz="1100" b="1" i="1" dirty="0">
                          <a:solidFill>
                            <a:srgbClr val="000000"/>
                          </a:solidFill>
                          <a:latin typeface="Times New Roman" pitchFamily="18" charset="0"/>
                          <a:ea typeface="Arial Unicode MS" pitchFamily="34" charset="-128"/>
                          <a:cs typeface="Times New Roman" pitchFamily="18" charset="0"/>
                        </a:rPr>
                        <a:t> coli</a:t>
                      </a:r>
                      <a:r>
                        <a:rPr lang="en-US" sz="1100" b="1" dirty="0">
                          <a:solidFill>
                            <a:srgbClr val="000000"/>
                          </a:solidFill>
                          <a:latin typeface="Times New Roman" pitchFamily="18" charset="0"/>
                          <a:ea typeface="Arial Unicode MS" pitchFamily="34" charset="-128"/>
                          <a:cs typeface="Times New Roman" pitchFamily="18" charset="0"/>
                        </a:rPr>
                        <a:t> </a:t>
                      </a:r>
                      <a:endParaRPr lang="en-US" sz="11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endParaRPr lang="en-GB" sz="1100" dirty="0">
                        <a:latin typeface="Times New Roman" pitchFamily="18" charset="0"/>
                        <a:ea typeface="Arial Unicode MS" pitchFamily="34" charset="-128"/>
                        <a:cs typeface="Times New Roman" pitchFamily="18" charset="0"/>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a:solidFill>
                            <a:srgbClr val="000000"/>
                          </a:solidFill>
                          <a:latin typeface="Times New Roman" pitchFamily="18" charset="0"/>
                          <a:ea typeface="Arial Unicode MS" pitchFamily="34" charset="-128"/>
                          <a:cs typeface="Times New Roman" pitchFamily="18" charset="0"/>
                        </a:rPr>
                        <a:t>Fungi (</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r>
                        <a:rPr lang="en-US" sz="1100" b="1" dirty="0" smtClean="0">
                          <a:solidFill>
                            <a:srgbClr val="000000"/>
                          </a:solidFill>
                          <a:latin typeface="Times New Roman" pitchFamily="18" charset="0"/>
                          <a:ea typeface="Arial Unicode MS" pitchFamily="34" charset="-128"/>
                          <a:cs typeface="Times New Roman" pitchFamily="18" charset="0"/>
                        </a:rPr>
                        <a:t>)</a:t>
                      </a:r>
                    </a:p>
                    <a:p>
                      <a:pPr marL="900430" indent="-900430" algn="ctr">
                        <a:lnSpc>
                          <a:spcPct val="115000"/>
                        </a:lnSpc>
                        <a:spcAft>
                          <a:spcPts val="0"/>
                        </a:spcAft>
                      </a:pPr>
                      <a:endParaRPr lang="en-GB" sz="1100" dirty="0">
                        <a:latin typeface="Times New Roman" pitchFamily="18" charset="0"/>
                        <a:ea typeface="Arial Unicode MS" pitchFamily="34" charset="-128"/>
                        <a:cs typeface="Times New Roman" pitchFamily="18" charset="0"/>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593">
                <a:tc rowSpan="3">
                  <a:txBody>
                    <a:bodyPr/>
                    <a:lstStyle/>
                    <a:p>
                      <a:pPr marL="900430" marR="0" indent="-90043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Unicode MS" pitchFamily="34" charset="-128"/>
                          <a:ea typeface="Arial Unicode MS" pitchFamily="34" charset="-128"/>
                          <a:cs typeface="Arial Unicode MS" pitchFamily="34" charset="-128"/>
                        </a:rPr>
                        <a:t>Body Part</a:t>
                      </a:r>
                      <a:endParaRPr lang="en-GB" sz="1400" b="1" dirty="0" smtClean="0">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6   </a:t>
                      </a:r>
                      <a:r>
                        <a:rPr lang="en-US" sz="1400" dirty="0">
                          <a:solidFill>
                            <a:srgbClr val="000000"/>
                          </a:solidFill>
                          <a:latin typeface="Arial Unicode MS" pitchFamily="34" charset="-128"/>
                          <a:ea typeface="Arial Unicode MS" pitchFamily="34" charset="-128"/>
                          <a:cs typeface="Arial Unicode MS" pitchFamily="34" charset="-128"/>
                        </a:rPr>
                        <a:t>60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PL</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4.0x10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1.0x10</a:t>
                      </a:r>
                      <a:r>
                        <a:rPr lang="en-US" sz="140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2.0x10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r>
              <a:tr h="92455">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rgbClr val="F2F2F2"/>
                    </a:solidFill>
                  </a:tcPr>
                </a:tc>
                <a:tc>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C5 (Tr1)</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b="0" dirty="0" smtClean="0">
                          <a:solidFill>
                            <a:srgbClr val="FF0000"/>
                          </a:solidFill>
                          <a:latin typeface="Arial Unicode MS" pitchFamily="34" charset="-128"/>
                          <a:ea typeface="Arial Unicode MS" pitchFamily="34" charset="-128"/>
                          <a:cs typeface="Arial Unicode MS" pitchFamily="34" charset="-128"/>
                        </a:rPr>
                        <a:t>ND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r>
              <a:tr h="120593">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rgbClr val="F2F2F2"/>
                    </a:solidFill>
                  </a:tcPr>
                </a:tc>
                <a:tc>
                  <a:txBody>
                    <a:bodyPr/>
                    <a:lstStyle/>
                    <a:p>
                      <a:pPr indent="-900430" algn="ctr">
                        <a:lnSpc>
                          <a:spcPct val="150000"/>
                        </a:lnSpc>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LD</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chemeClr val="accent2">
                        <a:lumMod val="20000"/>
                        <a:lumOff val="80000"/>
                      </a:schemeClr>
                    </a:solidFill>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1.0x10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chemeClr val="accent2">
                        <a:lumMod val="20000"/>
                        <a:lumOff val="80000"/>
                      </a:schemeClr>
                    </a:solidFill>
                  </a:tcPr>
                </a:tc>
              </a:tr>
              <a:tr h="120593">
                <a:tc rowSpan="3">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9    </a:t>
                      </a:r>
                      <a:r>
                        <a:rPr lang="en-US" sz="1400" dirty="0">
                          <a:solidFill>
                            <a:srgbClr val="000000"/>
                          </a:solidFill>
                          <a:latin typeface="Arial Unicode MS" pitchFamily="34" charset="-128"/>
                          <a:ea typeface="Arial Unicode MS" pitchFamily="34" charset="-128"/>
                          <a:cs typeface="Arial Unicode MS" pitchFamily="34" charset="-128"/>
                        </a:rPr>
                        <a:t>90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rgbClr val="EAF1DD"/>
                    </a:solidFill>
                  </a:tcPr>
                </a:tc>
                <a:tc rowSpan="3">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C1 (Tr2)</a:t>
                      </a:r>
                      <a:endParaRPr lang="en-GB" sz="1400" b="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PL</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1.0x10</a:t>
                      </a:r>
                      <a:r>
                        <a:rPr lang="en-US" sz="1400" b="0" baseline="30000" dirty="0">
                          <a:solidFill>
                            <a:schemeClr val="tx1"/>
                          </a:solidFill>
                          <a:latin typeface="Arial Unicode MS" pitchFamily="34" charset="-128"/>
                          <a:ea typeface="Arial Unicode MS" pitchFamily="34" charset="-128"/>
                          <a:cs typeface="Arial Unicode MS" pitchFamily="34" charset="-128"/>
                        </a:rPr>
                        <a:t>3</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1.0x10</a:t>
                      </a:r>
                      <a:r>
                        <a:rPr lang="en-US" sz="1400" b="0" baseline="30000" dirty="0">
                          <a:solidFill>
                            <a:schemeClr val="tx1"/>
                          </a:solidFill>
                          <a:latin typeface="Arial Unicode MS" pitchFamily="34" charset="-128"/>
                          <a:ea typeface="Arial Unicode MS" pitchFamily="34" charset="-128"/>
                          <a:cs typeface="Arial Unicode MS" pitchFamily="34" charset="-128"/>
                        </a:rPr>
                        <a:t>3</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r>
              <a:tr h="92455">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a:solidFill>
                            <a:srgbClr val="FF0000"/>
                          </a:solidFill>
                          <a:latin typeface="Arial Unicode MS" pitchFamily="34" charset="-128"/>
                          <a:ea typeface="Arial Unicode MS" pitchFamily="34" charset="-128"/>
                          <a:cs typeface="Arial Unicode MS" pitchFamily="34" charset="-128"/>
                        </a:rPr>
                        <a:t>HD </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smtClean="0">
                          <a:solidFill>
                            <a:srgbClr val="FF0000"/>
                          </a:solidFill>
                          <a:latin typeface="Arial Unicode MS" pitchFamily="34" charset="-128"/>
                          <a:ea typeface="Arial Unicode MS" pitchFamily="34" charset="-128"/>
                          <a:cs typeface="Arial Unicode MS" pitchFamily="34" charset="-128"/>
                        </a:rPr>
                        <a:t>ND</a:t>
                      </a:r>
                      <a:endParaRPr lang="en-GB" sz="140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6.0x10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r>
              <a:tr h="120593">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LD</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4.0x10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EAF1DD"/>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6.0x10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EAF1DD"/>
                    </a:solidFill>
                  </a:tcPr>
                </a:tc>
              </a:tr>
              <a:tr h="120593">
                <a:tc rowSpan="3">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6  </a:t>
                      </a:r>
                      <a:r>
                        <a:rPr lang="en-US" sz="1400" dirty="0">
                          <a:solidFill>
                            <a:srgbClr val="000000"/>
                          </a:solidFill>
                          <a:latin typeface="Arial Unicode MS" pitchFamily="34" charset="-128"/>
                          <a:ea typeface="Arial Unicode MS" pitchFamily="34" charset="-128"/>
                          <a:cs typeface="Arial Unicode MS" pitchFamily="34" charset="-128"/>
                        </a:rPr>
                        <a:t>90  </a:t>
                      </a:r>
                      <a:r>
                        <a:rPr lang="en-US" sz="1400" dirty="0" smtClean="0">
                          <a:solidFill>
                            <a:srgbClr val="000000"/>
                          </a:solidFill>
                          <a:latin typeface="Arial Unicode MS" pitchFamily="34" charset="-128"/>
                          <a:ea typeface="Arial Unicode MS" pitchFamily="34" charset="-128"/>
                          <a:cs typeface="Arial Unicode MS" pitchFamily="34" charset="-128"/>
                        </a:rPr>
                        <a:t>110</a:t>
                      </a: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w="12700" cap="flat" cmpd="sng" algn="ctr">
                      <a:solidFill>
                        <a:schemeClr val="tx1"/>
                      </a:solidFill>
                      <a:prstDash val="solid"/>
                      <a:round/>
                      <a:headEnd type="none" w="med" len="med"/>
                      <a:tailEnd type="none" w="med" len="med"/>
                    </a:lnB>
                    <a:solidFill>
                      <a:srgbClr val="C6D9F1"/>
                    </a:solidFill>
                  </a:tcPr>
                </a:tc>
                <a:tc rowSpan="3">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B6 (Tr4)</a:t>
                      </a:r>
                      <a:endParaRPr lang="en-GB" sz="1400" b="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PL</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C6D9F1"/>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C6D9F1"/>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r>
              <a:tr h="92455">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rgbClr val="C6D9F1"/>
                    </a:solidFill>
                  </a:tcPr>
                </a:tc>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C6D9F1"/>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HD</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C6D9F1"/>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1.0x10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C6D9F1"/>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C6D9F1"/>
                    </a:solidFill>
                  </a:tcPr>
                </a:tc>
              </a:tr>
              <a:tr h="120593">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rgbClr val="C6D9F1"/>
                    </a:solidFill>
                  </a:tcPr>
                </a:tc>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C6D9F1"/>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LD</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2.0x10</a:t>
                      </a:r>
                      <a:r>
                        <a:rPr lang="en-US" sz="1400" baseline="30000">
                          <a:solidFill>
                            <a:srgbClr val="000000"/>
                          </a:solidFill>
                          <a:latin typeface="Arial Unicode MS" pitchFamily="34" charset="-128"/>
                          <a:ea typeface="Arial Unicode MS" pitchFamily="34" charset="-128"/>
                          <a:cs typeface="Arial Unicode MS" pitchFamily="34" charset="-128"/>
                        </a:rPr>
                        <a:t>3</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chemeClr val="tx1"/>
                      </a:solidFill>
                      <a:prstDash val="solid"/>
                      <a:round/>
                      <a:headEnd type="none" w="med" len="med"/>
                      <a:tailEnd type="none" w="med" len="med"/>
                    </a:lnB>
                    <a:solidFill>
                      <a:srgbClr val="C6D9F1"/>
                    </a:solidFill>
                  </a:tcPr>
                </a:tc>
              </a:tr>
              <a:tr h="120593">
                <a:tc rowSpan="3">
                  <a:txBody>
                    <a:bodyPr/>
                    <a:lstStyle/>
                    <a:p>
                      <a:pPr marL="900430" marR="0" indent="-900430" algn="ctr"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Unicode MS" pitchFamily="34" charset="-128"/>
                          <a:ea typeface="Arial Unicode MS" pitchFamily="34" charset="-128"/>
                          <a:cs typeface="Arial Unicode MS" pitchFamily="34" charset="-128"/>
                        </a:rPr>
                        <a:t>Head Part</a:t>
                      </a:r>
                      <a:endParaRPr lang="en-GB" sz="1400" b="1" dirty="0" smtClean="0">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6   </a:t>
                      </a:r>
                      <a:r>
                        <a:rPr lang="en-US" sz="1400" dirty="0">
                          <a:solidFill>
                            <a:srgbClr val="000000"/>
                          </a:solidFill>
                          <a:latin typeface="Arial Unicode MS" pitchFamily="34" charset="-128"/>
                          <a:ea typeface="Arial Unicode MS" pitchFamily="34" charset="-128"/>
                          <a:cs typeface="Arial Unicode MS" pitchFamily="34" charset="-128"/>
                        </a:rPr>
                        <a:t>60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w="12700" cap="flat" cmpd="sng" algn="ctr">
                      <a:solidFill>
                        <a:schemeClr val="tx1"/>
                      </a:solidFill>
                      <a:prstDash val="solid"/>
                      <a:round/>
                      <a:headEnd type="none" w="med" len="med"/>
                      <a:tailEnd type="none" w="med" len="med"/>
                    </a:lnT>
                    <a:lnB>
                      <a:noFill/>
                    </a:lnB>
                  </a:tcPr>
                </a:tc>
                <a:tc rowSpan="3">
                  <a:txBody>
                    <a:bodyPr/>
                    <a:lstStyle/>
                    <a:p>
                      <a:pPr marL="900430" indent="-900430" algn="ctr">
                        <a:lnSpc>
                          <a:spcPct val="115000"/>
                        </a:lnSpc>
                        <a:spcAft>
                          <a:spcPts val="0"/>
                        </a:spcAft>
                      </a:pPr>
                      <a:endParaRPr lang="en-US" sz="1400" dirty="0" smtClean="0">
                        <a:solidFill>
                          <a:srgbClr val="000000"/>
                        </a:solidFill>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C5h</a:t>
                      </a: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PL</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1.0x10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1.0x10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1.0x10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w="12700" cap="flat" cmpd="sng" algn="ctr">
                      <a:solidFill>
                        <a:schemeClr val="tx1"/>
                      </a:solidFill>
                      <a:prstDash val="solid"/>
                      <a:round/>
                      <a:headEnd type="none" w="med" len="med"/>
                      <a:tailEnd type="none" w="med" len="med"/>
                    </a:lnT>
                    <a:lnB>
                      <a:noFill/>
                    </a:lnB>
                  </a:tcPr>
                </a:tc>
              </a:tr>
              <a:tr h="92455">
                <a:tc vMerge="1">
                  <a:txBody>
                    <a:bodyPr/>
                    <a:lstStyle/>
                    <a:p>
                      <a:pPr marL="900430" indent="-900430" algn="ctr">
                        <a:lnSpc>
                          <a:spcPct val="115000"/>
                        </a:lnSpc>
                        <a:spcAft>
                          <a:spcPts val="0"/>
                        </a:spcAft>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HD</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1.0x10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2.0x10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tcPr>
                </a:tc>
                <a:tc>
                  <a:txBody>
                    <a:bodyPr/>
                    <a:lstStyle/>
                    <a:p>
                      <a:pPr marL="900430" indent="-900430" algn="ctr">
                        <a:lnSpc>
                          <a:spcPct val="115000"/>
                        </a:lnSpc>
                        <a:spcAft>
                          <a:spcPts val="0"/>
                        </a:spcAft>
                      </a:pPr>
                      <a:r>
                        <a:rPr lang="en-US" sz="1400" dirty="0">
                          <a:solidFill>
                            <a:schemeClr val="tx1"/>
                          </a:solidFill>
                          <a:latin typeface="Arial Unicode MS" pitchFamily="34" charset="-128"/>
                          <a:ea typeface="Arial Unicode MS" pitchFamily="34" charset="-128"/>
                          <a:cs typeface="Arial Unicode MS" pitchFamily="34" charset="-128"/>
                        </a:rPr>
                        <a:t>1.0x10</a:t>
                      </a:r>
                      <a:r>
                        <a:rPr lang="en-US" sz="1400" baseline="30000" dirty="0">
                          <a:solidFill>
                            <a:schemeClr val="tx1"/>
                          </a:solidFill>
                          <a:latin typeface="Arial Unicode MS" pitchFamily="34" charset="-128"/>
                          <a:ea typeface="Arial Unicode MS" pitchFamily="34" charset="-128"/>
                          <a:cs typeface="Arial Unicode MS" pitchFamily="34" charset="-128"/>
                        </a:rPr>
                        <a:t>3</a:t>
                      </a:r>
                      <a:endParaRPr lang="en-GB" sz="1400" dirty="0">
                        <a:solidFill>
                          <a:schemeClr val="tx1"/>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r>
              <a:tr h="120593">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LD</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1.0x10</a:t>
                      </a:r>
                      <a:r>
                        <a:rPr lang="en-US" sz="1400" baseline="30000">
                          <a:solidFill>
                            <a:srgbClr val="000000"/>
                          </a:solidFill>
                          <a:latin typeface="Arial Unicode MS" pitchFamily="34" charset="-128"/>
                          <a:ea typeface="Arial Unicode MS" pitchFamily="34" charset="-128"/>
                          <a:cs typeface="Arial Unicode MS" pitchFamily="34" charset="-128"/>
                        </a:rPr>
                        <a:t>3</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1.0x10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1.0x10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tcPr>
                </a:tc>
                <a:tc>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ND</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tcPr>
                </a:tc>
              </a:tr>
              <a:tr h="120593">
                <a:tc rowSpan="3">
                  <a:txBody>
                    <a:bodyPr/>
                    <a:lstStyle/>
                    <a:p>
                      <a:pPr marL="900430" indent="-900430" algn="ctr">
                        <a:lnSpc>
                          <a:spcPct val="115000"/>
                        </a:lnSpc>
                        <a:spcAft>
                          <a:spcPts val="0"/>
                        </a:spcAft>
                      </a:pPr>
                      <a:r>
                        <a:rPr lang="en-US" sz="1400" dirty="0" smtClean="0">
                          <a:solidFill>
                            <a:srgbClr val="000000"/>
                          </a:solidFill>
                          <a:latin typeface="Arial Unicode MS" pitchFamily="34" charset="-128"/>
                          <a:ea typeface="Arial Unicode MS" pitchFamily="34" charset="-128"/>
                          <a:cs typeface="Arial Unicode MS" pitchFamily="34" charset="-128"/>
                        </a:rPr>
                        <a:t>9    </a:t>
                      </a:r>
                      <a:r>
                        <a:rPr lang="en-US" sz="1400" dirty="0">
                          <a:solidFill>
                            <a:srgbClr val="000000"/>
                          </a:solidFill>
                          <a:latin typeface="Arial Unicode MS" pitchFamily="34" charset="-128"/>
                          <a:ea typeface="Arial Unicode MS" pitchFamily="34" charset="-128"/>
                          <a:cs typeface="Arial Unicode MS" pitchFamily="34" charset="-128"/>
                        </a:rPr>
                        <a:t>90  </a:t>
                      </a:r>
                      <a:r>
                        <a:rPr lang="en-US" sz="1400" dirty="0" smtClean="0">
                          <a:solidFill>
                            <a:srgbClr val="000000"/>
                          </a:solidFill>
                          <a:latin typeface="Arial Unicode MS" pitchFamily="34" charset="-128"/>
                          <a:ea typeface="Arial Unicode MS" pitchFamily="34" charset="-128"/>
                          <a:cs typeface="Arial Unicode MS" pitchFamily="34" charset="-128"/>
                        </a:rPr>
                        <a:t>90</a:t>
                      </a: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chemeClr val="accent5">
                        <a:lumMod val="20000"/>
                        <a:lumOff val="80000"/>
                      </a:schemeClr>
                    </a:solidFill>
                  </a:tcPr>
                </a:tc>
                <a:tc rowSpan="3">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C1h</a:t>
                      </a:r>
                      <a:endParaRPr lang="en-GB" sz="1400" dirty="0">
                        <a:latin typeface="Arial Unicode MS" pitchFamily="34" charset="-128"/>
                        <a:ea typeface="Arial Unicode MS" pitchFamily="34" charset="-128"/>
                        <a:cs typeface="Arial Unicode MS" pitchFamily="34" charset="-128"/>
                      </a:endParaRPr>
                    </a:p>
                  </a:txBody>
                  <a:tcPr marL="32889" marR="32889" marT="0" marB="0" anchor="ctr">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PL</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9.0x10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2.0x10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r>
              <a:tr h="92455">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vMerge="1">
                  <a:txBody>
                    <a:bodyPr/>
                    <a:lstStyle/>
                    <a:p>
                      <a:pPr marL="900430" indent="-900430" algn="ctr">
                        <a:lnSpc>
                          <a:spcPct val="115000"/>
                        </a:lnSpc>
                        <a:spcAft>
                          <a:spcPts val="0"/>
                        </a:spcAft>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a:txBody>
                    <a:bodyPr/>
                    <a:lstStyle/>
                    <a:p>
                      <a:pPr algn="ctr">
                        <a:lnSpc>
                          <a:spcPts val="1490"/>
                        </a:lnSpc>
                        <a:spcAft>
                          <a:spcPts val="0"/>
                        </a:spcAft>
                      </a:pPr>
                      <a:r>
                        <a:rPr lang="en-GB" sz="1200" b="0" kern="1200" dirty="0" smtClean="0">
                          <a:solidFill>
                            <a:srgbClr val="FF0000"/>
                          </a:solidFill>
                          <a:latin typeface="Times New Roman" pitchFamily="18" charset="0"/>
                          <a:ea typeface="Calibri"/>
                          <a:cs typeface="Times New Roman" pitchFamily="18" charset="0"/>
                        </a:rPr>
                        <a:t>ND </a:t>
                      </a:r>
                      <a:endParaRPr lang="en-GB" sz="1200" b="0" dirty="0">
                        <a:solidFill>
                          <a:srgbClr val="FF0000"/>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1.0x10</a:t>
                      </a:r>
                      <a:r>
                        <a:rPr lang="en-US" sz="1400" b="0" baseline="30000" dirty="0">
                          <a:solidFill>
                            <a:srgbClr val="FF0000"/>
                          </a:solidFill>
                          <a:latin typeface="Arial Unicode MS" pitchFamily="34" charset="-128"/>
                          <a:ea typeface="Arial Unicode MS" pitchFamily="34" charset="-128"/>
                          <a:cs typeface="Arial Unicode MS" pitchFamily="34" charset="-128"/>
                        </a:rPr>
                        <a:t>3</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r>
              <a:tr h="120593">
                <a:tc vMerge="1">
                  <a:txBody>
                    <a:bodyPr/>
                    <a:lstStyle/>
                    <a:p>
                      <a:pPr marL="900430" indent="-900430" algn="ctr">
                        <a:lnSpc>
                          <a:spcPct val="115000"/>
                        </a:lnSpc>
                        <a:spcAft>
                          <a:spcPts val="0"/>
                        </a:spcAft>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vMerge="1">
                  <a:txBody>
                    <a:bodyPr/>
                    <a:lstStyle/>
                    <a:p>
                      <a:pPr indent="-900430" algn="ctr">
                        <a:lnSpc>
                          <a:spcPct val="150000"/>
                        </a:lnSpc>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LD</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DAEEF3"/>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5.0x10</a:t>
                      </a:r>
                      <a:r>
                        <a:rPr lang="en-US" sz="1400" baseline="30000">
                          <a:solidFill>
                            <a:srgbClr val="000000"/>
                          </a:solidFill>
                          <a:latin typeface="Arial Unicode MS" pitchFamily="34" charset="-128"/>
                          <a:ea typeface="Arial Unicode MS" pitchFamily="34" charset="-128"/>
                          <a:cs typeface="Arial Unicode MS" pitchFamily="34" charset="-128"/>
                        </a:rPr>
                        <a:t>3</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DAEEF3"/>
                    </a:solidFill>
                  </a:tcPr>
                </a:tc>
              </a:tr>
              <a:tr h="120593">
                <a:tc>
                  <a:txBody>
                    <a:bodyPr/>
                    <a:lstStyle/>
                    <a:p>
                      <a:pPr marL="900430" indent="-900430" algn="ctr">
                        <a:lnSpc>
                          <a:spcPct val="115000"/>
                        </a:lnSpc>
                        <a:spcAft>
                          <a:spcPts val="0"/>
                        </a:spcAft>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indent="-900430" algn="ctr">
                        <a:lnSpc>
                          <a:spcPct val="150000"/>
                        </a:lnSpc>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PL</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 2.0x10</a:t>
                      </a:r>
                      <a:r>
                        <a:rPr lang="en-US" sz="1400" baseline="30000">
                          <a:solidFill>
                            <a:srgbClr val="000000"/>
                          </a:solidFill>
                          <a:latin typeface="Arial Unicode MS" pitchFamily="34" charset="-128"/>
                          <a:ea typeface="Arial Unicode MS" pitchFamily="34" charset="-128"/>
                          <a:cs typeface="Arial Unicode MS" pitchFamily="34" charset="-128"/>
                        </a:rPr>
                        <a:t>3</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r>
              <a:tr h="92455">
                <a:tc>
                  <a:txBody>
                    <a:bodyPr/>
                    <a:lstStyle/>
                    <a:p>
                      <a:pPr marL="900430" indent="-900430" algn="ctr">
                        <a:lnSpc>
                          <a:spcPct val="115000"/>
                        </a:lnSpc>
                        <a:spcAft>
                          <a:spcPts val="0"/>
                        </a:spcAft>
                      </a:pPr>
                      <a:r>
                        <a:rPr lang="en-GB" sz="1400" dirty="0" smtClean="0">
                          <a:latin typeface="Arial Unicode MS" pitchFamily="34" charset="-128"/>
                          <a:ea typeface="Arial Unicode MS" pitchFamily="34" charset="-128"/>
                          <a:cs typeface="Arial Unicode MS" pitchFamily="34" charset="-128"/>
                        </a:rPr>
                        <a:t>6  90  110</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marL="900430" indent="-900430" algn="ctr">
                        <a:lnSpc>
                          <a:spcPct val="115000"/>
                        </a:lnSpc>
                        <a:spcAft>
                          <a:spcPts val="0"/>
                        </a:spcAft>
                      </a:pPr>
                      <a:r>
                        <a:rPr lang="en-US" sz="1400">
                          <a:solidFill>
                            <a:srgbClr val="000000"/>
                          </a:solidFill>
                          <a:latin typeface="Arial Unicode MS" pitchFamily="34" charset="-128"/>
                          <a:ea typeface="Arial Unicode MS" pitchFamily="34" charset="-128"/>
                          <a:cs typeface="Arial Unicode MS" pitchFamily="34" charset="-128"/>
                        </a:rPr>
                        <a:t>B6h</a:t>
                      </a: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marL="900430" indent="-900430" algn="ctr">
                        <a:lnSpc>
                          <a:spcPct val="115000"/>
                        </a:lnSpc>
                        <a:spcAft>
                          <a:spcPts val="0"/>
                        </a:spcAft>
                      </a:pPr>
                      <a:r>
                        <a:rPr lang="en-US" sz="1400" b="0" dirty="0" smtClean="0">
                          <a:solidFill>
                            <a:srgbClr val="FF0000"/>
                          </a:solidFill>
                          <a:latin typeface="Arial Unicode MS" pitchFamily="34" charset="-128"/>
                          <a:ea typeface="Arial Unicode MS" pitchFamily="34" charset="-128"/>
                          <a:cs typeface="Arial Unicode MS" pitchFamily="34" charset="-128"/>
                        </a:rPr>
                        <a:t>ND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c>
                  <a:txBody>
                    <a:bodyPr/>
                    <a:lstStyle/>
                    <a:p>
                      <a:pPr algn="ctr">
                        <a:lnSpc>
                          <a:spcPts val="149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lnL>
                      <a:noFill/>
                    </a:lnL>
                    <a:lnR>
                      <a:noFill/>
                    </a:lnR>
                    <a:lnT>
                      <a:noFill/>
                    </a:lnT>
                    <a:lnB>
                      <a:noFill/>
                    </a:lnB>
                    <a:solidFill>
                      <a:srgbClr val="FDE9D9"/>
                    </a:solidFill>
                  </a:tcPr>
                </a:tc>
              </a:tr>
              <a:tr h="120593">
                <a:tc>
                  <a:txBody>
                    <a:bodyPr/>
                    <a:lstStyle/>
                    <a:p>
                      <a:pPr marL="900430" indent="-900430" algn="ctr">
                        <a:lnSpc>
                          <a:spcPct val="115000"/>
                        </a:lnSpc>
                        <a:spcAft>
                          <a:spcPts val="0"/>
                        </a:spcAft>
                      </a:pP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indent="-900430" algn="ctr">
                        <a:lnSpc>
                          <a:spcPct val="150000"/>
                        </a:lnSpc>
                      </a:pPr>
                      <a:endParaRPr lang="en-GB" sz="140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LD</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900430" indent="-900430" algn="ctr">
                        <a:lnSpc>
                          <a:spcPct val="115000"/>
                        </a:lnSpc>
                        <a:spcAft>
                          <a:spcPts val="0"/>
                        </a:spcAft>
                      </a:pPr>
                      <a:r>
                        <a:rPr lang="en-US" sz="1400" dirty="0">
                          <a:solidFill>
                            <a:srgbClr val="000000"/>
                          </a:solidFill>
                          <a:latin typeface="Arial Unicode MS" pitchFamily="34" charset="-128"/>
                          <a:ea typeface="Arial Unicode MS" pitchFamily="34" charset="-128"/>
                          <a:cs typeface="Arial Unicode MS" pitchFamily="34" charset="-128"/>
                        </a:rPr>
                        <a:t>1.0x10</a:t>
                      </a:r>
                      <a:r>
                        <a:rPr lang="en-US" sz="1400" baseline="30000" dirty="0">
                          <a:solidFill>
                            <a:srgbClr val="000000"/>
                          </a:solidFill>
                          <a:latin typeface="Arial Unicode MS" pitchFamily="34" charset="-128"/>
                          <a:ea typeface="Arial Unicode MS" pitchFamily="34" charset="-128"/>
                          <a:cs typeface="Arial Unicode MS" pitchFamily="34" charset="-128"/>
                        </a:rPr>
                        <a:t>3</a:t>
                      </a:r>
                      <a:endParaRPr lang="en-GB" sz="1400" dirty="0">
                        <a:latin typeface="Arial Unicode MS" pitchFamily="34" charset="-128"/>
                        <a:ea typeface="Arial Unicode MS" pitchFamily="34" charset="-128"/>
                        <a:cs typeface="Arial Unicode MS" pitchFamily="34" charset="-128"/>
                      </a:endParaRPr>
                    </a:p>
                  </a:txBody>
                  <a:tcPr marL="32889" marR="32889" marT="0"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1490"/>
                        </a:lnSpc>
                        <a:spcAft>
                          <a:spcPts val="0"/>
                        </a:spcAft>
                      </a:pPr>
                      <a:r>
                        <a:rPr lang="en-GB" sz="1200" b="0" dirty="0" smtClean="0">
                          <a:latin typeface="Times New Roman" pitchFamily="18" charset="0"/>
                          <a:ea typeface="Calibri"/>
                          <a:cs typeface="Times New Roman" pitchFamily="18" charset="0"/>
                        </a:rPr>
                        <a:t>ND</a:t>
                      </a:r>
                      <a:endParaRPr lang="en-GB" sz="1200" b="0" dirty="0">
                        <a:latin typeface="Times New Roman" pitchFamily="18" charset="0"/>
                        <a:ea typeface="Calibri"/>
                        <a:cs typeface="Times New Roman" pitchFamily="18" charset="0"/>
                      </a:endParaRPr>
                    </a:p>
                  </a:txBody>
                  <a:tcPr marL="33024" marR="33024" marT="5852" marB="0">
                    <a:lnL>
                      <a:noFill/>
                    </a:lnL>
                    <a:lnR>
                      <a:noFill/>
                    </a:lnR>
                    <a:lnT>
                      <a:noFill/>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3" name="Rectangle 2"/>
          <p:cNvSpPr/>
          <p:nvPr/>
        </p:nvSpPr>
        <p:spPr>
          <a:xfrm>
            <a:off x="357158" y="5715016"/>
            <a:ext cx="8572560" cy="954107"/>
          </a:xfrm>
          <a:prstGeom prst="rect">
            <a:avLst/>
          </a:prstGeom>
        </p:spPr>
        <p:txBody>
          <a:bodyPr wrap="square">
            <a:spAutoFit/>
          </a:bodyPr>
          <a:lstStyle/>
          <a:p>
            <a:r>
              <a:rPr lang="en-US" sz="1400" b="1" dirty="0" smtClean="0">
                <a:latin typeface="Times New Roman" pitchFamily="18" charset="0"/>
                <a:cs typeface="Times New Roman" pitchFamily="18" charset="0"/>
              </a:rPr>
              <a:t>Values are duplicate microbial counts; </a:t>
            </a:r>
          </a:p>
          <a:p>
            <a:r>
              <a:rPr lang="en-US" sz="1400" b="1" dirty="0" smtClean="0">
                <a:latin typeface="Times New Roman" pitchFamily="18" charset="0"/>
                <a:cs typeface="Times New Roman" pitchFamily="18" charset="0"/>
              </a:rPr>
              <a:t>Key: A = Brine concentration (%); B = Brining time (min); C = Drying temperature (</a:t>
            </a:r>
            <a:r>
              <a:rPr lang="en-US" sz="1400" b="1" baseline="30000" dirty="0" err="1" smtClean="0">
                <a:latin typeface="Times New Roman" pitchFamily="18" charset="0"/>
                <a:cs typeface="Times New Roman" pitchFamily="18" charset="0"/>
              </a:rPr>
              <a:t>o</a:t>
            </a:r>
            <a:r>
              <a:rPr lang="en-US" sz="1400" b="1" dirty="0" err="1" smtClean="0">
                <a:latin typeface="Times New Roman" pitchFamily="18" charset="0"/>
                <a:cs typeface="Times New Roman" pitchFamily="18" charset="0"/>
              </a:rPr>
              <a:t>C</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a:t>
            </a:r>
            <a:r>
              <a:rPr lang="en-US" sz="1400" b="1" dirty="0" smtClean="0">
                <a:latin typeface="Times New Roman" pitchFamily="18" charset="0"/>
                <a:cs typeface="Times New Roman" pitchFamily="18" charset="0"/>
              </a:rPr>
              <a:t> = Treatment; PL = Rigid plastic  container; HD = High density polyethylene; LD = Low density polyethylene; ND = Not detected.</a:t>
            </a:r>
            <a:endParaRPr lang="en-GB" sz="1400" b="1" dirty="0">
              <a:latin typeface="Times New Roman" pitchFamily="18" charset="0"/>
              <a:cs typeface="Times New Roman" pitchFamily="18" charset="0"/>
            </a:endParaRPr>
          </a:p>
        </p:txBody>
      </p:sp>
      <p:sp>
        <p:nvSpPr>
          <p:cNvPr id="140289" name="Rectangle 1"/>
          <p:cNvSpPr>
            <a:spLocks noChangeArrowheads="1"/>
          </p:cNvSpPr>
          <p:nvPr/>
        </p:nvSpPr>
        <p:spPr bwMode="auto">
          <a:xfrm>
            <a:off x="0" y="0"/>
            <a:ext cx="9144000"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Table </a:t>
            </a:r>
            <a:r>
              <a:rPr lang="en-US" sz="1600" b="1" dirty="0">
                <a:latin typeface="Times New Roman" pitchFamily="18" charset="0"/>
                <a:ea typeface="Calibri" pitchFamily="34" charset="0"/>
                <a:cs typeface="Times New Roman" pitchFamily="18" charset="0"/>
              </a:rPr>
              <a:t>8</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Microbial load of the dehydrated catfish samples at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three-month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of storage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44" y="714356"/>
          <a:ext cx="8786841" cy="5297932"/>
        </p:xfrm>
        <a:graphic>
          <a:graphicData uri="http://schemas.openxmlformats.org/drawingml/2006/table">
            <a:tbl>
              <a:tblPr/>
              <a:tblGrid>
                <a:gridCol w="1044780"/>
                <a:gridCol w="1047301"/>
                <a:gridCol w="767108"/>
                <a:gridCol w="1046056"/>
                <a:gridCol w="1046056"/>
                <a:gridCol w="1185530"/>
                <a:gridCol w="1115793"/>
                <a:gridCol w="1534217"/>
              </a:tblGrid>
              <a:tr h="383212">
                <a:tc>
                  <a:txBody>
                    <a:bodyPr/>
                    <a:lstStyle/>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Treatment  </a:t>
                      </a:r>
                      <a:endParaRPr lang="en-GB" sz="1100" dirty="0">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100" dirty="0">
                          <a:solidFill>
                            <a:srgbClr val="000000"/>
                          </a:solidFill>
                          <a:latin typeface="Times New Roman" pitchFamily="18" charset="0"/>
                          <a:ea typeface="Arial Unicode MS" pitchFamily="34" charset="-128"/>
                          <a:cs typeface="Times New Roman" pitchFamily="18" charset="0"/>
                        </a:rPr>
                        <a:t>A     B     C</a:t>
                      </a:r>
                      <a:endParaRPr lang="en-GB" sz="110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Sample </a:t>
                      </a:r>
                    </a:p>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Code</a:t>
                      </a:r>
                      <a:endParaRPr lang="en-GB" sz="1100" dirty="0">
                        <a:latin typeface="Times New Roman" pitchFamily="18" charset="0"/>
                        <a:ea typeface="Arial Unicode MS" pitchFamily="34" charset="-128"/>
                        <a:cs typeface="Times New Roman" pitchFamily="18" charset="0"/>
                      </a:endParaRPr>
                    </a:p>
                  </a:txBody>
                  <a:tcPr marL="27011" marR="270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a:solidFill>
                            <a:srgbClr val="000000"/>
                          </a:solidFill>
                          <a:latin typeface="Times New Roman" pitchFamily="18" charset="0"/>
                          <a:ea typeface="Arial Unicode MS" pitchFamily="34" charset="-128"/>
                          <a:cs typeface="Times New Roman" pitchFamily="18" charset="0"/>
                        </a:rPr>
                        <a:t>Package</a:t>
                      </a:r>
                      <a:endParaRPr lang="en-GB" sz="1100" dirty="0">
                        <a:latin typeface="Times New Roman" pitchFamily="18" charset="0"/>
                        <a:ea typeface="Arial Unicode MS" pitchFamily="34" charset="-128"/>
                        <a:cs typeface="Times New Roman" pitchFamily="18" charset="0"/>
                      </a:endParaRPr>
                    </a:p>
                  </a:txBody>
                  <a:tcPr marL="27011" marR="270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a:solidFill>
                            <a:srgbClr val="000000"/>
                          </a:solidFill>
                          <a:latin typeface="Times New Roman" pitchFamily="18" charset="0"/>
                          <a:ea typeface="Arial Unicode MS" pitchFamily="34" charset="-128"/>
                          <a:cs typeface="Times New Roman" pitchFamily="18" charset="0"/>
                        </a:rPr>
                        <a:t>Total </a:t>
                      </a:r>
                      <a:r>
                        <a:rPr lang="en-US" sz="1100" b="1" dirty="0" smtClean="0">
                          <a:solidFill>
                            <a:srgbClr val="000000"/>
                          </a:solidFill>
                          <a:latin typeface="Times New Roman" pitchFamily="18" charset="0"/>
                          <a:ea typeface="Arial Unicode MS" pitchFamily="34" charset="-128"/>
                          <a:cs typeface="Times New Roman" pitchFamily="18" charset="0"/>
                        </a:rPr>
                        <a:t>viable</a:t>
                      </a:r>
                    </a:p>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 </a:t>
                      </a:r>
                      <a:r>
                        <a:rPr lang="en-US" sz="1100" b="1" dirty="0">
                          <a:solidFill>
                            <a:srgbClr val="000000"/>
                          </a:solidFill>
                          <a:latin typeface="Times New Roman" pitchFamily="18" charset="0"/>
                          <a:ea typeface="Arial Unicode MS" pitchFamily="34" charset="-128"/>
                          <a:cs typeface="Times New Roman" pitchFamily="18" charset="0"/>
                        </a:rPr>
                        <a:t>count (</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endParaRPr lang="en-GB" sz="1100" dirty="0">
                        <a:latin typeface="Times New Roman" pitchFamily="18" charset="0"/>
                        <a:ea typeface="Arial Unicode MS" pitchFamily="34" charset="-128"/>
                        <a:cs typeface="Times New Roman" pitchFamily="18" charset="0"/>
                      </a:endParaRPr>
                    </a:p>
                  </a:txBody>
                  <a:tcPr marL="27011" marR="270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i="1" dirty="0" err="1">
                          <a:solidFill>
                            <a:srgbClr val="000000"/>
                          </a:solidFill>
                          <a:latin typeface="Times New Roman" pitchFamily="18" charset="0"/>
                          <a:ea typeface="Arial Unicode MS" pitchFamily="34" charset="-128"/>
                          <a:cs typeface="Times New Roman" pitchFamily="18" charset="0"/>
                        </a:rPr>
                        <a:t>Coliform</a:t>
                      </a:r>
                      <a:r>
                        <a:rPr lang="en-US" sz="1100" b="1" i="1" dirty="0">
                          <a:solidFill>
                            <a:srgbClr val="000000"/>
                          </a:solidFill>
                          <a:latin typeface="Times New Roman" pitchFamily="18" charset="0"/>
                          <a:ea typeface="Arial Unicode MS" pitchFamily="34" charset="-128"/>
                          <a:cs typeface="Times New Roman" pitchFamily="18" charset="0"/>
                        </a:rPr>
                        <a:t> </a:t>
                      </a:r>
                      <a:r>
                        <a:rPr lang="en-US" sz="1100" b="1" dirty="0">
                          <a:solidFill>
                            <a:srgbClr val="000000"/>
                          </a:solidFill>
                          <a:latin typeface="Times New Roman" pitchFamily="18" charset="0"/>
                          <a:ea typeface="Arial Unicode MS" pitchFamily="34" charset="-128"/>
                          <a:cs typeface="Times New Roman" pitchFamily="18" charset="0"/>
                        </a:rPr>
                        <a:t>(</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r>
                        <a:rPr lang="en-US" sz="1100" b="1" dirty="0" smtClean="0">
                          <a:solidFill>
                            <a:srgbClr val="000000"/>
                          </a:solidFill>
                          <a:latin typeface="Times New Roman" pitchFamily="18" charset="0"/>
                          <a:ea typeface="Arial Unicode MS" pitchFamily="34" charset="-128"/>
                          <a:cs typeface="Times New Roman" pitchFamily="18" charset="0"/>
                        </a:rPr>
                        <a:t>)</a:t>
                      </a:r>
                    </a:p>
                    <a:p>
                      <a:pPr marL="900430" indent="-900430" algn="just">
                        <a:lnSpc>
                          <a:spcPct val="115000"/>
                        </a:lnSpc>
                        <a:spcAft>
                          <a:spcPts val="0"/>
                        </a:spcAft>
                      </a:pPr>
                      <a:endParaRPr lang="en-GB" sz="1100" dirty="0">
                        <a:latin typeface="Times New Roman" pitchFamily="18" charset="0"/>
                        <a:ea typeface="Arial Unicode MS" pitchFamily="34" charset="-128"/>
                        <a:cs typeface="Times New Roman" pitchFamily="18" charset="0"/>
                      </a:endParaRPr>
                    </a:p>
                  </a:txBody>
                  <a:tcPr marL="27011" marR="270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i="1" dirty="0">
                          <a:solidFill>
                            <a:srgbClr val="000000"/>
                          </a:solidFill>
                          <a:latin typeface="Times New Roman" pitchFamily="18" charset="0"/>
                          <a:ea typeface="Arial Unicode MS" pitchFamily="34" charset="-128"/>
                          <a:cs typeface="Times New Roman" pitchFamily="18" charset="0"/>
                        </a:rPr>
                        <a:t>Salmonella</a:t>
                      </a:r>
                      <a:r>
                        <a:rPr lang="en-US" sz="1100" b="1" dirty="0">
                          <a:solidFill>
                            <a:srgbClr val="000000"/>
                          </a:solidFill>
                          <a:latin typeface="Times New Roman" pitchFamily="18" charset="0"/>
                          <a:ea typeface="Arial Unicode MS" pitchFamily="34" charset="-128"/>
                          <a:cs typeface="Times New Roman" pitchFamily="18" charset="0"/>
                        </a:rPr>
                        <a:t> (</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endParaRPr lang="en-GB" sz="1100" dirty="0">
                        <a:latin typeface="Times New Roman" pitchFamily="18" charset="0"/>
                        <a:ea typeface="Arial Unicode MS" pitchFamily="34" charset="-128"/>
                        <a:cs typeface="Times New Roman" pitchFamily="18" charset="0"/>
                      </a:endParaRPr>
                    </a:p>
                  </a:txBody>
                  <a:tcPr marL="27011" marR="270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i="1" dirty="0" err="1">
                          <a:solidFill>
                            <a:srgbClr val="000000"/>
                          </a:solidFill>
                          <a:latin typeface="Times New Roman" pitchFamily="18" charset="0"/>
                          <a:ea typeface="Arial Unicode MS" pitchFamily="34" charset="-128"/>
                          <a:cs typeface="Times New Roman" pitchFamily="18" charset="0"/>
                        </a:rPr>
                        <a:t>Escherichial</a:t>
                      </a:r>
                      <a:r>
                        <a:rPr lang="en-US" sz="1100" b="1" i="1" dirty="0">
                          <a:solidFill>
                            <a:srgbClr val="000000"/>
                          </a:solidFill>
                          <a:latin typeface="Times New Roman" pitchFamily="18" charset="0"/>
                          <a:ea typeface="Arial Unicode MS" pitchFamily="34" charset="-128"/>
                          <a:cs typeface="Times New Roman" pitchFamily="18" charset="0"/>
                        </a:rPr>
                        <a:t> coli</a:t>
                      </a:r>
                      <a:r>
                        <a:rPr lang="en-US" sz="1100" b="1" dirty="0">
                          <a:solidFill>
                            <a:srgbClr val="000000"/>
                          </a:solidFill>
                          <a:latin typeface="Times New Roman" pitchFamily="18" charset="0"/>
                          <a:ea typeface="Arial Unicode MS" pitchFamily="34" charset="-128"/>
                          <a:cs typeface="Times New Roman" pitchFamily="18" charset="0"/>
                        </a:rPr>
                        <a:t> </a:t>
                      </a:r>
                      <a:endParaRPr lang="en-US" sz="11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100" b="1" dirty="0" smtClean="0">
                          <a:solidFill>
                            <a:srgbClr val="000000"/>
                          </a:solidFill>
                          <a:latin typeface="Times New Roman" pitchFamily="18" charset="0"/>
                          <a:ea typeface="Arial Unicode MS" pitchFamily="34" charset="-128"/>
                          <a:cs typeface="Times New Roman" pitchFamily="18" charset="0"/>
                        </a:rPr>
                        <a:t>(</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endParaRPr lang="en-GB" sz="1100" dirty="0">
                        <a:latin typeface="Times New Roman" pitchFamily="18" charset="0"/>
                        <a:ea typeface="Arial Unicode MS" pitchFamily="34" charset="-128"/>
                        <a:cs typeface="Times New Roman" pitchFamily="18" charset="0"/>
                      </a:endParaRPr>
                    </a:p>
                  </a:txBody>
                  <a:tcPr marL="27011" marR="270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100" b="1" dirty="0">
                          <a:solidFill>
                            <a:srgbClr val="000000"/>
                          </a:solidFill>
                          <a:latin typeface="Times New Roman" pitchFamily="18" charset="0"/>
                          <a:ea typeface="Arial Unicode MS" pitchFamily="34" charset="-128"/>
                          <a:cs typeface="Times New Roman" pitchFamily="18" charset="0"/>
                        </a:rPr>
                        <a:t>Fungi (</a:t>
                      </a:r>
                      <a:r>
                        <a:rPr lang="en-US" sz="1100" b="1" dirty="0" err="1">
                          <a:solidFill>
                            <a:srgbClr val="000000"/>
                          </a:solidFill>
                          <a:latin typeface="Times New Roman" pitchFamily="18" charset="0"/>
                          <a:ea typeface="Arial Unicode MS" pitchFamily="34" charset="-128"/>
                          <a:cs typeface="Times New Roman" pitchFamily="18" charset="0"/>
                        </a:rPr>
                        <a:t>cfu</a:t>
                      </a:r>
                      <a:r>
                        <a:rPr lang="en-US" sz="1100" b="1" dirty="0">
                          <a:solidFill>
                            <a:srgbClr val="000000"/>
                          </a:solidFill>
                          <a:latin typeface="Times New Roman" pitchFamily="18" charset="0"/>
                          <a:ea typeface="Arial Unicode MS" pitchFamily="34" charset="-128"/>
                          <a:cs typeface="Times New Roman" pitchFamily="18" charset="0"/>
                        </a:rPr>
                        <a:t>/g)</a:t>
                      </a:r>
                      <a:endParaRPr lang="en-GB" sz="1100" dirty="0">
                        <a:latin typeface="Times New Roman" pitchFamily="18" charset="0"/>
                        <a:ea typeface="Arial Unicode MS" pitchFamily="34" charset="-128"/>
                        <a:cs typeface="Times New Roman" pitchFamily="18" charset="0"/>
                      </a:endParaRPr>
                    </a:p>
                  </a:txBody>
                  <a:tcPr marL="27011" marR="2701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30">
                <a:tc rowSpan="3">
                  <a:txBody>
                    <a:bodyPr/>
                    <a:lstStyle/>
                    <a:p>
                      <a:pPr marL="900430" marR="0" indent="-90043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Arial Unicode MS" pitchFamily="34" charset="-128"/>
                          <a:ea typeface="Arial Unicode MS" pitchFamily="34" charset="-128"/>
                          <a:cs typeface="Arial Unicode MS" pitchFamily="34" charset="-128"/>
                        </a:rPr>
                        <a:t>Body Part</a:t>
                      </a:r>
                      <a:endParaRPr lang="en-GB" sz="1400" b="1" dirty="0" smtClean="0">
                        <a:latin typeface="Arial Unicode MS" pitchFamily="34" charset="-128"/>
                        <a:ea typeface="Arial Unicode MS" pitchFamily="34" charset="-128"/>
                        <a:cs typeface="Arial Unicode MS" pitchFamily="34" charset="-128"/>
                      </a:endParaRPr>
                    </a:p>
                    <a:p>
                      <a:pPr marL="900430" indent="-900430" algn="ctr">
                        <a:lnSpc>
                          <a:spcPct val="100000"/>
                        </a:lnSpc>
                        <a:spcAft>
                          <a:spcPts val="0"/>
                        </a:spcAft>
                      </a:pPr>
                      <a:endParaRPr lang="en-US" sz="1200" b="0" dirty="0" smtClean="0">
                        <a:solidFill>
                          <a:srgbClr val="000000"/>
                        </a:solidFill>
                        <a:latin typeface="Arial Unicode MS" pitchFamily="34" charset="-128"/>
                        <a:ea typeface="Arial Unicode MS" pitchFamily="34" charset="-128"/>
                        <a:cs typeface="Arial Unicode MS" pitchFamily="34" charset="-128"/>
                      </a:endParaRPr>
                    </a:p>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6    </a:t>
                      </a:r>
                      <a:r>
                        <a:rPr lang="en-US" sz="1200" b="0" dirty="0">
                          <a:solidFill>
                            <a:srgbClr val="000000"/>
                          </a:solidFill>
                          <a:latin typeface="Arial Unicode MS" pitchFamily="34" charset="-128"/>
                          <a:ea typeface="Arial Unicode MS" pitchFamily="34" charset="-128"/>
                          <a:cs typeface="Arial Unicode MS" pitchFamily="34" charset="-128"/>
                        </a:rPr>
                        <a:t>60   </a:t>
                      </a:r>
                      <a:r>
                        <a:rPr lang="en-US" sz="1200" b="0" dirty="0" smtClean="0">
                          <a:solidFill>
                            <a:srgbClr val="000000"/>
                          </a:solidFill>
                          <a:latin typeface="Arial Unicode MS" pitchFamily="34" charset="-128"/>
                          <a:ea typeface="Arial Unicode MS" pitchFamily="34" charset="-128"/>
                          <a:cs typeface="Arial Unicode MS" pitchFamily="34" charset="-128"/>
                        </a:rPr>
                        <a:t>90</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indent="-540000" algn="ctr">
                        <a:lnSpc>
                          <a:spcPct val="15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900430" indent="-540000" algn="ctr">
                        <a:lnSpc>
                          <a:spcPct val="115000"/>
                        </a:lnSpc>
                        <a:spcAft>
                          <a:spcPts val="0"/>
                        </a:spcAft>
                      </a:pPr>
                      <a:r>
                        <a:rPr lang="en-US" sz="1600" b="0" dirty="0" smtClean="0">
                          <a:solidFill>
                            <a:srgbClr val="FF0000"/>
                          </a:solidFill>
                          <a:latin typeface="Times New Roman" pitchFamily="18" charset="0"/>
                          <a:ea typeface="Arial Unicode MS" pitchFamily="34" charset="-128"/>
                          <a:cs typeface="Times New Roman" pitchFamily="18" charset="0"/>
                        </a:rPr>
                        <a:t>PL</a:t>
                      </a:r>
                      <a:endParaRPr lang="en-GB" sz="1600" b="0" dirty="0">
                        <a:solidFill>
                          <a:srgbClr val="FF0000"/>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900430" indent="-540000" algn="ctr">
                        <a:lnSpc>
                          <a:spcPct val="115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ND</a:t>
                      </a:r>
                      <a:endParaRPr lang="en-GB" sz="12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algn="ctr">
                        <a:lnSpc>
                          <a:spcPts val="1490"/>
                        </a:lnSpc>
                        <a:spcAft>
                          <a:spcPts val="0"/>
                        </a:spcAft>
                      </a:pPr>
                      <a:r>
                        <a:rPr lang="en-GB" sz="1200" b="0" kern="1200" dirty="0" smtClean="0">
                          <a:solidFill>
                            <a:srgbClr val="000000"/>
                          </a:solidFill>
                          <a:latin typeface="Times New Roman" pitchFamily="18" charset="0"/>
                          <a:ea typeface="Calibri"/>
                          <a:cs typeface="Times New Roman" pitchFamily="18" charset="0"/>
                        </a:rPr>
                        <a:t>  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a:noFill/>
                    </a:lnB>
                    <a:solidFill>
                      <a:srgbClr val="FDE9D9"/>
                    </a:solidFill>
                  </a:tcPr>
                </a:tc>
              </a:tr>
              <a:tr h="256136">
                <a:tc vMerge="1">
                  <a:txBody>
                    <a:bodyPr/>
                    <a:lstStyle/>
                    <a:p>
                      <a:endParaRPr lang="en-GB"/>
                    </a:p>
                  </a:txBody>
                  <a:tcPr/>
                </a:tc>
                <a:tc>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C5 (Tr1)</a:t>
                      </a: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FDE9D9"/>
                    </a:solidFill>
                  </a:tcPr>
                </a:tc>
                <a:tc>
                  <a:txBody>
                    <a:bodyPr/>
                    <a:lstStyle/>
                    <a:p>
                      <a:pPr marL="900430" indent="-900430" algn="ctr">
                        <a:lnSpc>
                          <a:spcPct val="100000"/>
                        </a:lnSpc>
                        <a:spcAft>
                          <a:spcPts val="0"/>
                        </a:spcAft>
                      </a:pPr>
                      <a:r>
                        <a:rPr lang="en-US" sz="1600" b="0" dirty="0" smtClean="0">
                          <a:solidFill>
                            <a:schemeClr val="tx1"/>
                          </a:solidFill>
                          <a:latin typeface="Times New Roman" pitchFamily="18" charset="0"/>
                          <a:ea typeface="Arial Unicode MS" pitchFamily="34" charset="-128"/>
                          <a:cs typeface="Times New Roman" pitchFamily="18" charset="0"/>
                        </a:rPr>
                        <a:t>       HD</a:t>
                      </a:r>
                      <a:endParaRPr lang="en-GB" sz="16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FDE9D9"/>
                    </a:solidFill>
                  </a:tcPr>
                </a:tc>
                <a:tc>
                  <a:txBody>
                    <a:bodyPr/>
                    <a:lstStyle/>
                    <a:p>
                      <a:pPr marL="900430" indent="-900430" algn="ctr">
                        <a:lnSpc>
                          <a:spcPct val="100000"/>
                        </a:lnSpc>
                        <a:spcAft>
                          <a:spcPts val="0"/>
                        </a:spcAft>
                      </a:pPr>
                      <a:r>
                        <a:rPr lang="en-US" sz="1400" b="0" dirty="0" smtClean="0">
                          <a:solidFill>
                            <a:schemeClr val="tx1"/>
                          </a:solidFill>
                          <a:latin typeface="Times New Roman" pitchFamily="18" charset="0"/>
                          <a:ea typeface="Arial Unicode MS" pitchFamily="34" charset="-128"/>
                          <a:cs typeface="Times New Roman" pitchFamily="18" charset="0"/>
                        </a:rPr>
                        <a:t>      1.0x10</a:t>
                      </a:r>
                      <a:r>
                        <a:rPr lang="en-US" sz="1400" b="0" baseline="30000" dirty="0" smtClean="0">
                          <a:solidFill>
                            <a:schemeClr val="tx1"/>
                          </a:solidFill>
                          <a:latin typeface="Times New Roman" pitchFamily="18" charset="0"/>
                          <a:ea typeface="Arial Unicode MS" pitchFamily="34" charset="-128"/>
                          <a:cs typeface="Times New Roman" pitchFamily="18" charset="0"/>
                        </a:rPr>
                        <a:t>3</a:t>
                      </a:r>
                      <a:endParaRPr lang="en-GB" sz="14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FDE9D9"/>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DE9D9"/>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DE9D9"/>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DE9D9"/>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 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DE9D9"/>
                    </a:solidFill>
                  </a:tcPr>
                </a:tc>
              </a:tr>
              <a:tr h="248089">
                <a:tc vMerge="1">
                  <a:txBody>
                    <a:bodyPr/>
                    <a:lstStyle/>
                    <a:p>
                      <a:endParaRPr lang="en-GB"/>
                    </a:p>
                  </a:txBody>
                  <a:tcPr/>
                </a:tc>
                <a:tc>
                  <a:txBody>
                    <a:bodyPr/>
                    <a:lstStyle/>
                    <a:p>
                      <a:pPr indent="-612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FDE9D9"/>
                    </a:solidFill>
                  </a:tcPr>
                </a:tc>
                <a:tc>
                  <a:txBody>
                    <a:bodyPr/>
                    <a:lstStyle/>
                    <a:p>
                      <a:pPr marL="900430" indent="-612000" algn="ctr">
                        <a:lnSpc>
                          <a:spcPct val="100000"/>
                        </a:lnSpc>
                        <a:spcAft>
                          <a:spcPts val="0"/>
                        </a:spcAft>
                      </a:pPr>
                      <a:r>
                        <a:rPr lang="en-US" sz="1600" b="0" dirty="0" smtClean="0">
                          <a:solidFill>
                            <a:srgbClr val="000000"/>
                          </a:solidFill>
                          <a:latin typeface="Times New Roman" pitchFamily="18" charset="0"/>
                          <a:ea typeface="Arial Unicode MS" pitchFamily="34" charset="-128"/>
                          <a:cs typeface="Times New Roman" pitchFamily="18" charset="0"/>
                        </a:rPr>
                        <a:t> LD</a:t>
                      </a:r>
                      <a:endParaRPr lang="en-GB" sz="16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FDE9D9"/>
                    </a:solidFill>
                  </a:tcPr>
                </a:tc>
                <a:tc>
                  <a:txBody>
                    <a:bodyPr/>
                    <a:lstStyle/>
                    <a:p>
                      <a:pPr marL="900430" indent="-612000" algn="ctr">
                        <a:lnSpc>
                          <a:spcPct val="100000"/>
                        </a:lnSpc>
                        <a:spcAft>
                          <a:spcPts val="0"/>
                        </a:spcAft>
                      </a:pPr>
                      <a:r>
                        <a:rPr lang="en-US" sz="1400" b="0" dirty="0">
                          <a:solidFill>
                            <a:srgbClr val="000000"/>
                          </a:solidFill>
                          <a:latin typeface="Times New Roman" pitchFamily="18" charset="0"/>
                          <a:ea typeface="Arial Unicode MS" pitchFamily="34" charset="-128"/>
                          <a:cs typeface="Times New Roman" pitchFamily="18" charset="0"/>
                        </a:rPr>
                        <a:t>1.0x10</a:t>
                      </a:r>
                      <a:r>
                        <a:rPr lang="en-US" sz="1400" b="0" baseline="30000" dirty="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FDE9D9"/>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DE9D9"/>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DE9D9"/>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DE9D9"/>
                    </a:solidFill>
                  </a:tcPr>
                </a:tc>
                <a:tc>
                  <a:txBody>
                    <a:bodyPr/>
                    <a:lstStyle/>
                    <a:p>
                      <a:pPr marL="900430" indent="-612000" algn="ctr">
                        <a:lnSpc>
                          <a:spcPct val="100000"/>
                        </a:lnSpc>
                        <a:spcAft>
                          <a:spcPts val="0"/>
                        </a:spcAft>
                      </a:pPr>
                      <a:r>
                        <a:rPr lang="en-US" sz="1400" b="0" dirty="0" smtClean="0">
                          <a:solidFill>
                            <a:srgbClr val="000000"/>
                          </a:solidFill>
                          <a:latin typeface="Times New Roman" pitchFamily="18" charset="0"/>
                          <a:ea typeface="Arial Unicode MS" pitchFamily="34" charset="-128"/>
                          <a:cs typeface="Times New Roman" pitchFamily="18" charset="0"/>
                        </a:rPr>
                        <a:t>   5.0x10</a:t>
                      </a:r>
                      <a:r>
                        <a:rPr lang="en-US" sz="1400" b="0" baseline="30000" dirty="0" smtClean="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FDE9D9"/>
                    </a:solidFill>
                  </a:tcPr>
                </a:tc>
              </a:tr>
              <a:tr h="243420">
                <a:tc rowSpan="3">
                  <a:txBody>
                    <a:bodyPr/>
                    <a:lstStyle/>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9     </a:t>
                      </a:r>
                      <a:r>
                        <a:rPr lang="en-US" sz="1200" b="0" dirty="0">
                          <a:solidFill>
                            <a:srgbClr val="000000"/>
                          </a:solidFill>
                          <a:latin typeface="Arial Unicode MS" pitchFamily="34" charset="-128"/>
                          <a:ea typeface="Arial Unicode MS" pitchFamily="34" charset="-128"/>
                          <a:cs typeface="Arial Unicode MS" pitchFamily="34" charset="-128"/>
                        </a:rPr>
                        <a:t>90  </a:t>
                      </a:r>
                      <a:r>
                        <a:rPr lang="en-US" sz="1200" b="0" dirty="0" smtClean="0">
                          <a:solidFill>
                            <a:srgbClr val="000000"/>
                          </a:solidFill>
                          <a:latin typeface="Arial Unicode MS" pitchFamily="34" charset="-128"/>
                          <a:ea typeface="Arial Unicode MS" pitchFamily="34" charset="-128"/>
                          <a:cs typeface="Arial Unicode MS" pitchFamily="34" charset="-128"/>
                        </a:rPr>
                        <a:t>90</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E5DFEC"/>
                    </a:solidFill>
                  </a:tcPr>
                </a:tc>
                <a:tc>
                  <a:txBody>
                    <a:bodyPr/>
                    <a:lstStyle/>
                    <a:p>
                      <a:pPr indent="-612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E5DFEC"/>
                    </a:solidFill>
                  </a:tcPr>
                </a:tc>
                <a:tc>
                  <a:txBody>
                    <a:bodyPr/>
                    <a:lstStyle/>
                    <a:p>
                      <a:pPr marL="900430" indent="-612000" algn="ctr">
                        <a:lnSpc>
                          <a:spcPct val="100000"/>
                        </a:lnSpc>
                        <a:spcAft>
                          <a:spcPts val="0"/>
                        </a:spcAft>
                      </a:pPr>
                      <a:r>
                        <a:rPr lang="en-US" sz="1600" b="0" dirty="0">
                          <a:solidFill>
                            <a:srgbClr val="FF0000"/>
                          </a:solidFill>
                          <a:latin typeface="Times New Roman" pitchFamily="18" charset="0"/>
                          <a:ea typeface="Arial Unicode MS" pitchFamily="34" charset="-128"/>
                          <a:cs typeface="Times New Roman" pitchFamily="18" charset="0"/>
                        </a:rPr>
                        <a:t>PL</a:t>
                      </a:r>
                      <a:endParaRPr lang="en-GB" sz="1600" b="0" dirty="0">
                        <a:solidFill>
                          <a:srgbClr val="FF0000"/>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c>
                  <a:txBody>
                    <a:bodyPr/>
                    <a:lstStyle/>
                    <a:p>
                      <a:pPr marL="900430" indent="-612000" algn="ctr">
                        <a:lnSpc>
                          <a:spcPct val="100000"/>
                        </a:lnSpc>
                        <a:spcAft>
                          <a:spcPts val="0"/>
                        </a:spcAft>
                      </a:pPr>
                      <a:r>
                        <a:rPr lang="en-US" sz="1400" b="0" dirty="0">
                          <a:solidFill>
                            <a:schemeClr val="tx1"/>
                          </a:solidFill>
                          <a:latin typeface="Times New Roman" pitchFamily="18" charset="0"/>
                          <a:ea typeface="Arial Unicode MS" pitchFamily="34" charset="-128"/>
                          <a:cs typeface="Times New Roman" pitchFamily="18" charset="0"/>
                        </a:rPr>
                        <a:t>1.0x10</a:t>
                      </a:r>
                      <a:r>
                        <a:rPr lang="en-US" sz="1400" b="0" baseline="30000" dirty="0">
                          <a:solidFill>
                            <a:schemeClr val="tx1"/>
                          </a:solidFill>
                          <a:latin typeface="Times New Roman" pitchFamily="18" charset="0"/>
                          <a:ea typeface="Arial Unicode MS" pitchFamily="34" charset="-128"/>
                          <a:cs typeface="Times New Roman" pitchFamily="18" charset="0"/>
                        </a:rPr>
                        <a:t>3</a:t>
                      </a:r>
                      <a:endParaRPr lang="en-GB" sz="14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marL="900430" indent="-612000" algn="ctr">
                        <a:lnSpc>
                          <a:spcPct val="100000"/>
                        </a:lnSpc>
                        <a:spcAft>
                          <a:spcPts val="0"/>
                        </a:spcAft>
                      </a:pPr>
                      <a:r>
                        <a:rPr lang="en-US" sz="1400" b="0" dirty="0" smtClean="0">
                          <a:solidFill>
                            <a:schemeClr val="tx1"/>
                          </a:solidFill>
                          <a:latin typeface="Times New Roman" pitchFamily="18" charset="0"/>
                          <a:ea typeface="Arial Unicode MS" pitchFamily="34" charset="-128"/>
                          <a:cs typeface="Times New Roman" pitchFamily="18" charset="0"/>
                        </a:rPr>
                        <a:t>   3.0x10</a:t>
                      </a:r>
                      <a:r>
                        <a:rPr lang="en-US" sz="1400" b="0" baseline="30000" dirty="0" smtClean="0">
                          <a:solidFill>
                            <a:schemeClr val="tx1"/>
                          </a:solidFill>
                          <a:latin typeface="Times New Roman" pitchFamily="18" charset="0"/>
                          <a:ea typeface="Arial Unicode MS" pitchFamily="34" charset="-128"/>
                          <a:cs typeface="Times New Roman" pitchFamily="18" charset="0"/>
                        </a:rPr>
                        <a:t>3</a:t>
                      </a:r>
                      <a:endParaRPr lang="en-GB" sz="14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r>
              <a:tr h="256136">
                <a:tc vMerge="1">
                  <a:txBody>
                    <a:bodyPr/>
                    <a:lstStyle/>
                    <a:p>
                      <a:endParaRPr lang="en-GB"/>
                    </a:p>
                  </a:txBody>
                  <a:tcPr/>
                </a:tc>
                <a:tc>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C1 (Tr2)</a:t>
                      </a: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E5DFEC"/>
                    </a:solidFill>
                  </a:tcPr>
                </a:tc>
                <a:tc>
                  <a:txBody>
                    <a:bodyPr/>
                    <a:lstStyle/>
                    <a:p>
                      <a:pPr marL="900430" indent="-900430" algn="ctr">
                        <a:lnSpc>
                          <a:spcPct val="100000"/>
                        </a:lnSpc>
                        <a:spcAft>
                          <a:spcPts val="0"/>
                        </a:spcAft>
                      </a:pPr>
                      <a:r>
                        <a:rPr lang="en-US" sz="1600" b="0" dirty="0" smtClean="0">
                          <a:solidFill>
                            <a:srgbClr val="000000"/>
                          </a:solidFill>
                          <a:latin typeface="Times New Roman" pitchFamily="18" charset="0"/>
                          <a:ea typeface="Arial Unicode MS" pitchFamily="34" charset="-128"/>
                          <a:cs typeface="Times New Roman" pitchFamily="18" charset="0"/>
                        </a:rPr>
                        <a:t>      HD </a:t>
                      </a:r>
                      <a:endParaRPr lang="en-GB" sz="16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c>
                  <a:txBody>
                    <a:bodyPr/>
                    <a:lstStyle/>
                    <a:p>
                      <a:pPr marL="900430" indent="-900430" algn="ctr">
                        <a:lnSpc>
                          <a:spcPct val="100000"/>
                        </a:lnSpc>
                        <a:spcAft>
                          <a:spcPts val="0"/>
                        </a:spcAft>
                      </a:pPr>
                      <a:r>
                        <a:rPr lang="en-US" sz="1400" b="0" dirty="0" smtClean="0">
                          <a:solidFill>
                            <a:srgbClr val="000000"/>
                          </a:solidFill>
                          <a:latin typeface="Times New Roman" pitchFamily="18" charset="0"/>
                          <a:ea typeface="Arial Unicode MS" pitchFamily="34" charset="-128"/>
                          <a:cs typeface="Times New Roman" pitchFamily="18" charset="0"/>
                        </a:rPr>
                        <a:t>       6.0x10</a:t>
                      </a:r>
                      <a:r>
                        <a:rPr lang="en-US" sz="1400" b="0" baseline="30000" dirty="0" smtClean="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marL="900430" indent="-900430" algn="ctr">
                        <a:lnSpc>
                          <a:spcPct val="100000"/>
                        </a:lnSpc>
                        <a:spcAft>
                          <a:spcPts val="0"/>
                        </a:spcAft>
                      </a:pPr>
                      <a:r>
                        <a:rPr lang="en-US" sz="1400" b="0" dirty="0" smtClean="0">
                          <a:solidFill>
                            <a:srgbClr val="000000"/>
                          </a:solidFill>
                          <a:latin typeface="Times New Roman" pitchFamily="18" charset="0"/>
                          <a:ea typeface="Arial Unicode MS" pitchFamily="34" charset="-128"/>
                          <a:cs typeface="Times New Roman" pitchFamily="18" charset="0"/>
                        </a:rPr>
                        <a:t>          3.0x10</a:t>
                      </a:r>
                      <a:r>
                        <a:rPr lang="en-US" sz="1400" b="0" baseline="30000" dirty="0" smtClean="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r>
              <a:tr h="243420">
                <a:tc vMerge="1">
                  <a:txBody>
                    <a:bodyPr/>
                    <a:lstStyle/>
                    <a:p>
                      <a:endParaRPr lang="en-GB"/>
                    </a:p>
                  </a:txBody>
                  <a:tcPr/>
                </a:tc>
                <a:tc>
                  <a:txBody>
                    <a:bodyPr/>
                    <a:lstStyle/>
                    <a:p>
                      <a:pPr indent="-612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E5DFEC"/>
                    </a:solidFill>
                  </a:tcPr>
                </a:tc>
                <a:tc>
                  <a:txBody>
                    <a:bodyPr/>
                    <a:lstStyle/>
                    <a:p>
                      <a:pPr marL="900430" indent="-612000" algn="ctr">
                        <a:lnSpc>
                          <a:spcPct val="100000"/>
                        </a:lnSpc>
                        <a:spcAft>
                          <a:spcPts val="0"/>
                        </a:spcAft>
                      </a:pPr>
                      <a:r>
                        <a:rPr lang="en-US" sz="1600" b="0" dirty="0">
                          <a:solidFill>
                            <a:srgbClr val="000000"/>
                          </a:solidFill>
                          <a:latin typeface="Times New Roman" pitchFamily="18" charset="0"/>
                          <a:ea typeface="Arial Unicode MS" pitchFamily="34" charset="-128"/>
                          <a:cs typeface="Times New Roman" pitchFamily="18" charset="0"/>
                        </a:rPr>
                        <a:t>LD</a:t>
                      </a:r>
                      <a:endParaRPr lang="en-GB" sz="16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c>
                  <a:txBody>
                    <a:bodyPr/>
                    <a:lstStyle/>
                    <a:p>
                      <a:pPr marL="900430" indent="-612000" algn="ctr">
                        <a:lnSpc>
                          <a:spcPct val="100000"/>
                        </a:lnSpc>
                        <a:spcAft>
                          <a:spcPts val="0"/>
                        </a:spcAft>
                      </a:pPr>
                      <a:r>
                        <a:rPr lang="en-US" sz="1400" b="0" dirty="0">
                          <a:solidFill>
                            <a:srgbClr val="000000"/>
                          </a:solidFill>
                          <a:latin typeface="Times New Roman" pitchFamily="18" charset="0"/>
                          <a:ea typeface="Arial Unicode MS" pitchFamily="34" charset="-128"/>
                          <a:cs typeface="Times New Roman" pitchFamily="18" charset="0"/>
                        </a:rPr>
                        <a:t>4.0x10</a:t>
                      </a:r>
                      <a:r>
                        <a:rPr lang="en-US" sz="1400" b="0" baseline="30000" dirty="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E5DFEC"/>
                    </a:solidFill>
                  </a:tcPr>
                </a:tc>
                <a:tc>
                  <a:txBody>
                    <a:bodyPr/>
                    <a:lstStyle/>
                    <a:p>
                      <a:pPr marL="900430" indent="-612000" algn="ctr">
                        <a:lnSpc>
                          <a:spcPct val="100000"/>
                        </a:lnSpc>
                        <a:spcAft>
                          <a:spcPts val="0"/>
                        </a:spcAft>
                      </a:pPr>
                      <a:r>
                        <a:rPr lang="en-US" sz="1400" b="0" dirty="0" smtClean="0">
                          <a:solidFill>
                            <a:srgbClr val="000000"/>
                          </a:solidFill>
                          <a:latin typeface="Times New Roman" pitchFamily="18" charset="0"/>
                          <a:ea typeface="Arial Unicode MS" pitchFamily="34" charset="-128"/>
                          <a:cs typeface="Times New Roman" pitchFamily="18" charset="0"/>
                        </a:rPr>
                        <a:t>   7.0x10</a:t>
                      </a:r>
                      <a:r>
                        <a:rPr lang="en-US" sz="1400" b="0" baseline="30000" dirty="0" smtClean="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E5DFEC"/>
                    </a:solidFill>
                  </a:tcPr>
                </a:tc>
              </a:tr>
              <a:tr h="243420">
                <a:tc rowSpan="3">
                  <a:txBody>
                    <a:bodyPr/>
                    <a:lstStyle/>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6    </a:t>
                      </a:r>
                      <a:r>
                        <a:rPr lang="en-US" sz="1200" b="0" dirty="0">
                          <a:solidFill>
                            <a:srgbClr val="000000"/>
                          </a:solidFill>
                          <a:latin typeface="Arial Unicode MS" pitchFamily="34" charset="-128"/>
                          <a:ea typeface="Arial Unicode MS" pitchFamily="34" charset="-128"/>
                          <a:cs typeface="Arial Unicode MS" pitchFamily="34" charset="-128"/>
                        </a:rPr>
                        <a:t>90 </a:t>
                      </a:r>
                      <a:r>
                        <a:rPr lang="en-US" sz="1200" b="0" dirty="0" smtClean="0">
                          <a:solidFill>
                            <a:srgbClr val="000000"/>
                          </a:solidFill>
                          <a:latin typeface="Arial Unicode MS" pitchFamily="34" charset="-128"/>
                          <a:ea typeface="Arial Unicode MS" pitchFamily="34" charset="-128"/>
                          <a:cs typeface="Arial Unicode MS" pitchFamily="34" charset="-128"/>
                        </a:rPr>
                        <a:t>110</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indent="-720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D6E3BC"/>
                    </a:solidFill>
                  </a:tcPr>
                </a:tc>
                <a:tc>
                  <a:txBody>
                    <a:bodyPr/>
                    <a:lstStyle/>
                    <a:p>
                      <a:pPr marL="900430" indent="-720000" algn="ctr">
                        <a:lnSpc>
                          <a:spcPct val="100000"/>
                        </a:lnSpc>
                        <a:spcAft>
                          <a:spcPts val="0"/>
                        </a:spcAft>
                      </a:pPr>
                      <a:r>
                        <a:rPr lang="en-US" sz="1600" b="0" dirty="0" smtClean="0">
                          <a:solidFill>
                            <a:srgbClr val="000000"/>
                          </a:solidFill>
                          <a:latin typeface="Times New Roman" pitchFamily="18" charset="0"/>
                          <a:ea typeface="Arial Unicode MS" pitchFamily="34" charset="-128"/>
                          <a:cs typeface="Times New Roman" pitchFamily="18" charset="0"/>
                        </a:rPr>
                        <a:t>  PL</a:t>
                      </a:r>
                      <a:endParaRPr lang="en-GB" sz="16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D6E3BC"/>
                    </a:solidFill>
                  </a:tcPr>
                </a:tc>
                <a:tc>
                  <a:txBody>
                    <a:bodyPr/>
                    <a:lstStyle/>
                    <a:p>
                      <a:pPr marL="900430" indent="-720000" algn="ctr">
                        <a:lnSpc>
                          <a:spcPct val="100000"/>
                        </a:lnSpc>
                        <a:spcAft>
                          <a:spcPts val="0"/>
                        </a:spcAft>
                      </a:pPr>
                      <a:r>
                        <a:rPr lang="en-US" sz="1400" b="0" dirty="0" smtClean="0">
                          <a:solidFill>
                            <a:srgbClr val="000000"/>
                          </a:solidFill>
                          <a:latin typeface="Times New Roman" pitchFamily="18" charset="0"/>
                          <a:ea typeface="Arial Unicode MS" pitchFamily="34" charset="-128"/>
                          <a:cs typeface="Times New Roman" pitchFamily="18" charset="0"/>
                        </a:rPr>
                        <a:t>  2.0x10</a:t>
                      </a:r>
                      <a:r>
                        <a:rPr lang="en-US" sz="1400" b="0" baseline="30000" dirty="0" smtClean="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D6E3BC"/>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6E3BC"/>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6E3BC"/>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6E3BC"/>
                    </a:solidFill>
                  </a:tcPr>
                </a:tc>
                <a:tc>
                  <a:txBody>
                    <a:bodyPr/>
                    <a:lstStyle/>
                    <a:p>
                      <a:pPr marL="900430" indent="-720000" algn="ctr">
                        <a:lnSpc>
                          <a:spcPct val="100000"/>
                        </a:lnSpc>
                        <a:spcAft>
                          <a:spcPts val="0"/>
                        </a:spcAft>
                      </a:pPr>
                      <a:r>
                        <a:rPr lang="en-US" sz="1400" b="0" dirty="0" smtClean="0">
                          <a:solidFill>
                            <a:srgbClr val="000000"/>
                          </a:solidFill>
                          <a:latin typeface="Times New Roman" pitchFamily="18" charset="0"/>
                          <a:ea typeface="Arial Unicode MS" pitchFamily="34" charset="-128"/>
                          <a:cs typeface="Times New Roman" pitchFamily="18" charset="0"/>
                        </a:rPr>
                        <a:t>      1.0x10</a:t>
                      </a:r>
                      <a:r>
                        <a:rPr lang="en-US" sz="1400" b="0" baseline="30000" dirty="0" smtClean="0">
                          <a:solidFill>
                            <a:srgbClr val="000000"/>
                          </a:solidFill>
                          <a:latin typeface="Times New Roman" pitchFamily="18" charset="0"/>
                          <a:ea typeface="Arial Unicode MS" pitchFamily="34" charset="-128"/>
                          <a:cs typeface="Times New Roman" pitchFamily="18" charset="0"/>
                        </a:rPr>
                        <a:t>3</a:t>
                      </a:r>
                      <a:endParaRPr lang="en-GB" sz="1400" b="0" dirty="0">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D6E3BC"/>
                    </a:solidFill>
                  </a:tcPr>
                </a:tc>
              </a:tr>
              <a:tr h="256136">
                <a:tc vMerge="1">
                  <a:txBody>
                    <a:bodyPr/>
                    <a:lstStyle/>
                    <a:p>
                      <a:endParaRPr lang="en-GB"/>
                    </a:p>
                  </a:txBody>
                  <a:tcPr/>
                </a:tc>
                <a:tc>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B6 (Tr4)</a:t>
                      </a: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D6E3BC"/>
                    </a:solidFill>
                  </a:tcPr>
                </a:tc>
                <a:tc>
                  <a:txBody>
                    <a:bodyPr/>
                    <a:lstStyle/>
                    <a:p>
                      <a:pPr marL="900430" indent="-900430" algn="ctr">
                        <a:lnSpc>
                          <a:spcPct val="100000"/>
                        </a:lnSpc>
                        <a:spcAft>
                          <a:spcPts val="0"/>
                        </a:spcAft>
                      </a:pPr>
                      <a:r>
                        <a:rPr lang="en-US" sz="1600" b="0" dirty="0" smtClean="0">
                          <a:solidFill>
                            <a:schemeClr val="tx1"/>
                          </a:solidFill>
                          <a:latin typeface="Times New Roman" pitchFamily="18" charset="0"/>
                          <a:ea typeface="Arial Unicode MS" pitchFamily="34" charset="-128"/>
                          <a:cs typeface="Times New Roman" pitchFamily="18" charset="0"/>
                        </a:rPr>
                        <a:t>     HD</a:t>
                      </a:r>
                      <a:endParaRPr lang="en-GB" sz="16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D6E3BC"/>
                    </a:solidFill>
                  </a:tcPr>
                </a:tc>
                <a:tc>
                  <a:txBody>
                    <a:bodyPr/>
                    <a:lstStyle/>
                    <a:p>
                      <a:pPr marL="900430" indent="-900430" algn="ctr">
                        <a:lnSpc>
                          <a:spcPct val="100000"/>
                        </a:lnSpc>
                        <a:spcAft>
                          <a:spcPts val="0"/>
                        </a:spcAft>
                      </a:pPr>
                      <a:r>
                        <a:rPr lang="en-US" sz="1400" b="0" dirty="0" smtClean="0">
                          <a:solidFill>
                            <a:schemeClr val="tx1"/>
                          </a:solidFill>
                          <a:latin typeface="Times New Roman" pitchFamily="18" charset="0"/>
                          <a:ea typeface="Arial Unicode MS" pitchFamily="34" charset="-128"/>
                          <a:cs typeface="Times New Roman" pitchFamily="18" charset="0"/>
                        </a:rPr>
                        <a:t>      1.0x10</a:t>
                      </a:r>
                      <a:r>
                        <a:rPr lang="en-US" sz="1400" b="0" baseline="30000" dirty="0" smtClean="0">
                          <a:solidFill>
                            <a:schemeClr val="tx1"/>
                          </a:solidFill>
                          <a:latin typeface="Times New Roman" pitchFamily="18" charset="0"/>
                          <a:ea typeface="Arial Unicode MS" pitchFamily="34" charset="-128"/>
                          <a:cs typeface="Times New Roman" pitchFamily="18" charset="0"/>
                        </a:rPr>
                        <a:t>4</a:t>
                      </a:r>
                      <a:endParaRPr lang="en-GB" sz="14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a:noFill/>
                    </a:lnB>
                    <a:solidFill>
                      <a:srgbClr val="D6E3B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6E3B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6E3BC"/>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6E3BC"/>
                    </a:solidFill>
                  </a:tcPr>
                </a:tc>
                <a:tc>
                  <a:txBody>
                    <a:bodyPr/>
                    <a:lstStyle/>
                    <a:p>
                      <a:pPr algn="ctr">
                        <a:lnSpc>
                          <a:spcPct val="100000"/>
                        </a:lnSpc>
                        <a:spcAft>
                          <a:spcPts val="0"/>
                        </a:spcAft>
                      </a:pPr>
                      <a:r>
                        <a:rPr lang="en-GB" sz="1400" b="0" kern="1200" dirty="0" smtClean="0">
                          <a:solidFill>
                            <a:srgbClr val="000000"/>
                          </a:solidFill>
                          <a:latin typeface="Times New Roman" pitchFamily="18" charset="0"/>
                          <a:ea typeface="Calibri"/>
                          <a:cs typeface="Times New Roman" pitchFamily="18" charset="0"/>
                        </a:rPr>
                        <a:t>    ND </a:t>
                      </a:r>
                      <a:endParaRPr lang="en-GB" sz="14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6E3BC"/>
                    </a:solidFill>
                  </a:tcPr>
                </a:tc>
              </a:tr>
              <a:tr h="352124">
                <a:tc vMerge="1">
                  <a:txBody>
                    <a:bodyPr/>
                    <a:lstStyle/>
                    <a:p>
                      <a:endParaRPr lang="en-GB"/>
                    </a:p>
                  </a:txBody>
                  <a:tcPr/>
                </a:tc>
                <a:tc>
                  <a:txBody>
                    <a:bodyPr/>
                    <a:lstStyle/>
                    <a:p>
                      <a:pPr indent="-720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900430" indent="-720000" algn="ctr">
                        <a:lnSpc>
                          <a:spcPct val="100000"/>
                        </a:lnSpc>
                        <a:spcAft>
                          <a:spcPts val="0"/>
                        </a:spcAft>
                      </a:pPr>
                      <a:r>
                        <a:rPr lang="en-US" sz="1600" b="0" dirty="0" smtClean="0">
                          <a:solidFill>
                            <a:srgbClr val="FF0000"/>
                          </a:solidFill>
                          <a:latin typeface="Times New Roman" pitchFamily="18" charset="0"/>
                          <a:ea typeface="Arial Unicode MS" pitchFamily="34" charset="-128"/>
                          <a:cs typeface="Times New Roman" pitchFamily="18" charset="0"/>
                        </a:rPr>
                        <a:t> LD</a:t>
                      </a:r>
                      <a:endParaRPr lang="en-GB" sz="1600" b="0" dirty="0">
                        <a:solidFill>
                          <a:srgbClr val="FF0000"/>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900430" indent="-720000" algn="ctr">
                        <a:lnSpc>
                          <a:spcPct val="100000"/>
                        </a:lnSpc>
                        <a:spcAft>
                          <a:spcPts val="0"/>
                        </a:spcAft>
                      </a:pPr>
                      <a:r>
                        <a:rPr lang="en-US" sz="1400" b="0" dirty="0" smtClean="0">
                          <a:solidFill>
                            <a:srgbClr val="FF0000"/>
                          </a:solidFill>
                          <a:latin typeface="Times New Roman" pitchFamily="18" charset="0"/>
                          <a:ea typeface="Arial Unicode MS" pitchFamily="34" charset="-128"/>
                          <a:cs typeface="Times New Roman" pitchFamily="18" charset="0"/>
                        </a:rPr>
                        <a:t>  </a:t>
                      </a:r>
                      <a:r>
                        <a:rPr lang="en-US" sz="1400" b="0" dirty="0" smtClean="0">
                          <a:solidFill>
                            <a:schemeClr val="tx1"/>
                          </a:solidFill>
                          <a:latin typeface="Times New Roman" pitchFamily="18" charset="0"/>
                          <a:ea typeface="Arial Unicode MS" pitchFamily="34" charset="-128"/>
                          <a:cs typeface="Times New Roman" pitchFamily="18" charset="0"/>
                        </a:rPr>
                        <a:t>1.0x10</a:t>
                      </a:r>
                      <a:r>
                        <a:rPr lang="en-US" sz="1400" b="0" baseline="30000" dirty="0" smtClean="0">
                          <a:solidFill>
                            <a:schemeClr val="tx1"/>
                          </a:solidFill>
                          <a:latin typeface="Times New Roman" pitchFamily="18" charset="0"/>
                          <a:ea typeface="Arial Unicode MS" pitchFamily="34" charset="-128"/>
                          <a:cs typeface="Times New Roman" pitchFamily="18" charset="0"/>
                        </a:rPr>
                        <a:t>3</a:t>
                      </a:r>
                      <a:endParaRPr lang="en-GB" sz="14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900430" indent="-720000" algn="just">
                        <a:lnSpc>
                          <a:spcPct val="100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     ND </a:t>
                      </a:r>
                      <a:endParaRPr lang="en-GB" sz="12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900430" indent="-720000" algn="just">
                        <a:lnSpc>
                          <a:spcPct val="100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       ND</a:t>
                      </a:r>
                      <a:endParaRPr lang="en-GB" sz="12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marL="900430" indent="-720000" algn="just">
                        <a:lnSpc>
                          <a:spcPct val="100000"/>
                        </a:lnSpc>
                        <a:spcAft>
                          <a:spcPts val="0"/>
                        </a:spcAft>
                      </a:pPr>
                      <a:r>
                        <a:rPr lang="en-US" sz="1200" b="0" dirty="0" smtClean="0">
                          <a:solidFill>
                            <a:schemeClr val="tx1"/>
                          </a:solidFill>
                          <a:latin typeface="Times New Roman" pitchFamily="18" charset="0"/>
                          <a:ea typeface="Arial Unicode MS" pitchFamily="34" charset="-128"/>
                          <a:cs typeface="Times New Roman" pitchFamily="18" charset="0"/>
                        </a:rPr>
                        <a:t>      ND</a:t>
                      </a:r>
                      <a:endParaRPr lang="en-GB" sz="1200" b="0" dirty="0">
                        <a:solidFill>
                          <a:schemeClr val="tx1"/>
                        </a:solidFill>
                        <a:latin typeface="Times New Roman" pitchFamily="18" charset="0"/>
                        <a:ea typeface="Arial Unicode MS" pitchFamily="34" charset="-128"/>
                        <a:cs typeface="Times New Roman" pitchFamily="18" charset="0"/>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GB" sz="1400" b="0" dirty="0" smtClean="0">
                          <a:solidFill>
                            <a:schemeClr val="tx1"/>
                          </a:solidFill>
                          <a:latin typeface="Times New Roman" pitchFamily="18" charset="0"/>
                          <a:ea typeface="Calibri"/>
                          <a:cs typeface="Times New Roman" pitchFamily="18" charset="0"/>
                        </a:rPr>
                        <a:t>    ND</a:t>
                      </a:r>
                      <a:endParaRPr lang="en-GB" sz="14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w="12700" cap="flat" cmpd="sng" algn="ctr">
                      <a:solidFill>
                        <a:srgbClr val="000000"/>
                      </a:solidFill>
                      <a:prstDash val="solid"/>
                      <a:round/>
                      <a:headEnd type="none" w="med" len="med"/>
                      <a:tailEnd type="none" w="med" len="med"/>
                    </a:lnB>
                    <a:solidFill>
                      <a:srgbClr val="D6E3BC"/>
                    </a:solidFill>
                  </a:tcPr>
                </a:tc>
              </a:tr>
              <a:tr h="352124">
                <a:tc rowSpan="3">
                  <a:txBody>
                    <a:bodyPr/>
                    <a:lstStyle/>
                    <a:p>
                      <a:pPr marL="900430" indent="-900430" algn="ctr">
                        <a:lnSpc>
                          <a:spcPct val="100000"/>
                        </a:lnSpc>
                        <a:spcAft>
                          <a:spcPts val="0"/>
                        </a:spcAft>
                      </a:pPr>
                      <a:r>
                        <a:rPr lang="en-US" sz="1400" b="1" dirty="0" smtClean="0">
                          <a:solidFill>
                            <a:srgbClr val="000000"/>
                          </a:solidFill>
                          <a:latin typeface="Arial Unicode MS" pitchFamily="34" charset="-128"/>
                          <a:ea typeface="Arial Unicode MS" pitchFamily="34" charset="-128"/>
                          <a:cs typeface="Arial Unicode MS" pitchFamily="34" charset="-128"/>
                        </a:rPr>
                        <a:t>Head Part</a:t>
                      </a:r>
                    </a:p>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6  60  90</a:t>
                      </a: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indent="-612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marL="900430" indent="-612000" algn="ctr">
                        <a:lnSpc>
                          <a:spcPct val="100000"/>
                        </a:lnSpc>
                        <a:spcAft>
                          <a:spcPts val="0"/>
                        </a:spcAft>
                      </a:pPr>
                      <a:r>
                        <a:rPr lang="en-US" sz="1600" b="0" dirty="0">
                          <a:solidFill>
                            <a:srgbClr val="000000"/>
                          </a:solidFill>
                          <a:latin typeface="Arial Unicode MS" pitchFamily="34" charset="-128"/>
                          <a:ea typeface="Arial Unicode MS" pitchFamily="34" charset="-128"/>
                          <a:cs typeface="Arial Unicode MS" pitchFamily="34" charset="-128"/>
                        </a:rPr>
                        <a:t>PL</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marL="900430" indent="-612000" algn="ctr">
                        <a:lnSpc>
                          <a:spcPct val="100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1.0x10</a:t>
                      </a:r>
                      <a:r>
                        <a:rPr lang="en-US" sz="1400" b="0" baseline="30000" dirty="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marL="900430" indent="-61200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1.0x10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c>
                  <a:txBody>
                    <a:bodyPr/>
                    <a:lstStyle/>
                    <a:p>
                      <a:pPr marL="900430" indent="-61200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5.0x10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w="12700" cap="flat" cmpd="sng" algn="ctr">
                      <a:solidFill>
                        <a:srgbClr val="000000"/>
                      </a:solidFill>
                      <a:prstDash val="solid"/>
                      <a:round/>
                      <a:headEnd type="none" w="med" len="med"/>
                      <a:tailEnd type="none" w="med" len="med"/>
                    </a:lnT>
                    <a:lnB>
                      <a:noFill/>
                    </a:lnB>
                    <a:solidFill>
                      <a:srgbClr val="FABF8F"/>
                    </a:solidFill>
                  </a:tcPr>
                </a:tc>
              </a:tr>
              <a:tr h="256136">
                <a:tc vMerge="1">
                  <a:txBody>
                    <a:bodyPr/>
                    <a:lstStyle/>
                    <a:p>
                      <a:endParaRPr lang="en-GB"/>
                    </a:p>
                  </a:txBody>
                  <a:tcPr/>
                </a:tc>
                <a:tc>
                  <a:txBody>
                    <a:bodyPr/>
                    <a:lstStyle/>
                    <a:p>
                      <a:pPr marL="900430" indent="-900430" algn="ctr">
                        <a:lnSpc>
                          <a:spcPct val="100000"/>
                        </a:lnSpc>
                        <a:spcAft>
                          <a:spcPts val="0"/>
                        </a:spcAft>
                      </a:pPr>
                      <a:r>
                        <a:rPr lang="en-GB" sz="1600" b="0" dirty="0" smtClean="0">
                          <a:latin typeface="Arial Unicode MS" pitchFamily="34" charset="-128"/>
                          <a:ea typeface="Arial Unicode MS" pitchFamily="34" charset="-128"/>
                          <a:cs typeface="Arial Unicode MS" pitchFamily="34" charset="-128"/>
                        </a:rPr>
                        <a:t>C5h</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marL="900430" indent="-900430" algn="ctr">
                        <a:lnSpc>
                          <a:spcPct val="100000"/>
                        </a:lnSpc>
                        <a:spcAft>
                          <a:spcPts val="0"/>
                        </a:spcAft>
                      </a:pPr>
                      <a:r>
                        <a:rPr lang="en-US" sz="1600" b="0" dirty="0" smtClean="0">
                          <a:solidFill>
                            <a:srgbClr val="FF0000"/>
                          </a:solidFill>
                          <a:latin typeface="Arial Unicode MS" pitchFamily="34" charset="-128"/>
                          <a:ea typeface="Arial Unicode MS" pitchFamily="34" charset="-128"/>
                          <a:cs typeface="Arial Unicode MS" pitchFamily="34" charset="-128"/>
                        </a:rPr>
                        <a:t>     HD</a:t>
                      </a:r>
                      <a:endParaRPr lang="en-GB" sz="1600" b="0" dirty="0">
                        <a:solidFill>
                          <a:srgbClr val="FF0000"/>
                        </a:solidFill>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marL="900430" indent="-900430" algn="ctr">
                        <a:lnSpc>
                          <a:spcPct val="100000"/>
                        </a:lnSpc>
                        <a:spcAft>
                          <a:spcPts val="0"/>
                        </a:spcAft>
                      </a:pPr>
                      <a:r>
                        <a:rPr lang="en-US" sz="1200" b="0" dirty="0" smtClean="0">
                          <a:solidFill>
                            <a:schemeClr val="tx1"/>
                          </a:solidFill>
                          <a:latin typeface="Arial Unicode MS" pitchFamily="34" charset="-128"/>
                          <a:ea typeface="Arial Unicode MS" pitchFamily="34" charset="-128"/>
                          <a:cs typeface="Arial Unicode MS" pitchFamily="34" charset="-128"/>
                        </a:rPr>
                        <a:t>ND</a:t>
                      </a:r>
                      <a:endParaRPr lang="en-GB" sz="1200" b="0" dirty="0">
                        <a:solidFill>
                          <a:schemeClr val="tx1"/>
                        </a:solidFill>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ABF8F"/>
                    </a:solidFill>
                  </a:tcPr>
                </a:tc>
                <a:tc>
                  <a:txBody>
                    <a:bodyPr/>
                    <a:lstStyle/>
                    <a:p>
                      <a:pPr marL="900430" indent="-90043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2.0x10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ABF8F"/>
                    </a:solidFill>
                  </a:tcPr>
                </a:tc>
                <a:tc>
                  <a:txBody>
                    <a:bodyPr/>
                    <a:lstStyle/>
                    <a:p>
                      <a:pPr marL="900430" indent="-90043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1.0x10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r>
              <a:tr h="352124">
                <a:tc vMerge="1">
                  <a:txBody>
                    <a:bodyPr/>
                    <a:lstStyle/>
                    <a:p>
                      <a:endParaRPr lang="en-GB"/>
                    </a:p>
                  </a:txBody>
                  <a:tcPr/>
                </a:tc>
                <a:tc>
                  <a:txBody>
                    <a:bodyPr/>
                    <a:lstStyle/>
                    <a:p>
                      <a:pPr indent="-720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marL="900430" indent="-72000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 LD</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marL="900430" indent="-72000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1.6x10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4</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ABF8F"/>
                    </a:solidFill>
                  </a:tcPr>
                </a:tc>
                <a:tc>
                  <a:txBody>
                    <a:bodyPr/>
                    <a:lstStyle/>
                    <a:p>
                      <a:pPr marL="900430" indent="-720000" algn="l">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       ND</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FABF8F"/>
                    </a:solidFill>
                  </a:tcPr>
                </a:tc>
                <a:tc>
                  <a:txBody>
                    <a:bodyPr/>
                    <a:lstStyle/>
                    <a:p>
                      <a:pPr marL="900430" indent="-72000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1.0x10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FABF8F"/>
                    </a:solidFill>
                  </a:tcPr>
                </a:tc>
              </a:tr>
              <a:tr h="254579">
                <a:tc rowSpan="3">
                  <a:txBody>
                    <a:bodyPr/>
                    <a:lstStyle/>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9     </a:t>
                      </a:r>
                      <a:r>
                        <a:rPr lang="en-US" sz="1200" b="0" dirty="0">
                          <a:solidFill>
                            <a:srgbClr val="000000"/>
                          </a:solidFill>
                          <a:latin typeface="Arial Unicode MS" pitchFamily="34" charset="-128"/>
                          <a:ea typeface="Arial Unicode MS" pitchFamily="34" charset="-128"/>
                          <a:cs typeface="Arial Unicode MS" pitchFamily="34" charset="-128"/>
                        </a:rPr>
                        <a:t>90  </a:t>
                      </a:r>
                      <a:r>
                        <a:rPr lang="en-US" sz="1200" b="0" dirty="0" smtClean="0">
                          <a:solidFill>
                            <a:srgbClr val="000000"/>
                          </a:solidFill>
                          <a:latin typeface="Arial Unicode MS" pitchFamily="34" charset="-128"/>
                          <a:ea typeface="Arial Unicode MS" pitchFamily="34" charset="-128"/>
                          <a:cs typeface="Arial Unicode MS" pitchFamily="34" charset="-128"/>
                        </a:rPr>
                        <a:t>90</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c>
                  <a:txBody>
                    <a:bodyPr/>
                    <a:lstStyle/>
                    <a:p>
                      <a:pPr indent="-720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DDD9C3"/>
                    </a:solidFill>
                  </a:tcPr>
                </a:tc>
                <a:tc>
                  <a:txBody>
                    <a:bodyPr/>
                    <a:lstStyle/>
                    <a:p>
                      <a:pPr marL="900430" indent="-720000" algn="ctr">
                        <a:lnSpc>
                          <a:spcPct val="100000"/>
                        </a:lnSpc>
                        <a:spcAft>
                          <a:spcPts val="0"/>
                        </a:spcAft>
                      </a:pPr>
                      <a:r>
                        <a:rPr lang="en-US" sz="1600" b="0" dirty="0" smtClean="0">
                          <a:solidFill>
                            <a:srgbClr val="FF0000"/>
                          </a:solidFill>
                          <a:latin typeface="Arial Unicode MS" pitchFamily="34" charset="-128"/>
                          <a:ea typeface="Arial Unicode MS" pitchFamily="34" charset="-128"/>
                          <a:cs typeface="Arial Unicode MS" pitchFamily="34" charset="-128"/>
                        </a:rPr>
                        <a:t> PL</a:t>
                      </a:r>
                      <a:endParaRPr lang="en-GB" sz="1600" b="0" dirty="0">
                        <a:solidFill>
                          <a:srgbClr val="FF0000"/>
                        </a:solidFill>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c>
                  <a:txBody>
                    <a:bodyPr/>
                    <a:lstStyle/>
                    <a:p>
                      <a:pPr marL="900430" indent="-720000" algn="ctr">
                        <a:lnSpc>
                          <a:spcPct val="100000"/>
                        </a:lnSpc>
                        <a:spcAft>
                          <a:spcPts val="0"/>
                        </a:spcAft>
                      </a:pPr>
                      <a:r>
                        <a:rPr lang="en-US" sz="1400" b="0" dirty="0" smtClean="0">
                          <a:solidFill>
                            <a:srgbClr val="FF0000"/>
                          </a:solidFill>
                          <a:latin typeface="Arial Unicode MS" pitchFamily="34" charset="-128"/>
                          <a:ea typeface="Arial Unicode MS" pitchFamily="34" charset="-128"/>
                          <a:cs typeface="Arial Unicode MS" pitchFamily="34" charset="-128"/>
                        </a:rPr>
                        <a:t>  4.0x10</a:t>
                      </a:r>
                      <a:r>
                        <a:rPr lang="en-US" sz="1400" b="0" baseline="30000" dirty="0" smtClean="0">
                          <a:solidFill>
                            <a:srgbClr val="FF0000"/>
                          </a:solidFill>
                          <a:latin typeface="Arial Unicode MS" pitchFamily="34" charset="-128"/>
                          <a:ea typeface="Arial Unicode MS" pitchFamily="34" charset="-128"/>
                          <a:cs typeface="Arial Unicode MS" pitchFamily="34" charset="-128"/>
                        </a:rPr>
                        <a:t>3</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marL="900430" indent="-720000" algn="ctr">
                        <a:lnSpc>
                          <a:spcPct val="100000"/>
                        </a:lnSpc>
                        <a:spcAft>
                          <a:spcPts val="0"/>
                        </a:spcAft>
                      </a:pPr>
                      <a:r>
                        <a:rPr lang="en-US" sz="1400" b="0" dirty="0" smtClean="0">
                          <a:solidFill>
                            <a:srgbClr val="FF0000"/>
                          </a:solidFill>
                          <a:latin typeface="Arial Unicode MS" pitchFamily="34" charset="-128"/>
                          <a:ea typeface="Arial Unicode MS" pitchFamily="34" charset="-128"/>
                          <a:cs typeface="Arial Unicode MS" pitchFamily="34" charset="-128"/>
                        </a:rPr>
                        <a:t>  </a:t>
                      </a:r>
                      <a:r>
                        <a:rPr lang="en-US" sz="1400" b="0" dirty="0" smtClean="0">
                          <a:solidFill>
                            <a:schemeClr val="tx1"/>
                          </a:solidFill>
                          <a:latin typeface="Arial Unicode MS" pitchFamily="34" charset="-128"/>
                          <a:ea typeface="Arial Unicode MS" pitchFamily="34" charset="-128"/>
                          <a:cs typeface="Arial Unicode MS" pitchFamily="34" charset="-128"/>
                        </a:rPr>
                        <a:t>2.0x10</a:t>
                      </a:r>
                      <a:r>
                        <a:rPr lang="en-US" sz="1400" b="0" baseline="30000" dirty="0" smtClean="0">
                          <a:solidFill>
                            <a:schemeClr val="tx1"/>
                          </a:solidFill>
                          <a:latin typeface="Arial Unicode MS" pitchFamily="34" charset="-128"/>
                          <a:ea typeface="Arial Unicode MS" pitchFamily="34" charset="-128"/>
                          <a:cs typeface="Arial Unicode MS" pitchFamily="34" charset="-128"/>
                        </a:rPr>
                        <a:t>3</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r>
              <a:tr h="256136">
                <a:tc vMerge="1">
                  <a:txBody>
                    <a:bodyPr/>
                    <a:lstStyle/>
                    <a:p>
                      <a:pPr marL="900430" indent="-900430" algn="just">
                        <a:lnSpc>
                          <a:spcPct val="115000"/>
                        </a:lnSpc>
                        <a:spcAft>
                          <a:spcPts val="0"/>
                        </a:spcAft>
                      </a:pPr>
                      <a:endParaRPr lang="en-GB" sz="105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DDD9C3"/>
                    </a:solidFill>
                  </a:tcPr>
                </a:tc>
                <a:tc>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C1h</a:t>
                      </a: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DDD9C3"/>
                    </a:solidFill>
                  </a:tcPr>
                </a:tc>
                <a:tc>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     HD</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c>
                  <a:txBody>
                    <a:bodyPr/>
                    <a:lstStyle/>
                    <a:p>
                      <a:pPr marL="900430" indent="-90043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1.1x10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4</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marL="900430" indent="-90043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4.0x10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r>
              <a:tr h="243420">
                <a:tc vMerge="1">
                  <a:txBody>
                    <a:bodyPr/>
                    <a:lstStyle/>
                    <a:p>
                      <a:pPr indent="-900430" algn="just">
                        <a:lnSpc>
                          <a:spcPct val="150000"/>
                        </a:lnSpc>
                      </a:pPr>
                      <a:endParaRPr lang="en-GB" sz="105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DDD9C3"/>
                    </a:solidFill>
                  </a:tcPr>
                </a:tc>
                <a:tc>
                  <a:txBody>
                    <a:bodyPr/>
                    <a:lstStyle/>
                    <a:p>
                      <a:pPr indent="-612000" algn="ctr">
                        <a:lnSpc>
                          <a:spcPct val="100000"/>
                        </a:lnSpc>
                      </a:pPr>
                      <a:endParaRPr lang="en-GB" sz="1600" b="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a:noFill/>
                    </a:lnB>
                    <a:solidFill>
                      <a:srgbClr val="DDD9C3"/>
                    </a:solidFill>
                  </a:tcPr>
                </a:tc>
                <a:tc>
                  <a:txBody>
                    <a:bodyPr/>
                    <a:lstStyle/>
                    <a:p>
                      <a:pPr marL="900430" indent="-612000" algn="ctr">
                        <a:lnSpc>
                          <a:spcPct val="100000"/>
                        </a:lnSpc>
                        <a:spcAft>
                          <a:spcPts val="0"/>
                        </a:spcAft>
                      </a:pPr>
                      <a:r>
                        <a:rPr lang="en-US" sz="1600" b="0" dirty="0">
                          <a:solidFill>
                            <a:srgbClr val="000000"/>
                          </a:solidFill>
                          <a:latin typeface="Arial Unicode MS" pitchFamily="34" charset="-128"/>
                          <a:ea typeface="Arial Unicode MS" pitchFamily="34" charset="-128"/>
                          <a:cs typeface="Arial Unicode MS" pitchFamily="34" charset="-128"/>
                        </a:rPr>
                        <a:t>LD</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c>
                  <a:txBody>
                    <a:bodyPr/>
                    <a:lstStyle/>
                    <a:p>
                      <a:pPr marL="900430" indent="-61200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1.5x10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4</a:t>
                      </a:r>
                      <a:r>
                        <a:rPr lang="en-US" sz="1400" b="0" dirty="0" smtClean="0">
                          <a:solidFill>
                            <a:srgbClr val="000000"/>
                          </a:solidFill>
                          <a:latin typeface="Arial Unicode MS" pitchFamily="34" charset="-128"/>
                          <a:ea typeface="Arial Unicode MS" pitchFamily="34" charset="-128"/>
                          <a:cs typeface="Arial Unicode MS" pitchFamily="34" charset="-128"/>
                        </a:rPr>
                        <a:t> </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solidFill>
                      <a:srgbClr val="DDD9C3"/>
                    </a:solidFill>
                  </a:tcPr>
                </a:tc>
                <a:tc>
                  <a:txBody>
                    <a:bodyPr/>
                    <a:lstStyle/>
                    <a:p>
                      <a:pPr marL="900430" indent="-612000" algn="ctr">
                        <a:lnSpc>
                          <a:spcPct val="100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3.0x10</a:t>
                      </a:r>
                      <a:r>
                        <a:rPr lang="en-US" sz="1400" b="0" baseline="30000" dirty="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solidFill>
                      <a:srgbClr val="DDD9C3"/>
                    </a:solidFill>
                  </a:tcPr>
                </a:tc>
              </a:tr>
              <a:tr h="243420">
                <a:tc rowSpan="3">
                  <a:txBody>
                    <a:bodyPr/>
                    <a:lstStyle/>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6</a:t>
                      </a:r>
                      <a:r>
                        <a:rPr lang="en-US" sz="1200" b="0" baseline="0" dirty="0" smtClean="0">
                          <a:solidFill>
                            <a:srgbClr val="000000"/>
                          </a:solidFill>
                          <a:latin typeface="Arial Unicode MS" pitchFamily="34" charset="-128"/>
                          <a:ea typeface="Arial Unicode MS" pitchFamily="34" charset="-128"/>
                          <a:cs typeface="Arial Unicode MS" pitchFamily="34" charset="-128"/>
                        </a:rPr>
                        <a:t> </a:t>
                      </a:r>
                      <a:r>
                        <a:rPr lang="en-US" sz="1200" b="0" dirty="0" smtClean="0">
                          <a:solidFill>
                            <a:srgbClr val="000000"/>
                          </a:solidFill>
                          <a:latin typeface="Arial Unicode MS" pitchFamily="34" charset="-128"/>
                          <a:ea typeface="Arial Unicode MS" pitchFamily="34" charset="-128"/>
                          <a:cs typeface="Arial Unicode MS" pitchFamily="34" charset="-128"/>
                        </a:rPr>
                        <a:t> </a:t>
                      </a:r>
                      <a:r>
                        <a:rPr lang="en-US" sz="1200" b="0" dirty="0">
                          <a:solidFill>
                            <a:srgbClr val="000000"/>
                          </a:solidFill>
                          <a:latin typeface="Arial Unicode MS" pitchFamily="34" charset="-128"/>
                          <a:ea typeface="Arial Unicode MS" pitchFamily="34" charset="-128"/>
                          <a:cs typeface="Arial Unicode MS" pitchFamily="34" charset="-128"/>
                        </a:rPr>
                        <a:t>90 </a:t>
                      </a:r>
                      <a:r>
                        <a:rPr lang="en-US" sz="1200" b="0" dirty="0" smtClean="0">
                          <a:solidFill>
                            <a:srgbClr val="000000"/>
                          </a:solidFill>
                          <a:latin typeface="Arial Unicode MS" pitchFamily="34" charset="-128"/>
                          <a:ea typeface="Arial Unicode MS" pitchFamily="34" charset="-128"/>
                          <a:cs typeface="Arial Unicode MS" pitchFamily="34" charset="-128"/>
                        </a:rPr>
                        <a:t>110</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tcPr>
                </a:tc>
                <a:tc rowSpan="3">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B6h</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00000"/>
                        </a:lnSpc>
                        <a:spcAft>
                          <a:spcPts val="0"/>
                        </a:spcAft>
                      </a:pPr>
                      <a:r>
                        <a:rPr lang="en-US" sz="1600" b="0" dirty="0" smtClean="0">
                          <a:solidFill>
                            <a:srgbClr val="FF0000"/>
                          </a:solidFill>
                          <a:latin typeface="Arial Unicode MS" pitchFamily="34" charset="-128"/>
                          <a:ea typeface="Arial Unicode MS" pitchFamily="34" charset="-128"/>
                          <a:cs typeface="Arial Unicode MS" pitchFamily="34" charset="-128"/>
                        </a:rPr>
                        <a:t>     PL </a:t>
                      </a:r>
                      <a:endParaRPr lang="en-GB" sz="1600" b="0" dirty="0">
                        <a:solidFill>
                          <a:srgbClr val="FF0000"/>
                        </a:solidFill>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tcPr>
                </a:tc>
                <a:tc>
                  <a:txBody>
                    <a:bodyPr/>
                    <a:lstStyle/>
                    <a:p>
                      <a:pPr marL="900430" indent="-900430" algn="ctr">
                        <a:lnSpc>
                          <a:spcPct val="100000"/>
                        </a:lnSpc>
                        <a:spcAft>
                          <a:spcPts val="0"/>
                        </a:spcAft>
                      </a:pPr>
                      <a:r>
                        <a:rPr lang="en-US" sz="1400" b="0" dirty="0" smtClean="0">
                          <a:solidFill>
                            <a:srgbClr val="FF0000"/>
                          </a:solidFill>
                          <a:latin typeface="Arial Unicode MS" pitchFamily="34" charset="-128"/>
                          <a:ea typeface="Arial Unicode MS" pitchFamily="34" charset="-128"/>
                          <a:cs typeface="Arial Unicode MS" pitchFamily="34" charset="-128"/>
                        </a:rPr>
                        <a:t>     1.0x10</a:t>
                      </a:r>
                      <a:r>
                        <a:rPr lang="en-US" sz="1400" b="0" baseline="30000" dirty="0" smtClean="0">
                          <a:solidFill>
                            <a:srgbClr val="FF0000"/>
                          </a:solidFill>
                          <a:latin typeface="Arial Unicode MS" pitchFamily="34" charset="-128"/>
                          <a:ea typeface="Arial Unicode MS" pitchFamily="34" charset="-128"/>
                          <a:cs typeface="Arial Unicode MS" pitchFamily="34" charset="-128"/>
                        </a:rPr>
                        <a:t>3</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r>
              <a:tr h="243420">
                <a:tc vMerge="1">
                  <a:txBody>
                    <a:bodyPr/>
                    <a:lstStyle/>
                    <a:p>
                      <a:endParaRPr lang="en-GB"/>
                    </a:p>
                  </a:txBody>
                  <a:tcPr/>
                </a:tc>
                <a:tc vMerge="1">
                  <a:txBody>
                    <a:bodyPr/>
                    <a:lstStyle/>
                    <a:p>
                      <a:endParaRPr lang="en-GB"/>
                    </a:p>
                  </a:txBody>
                  <a:tcPr/>
                </a:tc>
                <a:tc>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     HD</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tcPr>
                </a:tc>
                <a:tc>
                  <a:txBody>
                    <a:bodyPr/>
                    <a:lstStyle/>
                    <a:p>
                      <a:pPr marL="900430" indent="-90043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7.0x10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a:noFill/>
                    </a:lnB>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c>
                  <a:txBody>
                    <a:bodyPr/>
                    <a:lstStyle/>
                    <a:p>
                      <a:pPr algn="ctr">
                        <a:lnSpc>
                          <a:spcPct val="100000"/>
                        </a:lnSpc>
                        <a:spcAft>
                          <a:spcPts val="0"/>
                        </a:spcAft>
                      </a:pPr>
                      <a:r>
                        <a:rPr lang="en-GB" sz="1200" b="0" kern="1200" dirty="0" smtClean="0">
                          <a:solidFill>
                            <a:srgbClr val="000000"/>
                          </a:solidFill>
                          <a:latin typeface="Times New Roman" pitchFamily="18" charset="0"/>
                          <a:ea typeface="Calibri"/>
                          <a:cs typeface="Times New Roman" pitchFamily="18" charset="0"/>
                        </a:rPr>
                        <a:t>ND </a:t>
                      </a:r>
                      <a:endParaRPr lang="en-GB" sz="1200" b="0" dirty="0">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a:noFill/>
                    </a:lnB>
                  </a:tcPr>
                </a:tc>
              </a:tr>
              <a:tr h="243420">
                <a:tc vMerge="1">
                  <a:txBody>
                    <a:bodyPr/>
                    <a:lstStyle/>
                    <a:p>
                      <a:pPr indent="-900430" algn="just">
                        <a:lnSpc>
                          <a:spcPct val="150000"/>
                        </a:lnSpc>
                      </a:pPr>
                      <a:endParaRPr lang="en-GB" sz="1050" dirty="0">
                        <a:latin typeface="Arial Unicode MS" pitchFamily="34" charset="-128"/>
                        <a:ea typeface="Arial Unicode MS" pitchFamily="34" charset="-128"/>
                        <a:cs typeface="Arial Unicode MS" pitchFamily="34" charset="-128"/>
                      </a:endParaRPr>
                    </a:p>
                  </a:txBody>
                  <a:tcPr marL="27011" marR="27011" marT="0" marB="0">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marL="900430" indent="-900430" algn="ctr">
                        <a:lnSpc>
                          <a:spcPct val="100000"/>
                        </a:lnSpc>
                        <a:spcAft>
                          <a:spcPts val="0"/>
                        </a:spcAft>
                      </a:pPr>
                      <a:r>
                        <a:rPr lang="en-US" sz="1600" b="0" dirty="0" smtClean="0">
                          <a:solidFill>
                            <a:srgbClr val="000000"/>
                          </a:solidFill>
                          <a:latin typeface="Arial Unicode MS" pitchFamily="34" charset="-128"/>
                          <a:ea typeface="Arial Unicode MS" pitchFamily="34" charset="-128"/>
                          <a:cs typeface="Arial Unicode MS" pitchFamily="34" charset="-128"/>
                        </a:rPr>
                        <a:t>     LD</a:t>
                      </a:r>
                      <a:endParaRPr lang="en-GB" sz="16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00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     3.0x10</a:t>
                      </a:r>
                      <a:r>
                        <a:rPr lang="en-US" sz="1400" b="0" baseline="30000" dirty="0" smtClean="0">
                          <a:solidFill>
                            <a:srgbClr val="000000"/>
                          </a:solidFill>
                          <a:latin typeface="Arial Unicode MS" pitchFamily="34" charset="-128"/>
                          <a:ea typeface="Arial Unicode MS" pitchFamily="34" charset="-128"/>
                          <a:cs typeface="Arial Unicode MS" pitchFamily="34" charset="-128"/>
                        </a:rPr>
                        <a:t>3</a:t>
                      </a:r>
                      <a:endParaRPr lang="en-GB" sz="14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 ND</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200" b="0" dirty="0" smtClean="0">
                          <a:solidFill>
                            <a:schemeClr val="tx1"/>
                          </a:solidFill>
                          <a:latin typeface="Times New Roman" pitchFamily="18" charset="0"/>
                          <a:ea typeface="Calibri"/>
                          <a:cs typeface="Times New Roman" pitchFamily="18" charset="0"/>
                        </a:rPr>
                        <a:t>ND</a:t>
                      </a:r>
                      <a:endParaRPr lang="en-GB" sz="1200" b="0" dirty="0">
                        <a:solidFill>
                          <a:schemeClr val="tx1"/>
                        </a:solidFill>
                        <a:latin typeface="Times New Roman" pitchFamily="18" charset="0"/>
                        <a:ea typeface="Calibri"/>
                        <a:cs typeface="Times New Roman" pitchFamily="18" charset="0"/>
                      </a:endParaRPr>
                    </a:p>
                  </a:txBody>
                  <a:tcPr marL="33024" marR="33024" marT="585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 ND</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00000"/>
                        </a:lnSpc>
                        <a:spcAft>
                          <a:spcPts val="0"/>
                        </a:spcAft>
                      </a:pPr>
                      <a:r>
                        <a:rPr lang="en-US" sz="1200" b="0" dirty="0" smtClean="0">
                          <a:solidFill>
                            <a:srgbClr val="000000"/>
                          </a:solidFill>
                          <a:latin typeface="Arial Unicode MS" pitchFamily="34" charset="-128"/>
                          <a:ea typeface="Arial Unicode MS" pitchFamily="34" charset="-128"/>
                          <a:cs typeface="Arial Unicode MS" pitchFamily="34" charset="-128"/>
                        </a:rPr>
                        <a:t>ND</a:t>
                      </a:r>
                      <a:endParaRPr lang="en-GB" sz="1200" b="0" dirty="0">
                        <a:latin typeface="Arial Unicode MS" pitchFamily="34" charset="-128"/>
                        <a:ea typeface="Arial Unicode MS" pitchFamily="34" charset="-128"/>
                        <a:cs typeface="Arial Unicode MS" pitchFamily="34" charset="-128"/>
                      </a:endParaRPr>
                    </a:p>
                  </a:txBody>
                  <a:tcPr marL="27011" marR="27011"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39265" name="Rectangle 1"/>
          <p:cNvSpPr>
            <a:spLocks noChangeArrowheads="1"/>
          </p:cNvSpPr>
          <p:nvPr/>
        </p:nvSpPr>
        <p:spPr bwMode="auto">
          <a:xfrm>
            <a:off x="251520" y="6021288"/>
            <a:ext cx="85725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Values are means of duplicate microbial counts.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Key: A = Brine concentration (%); B = Brining time (min); C = Drying </a:t>
            </a:r>
            <a:r>
              <a:rPr lang="en-US" sz="1200" b="1" dirty="0" smtClean="0">
                <a:latin typeface="Times New Roman" pitchFamily="18" charset="0"/>
                <a:ea typeface="Calibri" pitchFamily="34" charset="0"/>
                <a:cs typeface="Times New Roman" pitchFamily="18" charset="0"/>
              </a:rPr>
              <a:t>t</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emperature (</a:t>
            </a:r>
            <a:r>
              <a:rPr kumimoji="0" lang="en-US" sz="1200" b="1"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o</a:t>
            </a:r>
            <a:r>
              <a:rPr kumimoji="0" lang="en-US"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Treatment; PL = Rigid plastic</a:t>
            </a:r>
            <a:r>
              <a:rPr kumimoji="0" lang="en-US"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container; HD = High density polyethylene; LD = Low density </a:t>
            </a:r>
            <a:r>
              <a:rPr kumimoji="0" lang="en-US"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polyethylene; ND =Not</a:t>
            </a:r>
            <a:r>
              <a:rPr kumimoji="0" lang="en-US" sz="1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detected</a:t>
            </a: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193754"/>
            <a:ext cx="9144000" cy="8002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Table </a:t>
            </a:r>
            <a:r>
              <a:rPr lang="en-US" sz="1600" b="1" dirty="0" smtClean="0">
                <a:latin typeface="Times New Roman" pitchFamily="18" charset="0"/>
                <a:ea typeface="Calibri" pitchFamily="34" charset="0"/>
                <a:cs typeface="Times New Roman" pitchFamily="18" charset="0"/>
              </a:rPr>
              <a:t>9</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Microbial load of the dehydrated catfish samples at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four-month </a:t>
            </a:r>
            <a:r>
              <a:rPr kumimoji="0" lang="en-US" sz="1600" b="1" i="0" u="none" strike="noStrike" cap="none" normalizeH="0" baseline="0" dirty="0" smtClean="0">
                <a:ln>
                  <a:noFill/>
                </a:ln>
                <a:effectLst/>
                <a:latin typeface="Times New Roman" pitchFamily="18" charset="0"/>
                <a:ea typeface="Calibri" pitchFamily="34" charset="0"/>
                <a:cs typeface="Times New Roman" pitchFamily="18" charset="0"/>
              </a:rPr>
              <a:t>of storage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57158" y="500038"/>
          <a:ext cx="8643998" cy="5215845"/>
        </p:xfrm>
        <a:graphic>
          <a:graphicData uri="http://schemas.openxmlformats.org/drawingml/2006/table">
            <a:tbl>
              <a:tblPr/>
              <a:tblGrid>
                <a:gridCol w="983872"/>
                <a:gridCol w="913597"/>
                <a:gridCol w="983873"/>
                <a:gridCol w="1124427"/>
                <a:gridCol w="1054150"/>
                <a:gridCol w="983873"/>
                <a:gridCol w="1124427"/>
                <a:gridCol w="1475779"/>
              </a:tblGrid>
              <a:tr h="563097">
                <a:tc>
                  <a:txBody>
                    <a:bodyPr/>
                    <a:lstStyle/>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 Treatment </a:t>
                      </a: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A     </a:t>
                      </a:r>
                      <a:r>
                        <a:rPr lang="en-US" sz="1400" b="1" baseline="0" dirty="0" smtClean="0">
                          <a:solidFill>
                            <a:srgbClr val="000000"/>
                          </a:solidFill>
                          <a:latin typeface="Times New Roman" pitchFamily="18" charset="0"/>
                          <a:ea typeface="Arial Unicode MS" pitchFamily="34" charset="-128"/>
                          <a:cs typeface="Times New Roman" pitchFamily="18" charset="0"/>
                        </a:rPr>
                        <a:t> B    C</a:t>
                      </a:r>
                      <a:r>
                        <a:rPr lang="en-US" sz="1400" b="1" dirty="0" smtClean="0">
                          <a:solidFill>
                            <a:srgbClr val="000000"/>
                          </a:solidFill>
                          <a:latin typeface="Times New Roman" pitchFamily="18" charset="0"/>
                          <a:ea typeface="Arial Unicode MS" pitchFamily="34" charset="-128"/>
                          <a:cs typeface="Times New Roman" pitchFamily="18" charset="0"/>
                        </a:rPr>
                        <a:t>  </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Sample</a:t>
                      </a: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Code</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a:solidFill>
                            <a:srgbClr val="000000"/>
                          </a:solidFill>
                          <a:latin typeface="Times New Roman" pitchFamily="18" charset="0"/>
                          <a:ea typeface="Arial Unicode MS" pitchFamily="34" charset="-128"/>
                          <a:cs typeface="Times New Roman" pitchFamily="18" charset="0"/>
                        </a:rPr>
                        <a:t>Package</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a:solidFill>
                            <a:srgbClr val="000000"/>
                          </a:solidFill>
                          <a:latin typeface="Times New Roman" pitchFamily="18" charset="0"/>
                          <a:ea typeface="Arial Unicode MS" pitchFamily="34" charset="-128"/>
                          <a:cs typeface="Times New Roman" pitchFamily="18" charset="0"/>
                        </a:rPr>
                        <a:t>Total viable </a:t>
                      </a:r>
                      <a:endParaRPr lang="en-US" sz="14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count </a:t>
                      </a:r>
                      <a:r>
                        <a:rPr lang="en-US" sz="1400" b="1" dirty="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900430" indent="-900430" algn="ctr">
                        <a:lnSpc>
                          <a:spcPct val="115000"/>
                        </a:lnSpc>
                        <a:spcAft>
                          <a:spcPts val="0"/>
                        </a:spcAft>
                      </a:pPr>
                      <a:r>
                        <a:rPr lang="en-US" sz="1400" b="1" i="1" dirty="0" err="1">
                          <a:solidFill>
                            <a:srgbClr val="000000"/>
                          </a:solidFill>
                          <a:latin typeface="Times New Roman" pitchFamily="18" charset="0"/>
                          <a:ea typeface="Arial Unicode MS" pitchFamily="34" charset="-128"/>
                          <a:cs typeface="Times New Roman" pitchFamily="18" charset="0"/>
                        </a:rPr>
                        <a:t>Coliform</a:t>
                      </a:r>
                      <a:r>
                        <a:rPr lang="en-US" sz="1400" b="1" i="1" dirty="0">
                          <a:solidFill>
                            <a:srgbClr val="000000"/>
                          </a:solidFill>
                          <a:latin typeface="Times New Roman" pitchFamily="18" charset="0"/>
                          <a:ea typeface="Arial Unicode MS" pitchFamily="34" charset="-128"/>
                          <a:cs typeface="Times New Roman" pitchFamily="18" charset="0"/>
                        </a:rPr>
                        <a:t> </a:t>
                      </a:r>
                      <a:endParaRPr lang="en-US" sz="1400" b="1" i="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900430" indent="-900430" algn="ctr">
                        <a:lnSpc>
                          <a:spcPct val="115000"/>
                        </a:lnSpc>
                        <a:spcAft>
                          <a:spcPts val="0"/>
                        </a:spcAft>
                      </a:pPr>
                      <a:r>
                        <a:rPr lang="en-US" sz="1400" b="1" i="1" dirty="0">
                          <a:solidFill>
                            <a:srgbClr val="000000"/>
                          </a:solidFill>
                          <a:latin typeface="Times New Roman" pitchFamily="18" charset="0"/>
                          <a:ea typeface="Arial Unicode MS" pitchFamily="34" charset="-128"/>
                          <a:cs typeface="Times New Roman" pitchFamily="18" charset="0"/>
                        </a:rPr>
                        <a:t>Salmonella </a:t>
                      </a:r>
                      <a:endParaRPr lang="en-US" sz="1400" b="1" i="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900430" indent="-900430" algn="ctr">
                        <a:lnSpc>
                          <a:spcPct val="115000"/>
                        </a:lnSpc>
                        <a:spcAft>
                          <a:spcPts val="0"/>
                        </a:spcAft>
                      </a:pPr>
                      <a:r>
                        <a:rPr lang="en-US" sz="1400" b="1" i="1" dirty="0" err="1">
                          <a:solidFill>
                            <a:srgbClr val="000000"/>
                          </a:solidFill>
                          <a:latin typeface="Times New Roman" pitchFamily="18" charset="0"/>
                          <a:ea typeface="Arial Unicode MS" pitchFamily="34" charset="-128"/>
                          <a:cs typeface="Times New Roman" pitchFamily="18" charset="0"/>
                        </a:rPr>
                        <a:t>Escherichial</a:t>
                      </a:r>
                      <a:r>
                        <a:rPr lang="en-US" sz="1400" b="1" dirty="0">
                          <a:solidFill>
                            <a:srgbClr val="000000"/>
                          </a:solidFill>
                          <a:latin typeface="Times New Roman" pitchFamily="18" charset="0"/>
                          <a:ea typeface="Arial Unicode MS" pitchFamily="34" charset="-128"/>
                          <a:cs typeface="Times New Roman" pitchFamily="18" charset="0"/>
                        </a:rPr>
                        <a:t> </a:t>
                      </a:r>
                      <a:endParaRPr lang="en-US" sz="14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coli </a:t>
                      </a:r>
                      <a:r>
                        <a:rPr lang="en-US" sz="1400" b="1" dirty="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900430" indent="-900430" algn="ctr">
                        <a:lnSpc>
                          <a:spcPct val="115000"/>
                        </a:lnSpc>
                        <a:spcAft>
                          <a:spcPts val="0"/>
                        </a:spcAft>
                      </a:pPr>
                      <a:r>
                        <a:rPr lang="en-US" sz="1400" b="1" dirty="0">
                          <a:solidFill>
                            <a:srgbClr val="000000"/>
                          </a:solidFill>
                          <a:latin typeface="Times New Roman" pitchFamily="18" charset="0"/>
                          <a:ea typeface="Arial Unicode MS" pitchFamily="34" charset="-128"/>
                          <a:cs typeface="Times New Roman" pitchFamily="18" charset="0"/>
                        </a:rPr>
                        <a:t>Fungi </a:t>
                      </a:r>
                      <a:endParaRPr lang="en-US" sz="1400" b="1" dirty="0" smtClean="0">
                        <a:solidFill>
                          <a:srgbClr val="000000"/>
                        </a:solidFill>
                        <a:latin typeface="Times New Roman" pitchFamily="18" charset="0"/>
                        <a:ea typeface="Arial Unicode MS" pitchFamily="34" charset="-128"/>
                        <a:cs typeface="Times New Roman" pitchFamily="18" charset="0"/>
                      </a:endParaRPr>
                    </a:p>
                    <a:p>
                      <a:pPr marL="900430" indent="-900430" algn="ctr">
                        <a:lnSpc>
                          <a:spcPct val="115000"/>
                        </a:lnSpc>
                        <a:spcAft>
                          <a:spcPts val="0"/>
                        </a:spcAft>
                      </a:pPr>
                      <a:r>
                        <a:rPr lang="en-US" sz="1400" b="1" dirty="0" smtClean="0">
                          <a:solidFill>
                            <a:srgbClr val="000000"/>
                          </a:solidFill>
                          <a:latin typeface="Times New Roman" pitchFamily="18" charset="0"/>
                          <a:ea typeface="Arial Unicode MS" pitchFamily="34" charset="-128"/>
                          <a:cs typeface="Times New Roman" pitchFamily="18" charset="0"/>
                        </a:rPr>
                        <a:t>(</a:t>
                      </a:r>
                      <a:r>
                        <a:rPr lang="en-US" sz="1400" b="1" dirty="0" err="1">
                          <a:solidFill>
                            <a:srgbClr val="000000"/>
                          </a:solidFill>
                          <a:latin typeface="Times New Roman" pitchFamily="18" charset="0"/>
                          <a:ea typeface="Arial Unicode MS" pitchFamily="34" charset="-128"/>
                          <a:cs typeface="Times New Roman" pitchFamily="18" charset="0"/>
                        </a:rPr>
                        <a:t>cfu</a:t>
                      </a:r>
                      <a:r>
                        <a:rPr lang="en-US" sz="1400" b="1" dirty="0">
                          <a:solidFill>
                            <a:srgbClr val="000000"/>
                          </a:solidFill>
                          <a:latin typeface="Times New Roman" pitchFamily="18" charset="0"/>
                          <a:ea typeface="Arial Unicode MS" pitchFamily="34" charset="-128"/>
                          <a:cs typeface="Times New Roman" pitchFamily="18" charset="0"/>
                        </a:rPr>
                        <a:t>/g)</a:t>
                      </a:r>
                      <a:endParaRPr lang="en-GB" sz="1400" b="1" dirty="0">
                        <a:solidFill>
                          <a:srgbClr val="365F91"/>
                        </a:solidFill>
                        <a:latin typeface="Times New Roman" pitchFamily="18" charset="0"/>
                        <a:ea typeface="Arial Unicode MS" pitchFamily="34" charset="-128"/>
                        <a:cs typeface="Times New Roman" pitchFamily="18" charset="0"/>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5878">
                <a:tc rowSpan="3">
                  <a:txBody>
                    <a:bodyPr/>
                    <a:lstStyle/>
                    <a:p>
                      <a:pPr marL="900430" indent="-900430" algn="ctr">
                        <a:lnSpc>
                          <a:spcPct val="115000"/>
                        </a:lnSpc>
                        <a:spcAft>
                          <a:spcPts val="0"/>
                        </a:spcAft>
                      </a:pPr>
                      <a:r>
                        <a:rPr lang="en-US" sz="1400" b="1" dirty="0" smtClean="0">
                          <a:solidFill>
                            <a:srgbClr val="000000"/>
                          </a:solidFill>
                          <a:latin typeface="Arial Unicode MS" pitchFamily="34" charset="-128"/>
                          <a:ea typeface="Arial Unicode MS" pitchFamily="34" charset="-128"/>
                          <a:cs typeface="Arial Unicode MS" pitchFamily="34" charset="-128"/>
                        </a:rPr>
                        <a:t>Body Part</a:t>
                      </a:r>
                      <a:endParaRPr lang="en-GB" sz="1400" b="1" dirty="0" smtClean="0">
                        <a:solidFill>
                          <a:srgbClr val="365F91"/>
                        </a:solidFill>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6    60  90</a:t>
                      </a:r>
                      <a:endParaRPr lang="en-GB" sz="1400" b="0" dirty="0" smtClean="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4F81BD"/>
                      </a:solidFill>
                      <a:prstDash val="solid"/>
                      <a:round/>
                      <a:headEnd type="none" w="med" len="med"/>
                      <a:tailEnd type="none" w="med" len="med"/>
                    </a:lnT>
                    <a:lnB>
                      <a:noFill/>
                    </a:lnB>
                  </a:tcPr>
                </a:tc>
                <a:tc rowSpan="3">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C5 (Tr1)</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PL </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5.0x10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4F81BD"/>
                      </a:solidFill>
                      <a:prstDash val="solid"/>
                      <a:round/>
                      <a:headEnd type="none" w="med" len="med"/>
                      <a:tailEnd type="none" w="med" len="med"/>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3.3x10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4F81BD"/>
                      </a:solidFill>
                      <a:prstDash val="solid"/>
                      <a:round/>
                      <a:headEnd type="none" w="med" len="med"/>
                      <a:tailEnd type="none" w="med" len="med"/>
                    </a:lnT>
                    <a:lnB>
                      <a:noFill/>
                    </a:lnB>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5.0x10</a:t>
                      </a:r>
                      <a:r>
                        <a:rPr lang="en-US" sz="1400" b="0" baseline="30000" dirty="0">
                          <a:solidFill>
                            <a:srgbClr val="FF0000"/>
                          </a:solidFill>
                          <a:latin typeface="Arial Unicode MS" pitchFamily="34" charset="-128"/>
                          <a:ea typeface="Arial Unicode MS" pitchFamily="34" charset="-128"/>
                          <a:cs typeface="Arial Unicode MS" pitchFamily="34" charset="-128"/>
                        </a:rPr>
                        <a:t>3</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9.0x10</a:t>
                      </a:r>
                      <a:r>
                        <a:rPr lang="en-US" sz="1400" b="0" baseline="30000" dirty="0">
                          <a:solidFill>
                            <a:srgbClr val="FF0000"/>
                          </a:solidFill>
                          <a:latin typeface="Arial Unicode MS" pitchFamily="34" charset="-128"/>
                          <a:ea typeface="Arial Unicode MS" pitchFamily="34" charset="-128"/>
                          <a:cs typeface="Arial Unicode MS" pitchFamily="34" charset="-128"/>
                        </a:rPr>
                        <a:t>3</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r>
              <a:tr h="302822">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LD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3.7x10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1.4x10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r>
              <a:tr h="255878">
                <a:tc rowSpan="3">
                  <a:txBody>
                    <a:bodyPr/>
                    <a:lstStyle/>
                    <a:p>
                      <a:pPr marL="900430" indent="-900430" algn="ctr">
                        <a:lnSpc>
                          <a:spcPct val="115000"/>
                        </a:lnSpc>
                        <a:spcAft>
                          <a:spcPts val="0"/>
                        </a:spcAft>
                      </a:pPr>
                      <a:endParaRPr lang="en-US" sz="1400" b="0" dirty="0" smtClean="0">
                        <a:solidFill>
                          <a:srgbClr val="000000"/>
                        </a:solidFill>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9    </a:t>
                      </a:r>
                      <a:r>
                        <a:rPr lang="en-US" sz="1400" b="0" dirty="0">
                          <a:solidFill>
                            <a:srgbClr val="000000"/>
                          </a:solidFill>
                          <a:latin typeface="Arial Unicode MS" pitchFamily="34" charset="-128"/>
                          <a:ea typeface="Arial Unicode MS" pitchFamily="34" charset="-128"/>
                          <a:cs typeface="Arial Unicode MS" pitchFamily="34" charset="-128"/>
                        </a:rPr>
                        <a:t>90  </a:t>
                      </a:r>
                      <a:r>
                        <a:rPr lang="en-US" sz="1400" b="0" dirty="0" smtClean="0">
                          <a:solidFill>
                            <a:srgbClr val="000000"/>
                          </a:solidFill>
                          <a:latin typeface="Arial Unicode MS" pitchFamily="34" charset="-128"/>
                          <a:ea typeface="Arial Unicode MS" pitchFamily="34" charset="-128"/>
                          <a:cs typeface="Arial Unicode MS" pitchFamily="34" charset="-128"/>
                        </a:rPr>
                        <a:t>90</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rowSpan="3">
                  <a:txBody>
                    <a:bodyPr/>
                    <a:lstStyle/>
                    <a:p>
                      <a:pPr marL="900430" indent="-900430" algn="ctr">
                        <a:lnSpc>
                          <a:spcPct val="115000"/>
                        </a:lnSpc>
                        <a:spcAft>
                          <a:spcPts val="0"/>
                        </a:spcAft>
                      </a:pPr>
                      <a:r>
                        <a:rPr lang="en-US" sz="1400" b="1" dirty="0" smtClean="0">
                          <a:solidFill>
                            <a:srgbClr val="000000"/>
                          </a:solidFill>
                          <a:latin typeface="Arial Unicode MS" pitchFamily="34" charset="-128"/>
                          <a:ea typeface="Arial Unicode MS" pitchFamily="34" charset="-128"/>
                          <a:cs typeface="Arial Unicode MS" pitchFamily="34" charset="-128"/>
                        </a:rPr>
                        <a:t>C1 (Tr2)</a:t>
                      </a:r>
                      <a:endParaRPr lang="en-GB" sz="1400" b="1"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PL</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 </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LD</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5">
                        <a:lumMod val="20000"/>
                        <a:lumOff val="80000"/>
                      </a:schemeClr>
                    </a:solidFill>
                  </a:tcPr>
                </a:tc>
              </a:tr>
              <a:tr h="255878">
                <a:tc rowSpan="3">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6   </a:t>
                      </a:r>
                      <a:r>
                        <a:rPr lang="en-US" sz="1400" b="0" dirty="0">
                          <a:solidFill>
                            <a:srgbClr val="000000"/>
                          </a:solidFill>
                          <a:latin typeface="Arial Unicode MS" pitchFamily="34" charset="-128"/>
                          <a:ea typeface="Arial Unicode MS" pitchFamily="34" charset="-128"/>
                          <a:cs typeface="Arial Unicode MS" pitchFamily="34" charset="-128"/>
                        </a:rPr>
                        <a:t>90 </a:t>
                      </a:r>
                      <a:r>
                        <a:rPr lang="en-US" sz="1400" b="0" dirty="0" smtClean="0">
                          <a:solidFill>
                            <a:srgbClr val="000000"/>
                          </a:solidFill>
                          <a:latin typeface="Arial Unicode MS" pitchFamily="34" charset="-128"/>
                          <a:ea typeface="Arial Unicode MS" pitchFamily="34" charset="-128"/>
                          <a:cs typeface="Arial Unicode MS" pitchFamily="34" charset="-128"/>
                        </a:rPr>
                        <a:t>110</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a:noFill/>
                    </a:lnT>
                    <a:lnB w="12700" cap="flat" cmpd="sng" algn="ctr">
                      <a:solidFill>
                        <a:srgbClr val="000000"/>
                      </a:solidFill>
                      <a:prstDash val="solid"/>
                      <a:round/>
                      <a:headEnd type="none" w="med" len="med"/>
                      <a:tailEnd type="none" w="med" len="med"/>
                    </a:lnB>
                  </a:tcPr>
                </a:tc>
                <a:tc rowSpan="3">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B6 (Tr4)</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PL</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1.3x10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2.4x10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HD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9.0x10</a:t>
                      </a:r>
                      <a:r>
                        <a:rPr lang="en-US" sz="1400" b="0" baseline="30000" dirty="0">
                          <a:solidFill>
                            <a:schemeClr val="tx1"/>
                          </a:solidFill>
                          <a:latin typeface="Arial Unicode MS" pitchFamily="34" charset="-128"/>
                          <a:ea typeface="Arial Unicode MS" pitchFamily="34" charset="-128"/>
                          <a:cs typeface="Arial Unicode MS" pitchFamily="34" charset="-128"/>
                        </a:rPr>
                        <a:t>3</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a:solidFill>
                            <a:schemeClr val="tx1"/>
                          </a:solidFill>
                          <a:latin typeface="Arial Unicode MS" pitchFamily="34" charset="-128"/>
                          <a:ea typeface="Arial Unicode MS" pitchFamily="34" charset="-128"/>
                          <a:cs typeface="Arial Unicode MS" pitchFamily="34" charset="-128"/>
                        </a:rPr>
                        <a:t>1.9x10</a:t>
                      </a:r>
                      <a:r>
                        <a:rPr lang="en-US" sz="1400" b="0" baseline="30000" dirty="0">
                          <a:solidFill>
                            <a:schemeClr val="tx1"/>
                          </a:solidFill>
                          <a:latin typeface="Arial Unicode MS" pitchFamily="34" charset="-128"/>
                          <a:ea typeface="Arial Unicode MS" pitchFamily="34" charset="-128"/>
                          <a:cs typeface="Arial Unicode MS" pitchFamily="34" charset="-128"/>
                        </a:rPr>
                        <a:t>4</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LD</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8.0x10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5.0x10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2.0x10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000000"/>
                      </a:solidFill>
                      <a:prstDash val="solid"/>
                      <a:round/>
                      <a:headEnd type="none" w="med" len="med"/>
                      <a:tailEnd type="none" w="med" len="med"/>
                    </a:lnB>
                  </a:tcPr>
                </a:tc>
              </a:tr>
              <a:tr h="255878">
                <a:tc rowSpan="3">
                  <a:txBody>
                    <a:bodyPr/>
                    <a:lstStyle/>
                    <a:p>
                      <a:pPr marL="900430" indent="-900430" algn="ctr">
                        <a:lnSpc>
                          <a:spcPct val="115000"/>
                        </a:lnSpc>
                        <a:spcAft>
                          <a:spcPts val="0"/>
                        </a:spcAft>
                      </a:pPr>
                      <a:r>
                        <a:rPr lang="en-US" sz="1400" b="1" dirty="0" smtClean="0">
                          <a:solidFill>
                            <a:srgbClr val="000000"/>
                          </a:solidFill>
                          <a:latin typeface="Arial Unicode MS" pitchFamily="34" charset="-128"/>
                          <a:ea typeface="Arial Unicode MS" pitchFamily="34" charset="-128"/>
                          <a:cs typeface="Arial Unicode MS" pitchFamily="34" charset="-128"/>
                        </a:rPr>
                        <a:t>Head Part</a:t>
                      </a:r>
                    </a:p>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6    </a:t>
                      </a:r>
                      <a:r>
                        <a:rPr lang="en-US" sz="1400" b="0" dirty="0">
                          <a:solidFill>
                            <a:srgbClr val="000000"/>
                          </a:solidFill>
                          <a:latin typeface="Arial Unicode MS" pitchFamily="34" charset="-128"/>
                          <a:ea typeface="Arial Unicode MS" pitchFamily="34" charset="-128"/>
                          <a:cs typeface="Arial Unicode MS" pitchFamily="34" charset="-128"/>
                        </a:rPr>
                        <a:t>60  </a:t>
                      </a:r>
                      <a:r>
                        <a:rPr lang="en-US" sz="1400" b="0" dirty="0" smtClean="0">
                          <a:solidFill>
                            <a:srgbClr val="000000"/>
                          </a:solidFill>
                          <a:latin typeface="Arial Unicode MS" pitchFamily="34" charset="-128"/>
                          <a:ea typeface="Arial Unicode MS" pitchFamily="34" charset="-128"/>
                          <a:cs typeface="Arial Unicode MS" pitchFamily="34" charset="-128"/>
                        </a:rPr>
                        <a:t>90</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rowSpan="3">
                  <a:txBody>
                    <a:bodyPr/>
                    <a:lstStyle/>
                    <a:p>
                      <a:pPr marL="900430" indent="-900430" algn="ctr">
                        <a:lnSpc>
                          <a:spcPct val="115000"/>
                        </a:lnSpc>
                        <a:spcAft>
                          <a:spcPts val="0"/>
                        </a:spcAft>
                      </a:pPr>
                      <a:endParaRPr lang="en-US" sz="1400" b="0" dirty="0" smtClean="0">
                        <a:solidFill>
                          <a:srgbClr val="000000"/>
                        </a:solidFill>
                        <a:latin typeface="Arial Unicode MS" pitchFamily="34" charset="-128"/>
                        <a:ea typeface="Arial Unicode MS" pitchFamily="34" charset="-128"/>
                        <a:cs typeface="Arial Unicode MS" pitchFamily="34" charset="-128"/>
                      </a:endParaRPr>
                    </a:p>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C5h</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PL</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8.3x10</a:t>
                      </a:r>
                      <a:r>
                        <a:rPr lang="en-US" sz="1400" b="0" baseline="30000" dirty="0">
                          <a:solidFill>
                            <a:srgbClr val="000000"/>
                          </a:solidFill>
                          <a:latin typeface="Arial Unicode MS" pitchFamily="34" charset="-128"/>
                          <a:ea typeface="Arial Unicode MS" pitchFamily="34" charset="-128"/>
                          <a:cs typeface="Arial Unicode MS" pitchFamily="34" charset="-128"/>
                        </a:rPr>
                        <a:t>4</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1.6x10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w="12700" cap="flat" cmpd="sng" algn="ctr">
                      <a:solidFill>
                        <a:srgbClr val="000000"/>
                      </a:solidFill>
                      <a:prstDash val="solid"/>
                      <a:round/>
                      <a:headEnd type="none" w="med" len="med"/>
                      <a:tailEnd type="none" w="med" len="med"/>
                    </a:lnT>
                    <a:lnB>
                      <a:noFill/>
                    </a:lnB>
                    <a:solidFill>
                      <a:schemeClr val="accent6">
                        <a:lumMod val="20000"/>
                        <a:lumOff val="80000"/>
                      </a:schemeClr>
                    </a:solidFill>
                  </a:tcPr>
                </a:tc>
              </a:tr>
              <a:tr h="255878">
                <a:tc vMerge="1">
                  <a:txBody>
                    <a:bodyPr/>
                    <a:lstStyle/>
                    <a:p>
                      <a:endParaRPr lang="en-GB"/>
                    </a:p>
                  </a:txBody>
                  <a:tcPr/>
                </a:tc>
                <a:tc vMerge="1">
                  <a:txBody>
                    <a:bodyPr/>
                    <a:lstStyle/>
                    <a:p>
                      <a:pPr marL="900430" indent="-900430" algn="ctr">
                        <a:lnSpc>
                          <a:spcPct val="115000"/>
                        </a:lnSpc>
                        <a:spcAft>
                          <a:spcPts val="0"/>
                        </a:spcAft>
                      </a:pPr>
                      <a:endParaRPr lang="en-GB" sz="1200" dirty="0">
                        <a:solidFill>
                          <a:srgbClr val="365F91"/>
                        </a:solidFill>
                        <a:latin typeface="Times New Roman" pitchFamily="18" charset="0"/>
                        <a:ea typeface="Calibri"/>
                        <a:cs typeface="Times New Roman" pitchFamily="18" charset="0"/>
                      </a:endParaRPr>
                    </a:p>
                  </a:txBody>
                  <a:tcPr marL="26993" marR="26993" marT="0" marB="0" anchor="ctr">
                    <a:lnL>
                      <a:noFill/>
                    </a:lnL>
                    <a:lnR>
                      <a:noFill/>
                    </a:lnR>
                    <a:lnT>
                      <a:noFill/>
                    </a:lnT>
                    <a:lnB>
                      <a:noFill/>
                    </a:lnB>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 </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1.1x10</a:t>
                      </a:r>
                      <a:r>
                        <a:rPr lang="en-US" sz="1400" b="0" baseline="30000" dirty="0">
                          <a:solidFill>
                            <a:srgbClr val="FF0000"/>
                          </a:solidFill>
                          <a:latin typeface="Arial Unicode MS" pitchFamily="34" charset="-128"/>
                          <a:ea typeface="Arial Unicode MS" pitchFamily="34" charset="-128"/>
                          <a:cs typeface="Arial Unicode MS" pitchFamily="34" charset="-128"/>
                        </a:rPr>
                        <a:t>4</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2.3x10</a:t>
                      </a:r>
                      <a:r>
                        <a:rPr lang="en-US" sz="1400" b="0" baseline="30000" dirty="0">
                          <a:solidFill>
                            <a:srgbClr val="FF0000"/>
                          </a:solidFill>
                          <a:latin typeface="Arial Unicode MS" pitchFamily="34" charset="-128"/>
                          <a:ea typeface="Arial Unicode MS" pitchFamily="34" charset="-128"/>
                          <a:cs typeface="Arial Unicode MS" pitchFamily="34" charset="-128"/>
                        </a:rPr>
                        <a:t>4</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LD</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2.4x10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1.8x10</a:t>
                      </a:r>
                      <a:r>
                        <a:rPr lang="en-US" sz="1400" b="0" baseline="30000" dirty="0">
                          <a:solidFill>
                            <a:srgbClr val="000000"/>
                          </a:solidFill>
                          <a:latin typeface="Arial Unicode MS" pitchFamily="34" charset="-128"/>
                          <a:ea typeface="Arial Unicode MS" pitchFamily="34" charset="-128"/>
                          <a:cs typeface="Arial Unicode MS" pitchFamily="34" charset="-128"/>
                        </a:rPr>
                        <a:t>4</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accent6">
                        <a:lumMod val="20000"/>
                        <a:lumOff val="80000"/>
                      </a:schemeClr>
                    </a:solidFill>
                  </a:tcPr>
                </a:tc>
              </a:tr>
              <a:tr h="255878">
                <a:tc rowSpan="3">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9     </a:t>
                      </a:r>
                      <a:r>
                        <a:rPr lang="en-US" sz="1400" b="0" dirty="0">
                          <a:solidFill>
                            <a:srgbClr val="000000"/>
                          </a:solidFill>
                          <a:latin typeface="Arial Unicode MS" pitchFamily="34" charset="-128"/>
                          <a:ea typeface="Arial Unicode MS" pitchFamily="34" charset="-128"/>
                          <a:cs typeface="Arial Unicode MS" pitchFamily="34" charset="-128"/>
                        </a:rPr>
                        <a:t>90 </a:t>
                      </a:r>
                      <a:r>
                        <a:rPr lang="en-US" sz="1400" b="0" dirty="0" smtClean="0">
                          <a:solidFill>
                            <a:srgbClr val="000000"/>
                          </a:solidFill>
                          <a:latin typeface="Arial Unicode MS" pitchFamily="34" charset="-128"/>
                          <a:ea typeface="Arial Unicode MS" pitchFamily="34" charset="-128"/>
                          <a:cs typeface="Arial Unicode MS" pitchFamily="34" charset="-128"/>
                        </a:rPr>
                        <a:t>90</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a:noFill/>
                    </a:lnT>
                    <a:lnB>
                      <a:noFill/>
                    </a:lnB>
                  </a:tcPr>
                </a:tc>
                <a:tc rowSpan="3">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C1h</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PL</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5.0x10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2.9x10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HD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1.2x10</a:t>
                      </a:r>
                      <a:r>
                        <a:rPr lang="en-US" sz="1400" b="0" baseline="30000" dirty="0">
                          <a:solidFill>
                            <a:srgbClr val="000000"/>
                          </a:solidFill>
                          <a:latin typeface="Arial Unicode MS" pitchFamily="34" charset="-128"/>
                          <a:ea typeface="Arial Unicode MS" pitchFamily="34" charset="-128"/>
                          <a:cs typeface="Arial Unicode MS" pitchFamily="34" charset="-128"/>
                        </a:rPr>
                        <a:t>4</a:t>
                      </a:r>
                      <a:r>
                        <a:rPr lang="en-US" sz="1400" b="0" dirty="0">
                          <a:solidFill>
                            <a:srgbClr val="000000"/>
                          </a:solidFill>
                          <a:latin typeface="Arial Unicode MS" pitchFamily="34" charset="-128"/>
                          <a:ea typeface="Arial Unicode MS" pitchFamily="34" charset="-128"/>
                          <a:cs typeface="Arial Unicode MS" pitchFamily="34" charset="-128"/>
                        </a:rPr>
                        <a:t> </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FF0000"/>
                          </a:solidFill>
                          <a:latin typeface="Arial Unicode MS" pitchFamily="34" charset="-128"/>
                          <a:ea typeface="Arial Unicode MS" pitchFamily="34" charset="-128"/>
                          <a:cs typeface="Arial Unicode MS" pitchFamily="34" charset="-128"/>
                        </a:rPr>
                        <a:t>ND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LD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6.0x10</a:t>
                      </a:r>
                      <a:r>
                        <a:rPr lang="en-US" sz="1400" b="0" baseline="30000" dirty="0">
                          <a:solidFill>
                            <a:srgbClr val="FF0000"/>
                          </a:solidFill>
                          <a:latin typeface="Arial Unicode MS" pitchFamily="34" charset="-128"/>
                          <a:ea typeface="Arial Unicode MS" pitchFamily="34" charset="-128"/>
                          <a:cs typeface="Arial Unicode MS" pitchFamily="34" charset="-128"/>
                        </a:rPr>
                        <a:t>3</a:t>
                      </a:r>
                      <a:r>
                        <a:rPr lang="en-US" sz="1400" b="0" dirty="0">
                          <a:solidFill>
                            <a:srgbClr val="FF0000"/>
                          </a:solidFill>
                          <a:latin typeface="Arial Unicode MS" pitchFamily="34" charset="-128"/>
                          <a:ea typeface="Arial Unicode MS" pitchFamily="34" charset="-128"/>
                          <a:cs typeface="Arial Unicode MS" pitchFamily="34" charset="-128"/>
                        </a:rPr>
                        <a:t> </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c>
                  <a:txBody>
                    <a:bodyPr/>
                    <a:lstStyle/>
                    <a:p>
                      <a:pPr marL="900430" indent="-900430" algn="ctr">
                        <a:lnSpc>
                          <a:spcPct val="115000"/>
                        </a:lnSpc>
                        <a:spcAft>
                          <a:spcPts val="0"/>
                        </a:spcAft>
                      </a:pPr>
                      <a:r>
                        <a:rPr lang="en-US" sz="1400" b="0" dirty="0" smtClean="0">
                          <a:solidFill>
                            <a:srgbClr val="FF0000"/>
                          </a:solidFill>
                          <a:latin typeface="Arial Unicode MS" pitchFamily="34" charset="-128"/>
                          <a:ea typeface="Arial Unicode MS" pitchFamily="34" charset="-128"/>
                          <a:cs typeface="Arial Unicode MS" pitchFamily="34" charset="-128"/>
                        </a:rPr>
                        <a:t>ND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tcPr>
                </a:tc>
              </a:tr>
              <a:tr h="255878">
                <a:tc rowSpan="3">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6   </a:t>
                      </a:r>
                      <a:r>
                        <a:rPr lang="en-US" sz="1400" b="0" dirty="0">
                          <a:solidFill>
                            <a:srgbClr val="000000"/>
                          </a:solidFill>
                          <a:latin typeface="Arial Unicode MS" pitchFamily="34" charset="-128"/>
                          <a:ea typeface="Arial Unicode MS" pitchFamily="34" charset="-128"/>
                          <a:cs typeface="Arial Unicode MS" pitchFamily="34" charset="-128"/>
                        </a:rPr>
                        <a:t>90 </a:t>
                      </a:r>
                      <a:r>
                        <a:rPr lang="en-US" sz="1400" b="0" dirty="0" smtClean="0">
                          <a:solidFill>
                            <a:srgbClr val="000000"/>
                          </a:solidFill>
                          <a:latin typeface="Arial Unicode MS" pitchFamily="34" charset="-128"/>
                          <a:ea typeface="Arial Unicode MS" pitchFamily="34" charset="-128"/>
                          <a:cs typeface="Arial Unicode MS" pitchFamily="34" charset="-128"/>
                        </a:rPr>
                        <a:t>110</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c rowSpan="3">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B6h</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nchor="ctr">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PL</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9.0x10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4.0x10</a:t>
                      </a:r>
                      <a:r>
                        <a:rPr lang="en-US" sz="1400" b="0" baseline="30000" dirty="0">
                          <a:solidFill>
                            <a:srgbClr val="000000"/>
                          </a:solidFill>
                          <a:latin typeface="Arial Unicode MS" pitchFamily="34" charset="-128"/>
                          <a:ea typeface="Arial Unicode MS" pitchFamily="34" charset="-128"/>
                          <a:cs typeface="Arial Unicode MS" pitchFamily="34" charset="-128"/>
                        </a:rPr>
                        <a:t>3</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HD</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6.0x10</a:t>
                      </a:r>
                      <a:r>
                        <a:rPr lang="en-US" sz="1400" b="0" baseline="30000" dirty="0">
                          <a:solidFill>
                            <a:srgbClr val="FF0000"/>
                          </a:solidFill>
                          <a:latin typeface="Arial Unicode MS" pitchFamily="34" charset="-128"/>
                          <a:ea typeface="Arial Unicode MS" pitchFamily="34" charset="-128"/>
                          <a:cs typeface="Arial Unicode MS" pitchFamily="34" charset="-128"/>
                        </a:rPr>
                        <a:t>3</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c>
                  <a:txBody>
                    <a:bodyPr/>
                    <a:lstStyle/>
                    <a:p>
                      <a:pPr marL="900430" indent="-900430" algn="ctr">
                        <a:lnSpc>
                          <a:spcPct val="115000"/>
                        </a:lnSpc>
                        <a:spcAft>
                          <a:spcPts val="0"/>
                        </a:spcAft>
                      </a:pPr>
                      <a:r>
                        <a:rPr lang="en-US" sz="1400" b="0" dirty="0">
                          <a:solidFill>
                            <a:srgbClr val="FF0000"/>
                          </a:solidFill>
                          <a:latin typeface="Arial Unicode MS" pitchFamily="34" charset="-128"/>
                          <a:ea typeface="Arial Unicode MS" pitchFamily="34" charset="-128"/>
                          <a:cs typeface="Arial Unicode MS" pitchFamily="34" charset="-128"/>
                        </a:rPr>
                        <a:t>3.2x10</a:t>
                      </a:r>
                      <a:r>
                        <a:rPr lang="en-US" sz="1400" b="0" baseline="30000" dirty="0">
                          <a:solidFill>
                            <a:srgbClr val="FF0000"/>
                          </a:solidFill>
                          <a:latin typeface="Arial Unicode MS" pitchFamily="34" charset="-128"/>
                          <a:ea typeface="Arial Unicode MS" pitchFamily="34" charset="-128"/>
                          <a:cs typeface="Arial Unicode MS" pitchFamily="34" charset="-128"/>
                        </a:rPr>
                        <a:t>4</a:t>
                      </a:r>
                      <a:endParaRPr lang="en-GB" sz="1400" b="0" dirty="0">
                        <a:solidFill>
                          <a:srgbClr val="FF0000"/>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a:noFill/>
                    </a:lnB>
                    <a:solidFill>
                      <a:schemeClr val="bg2">
                        <a:lumMod val="90000"/>
                      </a:schemeClr>
                    </a:solidFill>
                  </a:tcPr>
                </a:tc>
              </a:tr>
              <a:tr h="255878">
                <a:tc vMerge="1">
                  <a:txBody>
                    <a:bodyPr/>
                    <a:lstStyle/>
                    <a:p>
                      <a:endParaRPr lang="en-GB"/>
                    </a:p>
                  </a:txBody>
                  <a:tcPr/>
                </a:tc>
                <a:tc vMerge="1">
                  <a:txBody>
                    <a:bodyPr/>
                    <a:lstStyle/>
                    <a:p>
                      <a:endParaRPr lang="en-GB"/>
                    </a:p>
                  </a:txBody>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LD</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1.3x10</a:t>
                      </a:r>
                      <a:r>
                        <a:rPr lang="en-US" sz="1400" b="0" baseline="30000">
                          <a:solidFill>
                            <a:srgbClr val="000000"/>
                          </a:solidFill>
                          <a:latin typeface="Arial Unicode MS" pitchFamily="34" charset="-128"/>
                          <a:ea typeface="Arial Unicode MS" pitchFamily="34" charset="-128"/>
                          <a:cs typeface="Arial Unicode MS" pitchFamily="34" charset="-128"/>
                        </a:rPr>
                        <a:t>4</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c>
                  <a:txBody>
                    <a:bodyPr/>
                    <a:lstStyle/>
                    <a:p>
                      <a:pPr marL="900430" indent="-900430" algn="ctr">
                        <a:lnSpc>
                          <a:spcPct val="115000"/>
                        </a:lnSpc>
                        <a:spcAft>
                          <a:spcPts val="0"/>
                        </a:spcAft>
                      </a:pPr>
                      <a:r>
                        <a:rPr lang="en-US" sz="1400" b="0" dirty="0" smtClean="0">
                          <a:solidFill>
                            <a:schemeClr val="tx1"/>
                          </a:solidFill>
                          <a:latin typeface="Arial Unicode MS" pitchFamily="34" charset="-128"/>
                          <a:ea typeface="Arial Unicode MS" pitchFamily="34" charset="-128"/>
                          <a:cs typeface="Arial Unicode MS" pitchFamily="34" charset="-128"/>
                        </a:rPr>
                        <a:t>ND</a:t>
                      </a:r>
                      <a:endParaRPr lang="en-GB" sz="1400" b="0" dirty="0">
                        <a:solidFill>
                          <a:schemeClr val="tx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c>
                  <a:txBody>
                    <a:bodyPr/>
                    <a:lstStyle/>
                    <a:p>
                      <a:pPr marL="900430" indent="-900430" algn="ctr">
                        <a:lnSpc>
                          <a:spcPct val="115000"/>
                        </a:lnSpc>
                        <a:spcAft>
                          <a:spcPts val="0"/>
                        </a:spcAft>
                      </a:pPr>
                      <a:r>
                        <a:rPr lang="en-US" sz="1400" b="0" dirty="0" smtClean="0">
                          <a:solidFill>
                            <a:srgbClr val="000000"/>
                          </a:solidFill>
                          <a:latin typeface="Arial Unicode MS" pitchFamily="34" charset="-128"/>
                          <a:ea typeface="Arial Unicode MS" pitchFamily="34" charset="-128"/>
                          <a:cs typeface="Arial Unicode MS" pitchFamily="34" charset="-128"/>
                        </a:rPr>
                        <a:t>ND</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c>
                  <a:txBody>
                    <a:bodyPr/>
                    <a:lstStyle/>
                    <a:p>
                      <a:pPr marL="900430" indent="-900430" algn="ctr">
                        <a:lnSpc>
                          <a:spcPct val="115000"/>
                        </a:lnSpc>
                        <a:spcAft>
                          <a:spcPts val="0"/>
                        </a:spcAft>
                      </a:pPr>
                      <a:r>
                        <a:rPr lang="en-US" sz="1400" b="0">
                          <a:solidFill>
                            <a:srgbClr val="000000"/>
                          </a:solidFill>
                          <a:latin typeface="Arial Unicode MS" pitchFamily="34" charset="-128"/>
                          <a:ea typeface="Arial Unicode MS" pitchFamily="34" charset="-128"/>
                          <a:cs typeface="Arial Unicode MS" pitchFamily="34" charset="-128"/>
                        </a:rPr>
                        <a:t>1.0x10</a:t>
                      </a:r>
                      <a:r>
                        <a:rPr lang="en-US" sz="1400" b="0" baseline="30000">
                          <a:solidFill>
                            <a:srgbClr val="000000"/>
                          </a:solidFill>
                          <a:latin typeface="Arial Unicode MS" pitchFamily="34" charset="-128"/>
                          <a:ea typeface="Arial Unicode MS" pitchFamily="34" charset="-128"/>
                          <a:cs typeface="Arial Unicode MS" pitchFamily="34" charset="-128"/>
                        </a:rPr>
                        <a:t>3</a:t>
                      </a:r>
                      <a:endParaRPr lang="en-GB" sz="1400" b="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c>
                  <a:txBody>
                    <a:bodyPr/>
                    <a:lstStyle/>
                    <a:p>
                      <a:pPr marL="900430" indent="-900430" algn="ctr">
                        <a:lnSpc>
                          <a:spcPct val="115000"/>
                        </a:lnSpc>
                        <a:spcAft>
                          <a:spcPts val="0"/>
                        </a:spcAft>
                      </a:pPr>
                      <a:r>
                        <a:rPr lang="en-US" sz="1400" b="0" dirty="0">
                          <a:solidFill>
                            <a:srgbClr val="000000"/>
                          </a:solidFill>
                          <a:latin typeface="Arial Unicode MS" pitchFamily="34" charset="-128"/>
                          <a:ea typeface="Arial Unicode MS" pitchFamily="34" charset="-128"/>
                          <a:cs typeface="Arial Unicode MS" pitchFamily="34" charset="-128"/>
                        </a:rPr>
                        <a:t>2.5x10</a:t>
                      </a:r>
                      <a:r>
                        <a:rPr lang="en-US" sz="1400" b="0" baseline="30000" dirty="0">
                          <a:solidFill>
                            <a:srgbClr val="000000"/>
                          </a:solidFill>
                          <a:latin typeface="Arial Unicode MS" pitchFamily="34" charset="-128"/>
                          <a:ea typeface="Arial Unicode MS" pitchFamily="34" charset="-128"/>
                          <a:cs typeface="Arial Unicode MS" pitchFamily="34" charset="-128"/>
                        </a:rPr>
                        <a:t>4</a:t>
                      </a:r>
                      <a:endParaRPr lang="en-GB" sz="1400" b="0" dirty="0">
                        <a:solidFill>
                          <a:srgbClr val="365F91"/>
                        </a:solidFill>
                        <a:latin typeface="Arial Unicode MS" pitchFamily="34" charset="-128"/>
                        <a:ea typeface="Arial Unicode MS" pitchFamily="34" charset="-128"/>
                        <a:cs typeface="Arial Unicode MS" pitchFamily="34" charset="-128"/>
                      </a:endParaRPr>
                    </a:p>
                  </a:txBody>
                  <a:tcPr marL="26993" marR="26993" marT="0" marB="0">
                    <a:lnL>
                      <a:noFill/>
                    </a:lnL>
                    <a:lnR>
                      <a:noFill/>
                    </a:lnR>
                    <a:lnT>
                      <a:noFill/>
                    </a:lnT>
                    <a:lnB w="12700" cap="flat" cmpd="sng" algn="ctr">
                      <a:solidFill>
                        <a:srgbClr val="4F81BD"/>
                      </a:solidFill>
                      <a:prstDash val="solid"/>
                      <a:round/>
                      <a:headEnd type="none" w="med" len="med"/>
                      <a:tailEnd type="none" w="med" len="med"/>
                    </a:lnB>
                    <a:solidFill>
                      <a:schemeClr val="bg2">
                        <a:lumMod val="90000"/>
                      </a:schemeClr>
                    </a:solidFill>
                  </a:tcPr>
                </a:tc>
              </a:tr>
            </a:tbl>
          </a:graphicData>
        </a:graphic>
      </p:graphicFrame>
      <p:sp>
        <p:nvSpPr>
          <p:cNvPr id="1025" name="Rectangle 1"/>
          <p:cNvSpPr>
            <a:spLocks noChangeArrowheads="1"/>
          </p:cNvSpPr>
          <p:nvPr/>
        </p:nvSpPr>
        <p:spPr bwMode="auto">
          <a:xfrm>
            <a:off x="357158" y="5647955"/>
            <a:ext cx="864399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Values are means of duplicate</a:t>
            </a:r>
            <a:r>
              <a:rPr kumimoji="0" lang="en-US" sz="1400" b="1" i="0" u="none" strike="noStrike" cap="none" normalizeH="0" dirty="0" smtClean="0">
                <a:ln>
                  <a:noFill/>
                </a:ln>
                <a:solidFill>
                  <a:schemeClr val="tx1"/>
                </a:solidFill>
                <a:effectLst/>
                <a:latin typeface="Times New Roman" pitchFamily="18" charset="0"/>
                <a:ea typeface="Arial Unicode MS" pitchFamily="34" charset="-128"/>
                <a:cs typeface="Times New Roman" pitchFamily="18" charset="0"/>
              </a:rPr>
              <a:t> microbial counts.</a:t>
            </a:r>
          </a:p>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Key: A = Brine concentration (%); B = Brining time (min); C = Drying temperature (</a:t>
            </a:r>
            <a:r>
              <a:rPr kumimoji="0" lang="en-US" sz="1400" b="1" i="0" u="none" strike="noStrike" cap="none" normalizeH="0" baseline="30000" dirty="0" err="1" smtClean="0">
                <a:ln>
                  <a:noFill/>
                </a:ln>
                <a:solidFill>
                  <a:schemeClr val="tx1"/>
                </a:solidFill>
                <a:effectLst/>
                <a:latin typeface="Times New Roman" pitchFamily="18" charset="0"/>
                <a:ea typeface="Arial Unicode MS" pitchFamily="34" charset="-128"/>
                <a:cs typeface="Times New Roman" pitchFamily="18" charset="0"/>
              </a:rPr>
              <a:t>o</a:t>
            </a:r>
            <a:r>
              <a:rPr kumimoji="0" lang="en-US" sz="1400" b="1"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rPr>
              <a:t>C</a:t>
            </a:r>
            <a:r>
              <a:rPr kumimoji="0" lang="en-US"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rPr>
              <a:t>Tr</a:t>
            </a:r>
            <a:r>
              <a:rPr kumimoji="0" lang="en-US"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 Treatment; PL = Rigid plastic</a:t>
            </a:r>
            <a:r>
              <a:rPr kumimoji="0" lang="en-US" sz="1400" b="1" i="0" u="none" strike="noStrike" cap="none" normalizeH="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container; HD = High density polyethylene; LD = Low density polyethylene; ND</a:t>
            </a:r>
            <a:r>
              <a:rPr kumimoji="0" lang="en-US" sz="1400" b="1" i="0" u="none" strike="noStrike" cap="none" normalizeH="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=Not</a:t>
            </a:r>
            <a:r>
              <a:rPr kumimoji="0" lang="en-US" sz="1400" b="1" i="0" u="none" strike="noStrike" cap="none" normalizeH="0" dirty="0" smtClean="0">
                <a:ln>
                  <a:noFill/>
                </a:ln>
                <a:solidFill>
                  <a:schemeClr val="tx1"/>
                </a:solidFill>
                <a:effectLst/>
                <a:latin typeface="Times New Roman" pitchFamily="18" charset="0"/>
                <a:ea typeface="Arial Unicode MS" pitchFamily="34" charset="-128"/>
                <a:cs typeface="Times New Roman" pitchFamily="18" charset="0"/>
              </a:rPr>
              <a:t> detected</a:t>
            </a:r>
            <a:r>
              <a:rPr kumimoji="0" lang="en-US"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p>
        </p:txBody>
      </p:sp>
      <p:sp>
        <p:nvSpPr>
          <p:cNvPr id="5" name="Rectangle 4"/>
          <p:cNvSpPr/>
          <p:nvPr/>
        </p:nvSpPr>
        <p:spPr>
          <a:xfrm>
            <a:off x="0" y="1"/>
            <a:ext cx="914400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600" b="1" dirty="0" smtClean="0">
                <a:latin typeface="Times New Roman" pitchFamily="18" charset="0"/>
                <a:cs typeface="Times New Roman" pitchFamily="18" charset="0"/>
              </a:rPr>
              <a:t>Table </a:t>
            </a:r>
            <a:r>
              <a:rPr lang="en-US" sz="1600" b="1" dirty="0" smtClean="0">
                <a:latin typeface="Times New Roman" pitchFamily="18" charset="0"/>
                <a:cs typeface="Times New Roman" pitchFamily="18" charset="0"/>
              </a:rPr>
              <a:t>10: </a:t>
            </a:r>
            <a:r>
              <a:rPr lang="en-US" sz="1600" b="1" dirty="0" smtClean="0">
                <a:latin typeface="Times New Roman" pitchFamily="18" charset="0"/>
                <a:cs typeface="Times New Roman" pitchFamily="18" charset="0"/>
              </a:rPr>
              <a:t>Microbial load of the dehydrated catfish samples at </a:t>
            </a:r>
            <a:r>
              <a:rPr lang="en-US" sz="1600" b="1" dirty="0" smtClean="0">
                <a:solidFill>
                  <a:srgbClr val="FF0000"/>
                </a:solidFill>
                <a:latin typeface="Times New Roman" pitchFamily="18" charset="0"/>
                <a:cs typeface="Times New Roman" pitchFamily="18" charset="0"/>
              </a:rPr>
              <a:t>five-month </a:t>
            </a:r>
            <a:r>
              <a:rPr lang="en-US" sz="1600" b="1" dirty="0" smtClean="0">
                <a:latin typeface="Times New Roman" pitchFamily="18" charset="0"/>
                <a:cs typeface="Times New Roman" pitchFamily="18" charset="0"/>
              </a:rPr>
              <a:t>of storage</a:t>
            </a:r>
            <a:endParaRPr lang="en-GB"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908720"/>
          <a:ext cx="8715437" cy="5306791"/>
        </p:xfrm>
        <a:graphic>
          <a:graphicData uri="http://schemas.openxmlformats.org/drawingml/2006/table">
            <a:tbl>
              <a:tblPr/>
              <a:tblGrid>
                <a:gridCol w="1368152"/>
                <a:gridCol w="934068"/>
                <a:gridCol w="768624"/>
                <a:gridCol w="1126316"/>
                <a:gridCol w="1126316"/>
                <a:gridCol w="1126935"/>
                <a:gridCol w="1010265"/>
                <a:gridCol w="1254761"/>
              </a:tblGrid>
              <a:tr h="519295">
                <a:tc>
                  <a:txBody>
                    <a:bodyPr/>
                    <a:lstStyle/>
                    <a:p>
                      <a:pPr algn="ctr">
                        <a:lnSpc>
                          <a:spcPct val="106000"/>
                        </a:lnSpc>
                        <a:spcAft>
                          <a:spcPts val="0"/>
                        </a:spcAft>
                      </a:pPr>
                      <a:r>
                        <a:rPr lang="en-GB" sz="1400" b="0" kern="1200" dirty="0">
                          <a:solidFill>
                            <a:srgbClr val="000000"/>
                          </a:solidFill>
                          <a:latin typeface="Times New Roman" pitchFamily="18" charset="0"/>
                          <a:ea typeface="Arial Unicode MS" pitchFamily="34" charset="-128"/>
                          <a:cs typeface="Times New Roman" pitchFamily="18" charset="0"/>
                        </a:rPr>
                        <a:t>Treatment </a:t>
                      </a:r>
                      <a:endParaRPr lang="en-GB" sz="1400" b="0" dirty="0">
                        <a:latin typeface="Times New Roman" pitchFamily="18" charset="0"/>
                        <a:ea typeface="Arial Unicode MS" pitchFamily="34" charset="-128"/>
                        <a:cs typeface="Times New Roman" pitchFamily="18" charset="0"/>
                      </a:endParaRPr>
                    </a:p>
                    <a:p>
                      <a:pPr algn="ctr">
                        <a:lnSpc>
                          <a:spcPct val="106000"/>
                        </a:lnSpc>
                        <a:spcAft>
                          <a:spcPts val="0"/>
                        </a:spcAft>
                      </a:pPr>
                      <a:r>
                        <a:rPr lang="en-GB" sz="1400" b="0" kern="1200" dirty="0">
                          <a:solidFill>
                            <a:srgbClr val="000000"/>
                          </a:solidFill>
                          <a:latin typeface="Times New Roman" pitchFamily="18" charset="0"/>
                          <a:ea typeface="Arial Unicode MS" pitchFamily="34" charset="-128"/>
                          <a:cs typeface="Times New Roman" pitchFamily="18" charset="0"/>
                        </a:rPr>
                        <a:t>A     B     C</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GB" sz="1400" b="0" kern="1200" dirty="0" smtClean="0">
                          <a:solidFill>
                            <a:srgbClr val="000000"/>
                          </a:solidFill>
                          <a:latin typeface="Times New Roman" pitchFamily="18" charset="0"/>
                          <a:ea typeface="Arial Unicode MS" pitchFamily="34" charset="-128"/>
                          <a:cs typeface="Times New Roman" pitchFamily="18" charset="0"/>
                        </a:rPr>
                        <a:t>Sample</a:t>
                      </a:r>
                    </a:p>
                    <a:p>
                      <a:pPr algn="ctr">
                        <a:lnSpc>
                          <a:spcPct val="106000"/>
                        </a:lnSpc>
                        <a:spcAft>
                          <a:spcPts val="0"/>
                        </a:spcAft>
                      </a:pPr>
                      <a:r>
                        <a:rPr lang="en-GB" sz="1400" b="0" kern="1200" dirty="0" smtClean="0">
                          <a:solidFill>
                            <a:srgbClr val="000000"/>
                          </a:solidFill>
                          <a:latin typeface="Times New Roman" pitchFamily="18" charset="0"/>
                          <a:ea typeface="Arial Unicode MS" pitchFamily="34" charset="-128"/>
                          <a:cs typeface="Times New Roman" pitchFamily="18" charset="0"/>
                        </a:rPr>
                        <a:t>code </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GB" sz="1400" b="0" kern="1200" dirty="0">
                          <a:solidFill>
                            <a:srgbClr val="000000"/>
                          </a:solidFill>
                          <a:latin typeface="Times New Roman" pitchFamily="18" charset="0"/>
                          <a:ea typeface="Arial Unicode MS" pitchFamily="34" charset="-128"/>
                          <a:cs typeface="Times New Roman" pitchFamily="18" charset="0"/>
                        </a:rPr>
                        <a:t>Package </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GB" sz="1400" b="0" kern="1200" dirty="0">
                          <a:solidFill>
                            <a:srgbClr val="000000"/>
                          </a:solidFill>
                          <a:latin typeface="Times New Roman" pitchFamily="18" charset="0"/>
                          <a:ea typeface="Arial Unicode MS" pitchFamily="34" charset="-128"/>
                          <a:cs typeface="Times New Roman" pitchFamily="18" charset="0"/>
                        </a:rPr>
                        <a:t>Total viable count (</a:t>
                      </a:r>
                      <a:r>
                        <a:rPr lang="en-GB" sz="1400" b="0" kern="1200" dirty="0" err="1">
                          <a:solidFill>
                            <a:srgbClr val="000000"/>
                          </a:solidFill>
                          <a:latin typeface="Times New Roman" pitchFamily="18" charset="0"/>
                          <a:ea typeface="Arial Unicode MS" pitchFamily="34" charset="-128"/>
                          <a:cs typeface="Times New Roman" pitchFamily="18" charset="0"/>
                        </a:rPr>
                        <a:t>cfu</a:t>
                      </a:r>
                      <a:r>
                        <a:rPr lang="en-GB" sz="1400" b="0" kern="1200" dirty="0">
                          <a:solidFill>
                            <a:srgbClr val="000000"/>
                          </a:solidFill>
                          <a:latin typeface="Times New Roman" pitchFamily="18" charset="0"/>
                          <a:ea typeface="Arial Unicode MS" pitchFamily="34" charset="-128"/>
                          <a:cs typeface="Times New Roman" pitchFamily="18" charset="0"/>
                        </a:rPr>
                        <a:t>/g)</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GB" sz="1400" b="0" i="1" kern="1200" dirty="0" err="1">
                          <a:solidFill>
                            <a:srgbClr val="000000"/>
                          </a:solidFill>
                          <a:latin typeface="Times New Roman" pitchFamily="18" charset="0"/>
                          <a:ea typeface="Arial Unicode MS" pitchFamily="34" charset="-128"/>
                          <a:cs typeface="Times New Roman" pitchFamily="18" charset="0"/>
                        </a:rPr>
                        <a:t>Coliform</a:t>
                      </a:r>
                      <a:r>
                        <a:rPr lang="en-GB" sz="1400" b="0" i="1" kern="1200" dirty="0">
                          <a:solidFill>
                            <a:srgbClr val="000000"/>
                          </a:solidFill>
                          <a:latin typeface="Times New Roman" pitchFamily="18" charset="0"/>
                          <a:ea typeface="Arial Unicode MS" pitchFamily="34" charset="-128"/>
                          <a:cs typeface="Times New Roman" pitchFamily="18" charset="0"/>
                        </a:rPr>
                        <a:t> </a:t>
                      </a:r>
                      <a:r>
                        <a:rPr lang="en-GB" sz="1400" b="0" kern="1200" dirty="0">
                          <a:solidFill>
                            <a:srgbClr val="000000"/>
                          </a:solidFill>
                          <a:latin typeface="Times New Roman" pitchFamily="18" charset="0"/>
                          <a:ea typeface="Arial Unicode MS" pitchFamily="34" charset="-128"/>
                          <a:cs typeface="Times New Roman" pitchFamily="18" charset="0"/>
                        </a:rPr>
                        <a:t>(</a:t>
                      </a:r>
                      <a:r>
                        <a:rPr lang="en-GB" sz="1400" b="0" kern="1200" dirty="0" err="1">
                          <a:solidFill>
                            <a:srgbClr val="000000"/>
                          </a:solidFill>
                          <a:latin typeface="Times New Roman" pitchFamily="18" charset="0"/>
                          <a:ea typeface="Arial Unicode MS" pitchFamily="34" charset="-128"/>
                          <a:cs typeface="Times New Roman" pitchFamily="18" charset="0"/>
                        </a:rPr>
                        <a:t>cfu</a:t>
                      </a:r>
                      <a:r>
                        <a:rPr lang="en-GB" sz="1400" b="0" kern="1200" dirty="0">
                          <a:solidFill>
                            <a:srgbClr val="000000"/>
                          </a:solidFill>
                          <a:latin typeface="Times New Roman" pitchFamily="18" charset="0"/>
                          <a:ea typeface="Arial Unicode MS" pitchFamily="34" charset="-128"/>
                          <a:cs typeface="Times New Roman" pitchFamily="18" charset="0"/>
                        </a:rPr>
                        <a:t>/g)</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GB" sz="1400" b="0" i="1" kern="1200" dirty="0">
                          <a:solidFill>
                            <a:srgbClr val="000000"/>
                          </a:solidFill>
                          <a:latin typeface="Times New Roman" pitchFamily="18" charset="0"/>
                          <a:ea typeface="Arial Unicode MS" pitchFamily="34" charset="-128"/>
                          <a:cs typeface="Times New Roman" pitchFamily="18" charset="0"/>
                        </a:rPr>
                        <a:t>Salmonella</a:t>
                      </a:r>
                      <a:r>
                        <a:rPr lang="en-GB" sz="1400" b="0" kern="1200" dirty="0">
                          <a:solidFill>
                            <a:srgbClr val="000000"/>
                          </a:solidFill>
                          <a:latin typeface="Times New Roman" pitchFamily="18" charset="0"/>
                          <a:ea typeface="Arial Unicode MS" pitchFamily="34" charset="-128"/>
                          <a:cs typeface="Times New Roman" pitchFamily="18" charset="0"/>
                        </a:rPr>
                        <a:t> </a:t>
                      </a:r>
                      <a:r>
                        <a:rPr lang="en-GB" sz="1400" b="0" kern="1200" dirty="0" smtClean="0">
                          <a:solidFill>
                            <a:srgbClr val="000000"/>
                          </a:solidFill>
                          <a:latin typeface="Times New Roman" pitchFamily="18" charset="0"/>
                          <a:ea typeface="Arial Unicode MS" pitchFamily="34" charset="-128"/>
                          <a:cs typeface="Times New Roman" pitchFamily="18" charset="0"/>
                        </a:rPr>
                        <a:t> (</a:t>
                      </a:r>
                      <a:r>
                        <a:rPr lang="en-GB" sz="1400" b="0" kern="1200" dirty="0" err="1">
                          <a:solidFill>
                            <a:srgbClr val="000000"/>
                          </a:solidFill>
                          <a:latin typeface="Times New Roman" pitchFamily="18" charset="0"/>
                          <a:ea typeface="Arial Unicode MS" pitchFamily="34" charset="-128"/>
                          <a:cs typeface="Times New Roman" pitchFamily="18" charset="0"/>
                        </a:rPr>
                        <a:t>cfu</a:t>
                      </a:r>
                      <a:r>
                        <a:rPr lang="en-GB" sz="1400" b="0" kern="1200" dirty="0">
                          <a:solidFill>
                            <a:srgbClr val="000000"/>
                          </a:solidFill>
                          <a:latin typeface="Times New Roman" pitchFamily="18" charset="0"/>
                          <a:ea typeface="Arial Unicode MS" pitchFamily="34" charset="-128"/>
                          <a:cs typeface="Times New Roman" pitchFamily="18" charset="0"/>
                        </a:rPr>
                        <a:t>/g)</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GB" sz="1400" b="0" i="1" kern="1200" dirty="0" err="1">
                          <a:solidFill>
                            <a:srgbClr val="000000"/>
                          </a:solidFill>
                          <a:latin typeface="Times New Roman" pitchFamily="18" charset="0"/>
                          <a:ea typeface="Arial Unicode MS" pitchFamily="34" charset="-128"/>
                          <a:cs typeface="Times New Roman" pitchFamily="18" charset="0"/>
                        </a:rPr>
                        <a:t>Escherichial</a:t>
                      </a:r>
                      <a:r>
                        <a:rPr lang="en-GB" sz="1400" b="0" i="1" kern="1200" dirty="0">
                          <a:solidFill>
                            <a:srgbClr val="000000"/>
                          </a:solidFill>
                          <a:latin typeface="Times New Roman" pitchFamily="18" charset="0"/>
                          <a:ea typeface="Arial Unicode MS" pitchFamily="34" charset="-128"/>
                          <a:cs typeface="Times New Roman" pitchFamily="18" charset="0"/>
                        </a:rPr>
                        <a:t> coli</a:t>
                      </a:r>
                      <a:r>
                        <a:rPr lang="en-GB" sz="1400" b="0" kern="1200" dirty="0">
                          <a:solidFill>
                            <a:srgbClr val="000000"/>
                          </a:solidFill>
                          <a:latin typeface="Times New Roman" pitchFamily="18" charset="0"/>
                          <a:ea typeface="Arial Unicode MS" pitchFamily="34" charset="-128"/>
                          <a:cs typeface="Times New Roman" pitchFamily="18" charset="0"/>
                        </a:rPr>
                        <a:t> (</a:t>
                      </a:r>
                      <a:r>
                        <a:rPr lang="en-GB" sz="1400" b="0" kern="1200" dirty="0" err="1">
                          <a:solidFill>
                            <a:srgbClr val="000000"/>
                          </a:solidFill>
                          <a:latin typeface="Times New Roman" pitchFamily="18" charset="0"/>
                          <a:ea typeface="Arial Unicode MS" pitchFamily="34" charset="-128"/>
                          <a:cs typeface="Times New Roman" pitchFamily="18" charset="0"/>
                        </a:rPr>
                        <a:t>cfu</a:t>
                      </a:r>
                      <a:r>
                        <a:rPr lang="en-GB" sz="1400" b="0" kern="1200" dirty="0">
                          <a:solidFill>
                            <a:srgbClr val="000000"/>
                          </a:solidFill>
                          <a:latin typeface="Times New Roman" pitchFamily="18" charset="0"/>
                          <a:ea typeface="Arial Unicode MS" pitchFamily="34" charset="-128"/>
                          <a:cs typeface="Times New Roman" pitchFamily="18" charset="0"/>
                        </a:rPr>
                        <a:t>/g)</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6000"/>
                        </a:lnSpc>
                        <a:spcAft>
                          <a:spcPts val="0"/>
                        </a:spcAft>
                      </a:pPr>
                      <a:r>
                        <a:rPr lang="en-GB" sz="1400" b="0" kern="1200" dirty="0" smtClean="0">
                          <a:solidFill>
                            <a:srgbClr val="000000"/>
                          </a:solidFill>
                          <a:latin typeface="Times New Roman" pitchFamily="18" charset="0"/>
                          <a:ea typeface="Arial Unicode MS" pitchFamily="34" charset="-128"/>
                          <a:cs typeface="Times New Roman" pitchFamily="18" charset="0"/>
                        </a:rPr>
                        <a:t>Fungi (Mould / Yeast) </a:t>
                      </a:r>
                      <a:r>
                        <a:rPr lang="en-GB" sz="1400" b="0" kern="1200" dirty="0">
                          <a:solidFill>
                            <a:srgbClr val="000000"/>
                          </a:solidFill>
                          <a:latin typeface="Times New Roman" pitchFamily="18" charset="0"/>
                          <a:ea typeface="Arial Unicode MS" pitchFamily="34" charset="-128"/>
                          <a:cs typeface="Times New Roman" pitchFamily="18" charset="0"/>
                        </a:rPr>
                        <a:t>(</a:t>
                      </a:r>
                      <a:r>
                        <a:rPr lang="en-GB" sz="1400" b="0" kern="1200" dirty="0" err="1">
                          <a:solidFill>
                            <a:srgbClr val="000000"/>
                          </a:solidFill>
                          <a:latin typeface="Times New Roman" pitchFamily="18" charset="0"/>
                          <a:ea typeface="Arial Unicode MS" pitchFamily="34" charset="-128"/>
                          <a:cs typeface="Times New Roman" pitchFamily="18" charset="0"/>
                        </a:rPr>
                        <a:t>cfu</a:t>
                      </a:r>
                      <a:r>
                        <a:rPr lang="en-GB" sz="1400" b="0" kern="1200" dirty="0">
                          <a:solidFill>
                            <a:srgbClr val="000000"/>
                          </a:solidFill>
                          <a:latin typeface="Times New Roman" pitchFamily="18" charset="0"/>
                          <a:ea typeface="Arial Unicode MS" pitchFamily="34" charset="-128"/>
                          <a:cs typeface="Times New Roman" pitchFamily="18" charset="0"/>
                        </a:rPr>
                        <a:t>/g)</a:t>
                      </a:r>
                      <a:endParaRPr lang="en-GB" sz="14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522">
                <a:tc rowSpan="3">
                  <a:txBody>
                    <a:bodyPr/>
                    <a:lstStyle/>
                    <a:p>
                      <a:pPr marL="0" marR="0" indent="0" algn="ctr" defTabSz="914400" rtl="0" eaLnBrk="1" fontAlgn="auto" latinLnBrk="0" hangingPunct="1">
                        <a:lnSpc>
                          <a:spcPts val="1545"/>
                        </a:lnSpc>
                        <a:spcBef>
                          <a:spcPts val="0"/>
                        </a:spcBef>
                        <a:spcAft>
                          <a:spcPts val="0"/>
                        </a:spcAft>
                        <a:buClrTx/>
                        <a:buSzTx/>
                        <a:buFontTx/>
                        <a:buNone/>
                        <a:tabLst/>
                        <a:defRPr/>
                      </a:pPr>
                      <a:r>
                        <a:rPr lang="en-GB" sz="1600" b="1" kern="1200" dirty="0" smtClean="0">
                          <a:solidFill>
                            <a:srgbClr val="000000"/>
                          </a:solidFill>
                          <a:latin typeface="Times New Roman" pitchFamily="18" charset="0"/>
                          <a:ea typeface="Arial Unicode MS" pitchFamily="34" charset="-128"/>
                          <a:cs typeface="Times New Roman" pitchFamily="18" charset="0"/>
                        </a:rPr>
                        <a:t>Body Part</a:t>
                      </a:r>
                      <a:endParaRPr lang="en-GB" sz="1600" b="1" dirty="0" smtClean="0">
                        <a:latin typeface="Times New Roman" pitchFamily="18" charset="0"/>
                        <a:ea typeface="Arial Unicode MS" pitchFamily="34" charset="-128"/>
                        <a:cs typeface="Times New Roman" pitchFamily="18" charset="0"/>
                      </a:endParaRPr>
                    </a:p>
                    <a:p>
                      <a:pPr algn="ctr">
                        <a:lnSpc>
                          <a:spcPts val="1545"/>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6    </a:t>
                      </a:r>
                      <a:r>
                        <a:rPr lang="en-GB" sz="1600" b="0" kern="1200" dirty="0">
                          <a:solidFill>
                            <a:srgbClr val="000000"/>
                          </a:solidFill>
                          <a:latin typeface="Times New Roman" pitchFamily="18" charset="0"/>
                          <a:ea typeface="Arial Unicode MS" pitchFamily="34" charset="-128"/>
                          <a:cs typeface="Times New Roman" pitchFamily="18" charset="0"/>
                        </a:rPr>
                        <a:t>60   </a:t>
                      </a:r>
                      <a:r>
                        <a:rPr lang="en-GB" sz="1600" b="0" kern="1200" dirty="0" smtClean="0">
                          <a:solidFill>
                            <a:srgbClr val="000000"/>
                          </a:solidFill>
                          <a:latin typeface="Times New Roman" pitchFamily="18" charset="0"/>
                          <a:ea typeface="Arial Unicode MS" pitchFamily="34" charset="-128"/>
                          <a:cs typeface="Times New Roman" pitchFamily="18" charset="0"/>
                        </a:rPr>
                        <a:t>90</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c rowSpan="3">
                  <a:txBody>
                    <a:bodyPr/>
                    <a:lstStyle/>
                    <a:p>
                      <a:pPr marL="0" marR="0" indent="0" algn="ctr" defTabSz="914400" rtl="0" eaLnBrk="1" fontAlgn="auto" latinLnBrk="0" hangingPunct="1">
                        <a:lnSpc>
                          <a:spcPts val="1545"/>
                        </a:lnSpc>
                        <a:spcBef>
                          <a:spcPts val="0"/>
                        </a:spcBef>
                        <a:spcAft>
                          <a:spcPts val="0"/>
                        </a:spcAft>
                        <a:buClrTx/>
                        <a:buSzTx/>
                        <a:buFontTx/>
                        <a:buNone/>
                        <a:tabLst/>
                        <a:defRPr/>
                      </a:pPr>
                      <a:endParaRPr lang="en-GB" sz="1600" b="0" dirty="0" smtClean="0">
                        <a:latin typeface="Times New Roman" pitchFamily="18" charset="0"/>
                        <a:ea typeface="Arial Unicode MS" pitchFamily="34" charset="-128"/>
                        <a:cs typeface="Times New Roman" pitchFamily="18" charset="0"/>
                      </a:endParaRPr>
                    </a:p>
                    <a:p>
                      <a:pPr marL="0" marR="0" indent="0" algn="ctr" defTabSz="914400" rtl="0" eaLnBrk="1" fontAlgn="auto" latinLnBrk="0" hangingPunct="1">
                        <a:lnSpc>
                          <a:spcPts val="1545"/>
                        </a:lnSpc>
                        <a:spcBef>
                          <a:spcPts val="0"/>
                        </a:spcBef>
                        <a:spcAft>
                          <a:spcPts val="0"/>
                        </a:spcAft>
                        <a:buClrTx/>
                        <a:buSzTx/>
                        <a:buFontTx/>
                        <a:buNone/>
                        <a:tabLst/>
                        <a:defRPr/>
                      </a:pPr>
                      <a:r>
                        <a:rPr lang="en-GB" sz="1600" b="0" dirty="0" smtClean="0">
                          <a:latin typeface="Times New Roman" pitchFamily="18" charset="0"/>
                          <a:ea typeface="Arial Unicode MS" pitchFamily="34" charset="-128"/>
                          <a:cs typeface="Times New Roman" pitchFamily="18" charset="0"/>
                        </a:rPr>
                        <a:t>C5 (Tr1)</a:t>
                      </a:r>
                    </a:p>
                    <a:p>
                      <a:pPr algn="ctr">
                        <a:lnSpc>
                          <a:spcPts val="1545"/>
                        </a:lnSpc>
                        <a:spcAft>
                          <a:spcPts val="0"/>
                        </a:spcAft>
                      </a:pP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PL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3.9x10</a:t>
                      </a:r>
                      <a:r>
                        <a:rPr lang="en-GB" sz="1600" b="0" kern="1200" baseline="30000" dirty="0">
                          <a:solidFill>
                            <a:schemeClr val="tx1"/>
                          </a:solidFill>
                          <a:latin typeface="Times New Roman" pitchFamily="18" charset="0"/>
                          <a:ea typeface="Arial Unicode MS" pitchFamily="34" charset="-128"/>
                          <a:cs typeface="Times New Roman" pitchFamily="18" charset="0"/>
                        </a:rPr>
                        <a:t>4</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1.0x10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tcPr>
                </a:tc>
              </a:tr>
              <a:tr h="217522">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tcPr>
                </a:tc>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HD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4.8x10</a:t>
                      </a:r>
                      <a:r>
                        <a:rPr lang="en-GB" sz="1600" b="0" kern="1200" baseline="30000" dirty="0">
                          <a:solidFill>
                            <a:schemeClr val="tx1"/>
                          </a:solidFill>
                          <a:latin typeface="Times New Roman" pitchFamily="18" charset="0"/>
                          <a:ea typeface="Arial Unicode MS" pitchFamily="34" charset="-128"/>
                          <a:cs typeface="Times New Roman" pitchFamily="18" charset="0"/>
                        </a:rPr>
                        <a:t>4</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2.0x10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r>
              <a:tr h="293038">
                <a:tc vMerge="1">
                  <a:txBody>
                    <a:bodyPr/>
                    <a:lstStyle/>
                    <a:p>
                      <a:pPr algn="ctr">
                        <a:lnSpc>
                          <a:spcPct val="107000"/>
                        </a:lnSpc>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tcPr>
                </a:tc>
                <a:tc vMerge="1">
                  <a:txBody>
                    <a:bodyPr/>
                    <a:lstStyle/>
                    <a:p>
                      <a:pPr algn="ctr">
                        <a:lnSpc>
                          <a:spcPts val="1620"/>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tcPr>
                </a:tc>
                <a:tc>
                  <a:txBody>
                    <a:bodyPr/>
                    <a:lstStyle/>
                    <a:p>
                      <a:pPr algn="ctr">
                        <a:lnSpc>
                          <a:spcPts val="1620"/>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LD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620"/>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3.7x10</a:t>
                      </a:r>
                      <a:r>
                        <a:rPr lang="en-GB" sz="1600" b="0" kern="1200" baseline="30000" dirty="0">
                          <a:solidFill>
                            <a:schemeClr val="tx1"/>
                          </a:solidFill>
                          <a:latin typeface="Times New Roman" pitchFamily="18" charset="0"/>
                          <a:ea typeface="Arial Unicode MS" pitchFamily="34" charset="-128"/>
                          <a:cs typeface="Times New Roman" pitchFamily="18" charset="0"/>
                        </a:rPr>
                        <a:t>4</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c>
                  <a:txBody>
                    <a:bodyPr/>
                    <a:lstStyle/>
                    <a:p>
                      <a:pPr algn="ctr">
                        <a:lnSpc>
                          <a:spcPts val="1620"/>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6.0x10</a:t>
                      </a:r>
                      <a:r>
                        <a:rPr lang="en-GB" sz="1600" b="0" kern="1200" baseline="30000" dirty="0">
                          <a:solidFill>
                            <a:srgbClr val="000000"/>
                          </a:solidFill>
                          <a:latin typeface="Times New Roman" pitchFamily="18" charset="0"/>
                          <a:ea typeface="Arial Unicode MS" pitchFamily="34" charset="-128"/>
                          <a:cs typeface="Times New Roman" pitchFamily="18" charset="0"/>
                        </a:rPr>
                        <a:t>4</a:t>
                      </a:r>
                      <a:r>
                        <a:rPr lang="en-GB" sz="1600" b="0" kern="1200" dirty="0">
                          <a:solidFill>
                            <a:srgbClr val="000000"/>
                          </a:solidFill>
                          <a:latin typeface="Times New Roman" pitchFamily="18" charset="0"/>
                          <a:ea typeface="Arial Unicode MS" pitchFamily="34" charset="-128"/>
                          <a:cs typeface="Times New Roman" pitchFamily="18" charset="0"/>
                        </a:rPr>
                        <a:t> </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tcPr>
                </a:tc>
              </a:tr>
              <a:tr h="343488">
                <a:tc rowSpan="3">
                  <a:txBody>
                    <a:bodyPr/>
                    <a:lstStyle/>
                    <a:p>
                      <a:pPr algn="ctr">
                        <a:lnSpc>
                          <a:spcPts val="1545"/>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9    90   90</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c rowSpan="3">
                  <a:txBody>
                    <a:bodyPr/>
                    <a:lstStyle/>
                    <a:p>
                      <a:pPr marL="0" marR="0" indent="0" algn="ctr" defTabSz="914400" rtl="0" eaLnBrk="1" fontAlgn="auto" latinLnBrk="0" hangingPunct="1">
                        <a:lnSpc>
                          <a:spcPts val="1545"/>
                        </a:lnSpc>
                        <a:spcBef>
                          <a:spcPts val="0"/>
                        </a:spcBef>
                        <a:spcAft>
                          <a:spcPts val="0"/>
                        </a:spcAft>
                        <a:buClrTx/>
                        <a:buSzTx/>
                        <a:buFontTx/>
                        <a:buNone/>
                        <a:tabLst/>
                        <a:defRPr/>
                      </a:pPr>
                      <a:endParaRPr lang="en-GB" sz="1600" b="1" dirty="0" smtClean="0">
                        <a:solidFill>
                          <a:schemeClr val="tx1"/>
                        </a:solidFill>
                        <a:latin typeface="Times New Roman" pitchFamily="18" charset="0"/>
                        <a:ea typeface="Arial Unicode MS" pitchFamily="34" charset="-128"/>
                        <a:cs typeface="Times New Roman" pitchFamily="18" charset="0"/>
                      </a:endParaRPr>
                    </a:p>
                    <a:p>
                      <a:pPr marL="0" marR="0" indent="0" algn="ctr" defTabSz="914400" rtl="0" eaLnBrk="1" fontAlgn="auto" latinLnBrk="0" hangingPunct="1">
                        <a:lnSpc>
                          <a:spcPts val="1545"/>
                        </a:lnSpc>
                        <a:spcBef>
                          <a:spcPts val="0"/>
                        </a:spcBef>
                        <a:spcAft>
                          <a:spcPts val="0"/>
                        </a:spcAft>
                        <a:buClrTx/>
                        <a:buSzTx/>
                        <a:buFontTx/>
                        <a:buNone/>
                        <a:tabLst/>
                        <a:defRPr/>
                      </a:pPr>
                      <a:r>
                        <a:rPr lang="en-GB" sz="1600" b="1" dirty="0" smtClean="0">
                          <a:solidFill>
                            <a:schemeClr val="tx1"/>
                          </a:solidFill>
                          <a:latin typeface="Times New Roman" pitchFamily="18" charset="0"/>
                          <a:ea typeface="Arial Unicode MS" pitchFamily="34" charset="-128"/>
                          <a:cs typeface="Times New Roman" pitchFamily="18" charset="0"/>
                        </a:rPr>
                        <a:t>C1 (Tr2)</a:t>
                      </a:r>
                    </a:p>
                    <a:p>
                      <a:pPr algn="ctr">
                        <a:lnSpc>
                          <a:spcPts val="1545"/>
                        </a:lnSpc>
                        <a:spcAft>
                          <a:spcPts val="0"/>
                        </a:spcAft>
                      </a:pP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PL</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5.0x10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c>
                  <a:txBody>
                    <a:bodyPr/>
                    <a:lstStyle/>
                    <a:p>
                      <a:pPr algn="ctr">
                        <a:lnSpc>
                          <a:spcPts val="1545"/>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1.0x10</a:t>
                      </a:r>
                      <a:r>
                        <a:rPr lang="en-GB" sz="1600" b="0" kern="1200" baseline="30000" dirty="0">
                          <a:solidFill>
                            <a:srgbClr val="000000"/>
                          </a:solidFill>
                          <a:latin typeface="Times New Roman" pitchFamily="18" charset="0"/>
                          <a:ea typeface="Arial Unicode MS" pitchFamily="34" charset="-128"/>
                          <a:cs typeface="Times New Roman" pitchFamily="18" charset="0"/>
                        </a:rPr>
                        <a:t>3</a:t>
                      </a:r>
                      <a:r>
                        <a:rPr lang="en-GB" sz="1600" b="0" kern="1200" dirty="0">
                          <a:solidFill>
                            <a:srgbClr val="000000"/>
                          </a:solidFill>
                          <a:latin typeface="Times New Roman" pitchFamily="18" charset="0"/>
                          <a:ea typeface="Arial Unicode MS" pitchFamily="34" charset="-128"/>
                          <a:cs typeface="Times New Roman" pitchFamily="18" charset="0"/>
                        </a:rPr>
                        <a:t> </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6">
                        <a:lumMod val="40000"/>
                        <a:lumOff val="60000"/>
                      </a:schemeClr>
                    </a:solidFill>
                  </a:tcPr>
                </a:tc>
              </a:tr>
              <a:tr h="217522">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solidFill>
                      <a:schemeClr val="accent6">
                        <a:lumMod val="40000"/>
                        <a:lumOff val="60000"/>
                      </a:schemeClr>
                    </a:solidFill>
                  </a:tcPr>
                </a:tc>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545"/>
                        </a:lnSpc>
                        <a:spcAft>
                          <a:spcPts val="0"/>
                        </a:spcAft>
                      </a:pPr>
                      <a:r>
                        <a:rPr lang="en-GB" sz="1600" b="0" kern="1200" dirty="0">
                          <a:solidFill>
                            <a:srgbClr val="FF0000"/>
                          </a:solidFill>
                          <a:latin typeface="Times New Roman" pitchFamily="18" charset="0"/>
                          <a:ea typeface="Arial Unicode MS" pitchFamily="34" charset="-128"/>
                          <a:cs typeface="Times New Roman" pitchFamily="18" charset="0"/>
                        </a:rPr>
                        <a:t>HD</a:t>
                      </a:r>
                      <a:endParaRPr lang="en-GB" sz="1600" b="0" dirty="0">
                        <a:solidFill>
                          <a:srgbClr val="FF0000"/>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rgbClr val="FF0000"/>
                          </a:solidFill>
                          <a:latin typeface="Times New Roman" pitchFamily="18" charset="0"/>
                          <a:ea typeface="Arial Unicode MS" pitchFamily="34" charset="-128"/>
                          <a:cs typeface="Times New Roman" pitchFamily="18" charset="0"/>
                        </a:rPr>
                        <a:t>1.0x10</a:t>
                      </a:r>
                      <a:r>
                        <a:rPr lang="en-GB" sz="1600" b="0" kern="1200" baseline="30000" dirty="0" smtClean="0">
                          <a:solidFill>
                            <a:srgbClr val="FF0000"/>
                          </a:solidFill>
                          <a:latin typeface="Times New Roman" pitchFamily="18" charset="0"/>
                          <a:ea typeface="Arial Unicode MS" pitchFamily="34" charset="-128"/>
                          <a:cs typeface="Times New Roman" pitchFamily="18" charset="0"/>
                        </a:rPr>
                        <a:t>3</a:t>
                      </a:r>
                      <a:endParaRPr lang="en-GB" sz="1600" b="0" dirty="0">
                        <a:solidFill>
                          <a:srgbClr val="FF0000"/>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r>
              <a:tr h="293038">
                <a:tc vMerge="1">
                  <a:txBody>
                    <a:bodyPr/>
                    <a:lstStyle/>
                    <a:p>
                      <a:pPr algn="ctr">
                        <a:lnSpc>
                          <a:spcPct val="107000"/>
                        </a:lnSpc>
                      </a:pPr>
                      <a:endParaRPr lang="en-GB" sz="1600" b="0" dirty="0">
                        <a:solidFill>
                          <a:srgbClr val="FF0000"/>
                        </a:solidFill>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solidFill>
                      <a:schemeClr val="accent6">
                        <a:lumMod val="40000"/>
                        <a:lumOff val="60000"/>
                      </a:schemeClr>
                    </a:solidFill>
                  </a:tcPr>
                </a:tc>
                <a:tc vMerge="1">
                  <a:txBody>
                    <a:bodyPr/>
                    <a:lstStyle/>
                    <a:p>
                      <a:pPr algn="ctr">
                        <a:lnSpc>
                          <a:spcPts val="1620"/>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620"/>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LD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620"/>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9.0x10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6">
                        <a:lumMod val="40000"/>
                        <a:lumOff val="60000"/>
                      </a:schemeClr>
                    </a:solidFill>
                  </a:tcPr>
                </a:tc>
              </a:tr>
              <a:tr h="217522">
                <a:tc rowSpan="3">
                  <a:txBody>
                    <a:bodyPr/>
                    <a:lstStyle/>
                    <a:p>
                      <a:pPr algn="ctr">
                        <a:lnSpc>
                          <a:spcPts val="1545"/>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6    </a:t>
                      </a:r>
                      <a:r>
                        <a:rPr lang="en-GB" sz="1600" b="0" kern="1200" dirty="0">
                          <a:solidFill>
                            <a:srgbClr val="000000"/>
                          </a:solidFill>
                          <a:latin typeface="Times New Roman" pitchFamily="18" charset="0"/>
                          <a:ea typeface="Arial Unicode MS" pitchFamily="34" charset="-128"/>
                          <a:cs typeface="Times New Roman" pitchFamily="18" charset="0"/>
                        </a:rPr>
                        <a:t>90   </a:t>
                      </a:r>
                      <a:r>
                        <a:rPr lang="en-GB" sz="1600" b="0" kern="1200" dirty="0" smtClean="0">
                          <a:solidFill>
                            <a:srgbClr val="000000"/>
                          </a:solidFill>
                          <a:latin typeface="Times New Roman" pitchFamily="18" charset="0"/>
                          <a:ea typeface="Arial Unicode MS" pitchFamily="34" charset="-128"/>
                          <a:cs typeface="Times New Roman" pitchFamily="18" charset="0"/>
                        </a:rPr>
                        <a:t>110</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c rowSpan="3">
                  <a:txBody>
                    <a:bodyPr/>
                    <a:lstStyle/>
                    <a:p>
                      <a:pPr marL="0" marR="0" indent="0" algn="ctr" defTabSz="914400" rtl="0" eaLnBrk="1" fontAlgn="auto" latinLnBrk="0" hangingPunct="1">
                        <a:lnSpc>
                          <a:spcPts val="1545"/>
                        </a:lnSpc>
                        <a:spcBef>
                          <a:spcPts val="0"/>
                        </a:spcBef>
                        <a:spcAft>
                          <a:spcPts val="0"/>
                        </a:spcAft>
                        <a:buClrTx/>
                        <a:buSzTx/>
                        <a:buFontTx/>
                        <a:buNone/>
                        <a:tabLst/>
                        <a:defRPr/>
                      </a:pPr>
                      <a:endParaRPr lang="en-GB" sz="1600" b="0" dirty="0" smtClean="0">
                        <a:latin typeface="Times New Roman" pitchFamily="18" charset="0"/>
                        <a:ea typeface="Arial Unicode MS" pitchFamily="34" charset="-128"/>
                        <a:cs typeface="Times New Roman" pitchFamily="18" charset="0"/>
                      </a:endParaRPr>
                    </a:p>
                    <a:p>
                      <a:pPr marL="0" marR="0" indent="0" algn="ctr" defTabSz="914400" rtl="0" eaLnBrk="1" fontAlgn="auto" latinLnBrk="0" hangingPunct="1">
                        <a:lnSpc>
                          <a:spcPts val="1545"/>
                        </a:lnSpc>
                        <a:spcBef>
                          <a:spcPts val="0"/>
                        </a:spcBef>
                        <a:spcAft>
                          <a:spcPts val="0"/>
                        </a:spcAft>
                        <a:buClrTx/>
                        <a:buSzTx/>
                        <a:buFontTx/>
                        <a:buNone/>
                        <a:tabLst/>
                        <a:defRPr/>
                      </a:pPr>
                      <a:r>
                        <a:rPr lang="en-GB" sz="1600" b="0" dirty="0" smtClean="0">
                          <a:latin typeface="Times New Roman" pitchFamily="18" charset="0"/>
                          <a:ea typeface="Arial Unicode MS" pitchFamily="34" charset="-128"/>
                          <a:cs typeface="Times New Roman" pitchFamily="18" charset="0"/>
                        </a:rPr>
                        <a:t>B6 (Tr4)</a:t>
                      </a:r>
                    </a:p>
                    <a:p>
                      <a:pPr algn="ctr">
                        <a:lnSpc>
                          <a:spcPts val="1545"/>
                        </a:lnSpc>
                        <a:spcAft>
                          <a:spcPts val="0"/>
                        </a:spcAft>
                      </a:pP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545"/>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PL</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4.1x10</a:t>
                      </a:r>
                      <a:r>
                        <a:rPr lang="en-GB" sz="1600" b="0" kern="1200" baseline="30000" dirty="0">
                          <a:solidFill>
                            <a:srgbClr val="000000"/>
                          </a:solidFill>
                          <a:latin typeface="Times New Roman" pitchFamily="18" charset="0"/>
                          <a:ea typeface="Arial Unicode MS" pitchFamily="34" charset="-128"/>
                          <a:cs typeface="Times New Roman" pitchFamily="18" charset="0"/>
                        </a:rPr>
                        <a:t>4</a:t>
                      </a:r>
                      <a:r>
                        <a:rPr lang="en-GB" sz="1600" b="0" kern="1200" dirty="0">
                          <a:solidFill>
                            <a:srgbClr val="000000"/>
                          </a:solidFill>
                          <a:latin typeface="Times New Roman" pitchFamily="18" charset="0"/>
                          <a:ea typeface="Arial Unicode MS" pitchFamily="34" charset="-128"/>
                          <a:cs typeface="Times New Roman" pitchFamily="18" charset="0"/>
                        </a:rPr>
                        <a:t> </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r>
              <a:tr h="217522">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solidFill>
                      <a:schemeClr val="bg2">
                        <a:lumMod val="75000"/>
                      </a:schemeClr>
                    </a:solidFill>
                  </a:tcPr>
                </a:tc>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a:solidFill>
                            <a:srgbClr val="FF0000"/>
                          </a:solidFill>
                          <a:latin typeface="Times New Roman" pitchFamily="18" charset="0"/>
                          <a:ea typeface="Arial Unicode MS" pitchFamily="34" charset="-128"/>
                          <a:cs typeface="Times New Roman" pitchFamily="18" charset="0"/>
                        </a:rPr>
                        <a:t>HD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a:solidFill>
                            <a:srgbClr val="FF0000"/>
                          </a:solidFill>
                          <a:latin typeface="Times New Roman" pitchFamily="18" charset="0"/>
                          <a:ea typeface="Arial Unicode MS" pitchFamily="34" charset="-128"/>
                          <a:cs typeface="Times New Roman" pitchFamily="18" charset="0"/>
                        </a:rPr>
                        <a:t>3.2x10</a:t>
                      </a:r>
                      <a:r>
                        <a:rPr lang="en-GB" sz="1600" b="0" kern="1200" baseline="30000">
                          <a:solidFill>
                            <a:srgbClr val="FF0000"/>
                          </a:solidFill>
                          <a:latin typeface="Times New Roman" pitchFamily="18" charset="0"/>
                          <a:ea typeface="Arial Unicode MS" pitchFamily="34" charset="-128"/>
                          <a:cs typeface="Times New Roman" pitchFamily="18" charset="0"/>
                        </a:rPr>
                        <a:t>4</a:t>
                      </a:r>
                      <a:r>
                        <a:rPr lang="en-GB" sz="1600" b="0" kern="1200">
                          <a:solidFill>
                            <a:srgbClr val="FF0000"/>
                          </a:solidFill>
                          <a:latin typeface="Times New Roman" pitchFamily="18" charset="0"/>
                          <a:ea typeface="Arial Unicode MS" pitchFamily="34" charset="-128"/>
                          <a:cs typeface="Times New Roman" pitchFamily="18" charset="0"/>
                        </a:rPr>
                        <a:t> </a:t>
                      </a:r>
                      <a:endParaRPr lang="en-GB" sz="1600" b="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2.0x10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bg2">
                        <a:lumMod val="75000"/>
                      </a:schemeClr>
                    </a:solidFill>
                  </a:tcPr>
                </a:tc>
              </a:tr>
              <a:tr h="293038">
                <a:tc vMerge="1">
                  <a:txBody>
                    <a:bodyPr/>
                    <a:lstStyle/>
                    <a:p>
                      <a:pPr algn="ctr">
                        <a:lnSpc>
                          <a:spcPct val="107000"/>
                        </a:lnSpc>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w="12700" cap="flat" cmpd="sng" algn="ctr">
                      <a:noFill/>
                      <a:prstDash val="solid"/>
                      <a:round/>
                      <a:headEnd type="none" w="med" len="med"/>
                      <a:tailEnd type="none" w="med" len="med"/>
                    </a:lnB>
                    <a:solidFill>
                      <a:schemeClr val="bg2">
                        <a:lumMod val="75000"/>
                      </a:schemeClr>
                    </a:solidFill>
                  </a:tcPr>
                </a:tc>
                <a:tc vMerge="1">
                  <a:txBody>
                    <a:bodyPr/>
                    <a:lstStyle/>
                    <a:p>
                      <a:pPr algn="ctr">
                        <a:lnSpc>
                          <a:spcPts val="1620"/>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w="12700" cap="flat" cmpd="sng" algn="ctr">
                      <a:noFill/>
                      <a:prstDash val="solid"/>
                      <a:round/>
                      <a:headEnd type="none" w="med" len="med"/>
                      <a:tailEnd type="none" w="med" len="med"/>
                    </a:lnB>
                    <a:solidFill>
                      <a:schemeClr val="bg2">
                        <a:lumMod val="75000"/>
                      </a:schemeClr>
                    </a:solidFill>
                  </a:tcPr>
                </a:tc>
                <a:tc>
                  <a:txBody>
                    <a:bodyPr/>
                    <a:lstStyle/>
                    <a:p>
                      <a:pPr algn="ctr">
                        <a:lnSpc>
                          <a:spcPts val="1620"/>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LD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620"/>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4.2x10</a:t>
                      </a:r>
                      <a:r>
                        <a:rPr lang="en-GB" sz="1600" b="0" kern="1200" baseline="30000" dirty="0">
                          <a:solidFill>
                            <a:srgbClr val="000000"/>
                          </a:solidFill>
                          <a:latin typeface="Times New Roman" pitchFamily="18" charset="0"/>
                          <a:ea typeface="Arial Unicode MS" pitchFamily="34" charset="-128"/>
                          <a:cs typeface="Times New Roman" pitchFamily="18" charset="0"/>
                        </a:rPr>
                        <a:t>4</a:t>
                      </a:r>
                      <a:r>
                        <a:rPr lang="en-GB" sz="1600" b="0" kern="1200" dirty="0">
                          <a:solidFill>
                            <a:srgbClr val="000000"/>
                          </a:solidFill>
                          <a:latin typeface="Times New Roman" pitchFamily="18" charset="0"/>
                          <a:ea typeface="Arial Unicode MS" pitchFamily="34" charset="-128"/>
                          <a:cs typeface="Times New Roman" pitchFamily="18" charset="0"/>
                        </a:rPr>
                        <a:t> </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620"/>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5.0x10</a:t>
                      </a:r>
                      <a:r>
                        <a:rPr lang="en-GB" sz="1600" b="0" kern="1200" baseline="30000" dirty="0">
                          <a:solidFill>
                            <a:srgbClr val="000000"/>
                          </a:solidFill>
                          <a:latin typeface="Times New Roman" pitchFamily="18" charset="0"/>
                          <a:ea typeface="Arial Unicode MS" pitchFamily="34" charset="-128"/>
                          <a:cs typeface="Times New Roman" pitchFamily="18" charset="0"/>
                        </a:rPr>
                        <a:t>3</a:t>
                      </a:r>
                      <a:r>
                        <a:rPr lang="en-GB" sz="1600" b="0" kern="1200" dirty="0">
                          <a:solidFill>
                            <a:srgbClr val="000000"/>
                          </a:solidFill>
                          <a:latin typeface="Times New Roman" pitchFamily="18" charset="0"/>
                          <a:ea typeface="Arial Unicode MS" pitchFamily="34" charset="-128"/>
                          <a:cs typeface="Times New Roman" pitchFamily="18" charset="0"/>
                        </a:rPr>
                        <a:t> </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w="12700" cap="flat" cmpd="sng" algn="ctr">
                      <a:solidFill>
                        <a:schemeClr val="tx1"/>
                      </a:solidFill>
                      <a:prstDash val="solid"/>
                      <a:round/>
                      <a:headEnd type="none" w="med" len="med"/>
                      <a:tailEnd type="none" w="med" len="med"/>
                    </a:lnB>
                    <a:solidFill>
                      <a:schemeClr val="bg2">
                        <a:lumMod val="75000"/>
                      </a:schemeClr>
                    </a:solidFill>
                  </a:tcPr>
                </a:tc>
              </a:tr>
              <a:tr h="217522">
                <a:tc rowSpan="3">
                  <a:txBody>
                    <a:bodyPr/>
                    <a:lstStyle/>
                    <a:p>
                      <a:pPr algn="ctr">
                        <a:lnSpc>
                          <a:spcPts val="1545"/>
                        </a:lnSpc>
                        <a:spcAft>
                          <a:spcPts val="0"/>
                        </a:spcAft>
                      </a:pPr>
                      <a:r>
                        <a:rPr lang="en-GB" sz="1600" b="1" kern="1200" dirty="0" smtClean="0">
                          <a:solidFill>
                            <a:srgbClr val="000000"/>
                          </a:solidFill>
                          <a:latin typeface="Times New Roman" pitchFamily="18" charset="0"/>
                          <a:ea typeface="Arial Unicode MS" pitchFamily="34" charset="-128"/>
                          <a:cs typeface="Times New Roman" pitchFamily="18" charset="0"/>
                        </a:rPr>
                        <a:t>Head Part</a:t>
                      </a:r>
                    </a:p>
                    <a:p>
                      <a:pPr algn="ctr">
                        <a:lnSpc>
                          <a:spcPts val="1545"/>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6    </a:t>
                      </a:r>
                      <a:r>
                        <a:rPr lang="en-GB" sz="1600" b="0" kern="1200" dirty="0">
                          <a:solidFill>
                            <a:srgbClr val="000000"/>
                          </a:solidFill>
                          <a:latin typeface="Times New Roman" pitchFamily="18" charset="0"/>
                          <a:ea typeface="Arial Unicode MS" pitchFamily="34" charset="-128"/>
                          <a:cs typeface="Times New Roman" pitchFamily="18" charset="0"/>
                        </a:rPr>
                        <a:t>60   </a:t>
                      </a:r>
                      <a:r>
                        <a:rPr lang="en-GB" sz="1600" b="0" kern="1200" dirty="0" smtClean="0">
                          <a:solidFill>
                            <a:srgbClr val="000000"/>
                          </a:solidFill>
                          <a:latin typeface="Times New Roman" pitchFamily="18" charset="0"/>
                          <a:ea typeface="Arial Unicode MS" pitchFamily="34" charset="-128"/>
                          <a:cs typeface="Times New Roman" pitchFamily="18" charset="0"/>
                        </a:rPr>
                        <a:t>90</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rowSpan="3">
                  <a:txBody>
                    <a:bodyPr/>
                    <a:lstStyle/>
                    <a:p>
                      <a:pPr marL="0" marR="0" indent="0" algn="ctr" defTabSz="914400" rtl="0" eaLnBrk="1" fontAlgn="auto" latinLnBrk="0" hangingPunct="1">
                        <a:lnSpc>
                          <a:spcPts val="1545"/>
                        </a:lnSpc>
                        <a:spcBef>
                          <a:spcPts val="0"/>
                        </a:spcBef>
                        <a:spcAft>
                          <a:spcPts val="0"/>
                        </a:spcAft>
                        <a:buClrTx/>
                        <a:buSzTx/>
                        <a:buFontTx/>
                        <a:buNone/>
                        <a:tabLst/>
                        <a:defRPr/>
                      </a:pPr>
                      <a:endParaRPr lang="en-GB" sz="1600" b="0" dirty="0" smtClean="0">
                        <a:latin typeface="Times New Roman" pitchFamily="18" charset="0"/>
                        <a:ea typeface="Arial Unicode MS" pitchFamily="34" charset="-128"/>
                        <a:cs typeface="Times New Roman" pitchFamily="18" charset="0"/>
                      </a:endParaRPr>
                    </a:p>
                    <a:p>
                      <a:pPr algn="ctr">
                        <a:lnSpc>
                          <a:spcPts val="1545"/>
                        </a:lnSpc>
                        <a:spcAft>
                          <a:spcPts val="0"/>
                        </a:spcAft>
                      </a:pPr>
                      <a:endParaRPr lang="en-GB" sz="1600" b="0" dirty="0" smtClean="0">
                        <a:latin typeface="Times New Roman" pitchFamily="18" charset="0"/>
                        <a:ea typeface="Arial Unicode MS" pitchFamily="34" charset="-128"/>
                        <a:cs typeface="Times New Roman" pitchFamily="18" charset="0"/>
                      </a:endParaRPr>
                    </a:p>
                    <a:p>
                      <a:pPr algn="ctr">
                        <a:lnSpc>
                          <a:spcPts val="1545"/>
                        </a:lnSpc>
                        <a:spcAft>
                          <a:spcPts val="0"/>
                        </a:spcAft>
                      </a:pPr>
                      <a:r>
                        <a:rPr lang="en-GB" sz="1600" b="0" dirty="0" smtClean="0">
                          <a:latin typeface="Times New Roman" pitchFamily="18" charset="0"/>
                          <a:ea typeface="Arial Unicode MS" pitchFamily="34" charset="-128"/>
                          <a:cs typeface="Times New Roman" pitchFamily="18" charset="0"/>
                        </a:rPr>
                        <a:t>C5h</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ctr">
                        <a:lnSpc>
                          <a:spcPts val="1545"/>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PL</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ctr">
                        <a:lnSpc>
                          <a:spcPts val="1545"/>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1.0x10</a:t>
                      </a:r>
                      <a:r>
                        <a:rPr lang="en-GB" sz="1600" b="0" kern="1200" baseline="30000" dirty="0">
                          <a:solidFill>
                            <a:srgbClr val="000000"/>
                          </a:solidFill>
                          <a:latin typeface="Times New Roman" pitchFamily="18" charset="0"/>
                          <a:ea typeface="Arial Unicode MS" pitchFamily="34" charset="-128"/>
                          <a:cs typeface="Times New Roman" pitchFamily="18" charset="0"/>
                        </a:rPr>
                        <a:t>3</a:t>
                      </a:r>
                      <a:r>
                        <a:rPr lang="en-GB" sz="1600" b="0" kern="1200" dirty="0">
                          <a:solidFill>
                            <a:srgbClr val="000000"/>
                          </a:solidFill>
                          <a:latin typeface="Times New Roman" pitchFamily="18" charset="0"/>
                          <a:ea typeface="Arial Unicode MS" pitchFamily="34" charset="-128"/>
                          <a:cs typeface="Times New Roman" pitchFamily="18" charset="0"/>
                        </a:rPr>
                        <a:t> </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1.0x10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w="12700" cap="flat" cmpd="sng" algn="ctr">
                      <a:solidFill>
                        <a:schemeClr val="tx1"/>
                      </a:solidFill>
                      <a:prstDash val="solid"/>
                      <a:round/>
                      <a:headEnd type="none" w="med" len="med"/>
                      <a:tailEnd type="none" w="med" len="med"/>
                    </a:lnT>
                    <a:lnB>
                      <a:noFill/>
                    </a:lnB>
                    <a:solidFill>
                      <a:schemeClr val="accent3">
                        <a:lumMod val="20000"/>
                        <a:lumOff val="80000"/>
                      </a:schemeClr>
                    </a:solidFill>
                  </a:tcPr>
                </a:tc>
              </a:tr>
              <a:tr h="217522">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3">
                        <a:lumMod val="20000"/>
                        <a:lumOff val="80000"/>
                      </a:schemeClr>
                    </a:solidFill>
                  </a:tcPr>
                </a:tc>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3">
                        <a:lumMod val="20000"/>
                        <a:lumOff val="80000"/>
                      </a:schemeClr>
                    </a:solidFill>
                  </a:tcPr>
                </a:tc>
                <a:tc>
                  <a:txBody>
                    <a:bodyPr/>
                    <a:lstStyle/>
                    <a:p>
                      <a:pPr algn="ctr">
                        <a:lnSpc>
                          <a:spcPts val="1545"/>
                        </a:lnSpc>
                        <a:spcAft>
                          <a:spcPts val="0"/>
                        </a:spcAft>
                      </a:pPr>
                      <a:r>
                        <a:rPr lang="en-GB" sz="1600" b="0" kern="1200" dirty="0">
                          <a:solidFill>
                            <a:srgbClr val="FF0000"/>
                          </a:solidFill>
                          <a:latin typeface="Times New Roman" pitchFamily="18" charset="0"/>
                          <a:ea typeface="Arial Unicode MS" pitchFamily="34" charset="-128"/>
                          <a:cs typeface="Times New Roman" pitchFamily="18" charset="0"/>
                        </a:rPr>
                        <a:t>HD</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rgbClr val="FF0000"/>
                          </a:solidFill>
                          <a:latin typeface="Times New Roman" pitchFamily="18" charset="0"/>
                          <a:ea typeface="Arial Unicode MS" pitchFamily="34" charset="-128"/>
                          <a:cs typeface="Times New Roman" pitchFamily="18" charset="0"/>
                        </a:rPr>
                        <a:t>ND</a:t>
                      </a:r>
                      <a:endParaRPr lang="en-GB" sz="1600" b="0" dirty="0">
                        <a:solidFill>
                          <a:srgbClr val="FF0000"/>
                        </a:solidFill>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1.0x10</a:t>
                      </a:r>
                      <a:r>
                        <a:rPr lang="en-GB" sz="1600" b="0" kern="1200" baseline="30000" dirty="0" smtClean="0">
                          <a:solidFill>
                            <a:schemeClr val="tx1"/>
                          </a:solidFill>
                          <a:latin typeface="Times New Roman" pitchFamily="18" charset="0"/>
                          <a:ea typeface="Arial Unicode MS" pitchFamily="34" charset="-128"/>
                          <a:cs typeface="Times New Roman" pitchFamily="18" charset="0"/>
                        </a:rPr>
                        <a:t>3</a:t>
                      </a:r>
                      <a:r>
                        <a:rPr lang="en-GB" sz="1600" b="0" kern="1200" dirty="0" smtClean="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3">
                        <a:lumMod val="20000"/>
                        <a:lumOff val="80000"/>
                      </a:schemeClr>
                    </a:solidFill>
                  </a:tcPr>
                </a:tc>
              </a:tr>
              <a:tr h="293038">
                <a:tc vMerge="1">
                  <a:txBody>
                    <a:bodyPr/>
                    <a:lstStyle/>
                    <a:p>
                      <a:pPr algn="ctr">
                        <a:lnSpc>
                          <a:spcPct val="107000"/>
                        </a:lnSpc>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3">
                        <a:lumMod val="20000"/>
                        <a:lumOff val="80000"/>
                      </a:schemeClr>
                    </a:solidFill>
                  </a:tcPr>
                </a:tc>
                <a:tc vMerge="1">
                  <a:txBody>
                    <a:bodyPr/>
                    <a:lstStyle/>
                    <a:p>
                      <a:pPr algn="ctr">
                        <a:lnSpc>
                          <a:spcPts val="1620"/>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3">
                        <a:lumMod val="20000"/>
                        <a:lumOff val="80000"/>
                      </a:schemeClr>
                    </a:solidFill>
                  </a:tcPr>
                </a:tc>
                <a:tc>
                  <a:txBody>
                    <a:bodyPr/>
                    <a:lstStyle/>
                    <a:p>
                      <a:pPr algn="ctr">
                        <a:lnSpc>
                          <a:spcPts val="1620"/>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LD</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3">
                        <a:lumMod val="20000"/>
                        <a:lumOff val="80000"/>
                      </a:schemeClr>
                    </a:solidFill>
                  </a:tcPr>
                </a:tc>
                <a:tc>
                  <a:txBody>
                    <a:bodyPr/>
                    <a:lstStyle/>
                    <a:p>
                      <a:pPr algn="ctr">
                        <a:lnSpc>
                          <a:spcPts val="1620"/>
                        </a:lnSpc>
                        <a:spcAft>
                          <a:spcPts val="0"/>
                        </a:spcAft>
                      </a:pPr>
                      <a:r>
                        <a:rPr lang="en-GB" sz="1600" b="0" kern="1200">
                          <a:solidFill>
                            <a:srgbClr val="000000"/>
                          </a:solidFill>
                          <a:latin typeface="Times New Roman" pitchFamily="18" charset="0"/>
                          <a:ea typeface="Arial Unicode MS" pitchFamily="34" charset="-128"/>
                          <a:cs typeface="Times New Roman" pitchFamily="18" charset="0"/>
                        </a:rPr>
                        <a:t>2.0x10</a:t>
                      </a:r>
                      <a:r>
                        <a:rPr lang="en-GB" sz="1600" b="0" kern="1200" baseline="30000">
                          <a:solidFill>
                            <a:srgbClr val="000000"/>
                          </a:solidFill>
                          <a:latin typeface="Times New Roman" pitchFamily="18" charset="0"/>
                          <a:ea typeface="Arial Unicode MS" pitchFamily="34" charset="-128"/>
                          <a:cs typeface="Times New Roman" pitchFamily="18" charset="0"/>
                        </a:rPr>
                        <a:t>3</a:t>
                      </a:r>
                      <a:r>
                        <a:rPr lang="en-GB" sz="1600" b="0" kern="1200">
                          <a:solidFill>
                            <a:srgbClr val="000000"/>
                          </a:solidFill>
                          <a:latin typeface="Times New Roman" pitchFamily="18" charset="0"/>
                          <a:ea typeface="Arial Unicode MS" pitchFamily="34" charset="-128"/>
                          <a:cs typeface="Times New Roman" pitchFamily="18" charset="0"/>
                        </a:rPr>
                        <a:t> </a:t>
                      </a:r>
                      <a:endParaRPr lang="en-GB" sz="1600" b="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3">
                        <a:lumMod val="20000"/>
                        <a:lumOff val="8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3">
                        <a:lumMod val="20000"/>
                        <a:lumOff val="8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3">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3">
                        <a:lumMod val="20000"/>
                        <a:lumOff val="80000"/>
                      </a:schemeClr>
                    </a:solidFill>
                  </a:tcPr>
                </a:tc>
                <a:tc>
                  <a:txBody>
                    <a:bodyPr/>
                    <a:lstStyle/>
                    <a:p>
                      <a:pPr algn="ctr">
                        <a:lnSpc>
                          <a:spcPts val="1620"/>
                        </a:lnSpc>
                        <a:spcAft>
                          <a:spcPts val="0"/>
                        </a:spcAft>
                      </a:pPr>
                      <a:r>
                        <a:rPr lang="en-GB" sz="1600" b="0" kern="1200">
                          <a:solidFill>
                            <a:srgbClr val="000000"/>
                          </a:solidFill>
                          <a:latin typeface="Times New Roman" pitchFamily="18" charset="0"/>
                          <a:ea typeface="Arial Unicode MS" pitchFamily="34" charset="-128"/>
                          <a:cs typeface="Times New Roman" pitchFamily="18" charset="0"/>
                        </a:rPr>
                        <a:t>1.0x10</a:t>
                      </a:r>
                      <a:r>
                        <a:rPr lang="en-GB" sz="1600" b="0" kern="1200" baseline="30000">
                          <a:solidFill>
                            <a:srgbClr val="000000"/>
                          </a:solidFill>
                          <a:latin typeface="Times New Roman" pitchFamily="18" charset="0"/>
                          <a:ea typeface="Arial Unicode MS" pitchFamily="34" charset="-128"/>
                          <a:cs typeface="Times New Roman" pitchFamily="18" charset="0"/>
                        </a:rPr>
                        <a:t>3</a:t>
                      </a:r>
                      <a:r>
                        <a:rPr lang="en-GB" sz="1600" b="0" kern="1200">
                          <a:solidFill>
                            <a:srgbClr val="000000"/>
                          </a:solidFill>
                          <a:latin typeface="Times New Roman" pitchFamily="18" charset="0"/>
                          <a:ea typeface="Arial Unicode MS" pitchFamily="34" charset="-128"/>
                          <a:cs typeface="Times New Roman" pitchFamily="18" charset="0"/>
                        </a:rPr>
                        <a:t> </a:t>
                      </a:r>
                      <a:endParaRPr lang="en-GB" sz="1600" b="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3">
                        <a:lumMod val="20000"/>
                        <a:lumOff val="80000"/>
                      </a:schemeClr>
                    </a:solidFill>
                  </a:tcPr>
                </a:tc>
              </a:tr>
              <a:tr h="217522">
                <a:tc rowSpan="3">
                  <a:txBody>
                    <a:bodyPr/>
                    <a:lstStyle/>
                    <a:p>
                      <a:pPr algn="ctr">
                        <a:lnSpc>
                          <a:spcPts val="1545"/>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9     </a:t>
                      </a:r>
                      <a:r>
                        <a:rPr lang="en-GB" sz="1600" b="0" kern="1200" dirty="0">
                          <a:solidFill>
                            <a:srgbClr val="000000"/>
                          </a:solidFill>
                          <a:latin typeface="Times New Roman" pitchFamily="18" charset="0"/>
                          <a:ea typeface="Arial Unicode MS" pitchFamily="34" charset="-128"/>
                          <a:cs typeface="Times New Roman" pitchFamily="18" charset="0"/>
                        </a:rPr>
                        <a:t>90   </a:t>
                      </a:r>
                      <a:r>
                        <a:rPr lang="en-GB" sz="1600" b="0" kern="1200" dirty="0" smtClean="0">
                          <a:solidFill>
                            <a:srgbClr val="000000"/>
                          </a:solidFill>
                          <a:latin typeface="Times New Roman" pitchFamily="18" charset="0"/>
                          <a:ea typeface="Arial Unicode MS" pitchFamily="34" charset="-128"/>
                          <a:cs typeface="Times New Roman" pitchFamily="18" charset="0"/>
                        </a:rPr>
                        <a:t>90</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c rowSpan="3">
                  <a:txBody>
                    <a:bodyPr/>
                    <a:lstStyle/>
                    <a:p>
                      <a:pPr marL="0" marR="0" indent="0" algn="ctr" defTabSz="914400" rtl="0" eaLnBrk="1" fontAlgn="auto" latinLnBrk="0" hangingPunct="1">
                        <a:lnSpc>
                          <a:spcPts val="1545"/>
                        </a:lnSpc>
                        <a:spcBef>
                          <a:spcPts val="0"/>
                        </a:spcBef>
                        <a:spcAft>
                          <a:spcPts val="0"/>
                        </a:spcAft>
                        <a:buClrTx/>
                        <a:buSzTx/>
                        <a:buFontTx/>
                        <a:buNone/>
                        <a:tabLst/>
                        <a:defRPr/>
                      </a:pPr>
                      <a:r>
                        <a:rPr lang="en-GB" sz="1600" b="0" dirty="0" smtClean="0">
                          <a:latin typeface="Times New Roman" pitchFamily="18" charset="0"/>
                          <a:ea typeface="Arial Unicode MS" pitchFamily="34" charset="-128"/>
                          <a:cs typeface="Times New Roman" pitchFamily="18" charset="0"/>
                        </a:rPr>
                        <a:t>C1h</a:t>
                      </a:r>
                    </a:p>
                    <a:p>
                      <a:pPr algn="ctr">
                        <a:lnSpc>
                          <a:spcPts val="1545"/>
                        </a:lnSpc>
                        <a:spcAft>
                          <a:spcPts val="0"/>
                        </a:spcAft>
                      </a:pP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c>
                  <a:txBody>
                    <a:bodyPr/>
                    <a:lstStyle/>
                    <a:p>
                      <a:pPr algn="ctr">
                        <a:lnSpc>
                          <a:spcPts val="1545"/>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PL</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c>
                  <a:txBody>
                    <a:bodyPr/>
                    <a:lstStyle/>
                    <a:p>
                      <a:pPr algn="ctr">
                        <a:lnSpc>
                          <a:spcPts val="1545"/>
                        </a:lnSpc>
                        <a:spcAft>
                          <a:spcPts val="0"/>
                        </a:spcAft>
                      </a:pPr>
                      <a:r>
                        <a:rPr lang="en-GB" sz="1600" b="0" kern="1200">
                          <a:solidFill>
                            <a:srgbClr val="000000"/>
                          </a:solidFill>
                          <a:latin typeface="Times New Roman" pitchFamily="18" charset="0"/>
                          <a:ea typeface="Arial Unicode MS" pitchFamily="34" charset="-128"/>
                          <a:cs typeface="Times New Roman" pitchFamily="18" charset="0"/>
                        </a:rPr>
                        <a:t>6.0x10</a:t>
                      </a:r>
                      <a:r>
                        <a:rPr lang="en-GB" sz="1600" b="0" kern="1200" baseline="30000">
                          <a:solidFill>
                            <a:srgbClr val="000000"/>
                          </a:solidFill>
                          <a:latin typeface="Times New Roman" pitchFamily="18" charset="0"/>
                          <a:ea typeface="Arial Unicode MS" pitchFamily="34" charset="-128"/>
                          <a:cs typeface="Times New Roman" pitchFamily="18" charset="0"/>
                        </a:rPr>
                        <a:t>3</a:t>
                      </a:r>
                      <a:r>
                        <a:rPr lang="en-GB" sz="1600" b="0" kern="1200">
                          <a:solidFill>
                            <a:srgbClr val="000000"/>
                          </a:solidFill>
                          <a:latin typeface="Times New Roman" pitchFamily="18" charset="0"/>
                          <a:ea typeface="Arial Unicode MS" pitchFamily="34" charset="-128"/>
                          <a:cs typeface="Times New Roman" pitchFamily="18" charset="0"/>
                        </a:rPr>
                        <a:t> </a:t>
                      </a:r>
                      <a:endParaRPr lang="en-GB" sz="1600" b="0">
                        <a:latin typeface="Times New Roman" pitchFamily="18" charset="0"/>
                        <a:ea typeface="Arial Unicode MS" pitchFamily="34" charset="-128"/>
                        <a:cs typeface="Times New Roman" pitchFamily="18" charset="0"/>
                      </a:endParaRPr>
                    </a:p>
                  </a:txBody>
                  <a:tcPr marL="32144" marR="32144" marT="5696" marB="0">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c>
                  <a:txBody>
                    <a:bodyPr/>
                    <a:lstStyle/>
                    <a:p>
                      <a:pPr algn="ctr">
                        <a:lnSpc>
                          <a:spcPts val="1620"/>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solidFill>
                      <a:schemeClr val="accent4">
                        <a:lumMod val="20000"/>
                        <a:lumOff val="80000"/>
                      </a:schemeClr>
                    </a:solidFill>
                  </a:tcPr>
                </a:tc>
              </a:tr>
              <a:tr h="217522">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4">
                        <a:lumMod val="20000"/>
                        <a:lumOff val="80000"/>
                      </a:schemeClr>
                    </a:solidFill>
                  </a:tcPr>
                </a:tc>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545"/>
                        </a:lnSpc>
                        <a:spcAft>
                          <a:spcPts val="0"/>
                        </a:spcAft>
                      </a:pPr>
                      <a:r>
                        <a:rPr lang="en-GB" sz="1600" b="0" kern="1200" dirty="0">
                          <a:solidFill>
                            <a:srgbClr val="FF0000"/>
                          </a:solidFill>
                          <a:latin typeface="Times New Roman" pitchFamily="18" charset="0"/>
                          <a:ea typeface="Arial Unicode MS" pitchFamily="34" charset="-128"/>
                          <a:cs typeface="Times New Roman" pitchFamily="18" charset="0"/>
                        </a:rPr>
                        <a:t>HD</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rgbClr val="FF0000"/>
                          </a:solidFill>
                          <a:latin typeface="Times New Roman" pitchFamily="18" charset="0"/>
                          <a:ea typeface="Arial Unicode MS" pitchFamily="34" charset="-128"/>
                          <a:cs typeface="Times New Roman" pitchFamily="18" charset="0"/>
                        </a:rPr>
                        <a:t>ND</a:t>
                      </a:r>
                      <a:endParaRPr lang="en-GB" sz="1600" b="0" dirty="0">
                        <a:solidFill>
                          <a:srgbClr val="FF0000"/>
                        </a:solidFill>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4">
                        <a:lumMod val="20000"/>
                        <a:lumOff val="80000"/>
                      </a:schemeClr>
                    </a:solidFill>
                  </a:tcPr>
                </a:tc>
              </a:tr>
              <a:tr h="293038">
                <a:tc vMerge="1">
                  <a:txBody>
                    <a:bodyPr/>
                    <a:lstStyle/>
                    <a:p>
                      <a:pPr algn="ctr">
                        <a:lnSpc>
                          <a:spcPct val="107000"/>
                        </a:lnSpc>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4">
                        <a:lumMod val="20000"/>
                        <a:lumOff val="80000"/>
                      </a:schemeClr>
                    </a:solidFill>
                  </a:tcPr>
                </a:tc>
                <a:tc vMerge="1">
                  <a:txBody>
                    <a:bodyPr/>
                    <a:lstStyle/>
                    <a:p>
                      <a:pPr algn="ctr">
                        <a:lnSpc>
                          <a:spcPts val="1620"/>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620"/>
                        </a:lnSpc>
                        <a:spcAft>
                          <a:spcPts val="0"/>
                        </a:spcAft>
                      </a:pPr>
                      <a:r>
                        <a:rPr lang="en-GB" sz="1600" b="0" kern="1200">
                          <a:solidFill>
                            <a:srgbClr val="000000"/>
                          </a:solidFill>
                          <a:latin typeface="Times New Roman" pitchFamily="18" charset="0"/>
                          <a:ea typeface="Arial Unicode MS" pitchFamily="34" charset="-128"/>
                          <a:cs typeface="Times New Roman" pitchFamily="18" charset="0"/>
                        </a:rPr>
                        <a:t>LD</a:t>
                      </a:r>
                      <a:endParaRPr lang="en-GB" sz="1600" b="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620"/>
                        </a:lnSpc>
                        <a:spcAft>
                          <a:spcPts val="0"/>
                        </a:spcAft>
                      </a:pPr>
                      <a:r>
                        <a:rPr lang="en-GB" sz="1600" b="0" kern="1200" dirty="0">
                          <a:solidFill>
                            <a:srgbClr val="000000"/>
                          </a:solidFill>
                          <a:latin typeface="Times New Roman" pitchFamily="18" charset="0"/>
                          <a:ea typeface="Arial Unicode MS" pitchFamily="34" charset="-128"/>
                          <a:cs typeface="Times New Roman" pitchFamily="18" charset="0"/>
                        </a:rPr>
                        <a:t>7.0x10</a:t>
                      </a:r>
                      <a:r>
                        <a:rPr lang="en-GB" sz="1600" b="0" kern="1200" baseline="30000" dirty="0">
                          <a:solidFill>
                            <a:srgbClr val="000000"/>
                          </a:solidFill>
                          <a:latin typeface="Times New Roman" pitchFamily="18" charset="0"/>
                          <a:ea typeface="Arial Unicode MS" pitchFamily="34" charset="-128"/>
                          <a:cs typeface="Times New Roman" pitchFamily="18" charset="0"/>
                        </a:rPr>
                        <a:t>3</a:t>
                      </a:r>
                      <a:r>
                        <a:rPr lang="en-GB" sz="1600" b="0" kern="1200" dirty="0">
                          <a:solidFill>
                            <a:srgbClr val="000000"/>
                          </a:solidFill>
                          <a:latin typeface="Times New Roman" pitchFamily="18" charset="0"/>
                          <a:ea typeface="Arial Unicode MS" pitchFamily="34" charset="-128"/>
                          <a:cs typeface="Times New Roman" pitchFamily="18" charset="0"/>
                        </a:rPr>
                        <a:t> </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4">
                        <a:lumMod val="20000"/>
                        <a:lumOff val="8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4">
                        <a:lumMod val="20000"/>
                        <a:lumOff val="8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lnL>
                      <a:noFill/>
                    </a:lnL>
                    <a:lnR>
                      <a:noFill/>
                    </a:lnR>
                    <a:lnT>
                      <a:noFill/>
                    </a:lnT>
                    <a:lnB>
                      <a:noFill/>
                    </a:lnB>
                    <a:solidFill>
                      <a:schemeClr val="accent4">
                        <a:lumMod val="20000"/>
                        <a:lumOff val="80000"/>
                      </a:schemeClr>
                    </a:solidFill>
                  </a:tcPr>
                </a:tc>
                <a:tc>
                  <a:txBody>
                    <a:bodyPr/>
                    <a:lstStyle/>
                    <a:p>
                      <a:pPr algn="ctr">
                        <a:lnSpc>
                          <a:spcPts val="1620"/>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ND</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solidFill>
                      <a:schemeClr val="accent4">
                        <a:lumMod val="20000"/>
                        <a:lumOff val="80000"/>
                      </a:schemeClr>
                    </a:solidFill>
                  </a:tcPr>
                </a:tc>
              </a:tr>
              <a:tr h="217522">
                <a:tc rowSpan="3">
                  <a:txBody>
                    <a:bodyPr/>
                    <a:lstStyle/>
                    <a:p>
                      <a:pPr algn="ctr">
                        <a:lnSpc>
                          <a:spcPts val="1545"/>
                        </a:lnSpc>
                        <a:spcAft>
                          <a:spcPts val="0"/>
                        </a:spcAft>
                      </a:pPr>
                      <a:r>
                        <a:rPr lang="en-GB" sz="1600" b="0" kern="1200" dirty="0" smtClean="0">
                          <a:solidFill>
                            <a:srgbClr val="000000"/>
                          </a:solidFill>
                          <a:latin typeface="Times New Roman" pitchFamily="18" charset="0"/>
                          <a:ea typeface="Arial Unicode MS" pitchFamily="34" charset="-128"/>
                          <a:cs typeface="Times New Roman" pitchFamily="18" charset="0"/>
                        </a:rPr>
                        <a:t>6    </a:t>
                      </a:r>
                      <a:r>
                        <a:rPr lang="en-GB" sz="1600" b="0" kern="1200" dirty="0">
                          <a:solidFill>
                            <a:srgbClr val="000000"/>
                          </a:solidFill>
                          <a:latin typeface="Times New Roman" pitchFamily="18" charset="0"/>
                          <a:ea typeface="Arial Unicode MS" pitchFamily="34" charset="-128"/>
                          <a:cs typeface="Times New Roman" pitchFamily="18" charset="0"/>
                        </a:rPr>
                        <a:t>90   </a:t>
                      </a:r>
                      <a:r>
                        <a:rPr lang="en-GB" sz="1600" b="0" kern="1200" dirty="0" smtClean="0">
                          <a:solidFill>
                            <a:srgbClr val="000000"/>
                          </a:solidFill>
                          <a:latin typeface="Times New Roman" pitchFamily="18" charset="0"/>
                          <a:ea typeface="Arial Unicode MS" pitchFamily="34" charset="-128"/>
                          <a:cs typeface="Times New Roman" pitchFamily="18" charset="0"/>
                        </a:rPr>
                        <a:t>110</a:t>
                      </a:r>
                      <a:endParaRPr lang="en-GB" sz="1600" b="0"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rowSpan="3">
                  <a:txBody>
                    <a:bodyPr/>
                    <a:lstStyle/>
                    <a:p>
                      <a:pPr marL="0" marR="0" indent="0" algn="ctr" defTabSz="914400" rtl="0" eaLnBrk="1" fontAlgn="auto" latinLnBrk="0" hangingPunct="1">
                        <a:lnSpc>
                          <a:spcPts val="1545"/>
                        </a:lnSpc>
                        <a:spcBef>
                          <a:spcPts val="0"/>
                        </a:spcBef>
                        <a:spcAft>
                          <a:spcPts val="0"/>
                        </a:spcAft>
                        <a:buClrTx/>
                        <a:buSzTx/>
                        <a:buFontTx/>
                        <a:buNone/>
                        <a:tabLst/>
                        <a:defRPr/>
                      </a:pPr>
                      <a:endParaRPr lang="en-GB" sz="1600" b="0" dirty="0" smtClean="0">
                        <a:latin typeface="Times New Roman" pitchFamily="18" charset="0"/>
                        <a:ea typeface="Arial Unicode MS" pitchFamily="34" charset="-128"/>
                        <a:cs typeface="Times New Roman" pitchFamily="18" charset="0"/>
                      </a:endParaRPr>
                    </a:p>
                    <a:p>
                      <a:pPr marL="0" marR="0" indent="0" algn="ctr" defTabSz="914400" rtl="0" eaLnBrk="1" fontAlgn="auto" latinLnBrk="0" hangingPunct="1">
                        <a:lnSpc>
                          <a:spcPts val="1545"/>
                        </a:lnSpc>
                        <a:spcBef>
                          <a:spcPts val="0"/>
                        </a:spcBef>
                        <a:spcAft>
                          <a:spcPts val="0"/>
                        </a:spcAft>
                        <a:buClrTx/>
                        <a:buSzTx/>
                        <a:buFontTx/>
                        <a:buNone/>
                        <a:tabLst/>
                        <a:defRPr/>
                      </a:pPr>
                      <a:r>
                        <a:rPr lang="en-GB" sz="1600" b="0" dirty="0" smtClean="0">
                          <a:latin typeface="Times New Roman" pitchFamily="18" charset="0"/>
                          <a:ea typeface="Arial Unicode MS" pitchFamily="34" charset="-128"/>
                          <a:cs typeface="Times New Roman" pitchFamily="18" charset="0"/>
                        </a:rPr>
                        <a:t>B6h</a:t>
                      </a:r>
                    </a:p>
                    <a:p>
                      <a:pPr algn="ctr">
                        <a:lnSpc>
                          <a:spcPts val="1545"/>
                        </a:lnSpc>
                        <a:spcAft>
                          <a:spcPts val="0"/>
                        </a:spcAft>
                      </a:pP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PL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4.3x10</a:t>
                      </a:r>
                      <a:r>
                        <a:rPr lang="en-GB" sz="1600" b="0" kern="1200" baseline="30000" dirty="0" smtClean="0">
                          <a:solidFill>
                            <a:schemeClr val="tx1"/>
                          </a:solidFill>
                          <a:latin typeface="Times New Roman" pitchFamily="18" charset="0"/>
                          <a:ea typeface="Arial Unicode MS" pitchFamily="34" charset="-128"/>
                          <a:cs typeface="Times New Roman" pitchFamily="18" charset="0"/>
                        </a:rPr>
                        <a:t>5</a:t>
                      </a:r>
                      <a:r>
                        <a:rPr lang="en-GB" sz="1600" b="0" kern="1200" dirty="0" smtClean="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4.3x10</a:t>
                      </a:r>
                      <a:r>
                        <a:rPr lang="en-GB" sz="1600" b="0" kern="1200" baseline="30000" dirty="0">
                          <a:solidFill>
                            <a:schemeClr val="tx1"/>
                          </a:solidFill>
                          <a:latin typeface="Times New Roman" pitchFamily="18" charset="0"/>
                          <a:ea typeface="Arial Unicode MS" pitchFamily="34" charset="-128"/>
                          <a:cs typeface="Times New Roman" pitchFamily="18" charset="0"/>
                        </a:rPr>
                        <a:t>4</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5.6x10</a:t>
                      </a:r>
                      <a:r>
                        <a:rPr lang="en-GB" sz="1600" b="0" kern="1200" baseline="30000" dirty="0">
                          <a:solidFill>
                            <a:schemeClr val="tx1"/>
                          </a:solidFill>
                          <a:latin typeface="Times New Roman" pitchFamily="18" charset="0"/>
                          <a:ea typeface="Arial Unicode MS" pitchFamily="34" charset="-128"/>
                          <a:cs typeface="Times New Roman" pitchFamily="18" charset="0"/>
                        </a:rPr>
                        <a:t>5</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5.0x10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3.2x10</a:t>
                      </a:r>
                      <a:r>
                        <a:rPr lang="en-GB" sz="1600" b="0" kern="1200" baseline="30000" dirty="0">
                          <a:solidFill>
                            <a:schemeClr val="tx1"/>
                          </a:solidFill>
                          <a:latin typeface="Times New Roman" pitchFamily="18" charset="0"/>
                          <a:ea typeface="Arial Unicode MS" pitchFamily="34" charset="-128"/>
                          <a:cs typeface="Times New Roman" pitchFamily="18" charset="0"/>
                        </a:rPr>
                        <a:t>5</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r>
              <a:tr h="217522">
                <a:tc vMerge="1">
                  <a:txBody>
                    <a:bodyPr/>
                    <a:lstStyle/>
                    <a:p>
                      <a:pPr algn="ctr">
                        <a:lnSpc>
                          <a:spcPts val="1545"/>
                        </a:lnSpc>
                        <a:spcAft>
                          <a:spcPts val="0"/>
                        </a:spcAft>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lnSpc>
                          <a:spcPts val="1545"/>
                        </a:lnSpc>
                        <a:spcAft>
                          <a:spcPts val="0"/>
                        </a:spcAft>
                      </a:pPr>
                      <a:endParaRPr lang="en-GB" sz="1600" b="0" dirty="0">
                        <a:solidFill>
                          <a:schemeClr val="tx1"/>
                        </a:solidFill>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HD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2.0x10</a:t>
                      </a:r>
                      <a:r>
                        <a:rPr lang="en-GB" sz="1600" b="0" kern="1200" baseline="30000" dirty="0">
                          <a:solidFill>
                            <a:schemeClr val="tx1"/>
                          </a:solidFill>
                          <a:latin typeface="Times New Roman" pitchFamily="18" charset="0"/>
                          <a:ea typeface="Arial Unicode MS" pitchFamily="34" charset="-128"/>
                          <a:cs typeface="Times New Roman" pitchFamily="18" charset="0"/>
                        </a:rPr>
                        <a:t>4</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1.0x10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5.0x10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r>
              <a:tr h="293038">
                <a:tc vMerge="1">
                  <a:txBody>
                    <a:bodyPr/>
                    <a:lstStyle/>
                    <a:p>
                      <a:pPr algn="ctr">
                        <a:lnSpc>
                          <a:spcPct val="107000"/>
                        </a:lnSpc>
                      </a:pPr>
                      <a:endParaRPr lang="en-GB" sz="1600" b="0" dirty="0">
                        <a:latin typeface="Arial Unicode MS" pitchFamily="34" charset="-128"/>
                        <a:ea typeface="Arial Unicode MS" pitchFamily="34" charset="-128"/>
                        <a:cs typeface="Arial Unicode MS" pitchFamily="34" charset="-128"/>
                      </a:endParaRPr>
                    </a:p>
                  </a:txBody>
                  <a:tcPr marL="32144" marR="32144" marT="5696" marB="0">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lnSpc>
                          <a:spcPts val="1620"/>
                        </a:lnSpc>
                        <a:spcAft>
                          <a:spcPts val="0"/>
                        </a:spcAft>
                      </a:pPr>
                      <a:endParaRPr lang="en-GB" sz="1600" b="0" dirty="0">
                        <a:solidFill>
                          <a:srgbClr val="FF0000"/>
                        </a:solidFill>
                        <a:latin typeface="Arial Unicode MS" pitchFamily="34" charset="-128"/>
                        <a:ea typeface="Arial Unicode MS" pitchFamily="34" charset="-128"/>
                        <a:cs typeface="Arial Unicode MS" pitchFamily="34" charset="-128"/>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0" kern="1200" dirty="0">
                          <a:solidFill>
                            <a:srgbClr val="FF0000"/>
                          </a:solidFill>
                          <a:latin typeface="Times New Roman" pitchFamily="18" charset="0"/>
                          <a:ea typeface="Arial Unicode MS" pitchFamily="34" charset="-128"/>
                          <a:cs typeface="Times New Roman" pitchFamily="18" charset="0"/>
                        </a:rPr>
                        <a:t>LD</a:t>
                      </a:r>
                      <a:endParaRPr lang="en-GB" sz="1600" b="0" dirty="0">
                        <a:solidFill>
                          <a:srgbClr val="FF0000"/>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0" kern="1200" dirty="0" smtClean="0">
                          <a:solidFill>
                            <a:schemeClr val="tx1"/>
                          </a:solidFill>
                          <a:latin typeface="Times New Roman" pitchFamily="18" charset="0"/>
                          <a:ea typeface="Arial Unicode MS" pitchFamily="34" charset="-128"/>
                          <a:cs typeface="Times New Roman" pitchFamily="18" charset="0"/>
                        </a:rPr>
                        <a:t>ND</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0" kern="1200" dirty="0">
                          <a:solidFill>
                            <a:schemeClr val="tx1"/>
                          </a:solidFill>
                          <a:latin typeface="Times New Roman" pitchFamily="18" charset="0"/>
                          <a:ea typeface="Arial Unicode MS" pitchFamily="34" charset="-128"/>
                          <a:cs typeface="Times New Roman" pitchFamily="18" charset="0"/>
                        </a:rPr>
                        <a:t>4.0x10</a:t>
                      </a:r>
                      <a:r>
                        <a:rPr lang="en-GB" sz="1600" b="0" kern="1200" baseline="30000" dirty="0">
                          <a:solidFill>
                            <a:schemeClr val="tx1"/>
                          </a:solidFill>
                          <a:latin typeface="Times New Roman" pitchFamily="18" charset="0"/>
                          <a:ea typeface="Arial Unicode MS" pitchFamily="34" charset="-128"/>
                          <a:cs typeface="Times New Roman" pitchFamily="18" charset="0"/>
                        </a:rPr>
                        <a:t>3</a:t>
                      </a:r>
                      <a:r>
                        <a:rPr lang="en-GB" sz="1600" b="0" kern="1200" dirty="0">
                          <a:solidFill>
                            <a:schemeClr val="tx1"/>
                          </a:solidFill>
                          <a:latin typeface="Times New Roman" pitchFamily="18" charset="0"/>
                          <a:ea typeface="Arial Unicode MS" pitchFamily="34" charset="-128"/>
                          <a:cs typeface="Times New Roman" pitchFamily="18" charset="0"/>
                        </a:rPr>
                        <a:t> </a:t>
                      </a:r>
                      <a:endParaRPr lang="en-GB" sz="1600" b="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r>
              <a:tr h="293038">
                <a:tc>
                  <a:txBody>
                    <a:bodyPr/>
                    <a:lstStyle/>
                    <a:p>
                      <a:pPr algn="ctr">
                        <a:lnSpc>
                          <a:spcPts val="1545"/>
                        </a:lnSpc>
                        <a:spcAft>
                          <a:spcPts val="0"/>
                        </a:spcAft>
                      </a:pPr>
                      <a:r>
                        <a:rPr lang="en-GB" sz="1600" b="1" dirty="0" smtClean="0">
                          <a:latin typeface="Times New Roman" pitchFamily="18" charset="0"/>
                          <a:ea typeface="Arial Unicode MS" pitchFamily="34" charset="-128"/>
                          <a:cs typeface="Times New Roman" pitchFamily="18" charset="0"/>
                        </a:rPr>
                        <a:t>STD</a:t>
                      </a:r>
                      <a:endParaRPr lang="en-GB" sz="1600" b="1" dirty="0">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545"/>
                        </a:lnSpc>
                        <a:spcAft>
                          <a:spcPts val="0"/>
                        </a:spcAft>
                      </a:pPr>
                      <a:endParaRPr lang="en-GB" sz="1600" b="1"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endParaRPr lang="en-GB" sz="1600" b="1"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1" dirty="0" smtClean="0">
                          <a:solidFill>
                            <a:schemeClr val="tx1"/>
                          </a:solidFill>
                          <a:latin typeface="Times New Roman" pitchFamily="18" charset="0"/>
                          <a:ea typeface="Arial Unicode MS" pitchFamily="34" charset="-128"/>
                          <a:cs typeface="Times New Roman" pitchFamily="18" charset="0"/>
                        </a:rPr>
                        <a:t>5.0x10</a:t>
                      </a:r>
                      <a:r>
                        <a:rPr lang="en-GB" sz="1600" b="1" baseline="30000" dirty="0" smtClean="0">
                          <a:solidFill>
                            <a:schemeClr val="tx1"/>
                          </a:solidFill>
                          <a:latin typeface="Times New Roman" pitchFamily="18" charset="0"/>
                          <a:ea typeface="Arial Unicode MS" pitchFamily="34" charset="-128"/>
                          <a:cs typeface="Times New Roman" pitchFamily="18" charset="0"/>
                        </a:rPr>
                        <a:t>5</a:t>
                      </a:r>
                      <a:endParaRPr lang="en-GB" sz="1600" b="1" baseline="3000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endParaRPr lang="en-GB" sz="1600" b="1"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endParaRPr lang="en-GB" sz="1600" b="1"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endParaRPr lang="en-GB" sz="1600" b="1"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c>
                  <a:txBody>
                    <a:bodyPr/>
                    <a:lstStyle/>
                    <a:p>
                      <a:pPr algn="ctr">
                        <a:lnSpc>
                          <a:spcPts val="1620"/>
                        </a:lnSpc>
                        <a:spcAft>
                          <a:spcPts val="0"/>
                        </a:spcAft>
                      </a:pPr>
                      <a:r>
                        <a:rPr lang="en-GB" sz="1600" b="1" dirty="0" smtClean="0">
                          <a:solidFill>
                            <a:schemeClr val="tx1"/>
                          </a:solidFill>
                          <a:latin typeface="Times New Roman" pitchFamily="18" charset="0"/>
                          <a:ea typeface="Arial Unicode MS" pitchFamily="34" charset="-128"/>
                          <a:cs typeface="Times New Roman" pitchFamily="18" charset="0"/>
                        </a:rPr>
                        <a:t>1.0x10</a:t>
                      </a:r>
                      <a:r>
                        <a:rPr lang="en-GB" sz="1600" b="1" baseline="30000" dirty="0" smtClean="0">
                          <a:solidFill>
                            <a:schemeClr val="tx1"/>
                          </a:solidFill>
                          <a:latin typeface="Times New Roman" pitchFamily="18" charset="0"/>
                          <a:ea typeface="Arial Unicode MS" pitchFamily="34" charset="-128"/>
                          <a:cs typeface="Times New Roman" pitchFamily="18" charset="0"/>
                        </a:rPr>
                        <a:t>6</a:t>
                      </a:r>
                      <a:endParaRPr lang="en-GB" sz="1600" b="1" baseline="30000" dirty="0">
                        <a:solidFill>
                          <a:schemeClr val="tx1"/>
                        </a:solidFill>
                        <a:latin typeface="Times New Roman" pitchFamily="18" charset="0"/>
                        <a:ea typeface="Arial Unicode MS" pitchFamily="34" charset="-128"/>
                        <a:cs typeface="Times New Roman" pitchFamily="18" charset="0"/>
                      </a:endParaRPr>
                    </a:p>
                  </a:txBody>
                  <a:tcPr marL="32144" marR="32144" marT="5696" marB="0" anchor="ctr">
                    <a:lnL>
                      <a:noFill/>
                    </a:lnL>
                    <a:lnR>
                      <a:noFill/>
                    </a:lnR>
                    <a:lnT>
                      <a:noFill/>
                    </a:lnT>
                    <a:lnB>
                      <a:noFill/>
                    </a:lnB>
                    <a:lnTlToBr w="12700" cmpd="sng">
                      <a:noFill/>
                      <a:prstDash val="solid"/>
                    </a:lnTlToBr>
                    <a:lnBlToTr w="12700" cmpd="sng">
                      <a:noFill/>
                      <a:prstDash val="solid"/>
                    </a:lnBlToTr>
                    <a:solidFill>
                      <a:schemeClr val="accent3">
                        <a:lumMod val="60000"/>
                        <a:lumOff val="40000"/>
                      </a:schemeClr>
                    </a:solidFill>
                  </a:tcPr>
                </a:tc>
              </a:tr>
            </a:tbl>
          </a:graphicData>
        </a:graphic>
      </p:graphicFrame>
      <p:sp>
        <p:nvSpPr>
          <p:cNvPr id="1146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0" y="0"/>
            <a:ext cx="9144000"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GB" b="1" dirty="0" smtClean="0">
                <a:latin typeface="Times New Roman" pitchFamily="18" charset="0"/>
                <a:cs typeface="Times New Roman" pitchFamily="18" charset="0"/>
              </a:rPr>
              <a:t>Table </a:t>
            </a:r>
            <a:r>
              <a:rPr lang="en-GB" b="1" dirty="0" smtClean="0">
                <a:latin typeface="Times New Roman" pitchFamily="18" charset="0"/>
                <a:cs typeface="Times New Roman" pitchFamily="18" charset="0"/>
              </a:rPr>
              <a:t>11: </a:t>
            </a:r>
            <a:r>
              <a:rPr lang="en-GB" sz="1600" b="1" dirty="0" smtClean="0">
                <a:latin typeface="Times New Roman" pitchFamily="18" charset="0"/>
                <a:cs typeface="Times New Roman" pitchFamily="18" charset="0"/>
              </a:rPr>
              <a:t>Microbial</a:t>
            </a:r>
            <a:r>
              <a:rPr lang="en-GB" b="1" dirty="0" smtClean="0">
                <a:latin typeface="Times New Roman" pitchFamily="18" charset="0"/>
                <a:cs typeface="Times New Roman" pitchFamily="18" charset="0"/>
              </a:rPr>
              <a:t> load of dehydrated catfish samples at </a:t>
            </a:r>
            <a:r>
              <a:rPr lang="en-GB" b="1" dirty="0" smtClean="0">
                <a:solidFill>
                  <a:srgbClr val="FF0000"/>
                </a:solidFill>
                <a:latin typeface="Times New Roman" pitchFamily="18" charset="0"/>
                <a:cs typeface="Times New Roman" pitchFamily="18" charset="0"/>
              </a:rPr>
              <a:t>six-month </a:t>
            </a:r>
            <a:r>
              <a:rPr lang="en-GB" b="1" dirty="0" smtClean="0">
                <a:latin typeface="Times New Roman" pitchFamily="18" charset="0"/>
                <a:cs typeface="Times New Roman" pitchFamily="18" charset="0"/>
              </a:rPr>
              <a:t>of storage</a:t>
            </a:r>
          </a:p>
          <a:p>
            <a:pPr algn="just"/>
            <a:endParaRPr lang="en-GB" sz="1600" dirty="0" smtClean="0">
              <a:latin typeface="Times New Roman" pitchFamily="18" charset="0"/>
              <a:cs typeface="Times New Roman" pitchFamily="18" charset="0"/>
            </a:endParaRPr>
          </a:p>
          <a:p>
            <a:pPr algn="just"/>
            <a:r>
              <a:rPr lang="en-GB" sz="1600" b="1"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
        <p:nvSpPr>
          <p:cNvPr id="5" name="TextBox 4"/>
          <p:cNvSpPr txBox="1"/>
          <p:nvPr/>
        </p:nvSpPr>
        <p:spPr>
          <a:xfrm>
            <a:off x="179512" y="6150114"/>
            <a:ext cx="8715436" cy="707886"/>
          </a:xfrm>
          <a:prstGeom prst="rect">
            <a:avLst/>
          </a:prstGeom>
          <a:noFill/>
        </p:spPr>
        <p:txBody>
          <a:bodyPr wrap="square" rtlCol="0">
            <a:spAutoFit/>
          </a:bodyPr>
          <a:lstStyle/>
          <a:p>
            <a:r>
              <a:rPr lang="en-GB" sz="1400" b="1" dirty="0" smtClean="0">
                <a:latin typeface="Times New Roman" pitchFamily="18" charset="0"/>
                <a:cs typeface="Times New Roman" pitchFamily="18" charset="0"/>
              </a:rPr>
              <a:t>Values are means of duplicate microbial counts; </a:t>
            </a:r>
            <a:r>
              <a:rPr lang="en-GB" sz="1400" b="1" dirty="0" err="1" smtClean="0">
                <a:latin typeface="Times New Roman" pitchFamily="18" charset="0"/>
                <a:cs typeface="Times New Roman" pitchFamily="18" charset="0"/>
              </a:rPr>
              <a:t>Tr</a:t>
            </a:r>
            <a:r>
              <a:rPr lang="en-GB" sz="1400" b="1" dirty="0" smtClean="0">
                <a:latin typeface="Times New Roman" pitchFamily="18" charset="0"/>
                <a:cs typeface="Times New Roman" pitchFamily="18" charset="0"/>
              </a:rPr>
              <a:t> = Treatment</a:t>
            </a:r>
          </a:p>
          <a:p>
            <a:r>
              <a:rPr lang="en-GB" sz="1400" b="1" dirty="0" smtClean="0">
                <a:latin typeface="Times New Roman" pitchFamily="18" charset="0"/>
                <a:cs typeface="Times New Roman" pitchFamily="18" charset="0"/>
              </a:rPr>
              <a:t>Key: A = Brine concentration (%); B = Brining time (min); C = Drying temperature (</a:t>
            </a:r>
            <a:r>
              <a:rPr lang="en-GB" sz="1400" b="1" baseline="30000" dirty="0" err="1" smtClean="0">
                <a:latin typeface="Times New Roman" pitchFamily="18" charset="0"/>
                <a:cs typeface="Times New Roman" pitchFamily="18" charset="0"/>
              </a:rPr>
              <a:t>o</a:t>
            </a:r>
            <a:r>
              <a:rPr lang="en-GB" sz="1400" b="1" dirty="0" err="1" smtClean="0">
                <a:latin typeface="Times New Roman" pitchFamily="18" charset="0"/>
                <a:cs typeface="Times New Roman" pitchFamily="18" charset="0"/>
              </a:rPr>
              <a:t>C</a:t>
            </a:r>
            <a:r>
              <a:rPr lang="en-GB" sz="1400" b="1" dirty="0" smtClean="0">
                <a:latin typeface="Times New Roman" pitchFamily="18" charset="0"/>
                <a:cs typeface="Times New Roman" pitchFamily="18" charset="0"/>
              </a:rPr>
              <a:t>); </a:t>
            </a:r>
            <a:r>
              <a:rPr lang="en-US" sz="1200" b="1" dirty="0" smtClean="0">
                <a:latin typeface="Times New Roman" pitchFamily="18" charset="0"/>
                <a:ea typeface="Arial Unicode MS" pitchFamily="34" charset="-128"/>
                <a:cs typeface="Times New Roman" pitchFamily="18" charset="0"/>
              </a:rPr>
              <a:t>PL = Rigid plastic container; HD = High density polyethylene; LD = Low density polyethylene; ND = Not detected</a:t>
            </a:r>
            <a:r>
              <a:rPr lang="en-US" sz="1200" dirty="0" smtClean="0">
                <a:latin typeface="Times New Roman" pitchFamily="18" charset="0"/>
                <a:ea typeface="Arial Unicode MS" pitchFamily="34" charset="-128"/>
                <a:cs typeface="Times New Roman" pitchFamily="18" charset="0"/>
              </a:rPr>
              <a:t>; </a:t>
            </a:r>
            <a:r>
              <a:rPr lang="en-US" sz="1200" b="1" dirty="0" smtClean="0">
                <a:latin typeface="Times New Roman" pitchFamily="18" charset="0"/>
                <a:ea typeface="Arial Unicode MS" pitchFamily="34" charset="-128"/>
                <a:cs typeface="Times New Roman" pitchFamily="18" charset="0"/>
              </a:rPr>
              <a:t>STD = Standard </a:t>
            </a:r>
            <a:r>
              <a:rPr lang="en-US" sz="1200" b="1" dirty="0" smtClean="0">
                <a:latin typeface="Times New Roman" pitchFamily="18" charset="0"/>
                <a:ea typeface="Calibri" pitchFamily="34" charset="0"/>
                <a:cs typeface="Times New Roman" pitchFamily="18" charset="0"/>
              </a:rPr>
              <a:t>(ICMSF, 2002).</a:t>
            </a:r>
            <a:r>
              <a:rPr lang="en-US" sz="1200" dirty="0" smtClean="0">
                <a:latin typeface="Times New Roman" pitchFamily="18" charset="0"/>
                <a:ea typeface="Arial Unicode MS" pitchFamily="34" charset="-128"/>
                <a:cs typeface="Times New Roman" pitchFamily="18" charset="0"/>
              </a:rPr>
              <a:t>.</a:t>
            </a:r>
            <a:endParaRPr lang="en-GB"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8496944" cy="7309693"/>
          </a:xfrm>
          <a:prstGeom prst="rect">
            <a:avLst/>
          </a:prstGeom>
        </p:spPr>
        <p:txBody>
          <a:bodyPr wrap="square">
            <a:spAutoFit/>
          </a:bodyPr>
          <a:lstStyle/>
          <a:p>
            <a:pPr algn="just">
              <a:buNone/>
            </a:pPr>
            <a:endParaRPr lang="en-GB" sz="2000" dirty="0" smtClean="0">
              <a:latin typeface="Times New Roman" pitchFamily="18" charset="0"/>
              <a:cs typeface="Times New Roman" pitchFamily="18" charset="0"/>
            </a:endParaRPr>
          </a:p>
          <a:p>
            <a:pPr algn="just">
              <a:buFont typeface="Wingdings" pitchFamily="2" charset="2"/>
              <a:buChar char="v"/>
            </a:pPr>
            <a:r>
              <a:rPr lang="en-GB" sz="2400" dirty="0" smtClean="0">
                <a:latin typeface="Times New Roman" pitchFamily="18" charset="0"/>
                <a:cs typeface="Times New Roman" pitchFamily="18" charset="0"/>
              </a:rPr>
              <a:t>Effective dehydration conditions (9% brine, 90 min, 90 </a:t>
            </a:r>
            <a:r>
              <a:rPr lang="en-GB" sz="2400" baseline="30000" dirty="0" err="1" smtClean="0">
                <a:latin typeface="Times New Roman" pitchFamily="18" charset="0"/>
                <a:cs typeface="Times New Roman" pitchFamily="18" charset="0"/>
              </a:rPr>
              <a:t>o</a:t>
            </a:r>
            <a:r>
              <a:rPr lang="en-GB" sz="2400" dirty="0" err="1" smtClean="0">
                <a:latin typeface="Times New Roman" pitchFamily="18" charset="0"/>
                <a:cs typeface="Times New Roman" pitchFamily="18" charset="0"/>
              </a:rPr>
              <a:t>C</a:t>
            </a:r>
            <a:r>
              <a:rPr lang="en-GB" sz="2400" dirty="0" smtClean="0">
                <a:latin typeface="Times New Roman" pitchFamily="18" charset="0"/>
                <a:cs typeface="Times New Roman" pitchFamily="18" charset="0"/>
              </a:rPr>
              <a:t>) and high density polyethylene (HD) packaging material maintained the quality of dehydrated catfish (body part) for storage period of six months (at 30</a:t>
            </a:r>
            <a:r>
              <a:rPr lang="en-GB" sz="2400" baseline="30000" dirty="0" smtClean="0">
                <a:latin typeface="Times New Roman" pitchFamily="18" charset="0"/>
                <a:cs typeface="Times New Roman" pitchFamily="18" charset="0"/>
              </a:rPr>
              <a:t>o</a:t>
            </a:r>
            <a:r>
              <a:rPr lang="en-GB" sz="2400" dirty="0" smtClean="0">
                <a:latin typeface="Times New Roman" pitchFamily="18" charset="0"/>
                <a:cs typeface="Times New Roman" pitchFamily="18" charset="0"/>
              </a:rPr>
              <a:t>C; RH≤75%).</a:t>
            </a:r>
          </a:p>
          <a:p>
            <a:pPr algn="just"/>
            <a:endParaRPr lang="en-GB" sz="2100" dirty="0" smtClean="0">
              <a:latin typeface="Times New Roman" pitchFamily="18" charset="0"/>
              <a:cs typeface="Times New Roman" pitchFamily="18" charset="0"/>
            </a:endParaRPr>
          </a:p>
          <a:p>
            <a:pPr algn="just">
              <a:buFont typeface="Wingdings" pitchFamily="2" charset="2"/>
              <a:buChar char="v"/>
            </a:pPr>
            <a:r>
              <a:rPr lang="en-GB" sz="2400" dirty="0" smtClean="0">
                <a:latin typeface="Times New Roman" pitchFamily="18" charset="0"/>
                <a:cs typeface="Times New Roman" pitchFamily="18" charset="0"/>
              </a:rPr>
              <a:t>Head part constitutes the </a:t>
            </a:r>
            <a:r>
              <a:rPr lang="en-US" sz="2400" dirty="0" smtClean="0">
                <a:latin typeface="Times New Roman" pitchFamily="18" charset="0"/>
                <a:cs typeface="Times New Roman" pitchFamily="18" charset="0"/>
              </a:rPr>
              <a:t>intrinsic spoilage factor occurring in the </a:t>
            </a:r>
            <a:r>
              <a:rPr lang="en-GB" sz="2400" dirty="0" smtClean="0">
                <a:latin typeface="Times New Roman" pitchFamily="18" charset="0"/>
                <a:cs typeface="Times New Roman" pitchFamily="18" charset="0"/>
              </a:rPr>
              <a:t>whole dehydrated catfish.</a:t>
            </a:r>
          </a:p>
          <a:p>
            <a:pPr algn="just"/>
            <a:endParaRPr lang="en-GB" sz="20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unbrined</a:t>
            </a:r>
            <a:r>
              <a:rPr lang="en-US" sz="2400"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dehydrated catfish </a:t>
            </a:r>
            <a:r>
              <a:rPr lang="en-US" sz="2400" dirty="0" smtClean="0">
                <a:latin typeface="Times New Roman" pitchFamily="18" charset="0"/>
                <a:cs typeface="Times New Roman" pitchFamily="18" charset="0"/>
              </a:rPr>
              <a:t>stored in BG package could not match the expected simulation</a:t>
            </a:r>
            <a:r>
              <a:rPr lang="en-GB" sz="2400" dirty="0" smtClean="0">
                <a:latin typeface="Times New Roman" pitchFamily="18" charset="0"/>
                <a:cs typeface="Times New Roman" pitchFamily="18" charset="0"/>
              </a:rPr>
              <a:t>.</a:t>
            </a:r>
          </a:p>
          <a:p>
            <a:pPr algn="just"/>
            <a:endParaRPr lang="en-GB" sz="2400" dirty="0" smtClean="0">
              <a:latin typeface="Times New Roman" pitchFamily="18" charset="0"/>
              <a:cs typeface="Times New Roman" pitchFamily="18" charset="0"/>
            </a:endParaRPr>
          </a:p>
          <a:p>
            <a:pPr algn="just">
              <a:buFont typeface="Wingdings" pitchFamily="2" charset="2"/>
              <a:buChar char="v"/>
            </a:pPr>
            <a:r>
              <a:rPr lang="en-GB" sz="2400" dirty="0" smtClean="0">
                <a:latin typeface="Times New Roman" pitchFamily="18" charset="0"/>
                <a:cs typeface="Times New Roman" pitchFamily="18" charset="0"/>
              </a:rPr>
              <a:t>Separating the head from the body during processing and storage prevented cross contamination which might result in consequent quality losses in the whole dehydrated catfish, and in this regard the nutritive value of catfish is preserving to aid food security.</a:t>
            </a:r>
          </a:p>
          <a:p>
            <a:pPr algn="just">
              <a:buFont typeface="Wingdings" pitchFamily="2" charset="2"/>
              <a:buChar char="v"/>
            </a:pPr>
            <a:endParaRPr lang="en-GB" sz="2400" dirty="0" smtClean="0">
              <a:latin typeface="Times New Roman" pitchFamily="18" charset="0"/>
              <a:cs typeface="Times New Roman" pitchFamily="18" charset="0"/>
            </a:endParaRPr>
          </a:p>
          <a:p>
            <a:pPr algn="just"/>
            <a:endParaRPr lang="en-GB" sz="2400" dirty="0" smtClean="0">
              <a:solidFill>
                <a:srgbClr val="FF0000"/>
              </a:solidFill>
              <a:latin typeface="Times New Roman" pitchFamily="18" charset="0"/>
              <a:cs typeface="Times New Roman" pitchFamily="18" charset="0"/>
            </a:endParaRPr>
          </a:p>
          <a:p>
            <a:pPr algn="just"/>
            <a:endParaRPr lang="en-GB" sz="2400" dirty="0" smtClean="0">
              <a:solidFill>
                <a:srgbClr val="FF0000"/>
              </a:solidFill>
              <a:latin typeface="Times New Roman" pitchFamily="18" charset="0"/>
              <a:cs typeface="Times New Roman" pitchFamily="18" charset="0"/>
            </a:endParaRPr>
          </a:p>
          <a:p>
            <a:pPr algn="just"/>
            <a:endParaRPr lang="en-GB" sz="2400" dirty="0">
              <a:latin typeface="Times New Roman" pitchFamily="18" charset="0"/>
              <a:cs typeface="Times New Roman" pitchFamily="18" charset="0"/>
            </a:endParaRPr>
          </a:p>
        </p:txBody>
      </p:sp>
      <p:sp>
        <p:nvSpPr>
          <p:cNvPr id="4" name="TextBox 3"/>
          <p:cNvSpPr txBox="1"/>
          <p:nvPr/>
        </p:nvSpPr>
        <p:spPr>
          <a:xfrm>
            <a:off x="0" y="1"/>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3600" b="1" dirty="0" smtClean="0">
                <a:latin typeface="Times New Roman" pitchFamily="18" charset="0"/>
                <a:cs typeface="Times New Roman" pitchFamily="18" charset="0"/>
              </a:rPr>
              <a:t>Conclusions </a:t>
            </a:r>
            <a:endParaRPr lang="en-GB"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800" b="1" dirty="0" smtClean="0">
                <a:latin typeface="Times New Roman" pitchFamily="18" charset="0"/>
                <a:cs typeface="Times New Roman" pitchFamily="18" charset="0"/>
              </a:rPr>
              <a:t>Recommendations</a:t>
            </a:r>
            <a:endParaRPr lang="en-GB" sz="2800" b="1" dirty="0">
              <a:latin typeface="Times New Roman" pitchFamily="18" charset="0"/>
              <a:cs typeface="Times New Roman" pitchFamily="18" charset="0"/>
            </a:endParaRPr>
          </a:p>
        </p:txBody>
      </p:sp>
      <p:sp>
        <p:nvSpPr>
          <p:cNvPr id="47105" name="Rectangle 1"/>
          <p:cNvSpPr>
            <a:spLocks noChangeArrowheads="1"/>
          </p:cNvSpPr>
          <p:nvPr/>
        </p:nvSpPr>
        <p:spPr bwMode="auto">
          <a:xfrm>
            <a:off x="323528" y="868214"/>
            <a:ext cx="8429114"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endParaRPr lang="en-US" sz="2200" dirty="0" smtClean="0">
              <a:latin typeface="Times New Roman" pitchFamily="18" charset="0"/>
              <a:ea typeface="Calibri" pitchFamily="34" charset="0"/>
              <a:cs typeface="Times New Roman" pitchFamily="18" charset="0"/>
            </a:endParaRPr>
          </a:p>
          <a:p>
            <a:pPr lvl="0" algn="just" eaLnBrk="0" hangingPunct="0">
              <a:buFont typeface="Wingdings" pitchFamily="2" charset="2"/>
              <a:buChar char="Ø"/>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Paper board carton and nylon jute bag should not be used as primary</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packaging for the </a:t>
            </a:r>
            <a:r>
              <a:rPr lang="en-US" sz="2400" dirty="0" smtClean="0">
                <a:latin typeface="Times New Roman" pitchFamily="18" charset="0"/>
                <a:ea typeface="Calibri" pitchFamily="34" charset="0"/>
                <a:cs typeface="Times New Roman" pitchFamily="18" charset="0"/>
              </a:rPr>
              <a:t>storage of dehydrated catfish. </a:t>
            </a:r>
          </a:p>
          <a:p>
            <a:pPr lvl="0" algn="just" eaLnBrk="0" hangingPunct="0"/>
            <a:endParaRPr lang="en-US" sz="2400" dirty="0" smtClean="0">
              <a:latin typeface="Times New Roman" pitchFamily="18" charset="0"/>
              <a:ea typeface="Calibri" pitchFamily="34" charset="0"/>
              <a:cs typeface="Times New Roman" pitchFamily="18" charset="0"/>
            </a:endParaRPr>
          </a:p>
          <a:p>
            <a:pPr lvl="0" algn="just" eaLnBrk="0" hangingPunct="0">
              <a:buFont typeface="Wingdings" pitchFamily="2" charset="2"/>
              <a:buChar char="Ø"/>
            </a:pPr>
            <a:r>
              <a:rPr lang="en-US" sz="2400" dirty="0" smtClean="0">
                <a:latin typeface="Times New Roman" pitchFamily="18" charset="0"/>
                <a:ea typeface="Calibri" pitchFamily="34" charset="0"/>
                <a:cs typeface="Times New Roman" pitchFamily="18" charset="0"/>
              </a:rPr>
              <a:t>Head of dehydrated catfish should neither be processed nor packaged together with body part to avoid cross contamination.</a:t>
            </a:r>
          </a:p>
          <a:p>
            <a:pPr lvl="0" algn="just" eaLnBrk="0" hangingPunct="0">
              <a:buFont typeface="Wingdings" pitchFamily="2" charset="2"/>
              <a:buChar char="Ø"/>
            </a:pPr>
            <a:endParaRPr lang="en-US" sz="2400" dirty="0" smtClean="0">
              <a:latin typeface="Times New Roman" pitchFamily="18" charset="0"/>
              <a:ea typeface="Calibri" pitchFamily="34" charset="0"/>
              <a:cs typeface="Times New Roman" pitchFamily="18" charset="0"/>
            </a:endParaRPr>
          </a:p>
          <a:p>
            <a:pPr lvl="0" algn="just" eaLnBrk="0" hangingPunct="0">
              <a:buFont typeface="Wingdings" pitchFamily="2" charset="2"/>
              <a:buChar char="Ø"/>
            </a:pPr>
            <a:r>
              <a:rPr lang="en-US" sz="2400" dirty="0" smtClean="0">
                <a:latin typeface="Times New Roman" pitchFamily="18" charset="0"/>
                <a:ea typeface="Calibri" pitchFamily="34" charset="0"/>
                <a:cs typeface="Times New Roman" pitchFamily="18" charset="0"/>
              </a:rPr>
              <a:t>The storage period for the head part of dehydrated catfish should not exceed two months.</a:t>
            </a:r>
          </a:p>
          <a:p>
            <a:pPr lvl="0" algn="just" eaLnBrk="0" hangingPunct="0"/>
            <a:r>
              <a:rPr lang="en-US" sz="2400" dirty="0" smtClean="0">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 eaLnBrk="0" hangingPunct="0">
              <a:buFont typeface="Wingdings" pitchFamily="2" charset="2"/>
              <a:buChar char="Ø"/>
            </a:pPr>
            <a:r>
              <a:rPr lang="en-GB" sz="2400" dirty="0" smtClean="0">
                <a:latin typeface="Times New Roman" pitchFamily="18" charset="0"/>
                <a:ea typeface="Calibri" pitchFamily="34" charset="0"/>
                <a:cs typeface="Times New Roman" pitchFamily="18" charset="0"/>
              </a:rPr>
              <a:t>Further </a:t>
            </a:r>
            <a:r>
              <a:rPr lang="en-GB" sz="2400" dirty="0" smtClean="0">
                <a:latin typeface="Times New Roman" pitchFamily="18" charset="0"/>
                <a:cs typeface="Times New Roman" pitchFamily="18" charset="0"/>
              </a:rPr>
              <a:t>study geared towards commercialisation of the product is s</a:t>
            </a:r>
            <a:r>
              <a:rPr lang="en-GB" sz="2400" dirty="0" smtClean="0">
                <a:latin typeface="Times New Roman" pitchFamily="18" charset="0"/>
                <a:ea typeface="Calibri" pitchFamily="34" charset="0"/>
                <a:cs typeface="Times New Roman" pitchFamily="18" charset="0"/>
              </a:rPr>
              <a:t>uggested </a:t>
            </a:r>
            <a:r>
              <a:rPr lang="en-GB" sz="2400" dirty="0" smtClean="0">
                <a:latin typeface="Times New Roman" pitchFamily="18" charset="0"/>
                <a:cs typeface="Times New Roman" pitchFamily="18" charset="0"/>
              </a:rPr>
              <a:t>so as to encourage men and women in profitable entrepreneurship for the economic development of the society.</a:t>
            </a:r>
          </a:p>
          <a:p>
            <a:pPr algn="just" eaLnBrk="0" hangingPunct="0">
              <a:buFont typeface="Arial" pitchFamily="34" charset="0"/>
              <a:buChar char="•"/>
            </a:pPr>
            <a:endParaRPr lang="en-GB" sz="2400" dirty="0" smtClean="0">
              <a:latin typeface="Times New Roman" pitchFamily="18" charset="0"/>
              <a:ea typeface="Calibri" pitchFamily="34" charset="0"/>
              <a:cs typeface="Times New Roman" pitchFamily="18" charset="0"/>
            </a:endParaRPr>
          </a:p>
          <a:p>
            <a:pPr algn="just" eaLnBrk="0" hangingPunct="0"/>
            <a:endParaRPr lang="en-GB" sz="2400" dirty="0" smtClean="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1156"/>
          </a:xfrm>
        </p:spPr>
        <p:style>
          <a:lnRef idx="1">
            <a:schemeClr val="accent2"/>
          </a:lnRef>
          <a:fillRef idx="2">
            <a:schemeClr val="accent2"/>
          </a:fillRef>
          <a:effectRef idx="1">
            <a:schemeClr val="accent2"/>
          </a:effectRef>
          <a:fontRef idx="minor">
            <a:schemeClr val="dk1"/>
          </a:fontRef>
        </p:style>
        <p:txBody>
          <a:bodyPr/>
          <a:lstStyle/>
          <a:p>
            <a:r>
              <a:rPr lang="en-GB" sz="3200" b="1" dirty="0" smtClean="0">
                <a:latin typeface="Times New Roman" pitchFamily="18" charset="0"/>
                <a:cs typeface="Times New Roman" pitchFamily="18" charset="0"/>
              </a:rPr>
              <a:t>Contribution to knowledge </a:t>
            </a:r>
            <a:endParaRPr lang="en-GB"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28596" y="1071546"/>
            <a:ext cx="8229600" cy="4429156"/>
          </a:xfrm>
        </p:spPr>
        <p:txBody>
          <a:bodyPr/>
          <a:lstStyle/>
          <a:p>
            <a:pPr>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endParaRPr lang="en-US" sz="2400" dirty="0" smtClean="0">
              <a:latin typeface="Times New Roman" pitchFamily="18" charset="0"/>
              <a:cs typeface="Times New Roman" pitchFamily="18" charset="0"/>
            </a:endParaRPr>
          </a:p>
        </p:txBody>
      </p:sp>
      <p:sp>
        <p:nvSpPr>
          <p:cNvPr id="4" name="Rectangle 3"/>
          <p:cNvSpPr/>
          <p:nvPr/>
        </p:nvSpPr>
        <p:spPr>
          <a:xfrm>
            <a:off x="357158" y="714356"/>
            <a:ext cx="8286808" cy="3631763"/>
          </a:xfrm>
          <a:prstGeom prst="rect">
            <a:avLst/>
          </a:prstGeom>
        </p:spPr>
        <p:txBody>
          <a:bodyPr wrap="square">
            <a:spAutoFit/>
          </a:bodyPr>
          <a:lstStyle/>
          <a:p>
            <a:r>
              <a:rPr lang="en-US" sz="2400" dirty="0" smtClean="0">
                <a:latin typeface="Times New Roman" pitchFamily="18" charset="0"/>
                <a:cs typeface="Times New Roman" pitchFamily="18" charset="0"/>
              </a:rPr>
              <a:t>This work has been able to:</a:t>
            </a:r>
          </a:p>
          <a:p>
            <a:endParaRPr lang="en-US"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establish  a simple and </a:t>
            </a:r>
            <a:r>
              <a:rPr lang="en-GB" sz="2400" dirty="0" smtClean="0">
                <a:latin typeface="Times New Roman" pitchFamily="18" charset="0"/>
                <a:cs typeface="Times New Roman" pitchFamily="18" charset="0"/>
              </a:rPr>
              <a:t>effective </a:t>
            </a:r>
            <a:r>
              <a:rPr lang="en-US" sz="2400" dirty="0" smtClean="0">
                <a:latin typeface="Times New Roman" pitchFamily="18" charset="0"/>
                <a:cs typeface="Times New Roman" pitchFamily="18" charset="0"/>
              </a:rPr>
              <a:t>treatment that could preserved the quality of dehydrated catfish for adequate storage under  ambient conditions, </a:t>
            </a:r>
          </a:p>
          <a:p>
            <a:endParaRPr lang="en-GB"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provide effective packaging material </a:t>
            </a:r>
            <a:r>
              <a:rPr lang="en-GB" sz="2400" dirty="0" smtClean="0">
                <a:latin typeface="Times New Roman" pitchFamily="18" charset="0"/>
                <a:cs typeface="Times New Roman" pitchFamily="18" charset="0"/>
              </a:rPr>
              <a:t>to </a:t>
            </a:r>
            <a:r>
              <a:rPr lang="en-US" sz="2400" dirty="0" smtClean="0">
                <a:latin typeface="Times New Roman" pitchFamily="18" charset="0"/>
                <a:cs typeface="Times New Roman" pitchFamily="18" charset="0"/>
              </a:rPr>
              <a:t>aid the stability and distribution of dehydrated catfish.</a:t>
            </a:r>
          </a:p>
          <a:p>
            <a:endParaRPr lang="en-GB" sz="2000" dirty="0" smtClean="0">
              <a:latin typeface="Times New Roman" pitchFamily="18" charset="0"/>
              <a:cs typeface="Times New Roman" pitchFamily="18" charset="0"/>
            </a:endParaRPr>
          </a:p>
          <a:p>
            <a:pPr lvl="0" algn="just">
              <a:buFont typeface="Arial" pitchFamily="34" charset="0"/>
              <a:buChar char="•"/>
            </a:pPr>
            <a:endParaRPr lang="en-US"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p:spPr>
        <p:style>
          <a:lnRef idx="1">
            <a:schemeClr val="accent2"/>
          </a:lnRef>
          <a:fillRef idx="2">
            <a:schemeClr val="accent2"/>
          </a:fillRef>
          <a:effectRef idx="1">
            <a:schemeClr val="accent2"/>
          </a:effectRef>
          <a:fontRef idx="minor">
            <a:schemeClr val="dk1"/>
          </a:fontRef>
        </p:style>
        <p:txBody>
          <a:bodyPr/>
          <a:lstStyle/>
          <a:p>
            <a:r>
              <a:rPr lang="en-US" sz="3600" b="1" dirty="0" smtClean="0">
                <a:latin typeface="Times New Roman" pitchFamily="18" charset="0"/>
                <a:cs typeface="Times New Roman" pitchFamily="18" charset="0"/>
              </a:rPr>
              <a:t>References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285720" y="642918"/>
            <a:ext cx="8572560" cy="6215082"/>
          </a:xfrm>
        </p:spPr>
        <p:txBody>
          <a:bodyPr/>
          <a:lstStyle/>
          <a:p>
            <a:pPr algn="just">
              <a:buNone/>
            </a:pPr>
            <a:r>
              <a:rPr lang="en-US" sz="1600" dirty="0" smtClean="0">
                <a:latin typeface="Times New Roman" pitchFamily="18" charset="0"/>
                <a:cs typeface="Times New Roman" pitchFamily="18" charset="0"/>
              </a:rPr>
              <a:t>Adam </a:t>
            </a:r>
            <a:r>
              <a:rPr lang="en-US" sz="1600" dirty="0" err="1" smtClean="0">
                <a:latin typeface="Times New Roman" pitchFamily="18" charset="0"/>
                <a:cs typeface="Times New Roman" pitchFamily="18" charset="0"/>
              </a:rPr>
              <a:t>Sulieman</a:t>
            </a:r>
            <a:r>
              <a:rPr lang="en-US" sz="1600" dirty="0" smtClean="0">
                <a:latin typeface="Times New Roman" pitchFamily="18" charset="0"/>
                <a:cs typeface="Times New Roman" pitchFamily="18" charset="0"/>
              </a:rPr>
              <a:t>, H. M. and </a:t>
            </a:r>
            <a:r>
              <a:rPr lang="en-US" sz="1600" dirty="0" err="1" smtClean="0">
                <a:latin typeface="Times New Roman" pitchFamily="18" charset="0"/>
                <a:cs typeface="Times New Roman" pitchFamily="18" charset="0"/>
              </a:rPr>
              <a:t>Sidahmed</a:t>
            </a:r>
            <a:r>
              <a:rPr lang="en-US" sz="1600" dirty="0" smtClean="0">
                <a:latin typeface="Times New Roman" pitchFamily="18" charset="0"/>
                <a:cs typeface="Times New Roman" pitchFamily="18" charset="0"/>
              </a:rPr>
              <a:t>, M.A. (2012). Effect of drying system on chemical and </a:t>
            </a:r>
          </a:p>
          <a:p>
            <a:pPr algn="just">
              <a:buNone/>
            </a:pPr>
            <a:r>
              <a:rPr lang="en-US" sz="1600" dirty="0" smtClean="0">
                <a:latin typeface="Times New Roman" pitchFamily="18" charset="0"/>
                <a:cs typeface="Times New Roman" pitchFamily="18" charset="0"/>
              </a:rPr>
              <a:t>       physical attributes of dried catfish meat (</a:t>
            </a:r>
            <a:r>
              <a:rPr lang="en-US" sz="1600" i="1" dirty="0" err="1" smtClean="0">
                <a:latin typeface="Times New Roman" pitchFamily="18" charset="0"/>
                <a:cs typeface="Times New Roman" pitchFamily="18" charset="0"/>
              </a:rPr>
              <a:t>Clarias</a:t>
            </a:r>
            <a:r>
              <a:rPr lang="en-US" sz="1600" i="1" dirty="0" smtClean="0">
                <a:latin typeface="Times New Roman" pitchFamily="18" charset="0"/>
                <a:cs typeface="Times New Roman" pitchFamily="18" charset="0"/>
              </a:rPr>
              <a:t> Sp</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World's </a:t>
            </a:r>
            <a:r>
              <a:rPr lang="en-US" sz="1600" i="1" dirty="0" err="1" smtClean="0">
                <a:latin typeface="Times New Roman" pitchFamily="18" charset="0"/>
                <a:cs typeface="Times New Roman" pitchFamily="18" charset="0"/>
              </a:rPr>
              <a:t>Vetinery</a:t>
            </a:r>
            <a:r>
              <a:rPr lang="en-US" sz="1600" i="1" dirty="0" smtClean="0">
                <a:latin typeface="Times New Roman" pitchFamily="18" charset="0"/>
                <a:cs typeface="Times New Roman" pitchFamily="18" charset="0"/>
              </a:rPr>
              <a:t> Journal </a:t>
            </a:r>
            <a:r>
              <a:rPr lang="en-US" sz="1600" dirty="0" smtClean="0">
                <a:latin typeface="Times New Roman" pitchFamily="18" charset="0"/>
                <a:cs typeface="Times New Roman" pitchFamily="18" charset="0"/>
              </a:rPr>
              <a:t>2(1):01       </a:t>
            </a:r>
          </a:p>
          <a:p>
            <a:pPr algn="just">
              <a:buNone/>
            </a:pPr>
            <a:r>
              <a:rPr lang="en-US" sz="1600" dirty="0" err="1" smtClean="0">
                <a:latin typeface="Times New Roman" pitchFamily="18" charset="0"/>
                <a:cs typeface="Times New Roman" pitchFamily="18" charset="0"/>
              </a:rPr>
              <a:t>Adeparusi</a:t>
            </a:r>
            <a:r>
              <a:rPr lang="en-US" sz="1600" dirty="0" smtClean="0">
                <a:latin typeface="Times New Roman" pitchFamily="18" charset="0"/>
                <a:cs typeface="Times New Roman" pitchFamily="18" charset="0"/>
              </a:rPr>
              <a:t>, E.O., Dada, A. A, and </a:t>
            </a:r>
            <a:r>
              <a:rPr lang="en-US" sz="1600" dirty="0" err="1" smtClean="0">
                <a:latin typeface="Times New Roman" pitchFamily="18" charset="0"/>
                <a:cs typeface="Times New Roman" pitchFamily="18" charset="0"/>
              </a:rPr>
              <a:t>Alele</a:t>
            </a:r>
            <a:r>
              <a:rPr lang="en-US" sz="1600" dirty="0" smtClean="0">
                <a:latin typeface="Times New Roman" pitchFamily="18" charset="0"/>
                <a:cs typeface="Times New Roman" pitchFamily="18" charset="0"/>
              </a:rPr>
              <a:t>, O.V. (2010). Effects of medicinal plant (</a:t>
            </a:r>
            <a:r>
              <a:rPr lang="en-US" sz="1600" i="1" dirty="0" err="1" smtClean="0">
                <a:latin typeface="Times New Roman" pitchFamily="18" charset="0"/>
                <a:cs typeface="Times New Roman" pitchFamily="18" charset="0"/>
              </a:rPr>
              <a:t>Kigelia</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Africana</a:t>
            </a:r>
            <a:r>
              <a:rPr lang="en-US" sz="1600" dirty="0" smtClean="0">
                <a:latin typeface="Times New Roman" pitchFamily="18" charset="0"/>
                <a:cs typeface="Times New Roman" pitchFamily="18" charset="0"/>
              </a:rPr>
              <a:t>) on sperm quality of African catfish (</a:t>
            </a:r>
            <a:r>
              <a:rPr lang="en-US" sz="1600" i="1" dirty="0" err="1" smtClean="0">
                <a:latin typeface="Times New Roman" pitchFamily="18" charset="0"/>
                <a:cs typeface="Times New Roman" pitchFamily="18" charset="0"/>
              </a:rPr>
              <a:t>Clarias</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gariepinus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Burchell</a:t>
            </a:r>
            <a:r>
              <a:rPr lang="en-US" sz="1600" dirty="0" smtClean="0">
                <a:latin typeface="Times New Roman" pitchFamily="18" charset="0"/>
                <a:cs typeface="Times New Roman" pitchFamily="18" charset="0"/>
              </a:rPr>
              <a:t>, 1822) brood stock. </a:t>
            </a:r>
            <a:r>
              <a:rPr lang="en-US" sz="1600" i="1" dirty="0" smtClean="0">
                <a:latin typeface="Times New Roman" pitchFamily="18" charset="0"/>
                <a:cs typeface="Times New Roman" pitchFamily="18" charset="0"/>
              </a:rPr>
              <a:t>Journal of   Agricultural  Science.</a:t>
            </a:r>
            <a:r>
              <a:rPr lang="en-US" sz="1600" dirty="0" smtClean="0">
                <a:latin typeface="Times New Roman" pitchFamily="18" charset="0"/>
                <a:cs typeface="Times New Roman" pitchFamily="18" charset="0"/>
              </a:rPr>
              <a:t> 2:1. </a:t>
            </a:r>
          </a:p>
          <a:p>
            <a:pPr lvl="0">
              <a:buNone/>
            </a:pPr>
            <a:r>
              <a:rPr lang="en-GB" sz="1600" dirty="0" err="1" smtClean="0">
                <a:latin typeface="Times New Roman" pitchFamily="18" charset="0"/>
                <a:ea typeface="Calibri" pitchFamily="34" charset="0"/>
                <a:cs typeface="Times New Roman" pitchFamily="18" charset="0"/>
              </a:rPr>
              <a:t>Aworh</a:t>
            </a:r>
            <a:r>
              <a:rPr lang="en-GB" sz="1600" dirty="0" smtClean="0">
                <a:latin typeface="Times New Roman" pitchFamily="18" charset="0"/>
                <a:ea typeface="Calibri" pitchFamily="34" charset="0"/>
                <a:cs typeface="Times New Roman" pitchFamily="18" charset="0"/>
              </a:rPr>
              <a:t>, O. C., </a:t>
            </a:r>
            <a:r>
              <a:rPr lang="en-GB" sz="1600" dirty="0" err="1" smtClean="0">
                <a:latin typeface="Times New Roman" pitchFamily="18" charset="0"/>
                <a:ea typeface="Calibri" pitchFamily="34" charset="0"/>
                <a:cs typeface="Times New Roman" pitchFamily="18" charset="0"/>
              </a:rPr>
              <a:t>Okparanta</a:t>
            </a:r>
            <a:r>
              <a:rPr lang="en-GB" sz="1600" dirty="0" smtClean="0">
                <a:latin typeface="Times New Roman" pitchFamily="18" charset="0"/>
                <a:ea typeface="Calibri" pitchFamily="34" charset="0"/>
                <a:cs typeface="Times New Roman" pitchFamily="18" charset="0"/>
              </a:rPr>
              <a:t>, R. N. and  </a:t>
            </a:r>
            <a:r>
              <a:rPr lang="en-GB" sz="1600" dirty="0" err="1" smtClean="0">
                <a:latin typeface="Times New Roman" pitchFamily="18" charset="0"/>
                <a:ea typeface="Calibri" pitchFamily="34" charset="0"/>
                <a:cs typeface="Times New Roman" pitchFamily="18" charset="0"/>
              </a:rPr>
              <a:t>Oyedokun</a:t>
            </a:r>
            <a:r>
              <a:rPr lang="en-GB" sz="1600" dirty="0" smtClean="0">
                <a:latin typeface="Times New Roman" pitchFamily="18" charset="0"/>
                <a:ea typeface="Calibri" pitchFamily="34" charset="0"/>
                <a:cs typeface="Times New Roman" pitchFamily="18" charset="0"/>
              </a:rPr>
              <a:t> ,E. O. (2002). Effect of irradiation on quality, shelf  life and consumer acceptance of traditional Nigerian meat and fish products. In: Study of the  impact of food irradiation on preventing losses: Experience in Africa.</a:t>
            </a:r>
            <a:r>
              <a:rPr lang="en-GB" sz="1600" i="1" dirty="0" smtClean="0">
                <a:latin typeface="Times New Roman" pitchFamily="18" charset="0"/>
                <a:ea typeface="Calibri" pitchFamily="34" charset="0"/>
                <a:cs typeface="Times New Roman" pitchFamily="18" charset="0"/>
              </a:rPr>
              <a:t> IAEA-TEC-DOC-1291. </a:t>
            </a:r>
            <a:r>
              <a:rPr lang="en-GB" sz="1600" dirty="0" smtClean="0">
                <a:latin typeface="Times New Roman" pitchFamily="18" charset="0"/>
                <a:ea typeface="Calibri" pitchFamily="34" charset="0"/>
                <a:cs typeface="Times New Roman" pitchFamily="18" charset="0"/>
              </a:rPr>
              <a:t>International Atomic Energy Agency, Vienna, pp 39-45.</a:t>
            </a:r>
            <a:r>
              <a:rPr lang="en-GB" sz="1600" b="1" i="1" dirty="0" smtClean="0">
                <a:latin typeface="Times New Roman" pitchFamily="18" charset="0"/>
                <a:ea typeface="Calibri" pitchFamily="34" charset="0"/>
                <a:cs typeface="Times New Roman" pitchFamily="18" charset="0"/>
              </a:rPr>
              <a:t> </a:t>
            </a:r>
            <a:endParaRPr lang="en-GB" sz="1600" dirty="0" smtClean="0">
              <a:latin typeface="Arial" pitchFamily="34" charset="0"/>
              <a:cs typeface="Arial" pitchFamily="34" charset="0"/>
            </a:endParaRPr>
          </a:p>
          <a:p>
            <a:pPr>
              <a:buNone/>
            </a:pPr>
            <a:r>
              <a:rPr lang="en-US" sz="1600" dirty="0" err="1" smtClean="0">
                <a:latin typeface="Times New Roman" pitchFamily="18" charset="0"/>
                <a:cs typeface="Times New Roman" pitchFamily="18" charset="0"/>
              </a:rPr>
              <a:t>Balachandran</a:t>
            </a:r>
            <a:r>
              <a:rPr lang="en-US" sz="1600" dirty="0" smtClean="0">
                <a:latin typeface="Times New Roman" pitchFamily="18" charset="0"/>
                <a:cs typeface="Times New Roman" pitchFamily="18" charset="0"/>
              </a:rPr>
              <a:t>, K. K. (2011). Post-Harvest Technology of Fish and Fish Products. </a:t>
            </a:r>
          </a:p>
          <a:p>
            <a:pPr>
              <a:buNone/>
            </a:pPr>
            <a:r>
              <a:rPr lang="en-US" sz="1600" dirty="0" smtClean="0">
                <a:latin typeface="Times New Roman" pitchFamily="18" charset="0"/>
                <a:cs typeface="Times New Roman" pitchFamily="18" charset="0"/>
              </a:rPr>
              <a:t>       Bangladesh  Fisheries Information Share Home-Fish Drying and Dehydration. Views:  7, 839: 77-103.</a:t>
            </a:r>
          </a:p>
          <a:p>
            <a:pPr>
              <a:buNone/>
            </a:pPr>
            <a:r>
              <a:rPr lang="en-US" sz="1600" dirty="0" err="1" smtClean="0">
                <a:latin typeface="Times New Roman" pitchFamily="18" charset="0"/>
                <a:cs typeface="Times New Roman" pitchFamily="18" charset="0"/>
              </a:rPr>
              <a:t>Eyo</a:t>
            </a:r>
            <a:r>
              <a:rPr lang="en-US" sz="1600" dirty="0" smtClean="0">
                <a:latin typeface="Times New Roman" pitchFamily="18" charset="0"/>
                <a:cs typeface="Times New Roman" pitchFamily="18" charset="0"/>
              </a:rPr>
              <a:t>, A. A. (2001). Fish processing technology in the tropics. National institute for fresh </a:t>
            </a:r>
          </a:p>
          <a:p>
            <a:pPr>
              <a:buNone/>
            </a:pPr>
            <a:r>
              <a:rPr lang="en-US" sz="1600" dirty="0" smtClean="0">
                <a:latin typeface="Times New Roman" pitchFamily="18" charset="0"/>
                <a:cs typeface="Times New Roman" pitchFamily="18" charset="0"/>
              </a:rPr>
              <a:t>       water fisheries (NIFER), New </a:t>
            </a:r>
            <a:r>
              <a:rPr lang="en-US" sz="1600" dirty="0" err="1" smtClean="0">
                <a:latin typeface="Times New Roman" pitchFamily="18" charset="0"/>
                <a:cs typeface="Times New Roman" pitchFamily="18" charset="0"/>
              </a:rPr>
              <a:t>Bussa</a:t>
            </a:r>
            <a:r>
              <a:rPr lang="en-US" sz="1600" dirty="0" smtClean="0">
                <a:latin typeface="Times New Roman" pitchFamily="18" charset="0"/>
                <a:cs typeface="Times New Roman" pitchFamily="18" charset="0"/>
              </a:rPr>
              <a:t> Nigeria: 405.</a:t>
            </a:r>
          </a:p>
          <a:p>
            <a:pPr>
              <a:buNone/>
            </a:pPr>
            <a:r>
              <a:rPr lang="en-US" sz="1600" dirty="0" smtClean="0">
                <a:latin typeface="Times New Roman" pitchFamily="18" charset="0"/>
                <a:cs typeface="Times New Roman" pitchFamily="18" charset="0"/>
              </a:rPr>
              <a:t>George, W. L. (2010). Channel Catfish Production in Pond. Bulletin. University of </a:t>
            </a:r>
            <a:r>
              <a:rPr lang="en-US" sz="1600" dirty="0" err="1" smtClean="0">
                <a:latin typeface="Times New Roman" pitchFamily="18" charset="0"/>
                <a:cs typeface="Times New Roman" pitchFamily="18" charset="0"/>
              </a:rPr>
              <a:t>Geor</a:t>
            </a:r>
            <a:r>
              <a:rPr lang="en-US" sz="1600" dirty="0" smtClean="0">
                <a:latin typeface="Times New Roman" pitchFamily="18" charset="0"/>
                <a:cs typeface="Times New Roman" pitchFamily="18" charset="0"/>
              </a:rPr>
              <a:t>-</a:t>
            </a:r>
          </a:p>
          <a:p>
            <a:pPr>
              <a:buNone/>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gia</a:t>
            </a:r>
            <a:r>
              <a:rPr lang="en-US" sz="1600" dirty="0" smtClean="0">
                <a:latin typeface="Times New Roman" pitchFamily="18" charset="0"/>
                <a:cs typeface="Times New Roman" pitchFamily="18" charset="0"/>
              </a:rPr>
              <a:t>, School of Forest Resources Extension: 948/0</a:t>
            </a:r>
          </a:p>
          <a:p>
            <a:pPr>
              <a:buNone/>
            </a:pPr>
            <a:r>
              <a:rPr lang="en-GB" sz="1600" dirty="0" err="1" smtClean="0">
                <a:latin typeface="Times New Roman" pitchFamily="18" charset="0"/>
                <a:cs typeface="Times New Roman" pitchFamily="18" charset="0"/>
              </a:rPr>
              <a:t>Harrigan</a:t>
            </a:r>
            <a:r>
              <a:rPr lang="en-GB" sz="1600" dirty="0" smtClean="0">
                <a:latin typeface="Times New Roman" pitchFamily="18" charset="0"/>
                <a:cs typeface="Times New Roman" pitchFamily="18" charset="0"/>
              </a:rPr>
              <a:t>, W. F., </a:t>
            </a:r>
            <a:r>
              <a:rPr lang="en-GB" sz="1600" dirty="0" err="1" smtClean="0">
                <a:latin typeface="Times New Roman" pitchFamily="18" charset="0"/>
                <a:cs typeface="Times New Roman" pitchFamily="18" charset="0"/>
              </a:rPr>
              <a:t>McCance</a:t>
            </a:r>
            <a:r>
              <a:rPr lang="en-GB" sz="1600" dirty="0" smtClean="0">
                <a:latin typeface="Times New Roman" pitchFamily="18" charset="0"/>
                <a:cs typeface="Times New Roman" pitchFamily="18" charset="0"/>
              </a:rPr>
              <a:t>, M. E. (1976). Laboratory Methods in Food and Dairy Microbiology. Academic Press, London, New York San Francisco.</a:t>
            </a:r>
            <a:endParaRPr lang="en-US" sz="1600" dirty="0" smtClean="0">
              <a:latin typeface="Times New Roman" pitchFamily="18" charset="0"/>
              <a:cs typeface="Times New Roman" pitchFamily="18" charset="0"/>
            </a:endParaRPr>
          </a:p>
          <a:p>
            <a:pPr>
              <a:buNone/>
            </a:pPr>
            <a:r>
              <a:rPr lang="en-GB" sz="1600" dirty="0" smtClean="0">
                <a:latin typeface="Times New Roman" pitchFamily="18" charset="0"/>
                <a:cs typeface="Times New Roman" pitchFamily="18" charset="0"/>
              </a:rPr>
              <a:t>ICMSF (International Commission on Microbiology Safety for Foods). (2002). In: Microorganisms in foods 7. Microbiological testing in food safety management. </a:t>
            </a:r>
            <a:r>
              <a:rPr lang="en-GB" sz="1600" dirty="0" err="1" smtClean="0">
                <a:latin typeface="Times New Roman" pitchFamily="18" charset="0"/>
                <a:cs typeface="Times New Roman" pitchFamily="18" charset="0"/>
              </a:rPr>
              <a:t>Kluwer</a:t>
            </a:r>
            <a:r>
              <a:rPr lang="en-GB" sz="1600" dirty="0" smtClean="0">
                <a:latin typeface="Times New Roman" pitchFamily="18" charset="0"/>
                <a:cs typeface="Times New Roman" pitchFamily="18" charset="0"/>
              </a:rPr>
              <a:t> Academic/Plenum Publishers, New York. 199.</a:t>
            </a:r>
          </a:p>
          <a:p>
            <a:pPr>
              <a:buNone/>
            </a:pPr>
            <a:endParaRPr lang="en-US" sz="1600" dirty="0" smtClean="0">
              <a:latin typeface="Times New Roman" pitchFamily="18" charset="0"/>
              <a:cs typeface="Times New Roman" pitchFamily="18" charset="0"/>
            </a:endParaRPr>
          </a:p>
          <a:p>
            <a:pPr>
              <a:buNone/>
            </a:pPr>
            <a:endParaRPr lang="en-GB"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6286"/>
          </a:xfrm>
        </p:spPr>
        <p:style>
          <a:lnRef idx="1">
            <a:schemeClr val="accent2"/>
          </a:lnRef>
          <a:fillRef idx="2">
            <a:schemeClr val="accent2"/>
          </a:fillRef>
          <a:effectRef idx="1">
            <a:schemeClr val="accent2"/>
          </a:effectRef>
          <a:fontRef idx="minor">
            <a:schemeClr val="dk1"/>
          </a:fontRef>
        </p:style>
        <p:txBody>
          <a:bodyPr/>
          <a:lstStyle/>
          <a:p>
            <a:r>
              <a:rPr lang="en-US" sz="3600" b="1" dirty="0" smtClean="0">
                <a:solidFill>
                  <a:schemeClr val="tx1"/>
                </a:solidFill>
                <a:latin typeface="Times New Roman" pitchFamily="18" charset="0"/>
                <a:cs typeface="Times New Roman" pitchFamily="18" charset="0"/>
              </a:rPr>
              <a:t>References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51520" y="642918"/>
            <a:ext cx="8496944" cy="6215082"/>
          </a:xfrm>
        </p:spPr>
        <p:txBody>
          <a:bodyPr/>
          <a:lstStyle/>
          <a:p>
            <a:pPr>
              <a:buNone/>
            </a:pPr>
            <a:r>
              <a:rPr lang="en-GB" sz="1600" dirty="0" err="1" smtClean="0">
                <a:latin typeface="Times New Roman" pitchFamily="18" charset="0"/>
                <a:cs typeface="Times New Roman" pitchFamily="18" charset="0"/>
              </a:rPr>
              <a:t>Olayemi</a:t>
            </a:r>
            <a:r>
              <a:rPr lang="en-GB" sz="1600" dirty="0" smtClean="0">
                <a:latin typeface="Times New Roman" pitchFamily="18" charset="0"/>
                <a:cs typeface="Times New Roman" pitchFamily="18" charset="0"/>
              </a:rPr>
              <a:t>, F. F. (2012). Shelf-life and quality characteristics of smoked Catfish (</a:t>
            </a:r>
            <a:r>
              <a:rPr lang="en-GB" sz="1600" i="1" dirty="0" err="1" smtClean="0">
                <a:latin typeface="Times New Roman" pitchFamily="18" charset="0"/>
                <a:cs typeface="Times New Roman" pitchFamily="18" charset="0"/>
              </a:rPr>
              <a:t>Clarias</a:t>
            </a:r>
            <a:r>
              <a:rPr lang="en-GB" sz="1600" i="1" dirty="0" smtClean="0">
                <a:latin typeface="Times New Roman" pitchFamily="18" charset="0"/>
                <a:cs typeface="Times New Roman" pitchFamily="18" charset="0"/>
              </a:rPr>
              <a:t> </a:t>
            </a:r>
            <a:r>
              <a:rPr lang="en-GB" sz="1600" i="1" dirty="0" err="1" smtClean="0">
                <a:latin typeface="Times New Roman" pitchFamily="18" charset="0"/>
                <a:cs typeface="Times New Roman" pitchFamily="18" charset="0"/>
              </a:rPr>
              <a:t>gariepinus</a:t>
            </a:r>
            <a:r>
              <a:rPr lang="en-GB" sz="1600" dirty="0" smtClean="0">
                <a:latin typeface="Times New Roman" pitchFamily="18" charset="0"/>
                <a:cs typeface="Times New Roman" pitchFamily="18" charset="0"/>
              </a:rPr>
              <a:t>) stored in composite packaging materials. PhD Thesis. Department of Agricultural and Environmental Engineering. University of Ibadan, Ibadan. xii +191pp.</a:t>
            </a:r>
          </a:p>
          <a:p>
            <a:pPr>
              <a:buNone/>
            </a:pPr>
            <a:r>
              <a:rPr lang="en-GB" sz="1600" dirty="0" err="1" smtClean="0">
                <a:latin typeface="Times New Roman" pitchFamily="18" charset="0"/>
                <a:cs typeface="Times New Roman" pitchFamily="18" charset="0"/>
              </a:rPr>
              <a:t>Oluwamokomi</a:t>
            </a:r>
            <a:r>
              <a:rPr lang="en-GB" sz="1600" dirty="0" smtClean="0">
                <a:latin typeface="Times New Roman" pitchFamily="18" charset="0"/>
                <a:cs typeface="Times New Roman" pitchFamily="18" charset="0"/>
              </a:rPr>
              <a:t>, M. O., </a:t>
            </a:r>
            <a:r>
              <a:rPr lang="en-GB" sz="1600" dirty="0" err="1" smtClean="0">
                <a:latin typeface="Times New Roman" pitchFamily="18" charset="0"/>
                <a:cs typeface="Times New Roman" pitchFamily="18" charset="0"/>
              </a:rPr>
              <a:t>Adeyemi</a:t>
            </a:r>
            <a:r>
              <a:rPr lang="en-GB" sz="1600" dirty="0" smtClean="0">
                <a:latin typeface="Times New Roman" pitchFamily="18" charset="0"/>
                <a:cs typeface="Times New Roman" pitchFamily="18" charset="0"/>
              </a:rPr>
              <a:t>, I. A. and </a:t>
            </a:r>
            <a:r>
              <a:rPr lang="en-GB" sz="1600" dirty="0" err="1" smtClean="0">
                <a:latin typeface="Times New Roman" pitchFamily="18" charset="0"/>
                <a:cs typeface="Times New Roman" pitchFamily="18" charset="0"/>
              </a:rPr>
              <a:t>Odeyemi</a:t>
            </a:r>
            <a:r>
              <a:rPr lang="en-GB" sz="1600" dirty="0" smtClean="0">
                <a:latin typeface="Times New Roman" pitchFamily="18" charset="0"/>
                <a:cs typeface="Times New Roman" pitchFamily="18" charset="0"/>
              </a:rPr>
              <a:t>, O. O. (2008). Adsorption isotherm modelling of soy-melon-enriched “</a:t>
            </a:r>
            <a:r>
              <a:rPr lang="en-GB" sz="1600" dirty="0" err="1" smtClean="0">
                <a:latin typeface="Times New Roman" pitchFamily="18" charset="0"/>
                <a:cs typeface="Times New Roman" pitchFamily="18" charset="0"/>
              </a:rPr>
              <a:t>gari</a:t>
            </a:r>
            <a:r>
              <a:rPr lang="en-GB" sz="1600" dirty="0" smtClean="0">
                <a:latin typeface="Times New Roman" pitchFamily="18" charset="0"/>
                <a:cs typeface="Times New Roman" pitchFamily="18" charset="0"/>
              </a:rPr>
              <a:t>” using </a:t>
            </a:r>
            <a:r>
              <a:rPr lang="en-GB" sz="1600" dirty="0" err="1" smtClean="0">
                <a:latin typeface="Times New Roman" pitchFamily="18" charset="0"/>
                <a:cs typeface="Times New Roman" pitchFamily="18" charset="0"/>
              </a:rPr>
              <a:t>Guggenhem</a:t>
            </a:r>
            <a:r>
              <a:rPr lang="en-GB" sz="1600" dirty="0" smtClean="0">
                <a:latin typeface="Times New Roman" pitchFamily="18" charset="0"/>
                <a:cs typeface="Times New Roman" pitchFamily="18" charset="0"/>
              </a:rPr>
              <a:t>-Anderson de Boer (GAB) equation. </a:t>
            </a:r>
            <a:r>
              <a:rPr lang="en-GB" sz="1600" i="1" dirty="0" smtClean="0">
                <a:latin typeface="Times New Roman" pitchFamily="18" charset="0"/>
                <a:cs typeface="Times New Roman" pitchFamily="18" charset="0"/>
              </a:rPr>
              <a:t>Applied Tropical Agriculture</a:t>
            </a:r>
            <a:r>
              <a:rPr lang="en-GB" sz="1600" dirty="0" smtClean="0">
                <a:latin typeface="Times New Roman" pitchFamily="18" charset="0"/>
                <a:cs typeface="Times New Roman" pitchFamily="18" charset="0"/>
              </a:rPr>
              <a:t> 13(1 and 2): 1-7.</a:t>
            </a:r>
          </a:p>
          <a:p>
            <a:pPr>
              <a:buNone/>
            </a:pPr>
            <a:r>
              <a:rPr lang="en-US" sz="1600" dirty="0" err="1" smtClean="0">
                <a:latin typeface="Times New Roman" pitchFamily="18" charset="0"/>
                <a:cs typeface="Times New Roman" pitchFamily="18" charset="0"/>
              </a:rPr>
              <a:t>Özogul</a:t>
            </a:r>
            <a:r>
              <a:rPr lang="en-US" sz="1600" dirty="0" smtClean="0">
                <a:latin typeface="Times New Roman" pitchFamily="18" charset="0"/>
                <a:cs typeface="Times New Roman" pitchFamily="18" charset="0"/>
              </a:rPr>
              <a:t>, F., </a:t>
            </a:r>
            <a:r>
              <a:rPr lang="en-US" sz="1600" dirty="0" err="1" smtClean="0">
                <a:latin typeface="Times New Roman" pitchFamily="18" charset="0"/>
                <a:cs typeface="Times New Roman" pitchFamily="18" charset="0"/>
              </a:rPr>
              <a:t>Polat</a:t>
            </a:r>
            <a:r>
              <a:rPr lang="en-US" sz="1600" dirty="0" smtClean="0">
                <a:latin typeface="Times New Roman" pitchFamily="18" charset="0"/>
                <a:cs typeface="Times New Roman" pitchFamily="18" charset="0"/>
              </a:rPr>
              <a:t>, A. and </a:t>
            </a:r>
            <a:r>
              <a:rPr lang="en-US" sz="1600" dirty="0" err="1" smtClean="0">
                <a:latin typeface="Times New Roman" pitchFamily="18" charset="0"/>
                <a:cs typeface="Times New Roman" pitchFamily="18" charset="0"/>
              </a:rPr>
              <a:t>Özogul</a:t>
            </a:r>
            <a:r>
              <a:rPr lang="en-US" sz="1600" dirty="0" smtClean="0">
                <a:latin typeface="Times New Roman" pitchFamily="18" charset="0"/>
                <a:cs typeface="Times New Roman" pitchFamily="18" charset="0"/>
              </a:rPr>
              <a:t>, Y. (2004). The effect of modified atmosphere packaging and vacuum packaging on chemical, sensory and microbiological changes of sardines (</a:t>
            </a:r>
            <a:r>
              <a:rPr lang="en-US" sz="1600" i="1" dirty="0" err="1" smtClean="0">
                <a:latin typeface="Times New Roman" pitchFamily="18" charset="0"/>
                <a:cs typeface="Times New Roman" pitchFamily="18" charset="0"/>
              </a:rPr>
              <a:t>Sardina</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pilchardus</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Journal of Food Chemistry</a:t>
            </a:r>
            <a:r>
              <a:rPr lang="en-US" sz="1600" dirty="0" smtClean="0">
                <a:latin typeface="Times New Roman" pitchFamily="18" charset="0"/>
                <a:cs typeface="Times New Roman" pitchFamily="18" charset="0"/>
              </a:rPr>
              <a:t> 85: 49-57. </a:t>
            </a:r>
          </a:p>
          <a:p>
            <a:pPr>
              <a:buNone/>
            </a:pPr>
            <a:r>
              <a:rPr lang="en-US" sz="1600" dirty="0" smtClean="0">
                <a:latin typeface="Times New Roman" pitchFamily="18" charset="0"/>
                <a:cs typeface="Times New Roman" pitchFamily="18" charset="0"/>
              </a:rPr>
              <a:t>Ward, A. (2003). A study of the trade in smoked-dried fish from West Africa to the United   Kingdom. </a:t>
            </a:r>
            <a:r>
              <a:rPr lang="en-US" sz="1600" i="1" dirty="0" smtClean="0">
                <a:latin typeface="Times New Roman" pitchFamily="18" charset="0"/>
                <a:cs typeface="Times New Roman" pitchFamily="18" charset="0"/>
              </a:rPr>
              <a:t>FAO Fisheries Circular. </a:t>
            </a:r>
            <a:r>
              <a:rPr lang="en-US" sz="1600" dirty="0" smtClean="0">
                <a:latin typeface="Times New Roman" pitchFamily="18" charset="0"/>
                <a:cs typeface="Times New Roman" pitchFamily="18" charset="0"/>
              </a:rPr>
              <a:t>No. 981. Rome, FAO. 2003. 17p.</a:t>
            </a:r>
          </a:p>
          <a:p>
            <a:pPr>
              <a:buNone/>
            </a:pPr>
            <a:r>
              <a:rPr lang="en-US" sz="1600" dirty="0" err="1" smtClean="0">
                <a:latin typeface="Times New Roman" pitchFamily="18" charset="0"/>
                <a:cs typeface="Times New Roman" pitchFamily="18" charset="0"/>
              </a:rPr>
              <a:t>Woyewoda</a:t>
            </a:r>
            <a:r>
              <a:rPr lang="en-US" sz="1600" dirty="0" smtClean="0">
                <a:latin typeface="Times New Roman" pitchFamily="18" charset="0"/>
                <a:cs typeface="Times New Roman" pitchFamily="18" charset="0"/>
              </a:rPr>
              <a:t>,  A. D. (1986). Microbiology of Marine Food Products. Ed. Ward, D. R. and Hackney, C. Springer Science + Business Media;</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LLC. An </a:t>
            </a:r>
            <a:r>
              <a:rPr lang="en-US" sz="1600" dirty="0" err="1" smtClean="0">
                <a:latin typeface="Times New Roman" pitchFamily="18" charset="0"/>
                <a:cs typeface="Times New Roman" pitchFamily="18" charset="0"/>
              </a:rPr>
              <a:t>Avi</a:t>
            </a:r>
            <a:r>
              <a:rPr lang="en-US" sz="1600" dirty="0" smtClean="0">
                <a:latin typeface="Times New Roman" pitchFamily="18" charset="0"/>
                <a:cs typeface="Times New Roman" pitchFamily="18" charset="0"/>
              </a:rPr>
              <a:t> Book (1991).  </a:t>
            </a:r>
            <a:endParaRPr lang="en-GB" sz="1600" dirty="0" smtClean="0">
              <a:latin typeface="Times New Roman" pitchFamily="18" charset="0"/>
              <a:cs typeface="Times New Roman" pitchFamily="18" charset="0"/>
            </a:endParaRPr>
          </a:p>
          <a:p>
            <a:pPr>
              <a:buNone/>
            </a:pP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
            <a:ext cx="9144000" cy="500043"/>
          </a:xfrm>
        </p:spPr>
        <p:style>
          <a:lnRef idx="1">
            <a:schemeClr val="accent2"/>
          </a:lnRef>
          <a:fillRef idx="2">
            <a:schemeClr val="accent2"/>
          </a:fillRef>
          <a:effectRef idx="1">
            <a:schemeClr val="accent2"/>
          </a:effectRef>
          <a:fontRef idx="minor">
            <a:schemeClr val="dk1"/>
          </a:fontRef>
        </p:style>
        <p:txBody>
          <a:bodyPr/>
          <a:lstStyle/>
          <a:p>
            <a:r>
              <a:rPr lang="en-US" sz="3200" dirty="0" smtClean="0">
                <a:latin typeface="Arial Rounded MT Bold" pitchFamily="34" charset="0"/>
              </a:rPr>
              <a:t>Statements of Problem</a:t>
            </a:r>
          </a:p>
        </p:txBody>
      </p:sp>
      <p:graphicFrame>
        <p:nvGraphicFramePr>
          <p:cNvPr id="4" name="Content Placeholder 3"/>
          <p:cNvGraphicFramePr>
            <a:graphicFrameLocks noGrp="1"/>
          </p:cNvGraphicFramePr>
          <p:nvPr>
            <p:ph idx="1"/>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28891"/>
            <a:ext cx="4572000" cy="52322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lvl="0" algn="ctr"/>
            <a:r>
              <a:rPr lang="en-US" sz="2800" b="1" dirty="0" smtClean="0">
                <a:latin typeface="Times New Roman" pitchFamily="18" charset="0"/>
                <a:ea typeface="Calibri" pitchFamily="34" charset="0"/>
                <a:cs typeface="Times New Roman" pitchFamily="18" charset="0"/>
              </a:rPr>
              <a:t>APPENDICES</a:t>
            </a:r>
            <a:r>
              <a:rPr lang="en-US" sz="2400" b="1" dirty="0" smtClean="0">
                <a:latin typeface="Times New Roman" pitchFamily="18" charset="0"/>
                <a:ea typeface="Calibri" pitchFamily="34" charset="0"/>
                <a:cs typeface="Times New Roman" pitchFamily="18" charset="0"/>
              </a:rPr>
              <a:t> </a:t>
            </a:r>
            <a:endParaRPr lang="en-GB"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1000107"/>
          <a:ext cx="8643999" cy="3420000"/>
        </p:xfrm>
        <a:graphic>
          <a:graphicData uri="http://schemas.openxmlformats.org/drawingml/2006/table">
            <a:tbl>
              <a:tblPr/>
              <a:tblGrid>
                <a:gridCol w="1735657"/>
                <a:gridCol w="1521759"/>
                <a:gridCol w="1030292"/>
                <a:gridCol w="943755"/>
                <a:gridCol w="987840"/>
                <a:gridCol w="1350319"/>
                <a:gridCol w="1074377"/>
              </a:tblGrid>
              <a:tr h="684000">
                <a:tc>
                  <a:txBody>
                    <a:bodyPr/>
                    <a:lstStyle/>
                    <a:p>
                      <a:pPr marL="0" indent="-900430" algn="l">
                        <a:lnSpc>
                          <a:spcPct val="100000"/>
                        </a:lnSpc>
                        <a:spcAft>
                          <a:spcPts val="0"/>
                        </a:spcAft>
                      </a:pPr>
                      <a:r>
                        <a:rPr lang="en-GB" sz="1600" b="1" dirty="0">
                          <a:solidFill>
                            <a:srgbClr val="000000"/>
                          </a:solidFill>
                          <a:latin typeface="Times New Roman"/>
                          <a:ea typeface="Times New Roman"/>
                          <a:cs typeface="Times New Roman"/>
                        </a:rPr>
                        <a:t>Packaging material</a:t>
                      </a:r>
                      <a:endParaRPr lang="en-GB" sz="2000" dirty="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GB" sz="1600" b="1" dirty="0">
                          <a:solidFill>
                            <a:srgbClr val="000000"/>
                          </a:solidFill>
                          <a:latin typeface="Times New Roman"/>
                          <a:ea typeface="Times New Roman"/>
                          <a:cs typeface="Times New Roman"/>
                        </a:rPr>
                        <a:t>Description</a:t>
                      </a:r>
                      <a:endParaRPr lang="en-GB" sz="2000" dirty="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b="1">
                          <a:solidFill>
                            <a:srgbClr val="000000"/>
                          </a:solidFill>
                          <a:latin typeface="Times New Roman"/>
                          <a:ea typeface="Times New Roman"/>
                          <a:cs typeface="Times New Roman"/>
                        </a:rPr>
                        <a:t>Length (cm)</a:t>
                      </a:r>
                      <a:endParaRPr lang="en-GB" sz="200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b="1">
                          <a:solidFill>
                            <a:srgbClr val="000000"/>
                          </a:solidFill>
                          <a:latin typeface="Times New Roman"/>
                          <a:ea typeface="Times New Roman"/>
                          <a:cs typeface="Times New Roman"/>
                        </a:rPr>
                        <a:t>Width (cm)</a:t>
                      </a:r>
                      <a:endParaRPr lang="en-GB" sz="200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b="1">
                          <a:solidFill>
                            <a:srgbClr val="000000"/>
                          </a:solidFill>
                          <a:latin typeface="Times New Roman"/>
                          <a:ea typeface="Times New Roman"/>
                          <a:cs typeface="Times New Roman"/>
                        </a:rPr>
                        <a:t>Height (cm)</a:t>
                      </a:r>
                      <a:endParaRPr lang="en-GB" sz="200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b="1">
                          <a:solidFill>
                            <a:srgbClr val="000000"/>
                          </a:solidFill>
                          <a:latin typeface="Times New Roman"/>
                          <a:ea typeface="Times New Roman"/>
                          <a:cs typeface="Times New Roman"/>
                        </a:rPr>
                        <a:t>Thickness (mm)</a:t>
                      </a:r>
                      <a:endParaRPr lang="en-GB" sz="200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b="1">
                          <a:solidFill>
                            <a:srgbClr val="000000"/>
                          </a:solidFill>
                          <a:latin typeface="Times New Roman"/>
                          <a:ea typeface="Times New Roman"/>
                          <a:cs typeface="Times New Roman"/>
                        </a:rPr>
                        <a:t>Density (g/dm</a:t>
                      </a:r>
                      <a:r>
                        <a:rPr lang="en-US" sz="1600" b="1" baseline="30000">
                          <a:solidFill>
                            <a:srgbClr val="000000"/>
                          </a:solidFill>
                          <a:latin typeface="Times New Roman"/>
                          <a:ea typeface="Times New Roman"/>
                          <a:cs typeface="Times New Roman"/>
                        </a:rPr>
                        <a:t>3</a:t>
                      </a:r>
                      <a:r>
                        <a:rPr lang="en-US" sz="1600" b="1">
                          <a:solidFill>
                            <a:srgbClr val="000000"/>
                          </a:solidFill>
                          <a:latin typeface="Times New Roman"/>
                          <a:ea typeface="Times New Roman"/>
                          <a:cs typeface="Times New Roman"/>
                        </a:rPr>
                        <a:t>)</a:t>
                      </a:r>
                      <a:endParaRPr lang="en-GB" sz="200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00">
                <a:tc>
                  <a:txBody>
                    <a:bodyPr/>
                    <a:lstStyle/>
                    <a:p>
                      <a:pPr marL="0" indent="-900430" algn="l">
                        <a:lnSpc>
                          <a:spcPct val="100000"/>
                        </a:lnSpc>
                        <a:spcAft>
                          <a:spcPts val="0"/>
                        </a:spcAft>
                      </a:pPr>
                      <a:r>
                        <a:rPr lang="en-US" sz="1600" dirty="0">
                          <a:solidFill>
                            <a:srgbClr val="000000"/>
                          </a:solidFill>
                          <a:latin typeface="Times New Roman"/>
                          <a:ea typeface="Times New Roman"/>
                          <a:cs typeface="Times New Roman"/>
                        </a:rPr>
                        <a:t>High density polyethylene (HD)</a:t>
                      </a:r>
                      <a:endParaRPr lang="en-GB" sz="2000" dirty="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900430" algn="ctr">
                        <a:lnSpc>
                          <a:spcPct val="100000"/>
                        </a:lnSpc>
                        <a:spcAft>
                          <a:spcPts val="0"/>
                        </a:spcAft>
                      </a:pPr>
                      <a:r>
                        <a:rPr lang="en-GB" sz="1600" dirty="0">
                          <a:solidFill>
                            <a:srgbClr val="000000"/>
                          </a:solidFill>
                          <a:latin typeface="Times New Roman"/>
                          <a:ea typeface="Times New Roman"/>
                          <a:cs typeface="Times New Roman"/>
                        </a:rPr>
                        <a:t>Translucent</a:t>
                      </a:r>
                      <a:endParaRPr lang="en-GB" sz="2000" dirty="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40.9</a:t>
                      </a:r>
                      <a:endParaRPr lang="en-GB" sz="2000" dirty="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12.95</a:t>
                      </a:r>
                      <a:endParaRPr lang="en-GB" sz="2000" dirty="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a:t>
                      </a:r>
                      <a:endParaRPr lang="en-GB" sz="2000" dirty="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0.09</a:t>
                      </a:r>
                      <a:endParaRPr lang="en-GB" sz="200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0.9798</a:t>
                      </a:r>
                      <a:endParaRPr lang="en-GB" sz="2000">
                        <a:latin typeface="Times New Roman"/>
                        <a:ea typeface="Calibri"/>
                        <a:cs typeface="Times New Roman"/>
                      </a:endParaRPr>
                    </a:p>
                  </a:txBody>
                  <a:tcPr marL="20972" marR="20972" marT="0" marB="0" anchor="ctr">
                    <a:lnL>
                      <a:noFill/>
                    </a:lnL>
                    <a:lnR>
                      <a:noFill/>
                    </a:lnR>
                    <a:lnT w="12700" cap="flat" cmpd="sng" algn="ctr">
                      <a:solidFill>
                        <a:srgbClr val="000000"/>
                      </a:solidFill>
                      <a:prstDash val="solid"/>
                      <a:round/>
                      <a:headEnd type="none" w="med" len="med"/>
                      <a:tailEnd type="none" w="med" len="med"/>
                    </a:lnT>
                    <a:lnB>
                      <a:noFill/>
                    </a:lnB>
                  </a:tcPr>
                </a:tc>
              </a:tr>
              <a:tr h="684000">
                <a:tc>
                  <a:txBody>
                    <a:bodyPr/>
                    <a:lstStyle/>
                    <a:p>
                      <a:pPr marL="0" indent="-900430" algn="l">
                        <a:lnSpc>
                          <a:spcPct val="100000"/>
                        </a:lnSpc>
                        <a:spcAft>
                          <a:spcPts val="0"/>
                        </a:spcAft>
                      </a:pPr>
                      <a:r>
                        <a:rPr lang="en-US" sz="1600" dirty="0">
                          <a:solidFill>
                            <a:srgbClr val="000000"/>
                          </a:solidFill>
                          <a:latin typeface="Times New Roman"/>
                          <a:ea typeface="Times New Roman"/>
                          <a:cs typeface="Times New Roman"/>
                        </a:rPr>
                        <a:t>Low density polyethylene (LD)</a:t>
                      </a:r>
                      <a:endParaRPr lang="en-GB" sz="2000" dirty="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GB" sz="1600" dirty="0">
                          <a:solidFill>
                            <a:srgbClr val="000000"/>
                          </a:solidFill>
                          <a:latin typeface="Times New Roman"/>
                          <a:ea typeface="Times New Roman"/>
                          <a:cs typeface="Times New Roman"/>
                        </a:rPr>
                        <a:t>Transparent</a:t>
                      </a:r>
                      <a:endParaRPr lang="en-GB" sz="2000" dirty="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41.38</a:t>
                      </a:r>
                      <a:endParaRPr lang="en-GB" sz="200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15</a:t>
                      </a:r>
                      <a:endParaRPr lang="en-GB" sz="200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a:t>
                      </a:r>
                      <a:endParaRPr lang="en-GB" sz="2000" dirty="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0.165</a:t>
                      </a:r>
                      <a:endParaRPr lang="en-GB" sz="2000" dirty="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0.9492</a:t>
                      </a:r>
                      <a:endParaRPr lang="en-GB" sz="2000" dirty="0">
                        <a:latin typeface="Times New Roman"/>
                        <a:ea typeface="Calibri"/>
                        <a:cs typeface="Times New Roman"/>
                      </a:endParaRPr>
                    </a:p>
                  </a:txBody>
                  <a:tcPr marL="20972" marR="20972" marT="0" marB="0" anchor="ctr">
                    <a:lnL>
                      <a:noFill/>
                    </a:lnL>
                    <a:lnR>
                      <a:noFill/>
                    </a:lnR>
                    <a:lnT>
                      <a:noFill/>
                    </a:lnT>
                    <a:lnB>
                      <a:noFill/>
                    </a:lnB>
                  </a:tcPr>
                </a:tc>
              </a:tr>
              <a:tr h="684000">
                <a:tc>
                  <a:txBody>
                    <a:bodyPr/>
                    <a:lstStyle/>
                    <a:p>
                      <a:pPr marL="0" indent="-900430" algn="l">
                        <a:lnSpc>
                          <a:spcPct val="100000"/>
                        </a:lnSpc>
                        <a:spcAft>
                          <a:spcPts val="0"/>
                        </a:spcAft>
                      </a:pPr>
                      <a:r>
                        <a:rPr lang="en-US" sz="1600" dirty="0">
                          <a:solidFill>
                            <a:srgbClr val="000000"/>
                          </a:solidFill>
                          <a:latin typeface="Times New Roman"/>
                          <a:ea typeface="Times New Roman"/>
                          <a:cs typeface="Times New Roman"/>
                        </a:rPr>
                        <a:t>Paper board carton (CT)</a:t>
                      </a:r>
                      <a:endParaRPr lang="en-GB" sz="2000" dirty="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GB" sz="1600" dirty="0">
                          <a:solidFill>
                            <a:srgbClr val="000000"/>
                          </a:solidFill>
                          <a:latin typeface="Times New Roman"/>
                          <a:ea typeface="Times New Roman"/>
                          <a:cs typeface="Times New Roman"/>
                        </a:rPr>
                        <a:t>Opaque</a:t>
                      </a:r>
                      <a:endParaRPr lang="en-GB" sz="2000" dirty="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38</a:t>
                      </a:r>
                      <a:endParaRPr lang="en-GB" sz="200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24.5</a:t>
                      </a:r>
                      <a:endParaRPr lang="en-GB" sz="200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10</a:t>
                      </a:r>
                      <a:endParaRPr lang="en-GB" sz="200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5</a:t>
                      </a:r>
                      <a:endParaRPr lang="en-GB" sz="2000">
                        <a:latin typeface="Times New Roman"/>
                        <a:ea typeface="Calibri"/>
                        <a:cs typeface="Times New Roman"/>
                      </a:endParaRPr>
                    </a:p>
                  </a:txBody>
                  <a:tcPr marL="20972" marR="20972" marT="0" marB="0" anchor="ctr">
                    <a:lnL>
                      <a:noFill/>
                    </a:lnL>
                    <a:lnR>
                      <a:noFill/>
                    </a:lnR>
                    <a:lnT>
                      <a:noFill/>
                    </a:lnT>
                    <a:lnB>
                      <a:noFill/>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a:t>
                      </a:r>
                      <a:endParaRPr lang="en-GB" sz="2000" dirty="0">
                        <a:latin typeface="Times New Roman"/>
                        <a:ea typeface="Calibri"/>
                        <a:cs typeface="Times New Roman"/>
                      </a:endParaRPr>
                    </a:p>
                  </a:txBody>
                  <a:tcPr marL="20972" marR="20972" marT="0" marB="0" anchor="ctr">
                    <a:lnL>
                      <a:noFill/>
                    </a:lnL>
                    <a:lnR>
                      <a:noFill/>
                    </a:lnR>
                    <a:lnT>
                      <a:noFill/>
                    </a:lnT>
                    <a:lnB>
                      <a:noFill/>
                    </a:lnB>
                  </a:tcPr>
                </a:tc>
              </a:tr>
              <a:tr h="684000">
                <a:tc>
                  <a:txBody>
                    <a:bodyPr/>
                    <a:lstStyle/>
                    <a:p>
                      <a:pPr marL="0" indent="-900430" algn="l">
                        <a:lnSpc>
                          <a:spcPct val="100000"/>
                        </a:lnSpc>
                        <a:spcAft>
                          <a:spcPts val="0"/>
                        </a:spcAft>
                      </a:pPr>
                      <a:r>
                        <a:rPr lang="en-US" sz="1600" dirty="0">
                          <a:solidFill>
                            <a:srgbClr val="000000"/>
                          </a:solidFill>
                          <a:latin typeface="Times New Roman"/>
                          <a:ea typeface="Times New Roman"/>
                          <a:cs typeface="Times New Roman"/>
                        </a:rPr>
                        <a:t>Rigid </a:t>
                      </a:r>
                      <a:r>
                        <a:rPr lang="en-US" sz="1600" dirty="0" smtClean="0">
                          <a:solidFill>
                            <a:srgbClr val="000000"/>
                          </a:solidFill>
                          <a:latin typeface="Times New Roman"/>
                          <a:ea typeface="Times New Roman"/>
                          <a:cs typeface="Times New Roman"/>
                        </a:rPr>
                        <a:t>plastic </a:t>
                      </a:r>
                      <a:r>
                        <a:rPr lang="en-US" sz="1600" dirty="0">
                          <a:solidFill>
                            <a:srgbClr val="000000"/>
                          </a:solidFill>
                          <a:latin typeface="Times New Roman"/>
                          <a:ea typeface="Times New Roman"/>
                          <a:cs typeface="Times New Roman"/>
                        </a:rPr>
                        <a:t>container (PL)</a:t>
                      </a:r>
                      <a:endParaRPr lang="en-GB" sz="2000" dirty="0">
                        <a:latin typeface="Times New Roman"/>
                        <a:ea typeface="Calibri"/>
                        <a:cs typeface="Times New Roman"/>
                      </a:endParaRPr>
                    </a:p>
                  </a:txBody>
                  <a:tcPr marL="20972" marR="2097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GB" sz="1600" dirty="0">
                          <a:solidFill>
                            <a:srgbClr val="000000"/>
                          </a:solidFill>
                          <a:latin typeface="Times New Roman"/>
                          <a:ea typeface="Times New Roman"/>
                          <a:cs typeface="Times New Roman"/>
                        </a:rPr>
                        <a:t>Transparent</a:t>
                      </a:r>
                      <a:endParaRPr lang="en-GB" sz="2000" dirty="0">
                        <a:latin typeface="Times New Roman"/>
                        <a:ea typeface="Calibri"/>
                        <a:cs typeface="Times New Roman"/>
                      </a:endParaRPr>
                    </a:p>
                  </a:txBody>
                  <a:tcPr marL="20972" marR="2097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28</a:t>
                      </a:r>
                      <a:endParaRPr lang="en-GB" sz="2000">
                        <a:latin typeface="Times New Roman"/>
                        <a:ea typeface="Calibri"/>
                        <a:cs typeface="Times New Roman"/>
                      </a:endParaRPr>
                    </a:p>
                  </a:txBody>
                  <a:tcPr marL="20972" marR="2097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27.7</a:t>
                      </a:r>
                      <a:endParaRPr lang="en-GB" sz="2000">
                        <a:latin typeface="Times New Roman"/>
                        <a:ea typeface="Calibri"/>
                        <a:cs typeface="Times New Roman"/>
                      </a:endParaRPr>
                    </a:p>
                  </a:txBody>
                  <a:tcPr marL="20972" marR="2097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6</a:t>
                      </a:r>
                      <a:endParaRPr lang="en-GB" sz="2000">
                        <a:latin typeface="Times New Roman"/>
                        <a:ea typeface="Calibri"/>
                        <a:cs typeface="Times New Roman"/>
                      </a:endParaRPr>
                    </a:p>
                  </a:txBody>
                  <a:tcPr marL="20972" marR="2097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a:solidFill>
                            <a:srgbClr val="000000"/>
                          </a:solidFill>
                          <a:latin typeface="Times New Roman"/>
                          <a:ea typeface="Times New Roman"/>
                          <a:cs typeface="Times New Roman"/>
                        </a:rPr>
                        <a:t>4.9</a:t>
                      </a:r>
                      <a:endParaRPr lang="en-GB" sz="2000">
                        <a:latin typeface="Times New Roman"/>
                        <a:ea typeface="Calibri"/>
                        <a:cs typeface="Times New Roman"/>
                      </a:endParaRPr>
                    </a:p>
                  </a:txBody>
                  <a:tcPr marL="20972" marR="2097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indent="-900430" algn="ctr">
                        <a:lnSpc>
                          <a:spcPct val="100000"/>
                        </a:lnSpc>
                        <a:spcAft>
                          <a:spcPts val="0"/>
                        </a:spcAft>
                      </a:pPr>
                      <a:r>
                        <a:rPr lang="en-US" sz="1600" dirty="0">
                          <a:solidFill>
                            <a:srgbClr val="000000"/>
                          </a:solidFill>
                          <a:latin typeface="Times New Roman"/>
                          <a:ea typeface="Times New Roman"/>
                          <a:cs typeface="Times New Roman"/>
                        </a:rPr>
                        <a:t>-</a:t>
                      </a:r>
                      <a:endParaRPr lang="en-GB" sz="2000" dirty="0">
                        <a:latin typeface="Times New Roman"/>
                        <a:ea typeface="Calibri"/>
                        <a:cs typeface="Times New Roman"/>
                      </a:endParaRPr>
                    </a:p>
                  </a:txBody>
                  <a:tcPr marL="20972" marR="20972"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Rectangle 2"/>
          <p:cNvSpPr>
            <a:spLocks noChangeArrowheads="1"/>
          </p:cNvSpPr>
          <p:nvPr/>
        </p:nvSpPr>
        <p:spPr bwMode="auto">
          <a:xfrm>
            <a:off x="0" y="0"/>
            <a:ext cx="9144000" cy="67710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endParaRPr lang="en-US" b="1" dirty="0" smtClean="0"/>
          </a:p>
          <a:p>
            <a:pPr algn="ctr"/>
            <a:r>
              <a:rPr lang="en-US" sz="2000" b="1" dirty="0" smtClean="0">
                <a:latin typeface="Times New Roman" pitchFamily="18" charset="0"/>
                <a:cs typeface="Times New Roman" pitchFamily="18" charset="0"/>
              </a:rPr>
              <a:t>Description and dimensions of the packaging materials used</a:t>
            </a:r>
            <a:endParaRPr lang="en-GB"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980729"/>
          <a:ext cx="8572561" cy="4180070"/>
        </p:xfrm>
        <a:graphic>
          <a:graphicData uri="http://schemas.openxmlformats.org/drawingml/2006/table">
            <a:tbl>
              <a:tblPr/>
              <a:tblGrid>
                <a:gridCol w="1800200"/>
                <a:gridCol w="2520280"/>
                <a:gridCol w="4252081"/>
              </a:tblGrid>
              <a:tr h="576063">
                <a:tc rowSpan="2">
                  <a:txBody>
                    <a:bodyPr/>
                    <a:lstStyle/>
                    <a:p>
                      <a:pPr marL="900430" indent="-900430" algn="just">
                        <a:lnSpc>
                          <a:spcPct val="150000"/>
                        </a:lnSpc>
                        <a:spcAft>
                          <a:spcPts val="600"/>
                        </a:spcAft>
                        <a:tabLst>
                          <a:tab pos="944880" algn="ctr"/>
                        </a:tabLst>
                      </a:pPr>
                      <a:endParaRPr lang="en-GB" sz="1600" dirty="0">
                        <a:latin typeface="Times New Roman" pitchFamily="18" charset="0"/>
                        <a:ea typeface="Calibri"/>
                        <a:cs typeface="Times New Roman" pitchFamily="18" charset="0"/>
                      </a:endParaRPr>
                    </a:p>
                    <a:p>
                      <a:pPr marL="900430" indent="-900430" algn="l">
                        <a:lnSpc>
                          <a:spcPct val="150000"/>
                        </a:lnSpc>
                        <a:spcAft>
                          <a:spcPts val="600"/>
                        </a:spcAft>
                        <a:tabLst>
                          <a:tab pos="944880" algn="ctr"/>
                        </a:tabLst>
                      </a:pPr>
                      <a:endParaRPr lang="en-US" sz="1600" b="1" dirty="0" smtClean="0">
                        <a:latin typeface="Times New Roman" pitchFamily="18" charset="0"/>
                        <a:ea typeface="Calibri"/>
                        <a:cs typeface="Times New Roman" pitchFamily="18" charset="0"/>
                      </a:endParaRPr>
                    </a:p>
                    <a:p>
                      <a:pPr marL="900430" indent="-900430" algn="l">
                        <a:lnSpc>
                          <a:spcPct val="150000"/>
                        </a:lnSpc>
                        <a:spcAft>
                          <a:spcPts val="600"/>
                        </a:spcAft>
                        <a:tabLst>
                          <a:tab pos="944880" algn="ctr"/>
                        </a:tabLst>
                      </a:pPr>
                      <a:r>
                        <a:rPr lang="en-US" sz="1600" b="1" dirty="0" smtClean="0">
                          <a:latin typeface="Times New Roman" pitchFamily="18" charset="0"/>
                          <a:ea typeface="Calibri"/>
                          <a:cs typeface="Times New Roman" pitchFamily="18" charset="0"/>
                        </a:rPr>
                        <a:t>Period </a:t>
                      </a:r>
                      <a:r>
                        <a:rPr lang="en-US" sz="1600" b="1" baseline="0" dirty="0" smtClean="0">
                          <a:latin typeface="Times New Roman" pitchFamily="18" charset="0"/>
                          <a:ea typeface="Calibri"/>
                          <a:cs typeface="Times New Roman" pitchFamily="18" charset="0"/>
                        </a:rPr>
                        <a:t> of storage </a:t>
                      </a:r>
                      <a:r>
                        <a:rPr lang="en-US" sz="1600" b="1" dirty="0">
                          <a:latin typeface="Times New Roman" pitchFamily="18" charset="0"/>
                          <a:ea typeface="Calibri"/>
                          <a:cs typeface="Times New Roman" pitchFamily="18" charset="0"/>
                        </a:rPr>
                        <a:t>	</a:t>
                      </a:r>
                      <a:endParaRPr lang="en-GB" sz="16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900430" indent="-900430" algn="ctr">
                        <a:lnSpc>
                          <a:spcPct val="150000"/>
                        </a:lnSpc>
                        <a:spcAft>
                          <a:spcPts val="600"/>
                        </a:spcAft>
                      </a:pPr>
                      <a:r>
                        <a:rPr lang="en-US" sz="1800" b="1" dirty="0">
                          <a:latin typeface="Times New Roman" pitchFamily="18" charset="0"/>
                          <a:ea typeface="Calibri"/>
                          <a:cs typeface="Times New Roman" pitchFamily="18" charset="0"/>
                        </a:rPr>
                        <a:t>Prevailing conditions</a:t>
                      </a:r>
                      <a:endParaRPr lang="en-GB" sz="18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864096">
                <a:tc vMerge="1">
                  <a:txBody>
                    <a:bodyPr/>
                    <a:lstStyle/>
                    <a:p>
                      <a:endParaRPr lang="en-GB"/>
                    </a:p>
                  </a:txBody>
                  <a:tcPr/>
                </a:tc>
                <a:tc>
                  <a:txBody>
                    <a:bodyPr/>
                    <a:lstStyle/>
                    <a:p>
                      <a:pPr marL="900430" indent="-900430" algn="ctr">
                        <a:lnSpc>
                          <a:spcPct val="150000"/>
                        </a:lnSpc>
                        <a:spcAft>
                          <a:spcPts val="600"/>
                        </a:spcAft>
                      </a:pPr>
                      <a:endParaRPr lang="en-US" sz="1600" b="1" dirty="0" smtClean="0">
                        <a:latin typeface="Times New Roman" pitchFamily="18" charset="0"/>
                        <a:ea typeface="Calibri"/>
                        <a:cs typeface="Times New Roman" pitchFamily="18" charset="0"/>
                      </a:endParaRPr>
                    </a:p>
                    <a:p>
                      <a:pPr marL="900430" indent="-900430" algn="ctr">
                        <a:lnSpc>
                          <a:spcPct val="150000"/>
                        </a:lnSpc>
                        <a:spcAft>
                          <a:spcPts val="600"/>
                        </a:spcAft>
                      </a:pPr>
                      <a:r>
                        <a:rPr lang="en-US" sz="1600" b="1" dirty="0" smtClean="0">
                          <a:latin typeface="Times New Roman" pitchFamily="18" charset="0"/>
                          <a:ea typeface="Calibri"/>
                          <a:cs typeface="Times New Roman" pitchFamily="18" charset="0"/>
                        </a:rPr>
                        <a:t>Temperature </a:t>
                      </a:r>
                      <a:r>
                        <a:rPr lang="en-US" sz="1600" b="1" dirty="0">
                          <a:latin typeface="Times New Roman" pitchFamily="18" charset="0"/>
                          <a:ea typeface="Calibri"/>
                          <a:cs typeface="Times New Roman" pitchFamily="18" charset="0"/>
                        </a:rPr>
                        <a:t>(</a:t>
                      </a:r>
                      <a:r>
                        <a:rPr lang="en-US" sz="1600" b="1" baseline="30000" dirty="0" smtClean="0">
                          <a:latin typeface="Times New Roman" pitchFamily="18" charset="0"/>
                          <a:ea typeface="Calibri"/>
                          <a:cs typeface="Times New Roman" pitchFamily="18" charset="0"/>
                        </a:rPr>
                        <a:t>o </a:t>
                      </a:r>
                      <a:r>
                        <a:rPr lang="en-US" sz="1600" b="1" dirty="0" smtClean="0">
                          <a:latin typeface="Times New Roman" pitchFamily="18" charset="0"/>
                          <a:ea typeface="Calibri"/>
                          <a:cs typeface="Times New Roman" pitchFamily="18" charset="0"/>
                        </a:rPr>
                        <a:t>C)</a:t>
                      </a:r>
                      <a:endParaRPr lang="en-GB" sz="16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0430" indent="-900430" algn="just">
                        <a:lnSpc>
                          <a:spcPct val="150000"/>
                        </a:lnSpc>
                        <a:spcAft>
                          <a:spcPts val="600"/>
                        </a:spcAft>
                      </a:pPr>
                      <a:endParaRPr lang="en-US" sz="1600" b="1" dirty="0" smtClean="0">
                        <a:latin typeface="Times New Roman" pitchFamily="18" charset="0"/>
                        <a:ea typeface="Calibri"/>
                        <a:cs typeface="Times New Roman" pitchFamily="18" charset="0"/>
                      </a:endParaRPr>
                    </a:p>
                    <a:p>
                      <a:pPr marL="900430" indent="-900430" algn="just">
                        <a:lnSpc>
                          <a:spcPct val="150000"/>
                        </a:lnSpc>
                        <a:spcAft>
                          <a:spcPts val="600"/>
                        </a:spcAft>
                      </a:pPr>
                      <a:r>
                        <a:rPr lang="en-US" sz="1600" b="1" dirty="0" smtClean="0">
                          <a:latin typeface="Times New Roman" pitchFamily="18" charset="0"/>
                          <a:ea typeface="Calibri"/>
                          <a:cs typeface="Times New Roman" pitchFamily="18" charset="0"/>
                        </a:rPr>
                        <a:t>Relative </a:t>
                      </a:r>
                      <a:r>
                        <a:rPr lang="en-US" sz="1600" b="1" dirty="0">
                          <a:latin typeface="Times New Roman" pitchFamily="18" charset="0"/>
                          <a:ea typeface="Calibri"/>
                          <a:cs typeface="Times New Roman" pitchFamily="18" charset="0"/>
                        </a:rPr>
                        <a:t>humidity (%)</a:t>
                      </a:r>
                      <a:endParaRPr lang="en-GB" sz="16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49">
                <a:tc>
                  <a:txBody>
                    <a:bodyPr/>
                    <a:lstStyle/>
                    <a:p>
                      <a:pPr marL="900430" indent="-900430" algn="just">
                        <a:lnSpc>
                          <a:spcPct val="150000"/>
                        </a:lnSpc>
                        <a:spcAft>
                          <a:spcPts val="600"/>
                        </a:spcAft>
                      </a:pPr>
                      <a:r>
                        <a:rPr lang="en-GB" sz="1600" dirty="0" smtClean="0">
                          <a:latin typeface="Times New Roman" pitchFamily="18" charset="0"/>
                          <a:ea typeface="Calibri"/>
                          <a:cs typeface="Times New Roman" pitchFamily="18" charset="0"/>
                        </a:rPr>
                        <a:t>First month</a:t>
                      </a:r>
                      <a:endParaRPr lang="en-GB" sz="16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ctr">
                        <a:lnSpc>
                          <a:spcPct val="150000"/>
                        </a:lnSpc>
                        <a:spcAft>
                          <a:spcPts val="600"/>
                        </a:spcAft>
                      </a:pPr>
                      <a:r>
                        <a:rPr lang="en-US" sz="1600" dirty="0">
                          <a:latin typeface="Times New Roman" pitchFamily="18" charset="0"/>
                          <a:ea typeface="Calibri"/>
                          <a:cs typeface="Times New Roman" pitchFamily="18" charset="0"/>
                        </a:rPr>
                        <a:t>27 </a:t>
                      </a:r>
                      <a:r>
                        <a:rPr lang="en-US" sz="1600" dirty="0" smtClean="0">
                          <a:latin typeface="Times New Roman" pitchFamily="18" charset="0"/>
                          <a:ea typeface="Calibri"/>
                          <a:cs typeface="Times New Roman" pitchFamily="18" charset="0"/>
                        </a:rPr>
                        <a:t>- 29</a:t>
                      </a:r>
                      <a:endParaRPr lang="en-GB" sz="16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900430" indent="-900430" algn="just">
                        <a:lnSpc>
                          <a:spcPct val="150000"/>
                        </a:lnSpc>
                        <a:spcAft>
                          <a:spcPts val="600"/>
                        </a:spcAft>
                      </a:pPr>
                      <a:r>
                        <a:rPr lang="en-US" sz="1600" dirty="0">
                          <a:latin typeface="Times New Roman" pitchFamily="18" charset="0"/>
                          <a:ea typeface="Calibri"/>
                          <a:cs typeface="Times New Roman" pitchFamily="18" charset="0"/>
                        </a:rPr>
                        <a:t>61 – 75</a:t>
                      </a:r>
                      <a:endParaRPr lang="en-GB" sz="1600" dirty="0">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44449">
                <a:tc>
                  <a:txBody>
                    <a:bodyPr/>
                    <a:lstStyle/>
                    <a:p>
                      <a:pPr marL="900430" indent="-900430" algn="just">
                        <a:lnSpc>
                          <a:spcPct val="150000"/>
                        </a:lnSpc>
                        <a:spcAft>
                          <a:spcPts val="600"/>
                        </a:spcAft>
                      </a:pPr>
                      <a:r>
                        <a:rPr lang="en-GB" sz="1600" dirty="0" smtClean="0">
                          <a:latin typeface="Times New Roman" pitchFamily="18" charset="0"/>
                          <a:ea typeface="Calibri"/>
                          <a:cs typeface="Times New Roman" pitchFamily="18" charset="0"/>
                        </a:rPr>
                        <a:t>Second month</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ctr">
                        <a:lnSpc>
                          <a:spcPct val="150000"/>
                        </a:lnSpc>
                        <a:spcAft>
                          <a:spcPts val="600"/>
                        </a:spcAft>
                      </a:pPr>
                      <a:r>
                        <a:rPr lang="en-US" sz="1600">
                          <a:latin typeface="Times New Roman" pitchFamily="18" charset="0"/>
                          <a:ea typeface="Calibri"/>
                          <a:cs typeface="Times New Roman" pitchFamily="18" charset="0"/>
                        </a:rPr>
                        <a:t>27 – 30</a:t>
                      </a:r>
                      <a:endParaRPr lang="en-GB" sz="16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just">
                        <a:lnSpc>
                          <a:spcPct val="150000"/>
                        </a:lnSpc>
                        <a:spcAft>
                          <a:spcPts val="600"/>
                        </a:spcAft>
                      </a:pPr>
                      <a:r>
                        <a:rPr lang="en-US" sz="1600" dirty="0">
                          <a:latin typeface="Times New Roman" pitchFamily="18" charset="0"/>
                          <a:ea typeface="Calibri"/>
                          <a:cs typeface="Times New Roman" pitchFamily="18" charset="0"/>
                        </a:rPr>
                        <a:t>55 – 75</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44449">
                <a:tc>
                  <a:txBody>
                    <a:bodyPr/>
                    <a:lstStyle/>
                    <a:p>
                      <a:pPr marL="900430" indent="-900430" algn="just">
                        <a:lnSpc>
                          <a:spcPct val="150000"/>
                        </a:lnSpc>
                        <a:spcAft>
                          <a:spcPts val="600"/>
                        </a:spcAft>
                      </a:pPr>
                      <a:r>
                        <a:rPr lang="en-GB" sz="1600" dirty="0" smtClean="0">
                          <a:latin typeface="Times New Roman" pitchFamily="18" charset="0"/>
                          <a:ea typeface="Calibri"/>
                          <a:cs typeface="Times New Roman" pitchFamily="18" charset="0"/>
                        </a:rPr>
                        <a:t>Third month</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ctr">
                        <a:lnSpc>
                          <a:spcPct val="150000"/>
                        </a:lnSpc>
                        <a:spcAft>
                          <a:spcPts val="600"/>
                        </a:spcAft>
                      </a:pPr>
                      <a:r>
                        <a:rPr lang="en-US" sz="1600">
                          <a:latin typeface="Times New Roman" pitchFamily="18" charset="0"/>
                          <a:ea typeface="Calibri"/>
                          <a:cs typeface="Times New Roman" pitchFamily="18" charset="0"/>
                        </a:rPr>
                        <a:t>27 – 30</a:t>
                      </a:r>
                      <a:endParaRPr lang="en-GB" sz="160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just">
                        <a:lnSpc>
                          <a:spcPct val="150000"/>
                        </a:lnSpc>
                        <a:spcAft>
                          <a:spcPts val="600"/>
                        </a:spcAft>
                      </a:pPr>
                      <a:r>
                        <a:rPr lang="en-US" sz="1600" dirty="0">
                          <a:latin typeface="Times New Roman" pitchFamily="18" charset="0"/>
                          <a:ea typeface="Calibri"/>
                          <a:cs typeface="Times New Roman" pitchFamily="18" charset="0"/>
                        </a:rPr>
                        <a:t>Lo – 52 (</a:t>
                      </a:r>
                      <a:r>
                        <a:rPr lang="en-US" sz="1600" dirty="0" err="1">
                          <a:latin typeface="Times New Roman" pitchFamily="18" charset="0"/>
                          <a:ea typeface="Calibri"/>
                          <a:cs typeface="Times New Roman" pitchFamily="18" charset="0"/>
                        </a:rPr>
                        <a:t>Hammattan</a:t>
                      </a:r>
                      <a:r>
                        <a:rPr lang="en-US" sz="1600" dirty="0">
                          <a:latin typeface="Times New Roman" pitchFamily="18" charset="0"/>
                          <a:ea typeface="Calibri"/>
                          <a:cs typeface="Times New Roman" pitchFamily="18" charset="0"/>
                        </a:rPr>
                        <a:t> set inn)</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44449">
                <a:tc>
                  <a:txBody>
                    <a:bodyPr/>
                    <a:lstStyle/>
                    <a:p>
                      <a:pPr marL="900430" indent="-900430" algn="just">
                        <a:lnSpc>
                          <a:spcPct val="150000"/>
                        </a:lnSpc>
                        <a:spcAft>
                          <a:spcPts val="600"/>
                        </a:spcAft>
                      </a:pPr>
                      <a:r>
                        <a:rPr lang="en-GB" sz="1600" dirty="0" smtClean="0">
                          <a:latin typeface="Times New Roman" pitchFamily="18" charset="0"/>
                          <a:ea typeface="Calibri"/>
                          <a:cs typeface="Times New Roman" pitchFamily="18" charset="0"/>
                        </a:rPr>
                        <a:t>Fourth month</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ctr">
                        <a:lnSpc>
                          <a:spcPct val="150000"/>
                        </a:lnSpc>
                        <a:spcAft>
                          <a:spcPts val="600"/>
                        </a:spcAft>
                      </a:pPr>
                      <a:r>
                        <a:rPr lang="en-US" sz="1600" dirty="0">
                          <a:latin typeface="Times New Roman" pitchFamily="18" charset="0"/>
                          <a:ea typeface="Calibri"/>
                          <a:cs typeface="Times New Roman" pitchFamily="18" charset="0"/>
                        </a:rPr>
                        <a:t>24 - 31</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just">
                        <a:lnSpc>
                          <a:spcPct val="150000"/>
                        </a:lnSpc>
                        <a:spcAft>
                          <a:spcPts val="600"/>
                        </a:spcAft>
                      </a:pPr>
                      <a:r>
                        <a:rPr lang="en-US" sz="1600" dirty="0">
                          <a:latin typeface="Times New Roman" pitchFamily="18" charset="0"/>
                          <a:ea typeface="Calibri"/>
                          <a:cs typeface="Times New Roman" pitchFamily="18" charset="0"/>
                        </a:rPr>
                        <a:t>Lo – 62 (</a:t>
                      </a:r>
                      <a:r>
                        <a:rPr lang="en-US" sz="1600" dirty="0" err="1">
                          <a:latin typeface="Times New Roman" pitchFamily="18" charset="0"/>
                          <a:ea typeface="Calibri"/>
                          <a:cs typeface="Times New Roman" pitchFamily="18" charset="0"/>
                        </a:rPr>
                        <a:t>Hammattan</a:t>
                      </a:r>
                      <a:r>
                        <a:rPr lang="en-US" sz="1600" dirty="0">
                          <a:latin typeface="Times New Roman" pitchFamily="18" charset="0"/>
                          <a:ea typeface="Calibri"/>
                          <a:cs typeface="Times New Roman" pitchFamily="18" charset="0"/>
                        </a:rPr>
                        <a:t> effect)</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344449">
                <a:tc>
                  <a:txBody>
                    <a:bodyPr/>
                    <a:lstStyle/>
                    <a:p>
                      <a:pPr marL="900430" indent="-900430" algn="just">
                        <a:lnSpc>
                          <a:spcPct val="150000"/>
                        </a:lnSpc>
                        <a:spcAft>
                          <a:spcPts val="600"/>
                        </a:spcAft>
                      </a:pPr>
                      <a:r>
                        <a:rPr lang="en-GB" sz="1600" dirty="0" smtClean="0">
                          <a:latin typeface="Times New Roman" pitchFamily="18" charset="0"/>
                          <a:ea typeface="Calibri"/>
                          <a:cs typeface="Times New Roman" pitchFamily="18" charset="0"/>
                        </a:rPr>
                        <a:t>Fifth month</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ctr">
                        <a:lnSpc>
                          <a:spcPct val="150000"/>
                        </a:lnSpc>
                        <a:spcAft>
                          <a:spcPts val="600"/>
                        </a:spcAft>
                      </a:pPr>
                      <a:r>
                        <a:rPr lang="en-US" sz="1600" dirty="0">
                          <a:latin typeface="Times New Roman" pitchFamily="18" charset="0"/>
                          <a:ea typeface="Calibri"/>
                          <a:cs typeface="Times New Roman" pitchFamily="18" charset="0"/>
                        </a:rPr>
                        <a:t>27 – 32</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marL="900430" indent="-900430" algn="just">
                        <a:lnSpc>
                          <a:spcPct val="150000"/>
                        </a:lnSpc>
                        <a:spcAft>
                          <a:spcPts val="600"/>
                        </a:spcAft>
                      </a:pPr>
                      <a:r>
                        <a:rPr lang="en-US" sz="1600" dirty="0">
                          <a:latin typeface="Times New Roman" pitchFamily="18" charset="0"/>
                          <a:ea typeface="Calibri"/>
                          <a:cs typeface="Times New Roman" pitchFamily="18" charset="0"/>
                        </a:rPr>
                        <a:t>Lo – </a:t>
                      </a:r>
                      <a:r>
                        <a:rPr lang="en-US" sz="1600" dirty="0" smtClean="0">
                          <a:latin typeface="Times New Roman" pitchFamily="18" charset="0"/>
                          <a:ea typeface="Calibri"/>
                          <a:cs typeface="Times New Roman" pitchFamily="18" charset="0"/>
                        </a:rPr>
                        <a:t>65 (</a:t>
                      </a:r>
                      <a:r>
                        <a:rPr lang="en-US" sz="1600" dirty="0" err="1" smtClean="0">
                          <a:latin typeface="Times New Roman" pitchFamily="18" charset="0"/>
                          <a:ea typeface="Calibri"/>
                          <a:cs typeface="Times New Roman" pitchFamily="18" charset="0"/>
                        </a:rPr>
                        <a:t>Hammattan</a:t>
                      </a:r>
                      <a:r>
                        <a:rPr lang="en-US" sz="1600" dirty="0" smtClean="0">
                          <a:latin typeface="Times New Roman" pitchFamily="18" charset="0"/>
                          <a:ea typeface="Calibri"/>
                          <a:cs typeface="Times New Roman" pitchFamily="18" charset="0"/>
                        </a:rPr>
                        <a:t> effect)</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a:noFill/>
                    </a:lnB>
                  </a:tcPr>
                </a:tc>
              </a:tr>
              <a:tr h="735830">
                <a:tc>
                  <a:txBody>
                    <a:bodyPr/>
                    <a:lstStyle/>
                    <a:p>
                      <a:pPr marL="900430" indent="-900430" algn="just">
                        <a:lnSpc>
                          <a:spcPct val="150000"/>
                        </a:lnSpc>
                        <a:spcAft>
                          <a:spcPts val="600"/>
                        </a:spcAft>
                      </a:pPr>
                      <a:r>
                        <a:rPr lang="en-GB" sz="1600" dirty="0" smtClean="0">
                          <a:latin typeface="Times New Roman" pitchFamily="18" charset="0"/>
                          <a:ea typeface="Calibri"/>
                          <a:cs typeface="Times New Roman" pitchFamily="18" charset="0"/>
                        </a:rPr>
                        <a:t>Sixth month</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ctr">
                        <a:lnSpc>
                          <a:spcPct val="150000"/>
                        </a:lnSpc>
                        <a:spcAft>
                          <a:spcPts val="600"/>
                        </a:spcAft>
                      </a:pPr>
                      <a:r>
                        <a:rPr lang="en-US" sz="1600">
                          <a:latin typeface="Times New Roman" pitchFamily="18" charset="0"/>
                          <a:ea typeface="Calibri"/>
                          <a:cs typeface="Times New Roman" pitchFamily="18" charset="0"/>
                        </a:rPr>
                        <a:t>27 - 29</a:t>
                      </a:r>
                      <a:endParaRPr lang="en-GB" sz="160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900430" indent="-900430" algn="just">
                        <a:lnSpc>
                          <a:spcPct val="150000"/>
                        </a:lnSpc>
                        <a:spcAft>
                          <a:spcPts val="600"/>
                        </a:spcAft>
                      </a:pPr>
                      <a:r>
                        <a:rPr lang="en-US" sz="1600" dirty="0" smtClean="0">
                          <a:latin typeface="Times New Roman" pitchFamily="18" charset="0"/>
                          <a:ea typeface="Calibri"/>
                          <a:cs typeface="Times New Roman" pitchFamily="18" charset="0"/>
                        </a:rPr>
                        <a:t>66–75 </a:t>
                      </a:r>
                      <a:r>
                        <a:rPr lang="en-US" sz="1600" dirty="0">
                          <a:latin typeface="Times New Roman" pitchFamily="18" charset="0"/>
                          <a:ea typeface="Calibri"/>
                          <a:cs typeface="Times New Roman" pitchFamily="18" charset="0"/>
                        </a:rPr>
                        <a:t>(</a:t>
                      </a:r>
                      <a:r>
                        <a:rPr lang="en-US" sz="1600" dirty="0" smtClean="0">
                          <a:latin typeface="Times New Roman" pitchFamily="18" charset="0"/>
                          <a:ea typeface="Calibri"/>
                          <a:cs typeface="Times New Roman" pitchFamily="18" charset="0"/>
                        </a:rPr>
                        <a:t>With</a:t>
                      </a:r>
                      <a:r>
                        <a:rPr lang="en-US" sz="1600" baseline="0" dirty="0" smtClean="0">
                          <a:latin typeface="Times New Roman" pitchFamily="18" charset="0"/>
                          <a:ea typeface="Calibri"/>
                          <a:cs typeface="Times New Roman" pitchFamily="18" charset="0"/>
                        </a:rPr>
                        <a:t> the first </a:t>
                      </a:r>
                      <a:r>
                        <a:rPr lang="en-US" sz="1600" dirty="0" smtClean="0">
                          <a:latin typeface="Times New Roman" pitchFamily="18" charset="0"/>
                          <a:ea typeface="Calibri"/>
                          <a:cs typeface="Times New Roman" pitchFamily="18" charset="0"/>
                        </a:rPr>
                        <a:t>rain</a:t>
                      </a:r>
                      <a:r>
                        <a:rPr lang="en-US" sz="1600" baseline="0" dirty="0" smtClean="0">
                          <a:latin typeface="Times New Roman" pitchFamily="18" charset="0"/>
                          <a:ea typeface="Calibri"/>
                          <a:cs typeface="Times New Roman" pitchFamily="18" charset="0"/>
                        </a:rPr>
                        <a:t> after the </a:t>
                      </a:r>
                      <a:r>
                        <a:rPr lang="en-US" sz="1600" baseline="0" dirty="0" err="1" smtClean="0">
                          <a:latin typeface="Times New Roman" pitchFamily="18" charset="0"/>
                          <a:ea typeface="Calibri"/>
                          <a:cs typeface="Times New Roman" pitchFamily="18" charset="0"/>
                        </a:rPr>
                        <a:t>hammattan</a:t>
                      </a:r>
                      <a:r>
                        <a:rPr lang="en-US" sz="1600" baseline="0" dirty="0" smtClean="0">
                          <a:latin typeface="Times New Roman" pitchFamily="18" charset="0"/>
                          <a:ea typeface="Calibri"/>
                          <a:cs typeface="Times New Roman" pitchFamily="18" charset="0"/>
                        </a:rPr>
                        <a:t>)</a:t>
                      </a:r>
                      <a:endParaRPr lang="en-GB" sz="1600" dirty="0">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43361" name="Rectangle 1"/>
          <p:cNvSpPr>
            <a:spLocks noChangeArrowheads="1"/>
          </p:cNvSpPr>
          <p:nvPr/>
        </p:nvSpPr>
        <p:spPr bwMode="auto">
          <a:xfrm>
            <a:off x="0" y="1638"/>
            <a:ext cx="9144000"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944563" algn="ctr"/>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Recorded prevailing environmental condition during  storage  of dehydrated  catfish</a:t>
            </a: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251520" y="5157192"/>
            <a:ext cx="8640960" cy="861774"/>
          </a:xfrm>
          <a:prstGeom prst="rect">
            <a:avLst/>
          </a:prstGeom>
          <a:noFill/>
        </p:spPr>
        <p:txBody>
          <a:bodyPr wrap="square" rtlCol="0">
            <a:spAutoFit/>
          </a:bodyPr>
          <a:lstStyle/>
          <a:p>
            <a:pPr lvl="0"/>
            <a:r>
              <a:rPr lang="en-US" sz="1600" dirty="0" smtClean="0">
                <a:latin typeface="Times New Roman" pitchFamily="18" charset="0"/>
                <a:ea typeface="Calibri" pitchFamily="34" charset="0"/>
                <a:cs typeface="Times New Roman" pitchFamily="18" charset="0"/>
              </a:rPr>
              <a:t>Measured, using an indoor/out door </a:t>
            </a:r>
            <a:r>
              <a:rPr lang="en-US" sz="1600" dirty="0" err="1" smtClean="0">
                <a:latin typeface="Times New Roman" pitchFamily="18" charset="0"/>
                <a:ea typeface="Calibri" pitchFamily="34" charset="0"/>
                <a:cs typeface="Times New Roman" pitchFamily="18" charset="0"/>
              </a:rPr>
              <a:t>hygro</a:t>
            </a:r>
            <a:r>
              <a:rPr lang="en-US" sz="1600" dirty="0" smtClean="0">
                <a:latin typeface="Times New Roman" pitchFamily="18" charset="0"/>
                <a:ea typeface="Calibri" pitchFamily="34" charset="0"/>
                <a:cs typeface="Times New Roman" pitchFamily="18" charset="0"/>
              </a:rPr>
              <a:t>-thermometer (Model; HH 439, China)</a:t>
            </a:r>
          </a:p>
          <a:p>
            <a:pPr lvl="0"/>
            <a:r>
              <a:rPr lang="en-US" sz="1600" dirty="0" smtClean="0">
                <a:latin typeface="Times New Roman" pitchFamily="18" charset="0"/>
                <a:ea typeface="Calibri" pitchFamily="34" charset="0"/>
                <a:cs typeface="Times New Roman" pitchFamily="18" charset="0"/>
              </a:rPr>
              <a:t>Key: Lo = Below 20 %.</a:t>
            </a:r>
            <a:endParaRPr lang="en-US" sz="1600" dirty="0" smtClean="0">
              <a:latin typeface="Times New Roman" pitchFamily="18" charset="0"/>
              <a:cs typeface="Times New Roman" pitchFamily="18" charset="0"/>
            </a:endParaRPr>
          </a:p>
          <a:p>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PE\Pictures\2015-11-17\DSC00855.JPG"/>
          <p:cNvPicPr>
            <a:picLocks noGrp="1" noChangeAspect="1" noChangeArrowheads="1"/>
          </p:cNvPicPr>
          <p:nvPr>
            <p:ph idx="1"/>
          </p:nvPr>
        </p:nvPicPr>
        <p:blipFill>
          <a:blip r:embed="rId2" cstate="print"/>
          <a:srcRect/>
          <a:stretch>
            <a:fillRect/>
          </a:stretch>
        </p:blipFill>
        <p:spPr bwMode="auto">
          <a:xfrm rot="5400000">
            <a:off x="392877" y="821513"/>
            <a:ext cx="4286280" cy="3214710"/>
          </a:xfrm>
          <a:prstGeom prst="rect">
            <a:avLst/>
          </a:prstGeom>
          <a:noFill/>
        </p:spPr>
      </p:pic>
      <p:pic>
        <p:nvPicPr>
          <p:cNvPr id="3075" name="Picture 3" descr="C:\Users\DUPE\Pictures\2015-11-17\DSC00888.JPG"/>
          <p:cNvPicPr>
            <a:picLocks noChangeAspect="1" noChangeArrowheads="1"/>
          </p:cNvPicPr>
          <p:nvPr/>
        </p:nvPicPr>
        <p:blipFill>
          <a:blip r:embed="rId3" cstate="print"/>
          <a:srcRect/>
          <a:stretch>
            <a:fillRect/>
          </a:stretch>
        </p:blipFill>
        <p:spPr bwMode="auto">
          <a:xfrm>
            <a:off x="4143372" y="3500438"/>
            <a:ext cx="4429156" cy="3143272"/>
          </a:xfrm>
          <a:prstGeom prst="rect">
            <a:avLst/>
          </a:prstGeom>
          <a:noFill/>
        </p:spPr>
      </p:pic>
      <p:pic>
        <p:nvPicPr>
          <p:cNvPr id="3077" name="Picture 5" descr="C:\Users\DUPE\Pictures\2015-11-17\DSC00851.JPG"/>
          <p:cNvPicPr>
            <a:picLocks noChangeAspect="1" noChangeArrowheads="1"/>
          </p:cNvPicPr>
          <p:nvPr/>
        </p:nvPicPr>
        <p:blipFill>
          <a:blip r:embed="rId4" cstate="print"/>
          <a:srcRect/>
          <a:stretch>
            <a:fillRect/>
          </a:stretch>
        </p:blipFill>
        <p:spPr bwMode="auto">
          <a:xfrm>
            <a:off x="12430180" y="3000372"/>
            <a:ext cx="4500594" cy="2854293"/>
          </a:xfrm>
          <a:prstGeom prst="rect">
            <a:avLst/>
          </a:prstGeom>
          <a:noFill/>
        </p:spPr>
      </p:pic>
      <p:sp>
        <p:nvSpPr>
          <p:cNvPr id="8" name="TextBox 7"/>
          <p:cNvSpPr txBox="1"/>
          <p:nvPr/>
        </p:nvSpPr>
        <p:spPr>
          <a:xfrm>
            <a:off x="0" y="5157192"/>
            <a:ext cx="4143372"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200" b="1" dirty="0" smtClean="0">
                <a:latin typeface="Times New Roman" pitchFamily="18" charset="0"/>
                <a:cs typeface="Times New Roman" pitchFamily="18" charset="0"/>
              </a:rPr>
              <a:t>Outer and inner view of the electric dryer used</a:t>
            </a:r>
            <a:endParaRPr lang="en-GB" sz="2200" b="1" dirty="0">
              <a:latin typeface="Times New Roman" pitchFamily="18" charset="0"/>
              <a:cs typeface="Times New Roman" pitchFamily="18" charset="0"/>
            </a:endParaRPr>
          </a:p>
        </p:txBody>
      </p:sp>
      <p:pic>
        <p:nvPicPr>
          <p:cNvPr id="3078" name="Picture 6" descr="C:\Users\DUPE\Pictures\2015-11-17\DSC00955.JPG"/>
          <p:cNvPicPr>
            <a:picLocks noChangeAspect="1" noChangeArrowheads="1"/>
          </p:cNvPicPr>
          <p:nvPr/>
        </p:nvPicPr>
        <p:blipFill>
          <a:blip r:embed="rId5" cstate="print"/>
          <a:srcRect/>
          <a:stretch>
            <a:fillRect/>
          </a:stretch>
        </p:blipFill>
        <p:spPr bwMode="auto">
          <a:xfrm>
            <a:off x="4143372" y="285728"/>
            <a:ext cx="4286584" cy="321536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95" y="5661248"/>
            <a:ext cx="7560840" cy="917596"/>
          </a:xfrm>
        </p:spPr>
        <p:txBody>
          <a:bodyPr/>
          <a:lstStyle/>
          <a:p>
            <a:r>
              <a:rPr lang="en-GB" sz="3200" dirty="0" smtClean="0">
                <a:latin typeface="Times New Roman" pitchFamily="18" charset="0"/>
                <a:cs typeface="Times New Roman" pitchFamily="18" charset="0"/>
              </a:rPr>
              <a:t>Brining of catfish </a:t>
            </a:r>
            <a:endParaRPr lang="en-GB" sz="3200" dirty="0">
              <a:latin typeface="Times New Roman" pitchFamily="18" charset="0"/>
              <a:cs typeface="Times New Roman" pitchFamily="18" charset="0"/>
            </a:endParaRPr>
          </a:p>
        </p:txBody>
      </p:sp>
      <p:pic>
        <p:nvPicPr>
          <p:cNvPr id="4098" name="Picture 2" descr="C:\Users\DUPE\Pictures\2015-11-17\DSC00973.JPG"/>
          <p:cNvPicPr>
            <a:picLocks noChangeAspect="1" noChangeArrowheads="1"/>
          </p:cNvPicPr>
          <p:nvPr/>
        </p:nvPicPr>
        <p:blipFill>
          <a:blip r:embed="rId2" cstate="print"/>
          <a:srcRect/>
          <a:stretch>
            <a:fillRect/>
          </a:stretch>
        </p:blipFill>
        <p:spPr bwMode="auto">
          <a:xfrm>
            <a:off x="971600" y="479473"/>
            <a:ext cx="6929486" cy="5197799"/>
          </a:xfrm>
          <a:prstGeom prst="rect">
            <a:avLst/>
          </a:prstGeom>
          <a:noFill/>
        </p:spPr>
      </p:pic>
    </p:spTree>
    <p:extLst>
      <p:ext uri="{BB962C8B-B14F-4D97-AF65-F5344CB8AC3E}">
        <p14:creationId xmlns:p14="http://schemas.microsoft.com/office/powerpoint/2010/main" val="401133374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PE\Pictures\2015-11-17\DSC00848.JPG"/>
          <p:cNvPicPr>
            <a:picLocks noChangeAspect="1" noChangeArrowheads="1"/>
          </p:cNvPicPr>
          <p:nvPr/>
        </p:nvPicPr>
        <p:blipFill>
          <a:blip r:embed="rId2" cstate="print"/>
          <a:srcRect/>
          <a:stretch>
            <a:fillRect/>
          </a:stretch>
        </p:blipFill>
        <p:spPr bwMode="auto">
          <a:xfrm>
            <a:off x="2002512" y="692696"/>
            <a:ext cx="2857520" cy="2500330"/>
          </a:xfrm>
          <a:prstGeom prst="rect">
            <a:avLst/>
          </a:prstGeom>
          <a:noFill/>
        </p:spPr>
      </p:pic>
      <p:pic>
        <p:nvPicPr>
          <p:cNvPr id="1027" name="Picture 3" descr="C:\Users\DUPE\Pictures\2015-11-17\DSC00851.JPG"/>
          <p:cNvPicPr>
            <a:picLocks noChangeAspect="1" noChangeArrowheads="1"/>
          </p:cNvPicPr>
          <p:nvPr/>
        </p:nvPicPr>
        <p:blipFill>
          <a:blip r:embed="rId3" cstate="print"/>
          <a:srcRect/>
          <a:stretch>
            <a:fillRect/>
          </a:stretch>
        </p:blipFill>
        <p:spPr bwMode="auto">
          <a:xfrm>
            <a:off x="4860032" y="692696"/>
            <a:ext cx="2857520" cy="2500330"/>
          </a:xfrm>
          <a:prstGeom prst="rect">
            <a:avLst/>
          </a:prstGeom>
          <a:noFill/>
        </p:spPr>
      </p:pic>
      <p:pic>
        <p:nvPicPr>
          <p:cNvPr id="1028" name="Picture 4" descr="C:\Users\DUPE\Pictures\2015-11-17\DSC00852.JPG"/>
          <p:cNvPicPr>
            <a:picLocks noChangeAspect="1" noChangeArrowheads="1"/>
          </p:cNvPicPr>
          <p:nvPr/>
        </p:nvPicPr>
        <p:blipFill>
          <a:blip r:embed="rId4" cstate="print"/>
          <a:srcRect/>
          <a:stretch>
            <a:fillRect/>
          </a:stretch>
        </p:blipFill>
        <p:spPr bwMode="auto">
          <a:xfrm>
            <a:off x="3324114" y="3193026"/>
            <a:ext cx="3071835" cy="2504544"/>
          </a:xfrm>
          <a:prstGeom prst="rect">
            <a:avLst/>
          </a:prstGeom>
          <a:noFill/>
        </p:spPr>
      </p:pic>
      <p:sp>
        <p:nvSpPr>
          <p:cNvPr id="8" name="TextBox 7"/>
          <p:cNvSpPr txBox="1"/>
          <p:nvPr/>
        </p:nvSpPr>
        <p:spPr>
          <a:xfrm>
            <a:off x="1933023" y="5996790"/>
            <a:ext cx="4968552" cy="461665"/>
          </a:xfrm>
          <a:prstGeom prst="rect">
            <a:avLst/>
          </a:prstGeom>
          <a:noFill/>
        </p:spPr>
        <p:txBody>
          <a:bodyPr wrap="square" rtlCol="0">
            <a:spAutoFit/>
          </a:bodyPr>
          <a:lstStyle/>
          <a:p>
            <a:pPr algn="ctr"/>
            <a:r>
              <a:rPr lang="en-GB" sz="2400" dirty="0" smtClean="0">
                <a:latin typeface="Times New Roman" pitchFamily="18" charset="0"/>
                <a:cs typeface="Times New Roman" pitchFamily="18" charset="0"/>
              </a:rPr>
              <a:t>Drying operation of catfish in progress</a:t>
            </a:r>
            <a:endParaRPr lang="en-GB"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26138"/>
            <a:ext cx="8229600" cy="908720"/>
          </a:xfrm>
        </p:spPr>
        <p:txBody>
          <a:bodyPr/>
          <a:lstStyle/>
          <a:p>
            <a:r>
              <a:rPr lang="en-GB" sz="3200" dirty="0" smtClean="0">
                <a:latin typeface="Times New Roman" pitchFamily="18" charset="0"/>
                <a:cs typeface="Times New Roman" pitchFamily="18" charset="0"/>
              </a:rPr>
              <a:t>A batch of dehydrated catfish</a:t>
            </a:r>
            <a:endParaRPr lang="en-GB" sz="3200" dirty="0">
              <a:latin typeface="Times New Roman" pitchFamily="18" charset="0"/>
              <a:cs typeface="Times New Roman" pitchFamily="18" charset="0"/>
            </a:endParaRPr>
          </a:p>
        </p:txBody>
      </p:sp>
      <p:pic>
        <p:nvPicPr>
          <p:cNvPr id="5123" name="Picture 3" descr="C:\Users\DUPE\Pictures\2015-11-17\DSC00956.JPG"/>
          <p:cNvPicPr>
            <a:picLocks noChangeAspect="1" noChangeArrowheads="1"/>
          </p:cNvPicPr>
          <p:nvPr/>
        </p:nvPicPr>
        <p:blipFill>
          <a:blip r:embed="rId2" cstate="print"/>
          <a:srcRect/>
          <a:stretch>
            <a:fillRect/>
          </a:stretch>
        </p:blipFill>
        <p:spPr bwMode="auto">
          <a:xfrm>
            <a:off x="4734679" y="2060848"/>
            <a:ext cx="4380921" cy="3286124"/>
          </a:xfrm>
          <a:prstGeom prst="rect">
            <a:avLst/>
          </a:prstGeom>
          <a:noFill/>
        </p:spPr>
      </p:pic>
      <p:pic>
        <p:nvPicPr>
          <p:cNvPr id="5124" name="Picture 4" descr="C:\Users\DUPE\Pictures\2015-11-17\DSC00890.JPG"/>
          <p:cNvPicPr>
            <a:picLocks noChangeAspect="1" noChangeArrowheads="1"/>
          </p:cNvPicPr>
          <p:nvPr/>
        </p:nvPicPr>
        <p:blipFill>
          <a:blip r:embed="rId3" cstate="print"/>
          <a:srcRect/>
          <a:stretch>
            <a:fillRect/>
          </a:stretch>
        </p:blipFill>
        <p:spPr bwMode="auto">
          <a:xfrm>
            <a:off x="0" y="548680"/>
            <a:ext cx="4788024" cy="3537906"/>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PE\Pictures\2015-11-17\DSC01086.JPG"/>
          <p:cNvPicPr>
            <a:picLocks noChangeAspect="1" noChangeArrowheads="1"/>
          </p:cNvPicPr>
          <p:nvPr/>
        </p:nvPicPr>
        <p:blipFill>
          <a:blip r:embed="rId2" cstate="print"/>
          <a:srcRect/>
          <a:stretch>
            <a:fillRect/>
          </a:stretch>
        </p:blipFill>
        <p:spPr bwMode="auto">
          <a:xfrm>
            <a:off x="4500562" y="142852"/>
            <a:ext cx="4214842" cy="3071834"/>
          </a:xfrm>
          <a:prstGeom prst="rect">
            <a:avLst/>
          </a:prstGeom>
          <a:noFill/>
        </p:spPr>
      </p:pic>
      <p:pic>
        <p:nvPicPr>
          <p:cNvPr id="113667" name="Picture 3" descr="C:\Users\DUPE\Pictures\2015-11-17\DSC01098.JPG"/>
          <p:cNvPicPr>
            <a:picLocks noChangeAspect="1" noChangeArrowheads="1"/>
          </p:cNvPicPr>
          <p:nvPr/>
        </p:nvPicPr>
        <p:blipFill>
          <a:blip r:embed="rId3" cstate="print"/>
          <a:srcRect/>
          <a:stretch>
            <a:fillRect/>
          </a:stretch>
        </p:blipFill>
        <p:spPr bwMode="auto">
          <a:xfrm>
            <a:off x="323528" y="3214686"/>
            <a:ext cx="4177034" cy="3022626"/>
          </a:xfrm>
          <a:prstGeom prst="rect">
            <a:avLst/>
          </a:prstGeom>
          <a:noFill/>
        </p:spPr>
      </p:pic>
      <p:sp>
        <p:nvSpPr>
          <p:cNvPr id="5" name="TextBox 4"/>
          <p:cNvSpPr txBox="1"/>
          <p:nvPr/>
        </p:nvSpPr>
        <p:spPr>
          <a:xfrm>
            <a:off x="1403648" y="6309320"/>
            <a:ext cx="1826141" cy="369332"/>
          </a:xfrm>
          <a:prstGeom prst="rect">
            <a:avLst/>
          </a:prstGeom>
          <a:noFill/>
        </p:spPr>
        <p:txBody>
          <a:bodyPr wrap="none" rtlCol="0">
            <a:spAutoFit/>
          </a:bodyPr>
          <a:lstStyle/>
          <a:p>
            <a:r>
              <a:rPr lang="en-GB" dirty="0" smtClean="0">
                <a:latin typeface="Times New Roman" pitchFamily="18" charset="0"/>
                <a:cs typeface="Times New Roman" pitchFamily="18" charset="0"/>
              </a:rPr>
              <a:t>Mouldy head part</a:t>
            </a:r>
            <a:endParaRPr lang="en-GB" dirty="0">
              <a:latin typeface="Times New Roman" pitchFamily="18" charset="0"/>
              <a:cs typeface="Times New Roman" pitchFamily="18" charset="0"/>
            </a:endParaRPr>
          </a:p>
        </p:txBody>
      </p:sp>
      <p:sp>
        <p:nvSpPr>
          <p:cNvPr id="6" name="TextBox 5"/>
          <p:cNvSpPr txBox="1"/>
          <p:nvPr/>
        </p:nvSpPr>
        <p:spPr>
          <a:xfrm>
            <a:off x="5286380" y="3214686"/>
            <a:ext cx="2282300" cy="369332"/>
          </a:xfrm>
          <a:prstGeom prst="rect">
            <a:avLst/>
          </a:prstGeom>
          <a:noFill/>
        </p:spPr>
        <p:txBody>
          <a:bodyPr wrap="square" rtlCol="0">
            <a:spAutoFit/>
          </a:bodyPr>
          <a:lstStyle/>
          <a:p>
            <a:r>
              <a:rPr lang="en-GB" dirty="0" smtClean="0">
                <a:latin typeface="Times New Roman" pitchFamily="18" charset="0"/>
                <a:cs typeface="Times New Roman" pitchFamily="18" charset="0"/>
              </a:rPr>
              <a:t>Mouldy body part </a:t>
            </a:r>
            <a:endParaRPr lang="en-GB" dirty="0">
              <a:latin typeface="Times New Roman" pitchFamily="18" charset="0"/>
              <a:cs typeface="Times New Roman" pitchFamily="18" charset="0"/>
            </a:endParaRPr>
          </a:p>
        </p:txBody>
      </p:sp>
      <p:sp>
        <p:nvSpPr>
          <p:cNvPr id="7" name="TextBox 6"/>
          <p:cNvSpPr txBox="1"/>
          <p:nvPr/>
        </p:nvSpPr>
        <p:spPr>
          <a:xfrm>
            <a:off x="395536" y="1412776"/>
            <a:ext cx="3600400" cy="923330"/>
          </a:xfrm>
          <a:prstGeom prst="rect">
            <a:avLst/>
          </a:prstGeom>
          <a:noFill/>
        </p:spPr>
        <p:txBody>
          <a:bodyPr wrap="square" rtlCol="0">
            <a:spAutoFit/>
          </a:bodyPr>
          <a:lstStyle/>
          <a:p>
            <a:r>
              <a:rPr lang="en-GB" dirty="0" smtClean="0">
                <a:latin typeface="Times New Roman" pitchFamily="18" charset="0"/>
                <a:cs typeface="Times New Roman" pitchFamily="18" charset="0"/>
              </a:rPr>
              <a:t>Mouldy dehydrated catfish in paper board carton package at </a:t>
            </a:r>
            <a:r>
              <a:rPr lang="en-GB" b="1" dirty="0" smtClean="0">
                <a:latin typeface="Times New Roman" pitchFamily="18" charset="0"/>
                <a:cs typeface="Times New Roman" pitchFamily="18" charset="0"/>
              </a:rPr>
              <a:t>two-month </a:t>
            </a:r>
            <a:r>
              <a:rPr lang="en-GB" dirty="0" smtClean="0">
                <a:latin typeface="Times New Roman" pitchFamily="18" charset="0"/>
                <a:cs typeface="Times New Roman" pitchFamily="18" charset="0"/>
              </a:rPr>
              <a:t>storage</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500306"/>
            <a:ext cx="7630807" cy="707886"/>
          </a:xfrm>
          <a:prstGeom prst="rect">
            <a:avLst/>
          </a:prstGeom>
          <a:noFill/>
        </p:spPr>
        <p:txBody>
          <a:bodyPr wrap="none" lIns="91440" tIns="45720" rIns="91440" bIns="45720">
            <a:spAutoFit/>
          </a:bodyPr>
          <a:lstStyle/>
          <a:p>
            <a:pPr algn="ctr"/>
            <a:r>
              <a:rPr lang="en-GB"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THANK YOU FOR LISTENING</a:t>
            </a:r>
            <a:endParaRPr lang="en-GB"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Ward, 2003- exported smoked-dried catfish from Nigeria to UK"/>
          <p:cNvPicPr/>
          <p:nvPr/>
        </p:nvPicPr>
        <p:blipFill>
          <a:blip r:embed="rId2" cstate="print"/>
          <a:srcRect/>
          <a:stretch>
            <a:fillRect/>
          </a:stretch>
        </p:blipFill>
        <p:spPr bwMode="auto">
          <a:xfrm>
            <a:off x="1547664" y="908720"/>
            <a:ext cx="5112568" cy="3600400"/>
          </a:xfrm>
          <a:prstGeom prst="rect">
            <a:avLst/>
          </a:prstGeom>
          <a:noFill/>
          <a:ln w="9525">
            <a:noFill/>
            <a:miter lim="800000"/>
            <a:headEnd/>
            <a:tailEnd/>
          </a:ln>
        </p:spPr>
      </p:pic>
      <p:sp>
        <p:nvSpPr>
          <p:cNvPr id="63489" name="Rectangle 1"/>
          <p:cNvSpPr>
            <a:spLocks noChangeArrowheads="1"/>
          </p:cNvSpPr>
          <p:nvPr/>
        </p:nvSpPr>
        <p:spPr bwMode="auto">
          <a:xfrm>
            <a:off x="1547664" y="4653136"/>
            <a:ext cx="51125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traditional fish smoking kiln</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UPE\Pictures\Fish 2 gettyimages-584616664-1024x1024.jpg"/>
          <p:cNvPicPr/>
          <p:nvPr/>
        </p:nvPicPr>
        <p:blipFill>
          <a:blip r:embed="rId2" cstate="print"/>
          <a:srcRect/>
          <a:stretch>
            <a:fillRect/>
          </a:stretch>
        </p:blipFill>
        <p:spPr bwMode="auto">
          <a:xfrm>
            <a:off x="4788024" y="1052736"/>
            <a:ext cx="3600400" cy="3744416"/>
          </a:xfrm>
          <a:prstGeom prst="rect">
            <a:avLst/>
          </a:prstGeom>
          <a:noFill/>
          <a:ln w="9525">
            <a:noFill/>
            <a:miter lim="800000"/>
            <a:headEnd/>
            <a:tailEnd/>
          </a:ln>
        </p:spPr>
      </p:pic>
      <p:sp>
        <p:nvSpPr>
          <p:cNvPr id="61441" name="Rectangle 1"/>
          <p:cNvSpPr>
            <a:spLocks noChangeArrowheads="1"/>
          </p:cNvSpPr>
          <p:nvPr/>
        </p:nvSpPr>
        <p:spPr bwMode="auto">
          <a:xfrm>
            <a:off x="1187624" y="5085184"/>
            <a:ext cx="66247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Traditional methods of dehydrated fish storage</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2" name="Picture 2"/>
          <p:cNvPicPr>
            <a:picLocks noChangeAspect="1" noChangeArrowheads="1"/>
          </p:cNvPicPr>
          <p:nvPr/>
        </p:nvPicPr>
        <p:blipFill>
          <a:blip r:embed="rId3" cstate="print"/>
          <a:srcRect/>
          <a:stretch>
            <a:fillRect/>
          </a:stretch>
        </p:blipFill>
        <p:spPr bwMode="auto">
          <a:xfrm>
            <a:off x="861544" y="1052736"/>
            <a:ext cx="3597256" cy="3744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4427984" y="1196752"/>
            <a:ext cx="4383928" cy="3240360"/>
          </a:xfrm>
          <a:prstGeom prst="rect">
            <a:avLst/>
          </a:prstGeom>
          <a:noFill/>
          <a:ln w="9525">
            <a:noFill/>
            <a:miter lim="800000"/>
            <a:headEnd/>
            <a:tailEnd/>
          </a:ln>
          <a:effectLst/>
        </p:spPr>
      </p:pic>
      <p:sp>
        <p:nvSpPr>
          <p:cNvPr id="62468" name="Rectangle 4"/>
          <p:cNvSpPr>
            <a:spLocks noChangeArrowheads="1"/>
          </p:cNvSpPr>
          <p:nvPr/>
        </p:nvSpPr>
        <p:spPr bwMode="auto">
          <a:xfrm>
            <a:off x="1187624" y="4725144"/>
            <a:ext cx="44991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inefficient dried fish packaging</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469" name="Picture 5"/>
          <p:cNvPicPr>
            <a:picLocks noChangeAspect="1" noChangeArrowheads="1"/>
          </p:cNvPicPr>
          <p:nvPr/>
        </p:nvPicPr>
        <p:blipFill>
          <a:blip r:embed="rId3" cstate="print"/>
          <a:srcRect/>
          <a:stretch>
            <a:fillRect/>
          </a:stretch>
        </p:blipFill>
        <p:spPr bwMode="auto">
          <a:xfrm>
            <a:off x="336205" y="1196752"/>
            <a:ext cx="3810830" cy="3240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ied and smoked fish export 2"/>
          <p:cNvPicPr>
            <a:picLocks noChangeAspect="1" noChangeArrowheads="1"/>
          </p:cNvPicPr>
          <p:nvPr/>
        </p:nvPicPr>
        <p:blipFill>
          <a:blip r:embed="rId2" cstate="print"/>
          <a:srcRect/>
          <a:stretch>
            <a:fillRect/>
          </a:stretch>
        </p:blipFill>
        <p:spPr bwMode="auto">
          <a:xfrm>
            <a:off x="4499992" y="1556793"/>
            <a:ext cx="3600400" cy="3240360"/>
          </a:xfrm>
          <a:prstGeom prst="rect">
            <a:avLst/>
          </a:prstGeom>
          <a:noFill/>
        </p:spPr>
      </p:pic>
      <p:sp>
        <p:nvSpPr>
          <p:cNvPr id="1027" name="Rectangle 3"/>
          <p:cNvSpPr>
            <a:spLocks noChangeArrowheads="1"/>
          </p:cNvSpPr>
          <p:nvPr/>
        </p:nvSpPr>
        <p:spPr bwMode="auto">
          <a:xfrm>
            <a:off x="827584" y="5013176"/>
            <a:ext cx="61926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Men and women involved in dried fish business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502172" y="1556792"/>
            <a:ext cx="3787306" cy="3240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42918"/>
          </a:xfrm>
        </p:spPr>
        <p:style>
          <a:lnRef idx="1">
            <a:schemeClr val="accent2"/>
          </a:lnRef>
          <a:fillRef idx="2">
            <a:schemeClr val="accent2"/>
          </a:fillRef>
          <a:effectRef idx="1">
            <a:schemeClr val="accent2"/>
          </a:effectRef>
          <a:fontRef idx="minor">
            <a:schemeClr val="dk1"/>
          </a:fontRef>
        </p:style>
        <p:txBody>
          <a:bodyPr/>
          <a:lstStyle/>
          <a:p>
            <a:r>
              <a:rPr lang="en-GB" sz="4000" b="1" dirty="0" smtClean="0">
                <a:latin typeface="Times New Roman" pitchFamily="18" charset="0"/>
                <a:cs typeface="Times New Roman" pitchFamily="18" charset="0"/>
              </a:rPr>
              <a:t>Justification for the research</a:t>
            </a:r>
            <a:endParaRPr lang="en-US" sz="3600" dirty="0" smtClean="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51520" y="1052736"/>
          <a:ext cx="8640960" cy="544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55938</TotalTime>
  <Words>4164</Words>
  <Application>Microsoft Office PowerPoint</Application>
  <PresentationFormat>On-screen Show (4:3)</PresentationFormat>
  <Paragraphs>1414</Paragraphs>
  <Slides>48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 Unicode MS</vt:lpstr>
      <vt:lpstr>Arial</vt:lpstr>
      <vt:lpstr>Arial Rounded MT Bold</vt:lpstr>
      <vt:lpstr>Berlin Sans FB</vt:lpstr>
      <vt:lpstr>Calibri</vt:lpstr>
      <vt:lpstr>French Script MT</vt:lpstr>
      <vt:lpstr>Georgia</vt:lpstr>
      <vt:lpstr>Times New Roman</vt:lpstr>
      <vt:lpstr>Wingdings</vt:lpstr>
      <vt:lpstr>Wingdings 2</vt:lpstr>
      <vt:lpstr>Office Theme</vt:lpstr>
      <vt:lpstr>PowerPoint Presentation</vt:lpstr>
      <vt:lpstr>PowerPoint Presentation</vt:lpstr>
      <vt:lpstr>PowerPoint Presentation</vt:lpstr>
      <vt:lpstr>Statements of Problem</vt:lpstr>
      <vt:lpstr>PowerPoint Presentation</vt:lpstr>
      <vt:lpstr>PowerPoint Presentation</vt:lpstr>
      <vt:lpstr>PowerPoint Presentation</vt:lpstr>
      <vt:lpstr>PowerPoint Presentation</vt:lpstr>
      <vt:lpstr>Justification for the research</vt:lpstr>
      <vt:lpstr>PowerPoint Presentation</vt:lpstr>
      <vt:lpstr>PowerPoint Presentation</vt:lpstr>
      <vt:lpstr>Materials</vt:lpstr>
      <vt:lpstr>PowerPoint Presentation</vt:lpstr>
      <vt:lpstr>Methods  </vt:lpstr>
      <vt:lpstr>PowerPoint Presentation</vt:lpstr>
      <vt:lpstr>PowerPoint Presentation</vt:lpstr>
      <vt:lpstr>Sensory evaluation</vt:lpstr>
      <vt:lpstr>PowerPoint Presentation</vt:lpstr>
      <vt:lpstr>PowerPoint Presentation</vt:lpstr>
      <vt:lpstr>PowerPoint Presentation</vt:lpstr>
      <vt:lpstr>Microbial analyses</vt:lpstr>
      <vt:lpstr>PowerPoint Presentation</vt:lpstr>
      <vt:lpstr>Software</vt:lpstr>
      <vt:lpstr>PowerPoint Presentation</vt:lpstr>
      <vt:lpstr>PowerPoint Presentation</vt:lpstr>
      <vt:lpstr>PowerPoint Presentation</vt:lpstr>
      <vt:lpstr>Table 5: Treatments used for the storage study based on the sensory evaluation result </vt:lpstr>
      <vt:lpstr>RESULTS OF PACKING AND STORAGE OF DEHYDRATED CATFISH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 to knowledge </vt:lpstr>
      <vt:lpstr>References</vt:lpstr>
      <vt:lpstr>References</vt:lpstr>
      <vt:lpstr>PowerPoint Presentation</vt:lpstr>
      <vt:lpstr>PowerPoint Presentation</vt:lpstr>
      <vt:lpstr>PowerPoint Presentation</vt:lpstr>
      <vt:lpstr>PowerPoint Presentation</vt:lpstr>
      <vt:lpstr>Brining of catfish </vt:lpstr>
      <vt:lpstr>PowerPoint Presentation</vt:lpstr>
      <vt:lpstr>A batch of dehydrated catfish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NIFEMI</dc:creator>
  <cp:lastModifiedBy>DUPE</cp:lastModifiedBy>
  <cp:revision>3602</cp:revision>
  <dcterms:created xsi:type="dcterms:W3CDTF">2011-08-24T17:49:03Z</dcterms:created>
  <dcterms:modified xsi:type="dcterms:W3CDTF">2021-08-13T10:22:01Z</dcterms:modified>
</cp:coreProperties>
</file>