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18"/>
  </p:notesMasterIdLst>
  <p:sldIdLst>
    <p:sldId id="256" r:id="rId2"/>
    <p:sldId id="271" r:id="rId3"/>
    <p:sldId id="270" r:id="rId4"/>
    <p:sldId id="257" r:id="rId5"/>
    <p:sldId id="258" r:id="rId6"/>
    <p:sldId id="259" r:id="rId7"/>
    <p:sldId id="260" r:id="rId8"/>
    <p:sldId id="261" r:id="rId9"/>
    <p:sldId id="262" r:id="rId10"/>
    <p:sldId id="263" r:id="rId11"/>
    <p:sldId id="264" r:id="rId12"/>
    <p:sldId id="265" r:id="rId13"/>
    <p:sldId id="266" r:id="rId14"/>
    <p:sldId id="267" r:id="rId15"/>
    <p:sldId id="269"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nayon"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2" d="100"/>
          <a:sy n="42" d="100"/>
        </p:scale>
        <p:origin x="-124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95039C-C4F8-4ED1-8555-7CEDBD474087}" type="datetimeFigureOut">
              <a:rPr lang="en-GB" smtClean="0"/>
              <a:pPr/>
              <a:t>24/10/2018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8BF134-E7E1-4BAB-8C6B-87FB6F3EBDF8}"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C8BF134-E7E1-4BAB-8C6B-87FB6F3EBDF8}" type="slidenum">
              <a:rPr lang="en-GB" smtClean="0"/>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9C8BF134-E7E1-4BAB-8C6B-87FB6F3EBDF8}" type="slidenum">
              <a:rPr lang="en-GB" smtClean="0"/>
              <a:pPr/>
              <a:t>4</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C8BF134-E7E1-4BAB-8C6B-87FB6F3EBDF8}" type="slidenum">
              <a:rPr lang="en-GB" smtClean="0"/>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9C8BF134-E7E1-4BAB-8C6B-87FB6F3EBDF8}"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EED46CD2-B179-466C-A5F4-5D9C7B04EBCF}" type="datetime1">
              <a:rPr lang="en-GB" smtClean="0"/>
              <a:pPr/>
              <a:t>24/10/2018</a:t>
            </a:fld>
            <a:endParaRPr lang="en-GB"/>
          </a:p>
        </p:txBody>
      </p:sp>
      <p:sp>
        <p:nvSpPr>
          <p:cNvPr id="17" name="Footer Placeholder 16"/>
          <p:cNvSpPr>
            <a:spLocks noGrp="1"/>
          </p:cNvSpPr>
          <p:nvPr>
            <p:ph type="ftr" sz="quarter" idx="11"/>
          </p:nvPr>
        </p:nvSpPr>
        <p:spPr>
          <a:xfrm>
            <a:off x="5410200" y="4205288"/>
            <a:ext cx="1295400" cy="457200"/>
          </a:xfrm>
        </p:spPr>
        <p:txBody>
          <a:bodyPr/>
          <a:lstStyle/>
          <a:p>
            <a:endParaRPr lang="en-GB"/>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01F6CF5-2A12-4618-AC30-E56DD1E7C07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FEE746-0026-47CC-B8AE-EC9433AA8662}" type="datetime1">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1F6CF5-2A12-4618-AC30-E56DD1E7C07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2FB3E87-6F20-460E-8504-41EF16795510}" type="datetime1">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1F6CF5-2A12-4618-AC30-E56DD1E7C07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B67496C-D06B-4F23-B4BE-3215AAEE343E}" type="datetime1">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1F6CF5-2A12-4618-AC30-E56DD1E7C07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11E4C69-5170-4055-B835-F5914E8F7FCF}" type="datetime1">
              <a:rPr lang="en-GB" smtClean="0"/>
              <a:pPr/>
              <a:t>24/10/2018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01F6CF5-2A12-4618-AC30-E56DD1E7C07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CA0A-5D35-4A47-B95B-D7A3C911E06D}" type="datetime1">
              <a:rPr lang="en-GB" smtClean="0"/>
              <a:pPr/>
              <a:t>24/10/2018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1F6CF5-2A12-4618-AC30-E56DD1E7C07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E1AC7F58-61E2-4915-A830-441E43596708}" type="datetime1">
              <a:rPr lang="en-GB" smtClean="0"/>
              <a:pPr/>
              <a:t>24/10/2018</a:t>
            </a:fld>
            <a:endParaRPr lang="en-GB"/>
          </a:p>
        </p:txBody>
      </p:sp>
      <p:sp>
        <p:nvSpPr>
          <p:cNvPr id="27" name="Slide Number Placeholder 26"/>
          <p:cNvSpPr>
            <a:spLocks noGrp="1"/>
          </p:cNvSpPr>
          <p:nvPr>
            <p:ph type="sldNum" sz="quarter" idx="11"/>
          </p:nvPr>
        </p:nvSpPr>
        <p:spPr/>
        <p:txBody>
          <a:bodyPr rtlCol="0"/>
          <a:lstStyle/>
          <a:p>
            <a:fld id="{801F6CF5-2A12-4618-AC30-E56DD1E7C074}" type="slidenum">
              <a:rPr lang="en-GB" smtClean="0"/>
              <a:pPr/>
              <a:t>‹#›</a:t>
            </a:fld>
            <a:endParaRPr lang="en-GB"/>
          </a:p>
        </p:txBody>
      </p:sp>
      <p:sp>
        <p:nvSpPr>
          <p:cNvPr id="28" name="Footer Placeholder 27"/>
          <p:cNvSpPr>
            <a:spLocks noGrp="1"/>
          </p:cNvSpPr>
          <p:nvPr>
            <p:ph type="ftr" sz="quarter" idx="12"/>
          </p:nvPr>
        </p:nvSpPr>
        <p:spPr/>
        <p:txBody>
          <a:bodyPr rtlCol="0"/>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D5983DB8-FC9E-4FE0-A0CB-FCA071F79E4F}" type="datetime1">
              <a:rPr lang="en-GB" smtClean="0"/>
              <a:pPr/>
              <a:t>24/10/2018</a:t>
            </a:fld>
            <a:endParaRPr lang="en-GB"/>
          </a:p>
        </p:txBody>
      </p:sp>
      <p:sp>
        <p:nvSpPr>
          <p:cNvPr id="4" name="Footer Placeholder 3"/>
          <p:cNvSpPr>
            <a:spLocks noGrp="1"/>
          </p:cNvSpPr>
          <p:nvPr>
            <p:ph type="ftr" sz="quarter" idx="11"/>
          </p:nvPr>
        </p:nvSpPr>
        <p:spPr>
          <a:xfrm>
            <a:off x="5257800" y="612648"/>
            <a:ext cx="1325880" cy="457200"/>
          </a:xfrm>
        </p:spPr>
        <p:txBody>
          <a:bodyPr/>
          <a:lstStyle/>
          <a:p>
            <a:endParaRPr lang="en-GB"/>
          </a:p>
        </p:txBody>
      </p:sp>
      <p:sp>
        <p:nvSpPr>
          <p:cNvPr id="5" name="Slide Number Placeholder 4"/>
          <p:cNvSpPr>
            <a:spLocks noGrp="1"/>
          </p:cNvSpPr>
          <p:nvPr>
            <p:ph type="sldNum" sz="quarter" idx="12"/>
          </p:nvPr>
        </p:nvSpPr>
        <p:spPr>
          <a:xfrm>
            <a:off x="8174736" y="2272"/>
            <a:ext cx="762000" cy="365760"/>
          </a:xfrm>
        </p:spPr>
        <p:txBody>
          <a:bodyPr/>
          <a:lstStyle/>
          <a:p>
            <a:fld id="{801F6CF5-2A12-4618-AC30-E56DD1E7C07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4B119A-0D75-41A7-A95D-D905AF6B6A6D}" type="datetime1">
              <a:rPr lang="en-GB" smtClean="0"/>
              <a:pPr/>
              <a:t>24/10/2018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01F6CF5-2A12-4618-AC30-E56DD1E7C07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E2AFAE-08E5-4B0E-976A-B4846BAEFD47}" type="datetime1">
              <a:rPr lang="en-GB" smtClean="0"/>
              <a:pPr/>
              <a:t>24/10/2018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1F6CF5-2A12-4618-AC30-E56DD1E7C07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1B0E460-426C-48D9-9D46-03487650F43A}" type="datetime1">
              <a:rPr lang="en-GB" smtClean="0"/>
              <a:pPr/>
              <a:t>24/10/2018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01F6CF5-2A12-4618-AC30-E56DD1E7C07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96942D0-5630-4F49-B851-E743CA400931}" type="datetime1">
              <a:rPr lang="en-GB" smtClean="0"/>
              <a:pPr/>
              <a:t>24/10/2018</a:t>
            </a:fld>
            <a:endParaRPr lang="en-GB"/>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GB"/>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01F6CF5-2A12-4618-AC30-E56DD1E7C07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0"/>
            <a:ext cx="7772400" cy="2661320"/>
          </a:xfrm>
        </p:spPr>
        <p:txBody>
          <a:bodyPr>
            <a:normAutofit/>
          </a:bodyPr>
          <a:lstStyle/>
          <a:p>
            <a:pPr algn="ctr"/>
            <a:r>
              <a:rPr lang="en-GB" sz="3600" dirty="0" smtClean="0"/>
              <a:t>LAGOS AS LAND OF THE SPIRITS: EXPLORING LANGUAGE SHIFT AND LOSS AMONG </a:t>
            </a:r>
            <a:r>
              <a:rPr lang="en-GB" sz="3600" dirty="0" err="1" smtClean="0"/>
              <a:t>OGU</a:t>
            </a:r>
            <a:r>
              <a:rPr lang="en-GB" sz="3600" dirty="0" smtClean="0"/>
              <a:t> AND </a:t>
            </a:r>
            <a:r>
              <a:rPr lang="en-GB" sz="3600" dirty="0" err="1" smtClean="0"/>
              <a:t>ESAN</a:t>
            </a:r>
            <a:r>
              <a:rPr lang="en-GB" sz="3600" dirty="0" smtClean="0"/>
              <a:t> MIGRANTS </a:t>
            </a:r>
            <a:r>
              <a:rPr lang="en-GB" sz="3600" dirty="0" err="1" smtClean="0"/>
              <a:t>IN</a:t>
            </a:r>
            <a:r>
              <a:rPr lang="en-GB" sz="3600" dirty="0" smtClean="0"/>
              <a:t> THE  </a:t>
            </a:r>
            <a:r>
              <a:rPr lang="en-GB" sz="3600" dirty="0" err="1" smtClean="0"/>
              <a:t>70s</a:t>
            </a:r>
            <a:endParaRPr lang="en-GB" sz="3600" dirty="0"/>
          </a:p>
        </p:txBody>
      </p:sp>
      <p:sp>
        <p:nvSpPr>
          <p:cNvPr id="3" name="Subtitle 2"/>
          <p:cNvSpPr>
            <a:spLocks noGrp="1"/>
          </p:cNvSpPr>
          <p:nvPr>
            <p:ph type="subTitle" idx="1"/>
          </p:nvPr>
        </p:nvSpPr>
        <p:spPr>
          <a:xfrm>
            <a:off x="323528" y="3789040"/>
            <a:ext cx="8496944" cy="2688704"/>
          </a:xfrm>
        </p:spPr>
        <p:txBody>
          <a:bodyPr>
            <a:normAutofit/>
          </a:bodyPr>
          <a:lstStyle/>
          <a:p>
            <a:r>
              <a:rPr lang="en-GB" sz="4000" b="1" dirty="0" smtClean="0"/>
              <a:t>Dr Esther </a:t>
            </a:r>
            <a:r>
              <a:rPr lang="en-GB" sz="4000" b="1" dirty="0" err="1" smtClean="0"/>
              <a:t>Senayon</a:t>
            </a:r>
            <a:endParaRPr lang="en-GB" sz="4000" b="1" dirty="0" smtClean="0"/>
          </a:p>
          <a:p>
            <a:endParaRPr lang="en-GB" sz="3200" b="1" dirty="0" smtClean="0"/>
          </a:p>
          <a:p>
            <a:r>
              <a:rPr lang="en-GB" sz="3200" b="1" dirty="0" smtClean="0"/>
              <a:t>Mountain Top University,</a:t>
            </a:r>
          </a:p>
          <a:p>
            <a:r>
              <a:rPr lang="en-GB" sz="3200" b="1" dirty="0" err="1" smtClean="0"/>
              <a:t>Ibafo</a:t>
            </a:r>
            <a:r>
              <a:rPr lang="en-GB" sz="3200" b="1" dirty="0" smtClean="0"/>
              <a:t>, </a:t>
            </a:r>
            <a:r>
              <a:rPr lang="en-GB" sz="3200" b="1" dirty="0" err="1" smtClean="0"/>
              <a:t>Ogun</a:t>
            </a:r>
            <a:r>
              <a:rPr lang="en-GB" sz="3200" b="1" dirty="0" smtClean="0"/>
              <a:t> State</a:t>
            </a:r>
            <a:endParaRPr lang="en-GB" sz="3200" b="1" dirty="0"/>
          </a:p>
        </p:txBody>
      </p:sp>
    </p:spTree>
  </p:cSld>
  <p:clrMapOvr>
    <a:masterClrMapping/>
  </p:clrMapOvr>
  <p:transition advClick="0" advTm="5000">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820472" cy="1066800"/>
          </a:xfrm>
        </p:spPr>
        <p:txBody>
          <a:bodyPr>
            <a:normAutofit fontScale="90000"/>
          </a:bodyPr>
          <a:lstStyle/>
          <a:p>
            <a:r>
              <a:rPr lang="en-GB" b="1" dirty="0" smtClean="0">
                <a:solidFill>
                  <a:srgbClr val="FF0000"/>
                </a:solidFill>
              </a:rPr>
              <a:t>The Role of Lagos in Facilitating </a:t>
            </a:r>
            <a:r>
              <a:rPr lang="en-GB" b="1" dirty="0" err="1" smtClean="0">
                <a:solidFill>
                  <a:srgbClr val="FF0000"/>
                </a:solidFill>
              </a:rPr>
              <a:t>Ogu</a:t>
            </a:r>
            <a:r>
              <a:rPr lang="en-GB" b="1" dirty="0" smtClean="0">
                <a:solidFill>
                  <a:srgbClr val="FF0000"/>
                </a:solidFill>
              </a:rPr>
              <a:t> Language Shift</a:t>
            </a:r>
            <a:endParaRPr lang="en-GB" b="1" dirty="0">
              <a:solidFill>
                <a:srgbClr val="FF0000"/>
              </a:solidFill>
            </a:endParaRPr>
          </a:p>
        </p:txBody>
      </p:sp>
      <p:sp>
        <p:nvSpPr>
          <p:cNvPr id="3" name="Content Placeholder 2"/>
          <p:cNvSpPr>
            <a:spLocks noGrp="1"/>
          </p:cNvSpPr>
          <p:nvPr>
            <p:ph idx="1"/>
          </p:nvPr>
        </p:nvSpPr>
        <p:spPr>
          <a:xfrm>
            <a:off x="0" y="1628800"/>
            <a:ext cx="9144000" cy="5229200"/>
          </a:xfrm>
        </p:spPr>
        <p:txBody>
          <a:bodyPr>
            <a:normAutofit lnSpcReduction="10000"/>
          </a:bodyPr>
          <a:lstStyle/>
          <a:p>
            <a:pPr algn="just"/>
            <a:r>
              <a:rPr lang="en-US" b="1" dirty="0" smtClean="0"/>
              <a:t>“In those days, we in the villages perceived that some of our  widely travelled kinsmen from Lagos didn’t find it fashionable to speak </a:t>
            </a:r>
            <a:r>
              <a:rPr lang="en-US" b="1" dirty="0" err="1" smtClean="0"/>
              <a:t>Ogu</a:t>
            </a:r>
            <a:r>
              <a:rPr lang="en-US" b="1" dirty="0" smtClean="0"/>
              <a:t> and didn’t encourage being spoken to in the language. That was why we were not that proud of the language and not eager to speak it. We felt that because it was the people who “had seen it all” that were not so moved about patronizing the language. Did people get imprisoned for speaking the language or did they get killed for it? We didn’t know. Because of that we were quick to hide the language and the related names” (</a:t>
            </a:r>
            <a:r>
              <a:rPr lang="en-US" b="1" dirty="0" err="1" smtClean="0"/>
              <a:t>FGD</a:t>
            </a:r>
            <a:r>
              <a:rPr lang="en-US" b="1" dirty="0" smtClean="0"/>
              <a:t>, </a:t>
            </a:r>
            <a:r>
              <a:rPr lang="en-US" b="1" dirty="0" err="1" smtClean="0"/>
              <a:t>Obakobe</a:t>
            </a:r>
            <a:r>
              <a:rPr lang="en-US" b="1" dirty="0" smtClean="0"/>
              <a:t>).</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10</a:t>
            </a:fld>
            <a:endParaRPr lang="en-GB"/>
          </a:p>
        </p:txBody>
      </p:sp>
    </p:spTree>
  </p:cSld>
  <p:clrMapOvr>
    <a:masterClrMapping/>
  </p:clrMapOvr>
  <p:transition>
    <p:cover dir="l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066800"/>
          </a:xfrm>
        </p:spPr>
        <p:txBody>
          <a:bodyPr/>
          <a:lstStyle/>
          <a:p>
            <a:r>
              <a:rPr lang="en-GB" dirty="0" smtClean="0">
                <a:solidFill>
                  <a:srgbClr val="FF0000"/>
                </a:solidFill>
              </a:rPr>
              <a:t>Responses from </a:t>
            </a:r>
            <a:r>
              <a:rPr lang="en-GB" dirty="0" err="1" smtClean="0">
                <a:solidFill>
                  <a:srgbClr val="FF0000"/>
                </a:solidFill>
              </a:rPr>
              <a:t>FGD</a:t>
            </a:r>
            <a:r>
              <a:rPr lang="en-GB" dirty="0" smtClean="0">
                <a:solidFill>
                  <a:srgbClr val="FF0000"/>
                </a:solidFill>
              </a:rPr>
              <a:t> and </a:t>
            </a:r>
            <a:r>
              <a:rPr lang="en-GB" dirty="0" err="1" smtClean="0">
                <a:solidFill>
                  <a:srgbClr val="FF0000"/>
                </a:solidFill>
              </a:rPr>
              <a:t>KII</a:t>
            </a:r>
            <a:endParaRPr lang="en-GB" dirty="0">
              <a:solidFill>
                <a:srgbClr val="FF0000"/>
              </a:solidFill>
            </a:endParaRPr>
          </a:p>
        </p:txBody>
      </p:sp>
      <p:sp>
        <p:nvSpPr>
          <p:cNvPr id="3" name="Content Placeholder 2"/>
          <p:cNvSpPr>
            <a:spLocks noGrp="1"/>
          </p:cNvSpPr>
          <p:nvPr>
            <p:ph idx="1"/>
          </p:nvPr>
        </p:nvSpPr>
        <p:spPr>
          <a:xfrm>
            <a:off x="323528" y="1628800"/>
            <a:ext cx="8363272" cy="4945736"/>
          </a:xfrm>
        </p:spPr>
        <p:txBody>
          <a:bodyPr>
            <a:normAutofit fontScale="92500" lnSpcReduction="10000"/>
          </a:bodyPr>
          <a:lstStyle/>
          <a:p>
            <a:pPr algn="just"/>
            <a:r>
              <a:rPr lang="en-US" b="1" dirty="0" smtClean="0"/>
              <a:t> “Our people who returned from Lagos made us feel stupid for speaking </a:t>
            </a:r>
            <a:r>
              <a:rPr lang="en-US" b="1" dirty="0" err="1" smtClean="0"/>
              <a:t>Ogu</a:t>
            </a:r>
            <a:r>
              <a:rPr lang="en-US" b="1" dirty="0" smtClean="0"/>
              <a:t>. Some had taken on Yoruba names which many of us at home began to emulate” (</a:t>
            </a:r>
            <a:r>
              <a:rPr lang="en-US" b="1" dirty="0" err="1" smtClean="0"/>
              <a:t>FGD</a:t>
            </a:r>
            <a:r>
              <a:rPr lang="en-US" b="1" dirty="0" smtClean="0"/>
              <a:t>, </a:t>
            </a:r>
            <a:r>
              <a:rPr lang="en-US" b="1" dirty="0" err="1" smtClean="0"/>
              <a:t>Obakobe</a:t>
            </a:r>
            <a:r>
              <a:rPr lang="en-US" b="1" dirty="0" smtClean="0"/>
              <a:t>).</a:t>
            </a:r>
          </a:p>
          <a:p>
            <a:pPr algn="just"/>
            <a:endParaRPr lang="en-US" b="1" dirty="0" smtClean="0"/>
          </a:p>
          <a:p>
            <a:pPr algn="just"/>
            <a:r>
              <a:rPr lang="en-US" b="1" dirty="0" smtClean="0"/>
              <a:t>“When I was an apprentice in Lagos, whenever my co-apprentices and I were seated, they would say, ‘</a:t>
            </a:r>
            <a:r>
              <a:rPr lang="en-US" b="1" i="1" dirty="0" smtClean="0"/>
              <a:t>You are an </a:t>
            </a:r>
            <a:r>
              <a:rPr lang="en-US" b="1" i="1" dirty="0" err="1" smtClean="0"/>
              <a:t>Egun</a:t>
            </a:r>
            <a:r>
              <a:rPr lang="en-US" b="1" i="1" dirty="0" smtClean="0"/>
              <a:t>’</a:t>
            </a:r>
            <a:r>
              <a:rPr lang="en-US" b="1" dirty="0" smtClean="0"/>
              <a:t>. Then they would also say, ‘An </a:t>
            </a:r>
            <a:r>
              <a:rPr lang="en-US" b="1" dirty="0" err="1" smtClean="0"/>
              <a:t>Egun</a:t>
            </a:r>
            <a:r>
              <a:rPr lang="en-US" b="1" dirty="0" smtClean="0"/>
              <a:t> person who doesn’t steal is only struggling against temptation to steal’. It was all these insults that made us resolve to hide our </a:t>
            </a:r>
            <a:r>
              <a:rPr lang="en-US" b="1" dirty="0" err="1" smtClean="0"/>
              <a:t>Ogu</a:t>
            </a:r>
            <a:r>
              <a:rPr lang="en-US" b="1" dirty="0" smtClean="0"/>
              <a:t> identity” (</a:t>
            </a:r>
            <a:r>
              <a:rPr lang="en-US" b="1" dirty="0" err="1" smtClean="0"/>
              <a:t>KII</a:t>
            </a:r>
            <a:r>
              <a:rPr lang="en-US" b="1" dirty="0" smtClean="0"/>
              <a:t>, Lagos).</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11</a:t>
            </a:fld>
            <a:endParaRPr lang="en-GB"/>
          </a:p>
        </p:txBody>
      </p:sp>
    </p:spTree>
  </p:cSld>
  <p:clrMapOvr>
    <a:masterClrMapping/>
  </p:clrMapOvr>
  <p:transition>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92696"/>
            <a:ext cx="8229600" cy="1066800"/>
          </a:xfrm>
        </p:spPr>
        <p:txBody>
          <a:bodyPr>
            <a:normAutofit fontScale="90000"/>
          </a:bodyPr>
          <a:lstStyle/>
          <a:p>
            <a:r>
              <a:rPr lang="en-GB" b="1" dirty="0" err="1" smtClean="0">
                <a:solidFill>
                  <a:srgbClr val="FF0000"/>
                </a:solidFill>
              </a:rPr>
              <a:t>Esan</a:t>
            </a:r>
            <a:r>
              <a:rPr lang="en-GB" b="1" dirty="0" smtClean="0">
                <a:solidFill>
                  <a:srgbClr val="FF0000"/>
                </a:solidFill>
              </a:rPr>
              <a:t> People, </a:t>
            </a:r>
            <a:r>
              <a:rPr lang="en-GB" b="1" dirty="0" err="1" smtClean="0">
                <a:solidFill>
                  <a:srgbClr val="FF0000"/>
                </a:solidFill>
              </a:rPr>
              <a:t>Eko</a:t>
            </a:r>
            <a:r>
              <a:rPr lang="en-GB" b="1" dirty="0" smtClean="0">
                <a:solidFill>
                  <a:srgbClr val="FF0000"/>
                </a:solidFill>
              </a:rPr>
              <a:t> and Language Loss</a:t>
            </a:r>
            <a:r>
              <a:rPr lang="en-GB" dirty="0" smtClean="0"/>
              <a:t/>
            </a:r>
            <a:br>
              <a:rPr lang="en-GB" dirty="0" smtClean="0"/>
            </a:br>
            <a:endParaRPr lang="en-GB" dirty="0"/>
          </a:p>
        </p:txBody>
      </p:sp>
      <p:sp>
        <p:nvSpPr>
          <p:cNvPr id="3" name="Content Placeholder 2"/>
          <p:cNvSpPr>
            <a:spLocks noGrp="1"/>
          </p:cNvSpPr>
          <p:nvPr>
            <p:ph idx="1"/>
          </p:nvPr>
        </p:nvSpPr>
        <p:spPr>
          <a:xfrm>
            <a:off x="0" y="1484784"/>
            <a:ext cx="8820472" cy="5373216"/>
          </a:xfrm>
        </p:spPr>
        <p:txBody>
          <a:bodyPr>
            <a:normAutofit lnSpcReduction="10000"/>
          </a:bodyPr>
          <a:lstStyle/>
          <a:p>
            <a:r>
              <a:rPr lang="en-GB" b="1" dirty="0" err="1" smtClean="0"/>
              <a:t>Esan</a:t>
            </a:r>
            <a:r>
              <a:rPr lang="en-GB" b="1" dirty="0" smtClean="0"/>
              <a:t>, popularly known as </a:t>
            </a:r>
            <a:r>
              <a:rPr lang="en-GB" b="1" dirty="0" err="1" smtClean="0"/>
              <a:t>Ishan</a:t>
            </a:r>
            <a:r>
              <a:rPr lang="en-GB" b="1" dirty="0" smtClean="0"/>
              <a:t>, is an </a:t>
            </a:r>
            <a:r>
              <a:rPr lang="en-GB" b="1" dirty="0" err="1" smtClean="0"/>
              <a:t>Edoid</a:t>
            </a:r>
            <a:r>
              <a:rPr lang="en-GB" b="1" dirty="0" smtClean="0"/>
              <a:t> language spoken in the Central and Northern parts of Edo State in Southern Nigeria (</a:t>
            </a:r>
            <a:r>
              <a:rPr lang="en-GB" b="1" dirty="0" err="1" smtClean="0"/>
              <a:t>Elugbe</a:t>
            </a:r>
            <a:r>
              <a:rPr lang="en-GB" b="1" dirty="0" smtClean="0"/>
              <a:t> 1973).</a:t>
            </a:r>
          </a:p>
          <a:p>
            <a:r>
              <a:rPr lang="en-GB" b="1" dirty="0" smtClean="0"/>
              <a:t> </a:t>
            </a:r>
          </a:p>
          <a:p>
            <a:r>
              <a:rPr lang="en-GB" b="1" dirty="0" smtClean="0"/>
              <a:t>The early </a:t>
            </a:r>
            <a:r>
              <a:rPr lang="en-GB" b="1" dirty="0" err="1" smtClean="0"/>
              <a:t>70s</a:t>
            </a:r>
            <a:r>
              <a:rPr lang="en-GB" b="1" dirty="0" smtClean="0"/>
              <a:t> also saw </a:t>
            </a:r>
            <a:r>
              <a:rPr lang="en-GB" b="1" dirty="0" err="1" smtClean="0"/>
              <a:t>Esan</a:t>
            </a:r>
            <a:r>
              <a:rPr lang="en-GB" b="1" dirty="0" smtClean="0"/>
              <a:t> people in their numbers establish their presence in Lagos in quest for economic empowerment.</a:t>
            </a:r>
          </a:p>
          <a:p>
            <a:endParaRPr lang="en-GB" b="1" dirty="0" smtClean="0"/>
          </a:p>
          <a:p>
            <a:r>
              <a:rPr lang="en-GB" b="1" dirty="0" smtClean="0"/>
              <a:t>Many </a:t>
            </a:r>
            <a:r>
              <a:rPr lang="en-GB" b="1" dirty="0" err="1" smtClean="0"/>
              <a:t>Esan</a:t>
            </a:r>
            <a:r>
              <a:rPr lang="en-GB" b="1" dirty="0" smtClean="0"/>
              <a:t> people refuse to return home giving rise to the saying by elders that Lagos is a land of the spirits where people never return.</a:t>
            </a:r>
          </a:p>
        </p:txBody>
      </p:sp>
      <p:sp>
        <p:nvSpPr>
          <p:cNvPr id="4" name="Slide Number Placeholder 3"/>
          <p:cNvSpPr>
            <a:spLocks noGrp="1"/>
          </p:cNvSpPr>
          <p:nvPr>
            <p:ph type="sldNum" sz="quarter" idx="12"/>
          </p:nvPr>
        </p:nvSpPr>
        <p:spPr/>
        <p:txBody>
          <a:bodyPr/>
          <a:lstStyle/>
          <a:p>
            <a:fld id="{801F6CF5-2A12-4618-AC30-E56DD1E7C074}" type="slidenum">
              <a:rPr lang="en-GB" smtClean="0"/>
              <a:pPr/>
              <a:t>12</a:t>
            </a:fld>
            <a:endParaRPr lang="en-GB"/>
          </a:p>
        </p:txBody>
      </p:sp>
    </p:spTree>
  </p:cSld>
  <p:clrMapOvr>
    <a:masterClrMapping/>
  </p:clrMapOvr>
  <p:transition>
    <p:strips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0688"/>
            <a:ext cx="9144000" cy="1589112"/>
          </a:xfrm>
        </p:spPr>
        <p:txBody>
          <a:bodyPr>
            <a:normAutofit fontScale="90000"/>
          </a:bodyPr>
          <a:lstStyle/>
          <a:p>
            <a:r>
              <a:rPr lang="en-GB" b="1" dirty="0" err="1" smtClean="0">
                <a:solidFill>
                  <a:srgbClr val="FF0000"/>
                </a:solidFill>
              </a:rPr>
              <a:t>Esan</a:t>
            </a:r>
            <a:r>
              <a:rPr lang="en-GB" b="1" dirty="0" smtClean="0">
                <a:solidFill>
                  <a:srgbClr val="FF0000"/>
                </a:solidFill>
              </a:rPr>
              <a:t> Migrants, Community Expectations and Lagos as Escape Route</a:t>
            </a:r>
            <a:r>
              <a:rPr lang="en-GB" dirty="0" smtClean="0"/>
              <a:t/>
            </a:r>
            <a:br>
              <a:rPr lang="en-GB" dirty="0" smtClean="0"/>
            </a:br>
            <a:endParaRPr lang="en-GB" dirty="0"/>
          </a:p>
        </p:txBody>
      </p:sp>
      <p:sp>
        <p:nvSpPr>
          <p:cNvPr id="3" name="Content Placeholder 2"/>
          <p:cNvSpPr>
            <a:spLocks noGrp="1"/>
          </p:cNvSpPr>
          <p:nvPr>
            <p:ph idx="1"/>
          </p:nvPr>
        </p:nvSpPr>
        <p:spPr>
          <a:xfrm>
            <a:off x="323528" y="1844824"/>
            <a:ext cx="8496944" cy="5013176"/>
          </a:xfrm>
        </p:spPr>
        <p:txBody>
          <a:bodyPr>
            <a:normAutofit lnSpcReduction="10000"/>
          </a:bodyPr>
          <a:lstStyle/>
          <a:p>
            <a:pPr algn="just"/>
            <a:r>
              <a:rPr lang="en-GB" b="1" dirty="0" err="1" smtClean="0"/>
              <a:t>Esan</a:t>
            </a:r>
            <a:r>
              <a:rPr lang="en-GB" b="1" dirty="0" smtClean="0"/>
              <a:t> people embrace Yoruba and English at the detriment of  their language. However they do not deny their identity.</a:t>
            </a:r>
          </a:p>
          <a:p>
            <a:pPr algn="just"/>
            <a:endParaRPr lang="en-GB" b="1" dirty="0" smtClean="0"/>
          </a:p>
          <a:p>
            <a:pPr algn="just"/>
            <a:r>
              <a:rPr lang="en-GB" b="1" dirty="0" smtClean="0"/>
              <a:t>Lagos provides an escape route from extended family and community expectations.</a:t>
            </a:r>
          </a:p>
          <a:p>
            <a:pPr algn="just"/>
            <a:endParaRPr lang="en-GB" b="1" dirty="0" smtClean="0"/>
          </a:p>
          <a:p>
            <a:pPr algn="just"/>
            <a:r>
              <a:rPr lang="en-GB" b="1" dirty="0" smtClean="0"/>
              <a:t>A major reason why </a:t>
            </a:r>
            <a:r>
              <a:rPr lang="en-GB" b="1" dirty="0" err="1" smtClean="0"/>
              <a:t>Esan</a:t>
            </a:r>
            <a:r>
              <a:rPr lang="en-GB" b="1" dirty="0" smtClean="0"/>
              <a:t> migrants  in Lagos refuse to return home is the fear of bewitchment popularly believed to be common among rural </a:t>
            </a:r>
            <a:r>
              <a:rPr lang="en-GB" b="1" dirty="0" err="1" smtClean="0"/>
              <a:t>Esan</a:t>
            </a:r>
            <a:r>
              <a:rPr lang="en-GB" b="1" dirty="0" smtClean="0"/>
              <a:t> people.</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13</a:t>
            </a:fld>
            <a:endParaRPr lang="en-GB"/>
          </a:p>
        </p:txBody>
      </p:sp>
    </p:spTree>
  </p:cSld>
  <p:clrMapOvr>
    <a:masterClrMapping/>
  </p:clrMapOvr>
  <p:transition>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04664"/>
            <a:ext cx="8229600" cy="1066800"/>
          </a:xfrm>
        </p:spPr>
        <p:txBody>
          <a:bodyPr/>
          <a:lstStyle/>
          <a:p>
            <a:r>
              <a:rPr lang="en-GB" b="1" dirty="0" smtClean="0">
                <a:solidFill>
                  <a:srgbClr val="FF0000"/>
                </a:solidFill>
              </a:rPr>
              <a:t>Responses from </a:t>
            </a:r>
            <a:r>
              <a:rPr lang="en-GB" b="1" dirty="0" err="1" smtClean="0">
                <a:solidFill>
                  <a:srgbClr val="FF0000"/>
                </a:solidFill>
              </a:rPr>
              <a:t>FGD</a:t>
            </a:r>
            <a:r>
              <a:rPr lang="en-GB" b="1" dirty="0" smtClean="0">
                <a:solidFill>
                  <a:srgbClr val="FF0000"/>
                </a:solidFill>
              </a:rPr>
              <a:t> and </a:t>
            </a:r>
            <a:r>
              <a:rPr lang="en-GB" b="1" dirty="0" err="1" smtClean="0">
                <a:solidFill>
                  <a:srgbClr val="FF0000"/>
                </a:solidFill>
              </a:rPr>
              <a:t>KII</a:t>
            </a:r>
            <a:endParaRPr lang="en-GB" b="1" dirty="0">
              <a:solidFill>
                <a:srgbClr val="FF0000"/>
              </a:solidFill>
            </a:endParaRPr>
          </a:p>
        </p:txBody>
      </p:sp>
      <p:sp>
        <p:nvSpPr>
          <p:cNvPr id="3" name="Content Placeholder 2"/>
          <p:cNvSpPr>
            <a:spLocks noGrp="1"/>
          </p:cNvSpPr>
          <p:nvPr>
            <p:ph idx="1"/>
          </p:nvPr>
        </p:nvSpPr>
        <p:spPr>
          <a:xfrm>
            <a:off x="323528" y="1772816"/>
            <a:ext cx="8820472" cy="5085184"/>
          </a:xfrm>
        </p:spPr>
        <p:txBody>
          <a:bodyPr>
            <a:normAutofit lnSpcReduction="10000"/>
          </a:bodyPr>
          <a:lstStyle/>
          <a:p>
            <a:pPr algn="just"/>
            <a:r>
              <a:rPr lang="en-GB" b="1" dirty="0" smtClean="0"/>
              <a:t>“Are you going to allow your son to go to Lagos? The land of the spirits? You had better think twice. Learn from our experience” (</a:t>
            </a:r>
            <a:r>
              <a:rPr lang="en-GB" b="1" dirty="0" err="1" smtClean="0"/>
              <a:t>FGD</a:t>
            </a:r>
            <a:r>
              <a:rPr lang="en-GB" b="1" dirty="0" smtClean="0"/>
              <a:t>, </a:t>
            </a:r>
            <a:r>
              <a:rPr lang="en-GB" b="1" dirty="0" err="1" smtClean="0"/>
              <a:t>Uromi</a:t>
            </a:r>
            <a:r>
              <a:rPr lang="en-GB" b="1" dirty="0" smtClean="0"/>
              <a:t>).</a:t>
            </a:r>
          </a:p>
          <a:p>
            <a:pPr algn="just"/>
            <a:endParaRPr lang="en-GB" b="1" dirty="0" smtClean="0"/>
          </a:p>
          <a:p>
            <a:pPr algn="just"/>
            <a:r>
              <a:rPr lang="en-GB" b="1" dirty="0" smtClean="0"/>
              <a:t> “A lot of </a:t>
            </a:r>
            <a:r>
              <a:rPr lang="en-GB" b="1" dirty="0" err="1" smtClean="0"/>
              <a:t>Esan</a:t>
            </a:r>
            <a:r>
              <a:rPr lang="en-GB" b="1" dirty="0" smtClean="0"/>
              <a:t> people in Lagos believe that they will be vulnerable to attack by witches and wizards and so they hide in Lagos where they feel secure. Their children too end up having this mindset about home. They speak Yoruba or English” (</a:t>
            </a:r>
            <a:r>
              <a:rPr lang="en-GB" b="1" dirty="0" err="1" smtClean="0"/>
              <a:t>KII</a:t>
            </a:r>
            <a:r>
              <a:rPr lang="en-GB" b="1" dirty="0" smtClean="0"/>
              <a:t>, Lagos).</a:t>
            </a:r>
          </a:p>
          <a:p>
            <a:pPr algn="just"/>
            <a:r>
              <a:rPr lang="en-GB" b="1" dirty="0" smtClean="0"/>
              <a:t> </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14</a:t>
            </a:fld>
            <a:endParaRPr lang="en-GB"/>
          </a:p>
        </p:txBody>
      </p:sp>
    </p:spTree>
  </p:cSld>
  <p:clrMapOvr>
    <a:masterClrMapping/>
  </p:clrMapOvr>
  <p:transition>
    <p:wheel spokes="2"/>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332656"/>
            <a:ext cx="8229600" cy="1066800"/>
          </a:xfrm>
        </p:spPr>
        <p:txBody>
          <a:bodyPr/>
          <a:lstStyle/>
          <a:p>
            <a:r>
              <a:rPr lang="en-GB" b="1" dirty="0" smtClean="0">
                <a:solidFill>
                  <a:srgbClr val="FF0000"/>
                </a:solidFill>
              </a:rPr>
              <a:t>Conclusion</a:t>
            </a:r>
            <a:endParaRPr lang="en-GB" b="1" dirty="0">
              <a:solidFill>
                <a:srgbClr val="FF0000"/>
              </a:solidFill>
            </a:endParaRPr>
          </a:p>
        </p:txBody>
      </p:sp>
      <p:sp>
        <p:nvSpPr>
          <p:cNvPr id="3" name="Content Placeholder 2"/>
          <p:cNvSpPr>
            <a:spLocks noGrp="1"/>
          </p:cNvSpPr>
          <p:nvPr>
            <p:ph idx="1"/>
          </p:nvPr>
        </p:nvSpPr>
        <p:spPr>
          <a:xfrm>
            <a:off x="323528" y="1628800"/>
            <a:ext cx="8496944" cy="4896544"/>
          </a:xfrm>
        </p:spPr>
        <p:txBody>
          <a:bodyPr>
            <a:normAutofit fontScale="92500" lnSpcReduction="10000"/>
          </a:bodyPr>
          <a:lstStyle/>
          <a:p>
            <a:pPr algn="just"/>
            <a:r>
              <a:rPr lang="en-GB" b="1" dirty="0" smtClean="0"/>
              <a:t>Although </a:t>
            </a:r>
            <a:r>
              <a:rPr lang="en-GB" b="1" dirty="0" err="1" smtClean="0"/>
              <a:t>Ogu</a:t>
            </a:r>
            <a:r>
              <a:rPr lang="en-GB" b="1" dirty="0" smtClean="0"/>
              <a:t> and </a:t>
            </a:r>
            <a:r>
              <a:rPr lang="en-GB" b="1" dirty="0" err="1" smtClean="0"/>
              <a:t>Esan</a:t>
            </a:r>
            <a:r>
              <a:rPr lang="en-GB" b="1" dirty="0" smtClean="0"/>
              <a:t> people played prominent roles in the founding of Lagos, they have both lost their linguistic power to Yoruba and English.</a:t>
            </a:r>
          </a:p>
          <a:p>
            <a:pPr algn="just"/>
            <a:endParaRPr lang="en-GB" b="1" dirty="0" smtClean="0"/>
          </a:p>
          <a:p>
            <a:pPr algn="just"/>
            <a:r>
              <a:rPr lang="en-GB" b="1" dirty="0" smtClean="0"/>
              <a:t>For both languages to regain their linguistic vitality, their speakers  need to return to the patronage of  the languages and ensure intergenerational transfer.</a:t>
            </a:r>
          </a:p>
          <a:p>
            <a:pPr algn="just"/>
            <a:endParaRPr lang="en-GB" b="1" dirty="0" smtClean="0"/>
          </a:p>
          <a:p>
            <a:pPr algn="just"/>
            <a:r>
              <a:rPr lang="en-GB" b="1" dirty="0" smtClean="0"/>
              <a:t>Since languages and   their cultures are unique,  they should not be allowed to die.</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5715000"/>
          </a:xfrm>
        </p:spPr>
        <p:txBody>
          <a:bodyPr>
            <a:normAutofit/>
          </a:bodyPr>
          <a:lstStyle/>
          <a:p>
            <a:pPr algn="ctr"/>
            <a:r>
              <a:rPr lang="en-GB" sz="6700" b="1" dirty="0" smtClean="0">
                <a:latin typeface="+mn-lt"/>
              </a:rPr>
              <a:t>Thank you for listening</a:t>
            </a:r>
            <a:r>
              <a:rPr lang="en-GB" dirty="0" smtClean="0"/>
              <a:t/>
            </a:r>
            <a:br>
              <a:rPr lang="en-GB" dirty="0" smtClean="0"/>
            </a:br>
            <a:endParaRPr lang="en-GB"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16</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solidFill>
                  <a:schemeClr val="accent1"/>
                </a:solidFill>
              </a:rPr>
              <a:t>Paper Presented At</a:t>
            </a:r>
            <a:r>
              <a:rPr lang="en-GB" dirty="0" smtClean="0"/>
              <a:t>:</a:t>
            </a:r>
            <a:br>
              <a:rPr lang="en-GB" dirty="0" smtClean="0"/>
            </a:br>
            <a:endParaRPr lang="en-GB" dirty="0"/>
          </a:p>
        </p:txBody>
      </p:sp>
      <p:sp>
        <p:nvSpPr>
          <p:cNvPr id="3" name="Content Placeholder 2"/>
          <p:cNvSpPr>
            <a:spLocks noGrp="1"/>
          </p:cNvSpPr>
          <p:nvPr>
            <p:ph idx="1"/>
          </p:nvPr>
        </p:nvSpPr>
        <p:spPr>
          <a:xfrm>
            <a:off x="0" y="2132856"/>
            <a:ext cx="8686800" cy="4325112"/>
          </a:xfrm>
        </p:spPr>
        <p:txBody>
          <a:bodyPr/>
          <a:lstStyle/>
          <a:p>
            <a:pPr algn="just"/>
            <a:r>
              <a:rPr lang="en-GB" dirty="0" smtClean="0"/>
              <a:t>The 3</a:t>
            </a:r>
            <a:r>
              <a:rPr lang="en-GB" baseline="30000" dirty="0" smtClean="0"/>
              <a:t>rd</a:t>
            </a:r>
            <a:r>
              <a:rPr lang="en-GB" dirty="0" smtClean="0"/>
              <a:t> Lagos Conference 2018</a:t>
            </a:r>
          </a:p>
          <a:p>
            <a:pPr algn="just"/>
            <a:r>
              <a:rPr lang="en-GB" dirty="0" smtClean="0"/>
              <a:t>Theme: Futurity in Lagos Scholarship, the Arts, Advocacy, and Social Enterprise</a:t>
            </a:r>
          </a:p>
          <a:p>
            <a:pPr algn="just"/>
            <a:r>
              <a:rPr lang="en-GB" dirty="0" smtClean="0"/>
              <a:t>Under the  special panel on “Lagos in </a:t>
            </a:r>
            <a:r>
              <a:rPr lang="en-GB" dirty="0" err="1" smtClean="0"/>
              <a:t>Ogu</a:t>
            </a:r>
            <a:r>
              <a:rPr lang="en-GB" dirty="0" smtClean="0"/>
              <a:t> History, Culture, and Popular Imagination</a:t>
            </a:r>
          </a:p>
          <a:p>
            <a:pPr algn="just"/>
            <a:r>
              <a:rPr lang="en-GB" dirty="0" smtClean="0"/>
              <a:t>Date: June 19-23, 2018</a:t>
            </a:r>
          </a:p>
          <a:p>
            <a:pPr algn="just"/>
            <a:r>
              <a:rPr lang="en-GB" dirty="0" smtClean="0"/>
              <a:t>Venue: Faculty of Management Sciences.</a:t>
            </a:r>
            <a:endParaRPr lang="en-GB" dirty="0"/>
          </a:p>
        </p:txBody>
      </p:sp>
      <p:sp>
        <p:nvSpPr>
          <p:cNvPr id="4" name="Slide Number Placeholder 3"/>
          <p:cNvSpPr>
            <a:spLocks noGrp="1"/>
          </p:cNvSpPr>
          <p:nvPr>
            <p:ph type="sldNum" sz="quarter" idx="12"/>
          </p:nvPr>
        </p:nvSpPr>
        <p:spPr>
          <a:xfrm>
            <a:off x="8174736" y="2272"/>
            <a:ext cx="762000" cy="1410504"/>
          </a:xfrm>
        </p:spPr>
        <p:txBody>
          <a:bodyPr/>
          <a:lstStyle/>
          <a:p>
            <a:fld id="{801F6CF5-2A12-4618-AC30-E56DD1E7C074}" type="slidenum">
              <a:rPr lang="en-GB" smtClean="0"/>
              <a:pPr/>
              <a:t>2</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3</a:t>
            </a:r>
            <a:r>
              <a:rPr lang="en-GB" baseline="30000" dirty="0" smtClean="0"/>
              <a:t>rd</a:t>
            </a:r>
            <a:r>
              <a:rPr lang="en-GB" dirty="0" smtClean="0"/>
              <a:t> Lagos Conference</a:t>
            </a:r>
            <a:endParaRPr lang="en-GB" dirty="0"/>
          </a:p>
        </p:txBody>
      </p:sp>
      <p:sp>
        <p:nvSpPr>
          <p:cNvPr id="3" name="Content Placeholder 2"/>
          <p:cNvSpPr>
            <a:spLocks noGrp="1"/>
          </p:cNvSpPr>
          <p:nvPr>
            <p:ph idx="1"/>
          </p:nvPr>
        </p:nvSpPr>
        <p:spPr/>
        <p:txBody>
          <a:bodyPr/>
          <a:lstStyle/>
          <a:p>
            <a:r>
              <a:rPr lang="en-GB" dirty="0" smtClean="0"/>
              <a:t>Paper presented at the 3</a:t>
            </a:r>
            <a:r>
              <a:rPr lang="en-GB" baseline="30000" dirty="0" smtClean="0"/>
              <a:t>rd</a:t>
            </a:r>
            <a:r>
              <a:rPr lang="en-GB" dirty="0" smtClean="0"/>
              <a:t> Lagos Conference.</a:t>
            </a:r>
          </a:p>
          <a:p>
            <a:r>
              <a:rPr lang="en-GB" dirty="0" smtClean="0"/>
              <a:t>Theme: Futurity in Lagos Scholarship, the Arts, Advocacy, and Social Enterprise.</a:t>
            </a:r>
          </a:p>
          <a:p>
            <a:r>
              <a:rPr lang="en-GB" dirty="0" smtClean="0"/>
              <a:t>At the special panel on Lagos in </a:t>
            </a:r>
            <a:r>
              <a:rPr lang="en-GB" dirty="0" err="1" smtClean="0"/>
              <a:t>Ogu</a:t>
            </a:r>
            <a:r>
              <a:rPr lang="en-GB" dirty="0" smtClean="0"/>
              <a:t> History, Culture, and Popular Imagination.</a:t>
            </a:r>
          </a:p>
          <a:p>
            <a:r>
              <a:rPr lang="en-GB" dirty="0" smtClean="0"/>
              <a:t>June 19-23, 2018.</a:t>
            </a:r>
          </a:p>
          <a:p>
            <a:r>
              <a:rPr lang="en-GB" dirty="0" smtClean="0"/>
              <a:t>Faculty of Management Sciences, University </a:t>
            </a:r>
            <a:r>
              <a:rPr lang="en-GB" smtClean="0"/>
              <a:t>of Lagos</a:t>
            </a:r>
            <a:endParaRPr lang="en-GB"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3</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066800"/>
          </a:xfrm>
        </p:spPr>
        <p:txBody>
          <a:bodyPr/>
          <a:lstStyle/>
          <a:p>
            <a:r>
              <a:rPr lang="en-GB" b="1" dirty="0" smtClean="0">
                <a:solidFill>
                  <a:srgbClr val="FF0000"/>
                </a:solidFill>
              </a:rPr>
              <a:t>Outline</a:t>
            </a:r>
            <a:endParaRPr lang="en-GB" b="1" dirty="0">
              <a:solidFill>
                <a:srgbClr val="FF0000"/>
              </a:solidFill>
            </a:endParaRPr>
          </a:p>
        </p:txBody>
      </p:sp>
      <p:sp>
        <p:nvSpPr>
          <p:cNvPr id="3" name="Content Placeholder 2"/>
          <p:cNvSpPr>
            <a:spLocks noGrp="1"/>
          </p:cNvSpPr>
          <p:nvPr>
            <p:ph idx="1"/>
          </p:nvPr>
        </p:nvSpPr>
        <p:spPr>
          <a:xfrm>
            <a:off x="395536" y="1700808"/>
            <a:ext cx="8229600" cy="4752528"/>
          </a:xfrm>
        </p:spPr>
        <p:txBody>
          <a:bodyPr>
            <a:normAutofit/>
          </a:bodyPr>
          <a:lstStyle/>
          <a:p>
            <a:r>
              <a:rPr lang="en-GB" b="1" dirty="0" smtClean="0"/>
              <a:t>Introduction</a:t>
            </a:r>
            <a:endParaRPr lang="en-GB" dirty="0" smtClean="0"/>
          </a:p>
          <a:p>
            <a:r>
              <a:rPr lang="en-GB" b="1" dirty="0" smtClean="0"/>
              <a:t>Tripartite Narratives about the Founding of Lagos</a:t>
            </a:r>
            <a:endParaRPr lang="en-GB" dirty="0" smtClean="0"/>
          </a:p>
          <a:p>
            <a:r>
              <a:rPr lang="en-GB" b="1" dirty="0" smtClean="0"/>
              <a:t>Research Methodology</a:t>
            </a:r>
            <a:endParaRPr lang="en-GB" dirty="0" smtClean="0"/>
          </a:p>
          <a:p>
            <a:r>
              <a:rPr lang="en-GB" b="1" dirty="0" err="1" smtClean="0"/>
              <a:t>Ogu</a:t>
            </a:r>
            <a:r>
              <a:rPr lang="en-GB" b="1" dirty="0" smtClean="0"/>
              <a:t> People, Lagos and Language Shift</a:t>
            </a:r>
            <a:endParaRPr lang="en-GB" dirty="0" smtClean="0"/>
          </a:p>
          <a:p>
            <a:r>
              <a:rPr lang="en-US" b="1" dirty="0" smtClean="0"/>
              <a:t>Research Findings: The Role of Lagos in Facilitating </a:t>
            </a:r>
            <a:r>
              <a:rPr lang="en-US" b="1" dirty="0" err="1" smtClean="0"/>
              <a:t>Ogu</a:t>
            </a:r>
            <a:r>
              <a:rPr lang="en-US" b="1" dirty="0" smtClean="0"/>
              <a:t> Language Shift</a:t>
            </a:r>
            <a:endParaRPr lang="en-GB" dirty="0" smtClean="0"/>
          </a:p>
          <a:p>
            <a:r>
              <a:rPr lang="en-GB" b="1" dirty="0" err="1" smtClean="0"/>
              <a:t>Esan</a:t>
            </a:r>
            <a:r>
              <a:rPr lang="en-GB" b="1" dirty="0" smtClean="0"/>
              <a:t> People, </a:t>
            </a:r>
            <a:r>
              <a:rPr lang="en-GB" b="1" dirty="0" err="1" smtClean="0"/>
              <a:t>Eko</a:t>
            </a:r>
            <a:r>
              <a:rPr lang="en-GB" b="1" dirty="0" smtClean="0"/>
              <a:t> and Language Loss</a:t>
            </a:r>
            <a:endParaRPr lang="en-GB" dirty="0" smtClean="0"/>
          </a:p>
          <a:p>
            <a:r>
              <a:rPr lang="en-GB" b="1" dirty="0" err="1" smtClean="0"/>
              <a:t>Esan</a:t>
            </a:r>
            <a:r>
              <a:rPr lang="en-GB" b="1" dirty="0" smtClean="0"/>
              <a:t> Migrants, Community Expectations and Lagos as Escape Route</a:t>
            </a:r>
            <a:endParaRPr lang="en-GB" dirty="0" smtClean="0"/>
          </a:p>
          <a:p>
            <a:endParaRPr lang="en-GB"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4</a:t>
            </a:fld>
            <a:endParaRPr lang="en-GB"/>
          </a:p>
        </p:txBody>
      </p:sp>
    </p:spTree>
  </p:cSld>
  <p:clrMapOvr>
    <a:masterClrMapping/>
  </p:clrMapOvr>
  <p:transition spd="slow" advClick="0">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066800"/>
          </a:xfrm>
        </p:spPr>
        <p:txBody>
          <a:bodyPr/>
          <a:lstStyle/>
          <a:p>
            <a:r>
              <a:rPr lang="en-GB" b="1" dirty="0" smtClean="0">
                <a:solidFill>
                  <a:srgbClr val="FF0000"/>
                </a:solidFill>
              </a:rPr>
              <a:t>Introduction</a:t>
            </a:r>
            <a:endParaRPr lang="en-GB" b="1" dirty="0">
              <a:solidFill>
                <a:srgbClr val="FF0000"/>
              </a:solidFill>
            </a:endParaRPr>
          </a:p>
        </p:txBody>
      </p:sp>
      <p:sp>
        <p:nvSpPr>
          <p:cNvPr id="3" name="Content Placeholder 2"/>
          <p:cNvSpPr>
            <a:spLocks noGrp="1"/>
          </p:cNvSpPr>
          <p:nvPr>
            <p:ph idx="1"/>
          </p:nvPr>
        </p:nvSpPr>
        <p:spPr>
          <a:xfrm>
            <a:off x="323528" y="1412776"/>
            <a:ext cx="8229600" cy="5445224"/>
          </a:xfrm>
        </p:spPr>
        <p:txBody>
          <a:bodyPr>
            <a:normAutofit fontScale="92500" lnSpcReduction="10000"/>
          </a:bodyPr>
          <a:lstStyle/>
          <a:p>
            <a:pPr algn="just"/>
            <a:r>
              <a:rPr lang="en-GB" b="1" dirty="0" smtClean="0"/>
              <a:t>The emergence of Lagos as a prominent mega city, which embraces people from all parts of Nigeria, cannot be over emphasized.</a:t>
            </a:r>
          </a:p>
          <a:p>
            <a:pPr algn="just"/>
            <a:r>
              <a:rPr lang="en-GB" b="1" dirty="0" smtClean="0"/>
              <a:t> </a:t>
            </a:r>
          </a:p>
          <a:p>
            <a:pPr algn="just"/>
            <a:r>
              <a:rPr lang="en-GB" b="1" dirty="0" smtClean="0"/>
              <a:t>Migrants from different parts of the country with diverse interests converge in Lagos in their numbers, on a daily basis, in search of greener pastures.</a:t>
            </a:r>
          </a:p>
          <a:p>
            <a:pPr algn="just"/>
            <a:endParaRPr lang="en-GB" b="1" dirty="0" smtClean="0"/>
          </a:p>
          <a:p>
            <a:pPr algn="just"/>
            <a:r>
              <a:rPr lang="en-GB" b="1" dirty="0" smtClean="0"/>
              <a:t> The accommodating nature of Lagos in this regard has been captured in a Yoruba saying ‘</a:t>
            </a:r>
            <a:r>
              <a:rPr lang="en-GB" b="1" dirty="0" err="1" smtClean="0"/>
              <a:t>Eko</a:t>
            </a:r>
            <a:r>
              <a:rPr lang="en-GB" b="1" dirty="0" smtClean="0"/>
              <a:t> </a:t>
            </a:r>
            <a:r>
              <a:rPr lang="en-GB" b="1" dirty="0" err="1" smtClean="0"/>
              <a:t>gb’ole</a:t>
            </a:r>
            <a:r>
              <a:rPr lang="en-GB" b="1" dirty="0" smtClean="0"/>
              <a:t> o </a:t>
            </a:r>
            <a:r>
              <a:rPr lang="en-GB" b="1" dirty="0" err="1" smtClean="0"/>
              <a:t>gbole</a:t>
            </a:r>
            <a:r>
              <a:rPr lang="en-GB" b="1" dirty="0" smtClean="0"/>
              <a:t>’ – meaning that, ‘Lagos accommodates the good, bad (criminal) and indolent persons’ (</a:t>
            </a:r>
            <a:r>
              <a:rPr lang="en-GB" b="1" dirty="0" err="1" smtClean="0"/>
              <a:t>Uyieh</a:t>
            </a:r>
            <a:r>
              <a:rPr lang="en-GB" b="1" dirty="0" smtClean="0"/>
              <a:t> 2018:1).</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b="1" smtClean="0"/>
              <a:pPr/>
              <a:t>5</a:t>
            </a:fld>
            <a:endParaRPr lang="en-GB" b="1"/>
          </a:p>
        </p:txBody>
      </p:sp>
    </p:spTree>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0688"/>
            <a:ext cx="9144000" cy="1210816"/>
          </a:xfrm>
        </p:spPr>
        <p:txBody>
          <a:bodyPr>
            <a:normAutofit fontScale="90000"/>
          </a:bodyPr>
          <a:lstStyle/>
          <a:p>
            <a:r>
              <a:rPr lang="en-GB" b="1" dirty="0" smtClean="0">
                <a:solidFill>
                  <a:srgbClr val="FF0000"/>
                </a:solidFill>
              </a:rPr>
              <a:t>Tripartite Narratives about the Founding of Lagos</a:t>
            </a:r>
            <a:endParaRPr lang="en-GB" b="1" dirty="0">
              <a:solidFill>
                <a:srgbClr val="FF0000"/>
              </a:solidFill>
            </a:endParaRPr>
          </a:p>
        </p:txBody>
      </p:sp>
      <p:sp>
        <p:nvSpPr>
          <p:cNvPr id="3" name="Content Placeholder 2"/>
          <p:cNvSpPr>
            <a:spLocks noGrp="1"/>
          </p:cNvSpPr>
          <p:nvPr>
            <p:ph idx="1"/>
          </p:nvPr>
        </p:nvSpPr>
        <p:spPr>
          <a:xfrm>
            <a:off x="251520" y="2060848"/>
            <a:ext cx="8568952" cy="4797152"/>
          </a:xfrm>
        </p:spPr>
        <p:txBody>
          <a:bodyPr>
            <a:normAutofit fontScale="92500"/>
          </a:bodyPr>
          <a:lstStyle/>
          <a:p>
            <a:pPr algn="just"/>
            <a:r>
              <a:rPr lang="en-GB" b="1" dirty="0" smtClean="0"/>
              <a:t>Narratives about the founding of Lagos surround three key players, the Yoruba (</a:t>
            </a:r>
            <a:r>
              <a:rPr lang="en-GB" b="1" dirty="0" err="1" smtClean="0"/>
              <a:t>Awori</a:t>
            </a:r>
            <a:r>
              <a:rPr lang="en-GB" b="1" dirty="0" smtClean="0"/>
              <a:t> stock), the </a:t>
            </a:r>
            <a:r>
              <a:rPr lang="en-GB" b="1" dirty="0" err="1" smtClean="0"/>
              <a:t>Binis</a:t>
            </a:r>
            <a:r>
              <a:rPr lang="en-GB" b="1" dirty="0" smtClean="0"/>
              <a:t> and the Whydah (</a:t>
            </a:r>
            <a:r>
              <a:rPr lang="en-GB" b="1" dirty="0" err="1" smtClean="0"/>
              <a:t>Ogu</a:t>
            </a:r>
            <a:r>
              <a:rPr lang="en-GB" b="1" dirty="0" smtClean="0"/>
              <a:t> stock) (</a:t>
            </a:r>
            <a:r>
              <a:rPr lang="en-GB" b="1" dirty="0" err="1" smtClean="0"/>
              <a:t>Aderibigbe</a:t>
            </a:r>
            <a:r>
              <a:rPr lang="en-GB" b="1" dirty="0" smtClean="0"/>
              <a:t> 1975,  </a:t>
            </a:r>
            <a:r>
              <a:rPr lang="en-GB" b="1" dirty="0" err="1" smtClean="0"/>
              <a:t>Asiwaju</a:t>
            </a:r>
            <a:r>
              <a:rPr lang="en-GB" b="1" dirty="0" smtClean="0"/>
              <a:t> 1979, </a:t>
            </a:r>
            <a:r>
              <a:rPr lang="en-GB" b="1" dirty="0" err="1" smtClean="0"/>
              <a:t>Bigon</a:t>
            </a:r>
            <a:r>
              <a:rPr lang="en-GB" b="1" dirty="0" smtClean="0"/>
              <a:t> 2011). </a:t>
            </a:r>
          </a:p>
          <a:p>
            <a:pPr algn="just"/>
            <a:endParaRPr lang="en-GB" b="1" dirty="0" smtClean="0"/>
          </a:p>
          <a:p>
            <a:pPr algn="just"/>
            <a:r>
              <a:rPr lang="en-GB" b="1" dirty="0" smtClean="0"/>
              <a:t>The present indigenous name, </a:t>
            </a:r>
            <a:r>
              <a:rPr lang="en-GB" b="1" dirty="0" err="1" smtClean="0"/>
              <a:t>Eko</a:t>
            </a:r>
            <a:r>
              <a:rPr lang="en-GB" b="1" dirty="0" smtClean="0"/>
              <a:t>  is attributed to the </a:t>
            </a:r>
            <a:r>
              <a:rPr lang="en-GB" b="1" dirty="0" err="1" smtClean="0"/>
              <a:t>Binis</a:t>
            </a:r>
            <a:r>
              <a:rPr lang="en-GB" b="1" dirty="0" smtClean="0"/>
              <a:t>  (</a:t>
            </a:r>
            <a:r>
              <a:rPr lang="en-GB" b="1" dirty="0" err="1" smtClean="0"/>
              <a:t>Bigon</a:t>
            </a:r>
            <a:r>
              <a:rPr lang="en-GB" b="1" dirty="0" smtClean="0"/>
              <a:t> 2011).</a:t>
            </a:r>
          </a:p>
          <a:p>
            <a:pPr algn="just"/>
            <a:endParaRPr lang="en-GB" b="1" dirty="0" smtClean="0"/>
          </a:p>
          <a:p>
            <a:pPr algn="just"/>
            <a:r>
              <a:rPr lang="en-GB" b="1" dirty="0" err="1" smtClean="0"/>
              <a:t>Bini</a:t>
            </a:r>
            <a:r>
              <a:rPr lang="en-GB" b="1" dirty="0" smtClean="0"/>
              <a:t> and </a:t>
            </a:r>
            <a:r>
              <a:rPr lang="en-GB" b="1" dirty="0" err="1" smtClean="0"/>
              <a:t>Ogu</a:t>
            </a:r>
            <a:r>
              <a:rPr lang="en-GB" b="1" dirty="0" smtClean="0"/>
              <a:t> people have lost their linguistic power to Yoruba despite the key roles they played in founding Lagos.</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6</a:t>
            </a:fld>
            <a:endParaRPr lang="en-GB"/>
          </a:p>
        </p:txBody>
      </p:sp>
    </p:spTree>
  </p:cSld>
  <p:clrMapOvr>
    <a:masterClrMapping/>
  </p:clrMapOvr>
  <p:transition>
    <p:circl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066800"/>
          </a:xfrm>
        </p:spPr>
        <p:txBody>
          <a:bodyPr/>
          <a:lstStyle/>
          <a:p>
            <a:r>
              <a:rPr lang="en-GB" b="1" dirty="0" smtClean="0">
                <a:solidFill>
                  <a:srgbClr val="FF0000"/>
                </a:solidFill>
              </a:rPr>
              <a:t>Research Methodology</a:t>
            </a:r>
            <a:endParaRPr lang="en-GB" b="1" dirty="0">
              <a:solidFill>
                <a:srgbClr val="FF0000"/>
              </a:solidFill>
            </a:endParaRPr>
          </a:p>
        </p:txBody>
      </p:sp>
      <p:sp>
        <p:nvSpPr>
          <p:cNvPr id="3" name="Content Placeholder 2"/>
          <p:cNvSpPr>
            <a:spLocks noGrp="1"/>
          </p:cNvSpPr>
          <p:nvPr>
            <p:ph idx="1"/>
          </p:nvPr>
        </p:nvSpPr>
        <p:spPr>
          <a:xfrm>
            <a:off x="0" y="1700808"/>
            <a:ext cx="9144000" cy="5157192"/>
          </a:xfrm>
        </p:spPr>
        <p:txBody>
          <a:bodyPr>
            <a:normAutofit fontScale="92500" lnSpcReduction="10000"/>
          </a:bodyPr>
          <a:lstStyle/>
          <a:p>
            <a:pPr algn="just"/>
            <a:r>
              <a:rPr lang="en-GB" b="1" dirty="0" smtClean="0"/>
              <a:t>The study area for this research included </a:t>
            </a:r>
            <a:r>
              <a:rPr lang="en-GB" b="1" dirty="0" err="1" smtClean="0"/>
              <a:t>Uromi</a:t>
            </a:r>
            <a:r>
              <a:rPr lang="en-GB" b="1" dirty="0" smtClean="0"/>
              <a:t> in Edo State, </a:t>
            </a:r>
            <a:r>
              <a:rPr lang="en-GB" b="1" dirty="0" err="1" smtClean="0"/>
              <a:t>Obakobe</a:t>
            </a:r>
            <a:r>
              <a:rPr lang="en-GB" b="1" dirty="0" smtClean="0"/>
              <a:t> in </a:t>
            </a:r>
            <a:r>
              <a:rPr lang="en-GB" b="1" dirty="0" err="1" smtClean="0"/>
              <a:t>Ogun</a:t>
            </a:r>
            <a:r>
              <a:rPr lang="en-GB" b="1" dirty="0" smtClean="0"/>
              <a:t> State and Lagos. </a:t>
            </a:r>
          </a:p>
          <a:p>
            <a:pPr algn="just"/>
            <a:endParaRPr lang="en-GB" b="1" dirty="0" smtClean="0"/>
          </a:p>
          <a:p>
            <a:pPr algn="just"/>
            <a:r>
              <a:rPr lang="en-GB" b="1" dirty="0" smtClean="0"/>
              <a:t>The research population constituted </a:t>
            </a:r>
            <a:r>
              <a:rPr lang="en-GB" b="1" dirty="0" err="1" smtClean="0"/>
              <a:t>Esan</a:t>
            </a:r>
            <a:r>
              <a:rPr lang="en-GB" b="1" dirty="0" smtClean="0"/>
              <a:t> and </a:t>
            </a:r>
            <a:r>
              <a:rPr lang="en-GB" b="1" dirty="0" err="1" smtClean="0"/>
              <a:t>Ogu</a:t>
            </a:r>
            <a:r>
              <a:rPr lang="en-GB" b="1" dirty="0" smtClean="0"/>
              <a:t> migrants in their </a:t>
            </a:r>
            <a:r>
              <a:rPr lang="en-GB" b="1" dirty="0" err="1" smtClean="0"/>
              <a:t>60s</a:t>
            </a:r>
            <a:r>
              <a:rPr lang="en-GB" b="1" dirty="0" smtClean="0"/>
              <a:t> and above  in Lagos.</a:t>
            </a:r>
          </a:p>
          <a:p>
            <a:pPr algn="just"/>
            <a:endParaRPr lang="en-GB" b="1" dirty="0" smtClean="0"/>
          </a:p>
          <a:p>
            <a:pPr algn="just"/>
            <a:r>
              <a:rPr lang="en-GB" b="1" dirty="0" smtClean="0"/>
              <a:t>Part of the research population was made up of </a:t>
            </a:r>
            <a:r>
              <a:rPr lang="en-GB" b="1" dirty="0" err="1" smtClean="0"/>
              <a:t>Esan</a:t>
            </a:r>
            <a:r>
              <a:rPr lang="en-GB" b="1" dirty="0" smtClean="0"/>
              <a:t> and </a:t>
            </a:r>
            <a:r>
              <a:rPr lang="en-GB" b="1" dirty="0" err="1" smtClean="0"/>
              <a:t>Ogu</a:t>
            </a:r>
            <a:r>
              <a:rPr lang="en-GB" b="1" dirty="0" smtClean="0"/>
              <a:t> speakers in the ancestral communities also in their sixties and above.</a:t>
            </a:r>
          </a:p>
          <a:p>
            <a:pPr algn="just"/>
            <a:r>
              <a:rPr lang="en-GB" b="1" dirty="0" smtClean="0"/>
              <a:t> </a:t>
            </a:r>
          </a:p>
          <a:p>
            <a:pPr algn="just"/>
            <a:r>
              <a:rPr lang="en-GB" b="1" dirty="0" smtClean="0"/>
              <a:t>Focus Group Discussions (</a:t>
            </a:r>
            <a:r>
              <a:rPr lang="en-GB" b="1" dirty="0" err="1" smtClean="0"/>
              <a:t>FGD</a:t>
            </a:r>
            <a:r>
              <a:rPr lang="en-GB" b="1" dirty="0" smtClean="0"/>
              <a:t>) and Key Informant Interviews (</a:t>
            </a:r>
            <a:r>
              <a:rPr lang="en-GB" b="1" dirty="0" err="1" smtClean="0"/>
              <a:t>KII</a:t>
            </a:r>
            <a:r>
              <a:rPr lang="en-GB" b="1" dirty="0" smtClean="0"/>
              <a:t>) were conducted with respondents in </a:t>
            </a:r>
            <a:r>
              <a:rPr lang="en-GB" b="1" dirty="0" err="1" smtClean="0"/>
              <a:t>Obakobe</a:t>
            </a:r>
            <a:r>
              <a:rPr lang="en-GB" b="1" dirty="0" smtClean="0"/>
              <a:t>, </a:t>
            </a:r>
            <a:r>
              <a:rPr lang="en-GB" b="1" dirty="0" err="1" smtClean="0"/>
              <a:t>Uromi</a:t>
            </a:r>
            <a:r>
              <a:rPr lang="en-GB" b="1" dirty="0" smtClean="0"/>
              <a:t> and Lagos.</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7</a:t>
            </a:fld>
            <a:endParaRPr lang="en-GB"/>
          </a:p>
        </p:txBody>
      </p:sp>
    </p:spTree>
  </p:cSld>
  <p:clrMapOvr>
    <a:masterClrMapping/>
  </p:clrMapOvr>
  <p:transition>
    <p:cut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748464" cy="1066800"/>
          </a:xfrm>
        </p:spPr>
        <p:txBody>
          <a:bodyPr>
            <a:normAutofit fontScale="90000"/>
          </a:bodyPr>
          <a:lstStyle/>
          <a:p>
            <a:r>
              <a:rPr lang="en-GB" b="1" dirty="0" err="1" smtClean="0">
                <a:solidFill>
                  <a:srgbClr val="FF0000"/>
                </a:solidFill>
              </a:rPr>
              <a:t>Ogu</a:t>
            </a:r>
            <a:r>
              <a:rPr lang="en-GB" b="1" dirty="0" smtClean="0">
                <a:solidFill>
                  <a:srgbClr val="FF0000"/>
                </a:solidFill>
              </a:rPr>
              <a:t> People, Lagos and Language Shift</a:t>
            </a:r>
            <a:endParaRPr lang="en-GB" b="1" dirty="0">
              <a:solidFill>
                <a:srgbClr val="FF0000"/>
              </a:solidFill>
            </a:endParaRPr>
          </a:p>
        </p:txBody>
      </p:sp>
      <p:sp>
        <p:nvSpPr>
          <p:cNvPr id="3" name="Content Placeholder 2"/>
          <p:cNvSpPr>
            <a:spLocks noGrp="1"/>
          </p:cNvSpPr>
          <p:nvPr>
            <p:ph idx="1"/>
          </p:nvPr>
        </p:nvSpPr>
        <p:spPr>
          <a:xfrm>
            <a:off x="0" y="1772816"/>
            <a:ext cx="8686800" cy="4801720"/>
          </a:xfrm>
        </p:spPr>
        <p:txBody>
          <a:bodyPr>
            <a:normAutofit lnSpcReduction="10000"/>
          </a:bodyPr>
          <a:lstStyle/>
          <a:p>
            <a:pPr algn="just"/>
            <a:r>
              <a:rPr lang="en-GB" b="1" dirty="0" err="1" smtClean="0"/>
              <a:t>Ogu</a:t>
            </a:r>
            <a:r>
              <a:rPr lang="en-GB" b="1" dirty="0" smtClean="0"/>
              <a:t> people are a minority linguistic group found in Southwestern Nigeria precisely Lagos and </a:t>
            </a:r>
            <a:r>
              <a:rPr lang="en-GB" b="1" dirty="0" err="1" smtClean="0"/>
              <a:t>Ogun</a:t>
            </a:r>
            <a:r>
              <a:rPr lang="en-GB" b="1" dirty="0" smtClean="0"/>
              <a:t> States.</a:t>
            </a:r>
          </a:p>
          <a:p>
            <a:pPr algn="just"/>
            <a:r>
              <a:rPr lang="en-US" b="1" dirty="0" smtClean="0"/>
              <a:t>	</a:t>
            </a:r>
            <a:endParaRPr lang="en-GB" b="1" dirty="0" smtClean="0"/>
          </a:p>
          <a:p>
            <a:pPr algn="just"/>
            <a:r>
              <a:rPr lang="en-US" b="1" dirty="0" err="1" smtClean="0"/>
              <a:t>Ogu</a:t>
            </a:r>
            <a:r>
              <a:rPr lang="en-US" b="1" dirty="0" smtClean="0"/>
              <a:t> language and culture have been influenced by contact with Yoruba language and culture resulting in language loss and shift presently occurring in </a:t>
            </a:r>
            <a:r>
              <a:rPr lang="en-US" b="1" dirty="0" err="1" smtClean="0"/>
              <a:t>Ogu</a:t>
            </a:r>
            <a:r>
              <a:rPr lang="en-US" b="1" dirty="0" smtClean="0"/>
              <a:t>-speaking communities (Capo, 1990; </a:t>
            </a:r>
            <a:r>
              <a:rPr lang="en-US" b="1" dirty="0" err="1" smtClean="0"/>
              <a:t>Avognon</a:t>
            </a:r>
            <a:r>
              <a:rPr lang="en-US" b="1" dirty="0" smtClean="0"/>
              <a:t>, 1994; Johnson, 1994; </a:t>
            </a:r>
            <a:r>
              <a:rPr lang="en-US" b="1" dirty="0" err="1" smtClean="0"/>
              <a:t>Akere</a:t>
            </a:r>
            <a:r>
              <a:rPr lang="en-US" b="1" dirty="0" smtClean="0"/>
              <a:t>, 2002; </a:t>
            </a:r>
            <a:r>
              <a:rPr lang="en-US" b="1" dirty="0" err="1" smtClean="0"/>
              <a:t>Adeniyi</a:t>
            </a:r>
            <a:r>
              <a:rPr lang="en-US" b="1" dirty="0" smtClean="0"/>
              <a:t> and Bello, 2008;  </a:t>
            </a:r>
            <a:r>
              <a:rPr lang="en-US" b="1" dirty="0" err="1" smtClean="0"/>
              <a:t>Tadopede</a:t>
            </a:r>
            <a:r>
              <a:rPr lang="en-US" b="1" dirty="0" smtClean="0"/>
              <a:t>, 2010, </a:t>
            </a:r>
            <a:r>
              <a:rPr lang="en-US" b="1" dirty="0" err="1" smtClean="0"/>
              <a:t>Senayon</a:t>
            </a:r>
            <a:r>
              <a:rPr lang="en-US" b="1" dirty="0" smtClean="0"/>
              <a:t>, 2016 ).</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8</a:t>
            </a:fld>
            <a:endParaRPr lang="en-GB"/>
          </a:p>
        </p:txBody>
      </p:sp>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2696"/>
            <a:ext cx="9144000" cy="1066800"/>
          </a:xfrm>
        </p:spPr>
        <p:txBody>
          <a:bodyPr>
            <a:normAutofit fontScale="90000"/>
          </a:bodyPr>
          <a:lstStyle/>
          <a:p>
            <a:r>
              <a:rPr lang="en-US" b="1" dirty="0" smtClean="0"/>
              <a:t> </a:t>
            </a:r>
            <a:r>
              <a:rPr lang="en-GB" b="1" dirty="0" smtClean="0"/>
              <a:t/>
            </a:r>
            <a:br>
              <a:rPr lang="en-GB" b="1" dirty="0" smtClean="0"/>
            </a:br>
            <a:r>
              <a:rPr lang="en-US" b="1" dirty="0" smtClean="0">
                <a:solidFill>
                  <a:srgbClr val="FF0000"/>
                </a:solidFill>
              </a:rPr>
              <a:t>Research Findings: The Role of Lagos in Facilitating </a:t>
            </a:r>
            <a:r>
              <a:rPr lang="en-US" b="1" dirty="0" err="1" smtClean="0">
                <a:solidFill>
                  <a:srgbClr val="FF0000"/>
                </a:solidFill>
              </a:rPr>
              <a:t>Ogu</a:t>
            </a:r>
            <a:r>
              <a:rPr lang="en-US" b="1" dirty="0" smtClean="0">
                <a:solidFill>
                  <a:srgbClr val="FF0000"/>
                </a:solidFill>
              </a:rPr>
              <a:t> Language Shift</a:t>
            </a:r>
            <a:r>
              <a:rPr lang="en-GB" dirty="0" smtClean="0"/>
              <a:t/>
            </a:r>
            <a:br>
              <a:rPr lang="en-GB" dirty="0" smtClean="0"/>
            </a:br>
            <a:endParaRPr lang="en-GB" dirty="0"/>
          </a:p>
        </p:txBody>
      </p:sp>
      <p:sp>
        <p:nvSpPr>
          <p:cNvPr id="3" name="Content Placeholder 2"/>
          <p:cNvSpPr>
            <a:spLocks noGrp="1"/>
          </p:cNvSpPr>
          <p:nvPr>
            <p:ph idx="1"/>
          </p:nvPr>
        </p:nvSpPr>
        <p:spPr>
          <a:xfrm>
            <a:off x="0" y="1772816"/>
            <a:ext cx="9144000" cy="5085184"/>
          </a:xfrm>
        </p:spPr>
        <p:txBody>
          <a:bodyPr>
            <a:normAutofit fontScale="92500" lnSpcReduction="10000"/>
          </a:bodyPr>
          <a:lstStyle/>
          <a:p>
            <a:r>
              <a:rPr lang="en-GB" b="1" dirty="0" smtClean="0"/>
              <a:t>Discussants from </a:t>
            </a:r>
            <a:r>
              <a:rPr lang="en-GB" b="1" dirty="0" err="1" smtClean="0"/>
              <a:t>FGD</a:t>
            </a:r>
            <a:r>
              <a:rPr lang="en-GB" b="1" dirty="0" smtClean="0"/>
              <a:t> traced the shift from </a:t>
            </a:r>
            <a:r>
              <a:rPr lang="en-GB" b="1" dirty="0" err="1" smtClean="0"/>
              <a:t>Ogu</a:t>
            </a:r>
            <a:r>
              <a:rPr lang="en-GB" b="1" dirty="0" smtClean="0"/>
              <a:t> to Yoruba to their Kinsmen who had travelled to Lagos in the  </a:t>
            </a:r>
            <a:r>
              <a:rPr lang="en-GB" b="1" dirty="0" err="1" smtClean="0"/>
              <a:t>70s</a:t>
            </a:r>
            <a:r>
              <a:rPr lang="en-GB" b="1" dirty="0" smtClean="0"/>
              <a:t>.</a:t>
            </a:r>
          </a:p>
          <a:p>
            <a:endParaRPr lang="en-GB" b="1" dirty="0" smtClean="0"/>
          </a:p>
          <a:p>
            <a:r>
              <a:rPr lang="en-GB" b="1" dirty="0" smtClean="0"/>
              <a:t>The cosmopolitans initiated and facilitated the shift on their return visits to  </a:t>
            </a:r>
            <a:r>
              <a:rPr lang="en-GB" b="1" dirty="0" err="1" smtClean="0"/>
              <a:t>Ogu</a:t>
            </a:r>
            <a:r>
              <a:rPr lang="en-GB" b="1" dirty="0" smtClean="0"/>
              <a:t> ancestral homelands.</a:t>
            </a:r>
          </a:p>
          <a:p>
            <a:endParaRPr lang="en-GB" b="1" dirty="0" smtClean="0"/>
          </a:p>
          <a:p>
            <a:r>
              <a:rPr lang="en-GB" b="1" dirty="0" smtClean="0"/>
              <a:t>Their cosmopolitan status influenced the folks at home into imitating them.</a:t>
            </a:r>
          </a:p>
          <a:p>
            <a:endParaRPr lang="en-GB" b="1" dirty="0" smtClean="0"/>
          </a:p>
          <a:p>
            <a:r>
              <a:rPr lang="en-GB" b="1" dirty="0" smtClean="0"/>
              <a:t>Speaking of Yoruba became a show of social modernity.</a:t>
            </a:r>
            <a:endParaRPr lang="en-GB" b="1" dirty="0"/>
          </a:p>
        </p:txBody>
      </p:sp>
      <p:sp>
        <p:nvSpPr>
          <p:cNvPr id="4" name="Slide Number Placeholder 3"/>
          <p:cNvSpPr>
            <a:spLocks noGrp="1"/>
          </p:cNvSpPr>
          <p:nvPr>
            <p:ph type="sldNum" sz="quarter" idx="12"/>
          </p:nvPr>
        </p:nvSpPr>
        <p:spPr/>
        <p:txBody>
          <a:bodyPr/>
          <a:lstStyle/>
          <a:p>
            <a:fld id="{801F6CF5-2A12-4618-AC30-E56DD1E7C074}" type="slidenum">
              <a:rPr lang="en-GB" smtClean="0"/>
              <a:pPr/>
              <a:t>9</a:t>
            </a:fld>
            <a:endParaRPr lang="en-GB"/>
          </a:p>
        </p:txBody>
      </p:sp>
    </p:spTree>
  </p:cSld>
  <p:clrMapOvr>
    <a:masterClrMapping/>
  </p:clrMapOvr>
  <p:transition>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547</TotalTime>
  <Words>1112</Words>
  <Application>Microsoft Office PowerPoint</Application>
  <PresentationFormat>On-screen Show (4:3)</PresentationFormat>
  <Paragraphs>106</Paragraphs>
  <Slides>16</Slides>
  <Notes>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Urban</vt:lpstr>
      <vt:lpstr>LAGOS AS LAND OF THE SPIRITS: EXPLORING LANGUAGE SHIFT AND LOSS AMONG OGU AND ESAN MIGRANTS IN THE  70s</vt:lpstr>
      <vt:lpstr>Paper Presented At: </vt:lpstr>
      <vt:lpstr>The 3rd Lagos Conference</vt:lpstr>
      <vt:lpstr>Outline</vt:lpstr>
      <vt:lpstr>Introduction</vt:lpstr>
      <vt:lpstr>Tripartite Narratives about the Founding of Lagos</vt:lpstr>
      <vt:lpstr>Research Methodology</vt:lpstr>
      <vt:lpstr>Ogu People, Lagos and Language Shift</vt:lpstr>
      <vt:lpstr>  Research Findings: The Role of Lagos in Facilitating Ogu Language Shift </vt:lpstr>
      <vt:lpstr>The Role of Lagos in Facilitating Ogu Language Shift</vt:lpstr>
      <vt:lpstr>Responses from FGD and KII</vt:lpstr>
      <vt:lpstr>Esan People, Eko and Language Loss </vt:lpstr>
      <vt:lpstr>Esan Migrants, Community Expectations and Lagos as Escape Route </vt:lpstr>
      <vt:lpstr>Responses from FGD and KII</vt:lpstr>
      <vt:lpstr>Conclusion</vt:lpstr>
      <vt:lpstr>Thank you for listening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Lagos as Land of the Spirits: Exploring Language Shift and Loss among Ogu and Esan Migrants in the  70s</dc:title>
  <dc:creator>senayon</dc:creator>
  <cp:lastModifiedBy>senayon</cp:lastModifiedBy>
  <cp:revision>54</cp:revision>
  <dcterms:created xsi:type="dcterms:W3CDTF">2018-06-19T11:12:46Z</dcterms:created>
  <dcterms:modified xsi:type="dcterms:W3CDTF">2018-10-24T15:39:57Z</dcterms:modified>
</cp:coreProperties>
</file>