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1" r:id="rId4"/>
    <p:sldId id="262" r:id="rId5"/>
    <p:sldId id="263" r:id="rId6"/>
    <p:sldId id="265" r:id="rId7"/>
    <p:sldId id="266" r:id="rId8"/>
    <p:sldId id="267" r:id="rId9"/>
    <p:sldId id="260"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2" autoAdjust="0"/>
    <p:restoredTop sz="94660"/>
  </p:normalViewPr>
  <p:slideViewPr>
    <p:cSldViewPr snapToGrid="0">
      <p:cViewPr varScale="1">
        <p:scale>
          <a:sx n="47" d="100"/>
          <a:sy n="47" d="100"/>
        </p:scale>
        <p:origin x="126" y="46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6F44DB7-C849-4208-BE90-B3DF394CB2CB}" type="datetimeFigureOut">
              <a:rPr lang="en-GB" smtClean="0"/>
              <a:t>06/12/2018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2442773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6F44DB7-C849-4208-BE90-B3DF394CB2CB}" type="datetimeFigureOut">
              <a:rPr lang="en-GB" smtClean="0"/>
              <a:t>06/12/2018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984625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6F44DB7-C849-4208-BE90-B3DF394CB2CB}" type="datetimeFigureOut">
              <a:rPr lang="en-GB" smtClean="0"/>
              <a:t>06/12/2018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3605438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6F44DB7-C849-4208-BE90-B3DF394CB2CB}" type="datetimeFigureOut">
              <a:rPr lang="en-GB" smtClean="0"/>
              <a:t>06/12/2018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308292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F44DB7-C849-4208-BE90-B3DF394CB2CB}" type="datetimeFigureOut">
              <a:rPr lang="en-GB" smtClean="0"/>
              <a:t>06/12/2018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286369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6F44DB7-C849-4208-BE90-B3DF394CB2CB}" type="datetimeFigureOut">
              <a:rPr lang="en-GB" smtClean="0"/>
              <a:t>06/12/2018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4239180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6F44DB7-C849-4208-BE90-B3DF394CB2CB}" type="datetimeFigureOut">
              <a:rPr lang="en-GB" smtClean="0"/>
              <a:t>06/12/2018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3951152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6F44DB7-C849-4208-BE90-B3DF394CB2CB}" type="datetimeFigureOut">
              <a:rPr lang="en-GB" smtClean="0"/>
              <a:t>06/12/2018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747068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F44DB7-C849-4208-BE90-B3DF394CB2CB}" type="datetimeFigureOut">
              <a:rPr lang="en-GB" smtClean="0"/>
              <a:t>06/12/2018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89926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F44DB7-C849-4208-BE90-B3DF394CB2CB}" type="datetimeFigureOut">
              <a:rPr lang="en-GB" smtClean="0"/>
              <a:t>06/12/2018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800348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F44DB7-C849-4208-BE90-B3DF394CB2CB}" type="datetimeFigureOut">
              <a:rPr lang="en-GB" smtClean="0"/>
              <a:t>06/12/2018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2161760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F44DB7-C849-4208-BE90-B3DF394CB2CB}" type="datetimeFigureOut">
              <a:rPr lang="en-GB" smtClean="0"/>
              <a:t>06/12/2018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0A1299-9260-426B-8F77-B878749CC096}" type="slidenum">
              <a:rPr lang="en-GB" smtClean="0"/>
              <a:t>‹#›</a:t>
            </a:fld>
            <a:endParaRPr lang="en-GB"/>
          </a:p>
        </p:txBody>
      </p:sp>
    </p:spTree>
    <p:extLst>
      <p:ext uri="{BB962C8B-B14F-4D97-AF65-F5344CB8AC3E}">
        <p14:creationId xmlns:p14="http://schemas.microsoft.com/office/powerpoint/2010/main" val="2139808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171" y="4786907"/>
            <a:ext cx="13085620" cy="856066"/>
          </a:xfrm>
        </p:spPr>
        <p:txBody>
          <a:bodyPr>
            <a:normAutofit fontScale="90000"/>
          </a:bodyPr>
          <a:lstStyle/>
          <a:p>
            <a:pPr>
              <a:lnSpc>
                <a:spcPct val="100000"/>
              </a:lnSpc>
            </a:pPr>
            <a:r>
              <a:rPr lang="en-GB" sz="8000" b="1" dirty="0" smtClean="0">
                <a:solidFill>
                  <a:schemeClr val="tx2"/>
                </a:solidFill>
                <a:latin typeface="Gadugi" panose="020B0502040204020203" pitchFamily="34" charset="0"/>
              </a:rPr>
              <a:t>STRATEGIC FINANCIAL MANAGEMENT I</a:t>
            </a:r>
            <a:r>
              <a:rPr lang="en-GB" sz="7300" b="1" dirty="0" smtClean="0">
                <a:solidFill>
                  <a:srgbClr val="C00000"/>
                </a:solidFill>
                <a:latin typeface="Gadugi" panose="020B0502040204020203" pitchFamily="34" charset="0"/>
              </a:rPr>
              <a:t/>
            </a:r>
            <a:br>
              <a:rPr lang="en-GB" sz="7300" b="1" dirty="0" smtClean="0">
                <a:solidFill>
                  <a:srgbClr val="C00000"/>
                </a:solidFill>
                <a:latin typeface="Gadugi" panose="020B0502040204020203" pitchFamily="34" charset="0"/>
              </a:rPr>
            </a:br>
            <a:r>
              <a:rPr lang="en-GB" sz="7300" b="1" dirty="0" smtClean="0">
                <a:solidFill>
                  <a:srgbClr val="C00000"/>
                </a:solidFill>
                <a:latin typeface="Gadugi" panose="020B0502040204020203" pitchFamily="34" charset="0"/>
              </a:rPr>
              <a:t>(ACC 405) 3 UNITS</a:t>
            </a:r>
            <a:br>
              <a:rPr lang="en-GB" sz="7300" b="1" dirty="0" smtClean="0">
                <a:solidFill>
                  <a:srgbClr val="C00000"/>
                </a:solidFill>
                <a:latin typeface="Gadugi" panose="020B0502040204020203" pitchFamily="34" charset="0"/>
              </a:rPr>
            </a:br>
            <a:r>
              <a:rPr lang="en-GB" sz="8900" b="1" dirty="0" smtClean="0">
                <a:solidFill>
                  <a:srgbClr val="00B050"/>
                </a:solidFill>
                <a:latin typeface="Gadugi" panose="020B0502040204020203" pitchFamily="34" charset="0"/>
              </a:rPr>
              <a:t>MATHEMATICS OF FINANCE</a:t>
            </a:r>
            <a:r>
              <a:rPr lang="en-GB" sz="8900" b="1" dirty="0" smtClean="0">
                <a:latin typeface="Gadugi" panose="020B0502040204020203" pitchFamily="34" charset="0"/>
              </a:rPr>
              <a:t> </a:t>
            </a:r>
            <a:endParaRPr lang="en-GB" sz="8900" b="1" dirty="0">
              <a:latin typeface="Gadugi" panose="020B0502040204020203" pitchFamily="34" charset="0"/>
            </a:endParaRPr>
          </a:p>
        </p:txBody>
      </p:sp>
      <p:sp>
        <p:nvSpPr>
          <p:cNvPr id="3" name="Subtitle 2"/>
          <p:cNvSpPr>
            <a:spLocks noGrp="1"/>
          </p:cNvSpPr>
          <p:nvPr>
            <p:ph type="subTitle" idx="1"/>
          </p:nvPr>
        </p:nvSpPr>
        <p:spPr>
          <a:xfrm>
            <a:off x="-467361" y="5642973"/>
            <a:ext cx="12191999" cy="1655762"/>
          </a:xfrm>
        </p:spPr>
        <p:txBody>
          <a:bodyPr>
            <a:normAutofit/>
          </a:bodyPr>
          <a:lstStyle/>
          <a:p>
            <a:r>
              <a:rPr lang="en-GB" sz="7200" b="1" dirty="0" smtClean="0">
                <a:solidFill>
                  <a:srgbClr val="002060"/>
                </a:solidFill>
              </a:rPr>
              <a:t>Lecturer: </a:t>
            </a:r>
            <a:r>
              <a:rPr lang="en-GB" sz="7200" b="1" dirty="0" smtClean="0">
                <a:solidFill>
                  <a:srgbClr val="0070C0"/>
                </a:solidFill>
              </a:rPr>
              <a:t>AKINYOMI, O. J.</a:t>
            </a:r>
            <a:endParaRPr lang="en-GB" sz="7200" b="1" dirty="0">
              <a:solidFill>
                <a:srgbClr val="0070C0"/>
              </a:solidFill>
            </a:endParaRPr>
          </a:p>
        </p:txBody>
      </p:sp>
    </p:spTree>
    <p:extLst>
      <p:ext uri="{BB962C8B-B14F-4D97-AF65-F5344CB8AC3E}">
        <p14:creationId xmlns:p14="http://schemas.microsoft.com/office/powerpoint/2010/main" val="19140252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algn="just">
              <a:lnSpc>
                <a:spcPct val="100000"/>
              </a:lnSpc>
              <a:spcBef>
                <a:spcPts val="0"/>
              </a:spcBef>
            </a:pPr>
            <a:r>
              <a:rPr lang="en-GB" sz="5400" dirty="0" smtClean="0">
                <a:solidFill>
                  <a:srgbClr val="FF0000"/>
                </a:solidFill>
              </a:rPr>
              <a:t>Double </a:t>
            </a:r>
            <a:r>
              <a:rPr lang="en-GB" sz="5400" dirty="0" smtClean="0">
                <a:solidFill>
                  <a:srgbClr val="FF0000"/>
                </a:solidFill>
              </a:rPr>
              <a:t>your </a:t>
            </a:r>
            <a:r>
              <a:rPr lang="en-GB" sz="5400" dirty="0" smtClean="0">
                <a:solidFill>
                  <a:srgbClr val="FF0000"/>
                </a:solidFill>
              </a:rPr>
              <a:t>Money: Rules of Thumb</a:t>
            </a:r>
          </a:p>
          <a:p>
            <a:pPr marL="0" indent="0" algn="just">
              <a:lnSpc>
                <a:spcPct val="100000"/>
              </a:lnSpc>
              <a:spcBef>
                <a:spcPts val="0"/>
              </a:spcBef>
              <a:buNone/>
            </a:pPr>
            <a:r>
              <a:rPr lang="en-GB" sz="5400" dirty="0" smtClean="0">
                <a:solidFill>
                  <a:srgbClr val="7030A0"/>
                </a:solidFill>
              </a:rPr>
              <a:t>For example, if interest rate on savings account is 8%, it will take 9 years to double the money saved.</a:t>
            </a:r>
          </a:p>
          <a:p>
            <a:pPr marL="0" indent="0" algn="just">
              <a:lnSpc>
                <a:spcPct val="100000"/>
              </a:lnSpc>
              <a:spcBef>
                <a:spcPts val="0"/>
              </a:spcBef>
              <a:buNone/>
            </a:pPr>
            <a:r>
              <a:rPr lang="en-GB" sz="5400" dirty="0" smtClean="0">
                <a:solidFill>
                  <a:srgbClr val="FF0000"/>
                </a:solidFill>
              </a:rPr>
              <a:t>Rule 7-10</a:t>
            </a:r>
            <a:r>
              <a:rPr lang="en-GB" sz="5400" dirty="0" smtClean="0">
                <a:solidFill>
                  <a:srgbClr val="7030A0"/>
                </a:solidFill>
              </a:rPr>
              <a:t>: </a:t>
            </a:r>
            <a:r>
              <a:rPr lang="en-GB" sz="5400" dirty="0" smtClean="0">
                <a:solidFill>
                  <a:srgbClr val="7030A0"/>
                </a:solidFill>
              </a:rPr>
              <a:t>This rule says that money will double in 10 years if interest rate is 7%; and in 7 years if interest rate is 10%.</a:t>
            </a:r>
            <a:endParaRPr lang="en-GB" sz="5400" dirty="0" smtClean="0">
              <a:solidFill>
                <a:srgbClr val="7030A0"/>
              </a:solidFill>
            </a:endParaRPr>
          </a:p>
          <a:p>
            <a:pPr marL="0" indent="0" algn="just">
              <a:lnSpc>
                <a:spcPct val="100000"/>
              </a:lnSpc>
              <a:spcBef>
                <a:spcPts val="0"/>
              </a:spcBef>
              <a:buNone/>
            </a:pPr>
            <a:endParaRPr lang="en-GB" sz="5400" dirty="0" smtClean="0">
              <a:solidFill>
                <a:srgbClr val="7030A0"/>
              </a:solidFill>
            </a:endParaRPr>
          </a:p>
          <a:p>
            <a:pPr algn="just"/>
            <a:endParaRPr lang="en-GB" sz="3600" dirty="0" smtClean="0">
              <a:solidFill>
                <a:srgbClr val="7030A0"/>
              </a:solidFill>
            </a:endParaRPr>
          </a:p>
        </p:txBody>
      </p:sp>
    </p:spTree>
    <p:extLst>
      <p:ext uri="{BB962C8B-B14F-4D97-AF65-F5344CB8AC3E}">
        <p14:creationId xmlns:p14="http://schemas.microsoft.com/office/powerpoint/2010/main" val="2519815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0" indent="0" algn="just">
              <a:lnSpc>
                <a:spcPct val="100000"/>
              </a:lnSpc>
              <a:spcBef>
                <a:spcPts val="0"/>
              </a:spcBef>
              <a:buNone/>
            </a:pPr>
            <a:r>
              <a:rPr lang="en-GB" sz="5400" b="1" dirty="0" smtClean="0">
                <a:solidFill>
                  <a:srgbClr val="FF0000"/>
                </a:solidFill>
              </a:rPr>
              <a:t>Mathematics of Finance</a:t>
            </a:r>
            <a:endParaRPr lang="en-GB" sz="5400" b="1" dirty="0">
              <a:solidFill>
                <a:srgbClr val="FF0000"/>
              </a:solidFill>
            </a:endParaRPr>
          </a:p>
          <a:p>
            <a:pPr algn="just">
              <a:lnSpc>
                <a:spcPct val="100000"/>
              </a:lnSpc>
              <a:spcBef>
                <a:spcPts val="0"/>
              </a:spcBef>
            </a:pPr>
            <a:r>
              <a:rPr lang="en-GB" sz="5400" dirty="0" smtClean="0">
                <a:solidFill>
                  <a:srgbClr val="C00000"/>
                </a:solidFill>
              </a:rPr>
              <a:t>Time Value of Money.</a:t>
            </a:r>
          </a:p>
          <a:p>
            <a:pPr marL="0" indent="0" algn="just">
              <a:buNone/>
            </a:pPr>
            <a:r>
              <a:rPr lang="en-GB" sz="4400" dirty="0" smtClean="0">
                <a:solidFill>
                  <a:srgbClr val="7030A0"/>
                </a:solidFill>
              </a:rPr>
              <a:t>Financial decisions recognize that money has value over time. This means that an amount of money now, has a greater value than the same amount at some time in the future. This idea is based on the fact that if you have say “Y” now, you can make it to work for you so that you obtain “Y plus” naira in the future</a:t>
            </a:r>
            <a:endParaRPr lang="en-GB" sz="4400" dirty="0" smtClean="0">
              <a:solidFill>
                <a:srgbClr val="7030A0"/>
              </a:solidFill>
            </a:endParaRPr>
          </a:p>
        </p:txBody>
      </p:sp>
    </p:spTree>
    <p:extLst>
      <p:ext uri="{BB962C8B-B14F-4D97-AF65-F5344CB8AC3E}">
        <p14:creationId xmlns:p14="http://schemas.microsoft.com/office/powerpoint/2010/main" val="32606265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algn="just">
              <a:lnSpc>
                <a:spcPct val="100000"/>
              </a:lnSpc>
              <a:spcBef>
                <a:spcPts val="0"/>
              </a:spcBef>
            </a:pPr>
            <a:r>
              <a:rPr lang="en-GB" sz="6600" dirty="0" smtClean="0">
                <a:solidFill>
                  <a:srgbClr val="C00000"/>
                </a:solidFill>
              </a:rPr>
              <a:t>Interest</a:t>
            </a:r>
            <a:endParaRPr lang="en-GB" sz="6600" dirty="0" smtClean="0">
              <a:solidFill>
                <a:srgbClr val="C00000"/>
              </a:solidFill>
            </a:endParaRPr>
          </a:p>
          <a:p>
            <a:pPr marL="0" indent="0" algn="just">
              <a:buNone/>
            </a:pPr>
            <a:r>
              <a:rPr lang="en-GB" sz="4400" dirty="0" smtClean="0">
                <a:solidFill>
                  <a:srgbClr val="7030A0"/>
                </a:solidFill>
              </a:rPr>
              <a:t>Interest like commodity price in the commodity markets, is the price one pays for money in the financial markets. It is that vital factor that is used to quantify the time value of money. Interest rates make it possible the conversion of the values of cash flows having different timings to a desired point in time; for the purpose of financial decision making. </a:t>
            </a:r>
            <a:endParaRPr lang="en-GB" sz="4400" dirty="0" smtClean="0">
              <a:solidFill>
                <a:srgbClr val="7030A0"/>
              </a:solidFill>
            </a:endParaRPr>
          </a:p>
        </p:txBody>
      </p:sp>
    </p:spTree>
    <p:extLst>
      <p:ext uri="{BB962C8B-B14F-4D97-AF65-F5344CB8AC3E}">
        <p14:creationId xmlns:p14="http://schemas.microsoft.com/office/powerpoint/2010/main" val="15922984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algn="just">
              <a:lnSpc>
                <a:spcPct val="100000"/>
              </a:lnSpc>
              <a:spcBef>
                <a:spcPts val="0"/>
              </a:spcBef>
            </a:pPr>
            <a:r>
              <a:rPr lang="en-GB" sz="7200" dirty="0" smtClean="0">
                <a:solidFill>
                  <a:srgbClr val="C00000"/>
                </a:solidFill>
              </a:rPr>
              <a:t>Compound </a:t>
            </a:r>
            <a:r>
              <a:rPr lang="en-GB" sz="7200" dirty="0" smtClean="0">
                <a:solidFill>
                  <a:srgbClr val="C00000"/>
                </a:solidFill>
              </a:rPr>
              <a:t>Interest</a:t>
            </a:r>
          </a:p>
          <a:p>
            <a:pPr marL="0" indent="0" algn="just">
              <a:buNone/>
            </a:pPr>
            <a:r>
              <a:rPr lang="en-GB" sz="4800" dirty="0" smtClean="0">
                <a:solidFill>
                  <a:srgbClr val="7030A0"/>
                </a:solidFill>
              </a:rPr>
              <a:t>As against simple interest, where interest is charged on the principal only for the relevant period, compound interest is charged and added to the principal from period to period; both principal and interest forming the basis of the next period interest calculation. In effect, interest is being earned on interest.</a:t>
            </a:r>
            <a:endParaRPr lang="en-GB" sz="4800" dirty="0" smtClean="0">
              <a:solidFill>
                <a:srgbClr val="7030A0"/>
              </a:solidFill>
            </a:endParaRPr>
          </a:p>
        </p:txBody>
      </p:sp>
    </p:spTree>
    <p:extLst>
      <p:ext uri="{BB962C8B-B14F-4D97-AF65-F5344CB8AC3E}">
        <p14:creationId xmlns:p14="http://schemas.microsoft.com/office/powerpoint/2010/main" val="37850604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algn="just">
              <a:lnSpc>
                <a:spcPct val="100000"/>
              </a:lnSpc>
              <a:spcBef>
                <a:spcPts val="0"/>
              </a:spcBef>
            </a:pPr>
            <a:r>
              <a:rPr lang="en-GB" sz="6600" dirty="0" smtClean="0">
                <a:solidFill>
                  <a:srgbClr val="C00000"/>
                </a:solidFill>
              </a:rPr>
              <a:t>Future </a:t>
            </a:r>
            <a:r>
              <a:rPr lang="en-GB" sz="6600" dirty="0" smtClean="0">
                <a:solidFill>
                  <a:srgbClr val="C00000"/>
                </a:solidFill>
              </a:rPr>
              <a:t>Value of a Lump Sum</a:t>
            </a:r>
          </a:p>
          <a:p>
            <a:pPr marL="0" indent="0" algn="just">
              <a:buNone/>
            </a:pPr>
            <a:r>
              <a:rPr lang="en-GB" sz="4800" dirty="0" smtClean="0">
                <a:solidFill>
                  <a:srgbClr val="7030A0"/>
                </a:solidFill>
              </a:rPr>
              <a:t>One area in which the compound interest principle is applied is where a single lump sum is deposited, for example, in a savings or fixed deposit account at a specified rate of interest per period. This deposit is allowed to grow undisturbed while the interest is assumed to be re-invested. </a:t>
            </a:r>
            <a:endParaRPr lang="en-GB" sz="4800" dirty="0" smtClean="0">
              <a:solidFill>
                <a:srgbClr val="7030A0"/>
              </a:solidFill>
            </a:endParaRPr>
          </a:p>
        </p:txBody>
      </p:sp>
    </p:spTree>
    <p:extLst>
      <p:ext uri="{BB962C8B-B14F-4D97-AF65-F5344CB8AC3E}">
        <p14:creationId xmlns:p14="http://schemas.microsoft.com/office/powerpoint/2010/main" val="31613617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algn="just">
              <a:lnSpc>
                <a:spcPct val="100000"/>
              </a:lnSpc>
              <a:spcBef>
                <a:spcPts val="0"/>
              </a:spcBef>
            </a:pPr>
            <a:r>
              <a:rPr lang="en-GB" sz="6600" dirty="0" smtClean="0">
                <a:solidFill>
                  <a:srgbClr val="C00000"/>
                </a:solidFill>
              </a:rPr>
              <a:t>Future </a:t>
            </a:r>
            <a:r>
              <a:rPr lang="en-GB" sz="6600" dirty="0" smtClean="0">
                <a:solidFill>
                  <a:srgbClr val="C00000"/>
                </a:solidFill>
              </a:rPr>
              <a:t>Value of a Lump Sum</a:t>
            </a:r>
          </a:p>
          <a:p>
            <a:pPr marL="0" indent="0" algn="just">
              <a:buNone/>
            </a:pPr>
            <a:r>
              <a:rPr lang="en-GB" sz="4800" dirty="0" smtClean="0">
                <a:solidFill>
                  <a:srgbClr val="7030A0"/>
                </a:solidFill>
              </a:rPr>
              <a:t>Example:</a:t>
            </a:r>
          </a:p>
          <a:p>
            <a:pPr marL="0" indent="0" algn="just">
              <a:buNone/>
            </a:pPr>
            <a:r>
              <a:rPr lang="en-GB" sz="4800" dirty="0" smtClean="0">
                <a:solidFill>
                  <a:srgbClr val="7030A0"/>
                </a:solidFill>
              </a:rPr>
              <a:t>Assume an amount of N1,000 is put in a fixed deposit account for 3 years at the rate of 12 percent per annum. If the amount left untouched, what will be the investment at the end of the third year?</a:t>
            </a:r>
            <a:endParaRPr lang="en-GB" sz="4800" dirty="0" smtClean="0">
              <a:solidFill>
                <a:srgbClr val="7030A0"/>
              </a:solidFill>
            </a:endParaRPr>
          </a:p>
        </p:txBody>
      </p:sp>
    </p:spTree>
    <p:extLst>
      <p:ext uri="{BB962C8B-B14F-4D97-AF65-F5344CB8AC3E}">
        <p14:creationId xmlns:p14="http://schemas.microsoft.com/office/powerpoint/2010/main" val="20941629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10000"/>
          </a:bodyPr>
          <a:lstStyle/>
          <a:p>
            <a:pPr algn="just">
              <a:lnSpc>
                <a:spcPct val="100000"/>
              </a:lnSpc>
              <a:spcBef>
                <a:spcPts val="0"/>
              </a:spcBef>
            </a:pPr>
            <a:r>
              <a:rPr lang="en-GB" sz="6600" dirty="0" smtClean="0">
                <a:solidFill>
                  <a:srgbClr val="C00000"/>
                </a:solidFill>
              </a:rPr>
              <a:t>Future </a:t>
            </a:r>
            <a:r>
              <a:rPr lang="en-GB" sz="6600" dirty="0" smtClean="0">
                <a:solidFill>
                  <a:srgbClr val="C00000"/>
                </a:solidFill>
              </a:rPr>
              <a:t>Value of a Lump Sum</a:t>
            </a:r>
          </a:p>
          <a:p>
            <a:pPr marL="0" indent="0" algn="just">
              <a:buNone/>
            </a:pPr>
            <a:r>
              <a:rPr lang="en-GB" sz="4800" dirty="0" smtClean="0">
                <a:solidFill>
                  <a:srgbClr val="7030A0"/>
                </a:solidFill>
              </a:rPr>
              <a:t>Solution:</a:t>
            </a:r>
          </a:p>
          <a:p>
            <a:pPr marL="1028700" indent="-1028700" algn="just">
              <a:buAutoNum type="romanLcParenBoth"/>
            </a:pPr>
            <a:r>
              <a:rPr lang="en-GB" sz="4800" dirty="0" smtClean="0">
                <a:solidFill>
                  <a:srgbClr val="7030A0"/>
                </a:solidFill>
              </a:rPr>
              <a:t>Step by Step Approach:</a:t>
            </a:r>
          </a:p>
          <a:p>
            <a:pPr marL="0" indent="0" algn="just">
              <a:buNone/>
            </a:pPr>
            <a:r>
              <a:rPr lang="en-GB" sz="4800" dirty="0" smtClean="0">
                <a:solidFill>
                  <a:srgbClr val="7030A0"/>
                </a:solidFill>
              </a:rPr>
              <a:t> Value at the end of year:</a:t>
            </a:r>
          </a:p>
          <a:p>
            <a:pPr marL="0" indent="0" algn="just">
              <a:buNone/>
            </a:pPr>
            <a:r>
              <a:rPr lang="en-GB" sz="4800" dirty="0" smtClean="0">
                <a:solidFill>
                  <a:srgbClr val="7030A0"/>
                </a:solidFill>
              </a:rPr>
              <a:t>     1: N1,000 (1,12) = N1,120.00</a:t>
            </a:r>
          </a:p>
          <a:p>
            <a:pPr marL="0" indent="0" algn="just">
              <a:buNone/>
            </a:pPr>
            <a:r>
              <a:rPr lang="en-GB" sz="4800" dirty="0" smtClean="0">
                <a:solidFill>
                  <a:srgbClr val="7030A0"/>
                </a:solidFill>
              </a:rPr>
              <a:t>     2: N1,000 (1,12)(1.12) </a:t>
            </a:r>
            <a:r>
              <a:rPr lang="en-GB" sz="4800" dirty="0">
                <a:solidFill>
                  <a:srgbClr val="7030A0"/>
                </a:solidFill>
              </a:rPr>
              <a:t>= </a:t>
            </a:r>
            <a:r>
              <a:rPr lang="en-GB" sz="4800" dirty="0" smtClean="0">
                <a:solidFill>
                  <a:srgbClr val="7030A0"/>
                </a:solidFill>
              </a:rPr>
              <a:t>N1,000 </a:t>
            </a:r>
            <a:r>
              <a:rPr lang="en-GB" sz="4800" dirty="0">
                <a:solidFill>
                  <a:srgbClr val="7030A0"/>
                </a:solidFill>
              </a:rPr>
              <a:t>(</a:t>
            </a:r>
            <a:r>
              <a:rPr lang="en-GB" sz="4800" dirty="0" smtClean="0">
                <a:solidFill>
                  <a:srgbClr val="7030A0"/>
                </a:solidFill>
              </a:rPr>
              <a:t>1,12)</a:t>
            </a:r>
            <a:r>
              <a:rPr lang="en-GB" sz="4800" baseline="30000" dirty="0" smtClean="0">
                <a:solidFill>
                  <a:srgbClr val="7030A0"/>
                </a:solidFill>
              </a:rPr>
              <a:t>2</a:t>
            </a:r>
            <a:r>
              <a:rPr lang="en-GB" sz="4800" dirty="0" smtClean="0">
                <a:solidFill>
                  <a:srgbClr val="7030A0"/>
                </a:solidFill>
              </a:rPr>
              <a:t> </a:t>
            </a:r>
          </a:p>
          <a:p>
            <a:pPr marL="0" indent="0" algn="just">
              <a:buNone/>
            </a:pPr>
            <a:r>
              <a:rPr lang="en-GB" sz="4800" dirty="0">
                <a:solidFill>
                  <a:srgbClr val="7030A0"/>
                </a:solidFill>
              </a:rPr>
              <a:t>	</a:t>
            </a:r>
            <a:r>
              <a:rPr lang="en-GB" sz="4800" dirty="0" smtClean="0">
                <a:solidFill>
                  <a:srgbClr val="7030A0"/>
                </a:solidFill>
              </a:rPr>
              <a:t>						 = N1,254.40</a:t>
            </a:r>
          </a:p>
          <a:p>
            <a:pPr marL="0" indent="0" algn="just">
              <a:buNone/>
            </a:pPr>
            <a:r>
              <a:rPr lang="en-GB" sz="4800" dirty="0" smtClean="0">
                <a:solidFill>
                  <a:srgbClr val="7030A0"/>
                </a:solidFill>
              </a:rPr>
              <a:t>     3: </a:t>
            </a:r>
            <a:r>
              <a:rPr lang="en-GB" sz="4800" dirty="0">
                <a:solidFill>
                  <a:srgbClr val="7030A0"/>
                </a:solidFill>
              </a:rPr>
              <a:t>N1,000 (1,12)(1.12</a:t>
            </a:r>
            <a:r>
              <a:rPr lang="en-GB" sz="4800" dirty="0" smtClean="0">
                <a:solidFill>
                  <a:srgbClr val="7030A0"/>
                </a:solidFill>
              </a:rPr>
              <a:t>)(1.12) </a:t>
            </a:r>
            <a:r>
              <a:rPr lang="en-GB" sz="4800" dirty="0">
                <a:solidFill>
                  <a:srgbClr val="7030A0"/>
                </a:solidFill>
              </a:rPr>
              <a:t>= N1,000 (</a:t>
            </a:r>
            <a:r>
              <a:rPr lang="en-GB" sz="4800" dirty="0" smtClean="0">
                <a:solidFill>
                  <a:srgbClr val="7030A0"/>
                </a:solidFill>
              </a:rPr>
              <a:t>1,12)</a:t>
            </a:r>
            <a:r>
              <a:rPr lang="en-GB" sz="4800" baseline="30000" dirty="0" smtClean="0">
                <a:solidFill>
                  <a:srgbClr val="7030A0"/>
                </a:solidFill>
              </a:rPr>
              <a:t>3</a:t>
            </a:r>
            <a:r>
              <a:rPr lang="en-GB" sz="4800" dirty="0" smtClean="0">
                <a:solidFill>
                  <a:srgbClr val="7030A0"/>
                </a:solidFill>
              </a:rPr>
              <a:t> </a:t>
            </a:r>
            <a:endParaRPr lang="en-GB" sz="4800" dirty="0">
              <a:solidFill>
                <a:srgbClr val="7030A0"/>
              </a:solidFill>
            </a:endParaRPr>
          </a:p>
          <a:p>
            <a:pPr marL="0" indent="0" algn="just">
              <a:buNone/>
            </a:pPr>
            <a:r>
              <a:rPr lang="en-GB" sz="4800" dirty="0">
                <a:solidFill>
                  <a:srgbClr val="7030A0"/>
                </a:solidFill>
              </a:rPr>
              <a:t>							 = </a:t>
            </a:r>
            <a:r>
              <a:rPr lang="en-GB" sz="4800" dirty="0" smtClean="0">
                <a:solidFill>
                  <a:srgbClr val="7030A0"/>
                </a:solidFill>
              </a:rPr>
              <a:t>N1,404.93</a:t>
            </a:r>
            <a:endParaRPr lang="en-GB" sz="4800" dirty="0">
              <a:solidFill>
                <a:srgbClr val="7030A0"/>
              </a:solidFill>
            </a:endParaRPr>
          </a:p>
          <a:p>
            <a:pPr marL="0" indent="0" algn="just">
              <a:buNone/>
            </a:pPr>
            <a:endParaRPr lang="en-GB" sz="4800" dirty="0">
              <a:solidFill>
                <a:srgbClr val="7030A0"/>
              </a:solidFill>
            </a:endParaRPr>
          </a:p>
        </p:txBody>
      </p:sp>
    </p:spTree>
    <p:extLst>
      <p:ext uri="{BB962C8B-B14F-4D97-AF65-F5344CB8AC3E}">
        <p14:creationId xmlns:p14="http://schemas.microsoft.com/office/powerpoint/2010/main" val="38327171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algn="just">
              <a:lnSpc>
                <a:spcPct val="100000"/>
              </a:lnSpc>
              <a:spcBef>
                <a:spcPts val="0"/>
              </a:spcBef>
            </a:pPr>
            <a:r>
              <a:rPr lang="en-GB" sz="6600" dirty="0" smtClean="0">
                <a:solidFill>
                  <a:srgbClr val="C00000"/>
                </a:solidFill>
              </a:rPr>
              <a:t>Future </a:t>
            </a:r>
            <a:r>
              <a:rPr lang="en-GB" sz="6600" dirty="0" smtClean="0">
                <a:solidFill>
                  <a:srgbClr val="C00000"/>
                </a:solidFill>
              </a:rPr>
              <a:t>Value of a Lump Sum</a:t>
            </a:r>
          </a:p>
          <a:p>
            <a:pPr marL="0" indent="0" algn="just">
              <a:buNone/>
            </a:pPr>
            <a:r>
              <a:rPr lang="en-GB" sz="4800" dirty="0" smtClean="0">
                <a:solidFill>
                  <a:srgbClr val="7030A0"/>
                </a:solidFill>
              </a:rPr>
              <a:t>Solution:</a:t>
            </a:r>
          </a:p>
          <a:p>
            <a:pPr marL="0" indent="0" algn="just">
              <a:buNone/>
            </a:pPr>
            <a:r>
              <a:rPr lang="en-GB" sz="4800" dirty="0" smtClean="0">
                <a:solidFill>
                  <a:srgbClr val="7030A0"/>
                </a:solidFill>
              </a:rPr>
              <a:t>(ii) Generalized Formula:</a:t>
            </a:r>
          </a:p>
          <a:p>
            <a:pPr marL="0" indent="0" algn="just">
              <a:buNone/>
            </a:pPr>
            <a:r>
              <a:rPr lang="en-GB" sz="4800" dirty="0" smtClean="0">
                <a:solidFill>
                  <a:srgbClr val="7030A0"/>
                </a:solidFill>
              </a:rPr>
              <a:t> </a:t>
            </a:r>
            <a:r>
              <a:rPr lang="en-GB" sz="4800" dirty="0" err="1" smtClean="0">
                <a:solidFill>
                  <a:srgbClr val="7030A0"/>
                </a:solidFill>
              </a:rPr>
              <a:t>FV</a:t>
            </a:r>
            <a:r>
              <a:rPr lang="en-GB" sz="4800" baseline="-25000" dirty="0" err="1" smtClean="0">
                <a:solidFill>
                  <a:srgbClr val="7030A0"/>
                </a:solidFill>
              </a:rPr>
              <a:t>n</a:t>
            </a:r>
            <a:r>
              <a:rPr lang="en-GB" sz="4800" dirty="0" smtClean="0">
                <a:solidFill>
                  <a:srgbClr val="7030A0"/>
                </a:solidFill>
              </a:rPr>
              <a:t> = P</a:t>
            </a:r>
            <a:r>
              <a:rPr lang="en-GB" sz="4800" baseline="-25000" dirty="0" smtClean="0">
                <a:solidFill>
                  <a:srgbClr val="7030A0"/>
                </a:solidFill>
              </a:rPr>
              <a:t>o</a:t>
            </a:r>
            <a:r>
              <a:rPr lang="en-GB" sz="4800" dirty="0" smtClean="0">
                <a:solidFill>
                  <a:srgbClr val="7030A0"/>
                </a:solidFill>
              </a:rPr>
              <a:t>(1+r)</a:t>
            </a:r>
            <a:r>
              <a:rPr lang="en-GB" sz="4800" baseline="30000" dirty="0" smtClean="0">
                <a:solidFill>
                  <a:srgbClr val="7030A0"/>
                </a:solidFill>
              </a:rPr>
              <a:t>n</a:t>
            </a:r>
            <a:r>
              <a:rPr lang="en-GB" sz="4800" dirty="0" smtClean="0">
                <a:solidFill>
                  <a:srgbClr val="7030A0"/>
                </a:solidFill>
              </a:rPr>
              <a:t>. If the original investment were allowed to grow for ten years, its worth at the end of year ten would be:</a:t>
            </a:r>
          </a:p>
          <a:p>
            <a:pPr marL="0" indent="0" algn="just">
              <a:buNone/>
            </a:pPr>
            <a:r>
              <a:rPr lang="en-GB" sz="4800" dirty="0" smtClean="0">
                <a:solidFill>
                  <a:srgbClr val="7030A0"/>
                </a:solidFill>
              </a:rPr>
              <a:t>     </a:t>
            </a:r>
            <a:r>
              <a:rPr lang="en-GB" sz="4800" dirty="0">
                <a:solidFill>
                  <a:srgbClr val="7030A0"/>
                </a:solidFill>
              </a:rPr>
              <a:t> </a:t>
            </a:r>
            <a:r>
              <a:rPr lang="en-GB" sz="4800" dirty="0" smtClean="0">
                <a:solidFill>
                  <a:srgbClr val="7030A0"/>
                </a:solidFill>
              </a:rPr>
              <a:t>FV</a:t>
            </a:r>
            <a:r>
              <a:rPr lang="en-GB" sz="4800" baseline="-25000" dirty="0" smtClean="0">
                <a:solidFill>
                  <a:srgbClr val="7030A0"/>
                </a:solidFill>
              </a:rPr>
              <a:t>10</a:t>
            </a:r>
            <a:r>
              <a:rPr lang="en-GB" sz="4800" dirty="0" smtClean="0">
                <a:solidFill>
                  <a:srgbClr val="7030A0"/>
                </a:solidFill>
              </a:rPr>
              <a:t> </a:t>
            </a:r>
            <a:r>
              <a:rPr lang="en-GB" sz="4800" dirty="0">
                <a:solidFill>
                  <a:srgbClr val="7030A0"/>
                </a:solidFill>
              </a:rPr>
              <a:t>= </a:t>
            </a:r>
            <a:r>
              <a:rPr lang="en-GB" sz="4800" dirty="0" smtClean="0">
                <a:solidFill>
                  <a:srgbClr val="7030A0"/>
                </a:solidFill>
              </a:rPr>
              <a:t>N1,000(1.12)</a:t>
            </a:r>
            <a:r>
              <a:rPr lang="en-GB" sz="4800" baseline="30000" dirty="0" smtClean="0">
                <a:solidFill>
                  <a:srgbClr val="7030A0"/>
                </a:solidFill>
              </a:rPr>
              <a:t>10</a:t>
            </a:r>
            <a:endParaRPr lang="en-GB" sz="4800" dirty="0">
              <a:solidFill>
                <a:srgbClr val="7030A0"/>
              </a:solidFill>
            </a:endParaRPr>
          </a:p>
          <a:p>
            <a:pPr marL="0" indent="0" algn="just">
              <a:buNone/>
            </a:pPr>
            <a:r>
              <a:rPr lang="en-GB" sz="4800" dirty="0" smtClean="0">
                <a:solidFill>
                  <a:srgbClr val="7030A0"/>
                </a:solidFill>
              </a:rPr>
              <a:t>		= N3,105.85</a:t>
            </a:r>
            <a:endParaRPr lang="en-GB" sz="4800" dirty="0">
              <a:solidFill>
                <a:srgbClr val="7030A0"/>
              </a:solidFill>
            </a:endParaRPr>
          </a:p>
        </p:txBody>
      </p:sp>
    </p:spTree>
    <p:extLst>
      <p:ext uri="{BB962C8B-B14F-4D97-AF65-F5344CB8AC3E}">
        <p14:creationId xmlns:p14="http://schemas.microsoft.com/office/powerpoint/2010/main" val="18725270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lnSpcReduction="10000"/>
          </a:bodyPr>
          <a:lstStyle/>
          <a:p>
            <a:pPr algn="just">
              <a:lnSpc>
                <a:spcPct val="100000"/>
              </a:lnSpc>
              <a:spcBef>
                <a:spcPts val="0"/>
              </a:spcBef>
            </a:pPr>
            <a:r>
              <a:rPr lang="en-GB" sz="6000" dirty="0" smtClean="0">
                <a:solidFill>
                  <a:srgbClr val="C00000"/>
                </a:solidFill>
              </a:rPr>
              <a:t>Double </a:t>
            </a:r>
            <a:r>
              <a:rPr lang="en-GB" sz="6000" dirty="0" smtClean="0">
                <a:solidFill>
                  <a:srgbClr val="C00000"/>
                </a:solidFill>
              </a:rPr>
              <a:t>your </a:t>
            </a:r>
            <a:r>
              <a:rPr lang="en-GB" sz="6000" dirty="0" smtClean="0">
                <a:solidFill>
                  <a:srgbClr val="C00000"/>
                </a:solidFill>
              </a:rPr>
              <a:t>Money: Rules of Thumb</a:t>
            </a:r>
          </a:p>
          <a:p>
            <a:pPr marL="0" indent="0" algn="just">
              <a:lnSpc>
                <a:spcPct val="100000"/>
              </a:lnSpc>
              <a:spcBef>
                <a:spcPts val="0"/>
              </a:spcBef>
              <a:buNone/>
            </a:pPr>
            <a:r>
              <a:rPr lang="en-GB" sz="5400" dirty="0" smtClean="0">
                <a:solidFill>
                  <a:srgbClr val="FF0000"/>
                </a:solidFill>
              </a:rPr>
              <a:t>Rule 72</a:t>
            </a:r>
            <a:r>
              <a:rPr lang="en-GB" sz="5400" dirty="0" smtClean="0">
                <a:solidFill>
                  <a:srgbClr val="7030A0"/>
                </a:solidFill>
              </a:rPr>
              <a:t>: This rule says 72 should be divided by the interest rate to find the number of years it will take to double an amount of money. Alternatively, the rule helps to obtain the rate of interest that an amount of money must earn if the money is to double during a given number of years.</a:t>
            </a:r>
            <a:endParaRPr lang="en-GB" sz="5400" dirty="0" smtClean="0">
              <a:solidFill>
                <a:srgbClr val="7030A0"/>
              </a:solidFill>
            </a:endParaRPr>
          </a:p>
          <a:p>
            <a:pPr marL="0" indent="0" algn="just">
              <a:lnSpc>
                <a:spcPct val="100000"/>
              </a:lnSpc>
              <a:spcBef>
                <a:spcPts val="0"/>
              </a:spcBef>
              <a:buNone/>
            </a:pPr>
            <a:endParaRPr lang="en-GB" sz="5400" dirty="0" smtClean="0">
              <a:solidFill>
                <a:srgbClr val="7030A0"/>
              </a:solidFill>
            </a:endParaRPr>
          </a:p>
          <a:p>
            <a:pPr algn="just"/>
            <a:endParaRPr lang="en-GB" sz="3600" dirty="0" smtClean="0">
              <a:solidFill>
                <a:srgbClr val="7030A0"/>
              </a:solidFill>
            </a:endParaRPr>
          </a:p>
        </p:txBody>
      </p:sp>
    </p:spTree>
    <p:extLst>
      <p:ext uri="{BB962C8B-B14F-4D97-AF65-F5344CB8AC3E}">
        <p14:creationId xmlns:p14="http://schemas.microsoft.com/office/powerpoint/2010/main" val="15946653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1114</TotalTime>
  <Words>545</Words>
  <Application>Microsoft Office PowerPoint</Application>
  <PresentationFormat>Widescreen</PresentationFormat>
  <Paragraphs>34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Gadugi</vt:lpstr>
      <vt:lpstr>Office Theme</vt:lpstr>
      <vt:lpstr>STRATEGIC FINANCIAL MANAGEMENT I (ACC 405) 3 UNITS MATHEMATICS OF FINANCE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ACCOUNTING I  (ACC 303) 3 UNITS</dc:title>
  <dc:creator>oladele akinyomi</dc:creator>
  <cp:lastModifiedBy>oladele akinyomi</cp:lastModifiedBy>
  <cp:revision>134</cp:revision>
  <dcterms:created xsi:type="dcterms:W3CDTF">2017-12-19T07:50:36Z</dcterms:created>
  <dcterms:modified xsi:type="dcterms:W3CDTF">2018-12-06T10:29:24Z</dcterms:modified>
</cp:coreProperties>
</file>