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45" autoAdjust="0"/>
    <p:restoredTop sz="94737" autoAdjust="0"/>
  </p:normalViewPr>
  <p:slideViewPr>
    <p:cSldViewPr snapToGrid="0">
      <p:cViewPr varScale="1">
        <p:scale>
          <a:sx n="75" d="100"/>
          <a:sy n="75" d="100"/>
        </p:scale>
        <p:origin x="24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13E775-C730-4EEB-9266-D68E5B0871E0}" type="datetimeFigureOut">
              <a:rPr lang="en-US" smtClean="0"/>
              <a:t>12/6/2018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A11C2A-C5EB-4508-AE31-9DCDD8034ED5}" type="slidenum">
              <a:rPr lang="en-US" smtClean="0"/>
              <a:t>‹#›</a:t>
            </a:fld>
            <a:endParaRPr lang="en-US"/>
          </a:p>
        </p:txBody>
      </p:sp>
    </p:spTree>
    <p:extLst>
      <p:ext uri="{BB962C8B-B14F-4D97-AF65-F5344CB8AC3E}">
        <p14:creationId xmlns:p14="http://schemas.microsoft.com/office/powerpoint/2010/main" val="4126171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A11C2A-C5EB-4508-AE31-9DCDD8034ED5}" type="slidenum">
              <a:rPr lang="en-US" smtClean="0"/>
              <a:t>10</a:t>
            </a:fld>
            <a:endParaRPr lang="en-US"/>
          </a:p>
        </p:txBody>
      </p:sp>
    </p:spTree>
    <p:extLst>
      <p:ext uri="{BB962C8B-B14F-4D97-AF65-F5344CB8AC3E}">
        <p14:creationId xmlns:p14="http://schemas.microsoft.com/office/powerpoint/2010/main" val="1931250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73043D-2E5C-4E9E-A01C-9FE9E0143AF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275690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3043D-2E5C-4E9E-A01C-9FE9E0143AF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3188915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3043D-2E5C-4E9E-A01C-9FE9E0143AF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3615576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3043D-2E5C-4E9E-A01C-9FE9E0143AF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4258968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73043D-2E5C-4E9E-A01C-9FE9E0143AF8}"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181462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73043D-2E5C-4E9E-A01C-9FE9E0143AF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912228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73043D-2E5C-4E9E-A01C-9FE9E0143AF8}" type="datetimeFigureOut">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695740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73043D-2E5C-4E9E-A01C-9FE9E0143AF8}" type="datetimeFigureOut">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2881324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3043D-2E5C-4E9E-A01C-9FE9E0143AF8}" type="datetimeFigureOut">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350945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73043D-2E5C-4E9E-A01C-9FE9E0143AF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3946572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73043D-2E5C-4E9E-A01C-9FE9E0143AF8}"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4B54B-0A04-4336-9153-2AF84CD8588C}" type="slidenum">
              <a:rPr lang="en-US" smtClean="0"/>
              <a:t>‹#›</a:t>
            </a:fld>
            <a:endParaRPr lang="en-US"/>
          </a:p>
        </p:txBody>
      </p:sp>
    </p:spTree>
    <p:extLst>
      <p:ext uri="{BB962C8B-B14F-4D97-AF65-F5344CB8AC3E}">
        <p14:creationId xmlns:p14="http://schemas.microsoft.com/office/powerpoint/2010/main" val="3632938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3043D-2E5C-4E9E-A01C-9FE9E0143AF8}" type="datetimeFigureOut">
              <a:rPr lang="en-US" smtClean="0"/>
              <a:t>12/6/2018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4B54B-0A04-4336-9153-2AF84CD8588C}" type="slidenum">
              <a:rPr lang="en-US" smtClean="0"/>
              <a:t>‹#›</a:t>
            </a:fld>
            <a:endParaRPr lang="en-US"/>
          </a:p>
        </p:txBody>
      </p:sp>
    </p:spTree>
    <p:extLst>
      <p:ext uri="{BB962C8B-B14F-4D97-AF65-F5344CB8AC3E}">
        <p14:creationId xmlns:p14="http://schemas.microsoft.com/office/powerpoint/2010/main" val="1728517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just"/>
            <a:r>
              <a:rPr lang="en-US" sz="4000" dirty="0" smtClean="0">
                <a:latin typeface="+mn-lt"/>
              </a:rPr>
              <a:t>MCB 305 – Soil Microbiology</a:t>
            </a:r>
            <a:br>
              <a:rPr lang="en-US" sz="4000" dirty="0" smtClean="0">
                <a:latin typeface="+mn-lt"/>
              </a:rPr>
            </a:br>
            <a:r>
              <a:rPr lang="en-US" sz="4000" dirty="0" smtClean="0">
                <a:latin typeface="+mn-lt"/>
              </a:rPr>
              <a:t/>
            </a:r>
            <a:br>
              <a:rPr lang="en-US" sz="4000" dirty="0" smtClean="0">
                <a:latin typeface="+mn-lt"/>
              </a:rPr>
            </a:br>
            <a:r>
              <a:rPr lang="en-US" sz="4000" dirty="0" smtClean="0">
                <a:latin typeface="+mn-lt"/>
              </a:rPr>
              <a:t>Scope </a:t>
            </a:r>
            <a:r>
              <a:rPr lang="en-US" sz="4000" dirty="0">
                <a:latin typeface="+mn-lt"/>
              </a:rPr>
              <a:t>and Importance of Soil </a:t>
            </a:r>
            <a:r>
              <a:rPr lang="en-US" sz="4000" dirty="0" smtClean="0">
                <a:latin typeface="+mn-lt"/>
              </a:rPr>
              <a:t>Microbiology</a:t>
            </a:r>
            <a:br>
              <a:rPr lang="en-US" sz="4000" dirty="0" smtClean="0">
                <a:latin typeface="+mn-lt"/>
              </a:rPr>
            </a:br>
            <a:r>
              <a:rPr lang="en-US" sz="4000" dirty="0">
                <a:latin typeface="+mn-lt"/>
              </a:rPr>
              <a:t/>
            </a:r>
            <a:br>
              <a:rPr lang="en-US" sz="4000" dirty="0">
                <a:latin typeface="+mn-lt"/>
              </a:rPr>
            </a:br>
            <a:r>
              <a:rPr lang="en-US" sz="4000" dirty="0" smtClean="0">
                <a:latin typeface="+mn-lt"/>
              </a:rPr>
              <a:t>by Dr. Francis </a:t>
            </a:r>
            <a:r>
              <a:rPr lang="en-US" sz="4000" dirty="0" err="1" smtClean="0">
                <a:latin typeface="+mn-lt"/>
              </a:rPr>
              <a:t>Ibadin</a:t>
            </a:r>
            <a:r>
              <a:rPr lang="en-US" sz="4000" dirty="0">
                <a:latin typeface="+mn-lt"/>
              </a:rPr>
              <a:t/>
            </a:r>
            <a:br>
              <a:rPr lang="en-US" sz="4000" dirty="0">
                <a:latin typeface="+mn-lt"/>
              </a:rPr>
            </a:br>
            <a:endParaRPr lang="en-US" sz="4000" dirty="0">
              <a:latin typeface="+mn-lt"/>
            </a:endParaRPr>
          </a:p>
        </p:txBody>
      </p:sp>
    </p:spTree>
    <p:extLst>
      <p:ext uri="{BB962C8B-B14F-4D97-AF65-F5344CB8AC3E}">
        <p14:creationId xmlns:p14="http://schemas.microsoft.com/office/powerpoint/2010/main" val="159671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5915017"/>
          </a:xfrm>
          <a:prstGeom prst="rect">
            <a:avLst/>
          </a:prstGeom>
        </p:spPr>
        <p:txBody>
          <a:bodyPr wrap="square">
            <a:spAutoFit/>
          </a:bodyPr>
          <a:lstStyle/>
          <a:p>
            <a:pPr algn="just">
              <a:lnSpc>
                <a:spcPct val="107000"/>
              </a:lnSpc>
              <a:spcAft>
                <a:spcPts val="800"/>
              </a:spcAft>
            </a:pPr>
            <a:r>
              <a:rPr lang="en-US" sz="2400" b="1" dirty="0" smtClean="0">
                <a:effectLst/>
                <a:ea typeface="Calibri" panose="020F0502020204030204" pitchFamily="34" charset="0"/>
              </a:rPr>
              <a:t>Microbial activities in soil: Carbon cycle</a:t>
            </a:r>
          </a:p>
          <a:p>
            <a:pPr algn="just"/>
            <a:r>
              <a:rPr lang="en-US" sz="2400" dirty="0" smtClean="0"/>
              <a:t>The </a:t>
            </a:r>
            <a:r>
              <a:rPr lang="en-US" sz="2400" dirty="0"/>
              <a:t>carbon cycle is the series of processes by which carbon from the environment is incorporated into living organisms and returned to the atmosphere as carbon dioxide. Atmospheric CO</a:t>
            </a:r>
            <a:r>
              <a:rPr lang="en-US" sz="2400" baseline="-25000" dirty="0"/>
              <a:t>2</a:t>
            </a:r>
            <a:r>
              <a:rPr lang="en-US" sz="2400" dirty="0"/>
              <a:t> is fixed into organic compounds by plants, together with phototrophic and chemoautotrophic </a:t>
            </a:r>
            <a:r>
              <a:rPr lang="en-US" sz="2400" dirty="0" smtClean="0"/>
              <a:t>microorganisms. </a:t>
            </a:r>
          </a:p>
          <a:p>
            <a:pPr algn="just"/>
            <a:r>
              <a:rPr lang="en-US" sz="2400" dirty="0" smtClean="0"/>
              <a:t>Carbon </a:t>
            </a:r>
            <a:r>
              <a:rPr lang="en-US" sz="2400" dirty="0"/>
              <a:t>is a constituent of all organic compounds, many of which are essential to life on Earth. The source of the carbon found in living matter is carbon dioxide (CO</a:t>
            </a:r>
            <a:r>
              <a:rPr lang="en-US" sz="2400" baseline="-25000" dirty="0"/>
              <a:t>2</a:t>
            </a:r>
            <a:r>
              <a:rPr lang="en-US" sz="2400" dirty="0"/>
              <a:t>) in the air or dissolved in water. </a:t>
            </a:r>
            <a:endParaRPr lang="en-US" sz="2400" dirty="0" smtClean="0"/>
          </a:p>
          <a:p>
            <a:pPr algn="just"/>
            <a:r>
              <a:rPr lang="en-US" sz="2400" dirty="0" smtClean="0"/>
              <a:t>Algae </a:t>
            </a:r>
            <a:r>
              <a:rPr lang="en-US" sz="2400" dirty="0"/>
              <a:t>and terrestrial green plants (producers) are the chief agents of carbon dioxide fixation through the process of photosynthesis, through which carbon dioxide and water are converted into simple carbohydrates. </a:t>
            </a:r>
            <a:endParaRPr lang="en-US" sz="2400" dirty="0" smtClean="0"/>
          </a:p>
          <a:p>
            <a:pPr algn="just"/>
            <a:endParaRPr lang="en-US" sz="2400" dirty="0"/>
          </a:p>
          <a:p>
            <a:pPr algn="just"/>
            <a:endParaRPr lang="en-US" sz="2400" dirty="0"/>
          </a:p>
          <a:p>
            <a:pPr algn="just">
              <a:lnSpc>
                <a:spcPct val="107000"/>
              </a:lnSpc>
              <a:spcAft>
                <a:spcPts val="800"/>
              </a:spcAft>
            </a:pPr>
            <a:endParaRPr lang="en-US" sz="2400" b="1" dirty="0">
              <a:ea typeface="Calibri" panose="020F0502020204030204" pitchFamily="34" charset="0"/>
            </a:endParaRPr>
          </a:p>
          <a:p>
            <a:pPr algn="just">
              <a:lnSpc>
                <a:spcPct val="107000"/>
              </a:lnSpc>
              <a:spcAft>
                <a:spcPts val="800"/>
              </a:spcAft>
            </a:pPr>
            <a:endParaRPr lang="en-US" sz="2400" b="1" dirty="0">
              <a:effectLst/>
              <a:ea typeface="Calibri" panose="020F0502020204030204" pitchFamily="34" charset="0"/>
            </a:endParaRPr>
          </a:p>
        </p:txBody>
      </p:sp>
    </p:spTree>
    <p:extLst>
      <p:ext uri="{BB962C8B-B14F-4D97-AF65-F5344CB8AC3E}">
        <p14:creationId xmlns:p14="http://schemas.microsoft.com/office/powerpoint/2010/main" val="1780057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653"/>
            <a:ext cx="12192000" cy="4524315"/>
          </a:xfrm>
          <a:prstGeom prst="rect">
            <a:avLst/>
          </a:prstGeom>
        </p:spPr>
        <p:txBody>
          <a:bodyPr wrap="square">
            <a:spAutoFit/>
          </a:bodyPr>
          <a:lstStyle/>
          <a:p>
            <a:pPr lvl="0" algn="just"/>
            <a:r>
              <a:rPr lang="en-US" sz="2400" dirty="0">
                <a:solidFill>
                  <a:prstClr val="black"/>
                </a:solidFill>
              </a:rPr>
              <a:t>These compounds are used by the producers to carry on metabolism, the excess being stored as fats and polysaccharides. </a:t>
            </a:r>
            <a:endParaRPr lang="en-US" sz="2400" dirty="0" smtClean="0">
              <a:solidFill>
                <a:prstClr val="black"/>
              </a:solidFill>
            </a:endParaRPr>
          </a:p>
          <a:p>
            <a:pPr lvl="0" algn="just"/>
            <a:r>
              <a:rPr lang="en-US" sz="2400" dirty="0" smtClean="0">
                <a:solidFill>
                  <a:prstClr val="black"/>
                </a:solidFill>
              </a:rPr>
              <a:t>The </a:t>
            </a:r>
            <a:r>
              <a:rPr lang="en-US" sz="2400" dirty="0">
                <a:solidFill>
                  <a:prstClr val="black"/>
                </a:solidFill>
              </a:rPr>
              <a:t>stored products are then eaten by consumer organisms, from protozoans to man, which convert them into other forms.</a:t>
            </a:r>
          </a:p>
          <a:p>
            <a:pPr lvl="0" algn="just"/>
            <a:r>
              <a:rPr lang="en-US" sz="2400" dirty="0">
                <a:solidFill>
                  <a:prstClr val="black"/>
                </a:solidFill>
              </a:rPr>
              <a:t>The organic compounds thus </a:t>
            </a:r>
            <a:r>
              <a:rPr lang="en-US" sz="2400" dirty="0" err="1">
                <a:solidFill>
                  <a:prstClr val="black"/>
                </a:solidFill>
              </a:rPr>
              <a:t>synthesised</a:t>
            </a:r>
            <a:r>
              <a:rPr lang="en-US" sz="2400" dirty="0">
                <a:solidFill>
                  <a:prstClr val="black"/>
                </a:solidFill>
              </a:rPr>
              <a:t> undergo cellular respiration and CO</a:t>
            </a:r>
            <a:r>
              <a:rPr lang="en-US" sz="2400" baseline="-25000" dirty="0">
                <a:solidFill>
                  <a:prstClr val="black"/>
                </a:solidFill>
              </a:rPr>
              <a:t>2</a:t>
            </a:r>
            <a:r>
              <a:rPr lang="en-US" sz="2400" dirty="0">
                <a:solidFill>
                  <a:prstClr val="black"/>
                </a:solidFill>
              </a:rPr>
              <a:t> is returned to the atmosphere. </a:t>
            </a:r>
            <a:endParaRPr lang="en-US" sz="2400" dirty="0" smtClean="0">
              <a:solidFill>
                <a:prstClr val="black"/>
              </a:solidFill>
            </a:endParaRPr>
          </a:p>
          <a:p>
            <a:pPr lvl="0" algn="just"/>
            <a:r>
              <a:rPr lang="en-US" sz="2400" dirty="0" smtClean="0">
                <a:solidFill>
                  <a:prstClr val="black"/>
                </a:solidFill>
              </a:rPr>
              <a:t>The </a:t>
            </a:r>
            <a:r>
              <a:rPr lang="en-US" sz="2400" dirty="0">
                <a:solidFill>
                  <a:prstClr val="black"/>
                </a:solidFill>
              </a:rPr>
              <a:t>carbon may have been passed along a food chain to consumers before this occurs. </a:t>
            </a:r>
            <a:endParaRPr lang="en-US" sz="2400" dirty="0" smtClean="0">
              <a:solidFill>
                <a:prstClr val="black"/>
              </a:solidFill>
            </a:endParaRPr>
          </a:p>
          <a:p>
            <a:pPr lvl="0" algn="just"/>
            <a:r>
              <a:rPr lang="en-US" sz="2400" dirty="0" smtClean="0">
                <a:solidFill>
                  <a:prstClr val="black"/>
                </a:solidFill>
              </a:rPr>
              <a:t>Carbon </a:t>
            </a:r>
            <a:r>
              <a:rPr lang="en-US" sz="2400" dirty="0">
                <a:solidFill>
                  <a:prstClr val="black"/>
                </a:solidFill>
              </a:rPr>
              <a:t>dioxide is also produced by the decomposition of dead plant, animal and microbial material by heterotrophic bacteria and fungi. </a:t>
            </a:r>
            <a:endParaRPr lang="en-US" sz="2400" dirty="0" smtClean="0">
              <a:solidFill>
                <a:prstClr val="black"/>
              </a:solidFill>
            </a:endParaRPr>
          </a:p>
          <a:p>
            <a:pPr lvl="0" algn="just"/>
            <a:r>
              <a:rPr lang="en-US" sz="2400" dirty="0" err="1" smtClean="0">
                <a:solidFill>
                  <a:prstClr val="black"/>
                </a:solidFill>
              </a:rPr>
              <a:t>Methanogenic</a:t>
            </a:r>
            <a:r>
              <a:rPr lang="en-US" sz="2400" dirty="0" smtClean="0">
                <a:solidFill>
                  <a:prstClr val="black"/>
                </a:solidFill>
              </a:rPr>
              <a:t> </a:t>
            </a:r>
            <a:r>
              <a:rPr lang="en-US" sz="2400" dirty="0">
                <a:solidFill>
                  <a:prstClr val="black"/>
                </a:solidFill>
              </a:rPr>
              <a:t>bacteria produce methane from organic carbon or CO</a:t>
            </a:r>
            <a:r>
              <a:rPr lang="en-US" sz="2400" baseline="-25000" dirty="0">
                <a:solidFill>
                  <a:prstClr val="black"/>
                </a:solidFill>
              </a:rPr>
              <a:t>2</a:t>
            </a:r>
            <a:r>
              <a:rPr lang="en-US" sz="2400" dirty="0">
                <a:solidFill>
                  <a:prstClr val="black"/>
                </a:solidFill>
              </a:rPr>
              <a:t>. </a:t>
            </a:r>
            <a:endParaRPr lang="en-US" sz="2400" dirty="0" smtClean="0">
              <a:solidFill>
                <a:prstClr val="black"/>
              </a:solidFill>
            </a:endParaRPr>
          </a:p>
          <a:p>
            <a:pPr lvl="0" algn="just"/>
            <a:r>
              <a:rPr lang="en-US" sz="2400" dirty="0" smtClean="0">
                <a:solidFill>
                  <a:prstClr val="black"/>
                </a:solidFill>
              </a:rPr>
              <a:t>This </a:t>
            </a:r>
            <a:r>
              <a:rPr lang="en-US" sz="2400" dirty="0">
                <a:solidFill>
                  <a:prstClr val="black"/>
                </a:solidFill>
              </a:rPr>
              <a:t>in turn is </a:t>
            </a:r>
            <a:r>
              <a:rPr lang="en-US" sz="2400" dirty="0" err="1">
                <a:solidFill>
                  <a:prstClr val="black"/>
                </a:solidFill>
              </a:rPr>
              <a:t>oxidised</a:t>
            </a:r>
            <a:r>
              <a:rPr lang="en-US" sz="2400" dirty="0">
                <a:solidFill>
                  <a:prstClr val="black"/>
                </a:solidFill>
              </a:rPr>
              <a:t> by </a:t>
            </a:r>
            <a:r>
              <a:rPr lang="en-US" sz="2400" dirty="0" err="1">
                <a:solidFill>
                  <a:prstClr val="black"/>
                </a:solidFill>
              </a:rPr>
              <a:t>methanotrophic</a:t>
            </a:r>
            <a:r>
              <a:rPr lang="en-US" sz="2400" dirty="0">
                <a:solidFill>
                  <a:prstClr val="black"/>
                </a:solidFill>
              </a:rPr>
              <a:t> bacteria; carbon may be incorporated into organic material or lost as CO</a:t>
            </a:r>
            <a:r>
              <a:rPr lang="en-US" sz="2400" baseline="-25000" dirty="0">
                <a:solidFill>
                  <a:prstClr val="black"/>
                </a:solidFill>
              </a:rPr>
              <a:t>2</a:t>
            </a:r>
            <a:endParaRPr lang="en-US" sz="2400" dirty="0">
              <a:solidFill>
                <a:prstClr val="black"/>
              </a:solidFill>
            </a:endParaRPr>
          </a:p>
        </p:txBody>
      </p:sp>
    </p:spTree>
    <p:extLst>
      <p:ext uri="{BB962C8B-B14F-4D97-AF65-F5344CB8AC3E}">
        <p14:creationId xmlns:p14="http://schemas.microsoft.com/office/powerpoint/2010/main" val="829142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image of carbon cycle"/>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ln>
            <a:noFill/>
          </a:ln>
        </p:spPr>
      </p:pic>
    </p:spTree>
    <p:extLst>
      <p:ext uri="{BB962C8B-B14F-4D97-AF65-F5344CB8AC3E}">
        <p14:creationId xmlns:p14="http://schemas.microsoft.com/office/powerpoint/2010/main" val="1860742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478970"/>
          </a:xfrm>
          <a:prstGeom prst="rect">
            <a:avLst/>
          </a:prstGeom>
        </p:spPr>
        <p:txBody>
          <a:bodyPr wrap="square">
            <a:spAutoFit/>
          </a:bodyPr>
          <a:lstStyle/>
          <a:p>
            <a:pPr algn="just"/>
            <a:r>
              <a:rPr lang="en-US" sz="2400" b="1" i="0" u="none" strike="noStrike" baseline="0" dirty="0" smtClean="0">
                <a:solidFill>
                  <a:srgbClr val="292526"/>
                </a:solidFill>
              </a:rPr>
              <a:t>The Nitrogen </a:t>
            </a:r>
            <a:r>
              <a:rPr lang="en-US" sz="2400" b="1" dirty="0">
                <a:solidFill>
                  <a:srgbClr val="292526"/>
                </a:solidFill>
              </a:rPr>
              <a:t>C</a:t>
            </a:r>
            <a:r>
              <a:rPr lang="en-US" sz="2400" b="1" i="0" u="none" strike="noStrike" baseline="0" dirty="0" smtClean="0">
                <a:solidFill>
                  <a:srgbClr val="292526"/>
                </a:solidFill>
              </a:rPr>
              <a:t>ycle</a:t>
            </a:r>
          </a:p>
          <a:p>
            <a:pPr algn="just"/>
            <a:r>
              <a:rPr lang="en-US" sz="2400" b="0" i="0" u="none" strike="noStrike" baseline="0" dirty="0" smtClean="0">
                <a:solidFill>
                  <a:srgbClr val="292526"/>
                </a:solidFill>
              </a:rPr>
              <a:t>Nitrogen is essential to all living things as a component of proteins and nucleic acids. </a:t>
            </a:r>
          </a:p>
          <a:p>
            <a:pPr algn="just"/>
            <a:r>
              <a:rPr lang="en-US" sz="2400" b="0" i="0" u="none" strike="noStrike" baseline="0" dirty="0" smtClean="0">
                <a:solidFill>
                  <a:srgbClr val="292526"/>
                </a:solidFill>
              </a:rPr>
              <a:t>Although elemental nitrogen makes up three quarters of the Earth’s atmosphere, only a handful of life forms are able to utilize it for metabolic purposes. </a:t>
            </a:r>
          </a:p>
          <a:p>
            <a:pPr algn="just"/>
            <a:r>
              <a:rPr lang="en-US" sz="2400" b="0" i="0" u="none" strike="noStrike" baseline="0" dirty="0" smtClean="0">
                <a:solidFill>
                  <a:srgbClr val="292526"/>
                </a:solidFill>
              </a:rPr>
              <a:t>These are termed nitrogen-fixing bacteria, and incorporate the nitrogen into ammonia</a:t>
            </a:r>
          </a:p>
          <a:p>
            <a:r>
              <a:rPr lang="en-US" sz="2400" dirty="0"/>
              <a:t>N</a:t>
            </a:r>
            <a:r>
              <a:rPr lang="en-US" sz="2400" baseline="-25000" dirty="0"/>
              <a:t>2</a:t>
            </a:r>
            <a:r>
              <a:rPr lang="en-US" sz="2400" dirty="0"/>
              <a:t> + 8e</a:t>
            </a:r>
            <a:r>
              <a:rPr lang="en-US" sz="2400" baseline="30000" dirty="0"/>
              <a:t>−</a:t>
            </a:r>
            <a:r>
              <a:rPr lang="en-US" sz="2400" dirty="0"/>
              <a:t> + 8H</a:t>
            </a:r>
            <a:r>
              <a:rPr lang="en-US" sz="2400" baseline="30000" dirty="0"/>
              <a:t>+</a:t>
            </a:r>
            <a:r>
              <a:rPr lang="en-US" sz="2400" dirty="0"/>
              <a:t> + 16ATP −−−−−−−−→ 2NH</a:t>
            </a:r>
            <a:r>
              <a:rPr lang="en-US" sz="2400" baseline="-25000" dirty="0"/>
              <a:t>4</a:t>
            </a:r>
            <a:r>
              <a:rPr lang="en-US" sz="2400" baseline="30000" dirty="0"/>
              <a:t>+</a:t>
            </a:r>
            <a:r>
              <a:rPr lang="en-US" sz="2400" dirty="0"/>
              <a:t> + 16ADP + 16Pi</a:t>
            </a:r>
            <a:endParaRPr lang="en-US" sz="2400" dirty="0" smtClean="0"/>
          </a:p>
          <a:p>
            <a:endParaRPr lang="en-US" sz="2400" dirty="0"/>
          </a:p>
          <a:p>
            <a:r>
              <a:rPr lang="en-US" sz="2400" dirty="0"/>
              <a:t>The </a:t>
            </a:r>
            <a:r>
              <a:rPr lang="en-US" sz="2400" dirty="0" err="1"/>
              <a:t>nitrogenase</a:t>
            </a:r>
            <a:r>
              <a:rPr lang="en-US" sz="2400" dirty="0"/>
              <a:t> enzyme complex responsible for the reaction is very sensitive to oxygen, and is thought to have evolved early in the Earth’s history, when the atmosphere was still largely oxygen-free. Many nitrogen-fixing bacteria are anaerobes; those that are not have devised ways of keeping the cell interior anoxic. </a:t>
            </a:r>
            <a:r>
              <a:rPr lang="en-US" sz="2400" i="1" dirty="0" err="1"/>
              <a:t>Azotobacter</a:t>
            </a:r>
            <a:r>
              <a:rPr lang="en-US" sz="2400" i="1" dirty="0"/>
              <a:t> </a:t>
            </a:r>
            <a:r>
              <a:rPr lang="en-US" sz="2400" dirty="0"/>
              <a:t>species, for example, </a:t>
            </a:r>
            <a:r>
              <a:rPr lang="en-US" sz="2400" dirty="0" err="1"/>
              <a:t>utilise</a:t>
            </a:r>
            <a:r>
              <a:rPr lang="en-US" sz="2400" dirty="0"/>
              <a:t> oxygen at a high rate, so that it never accumulates in the cell, inactivating the </a:t>
            </a:r>
            <a:r>
              <a:rPr lang="en-US" sz="2400" dirty="0" err="1"/>
              <a:t>nitrogenase</a:t>
            </a:r>
            <a:r>
              <a:rPr lang="en-US" sz="2400" dirty="0"/>
              <a:t>. Many </a:t>
            </a:r>
            <a:r>
              <a:rPr lang="en-US" sz="2400" dirty="0" err="1"/>
              <a:t>cyanophytes</a:t>
            </a:r>
            <a:r>
              <a:rPr lang="en-US" sz="2400" dirty="0"/>
              <a:t> (blue-greens) carry out nitrogen fixation in thick-walled heterocyst which help maintain anoxic conditions.</a:t>
            </a:r>
          </a:p>
          <a:p>
            <a:r>
              <a:rPr lang="en-US" sz="2400" dirty="0"/>
              <a:t>Some nitrogen-fixing bacteria such as </a:t>
            </a:r>
            <a:r>
              <a:rPr lang="en-US" sz="2400" i="1" dirty="0"/>
              <a:t>Rhizobium </a:t>
            </a:r>
            <a:r>
              <a:rPr lang="en-US" sz="2400" dirty="0"/>
              <a:t>infect the roots of leguminous plants such as peas, beans and clover, where they form nodules and form a mutually beneficial.</a:t>
            </a:r>
          </a:p>
          <a:p>
            <a:r>
              <a:rPr lang="en-US" sz="2400" dirty="0"/>
              <a:t>(The process by which microorganisms convert organic matter to an inorganic form is termed </a:t>
            </a:r>
            <a:r>
              <a:rPr lang="en-US" sz="2400" b="1" dirty="0"/>
              <a:t>mineralization</a:t>
            </a:r>
            <a:r>
              <a:rPr lang="en-US" sz="2400" dirty="0"/>
              <a:t>)</a:t>
            </a:r>
          </a:p>
          <a:p>
            <a:endParaRPr lang="en-US" sz="2400" dirty="0" smtClean="0"/>
          </a:p>
          <a:p>
            <a:endParaRPr lang="en-US" sz="2400" dirty="0"/>
          </a:p>
        </p:txBody>
      </p:sp>
    </p:spTree>
    <p:extLst>
      <p:ext uri="{BB962C8B-B14F-4D97-AF65-F5344CB8AC3E}">
        <p14:creationId xmlns:p14="http://schemas.microsoft.com/office/powerpoint/2010/main" val="34223676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nitrogen cycle diagram images"/>
          <p:cNvPicPr/>
          <p:nvPr/>
        </p:nvPicPr>
        <p:blipFill>
          <a:blip r:embed="rId2">
            <a:extLst>
              <a:ext uri="{28A0092B-C50C-407E-A947-70E740481C1C}">
                <a14:useLocalDpi xmlns:a14="http://schemas.microsoft.com/office/drawing/2010/main" val="0"/>
              </a:ext>
            </a:extLst>
          </a:blip>
          <a:srcRect/>
          <a:stretch>
            <a:fillRect/>
          </a:stretch>
        </p:blipFill>
        <p:spPr bwMode="auto">
          <a:xfrm>
            <a:off x="1701800" y="1"/>
            <a:ext cx="8331200" cy="4483099"/>
          </a:xfrm>
          <a:prstGeom prst="rect">
            <a:avLst/>
          </a:prstGeom>
          <a:noFill/>
          <a:ln>
            <a:noFill/>
          </a:ln>
        </p:spPr>
      </p:pic>
      <p:sp>
        <p:nvSpPr>
          <p:cNvPr id="3" name="Rectangle 2"/>
          <p:cNvSpPr/>
          <p:nvPr/>
        </p:nvSpPr>
        <p:spPr>
          <a:xfrm>
            <a:off x="0" y="4635500"/>
            <a:ext cx="12192000" cy="1569660"/>
          </a:xfrm>
          <a:prstGeom prst="rect">
            <a:avLst/>
          </a:prstGeom>
        </p:spPr>
        <p:txBody>
          <a:bodyPr wrap="square">
            <a:spAutoFit/>
          </a:bodyPr>
          <a:lstStyle/>
          <a:p>
            <a:pPr algn="just"/>
            <a:r>
              <a:rPr lang="en-US" sz="2400" dirty="0">
                <a:latin typeface="Calibri" panose="020F0502020204030204" pitchFamily="34" charset="0"/>
                <a:ea typeface="Times New Roman" panose="02020603050405020304" pitchFamily="18" charset="0"/>
                <a:cs typeface="Times New Roman" panose="02020603050405020304" pitchFamily="18" charset="0"/>
              </a:rPr>
              <a:t>(Amino acids released during proteolysis undergo </a:t>
            </a:r>
            <a:r>
              <a:rPr lang="en-US" sz="2400" b="1" dirty="0">
                <a:latin typeface="Calibri" panose="020F0502020204030204" pitchFamily="34" charset="0"/>
                <a:ea typeface="Times New Roman" panose="02020603050405020304" pitchFamily="18" charset="0"/>
                <a:cs typeface="Times New Roman" panose="02020603050405020304" pitchFamily="18" charset="0"/>
              </a:rPr>
              <a:t>deamination</a:t>
            </a:r>
            <a:r>
              <a:rPr lang="en-US" sz="2400" dirty="0">
                <a:latin typeface="Calibri" panose="020F0502020204030204" pitchFamily="34" charset="0"/>
                <a:ea typeface="Times New Roman" panose="02020603050405020304" pitchFamily="18" charset="0"/>
                <a:cs typeface="Times New Roman" panose="02020603050405020304" pitchFamily="18" charset="0"/>
              </a:rPr>
              <a:t> in which </a:t>
            </a:r>
            <a:r>
              <a:rPr lang="en-US" sz="2400" b="1" dirty="0">
                <a:latin typeface="Calibri" panose="020F0502020204030204" pitchFamily="34" charset="0"/>
                <a:ea typeface="Times New Roman" panose="02020603050405020304" pitchFamily="18" charset="0"/>
                <a:cs typeface="Times New Roman" panose="02020603050405020304" pitchFamily="18" charset="0"/>
              </a:rPr>
              <a:t>nitrogen</a:t>
            </a:r>
            <a:r>
              <a:rPr lang="en-US" sz="2400" dirty="0">
                <a:latin typeface="Calibri" panose="020F0502020204030204" pitchFamily="34" charset="0"/>
                <a:ea typeface="Times New Roman" panose="02020603050405020304" pitchFamily="18" charset="0"/>
                <a:cs typeface="Times New Roman" panose="02020603050405020304" pitchFamily="18" charset="0"/>
              </a:rPr>
              <a:t> containing amino </a:t>
            </a:r>
            <a:r>
              <a:rPr lang="en-US" sz="2400" dirty="0"/>
              <a:t>(-NH</a:t>
            </a:r>
            <a:r>
              <a:rPr lang="en-US" sz="2400" baseline="-25000" dirty="0"/>
              <a:t>2</a:t>
            </a:r>
            <a:r>
              <a:rPr lang="en-US" sz="2400" dirty="0"/>
              <a:t>)</a:t>
            </a:r>
            <a:r>
              <a:rPr lang="en-US" sz="24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400" dirty="0">
                <a:latin typeface="Calibri" panose="020F0502020204030204" pitchFamily="34" charset="0"/>
                <a:ea typeface="Times New Roman" panose="02020603050405020304" pitchFamily="18" charset="0"/>
                <a:cs typeface="Times New Roman" panose="02020603050405020304" pitchFamily="18" charset="0"/>
              </a:rPr>
              <a:t>group is removed. Thus, process of </a:t>
            </a:r>
            <a:r>
              <a:rPr lang="en-US" sz="2400" b="1" dirty="0">
                <a:latin typeface="Calibri" panose="020F0502020204030204" pitchFamily="34" charset="0"/>
                <a:ea typeface="Times New Roman" panose="02020603050405020304" pitchFamily="18" charset="0"/>
                <a:cs typeface="Times New Roman" panose="02020603050405020304" pitchFamily="18" charset="0"/>
              </a:rPr>
              <a:t>deamination</a:t>
            </a:r>
            <a:r>
              <a:rPr lang="en-US" sz="2400" dirty="0">
                <a:latin typeface="Calibri" panose="020F0502020204030204" pitchFamily="34" charset="0"/>
                <a:ea typeface="Times New Roman" panose="02020603050405020304" pitchFamily="18" charset="0"/>
                <a:cs typeface="Times New Roman" panose="02020603050405020304" pitchFamily="18" charset="0"/>
              </a:rPr>
              <a:t> which leads to the production of ammonia is termed as "ammonification". The process of ammonification is mediated by several soil microorganisms)</a:t>
            </a:r>
            <a:endParaRPr lang="en-US" sz="2400" dirty="0"/>
          </a:p>
        </p:txBody>
      </p:sp>
    </p:spTree>
    <p:extLst>
      <p:ext uri="{BB962C8B-B14F-4D97-AF65-F5344CB8AC3E}">
        <p14:creationId xmlns:p14="http://schemas.microsoft.com/office/powerpoint/2010/main" val="12362980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050392"/>
          </a:xfrm>
          <a:prstGeom prst="rect">
            <a:avLst/>
          </a:prstGeom>
        </p:spPr>
        <p:txBody>
          <a:bodyPr wrap="square">
            <a:spAutoFit/>
          </a:bodyPr>
          <a:lstStyle/>
          <a:p>
            <a:pPr>
              <a:lnSpc>
                <a:spcPct val="107000"/>
              </a:lnSpc>
            </a:pPr>
            <a:r>
              <a:rPr lang="en-US" sz="2400" dirty="0">
                <a:solidFill>
                  <a:srgbClr val="292526"/>
                </a:solidFill>
                <a:latin typeface="Calibri" panose="020F0502020204030204" pitchFamily="34" charset="0"/>
                <a:ea typeface="Sabon-Roman"/>
                <a:cs typeface="Sabon-Roman"/>
              </a:rPr>
              <a:t>The process of </a:t>
            </a:r>
            <a:r>
              <a:rPr lang="en-US" sz="2400" i="1" dirty="0">
                <a:solidFill>
                  <a:srgbClr val="292526"/>
                </a:solidFill>
                <a:latin typeface="Calibri" panose="020F0502020204030204" pitchFamily="34" charset="0"/>
                <a:ea typeface="Sabon-Roman"/>
                <a:cs typeface="Sabon-Italic"/>
              </a:rPr>
              <a:t>nitrification</a:t>
            </a:r>
            <a:r>
              <a:rPr lang="en-US" sz="2400" dirty="0">
                <a:solidFill>
                  <a:srgbClr val="292526"/>
                </a:solidFill>
                <a:latin typeface="Calibri" panose="020F0502020204030204" pitchFamily="34" charset="0"/>
                <a:ea typeface="Sabon-Roman"/>
                <a:cs typeface="Sabon-Roman"/>
              </a:rPr>
              <a:t>, by which ammonia is oxidized stepwise firstly to nitrite and then to nitrate, involves two different groups of bacteria.</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2400" dirty="0">
                <a:solidFill>
                  <a:srgbClr val="292526"/>
                </a:solidFill>
                <a:latin typeface="Calibri" panose="020F0502020204030204" pitchFamily="34" charset="0"/>
                <a:ea typeface="Sabon-Roman"/>
                <a:cs typeface="Sabon-Roman"/>
              </a:rPr>
              <a:t>NH</a:t>
            </a:r>
            <a:r>
              <a:rPr lang="en-US" sz="2400" baseline="-25000" dirty="0">
                <a:solidFill>
                  <a:srgbClr val="292526"/>
                </a:solidFill>
                <a:latin typeface="Calibri" panose="020F0502020204030204" pitchFamily="34" charset="0"/>
                <a:ea typeface="Sabon-Roman"/>
                <a:cs typeface="Sabon-Roman"/>
              </a:rPr>
              <a:t>4</a:t>
            </a:r>
            <a:r>
              <a:rPr lang="en-US" sz="2400" baseline="30000" dirty="0">
                <a:solidFill>
                  <a:srgbClr val="292526"/>
                </a:solidFill>
                <a:latin typeface="Calibri" panose="020F0502020204030204" pitchFamily="34" charset="0"/>
                <a:ea typeface="MTSY"/>
                <a:cs typeface="MTSY"/>
              </a:rPr>
              <a:t>+</a:t>
            </a:r>
            <a:r>
              <a:rPr lang="en-US" sz="2400" dirty="0">
                <a:solidFill>
                  <a:srgbClr val="292526"/>
                </a:solidFill>
                <a:latin typeface="Calibri" panose="020F0502020204030204" pitchFamily="34" charset="0"/>
                <a:ea typeface="MTSY"/>
                <a:cs typeface="MTSY"/>
              </a:rPr>
              <a:t> −----→ </a:t>
            </a:r>
            <a:r>
              <a:rPr lang="en-US" sz="2400" dirty="0">
                <a:solidFill>
                  <a:srgbClr val="292526"/>
                </a:solidFill>
                <a:latin typeface="Calibri" panose="020F0502020204030204" pitchFamily="34" charset="0"/>
                <a:ea typeface="Sabon-Roman"/>
                <a:cs typeface="Sabon-Roman"/>
              </a:rPr>
              <a:t>NO</a:t>
            </a:r>
            <a:r>
              <a:rPr lang="en-US" sz="2400" baseline="-25000" dirty="0">
                <a:solidFill>
                  <a:srgbClr val="292526"/>
                </a:solidFill>
                <a:latin typeface="Calibri" panose="020F0502020204030204" pitchFamily="34" charset="0"/>
                <a:ea typeface="Sabon-Roman"/>
                <a:cs typeface="Sabon-Roman"/>
              </a:rPr>
              <a:t>2</a:t>
            </a:r>
            <a:r>
              <a:rPr lang="en-US" sz="2400" baseline="30000" dirty="0">
                <a:solidFill>
                  <a:srgbClr val="292526"/>
                </a:solidFill>
                <a:latin typeface="Calibri" panose="020F0502020204030204" pitchFamily="34" charset="0"/>
                <a:ea typeface="MTSY"/>
                <a:cs typeface="MTSY"/>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2400" dirty="0">
                <a:solidFill>
                  <a:srgbClr val="292526"/>
                </a:solidFill>
                <a:latin typeface="Calibri" panose="020F0502020204030204" pitchFamily="34" charset="0"/>
                <a:ea typeface="Sabon-Roman"/>
                <a:cs typeface="Sabon-Roman"/>
              </a:rPr>
              <a:t>NO</a:t>
            </a:r>
            <a:r>
              <a:rPr lang="en-US" sz="2400" baseline="-25000" dirty="0">
                <a:solidFill>
                  <a:srgbClr val="292526"/>
                </a:solidFill>
                <a:latin typeface="Calibri" panose="020F0502020204030204" pitchFamily="34" charset="0"/>
                <a:ea typeface="Sabon-Roman"/>
                <a:cs typeface="Sabon-Roman"/>
              </a:rPr>
              <a:t>2</a:t>
            </a:r>
            <a:r>
              <a:rPr lang="en-US" sz="2400" baseline="30000" dirty="0">
                <a:solidFill>
                  <a:srgbClr val="292526"/>
                </a:solidFill>
                <a:latin typeface="Calibri" panose="020F0502020204030204" pitchFamily="34" charset="0"/>
                <a:ea typeface="MTSY"/>
                <a:cs typeface="MTSY"/>
              </a:rPr>
              <a:t>−</a:t>
            </a:r>
            <a:r>
              <a:rPr lang="en-US" sz="2400" dirty="0">
                <a:solidFill>
                  <a:srgbClr val="292526"/>
                </a:solidFill>
                <a:latin typeface="Calibri" panose="020F0502020204030204" pitchFamily="34" charset="0"/>
                <a:ea typeface="MTSY"/>
                <a:cs typeface="MTSY"/>
              </a:rPr>
              <a:t> −----→ </a:t>
            </a:r>
            <a:r>
              <a:rPr lang="en-US" sz="2400" dirty="0">
                <a:solidFill>
                  <a:srgbClr val="292526"/>
                </a:solidFill>
                <a:latin typeface="Calibri" panose="020F0502020204030204" pitchFamily="34" charset="0"/>
                <a:ea typeface="Sabon-Roman"/>
                <a:cs typeface="Sabon-Roman"/>
              </a:rPr>
              <a:t>NO</a:t>
            </a:r>
            <a:r>
              <a:rPr lang="en-US" sz="2400" baseline="-25000" dirty="0">
                <a:solidFill>
                  <a:srgbClr val="292526"/>
                </a:solidFill>
                <a:latin typeface="Calibri" panose="020F0502020204030204" pitchFamily="34" charset="0"/>
                <a:ea typeface="Sabon-Roman"/>
                <a:cs typeface="Sabon-Roman"/>
              </a:rPr>
              <a:t>3</a:t>
            </a:r>
            <a:r>
              <a:rPr lang="en-US" sz="2400" baseline="30000" dirty="0">
                <a:solidFill>
                  <a:srgbClr val="292526"/>
                </a:solidFill>
                <a:latin typeface="Calibri" panose="020F0502020204030204" pitchFamily="34" charset="0"/>
                <a:ea typeface="MTSY"/>
                <a:cs typeface="MTSY"/>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solidFill>
                  <a:srgbClr val="292526"/>
                </a:solidFill>
                <a:latin typeface="Calibri" panose="020F0502020204030204" pitchFamily="34" charset="0"/>
                <a:ea typeface="Sabon-Roman"/>
                <a:cs typeface="CenturyGothicCE"/>
              </a:rPr>
              <a:t>(</a:t>
            </a:r>
            <a:r>
              <a:rPr lang="en-US" sz="2400" b="1" dirty="0" err="1">
                <a:solidFill>
                  <a:srgbClr val="292526"/>
                </a:solidFill>
                <a:latin typeface="Calibri" panose="020F0502020204030204" pitchFamily="34" charset="0"/>
                <a:ea typeface="Calibri" panose="020F0502020204030204" pitchFamily="34" charset="0"/>
                <a:cs typeface="CenturyGothicCE"/>
              </a:rPr>
              <a:t>Denitrification</a:t>
            </a:r>
            <a:r>
              <a:rPr lang="en-US" sz="2400" dirty="0">
                <a:solidFill>
                  <a:srgbClr val="292526"/>
                </a:solidFill>
                <a:latin typeface="Calibri" panose="020F0502020204030204" pitchFamily="34" charset="0"/>
                <a:ea typeface="Calibri" panose="020F0502020204030204" pitchFamily="34" charset="0"/>
                <a:cs typeface="CenturyGothicCE"/>
              </a:rPr>
              <a:t> is the reduction, under anaerobic conditions, of nitrite and nitrate to nitrogen gas).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latin typeface="Calibri" panose="020F0502020204030204" pitchFamily="34" charset="0"/>
                <a:ea typeface="Times New Roman" panose="02020603050405020304" pitchFamily="18" charset="0"/>
                <a:cs typeface="Times New Roman" panose="02020603050405020304" pitchFamily="18" charset="0"/>
              </a:rPr>
              <a:t>The nitrate thus formed may suffer a number of fates. It may act as an electron acceptor in anaerobic respiration, becoming reduced to nitrogen via a series of intermediates including nitrite. This process of </a:t>
            </a:r>
            <a:r>
              <a:rPr lang="en-US" sz="2400" dirty="0" err="1">
                <a:latin typeface="Calibri" panose="020F0502020204030204" pitchFamily="34" charset="0"/>
                <a:ea typeface="Times New Roman" panose="02020603050405020304" pitchFamily="18" charset="0"/>
                <a:cs typeface="Times New Roman" panose="02020603050405020304" pitchFamily="18" charset="0"/>
              </a:rPr>
              <a:t>denitrification</a:t>
            </a:r>
            <a:r>
              <a:rPr lang="en-US" sz="2400" dirty="0">
                <a:latin typeface="Calibri" panose="020F0502020204030204" pitchFamily="34" charset="0"/>
                <a:ea typeface="Times New Roman" panose="02020603050405020304" pitchFamily="18" charset="0"/>
                <a:cs typeface="Times New Roman" panose="02020603050405020304" pitchFamily="18" charset="0"/>
              </a:rPr>
              <a:t> occurs in anaerobic conditions such as waterlogged soils. Alternatively, it can be reduced once again to ammonia and thence converted to organic nitrogen</a:t>
            </a:r>
            <a:r>
              <a:rPr lang="en-US" sz="2400" dirty="0" smtClean="0">
                <a:latin typeface="Calibri" panose="020F0502020204030204" pitchFamily="34" charset="0"/>
                <a:ea typeface="Times New Roman" panose="02020603050405020304" pitchFamily="18" charset="0"/>
                <a:cs typeface="Times New Roman" panose="02020603050405020304" pitchFamily="18" charset="0"/>
              </a:rPr>
              <a:t>.</a:t>
            </a:r>
          </a:p>
          <a:p>
            <a:r>
              <a:rPr lang="en-US" sz="2400" dirty="0" smtClean="0"/>
              <a:t>(</a:t>
            </a:r>
            <a:r>
              <a:rPr lang="en-US" sz="2400" dirty="0" err="1"/>
              <a:t>Anammox</a:t>
            </a:r>
            <a:r>
              <a:rPr lang="en-US" sz="2400" dirty="0"/>
              <a:t> is the formation of nitrogen gas by the anaerobic oxidation of ammonia and nitrite).</a:t>
            </a:r>
          </a:p>
          <a:p>
            <a:r>
              <a:rPr lang="en-US" sz="2400" dirty="0"/>
              <a:t>A final pathway of nitrogen cycling has only been discovered in recent years. It is known as </a:t>
            </a:r>
            <a:r>
              <a:rPr lang="en-US" sz="2400" dirty="0" err="1"/>
              <a:t>anammox</a:t>
            </a:r>
            <a:r>
              <a:rPr lang="en-US" sz="2400" dirty="0"/>
              <a:t> (anaerobic ammonia oxidation), and is carried out by members of a group of Gram-negative bacteria called the </a:t>
            </a:r>
            <a:r>
              <a:rPr lang="en-US" sz="2400" dirty="0" err="1"/>
              <a:t>Planctomycetes</a:t>
            </a:r>
            <a:r>
              <a:rPr lang="en-US" sz="2400" dirty="0"/>
              <a:t>. The reaction, which can be represented thus:</a:t>
            </a:r>
          </a:p>
          <a:p>
            <a:r>
              <a:rPr lang="en-US" sz="2400" dirty="0"/>
              <a:t>NH</a:t>
            </a:r>
            <a:r>
              <a:rPr lang="en-US" sz="2400" baseline="-25000" dirty="0"/>
              <a:t>4</a:t>
            </a:r>
            <a:r>
              <a:rPr lang="en-US" sz="2400" baseline="30000" dirty="0"/>
              <a:t>+</a:t>
            </a:r>
            <a:r>
              <a:rPr lang="en-US" sz="2400" dirty="0"/>
              <a:t> + NO</a:t>
            </a:r>
            <a:r>
              <a:rPr lang="en-US" sz="2400" baseline="-25000" dirty="0"/>
              <a:t>2</a:t>
            </a:r>
            <a:r>
              <a:rPr lang="en-US" sz="2400" baseline="30000" dirty="0"/>
              <a:t>−</a:t>
            </a:r>
            <a:r>
              <a:rPr lang="en-US" sz="2400" dirty="0"/>
              <a:t> = N</a:t>
            </a:r>
            <a:r>
              <a:rPr lang="en-US" sz="2400" baseline="-25000" dirty="0"/>
              <a:t>2</a:t>
            </a:r>
            <a:r>
              <a:rPr lang="en-US" sz="2400" dirty="0"/>
              <a:t> + 2H</a:t>
            </a:r>
            <a:r>
              <a:rPr lang="en-US" sz="2400" baseline="-25000" dirty="0"/>
              <a:t>2</a:t>
            </a:r>
            <a:r>
              <a:rPr lang="en-US" sz="2400" dirty="0"/>
              <a:t>O </a:t>
            </a:r>
          </a:p>
          <a:p>
            <a:r>
              <a:rPr lang="en-US" sz="2400" dirty="0"/>
              <a:t>has considerable potential in the removal of nitrogen from wastewater.</a:t>
            </a:r>
          </a:p>
          <a:p>
            <a:pPr algn="just">
              <a:lnSpc>
                <a:spcPct val="107000"/>
              </a:lnSpc>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98939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4439229"/>
          </a:xfrm>
          <a:prstGeom prst="rect">
            <a:avLst/>
          </a:prstGeom>
        </p:spPr>
        <p:txBody>
          <a:bodyPr wrap="square">
            <a:spAutoFit/>
          </a:bodyPr>
          <a:lstStyle/>
          <a:p>
            <a:pPr algn="just">
              <a:lnSpc>
                <a:spcPct val="107000"/>
              </a:lnSpc>
            </a:pPr>
            <a:r>
              <a:rPr lang="en-US" sz="2400" b="1" dirty="0">
                <a:solidFill>
                  <a:srgbClr val="292526"/>
                </a:solidFill>
                <a:latin typeface="Calibri" panose="020F0502020204030204" pitchFamily="34" charset="0"/>
                <a:ea typeface="Sabon-Roman"/>
                <a:cs typeface="Sabon-Roman"/>
              </a:rPr>
              <a:t>The </a:t>
            </a:r>
            <a:r>
              <a:rPr lang="en-US" sz="2400" b="1" dirty="0" err="1">
                <a:solidFill>
                  <a:srgbClr val="292526"/>
                </a:solidFill>
                <a:latin typeface="Calibri" panose="020F0502020204030204" pitchFamily="34" charset="0"/>
                <a:ea typeface="Sabon-Roman"/>
                <a:cs typeface="Sabon-Roman"/>
              </a:rPr>
              <a:t>Sulphur</a:t>
            </a:r>
            <a:r>
              <a:rPr lang="en-US" sz="2400" b="1" dirty="0">
                <a:solidFill>
                  <a:srgbClr val="292526"/>
                </a:solidFill>
                <a:latin typeface="Calibri" panose="020F0502020204030204" pitchFamily="34" charset="0"/>
                <a:ea typeface="Sabon-Roman"/>
                <a:cs typeface="Sabon-Roman"/>
              </a:rPr>
              <a:t> Cycle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err="1">
                <a:solidFill>
                  <a:srgbClr val="292526"/>
                </a:solidFill>
                <a:latin typeface="Calibri" panose="020F0502020204030204" pitchFamily="34" charset="0"/>
                <a:ea typeface="Sabon-Roman"/>
                <a:cs typeface="Sabon-Roman"/>
              </a:rPr>
              <a:t>Sulphur</a:t>
            </a:r>
            <a:r>
              <a:rPr lang="en-US" sz="2400" dirty="0">
                <a:solidFill>
                  <a:srgbClr val="292526"/>
                </a:solidFill>
                <a:latin typeface="Calibri" panose="020F0502020204030204" pitchFamily="34" charset="0"/>
                <a:ea typeface="Sabon-Roman"/>
                <a:cs typeface="Sabon-Roman"/>
              </a:rPr>
              <a:t> is found in living organisms in the form of compounds such as amino acids, coenzymes and vitamins. It can be utilized by different types of organisms in several forms</a:t>
            </a:r>
            <a:r>
              <a:rPr lang="en-US" sz="2400" dirty="0" smtClean="0">
                <a:solidFill>
                  <a:srgbClr val="292526"/>
                </a:solidFill>
                <a:latin typeface="Calibri" panose="020F0502020204030204" pitchFamily="34" charset="0"/>
                <a:ea typeface="Sabon-Roman"/>
                <a:cs typeface="Sabon-Roman"/>
              </a:rPr>
              <a:t>. </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smtClean="0">
                <a:solidFill>
                  <a:srgbClr val="292526"/>
                </a:solidFill>
                <a:latin typeface="Calibri" panose="020F0502020204030204" pitchFamily="34" charset="0"/>
                <a:ea typeface="Sabon-Roman"/>
                <a:cs typeface="Sabon-Roman"/>
              </a:rPr>
              <a:t>In its elemental form, </a:t>
            </a:r>
            <a:r>
              <a:rPr lang="en-US" sz="2400" dirty="0" err="1" smtClean="0">
                <a:solidFill>
                  <a:srgbClr val="292526"/>
                </a:solidFill>
                <a:latin typeface="Calibri" panose="020F0502020204030204" pitchFamily="34" charset="0"/>
                <a:ea typeface="Sabon-Roman"/>
                <a:cs typeface="Sabon-Roman"/>
              </a:rPr>
              <a:t>sulphur</a:t>
            </a:r>
            <a:r>
              <a:rPr lang="en-US" sz="2400" dirty="0" smtClean="0">
                <a:solidFill>
                  <a:srgbClr val="292526"/>
                </a:solidFill>
                <a:latin typeface="Calibri" panose="020F0502020204030204" pitchFamily="34" charset="0"/>
                <a:ea typeface="Sabon-Roman"/>
                <a:cs typeface="Sabon-Roman"/>
              </a:rPr>
              <a:t> is unavailable to most organisms; however, certain bacteria such as </a:t>
            </a:r>
            <a:r>
              <a:rPr lang="en-US" sz="2400" dirty="0" err="1" smtClean="0">
                <a:solidFill>
                  <a:srgbClr val="292526"/>
                </a:solidFill>
                <a:latin typeface="Calibri" panose="020F0502020204030204" pitchFamily="34" charset="0"/>
                <a:ea typeface="Sabon-Roman"/>
                <a:cs typeface="Sabon-Roman"/>
              </a:rPr>
              <a:t>Acidithiobacillus</a:t>
            </a:r>
            <a:r>
              <a:rPr lang="en-US" sz="2400" dirty="0" smtClean="0">
                <a:solidFill>
                  <a:srgbClr val="292526"/>
                </a:solidFill>
                <a:latin typeface="Calibri" panose="020F0502020204030204" pitchFamily="34" charset="0"/>
                <a:ea typeface="Sabon-Roman"/>
                <a:cs typeface="Sabon-Roman"/>
              </a:rPr>
              <a:t> are able to oxidize it to </a:t>
            </a:r>
            <a:r>
              <a:rPr lang="en-US" sz="2400" dirty="0" err="1" smtClean="0">
                <a:solidFill>
                  <a:srgbClr val="292526"/>
                </a:solidFill>
                <a:latin typeface="Calibri" panose="020F0502020204030204" pitchFamily="34" charset="0"/>
                <a:ea typeface="Sabon-Roman"/>
                <a:cs typeface="Sabon-Roman"/>
              </a:rPr>
              <a:t>sulphate</a:t>
            </a:r>
            <a:r>
              <a:rPr lang="en-US" sz="2400" dirty="0" smtClean="0">
                <a:solidFill>
                  <a:srgbClr val="292526"/>
                </a:solidFill>
                <a:latin typeface="Calibri" panose="020F0502020204030204" pitchFamily="34" charset="0"/>
                <a:ea typeface="Sabon-Roman"/>
                <a:cs typeface="Sabon-Roman"/>
              </a:rPr>
              <a:t>, a form that can be utilized by a much broader range of organisms:</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smtClean="0">
                <a:solidFill>
                  <a:srgbClr val="292526"/>
                </a:solidFill>
                <a:latin typeface="Calibri" panose="020F0502020204030204" pitchFamily="34" charset="0"/>
                <a:ea typeface="Sabon-Roman"/>
                <a:cs typeface="Sabon-Roman"/>
              </a:rPr>
              <a:t>2S </a:t>
            </a:r>
            <a:r>
              <a:rPr lang="en-US" sz="2400" dirty="0">
                <a:solidFill>
                  <a:srgbClr val="292526"/>
                </a:solidFill>
                <a:latin typeface="Calibri" panose="020F0502020204030204" pitchFamily="34" charset="0"/>
                <a:ea typeface="Sabon-Roman"/>
                <a:cs typeface="Sabon-Roman"/>
              </a:rPr>
              <a:t>+ 3O</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 + 2H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O−−−−−−−→H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SO</a:t>
            </a:r>
            <a:r>
              <a:rPr lang="en-US" sz="2400" baseline="-25000" dirty="0">
                <a:solidFill>
                  <a:srgbClr val="292526"/>
                </a:solidFill>
                <a:latin typeface="Calibri" panose="020F0502020204030204" pitchFamily="34" charset="0"/>
                <a:ea typeface="Sabon-Roman"/>
                <a:cs typeface="Sabon-Roman"/>
              </a:rPr>
              <a:t>4</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solidFill>
                  <a:srgbClr val="292526"/>
                </a:solidFill>
                <a:latin typeface="Calibri" panose="020F0502020204030204" pitchFamily="34" charset="0"/>
                <a:ea typeface="Sabon-Roman"/>
                <a:cs typeface="Sabon-Roman"/>
              </a:rPr>
              <a:t>Powdered </a:t>
            </a:r>
            <a:r>
              <a:rPr lang="en-US" sz="2400" dirty="0" err="1">
                <a:solidFill>
                  <a:srgbClr val="292526"/>
                </a:solidFill>
                <a:latin typeface="Calibri" panose="020F0502020204030204" pitchFamily="34" charset="0"/>
                <a:ea typeface="Sabon-Roman"/>
                <a:cs typeface="Sabon-Roman"/>
              </a:rPr>
              <a:t>sulphur</a:t>
            </a:r>
            <a:r>
              <a:rPr lang="en-US" sz="2400" dirty="0">
                <a:solidFill>
                  <a:srgbClr val="292526"/>
                </a:solidFill>
                <a:latin typeface="Calibri" panose="020F0502020204030204" pitchFamily="34" charset="0"/>
                <a:ea typeface="Sabon-Roman"/>
                <a:cs typeface="Sabon-Roman"/>
              </a:rPr>
              <a:t> is often added to alkaline soils in order to encourage this reaction and thereby reduce the </a:t>
            </a:r>
            <a:r>
              <a:rPr lang="en-US" sz="2400" dirty="0" err="1">
                <a:solidFill>
                  <a:srgbClr val="292526"/>
                </a:solidFill>
                <a:latin typeface="Calibri" panose="020F0502020204030204" pitchFamily="34" charset="0"/>
                <a:ea typeface="Sabon-Roman"/>
                <a:cs typeface="Sabon-Roman"/>
              </a:rPr>
              <a:t>pH.</a:t>
            </a:r>
            <a:r>
              <a:rPr lang="en-US" sz="2400" dirty="0">
                <a:solidFill>
                  <a:srgbClr val="292526"/>
                </a:solidFill>
                <a:latin typeface="Calibri" panose="020F0502020204030204" pitchFamily="34" charset="0"/>
                <a:ea typeface="Sabon-Roman"/>
                <a:cs typeface="Sabon-Roman"/>
              </a:rPr>
              <a:t> </a:t>
            </a:r>
            <a:r>
              <a:rPr lang="en-US" sz="2400" dirty="0" err="1">
                <a:solidFill>
                  <a:srgbClr val="292526"/>
                </a:solidFill>
                <a:latin typeface="Calibri" panose="020F0502020204030204" pitchFamily="34" charset="0"/>
                <a:ea typeface="Sabon-Roman"/>
                <a:cs typeface="Sabon-Roman"/>
              </a:rPr>
              <a:t>Sulphate</a:t>
            </a:r>
            <a:r>
              <a:rPr lang="en-US" sz="2400" dirty="0">
                <a:solidFill>
                  <a:srgbClr val="292526"/>
                </a:solidFill>
                <a:latin typeface="Calibri" panose="020F0502020204030204" pitchFamily="34" charset="0"/>
                <a:ea typeface="Sabon-Roman"/>
                <a:cs typeface="Sabon-Roman"/>
              </a:rPr>
              <a:t>-reducing bacteria convert the </a:t>
            </a:r>
            <a:r>
              <a:rPr lang="en-US" sz="2400" dirty="0" err="1">
                <a:solidFill>
                  <a:srgbClr val="292526"/>
                </a:solidFill>
                <a:latin typeface="Calibri" panose="020F0502020204030204" pitchFamily="34" charset="0"/>
                <a:ea typeface="Sabon-Roman"/>
                <a:cs typeface="Sabon-Roman"/>
              </a:rPr>
              <a:t>sulphate</a:t>
            </a:r>
            <a:r>
              <a:rPr lang="en-US" sz="2400" dirty="0">
                <a:solidFill>
                  <a:srgbClr val="292526"/>
                </a:solidFill>
                <a:latin typeface="Calibri" panose="020F0502020204030204" pitchFamily="34" charset="0"/>
                <a:ea typeface="Sabon-Roman"/>
                <a:cs typeface="Sabon-Roman"/>
              </a:rPr>
              <a:t> to hydrogen </a:t>
            </a:r>
            <a:r>
              <a:rPr lang="en-US" sz="2400" dirty="0" err="1">
                <a:solidFill>
                  <a:srgbClr val="292526"/>
                </a:solidFill>
                <a:latin typeface="Calibri" panose="020F0502020204030204" pitchFamily="34" charset="0"/>
                <a:ea typeface="Sabon-Roman"/>
                <a:cs typeface="Sabon-Roman"/>
              </a:rPr>
              <a:t>sulphide</a:t>
            </a:r>
            <a:r>
              <a:rPr lang="en-US" sz="2400" dirty="0">
                <a:solidFill>
                  <a:srgbClr val="292526"/>
                </a:solidFill>
                <a:latin typeface="Calibri" panose="020F0502020204030204" pitchFamily="34" charset="0"/>
                <a:ea typeface="Sabon-Roman"/>
                <a:cs typeface="Sabon-Roman"/>
              </a:rPr>
              <a:t> gas using either an organic compound or hydrogen gas as electron donor: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solidFill>
                  <a:srgbClr val="292526"/>
                </a:solidFill>
                <a:latin typeface="Calibri" panose="020F0502020204030204" pitchFamily="34" charset="0"/>
                <a:ea typeface="Sabon-Roman"/>
                <a:cs typeface="Sabon-Roman"/>
              </a:rPr>
              <a:t>8H</a:t>
            </a:r>
            <a:r>
              <a:rPr lang="en-US" sz="2400" baseline="30000" dirty="0">
                <a:solidFill>
                  <a:srgbClr val="292526"/>
                </a:solidFill>
                <a:latin typeface="Calibri" panose="020F0502020204030204" pitchFamily="34" charset="0"/>
                <a:ea typeface="Sabon-Roman"/>
                <a:cs typeface="Sabon-Roman"/>
              </a:rPr>
              <a:t>+</a:t>
            </a:r>
            <a:r>
              <a:rPr lang="en-US" sz="2400" dirty="0">
                <a:solidFill>
                  <a:srgbClr val="292526"/>
                </a:solidFill>
                <a:latin typeface="Calibri" panose="020F0502020204030204" pitchFamily="34" charset="0"/>
                <a:ea typeface="Sabon-Roman"/>
                <a:cs typeface="Sabon-Roman"/>
              </a:rPr>
              <a:t> + SO</a:t>
            </a:r>
            <a:r>
              <a:rPr lang="en-US" sz="2400" baseline="-25000" dirty="0">
                <a:solidFill>
                  <a:srgbClr val="292526"/>
                </a:solidFill>
                <a:latin typeface="Calibri" panose="020F0502020204030204" pitchFamily="34" charset="0"/>
                <a:ea typeface="Sabon-Roman"/>
                <a:cs typeface="Sabon-Roman"/>
              </a:rPr>
              <a:t>4</a:t>
            </a:r>
            <a:r>
              <a:rPr lang="en-US" sz="2400" baseline="30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S + 2H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O + 2OH</a:t>
            </a:r>
            <a:r>
              <a:rPr lang="en-US" sz="2400" baseline="30000" dirty="0">
                <a:solidFill>
                  <a:srgbClr val="292526"/>
                </a:solidFill>
                <a:latin typeface="Calibri" panose="020F0502020204030204" pitchFamily="34" charset="0"/>
                <a:ea typeface="Sabon-Roman"/>
                <a:cs typeface="Sabon-Roman"/>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20332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236"/>
            <a:ext cx="5507078" cy="4546364"/>
          </a:xfrm>
          <a:prstGeom prst="rect">
            <a:avLst/>
          </a:prstGeom>
        </p:spPr>
      </p:pic>
      <p:sp>
        <p:nvSpPr>
          <p:cNvPr id="3" name="Rectangle 2"/>
          <p:cNvSpPr/>
          <p:nvPr/>
        </p:nvSpPr>
        <p:spPr>
          <a:xfrm>
            <a:off x="5651500" y="236"/>
            <a:ext cx="6540500" cy="5624745"/>
          </a:xfrm>
          <a:prstGeom prst="rect">
            <a:avLst/>
          </a:prstGeom>
        </p:spPr>
        <p:txBody>
          <a:bodyPr wrap="square">
            <a:spAutoFit/>
          </a:bodyPr>
          <a:lstStyle/>
          <a:p>
            <a:pPr algn="just">
              <a:lnSpc>
                <a:spcPct val="107000"/>
              </a:lnSpc>
            </a:pPr>
            <a:r>
              <a:rPr lang="en-US" sz="2400" dirty="0">
                <a:latin typeface="Calibri" panose="020F0502020204030204" pitchFamily="34" charset="0"/>
                <a:ea typeface="Times New Roman" panose="02020603050405020304" pitchFamily="18" charset="0"/>
                <a:cs typeface="Times New Roman" panose="02020603050405020304" pitchFamily="18" charset="0"/>
              </a:rPr>
              <a:t>These bacteria are obligate anaerobes, and the process is termed </a:t>
            </a:r>
            <a:r>
              <a:rPr lang="en-US" sz="2400" dirty="0" err="1">
                <a:latin typeface="Calibri" panose="020F0502020204030204" pitchFamily="34" charset="0"/>
                <a:ea typeface="Times New Roman" panose="02020603050405020304" pitchFamily="18" charset="0"/>
                <a:cs typeface="Times New Roman" panose="02020603050405020304" pitchFamily="18" charset="0"/>
              </a:rPr>
              <a:t>dissimilatory</a:t>
            </a:r>
            <a:r>
              <a:rPr lang="en-US" sz="2400" dirty="0">
                <a:latin typeface="Calibri" panose="020F0502020204030204" pitchFamily="34" charset="0"/>
                <a:ea typeface="Times New Roman" panose="02020603050405020304" pitchFamily="18" charset="0"/>
                <a:cs typeface="Times New Roman" panose="02020603050405020304" pitchFamily="18" charset="0"/>
              </a:rPr>
              <a:t> </a:t>
            </a:r>
            <a:r>
              <a:rPr lang="en-US" sz="2400" dirty="0" err="1">
                <a:latin typeface="Calibri" panose="020F0502020204030204" pitchFamily="34" charset="0"/>
                <a:ea typeface="Times New Roman" panose="02020603050405020304" pitchFamily="18" charset="0"/>
                <a:cs typeface="Times New Roman" panose="02020603050405020304" pitchFamily="18" charset="0"/>
              </a:rPr>
              <a:t>sulphate</a:t>
            </a:r>
            <a:r>
              <a:rPr lang="en-US" sz="2400" dirty="0">
                <a:latin typeface="Calibri" panose="020F0502020204030204" pitchFamily="34" charset="0"/>
                <a:ea typeface="Times New Roman" panose="02020603050405020304" pitchFamily="18" charset="0"/>
                <a:cs typeface="Times New Roman" panose="02020603050405020304" pitchFamily="18" charset="0"/>
              </a:rPr>
              <a:t> reduction. Plants are also able to utilize </a:t>
            </a:r>
            <a:r>
              <a:rPr lang="en-US" sz="2400" dirty="0" err="1">
                <a:latin typeface="Calibri" panose="020F0502020204030204" pitchFamily="34" charset="0"/>
                <a:ea typeface="Times New Roman" panose="02020603050405020304" pitchFamily="18" charset="0"/>
                <a:cs typeface="Times New Roman" panose="02020603050405020304" pitchFamily="18" charset="0"/>
              </a:rPr>
              <a:t>sulphate</a:t>
            </a:r>
            <a:r>
              <a:rPr lang="en-US" sz="2400" dirty="0">
                <a:latin typeface="Calibri" panose="020F0502020204030204" pitchFamily="34" charset="0"/>
                <a:ea typeface="Times New Roman" panose="02020603050405020304" pitchFamily="18" charset="0"/>
                <a:cs typeface="Times New Roman" panose="02020603050405020304" pitchFamily="18" charset="0"/>
              </a:rPr>
              <a:t>, incorporating it into cellular constituents such</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latin typeface="Calibri" panose="020F0502020204030204" pitchFamily="34" charset="0"/>
                <a:ea typeface="Times New Roman" panose="02020603050405020304" pitchFamily="18" charset="0"/>
                <a:cs typeface="Times New Roman" panose="02020603050405020304" pitchFamily="18" charset="0"/>
              </a:rPr>
              <a:t>as the amino acids methionine and cysteine (assimilatory </a:t>
            </a:r>
            <a:r>
              <a:rPr lang="en-US" sz="2400" dirty="0" err="1">
                <a:latin typeface="Calibri" panose="020F0502020204030204" pitchFamily="34" charset="0"/>
                <a:ea typeface="Times New Roman" panose="02020603050405020304" pitchFamily="18" charset="0"/>
                <a:cs typeface="Times New Roman" panose="02020603050405020304" pitchFamily="18" charset="0"/>
              </a:rPr>
              <a:t>sulphate</a:t>
            </a:r>
            <a:r>
              <a:rPr lang="en-US" sz="2400" dirty="0">
                <a:latin typeface="Calibri" panose="020F0502020204030204" pitchFamily="34" charset="0"/>
                <a:ea typeface="Times New Roman" panose="02020603050405020304" pitchFamily="18" charset="0"/>
                <a:cs typeface="Times New Roman" panose="02020603050405020304" pitchFamily="18" charset="0"/>
              </a:rPr>
              <a:t> reduction). When the plants die, these compounds are broken down, again with the release of hydrogen </a:t>
            </a:r>
            <a:r>
              <a:rPr lang="en-US" sz="2400" dirty="0" err="1">
                <a:latin typeface="Calibri" panose="020F0502020204030204" pitchFamily="34" charset="0"/>
                <a:ea typeface="Times New Roman" panose="02020603050405020304" pitchFamily="18" charset="0"/>
                <a:cs typeface="Times New Roman" panose="02020603050405020304" pitchFamily="18" charset="0"/>
              </a:rPr>
              <a:t>sulphide</a:t>
            </a:r>
            <a:r>
              <a:rPr lang="en-US" sz="2400" dirty="0">
                <a:latin typeface="Calibri" panose="020F0502020204030204" pitchFamily="34"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2400" dirty="0">
                <a:solidFill>
                  <a:srgbClr val="292526"/>
                </a:solidFill>
                <a:latin typeface="Calibri" panose="020F0502020204030204" pitchFamily="34" charset="0"/>
                <a:ea typeface="Sabon-Roman"/>
                <a:cs typeface="Sabon-Roman"/>
              </a:rPr>
              <a:t>Green and purple photosynthetic bacteria and some chemoautotrophs use hydrogen </a:t>
            </a:r>
            <a:r>
              <a:rPr lang="en-US" sz="2400" dirty="0" err="1">
                <a:solidFill>
                  <a:srgbClr val="292526"/>
                </a:solidFill>
                <a:latin typeface="Calibri" panose="020F0502020204030204" pitchFamily="34" charset="0"/>
                <a:ea typeface="Sabon-Roman"/>
                <a:cs typeface="Sabon-Roman"/>
              </a:rPr>
              <a:t>sulphide</a:t>
            </a:r>
            <a:r>
              <a:rPr lang="en-US" sz="2400" dirty="0">
                <a:solidFill>
                  <a:srgbClr val="292526"/>
                </a:solidFill>
                <a:latin typeface="Calibri" panose="020F0502020204030204" pitchFamily="34" charset="0"/>
                <a:ea typeface="Sabon-Roman"/>
                <a:cs typeface="Sabon-Roman"/>
              </a:rPr>
              <a:t> as an electron donor in the reduction of carbon dioxide, producing elemental </a:t>
            </a:r>
            <a:r>
              <a:rPr lang="en-US" sz="2400" dirty="0" err="1">
                <a:solidFill>
                  <a:srgbClr val="292526"/>
                </a:solidFill>
                <a:latin typeface="Calibri" panose="020F0502020204030204" pitchFamily="34" charset="0"/>
                <a:ea typeface="Sabon-Roman"/>
                <a:cs typeface="Sabon-Roman"/>
              </a:rPr>
              <a:t>sulphur</a:t>
            </a:r>
            <a:r>
              <a:rPr lang="en-US" sz="2400" dirty="0">
                <a:solidFill>
                  <a:srgbClr val="292526"/>
                </a:solidFill>
                <a:latin typeface="Calibri" panose="020F0502020204030204" pitchFamily="34" charset="0"/>
                <a:ea typeface="Sabon-Roman"/>
                <a:cs typeface="Sabon-Roman"/>
              </a:rPr>
              <a:t> and thus completing the cycle: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400" dirty="0">
                <a:solidFill>
                  <a:srgbClr val="292526"/>
                </a:solidFill>
                <a:latin typeface="Calibri" panose="020F0502020204030204" pitchFamily="34" charset="0"/>
                <a:ea typeface="Sabon-Roman"/>
                <a:cs typeface="Sabon-Roman"/>
              </a:rPr>
              <a:t>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S </a:t>
            </a:r>
            <a:r>
              <a:rPr lang="en-US" sz="2400" dirty="0">
                <a:solidFill>
                  <a:srgbClr val="292526"/>
                </a:solidFill>
                <a:latin typeface="Calibri" panose="020F0502020204030204" pitchFamily="34" charset="0"/>
                <a:ea typeface="MTSY"/>
                <a:cs typeface="MTSY"/>
              </a:rPr>
              <a:t>+ </a:t>
            </a:r>
            <a:r>
              <a:rPr lang="en-US" sz="2400" dirty="0">
                <a:solidFill>
                  <a:srgbClr val="292526"/>
                </a:solidFill>
                <a:latin typeface="Calibri" panose="020F0502020204030204" pitchFamily="34" charset="0"/>
                <a:ea typeface="Sabon-Roman"/>
                <a:cs typeface="Sabon-Roman"/>
              </a:rPr>
              <a:t>CO</a:t>
            </a:r>
            <a:r>
              <a:rPr lang="en-US" sz="2400" baseline="-25000" dirty="0">
                <a:solidFill>
                  <a:srgbClr val="292526"/>
                </a:solidFill>
                <a:latin typeface="Calibri" panose="020F0502020204030204" pitchFamily="34" charset="0"/>
                <a:ea typeface="Sabon-Roman"/>
                <a:cs typeface="Sabon-Roman"/>
              </a:rPr>
              <a:t>2</a:t>
            </a:r>
            <a:r>
              <a:rPr lang="en-US" sz="2400" baseline="30000" dirty="0">
                <a:solidFill>
                  <a:srgbClr val="292526"/>
                </a:solidFill>
                <a:latin typeface="Calibri" panose="020F0502020204030204" pitchFamily="34" charset="0"/>
                <a:ea typeface="MTSY"/>
                <a:cs typeface="MTSY"/>
              </a:rPr>
              <a:t>−</a:t>
            </a:r>
            <a:r>
              <a:rPr lang="en-US" sz="2400" dirty="0">
                <a:solidFill>
                  <a:srgbClr val="292526"/>
                </a:solidFill>
                <a:latin typeface="Calibri" panose="020F0502020204030204" pitchFamily="34" charset="0"/>
                <a:ea typeface="MTSY"/>
                <a:cs typeface="MTSY"/>
              </a:rPr>
              <a:t>−−−−−−→ </a:t>
            </a:r>
            <a:r>
              <a:rPr lang="en-US" sz="2400" dirty="0">
                <a:solidFill>
                  <a:srgbClr val="292526"/>
                </a:solidFill>
                <a:latin typeface="Calibri" panose="020F0502020204030204" pitchFamily="34" charset="0"/>
                <a:ea typeface="Sabon-Roman"/>
                <a:cs typeface="Sabon-Roman"/>
              </a:rPr>
              <a:t>(CH</a:t>
            </a:r>
            <a:r>
              <a:rPr lang="en-US" sz="2400" baseline="-25000" dirty="0">
                <a:solidFill>
                  <a:srgbClr val="292526"/>
                </a:solidFill>
                <a:latin typeface="Calibri" panose="020F0502020204030204" pitchFamily="34" charset="0"/>
                <a:ea typeface="Sabon-Roman"/>
                <a:cs typeface="Sabon-Roman"/>
              </a:rPr>
              <a:t>2</a:t>
            </a:r>
            <a:r>
              <a:rPr lang="en-US" sz="2400" dirty="0">
                <a:solidFill>
                  <a:srgbClr val="292526"/>
                </a:solidFill>
                <a:latin typeface="Calibri" panose="020F0502020204030204" pitchFamily="34" charset="0"/>
                <a:ea typeface="Sabon-Roman"/>
                <a:cs typeface="Sabon-Roman"/>
              </a:rPr>
              <a:t>O)</a:t>
            </a:r>
            <a:r>
              <a:rPr lang="en-US" sz="2400" i="1" baseline="-25000" dirty="0">
                <a:solidFill>
                  <a:srgbClr val="292526"/>
                </a:solidFill>
                <a:latin typeface="Calibri" panose="020F0502020204030204" pitchFamily="34" charset="0"/>
                <a:ea typeface="Sabon-Roman"/>
                <a:cs typeface="Sabon-Italic"/>
              </a:rPr>
              <a:t>n</a:t>
            </a:r>
            <a:r>
              <a:rPr lang="en-US" sz="2400" i="1" dirty="0">
                <a:solidFill>
                  <a:srgbClr val="292526"/>
                </a:solidFill>
                <a:latin typeface="Calibri" panose="020F0502020204030204" pitchFamily="34" charset="0"/>
                <a:ea typeface="Sabon-Roman"/>
                <a:cs typeface="Sabon-Italic"/>
              </a:rPr>
              <a:t> </a:t>
            </a:r>
            <a:r>
              <a:rPr lang="en-US" sz="2400" dirty="0">
                <a:solidFill>
                  <a:srgbClr val="292526"/>
                </a:solidFill>
                <a:latin typeface="Calibri" panose="020F0502020204030204" pitchFamily="34" charset="0"/>
                <a:ea typeface="MTSY"/>
                <a:cs typeface="MTSY"/>
              </a:rPr>
              <a:t>+ </a:t>
            </a:r>
            <a:r>
              <a:rPr lang="en-US" sz="2400" dirty="0">
                <a:solidFill>
                  <a:srgbClr val="292526"/>
                </a:solidFill>
                <a:latin typeface="Calibri" panose="020F0502020204030204" pitchFamily="34" charset="0"/>
                <a:ea typeface="Sabon-Roman"/>
                <a:cs typeface="Sabon-Roman"/>
              </a:rPr>
              <a:t>S</a:t>
            </a:r>
            <a:r>
              <a:rPr lang="en-US" sz="2400" baseline="30000" dirty="0">
                <a:solidFill>
                  <a:srgbClr val="292526"/>
                </a:solidFill>
                <a:latin typeface="Calibri" panose="020F0502020204030204" pitchFamily="34" charset="0"/>
                <a:ea typeface="Sabon-Roman"/>
                <a:cs typeface="Sabon-Roman"/>
              </a:rPr>
              <a:t>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9560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069"/>
            <a:ext cx="12192000" cy="6740307"/>
          </a:xfrm>
          <a:prstGeom prst="rect">
            <a:avLst/>
          </a:prstGeom>
        </p:spPr>
        <p:txBody>
          <a:bodyPr wrap="square">
            <a:spAutoFit/>
          </a:bodyPr>
          <a:lstStyle/>
          <a:p>
            <a:pPr algn="just"/>
            <a:r>
              <a:rPr lang="en-US" sz="2400" b="1" dirty="0">
                <a:latin typeface="Calibri" panose="020F0502020204030204" pitchFamily="34" charset="0"/>
                <a:ea typeface="Times New Roman" panose="02020603050405020304" pitchFamily="18" charset="0"/>
              </a:rPr>
              <a:t>Phosphorus</a:t>
            </a:r>
            <a:endParaRPr lang="en-US" sz="2400" dirty="0">
              <a:latin typeface="Times New Roman" panose="02020603050405020304" pitchFamily="18" charset="0"/>
              <a:ea typeface="Times New Roman" panose="02020603050405020304" pitchFamily="18" charset="0"/>
            </a:endParaRPr>
          </a:p>
          <a:p>
            <a:pPr algn="just"/>
            <a:r>
              <a:rPr lang="en-US" sz="2400" dirty="0">
                <a:latin typeface="Calibri" panose="020F0502020204030204" pitchFamily="34" charset="0"/>
                <a:ea typeface="Times New Roman" panose="02020603050405020304" pitchFamily="18" charset="0"/>
              </a:rPr>
              <a:t>Minerals become available to organisms when they are released from rocks. Two mineral cycles of particular significance to organisms are the phosphorus and </a:t>
            </a:r>
            <a:r>
              <a:rPr lang="en-US" sz="2400" dirty="0" err="1">
                <a:latin typeface="Calibri" panose="020F0502020204030204" pitchFamily="34" charset="0"/>
                <a:ea typeface="Times New Roman" panose="02020603050405020304" pitchFamily="18" charset="0"/>
              </a:rPr>
              <a:t>sulphur</a:t>
            </a:r>
            <a:r>
              <a:rPr lang="en-US" sz="2400" dirty="0">
                <a:latin typeface="Calibri" panose="020F0502020204030204" pitchFamily="34" charset="0"/>
                <a:ea typeface="Times New Roman" panose="02020603050405020304" pitchFamily="18" charset="0"/>
              </a:rPr>
              <a:t> cycle. At the cellular level energy rich, phosphorus containing compounds are primary participants in energy transfer reactions. </a:t>
            </a:r>
            <a:endParaRPr lang="en-US" sz="2400" dirty="0" smtClean="0">
              <a:latin typeface="Calibri" panose="020F0502020204030204" pitchFamily="34" charset="0"/>
              <a:ea typeface="Times New Roman" panose="02020603050405020304" pitchFamily="18" charset="0"/>
            </a:endParaRPr>
          </a:p>
          <a:p>
            <a:pPr algn="just"/>
            <a:r>
              <a:rPr lang="en-US" sz="2400" dirty="0" smtClean="0">
                <a:latin typeface="Calibri" panose="020F0502020204030204" pitchFamily="34" charset="0"/>
                <a:ea typeface="Times New Roman" panose="02020603050405020304" pitchFamily="18" charset="0"/>
              </a:rPr>
              <a:t>The </a:t>
            </a:r>
            <a:r>
              <a:rPr lang="en-US" sz="2400" dirty="0">
                <a:latin typeface="Calibri" panose="020F0502020204030204" pitchFamily="34" charset="0"/>
                <a:ea typeface="Times New Roman" panose="02020603050405020304" pitchFamily="18" charset="0"/>
              </a:rPr>
              <a:t>amount of available phosphorus in an environment can, therefore, have a dramatic effect on productivity. Abundant phosphorus stimulates lush plant and algal growth, making it a major contributor of water pollution.</a:t>
            </a:r>
            <a:endParaRPr lang="en-US" sz="2400" dirty="0">
              <a:latin typeface="Times New Roman" panose="02020603050405020304" pitchFamily="18" charset="0"/>
              <a:ea typeface="Times New Roman" panose="02020603050405020304" pitchFamily="18" charset="0"/>
            </a:endParaRPr>
          </a:p>
          <a:p>
            <a:pPr algn="just"/>
            <a:r>
              <a:rPr lang="en-US" sz="2400" dirty="0">
                <a:latin typeface="Calibri" panose="020F0502020204030204" pitchFamily="34" charset="0"/>
                <a:ea typeface="Calibri" panose="020F0502020204030204" pitchFamily="34" charset="0"/>
                <a:cs typeface="Times New Roman" panose="02020603050405020304" pitchFamily="18" charset="0"/>
              </a:rPr>
              <a:t>The phosphorus cycle begins when phosphorus compounds are leached from rocks and mineral over long periods of time. Because phosphorus has no atmospheric form, it is usually transported in aqueous form. </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2400" dirty="0" smtClean="0">
                <a:latin typeface="Calibri" panose="020F0502020204030204" pitchFamily="34" charset="0"/>
                <a:ea typeface="Calibri" panose="020F0502020204030204" pitchFamily="34" charset="0"/>
                <a:cs typeface="Times New Roman" panose="02020603050405020304" pitchFamily="18" charset="0"/>
              </a:rPr>
              <a:t>Inorganic </a:t>
            </a:r>
            <a:r>
              <a:rPr lang="en-US" sz="2400" dirty="0">
                <a:latin typeface="Calibri" panose="020F0502020204030204" pitchFamily="34" charset="0"/>
                <a:ea typeface="Calibri" panose="020F0502020204030204" pitchFamily="34" charset="0"/>
                <a:cs typeface="Times New Roman" panose="02020603050405020304" pitchFamily="18" charset="0"/>
              </a:rPr>
              <a:t>phosphorus is taken in by producer organisms, incorporated into organic molecules, and then passed on to consumers. It is returned to the environment by decomposition. An important aspect of phosphorus cycle is the very long time it takes for phosphorus atom to pass through it. </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n-US" sz="2400" dirty="0" smtClean="0">
                <a:latin typeface="Calibri" panose="020F0502020204030204" pitchFamily="34" charset="0"/>
                <a:ea typeface="Calibri" panose="020F0502020204030204" pitchFamily="34" charset="0"/>
                <a:cs typeface="Times New Roman" panose="02020603050405020304" pitchFamily="18" charset="0"/>
              </a:rPr>
              <a:t>Deep </a:t>
            </a:r>
            <a:r>
              <a:rPr lang="en-US" sz="2400" dirty="0">
                <a:latin typeface="Calibri" panose="020F0502020204030204" pitchFamily="34" charset="0"/>
                <a:ea typeface="Calibri" panose="020F0502020204030204" pitchFamily="34" charset="0"/>
                <a:cs typeface="Times New Roman" panose="02020603050405020304" pitchFamily="18" charset="0"/>
              </a:rPr>
              <a:t>sediments of the ocean are significant phosphorus sinks of extreme longevity. Phosphate ores that are mined to make detergents and inorganic fertilizers represent exposed ocean sediments that are millennia old.</a:t>
            </a:r>
            <a:endParaRPr lang="en-US" sz="2400" dirty="0"/>
          </a:p>
        </p:txBody>
      </p:sp>
    </p:spTree>
    <p:extLst>
      <p:ext uri="{BB962C8B-B14F-4D97-AF65-F5344CB8AC3E}">
        <p14:creationId xmlns:p14="http://schemas.microsoft.com/office/powerpoint/2010/main" val="41509559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1938992"/>
          </a:xfrm>
          <a:prstGeom prst="rect">
            <a:avLst/>
          </a:prstGeom>
        </p:spPr>
        <p:txBody>
          <a:bodyPr wrap="square">
            <a:spAutoFit/>
          </a:bodyPr>
          <a:lstStyle/>
          <a:p>
            <a:pPr algn="just"/>
            <a:r>
              <a:rPr lang="en-US" sz="2400" dirty="0">
                <a:latin typeface="Calibri" panose="020F0502020204030204" pitchFamily="34" charset="0"/>
                <a:ea typeface="Calibri" panose="020F0502020204030204" pitchFamily="34" charset="0"/>
                <a:cs typeface="Times New Roman" panose="02020603050405020304" pitchFamily="18" charset="0"/>
              </a:rPr>
              <a:t>Aquatic ecosystems are often dramatically affected in the process because excess phosphates can stimulate explosive algal growth and photosynthetic bacteria populations, upsetting ecosystems stability</a:t>
            </a:r>
            <a:r>
              <a:rPr lang="en-US" sz="2400" dirty="0" smtClean="0">
                <a:latin typeface="Calibri" panose="020F0502020204030204" pitchFamily="34" charset="0"/>
                <a:ea typeface="Calibri" panose="020F0502020204030204" pitchFamily="34" charset="0"/>
                <a:cs typeface="Times New Roman" panose="02020603050405020304" pitchFamily="18" charset="0"/>
              </a:rPr>
              <a:t>.</a:t>
            </a:r>
          </a:p>
          <a:p>
            <a:pPr algn="just"/>
            <a:endParaRPr lang="en-US" sz="2400" dirty="0">
              <a:latin typeface="Calibri" panose="020F0502020204030204" pitchFamily="34" charset="0"/>
              <a:cs typeface="Times New Roman" panose="02020603050405020304" pitchFamily="18" charset="0"/>
            </a:endParaRPr>
          </a:p>
          <a:p>
            <a:pPr algn="just"/>
            <a:endParaRPr lang="en-US" sz="2400" dirty="0"/>
          </a:p>
        </p:txBody>
      </p:sp>
      <p:pic>
        <p:nvPicPr>
          <p:cNvPr id="3" name="Picture 2" descr="Image result for phosphorus cycle diagram images"/>
          <p:cNvPicPr/>
          <p:nvPr/>
        </p:nvPicPr>
        <p:blipFill>
          <a:blip r:embed="rId2">
            <a:extLst>
              <a:ext uri="{28A0092B-C50C-407E-A947-70E740481C1C}">
                <a14:useLocalDpi xmlns:a14="http://schemas.microsoft.com/office/drawing/2010/main" val="0"/>
              </a:ext>
            </a:extLst>
          </a:blip>
          <a:srcRect/>
          <a:stretch>
            <a:fillRect/>
          </a:stretch>
        </p:blipFill>
        <p:spPr bwMode="auto">
          <a:xfrm>
            <a:off x="1739900" y="1358900"/>
            <a:ext cx="7594600" cy="5410199"/>
          </a:xfrm>
          <a:prstGeom prst="rect">
            <a:avLst/>
          </a:prstGeom>
          <a:noFill/>
          <a:ln>
            <a:noFill/>
          </a:ln>
        </p:spPr>
      </p:pic>
    </p:spTree>
    <p:extLst>
      <p:ext uri="{BB962C8B-B14F-4D97-AF65-F5344CB8AC3E}">
        <p14:creationId xmlns:p14="http://schemas.microsoft.com/office/powerpoint/2010/main" val="576227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40307"/>
          </a:xfrm>
          <a:prstGeom prst="rect">
            <a:avLst/>
          </a:prstGeom>
        </p:spPr>
        <p:txBody>
          <a:bodyPr wrap="square">
            <a:spAutoFit/>
          </a:bodyPr>
          <a:lstStyle/>
          <a:p>
            <a:pPr algn="just"/>
            <a:r>
              <a:rPr lang="en-US" sz="2400" dirty="0" smtClean="0">
                <a:effectLst/>
                <a:ea typeface="Times New Roman" panose="02020603050405020304" pitchFamily="18" charset="0"/>
              </a:rPr>
              <a:t>Living organisms both plant and animal types constitute an important component of soil. Though these organisms form only a fraction (less than one percent) of the total soil mass, but they play important role in supporting plant communities on the earth surface. </a:t>
            </a:r>
          </a:p>
          <a:p>
            <a:pPr algn="just"/>
            <a:endParaRPr lang="en-US" sz="2400" dirty="0" smtClean="0">
              <a:effectLst/>
              <a:ea typeface="Times New Roman" panose="02020603050405020304" pitchFamily="18" charset="0"/>
            </a:endParaRPr>
          </a:p>
          <a:p>
            <a:pPr algn="just"/>
            <a:r>
              <a:rPr lang="en-US" sz="2400" dirty="0" smtClean="0">
                <a:effectLst/>
                <a:ea typeface="Times New Roman" panose="02020603050405020304" pitchFamily="18" charset="0"/>
              </a:rPr>
              <a:t>Therefore, the scope and importance of soil microbiology, can be understood in better way by studying aspects like</a:t>
            </a:r>
          </a:p>
          <a:p>
            <a:r>
              <a:rPr lang="en-US" sz="2400" dirty="0"/>
              <a:t> </a:t>
            </a:r>
          </a:p>
          <a:p>
            <a:pPr marL="342900" lvl="0" indent="-342900" algn="just">
              <a:buFont typeface="Wingdings" panose="05000000000000000000" pitchFamily="2" charset="2"/>
              <a:buChar char="§"/>
            </a:pPr>
            <a:r>
              <a:rPr lang="en-US" sz="2400" dirty="0"/>
              <a:t>Soil as a living system</a:t>
            </a:r>
          </a:p>
          <a:p>
            <a:pPr marL="342900" lvl="0" indent="-342900" algn="just">
              <a:buFont typeface="Wingdings" panose="05000000000000000000" pitchFamily="2" charset="2"/>
              <a:buChar char="§"/>
            </a:pPr>
            <a:r>
              <a:rPr lang="en-US" sz="2400" dirty="0"/>
              <a:t>Soil microbes and plant growth</a:t>
            </a:r>
          </a:p>
          <a:p>
            <a:pPr marL="342900" lvl="0" indent="-342900" algn="just">
              <a:buFont typeface="Wingdings" panose="05000000000000000000" pitchFamily="2" charset="2"/>
              <a:buChar char="§"/>
            </a:pPr>
            <a:r>
              <a:rPr lang="en-US" sz="2400" dirty="0"/>
              <a:t>Soil microorganisms and soil structure</a:t>
            </a:r>
          </a:p>
          <a:p>
            <a:pPr marL="342900" lvl="0" indent="-342900" algn="just">
              <a:buFont typeface="Wingdings" panose="05000000000000000000" pitchFamily="2" charset="2"/>
              <a:buChar char="§"/>
            </a:pPr>
            <a:r>
              <a:rPr lang="en-US" sz="2400" dirty="0"/>
              <a:t>Organic matter decomposition</a:t>
            </a:r>
          </a:p>
          <a:p>
            <a:pPr marL="342900" lvl="0" indent="-342900" algn="just">
              <a:buFont typeface="Wingdings" panose="05000000000000000000" pitchFamily="2" charset="2"/>
              <a:buChar char="§"/>
            </a:pPr>
            <a:r>
              <a:rPr lang="en-US" sz="2400" dirty="0"/>
              <a:t>Humus formation</a:t>
            </a:r>
          </a:p>
          <a:p>
            <a:pPr marL="342900" lvl="0" indent="-342900" algn="just">
              <a:buFont typeface="Wingdings" panose="05000000000000000000" pitchFamily="2" charset="2"/>
              <a:buChar char="§"/>
            </a:pPr>
            <a:r>
              <a:rPr lang="en-US" sz="2400" dirty="0"/>
              <a:t>Biogeochemical cycling of elements</a:t>
            </a:r>
          </a:p>
          <a:p>
            <a:pPr marL="342900" lvl="0" indent="-342900" algn="just">
              <a:buFont typeface="Wingdings" panose="05000000000000000000" pitchFamily="2" charset="2"/>
              <a:buChar char="§"/>
            </a:pPr>
            <a:r>
              <a:rPr lang="en-US" sz="2400" dirty="0"/>
              <a:t>Soil microorganisms as bio-control agents</a:t>
            </a:r>
          </a:p>
          <a:p>
            <a:pPr marL="342900" lvl="0" indent="-342900" algn="just">
              <a:buFont typeface="Wingdings" panose="05000000000000000000" pitchFamily="2" charset="2"/>
              <a:buChar char="§"/>
            </a:pPr>
            <a:r>
              <a:rPr lang="en-US" sz="2400" dirty="0"/>
              <a:t>Soil microbes and seed germination</a:t>
            </a:r>
          </a:p>
          <a:p>
            <a:pPr marL="342900" lvl="0" indent="-342900" algn="just">
              <a:buFont typeface="Wingdings" panose="05000000000000000000" pitchFamily="2" charset="2"/>
              <a:buChar char="§"/>
            </a:pPr>
            <a:r>
              <a:rPr lang="en-US" sz="2400" dirty="0"/>
              <a:t>Biological </a:t>
            </a:r>
            <a:r>
              <a:rPr lang="en-US" sz="2400" dirty="0" smtClean="0"/>
              <a:t>N</a:t>
            </a:r>
            <a:r>
              <a:rPr lang="en-US" sz="2400" baseline="-250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US" sz="2400" dirty="0" smtClean="0"/>
              <a:t> </a:t>
            </a:r>
            <a:r>
              <a:rPr lang="en-US" sz="2400" dirty="0"/>
              <a:t>fixation</a:t>
            </a:r>
          </a:p>
          <a:p>
            <a:pPr marL="342900" lvl="0" indent="-342900" algn="just">
              <a:buFont typeface="Wingdings" panose="05000000000000000000" pitchFamily="2" charset="2"/>
              <a:buChar char="§"/>
            </a:pPr>
            <a:r>
              <a:rPr lang="en-US" sz="2400" dirty="0"/>
              <a:t>Degradation of pesticides in soil.</a:t>
            </a:r>
          </a:p>
          <a:p>
            <a:pPr algn="just"/>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4149416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1999" cy="7109639"/>
          </a:xfrm>
          <a:prstGeom prst="rect">
            <a:avLst/>
          </a:prstGeom>
        </p:spPr>
        <p:txBody>
          <a:bodyPr wrap="square">
            <a:spAutoFit/>
          </a:bodyPr>
          <a:lstStyle/>
          <a:p>
            <a:pPr marL="457200" indent="-457200" algn="just">
              <a:buAutoNum type="arabicPeriod"/>
            </a:pP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Soil as a living system: </a:t>
            </a:r>
          </a:p>
          <a:p>
            <a:pPr algn="just"/>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Soil is a home to diverse group of living organisms, both micro flora (fungi, bacteria, algae and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actinomycetes</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and micro-fauna (protozoa, nematodes, earthworms, moles, ants). </a:t>
            </a:r>
          </a:p>
          <a:p>
            <a:pPr algn="just"/>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The density of living organisms in soil is very high i.e. as much as billions / </a:t>
            </a:r>
            <a:r>
              <a:rPr lang="en-US" sz="2400" dirty="0" err="1" smtClean="0">
                <a:effectLst/>
                <a:latin typeface="Calibri" panose="020F0502020204030204" pitchFamily="34" charset="0"/>
                <a:ea typeface="Calibri" panose="020F0502020204030204" pitchFamily="34" charset="0"/>
                <a:cs typeface="Times New Roman" panose="02020603050405020304" pitchFamily="18" charset="0"/>
              </a:rPr>
              <a:t>gm</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of soil, usually density of organisms is less in cultivated soil than uncultivated / virgin land and population decreases with soil acidity. </a:t>
            </a:r>
          </a:p>
          <a:p>
            <a:pPr algn="just"/>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Top soil, the surface layer contains greater number of microorganisms because it is well supplied with Oxygen and nutrients. Lower layer / subsoil is depleted with Oxygen and nutrients hence it contains fewer organisms. Soil ecosystem comprises of organisms which are both, autotrophs (Algae) and heterotrophs (fungi, bacteria). </a:t>
            </a:r>
          </a:p>
          <a:p>
            <a:pPr algn="just"/>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Autotrophs use inorganic carbon from CO</a:t>
            </a:r>
            <a:r>
              <a:rPr lang="en-US" sz="2400" baseline="-250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and are "primary producers" of organic matter, whereas heterotrophs use organic carbon and are decomposers/consumers.</a:t>
            </a:r>
          </a:p>
          <a:p>
            <a:pPr algn="just"/>
            <a:r>
              <a:rPr lang="en-US" sz="2400" b="1" dirty="0" smtClean="0"/>
              <a:t>2</a:t>
            </a:r>
            <a:r>
              <a:rPr lang="en-US" sz="2400" b="1" dirty="0"/>
              <a:t>. Soil microbes and plant growth: </a:t>
            </a:r>
            <a:r>
              <a:rPr lang="en-US" sz="2400" dirty="0" smtClean="0"/>
              <a:t>Microorganisms play an important role in the decomposition of organic matter. Different types of microbes are </a:t>
            </a:r>
            <a:r>
              <a:rPr lang="en-US" sz="2400" dirty="0" err="1" smtClean="0"/>
              <a:t>specialised</a:t>
            </a:r>
            <a:r>
              <a:rPr lang="en-US" sz="2400" dirty="0" smtClean="0"/>
              <a:t> to different types of organic matter, between them covering just about everything.</a:t>
            </a:r>
          </a:p>
          <a:p>
            <a:pPr algn="just"/>
            <a:r>
              <a:rPr lang="en-US" sz="2400" dirty="0" smtClean="0"/>
              <a:t>Microorganisms </a:t>
            </a:r>
            <a:r>
              <a:rPr lang="en-US" sz="2400" dirty="0"/>
              <a:t>being minute and microscopic, they are universally present in soil, water and air. Besides supporting the growth of various biological systems, soil and soil microbes serve as a best medium for plant growth. </a:t>
            </a:r>
          </a:p>
          <a:p>
            <a:pPr algn="just"/>
            <a:endParaRPr lang="en-US" sz="2400" dirty="0"/>
          </a:p>
        </p:txBody>
      </p:sp>
    </p:spTree>
    <p:extLst>
      <p:ext uri="{BB962C8B-B14F-4D97-AF65-F5344CB8AC3E}">
        <p14:creationId xmlns:p14="http://schemas.microsoft.com/office/powerpoint/2010/main" val="140179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40307"/>
          </a:xfrm>
          <a:prstGeom prst="rect">
            <a:avLst/>
          </a:prstGeom>
        </p:spPr>
        <p:txBody>
          <a:bodyPr wrap="square">
            <a:spAutoFit/>
          </a:bodyPr>
          <a:lstStyle/>
          <a:p>
            <a:pPr algn="just"/>
            <a:r>
              <a:rPr lang="en-US" sz="2400" dirty="0">
                <a:solidFill>
                  <a:prstClr val="black"/>
                </a:solidFill>
              </a:rPr>
              <a:t>Soil fauna &amp; flora convert complex organic nutrients into simpler inorganic forms which are readily absorbed by the plant for growth. Further, they produce variety of substances like </a:t>
            </a:r>
            <a:r>
              <a:rPr lang="en-US" sz="2400" dirty="0" smtClean="0">
                <a:solidFill>
                  <a:prstClr val="black"/>
                </a:solidFill>
              </a:rPr>
              <a:t>IAA (</a:t>
            </a:r>
            <a:r>
              <a:rPr lang="en-US" sz="2400" dirty="0" err="1" smtClean="0"/>
              <a:t>indoleacetic</a:t>
            </a:r>
            <a:r>
              <a:rPr lang="en-US" sz="2400" dirty="0" smtClean="0"/>
              <a:t> acid - </a:t>
            </a:r>
            <a:r>
              <a:rPr lang="en-US" sz="2400" dirty="0" smtClean="0">
                <a:solidFill>
                  <a:prstClr val="black"/>
                </a:solidFill>
              </a:rPr>
              <a:t>a plant hormone promoting elongation of stems and roots), gibberellins (</a:t>
            </a:r>
            <a:r>
              <a:rPr lang="en-US" sz="2400" dirty="0" smtClean="0"/>
              <a:t>any of a group of plant hormones that stimulate stem elongation, germination, and flowering)</a:t>
            </a:r>
            <a:r>
              <a:rPr lang="en-US" sz="2400" dirty="0" smtClean="0">
                <a:solidFill>
                  <a:prstClr val="black"/>
                </a:solidFill>
              </a:rPr>
              <a:t>, </a:t>
            </a:r>
            <a:r>
              <a:rPr lang="en-US" sz="2400" dirty="0">
                <a:solidFill>
                  <a:prstClr val="black"/>
                </a:solidFill>
              </a:rPr>
              <a:t>antibiotics etc. which directly or indirectly promote the plant </a:t>
            </a:r>
            <a:r>
              <a:rPr lang="en-US" sz="2400" dirty="0" smtClean="0">
                <a:solidFill>
                  <a:prstClr val="black"/>
                </a:solidFill>
              </a:rPr>
              <a:t>growth.</a:t>
            </a:r>
          </a:p>
          <a:p>
            <a:pPr algn="just"/>
            <a:r>
              <a:rPr lang="en-US" sz="2400" b="1" dirty="0" smtClean="0"/>
              <a:t>3. Soil microbes and soil structure: </a:t>
            </a:r>
            <a:r>
              <a:rPr lang="en-US" sz="2400" dirty="0" smtClean="0"/>
              <a:t>Constituents of soil are viz. organic matter, polysaccharides, </a:t>
            </a:r>
            <a:r>
              <a:rPr lang="en-US" sz="2400" dirty="0" err="1" smtClean="0"/>
              <a:t>lignins</a:t>
            </a:r>
            <a:r>
              <a:rPr lang="en-US" sz="2400" dirty="0" smtClean="0"/>
              <a:t> and gums, synthesized by soil microbes plays important role in cementing / binding of soil particles. Further, cells and </a:t>
            </a:r>
            <a:r>
              <a:rPr lang="en-US" sz="2400" dirty="0" err="1" smtClean="0"/>
              <a:t>mycelial</a:t>
            </a:r>
            <a:r>
              <a:rPr lang="en-US" sz="2400" dirty="0" smtClean="0"/>
              <a:t> strands of fungi and </a:t>
            </a:r>
            <a:r>
              <a:rPr lang="en-US" sz="2400" dirty="0" err="1" smtClean="0"/>
              <a:t>actinomycetes</a:t>
            </a:r>
            <a:r>
              <a:rPr lang="en-US" sz="2400" dirty="0" smtClean="0"/>
              <a:t>, </a:t>
            </a:r>
            <a:r>
              <a:rPr lang="en-US" sz="2400" dirty="0" err="1" smtClean="0"/>
              <a:t>Vormicasts</a:t>
            </a:r>
            <a:r>
              <a:rPr lang="en-US" sz="2400" dirty="0" smtClean="0"/>
              <a:t> (the end-product of the breakdown of organic matter by earthworms) from earthworm is also found to play important role in soil aggregation. Different soil microorganisms, having soil aggregation / soil binding properties are graded in the order as fungi &gt; </a:t>
            </a:r>
            <a:r>
              <a:rPr lang="en-US" sz="2400" dirty="0" err="1" smtClean="0"/>
              <a:t>actinomycetes</a:t>
            </a:r>
            <a:r>
              <a:rPr lang="en-US" sz="2400" dirty="0" smtClean="0"/>
              <a:t> &gt; gum producing bacteria &gt; yeasts. Examples are: Fungi like </a:t>
            </a:r>
            <a:r>
              <a:rPr lang="en-US" sz="2400" i="1" dirty="0" err="1" smtClean="0"/>
              <a:t>Rhizopus</a:t>
            </a:r>
            <a:r>
              <a:rPr lang="en-US" sz="2400" i="1" dirty="0" smtClean="0"/>
              <a:t>, </a:t>
            </a:r>
            <a:r>
              <a:rPr lang="en-US" sz="2400" i="1" dirty="0" err="1" smtClean="0"/>
              <a:t>Mucor</a:t>
            </a:r>
            <a:r>
              <a:rPr lang="en-US" sz="2400" i="1" dirty="0" smtClean="0"/>
              <a:t>, </a:t>
            </a:r>
            <a:r>
              <a:rPr lang="en-US" sz="2400" i="1" dirty="0" err="1" smtClean="0"/>
              <a:t>Chaetomium</a:t>
            </a:r>
            <a:r>
              <a:rPr lang="en-US" sz="2400" i="1" dirty="0" smtClean="0"/>
              <a:t>, </a:t>
            </a:r>
            <a:r>
              <a:rPr lang="en-US" sz="2400" i="1" dirty="0" err="1" smtClean="0"/>
              <a:t>Fusarium</a:t>
            </a:r>
            <a:r>
              <a:rPr lang="en-US" sz="2400" i="1" dirty="0" smtClean="0"/>
              <a:t>, </a:t>
            </a:r>
            <a:r>
              <a:rPr lang="en-US" sz="2400" i="1" dirty="0" err="1" smtClean="0"/>
              <a:t>Rhizoctonia</a:t>
            </a:r>
            <a:r>
              <a:rPr lang="en-US" sz="2400" i="1" dirty="0" smtClean="0"/>
              <a:t>, </a:t>
            </a:r>
            <a:r>
              <a:rPr lang="en-US" sz="2400" i="1" dirty="0" err="1" smtClean="0"/>
              <a:t>Aspergillus</a:t>
            </a:r>
            <a:r>
              <a:rPr lang="en-US" sz="2400" i="1" dirty="0" smtClean="0"/>
              <a:t> </a:t>
            </a:r>
            <a:r>
              <a:rPr lang="en-US" sz="2400" dirty="0" smtClean="0"/>
              <a:t>and Bacteria like </a:t>
            </a:r>
            <a:r>
              <a:rPr lang="en-US" sz="2400" i="1" dirty="0" err="1" smtClean="0"/>
              <a:t>Azofobacler</a:t>
            </a:r>
            <a:r>
              <a:rPr lang="en-US" sz="2400" i="1" dirty="0" smtClean="0"/>
              <a:t>, Rhizobium Bacillus </a:t>
            </a:r>
            <a:r>
              <a:rPr lang="en-US" sz="2400" dirty="0" smtClean="0"/>
              <a:t>and </a:t>
            </a:r>
            <a:r>
              <a:rPr lang="en-US" sz="2400" i="1" dirty="0" err="1" smtClean="0"/>
              <a:t>Xanlhomonas</a:t>
            </a:r>
            <a:r>
              <a:rPr lang="en-US" sz="2400" i="1" dirty="0" smtClean="0"/>
              <a:t>.</a:t>
            </a:r>
            <a:r>
              <a:rPr lang="en-US" sz="2400" dirty="0" smtClean="0"/>
              <a:t> </a:t>
            </a:r>
          </a:p>
          <a:p>
            <a:pPr algn="just"/>
            <a:endParaRPr lang="en-US" sz="2400" dirty="0" smtClean="0"/>
          </a:p>
          <a:p>
            <a:pPr algn="just"/>
            <a:r>
              <a:rPr lang="en-US" sz="2400" b="1" dirty="0" smtClean="0"/>
              <a:t>4</a:t>
            </a:r>
            <a:r>
              <a:rPr lang="en-US" sz="2400" b="1" dirty="0"/>
              <a:t>. Soil microbes and organic matter decomposition: </a:t>
            </a:r>
            <a:r>
              <a:rPr lang="en-US" sz="2400" dirty="0"/>
              <a:t>The organic matter serves not only as a source of food for microorganisms but also supplies energy for the vital processes of metabolism that are characteristics of living beings. </a:t>
            </a:r>
          </a:p>
          <a:p>
            <a:pPr algn="just"/>
            <a:endParaRPr lang="en-US" sz="2400" dirty="0"/>
          </a:p>
        </p:txBody>
      </p:sp>
    </p:spTree>
    <p:extLst>
      <p:ext uri="{BB962C8B-B14F-4D97-AF65-F5344CB8AC3E}">
        <p14:creationId xmlns:p14="http://schemas.microsoft.com/office/powerpoint/2010/main" val="120487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51"/>
            <a:ext cx="12192000" cy="5632311"/>
          </a:xfrm>
          <a:prstGeom prst="rect">
            <a:avLst/>
          </a:prstGeom>
        </p:spPr>
        <p:txBody>
          <a:bodyPr wrap="square">
            <a:spAutoFit/>
          </a:bodyPr>
          <a:lstStyle/>
          <a:p>
            <a:pPr algn="just"/>
            <a:r>
              <a:rPr lang="en-US" sz="2400" dirty="0">
                <a:solidFill>
                  <a:prstClr val="black"/>
                </a:solidFill>
              </a:rPr>
              <a:t>Microorganisms such as fungi, </a:t>
            </a:r>
            <a:r>
              <a:rPr lang="en-US" sz="2400" dirty="0" err="1">
                <a:solidFill>
                  <a:prstClr val="black"/>
                </a:solidFill>
              </a:rPr>
              <a:t>actinomycetes</a:t>
            </a:r>
            <a:r>
              <a:rPr lang="en-US" sz="2400" dirty="0">
                <a:solidFill>
                  <a:prstClr val="black"/>
                </a:solidFill>
              </a:rPr>
              <a:t>, bacteria, protozoa etc. and macro organisms such as earthworms, termites, insects etc. plays important role in the process of decomposition of organic matter and release of plant nutrients in soil. </a:t>
            </a:r>
            <a:endParaRPr lang="en-US" sz="2400" dirty="0" smtClean="0">
              <a:solidFill>
                <a:prstClr val="black"/>
              </a:solidFill>
            </a:endParaRPr>
          </a:p>
          <a:p>
            <a:pPr algn="just"/>
            <a:r>
              <a:rPr lang="en-US" sz="2400" dirty="0" smtClean="0">
                <a:solidFill>
                  <a:prstClr val="black"/>
                </a:solidFill>
              </a:rPr>
              <a:t>Thus</a:t>
            </a:r>
            <a:r>
              <a:rPr lang="en-US" sz="2400" dirty="0">
                <a:solidFill>
                  <a:prstClr val="black"/>
                </a:solidFill>
              </a:rPr>
              <a:t>, organic matter added to the soil is converted by oxidative decomposition to simpler nutrients / substances for plant growth and the residue is transformed into humus</a:t>
            </a:r>
            <a:r>
              <a:rPr lang="en-US" sz="2400" dirty="0" smtClean="0">
                <a:solidFill>
                  <a:prstClr val="black"/>
                </a:solidFill>
              </a:rPr>
              <a:t>.</a:t>
            </a:r>
          </a:p>
          <a:p>
            <a:pPr algn="just"/>
            <a:r>
              <a:rPr lang="en-US" sz="2400" dirty="0" smtClean="0">
                <a:solidFill>
                  <a:prstClr val="black"/>
                </a:solidFill>
              </a:rPr>
              <a:t>Organic </a:t>
            </a:r>
            <a:r>
              <a:rPr lang="en-US" sz="2400" dirty="0">
                <a:solidFill>
                  <a:prstClr val="black"/>
                </a:solidFill>
              </a:rPr>
              <a:t>matter / substances include cellulose, </a:t>
            </a:r>
            <a:r>
              <a:rPr lang="en-US" sz="2400" dirty="0" err="1">
                <a:solidFill>
                  <a:prstClr val="black"/>
                </a:solidFill>
              </a:rPr>
              <a:t>lignins</a:t>
            </a:r>
            <a:r>
              <a:rPr lang="en-US" sz="2400" dirty="0">
                <a:solidFill>
                  <a:prstClr val="black"/>
                </a:solidFill>
              </a:rPr>
              <a:t> and proteins (in cell wall of plants), glycogen (animal tissues), proteins and fats (plants, animals). </a:t>
            </a:r>
            <a:endParaRPr lang="en-US" sz="2400" dirty="0" smtClean="0">
              <a:solidFill>
                <a:prstClr val="black"/>
              </a:solidFill>
            </a:endParaRPr>
          </a:p>
          <a:p>
            <a:pPr algn="just"/>
            <a:r>
              <a:rPr lang="en-US" sz="2400" dirty="0" smtClean="0">
                <a:solidFill>
                  <a:prstClr val="black"/>
                </a:solidFill>
              </a:rPr>
              <a:t>Cellulose </a:t>
            </a:r>
            <a:r>
              <a:rPr lang="en-US" sz="2400" dirty="0">
                <a:solidFill>
                  <a:prstClr val="black"/>
                </a:solidFill>
              </a:rPr>
              <a:t>is degraded by bacteria, especially those of genus </a:t>
            </a:r>
            <a:r>
              <a:rPr lang="en-US" sz="2400" i="1" dirty="0" err="1">
                <a:solidFill>
                  <a:prstClr val="black"/>
                </a:solidFill>
              </a:rPr>
              <a:t>Cytophaga</a:t>
            </a:r>
            <a:r>
              <a:rPr lang="en-US" sz="2400" i="1" dirty="0">
                <a:solidFill>
                  <a:prstClr val="black"/>
                </a:solidFill>
              </a:rPr>
              <a:t> </a:t>
            </a:r>
            <a:r>
              <a:rPr lang="en-US" sz="2400" dirty="0">
                <a:solidFill>
                  <a:prstClr val="black"/>
                </a:solidFill>
              </a:rPr>
              <a:t>and other genera </a:t>
            </a:r>
            <a:r>
              <a:rPr lang="en-US" sz="2400" i="1" dirty="0">
                <a:solidFill>
                  <a:prstClr val="black"/>
                </a:solidFill>
              </a:rPr>
              <a:t>(Bacillus, Pseudomonas, </a:t>
            </a:r>
            <a:r>
              <a:rPr lang="en-US" sz="2400" i="1" dirty="0" err="1">
                <a:solidFill>
                  <a:prstClr val="black"/>
                </a:solidFill>
              </a:rPr>
              <a:t>Cellulomonas</a:t>
            </a:r>
            <a:r>
              <a:rPr lang="en-US" sz="2400" i="1" dirty="0">
                <a:solidFill>
                  <a:prstClr val="black"/>
                </a:solidFill>
              </a:rPr>
              <a:t>, and Vibrio </a:t>
            </a:r>
            <a:r>
              <a:rPr lang="en-US" sz="2400" i="1" dirty="0" err="1">
                <a:solidFill>
                  <a:prstClr val="black"/>
                </a:solidFill>
              </a:rPr>
              <a:t>Achromobacter</a:t>
            </a:r>
            <a:r>
              <a:rPr lang="en-US" sz="2400" i="1" dirty="0">
                <a:solidFill>
                  <a:prstClr val="black"/>
                </a:solidFill>
              </a:rPr>
              <a:t>) </a:t>
            </a:r>
            <a:r>
              <a:rPr lang="en-US" sz="2400" dirty="0">
                <a:solidFill>
                  <a:prstClr val="black"/>
                </a:solidFill>
              </a:rPr>
              <a:t>and fungal genera </a:t>
            </a:r>
            <a:r>
              <a:rPr lang="en-US" sz="2400" i="1" dirty="0">
                <a:solidFill>
                  <a:prstClr val="black"/>
                </a:solidFill>
              </a:rPr>
              <a:t>(</a:t>
            </a:r>
            <a:r>
              <a:rPr lang="en-US" sz="2400" i="1" dirty="0" err="1">
                <a:solidFill>
                  <a:prstClr val="black"/>
                </a:solidFill>
              </a:rPr>
              <a:t>Aspergillus</a:t>
            </a:r>
            <a:r>
              <a:rPr lang="en-US" sz="2400" i="1" dirty="0">
                <a:solidFill>
                  <a:prstClr val="black"/>
                </a:solidFill>
              </a:rPr>
              <a:t>, </a:t>
            </a:r>
            <a:r>
              <a:rPr lang="en-US" sz="2400" i="1" dirty="0" err="1">
                <a:solidFill>
                  <a:prstClr val="black"/>
                </a:solidFill>
              </a:rPr>
              <a:t>Penicilliun</a:t>
            </a:r>
            <a:r>
              <a:rPr lang="en-US" sz="2400" i="1" dirty="0">
                <a:solidFill>
                  <a:prstClr val="black"/>
                </a:solidFill>
              </a:rPr>
              <a:t>, </a:t>
            </a:r>
            <a:r>
              <a:rPr lang="en-US" sz="2400" i="1" dirty="0" err="1">
                <a:solidFill>
                  <a:prstClr val="black"/>
                </a:solidFill>
              </a:rPr>
              <a:t>Trichoderma</a:t>
            </a:r>
            <a:r>
              <a:rPr lang="en-US" sz="2400" i="1" dirty="0">
                <a:solidFill>
                  <a:prstClr val="black"/>
                </a:solidFill>
              </a:rPr>
              <a:t>, </a:t>
            </a:r>
            <a:r>
              <a:rPr lang="en-US" sz="2400" i="1" dirty="0" err="1">
                <a:solidFill>
                  <a:prstClr val="black"/>
                </a:solidFill>
              </a:rPr>
              <a:t>Chactomium</a:t>
            </a:r>
            <a:r>
              <a:rPr lang="en-US" sz="2400" i="1" dirty="0">
                <a:solidFill>
                  <a:prstClr val="black"/>
                </a:solidFill>
              </a:rPr>
              <a:t>, </a:t>
            </a:r>
            <a:r>
              <a:rPr lang="en-US" sz="2400" i="1" dirty="0" err="1">
                <a:solidFill>
                  <a:prstClr val="black"/>
                </a:solidFill>
              </a:rPr>
              <a:t>Curvularia</a:t>
            </a:r>
            <a:r>
              <a:rPr lang="en-US" sz="2400" i="1" dirty="0">
                <a:solidFill>
                  <a:prstClr val="black"/>
                </a:solidFill>
              </a:rPr>
              <a:t>). </a:t>
            </a:r>
            <a:endParaRPr lang="en-US" sz="2400" i="1" dirty="0" smtClean="0">
              <a:solidFill>
                <a:prstClr val="black"/>
              </a:solidFill>
            </a:endParaRPr>
          </a:p>
          <a:p>
            <a:pPr algn="just"/>
            <a:r>
              <a:rPr lang="en-US" sz="2400" dirty="0" err="1" smtClean="0">
                <a:solidFill>
                  <a:prstClr val="black"/>
                </a:solidFill>
              </a:rPr>
              <a:t>Lignins</a:t>
            </a:r>
            <a:r>
              <a:rPr lang="en-US" sz="2400" dirty="0" smtClean="0">
                <a:solidFill>
                  <a:prstClr val="black"/>
                </a:solidFill>
              </a:rPr>
              <a:t> </a:t>
            </a:r>
            <a:r>
              <a:rPr lang="en-US" sz="2400" dirty="0">
                <a:solidFill>
                  <a:prstClr val="black"/>
                </a:solidFill>
              </a:rPr>
              <a:t>and proteins are partially digested by fungi, protozoa and nematodes. Proteins are degraded to individual amino acids mainly by fungi, </a:t>
            </a:r>
            <a:r>
              <a:rPr lang="en-US" sz="2400" i="1" dirty="0" err="1">
                <a:solidFill>
                  <a:prstClr val="black"/>
                </a:solidFill>
              </a:rPr>
              <a:t>actinomycetes</a:t>
            </a:r>
            <a:r>
              <a:rPr lang="en-US" sz="2400" i="1" dirty="0">
                <a:solidFill>
                  <a:prstClr val="black"/>
                </a:solidFill>
              </a:rPr>
              <a:t> </a:t>
            </a:r>
            <a:r>
              <a:rPr lang="en-US" sz="2400" dirty="0">
                <a:solidFill>
                  <a:prstClr val="black"/>
                </a:solidFill>
              </a:rPr>
              <a:t>and </a:t>
            </a:r>
            <a:r>
              <a:rPr lang="en-US" sz="2400" i="1" dirty="0">
                <a:solidFill>
                  <a:prstClr val="black"/>
                </a:solidFill>
              </a:rPr>
              <a:t>Clostridium.  </a:t>
            </a:r>
            <a:endParaRPr lang="en-US" sz="2400" i="1" dirty="0" smtClean="0">
              <a:solidFill>
                <a:prstClr val="black"/>
              </a:solidFill>
            </a:endParaRPr>
          </a:p>
          <a:p>
            <a:pPr algn="just"/>
            <a:r>
              <a:rPr lang="en-US" sz="2400" dirty="0" smtClean="0">
                <a:solidFill>
                  <a:prstClr val="black"/>
                </a:solidFill>
              </a:rPr>
              <a:t>Under anaerobic </a:t>
            </a:r>
            <a:r>
              <a:rPr lang="en-US" sz="2400" dirty="0">
                <a:solidFill>
                  <a:prstClr val="black"/>
                </a:solidFill>
              </a:rPr>
              <a:t>conditions of waterlogged soils, methane are main carbon containing product which is produced by the bacterial genera (strict anaerobes) </a:t>
            </a:r>
            <a:r>
              <a:rPr lang="en-US" sz="2400" i="1" dirty="0" err="1">
                <a:solidFill>
                  <a:prstClr val="black"/>
                </a:solidFill>
              </a:rPr>
              <a:t>Methanococcus</a:t>
            </a:r>
            <a:r>
              <a:rPr lang="en-US" sz="2400" i="1" dirty="0">
                <a:solidFill>
                  <a:prstClr val="black"/>
                </a:solidFill>
              </a:rPr>
              <a:t>, </a:t>
            </a:r>
            <a:r>
              <a:rPr lang="en-US" sz="2400" i="1" dirty="0" err="1">
                <a:solidFill>
                  <a:prstClr val="black"/>
                </a:solidFill>
              </a:rPr>
              <a:t>Methanobacterium</a:t>
            </a:r>
            <a:r>
              <a:rPr lang="en-US" sz="2400" i="1" dirty="0">
                <a:solidFill>
                  <a:prstClr val="black"/>
                </a:solidFill>
              </a:rPr>
              <a:t> </a:t>
            </a:r>
            <a:r>
              <a:rPr lang="en-US" sz="2400" dirty="0">
                <a:solidFill>
                  <a:prstClr val="black"/>
                </a:solidFill>
              </a:rPr>
              <a:t>and </a:t>
            </a:r>
            <a:r>
              <a:rPr lang="en-US" sz="2400" i="1" dirty="0" err="1">
                <a:solidFill>
                  <a:prstClr val="black"/>
                </a:solidFill>
              </a:rPr>
              <a:t>Methanosardna</a:t>
            </a:r>
            <a:r>
              <a:rPr lang="en-US" sz="2400" i="1" dirty="0">
                <a:solidFill>
                  <a:prstClr val="black"/>
                </a:solidFill>
              </a:rPr>
              <a:t>.</a:t>
            </a:r>
            <a:endParaRPr lang="en-US" dirty="0"/>
          </a:p>
        </p:txBody>
      </p:sp>
    </p:spTree>
    <p:extLst>
      <p:ext uri="{BB962C8B-B14F-4D97-AF65-F5344CB8AC3E}">
        <p14:creationId xmlns:p14="http://schemas.microsoft.com/office/powerpoint/2010/main" val="2229992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001643"/>
          </a:xfrm>
          <a:prstGeom prst="rect">
            <a:avLst/>
          </a:prstGeom>
        </p:spPr>
        <p:txBody>
          <a:bodyPr wrap="square">
            <a:spAutoFit/>
          </a:bodyPr>
          <a:lstStyle/>
          <a:p>
            <a:pPr algn="just"/>
            <a:r>
              <a:rPr lang="en-US" sz="2400" b="1" dirty="0" smtClean="0">
                <a:effectLst/>
                <a:ea typeface="Times New Roman" panose="02020603050405020304" pitchFamily="18" charset="0"/>
                <a:cs typeface="Times New Roman" panose="02020603050405020304" pitchFamily="18" charset="0"/>
              </a:rPr>
              <a:t>5. Soil microbes and humus formation: </a:t>
            </a:r>
            <a:r>
              <a:rPr lang="en-US" sz="2400" dirty="0" smtClean="0">
                <a:effectLst/>
                <a:ea typeface="Times New Roman" panose="02020603050405020304" pitchFamily="18" charset="0"/>
                <a:cs typeface="Times New Roman" panose="02020603050405020304" pitchFamily="18" charset="0"/>
              </a:rPr>
              <a:t>Humus is the organic residue in the soil resulting from decomposition of plant and animal remains in soil, or it is the highly complex organic residual matter in soil which is not readily degraded by microorganism, or it is the soft brown/dark </a:t>
            </a:r>
            <a:r>
              <a:rPr lang="en-US" sz="2400" dirty="0" err="1" smtClean="0">
                <a:effectLst/>
                <a:ea typeface="Times New Roman" panose="02020603050405020304" pitchFamily="18" charset="0"/>
                <a:cs typeface="Times New Roman" panose="02020603050405020304" pitchFamily="18" charset="0"/>
              </a:rPr>
              <a:t>coloured</a:t>
            </a:r>
            <a:r>
              <a:rPr lang="en-US" sz="2400" dirty="0" smtClean="0">
                <a:effectLst/>
                <a:ea typeface="Times New Roman" panose="02020603050405020304" pitchFamily="18" charset="0"/>
                <a:cs typeface="Times New Roman" panose="02020603050405020304" pitchFamily="18" charset="0"/>
              </a:rPr>
              <a:t> amorphous substance composed of residual organic matter along with dead microorganisms.</a:t>
            </a:r>
          </a:p>
          <a:p>
            <a:pPr algn="just"/>
            <a:r>
              <a:rPr lang="en-US" sz="2400" dirty="0" smtClean="0">
                <a:effectLst/>
                <a:ea typeface="Times New Roman" panose="02020603050405020304" pitchFamily="18" charset="0"/>
                <a:cs typeface="Times New Roman" panose="02020603050405020304" pitchFamily="18" charset="0"/>
              </a:rPr>
              <a:t/>
            </a:r>
            <a:br>
              <a:rPr lang="en-US" sz="2400" dirty="0" smtClean="0">
                <a:effectLst/>
                <a:ea typeface="Times New Roman" panose="02020603050405020304" pitchFamily="18" charset="0"/>
                <a:cs typeface="Times New Roman" panose="02020603050405020304" pitchFamily="18" charset="0"/>
              </a:rPr>
            </a:br>
            <a:r>
              <a:rPr lang="en-US" sz="2400" b="1" dirty="0" smtClean="0">
                <a:effectLst/>
                <a:ea typeface="Times New Roman" panose="02020603050405020304" pitchFamily="18" charset="0"/>
                <a:cs typeface="Times New Roman" panose="02020603050405020304" pitchFamily="18" charset="0"/>
              </a:rPr>
              <a:t>6. Soil microbes and cycling of elements:</a:t>
            </a:r>
            <a:r>
              <a:rPr lang="en-US" sz="2400" dirty="0" smtClean="0">
                <a:effectLst/>
                <a:ea typeface="Times New Roman" panose="02020603050405020304" pitchFamily="18" charset="0"/>
                <a:cs typeface="Times New Roman" panose="02020603050405020304" pitchFamily="18" charset="0"/>
              </a:rPr>
              <a:t> Life on earth is dependent on cycling of elements from their organic / elemental state to inorganic compounds, then to organic compounds and back to their elemental states. The biogeochemical process through which organic compounds are broken down to inorganic compounds or their constituent elements is known “Mineralization”, or microbial conversion of complex organic compounds into simple inorganic compounds and their constituent elements is known as mineralization.</a:t>
            </a:r>
          </a:p>
          <a:p>
            <a:pPr algn="just"/>
            <a:r>
              <a:rPr lang="en-US" sz="2400" dirty="0" smtClean="0"/>
              <a:t>Soil microbes plays important role in the biochemical cycling of elements in the biosphere where the essential elements (C, P, S, N and Fe etc.) undergo chemical transformations. Through the process of mineralization organic carbon, nitrogen, phosphorus, </a:t>
            </a:r>
            <a:r>
              <a:rPr lang="en-US" sz="2400" dirty="0" err="1" smtClean="0"/>
              <a:t>Sulphur</a:t>
            </a:r>
            <a:r>
              <a:rPr lang="en-US" sz="2400" dirty="0" smtClean="0"/>
              <a:t>, Iron etc. are made available for reuse by plants.</a:t>
            </a:r>
            <a:endParaRPr lang="en-US" sz="2400" dirty="0"/>
          </a:p>
        </p:txBody>
      </p:sp>
    </p:spTree>
    <p:extLst>
      <p:ext uri="{BB962C8B-B14F-4D97-AF65-F5344CB8AC3E}">
        <p14:creationId xmlns:p14="http://schemas.microsoft.com/office/powerpoint/2010/main" val="2959079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681"/>
            <a:ext cx="12192000" cy="6001643"/>
          </a:xfrm>
          <a:prstGeom prst="rect">
            <a:avLst/>
          </a:prstGeom>
        </p:spPr>
        <p:txBody>
          <a:bodyPr wrap="square">
            <a:spAutoFit/>
          </a:bodyPr>
          <a:lstStyle/>
          <a:p>
            <a:pPr algn="just"/>
            <a:r>
              <a:rPr lang="en-US" sz="2400" b="1" dirty="0" smtClean="0"/>
              <a:t>7. Soil microbes and biological N</a:t>
            </a:r>
            <a:r>
              <a:rPr lang="en-US" sz="2400" b="1" baseline="-250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US" sz="2400" b="1" dirty="0" smtClean="0"/>
              <a:t> fixation:</a:t>
            </a:r>
            <a:r>
              <a:rPr lang="en-US" sz="2400" dirty="0" smtClean="0"/>
              <a:t> Agriculture depends heavily on the ability of certain microbes (mainly bacteria) to convert atmospheric nitrogen (N</a:t>
            </a:r>
            <a:r>
              <a:rPr lang="en-US" sz="2400" baseline="-25000" dirty="0" smtClean="0"/>
              <a:t>2</a:t>
            </a:r>
            <a:r>
              <a:rPr lang="en-US" sz="2400" dirty="0" smtClean="0"/>
              <a:t> gas) to ammonia (NH</a:t>
            </a:r>
            <a:r>
              <a:rPr lang="en-US" sz="2400" baseline="-25000" dirty="0" smtClean="0"/>
              <a:t>3</a:t>
            </a:r>
            <a:r>
              <a:rPr lang="en-US" sz="2400" dirty="0" smtClean="0"/>
              <a:t>). Some live freely in the soil, while others live in association with plant roots – the classic example is </a:t>
            </a:r>
            <a:r>
              <a:rPr lang="en-US" sz="2400" i="1" dirty="0" err="1" smtClean="0"/>
              <a:t>Rhizobium</a:t>
            </a:r>
            <a:r>
              <a:rPr lang="en-US" sz="2400" dirty="0" err="1" smtClean="0"/>
              <a:t>bacteria</a:t>
            </a:r>
            <a:r>
              <a:rPr lang="en-US" sz="2400" dirty="0" smtClean="0"/>
              <a:t> in the roots of legumes. The process of conversion is known as nitrogen fixation.</a:t>
            </a:r>
          </a:p>
          <a:p>
            <a:pPr algn="just"/>
            <a:r>
              <a:rPr lang="en-US" sz="2400" dirty="0" smtClean="0"/>
              <a:t>Fixation of atmospheric nitrogen is essential because of the reasons:</a:t>
            </a:r>
          </a:p>
          <a:p>
            <a:pPr algn="just"/>
            <a:r>
              <a:rPr lang="en-US" sz="2400" dirty="0"/>
              <a:t>i</a:t>
            </a:r>
            <a:r>
              <a:rPr lang="en-US" sz="2400" dirty="0" smtClean="0"/>
              <a:t>.	Fixed nitrogen is lost through the process of nitrogen cycle through </a:t>
            </a:r>
            <a:r>
              <a:rPr lang="en-US" sz="2400" dirty="0" err="1" smtClean="0"/>
              <a:t>denitrification</a:t>
            </a:r>
            <a:r>
              <a:rPr lang="en-US" sz="2400" dirty="0" smtClean="0"/>
              <a:t>.</a:t>
            </a:r>
          </a:p>
          <a:p>
            <a:pPr algn="just"/>
            <a:r>
              <a:rPr lang="en-US" sz="2400" dirty="0" smtClean="0"/>
              <a:t>ii	Demand for fixed nitrogen by the biosphere always exceeds its availability.</a:t>
            </a:r>
          </a:p>
          <a:p>
            <a:pPr algn="just"/>
            <a:r>
              <a:rPr lang="en-US" sz="2400" dirty="0" smtClean="0"/>
              <a:t>iii.	The amount of nitrogen fixed chemically and lightning process is very less (i.e. 0.5%) as 	compared to biologically fixed nitrogen</a:t>
            </a:r>
          </a:p>
          <a:p>
            <a:pPr algn="just"/>
            <a:r>
              <a:rPr lang="en-US" sz="2400" dirty="0" smtClean="0"/>
              <a:t>iv.	Nitrogenous fertilizers contribute only 25% of the total world requirement while 	biological nitrogen fixation contributes about 60% of the earth's fixed nitrogen</a:t>
            </a:r>
          </a:p>
          <a:p>
            <a:pPr algn="just"/>
            <a:r>
              <a:rPr lang="en-US" sz="2400" dirty="0"/>
              <a:t>v</a:t>
            </a:r>
            <a:r>
              <a:rPr lang="en-US" sz="2400" dirty="0" smtClean="0"/>
              <a:t>.	Manufacture of nitrogenous fertilizers by "Haber" process is costly and time consuming.</a:t>
            </a:r>
          </a:p>
          <a:p>
            <a:pPr algn="just"/>
            <a:endParaRPr lang="en-US" sz="2400" dirty="0" smtClean="0"/>
          </a:p>
          <a:p>
            <a:pPr algn="just"/>
            <a:r>
              <a:rPr lang="en-US" sz="2400" dirty="0" smtClean="0"/>
              <a:t>Two groups of microorganisms are involved in the process of BNF (Biological nitrogen fixation).</a:t>
            </a:r>
          </a:p>
          <a:p>
            <a:pPr algn="just"/>
            <a:r>
              <a:rPr lang="en-US" sz="2400" dirty="0" smtClean="0"/>
              <a:t>A. Non-symbiotic (free living) and B. Symbiotic (Associative)</a:t>
            </a:r>
          </a:p>
        </p:txBody>
      </p:sp>
    </p:spTree>
    <p:extLst>
      <p:ext uri="{BB962C8B-B14F-4D97-AF65-F5344CB8AC3E}">
        <p14:creationId xmlns:p14="http://schemas.microsoft.com/office/powerpoint/2010/main" val="3000560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001643"/>
          </a:xfrm>
          <a:prstGeom prst="rect">
            <a:avLst/>
          </a:prstGeom>
        </p:spPr>
        <p:txBody>
          <a:bodyPr wrap="square">
            <a:spAutoFit/>
          </a:bodyPr>
          <a:lstStyle/>
          <a:p>
            <a:pPr lvl="0" algn="just"/>
            <a:r>
              <a:rPr lang="en-US" sz="2400" b="1" i="1" dirty="0">
                <a:solidFill>
                  <a:prstClr val="black"/>
                </a:solidFill>
              </a:rPr>
              <a:t>Non-symbiotic (free living):</a:t>
            </a:r>
            <a:r>
              <a:rPr lang="en-US" sz="2400" dirty="0">
                <a:solidFill>
                  <a:prstClr val="black"/>
                </a:solidFill>
              </a:rPr>
              <a:t> Depending upon the presence or absence of oxygen, non symbiotic N</a:t>
            </a:r>
            <a:r>
              <a:rPr lang="en-US" sz="2400" baseline="-25000" dirty="0">
                <a:solidFill>
                  <a:prstClr val="black"/>
                </a:solidFill>
                <a:latin typeface="Calibri" panose="020F0502020204030204" pitchFamily="34" charset="0"/>
                <a:ea typeface="Calibri" panose="020F0502020204030204" pitchFamily="34" charset="0"/>
                <a:cs typeface="Times New Roman" panose="02020603050405020304" pitchFamily="18" charset="0"/>
              </a:rPr>
              <a:t>2</a:t>
            </a:r>
            <a:r>
              <a:rPr lang="en-US" sz="2400" dirty="0">
                <a:solidFill>
                  <a:prstClr val="black"/>
                </a:solidFill>
              </a:rPr>
              <a:t> fixation prokaryotic organisms may be aerobic heterotrophs (</a:t>
            </a:r>
            <a:r>
              <a:rPr lang="en-US" sz="2400" dirty="0" err="1">
                <a:solidFill>
                  <a:prstClr val="black"/>
                </a:solidFill>
              </a:rPr>
              <a:t>Azotobacter</a:t>
            </a:r>
            <a:r>
              <a:rPr lang="en-US" sz="2400" dirty="0">
                <a:solidFill>
                  <a:prstClr val="black"/>
                </a:solidFill>
              </a:rPr>
              <a:t>, Pseudomonas, </a:t>
            </a:r>
            <a:r>
              <a:rPr lang="en-US" sz="2400" dirty="0" err="1">
                <a:solidFill>
                  <a:prstClr val="black"/>
                </a:solidFill>
              </a:rPr>
              <a:t>Achromobacter</a:t>
            </a:r>
            <a:r>
              <a:rPr lang="en-US" sz="2400" dirty="0">
                <a:solidFill>
                  <a:prstClr val="black"/>
                </a:solidFill>
              </a:rPr>
              <a:t>) or aerobic autotrophs (</a:t>
            </a:r>
            <a:r>
              <a:rPr lang="en-US" sz="2400" dirty="0" err="1">
                <a:solidFill>
                  <a:prstClr val="black"/>
                </a:solidFill>
              </a:rPr>
              <a:t>Nostoc</a:t>
            </a:r>
            <a:r>
              <a:rPr lang="en-US" sz="2400" dirty="0">
                <a:solidFill>
                  <a:prstClr val="black"/>
                </a:solidFill>
              </a:rPr>
              <a:t>, </a:t>
            </a:r>
            <a:r>
              <a:rPr lang="en-US" sz="2400" dirty="0" err="1">
                <a:solidFill>
                  <a:prstClr val="black"/>
                </a:solidFill>
              </a:rPr>
              <a:t>Anabena</a:t>
            </a:r>
            <a:r>
              <a:rPr lang="en-US" sz="2400" dirty="0">
                <a:solidFill>
                  <a:prstClr val="black"/>
                </a:solidFill>
              </a:rPr>
              <a:t>, </a:t>
            </a:r>
            <a:r>
              <a:rPr lang="en-US" sz="2400" dirty="0" err="1">
                <a:solidFill>
                  <a:prstClr val="black"/>
                </a:solidFill>
              </a:rPr>
              <a:t>Calothrix</a:t>
            </a:r>
            <a:r>
              <a:rPr lang="en-US" sz="2400" dirty="0">
                <a:solidFill>
                  <a:prstClr val="black"/>
                </a:solidFill>
              </a:rPr>
              <a:t>, </a:t>
            </a:r>
            <a:r>
              <a:rPr lang="en-US" sz="2400" dirty="0" smtClean="0">
                <a:solidFill>
                  <a:prstClr val="black"/>
                </a:solidFill>
              </a:rPr>
              <a:t>BGA – Blue green algae) </a:t>
            </a:r>
            <a:r>
              <a:rPr lang="en-US" sz="2400" dirty="0">
                <a:solidFill>
                  <a:prstClr val="black"/>
                </a:solidFill>
              </a:rPr>
              <a:t>and anaerobic heterotrophs (Clostridium, </a:t>
            </a:r>
            <a:r>
              <a:rPr lang="en-US" sz="2400" dirty="0" err="1">
                <a:solidFill>
                  <a:prstClr val="black"/>
                </a:solidFill>
              </a:rPr>
              <a:t>Kelbsiella</a:t>
            </a:r>
            <a:r>
              <a:rPr lang="en-US" sz="2400" dirty="0">
                <a:solidFill>
                  <a:prstClr val="black"/>
                </a:solidFill>
              </a:rPr>
              <a:t>. </a:t>
            </a:r>
            <a:r>
              <a:rPr lang="en-US" sz="2400" dirty="0" err="1">
                <a:solidFill>
                  <a:prstClr val="black"/>
                </a:solidFill>
              </a:rPr>
              <a:t>Desulfovibrio</a:t>
            </a:r>
            <a:r>
              <a:rPr lang="en-US" sz="2400" dirty="0">
                <a:solidFill>
                  <a:prstClr val="black"/>
                </a:solidFill>
              </a:rPr>
              <a:t>) or anaerobic Autotrophs (</a:t>
            </a:r>
            <a:r>
              <a:rPr lang="en-US" sz="2400" dirty="0" err="1">
                <a:solidFill>
                  <a:prstClr val="black"/>
                </a:solidFill>
              </a:rPr>
              <a:t>Chlorobium</a:t>
            </a:r>
            <a:r>
              <a:rPr lang="en-US" sz="2400" dirty="0">
                <a:solidFill>
                  <a:prstClr val="black"/>
                </a:solidFill>
              </a:rPr>
              <a:t>, </a:t>
            </a:r>
            <a:r>
              <a:rPr lang="en-US" sz="2400" dirty="0" err="1">
                <a:solidFill>
                  <a:prstClr val="black"/>
                </a:solidFill>
              </a:rPr>
              <a:t>Chromnatium</a:t>
            </a:r>
            <a:r>
              <a:rPr lang="en-US" sz="2400" dirty="0">
                <a:solidFill>
                  <a:prstClr val="black"/>
                </a:solidFill>
              </a:rPr>
              <a:t>, </a:t>
            </a:r>
            <a:r>
              <a:rPr lang="en-US" sz="2400" dirty="0" err="1">
                <a:solidFill>
                  <a:prstClr val="black"/>
                </a:solidFill>
              </a:rPr>
              <a:t>Rhodospirillum</a:t>
            </a:r>
            <a:r>
              <a:rPr lang="en-US" sz="2400" dirty="0">
                <a:solidFill>
                  <a:prstClr val="black"/>
                </a:solidFill>
              </a:rPr>
              <a:t>, </a:t>
            </a:r>
            <a:r>
              <a:rPr lang="en-US" sz="2400" dirty="0" err="1">
                <a:solidFill>
                  <a:prstClr val="black"/>
                </a:solidFill>
              </a:rPr>
              <a:t>Meihanobacterium</a:t>
            </a:r>
            <a:r>
              <a:rPr lang="en-US" sz="2400" dirty="0">
                <a:solidFill>
                  <a:prstClr val="black"/>
                </a:solidFill>
              </a:rPr>
              <a:t> </a:t>
            </a:r>
            <a:r>
              <a:rPr lang="en-US" sz="2400" dirty="0" err="1">
                <a:solidFill>
                  <a:prstClr val="black"/>
                </a:solidFill>
              </a:rPr>
              <a:t>etc</a:t>
            </a:r>
            <a:r>
              <a:rPr lang="en-US" sz="2400" dirty="0">
                <a:solidFill>
                  <a:prstClr val="black"/>
                </a:solidFill>
              </a:rPr>
              <a:t>) </a:t>
            </a:r>
          </a:p>
          <a:p>
            <a:pPr lvl="0" algn="just"/>
            <a:r>
              <a:rPr lang="en-US" sz="2400" b="1" i="1" dirty="0">
                <a:solidFill>
                  <a:prstClr val="black"/>
                </a:solidFill>
              </a:rPr>
              <a:t>Symbiotic (Associative):</a:t>
            </a:r>
            <a:r>
              <a:rPr lang="en-US" sz="2400" dirty="0">
                <a:solidFill>
                  <a:prstClr val="black"/>
                </a:solidFill>
              </a:rPr>
              <a:t> The organisms involved are Rhizobium, </a:t>
            </a:r>
            <a:r>
              <a:rPr lang="en-US" sz="2400" dirty="0" err="1">
                <a:solidFill>
                  <a:prstClr val="black"/>
                </a:solidFill>
              </a:rPr>
              <a:t>Bratfyrhizobium</a:t>
            </a:r>
            <a:r>
              <a:rPr lang="en-US" sz="2400" dirty="0">
                <a:solidFill>
                  <a:prstClr val="black"/>
                </a:solidFill>
              </a:rPr>
              <a:t> in legumes (aerobic):  </a:t>
            </a:r>
            <a:r>
              <a:rPr lang="en-US" sz="2400" dirty="0" err="1">
                <a:solidFill>
                  <a:prstClr val="black"/>
                </a:solidFill>
              </a:rPr>
              <a:t>Azospirillum</a:t>
            </a:r>
            <a:r>
              <a:rPr lang="en-US" sz="2400" dirty="0">
                <a:solidFill>
                  <a:prstClr val="black"/>
                </a:solidFill>
              </a:rPr>
              <a:t> (grasses), </a:t>
            </a:r>
            <a:r>
              <a:rPr lang="en-US" sz="2400" dirty="0" err="1">
                <a:solidFill>
                  <a:prstClr val="black"/>
                </a:solidFill>
              </a:rPr>
              <a:t>Actinonycetes</a:t>
            </a:r>
            <a:r>
              <a:rPr lang="en-US" sz="2400" dirty="0">
                <a:solidFill>
                  <a:prstClr val="black"/>
                </a:solidFill>
              </a:rPr>
              <a:t> </a:t>
            </a:r>
            <a:r>
              <a:rPr lang="en-US" sz="2400" dirty="0" smtClean="0">
                <a:solidFill>
                  <a:prstClr val="black"/>
                </a:solidFill>
              </a:rPr>
              <a:t>(</a:t>
            </a:r>
            <a:r>
              <a:rPr lang="en-US" sz="2400" dirty="0">
                <a:solidFill>
                  <a:prstClr val="black"/>
                </a:solidFill>
              </a:rPr>
              <a:t>with </a:t>
            </a:r>
            <a:r>
              <a:rPr lang="en-US" sz="2400" dirty="0" err="1">
                <a:solidFill>
                  <a:prstClr val="black"/>
                </a:solidFill>
              </a:rPr>
              <a:t>Casuarinas</a:t>
            </a:r>
            <a:r>
              <a:rPr lang="en-US" sz="2400" dirty="0">
                <a:solidFill>
                  <a:prstClr val="black"/>
                </a:solidFill>
              </a:rPr>
              <a:t>, Alder</a:t>
            </a:r>
            <a:r>
              <a:rPr lang="en-US" sz="2400" dirty="0" smtClean="0">
                <a:solidFill>
                  <a:prstClr val="black"/>
                </a:solidFill>
              </a:rPr>
              <a:t>).</a:t>
            </a:r>
          </a:p>
          <a:p>
            <a:pPr lvl="0" algn="just"/>
            <a:endParaRPr lang="en-US" sz="2400" dirty="0">
              <a:solidFill>
                <a:prstClr val="black"/>
              </a:solidFill>
            </a:endParaRPr>
          </a:p>
          <a:p>
            <a:pPr algn="just"/>
            <a:r>
              <a:rPr lang="en-US" sz="2400" b="1" dirty="0"/>
              <a:t>8. Soil microbes as </a:t>
            </a:r>
            <a:r>
              <a:rPr lang="en-US" sz="2400" b="1" dirty="0" err="1"/>
              <a:t>biocontrol</a:t>
            </a:r>
            <a:r>
              <a:rPr lang="en-US" sz="2400" b="1" dirty="0"/>
              <a:t> agents</a:t>
            </a:r>
            <a:r>
              <a:rPr lang="en-US" sz="2400" dirty="0"/>
              <a:t>: Several ecofriendly </a:t>
            </a:r>
            <a:r>
              <a:rPr lang="en-US" sz="2400" dirty="0" err="1"/>
              <a:t>bioformulations</a:t>
            </a:r>
            <a:r>
              <a:rPr lang="en-US" sz="2400" dirty="0"/>
              <a:t> of microbial origin are used in agriculture for the effective management of plant diseases, insect pests, weeds etc. </a:t>
            </a:r>
            <a:r>
              <a:rPr lang="en-US" sz="2400" dirty="0" err="1"/>
              <a:t>eg</a:t>
            </a:r>
            <a:r>
              <a:rPr lang="en-US" sz="2400" dirty="0"/>
              <a:t>: </a:t>
            </a:r>
            <a:r>
              <a:rPr lang="en-US" sz="2400" i="1" dirty="0" err="1"/>
              <a:t>Trichoderma</a:t>
            </a:r>
            <a:r>
              <a:rPr lang="en-US" sz="2400" i="1" dirty="0"/>
              <a:t> </a:t>
            </a:r>
            <a:r>
              <a:rPr lang="en-US" sz="2400" dirty="0" err="1"/>
              <a:t>sp</a:t>
            </a:r>
            <a:r>
              <a:rPr lang="en-US" sz="2400" dirty="0"/>
              <a:t> and </a:t>
            </a:r>
            <a:r>
              <a:rPr lang="en-US" sz="2400" i="1" dirty="0" err="1"/>
              <a:t>Gleocladium</a:t>
            </a:r>
            <a:r>
              <a:rPr lang="en-US" sz="2400" i="1" dirty="0"/>
              <a:t> </a:t>
            </a:r>
            <a:r>
              <a:rPr lang="en-US" sz="2400" dirty="0" err="1"/>
              <a:t>sp</a:t>
            </a:r>
            <a:r>
              <a:rPr lang="en-US" sz="2400" dirty="0"/>
              <a:t> are used for biological control of seed and soil borne diseases. Fungal genera </a:t>
            </a:r>
            <a:r>
              <a:rPr lang="en-US" sz="2400" i="1" dirty="0" err="1"/>
              <a:t>Entomophthora</a:t>
            </a:r>
            <a:r>
              <a:rPr lang="en-US" sz="2400" i="1" dirty="0"/>
              <a:t>, </a:t>
            </a:r>
            <a:r>
              <a:rPr lang="en-US" sz="2400" i="1" dirty="0" err="1"/>
              <a:t>Beauveria</a:t>
            </a:r>
            <a:r>
              <a:rPr lang="en-US" sz="2400" i="1" dirty="0"/>
              <a:t>, </a:t>
            </a:r>
            <a:r>
              <a:rPr lang="en-US" sz="2400" i="1" dirty="0" err="1"/>
              <a:t>Metarrhizium</a:t>
            </a:r>
            <a:r>
              <a:rPr lang="en-US" sz="2400" i="1" dirty="0"/>
              <a:t> </a:t>
            </a:r>
            <a:r>
              <a:rPr lang="en-US" sz="2400" dirty="0"/>
              <a:t>and protozoa </a:t>
            </a:r>
            <a:r>
              <a:rPr lang="en-US" sz="2400" i="1" dirty="0" err="1"/>
              <a:t>Maltesia</a:t>
            </a:r>
            <a:r>
              <a:rPr lang="en-US" sz="2400" i="1" dirty="0"/>
              <a:t> </a:t>
            </a:r>
            <a:r>
              <a:rPr lang="en-US" sz="2400" i="1" dirty="0" err="1"/>
              <a:t>grandis</a:t>
            </a:r>
            <a:r>
              <a:rPr lang="en-US" sz="2400" i="1" dirty="0"/>
              <a:t>. </a:t>
            </a:r>
            <a:r>
              <a:rPr lang="en-US" sz="2400" i="1" dirty="0" err="1"/>
              <a:t>Malameba</a:t>
            </a:r>
            <a:r>
              <a:rPr lang="en-US" sz="2400" i="1" dirty="0"/>
              <a:t> </a:t>
            </a:r>
            <a:r>
              <a:rPr lang="en-US" sz="2400" i="1" dirty="0" err="1"/>
              <a:t>locustiae</a:t>
            </a:r>
            <a:r>
              <a:rPr lang="en-US" sz="2400" i="1" dirty="0"/>
              <a:t> </a:t>
            </a:r>
            <a:r>
              <a:rPr lang="en-US" sz="2400" dirty="0" err="1"/>
              <a:t>etc</a:t>
            </a:r>
            <a:r>
              <a:rPr lang="en-US" sz="2400" dirty="0"/>
              <a:t> are used in the management of insect pests. Nuclear </a:t>
            </a:r>
            <a:r>
              <a:rPr lang="en-US" sz="2400" dirty="0" err="1"/>
              <a:t>polyhydrosis</a:t>
            </a:r>
            <a:r>
              <a:rPr lang="en-US" sz="2400" dirty="0"/>
              <a:t> virus (NPV) is used for the control of </a:t>
            </a:r>
            <a:r>
              <a:rPr lang="en-US" sz="2400" i="1" dirty="0" err="1"/>
              <a:t>Heliothis</a:t>
            </a:r>
            <a:r>
              <a:rPr lang="en-US" sz="2400" i="1" dirty="0"/>
              <a:t> / </a:t>
            </a:r>
            <a:r>
              <a:rPr lang="en-US" sz="2400" dirty="0"/>
              <a:t>American boll worm. </a:t>
            </a:r>
            <a:endParaRPr lang="en-US" sz="2400" dirty="0" smtClean="0"/>
          </a:p>
          <a:p>
            <a:pPr algn="just"/>
            <a:r>
              <a:rPr lang="en-US" sz="2400" dirty="0" smtClean="0"/>
              <a:t>Bacteria </a:t>
            </a:r>
            <a:r>
              <a:rPr lang="en-US" sz="2400" dirty="0"/>
              <a:t>like </a:t>
            </a:r>
            <a:r>
              <a:rPr lang="en-US" sz="2400" i="1" dirty="0"/>
              <a:t>Bacillus </a:t>
            </a:r>
            <a:r>
              <a:rPr lang="en-US" sz="2400" i="1" dirty="0" err="1"/>
              <a:t>thuringiensis</a:t>
            </a:r>
            <a:r>
              <a:rPr lang="en-US" sz="2400" i="1" dirty="0"/>
              <a:t>, Pseudomonas </a:t>
            </a:r>
            <a:r>
              <a:rPr lang="en-US" sz="2400" dirty="0"/>
              <a:t>are used in cotton against Angular leaf spot and boll worms</a:t>
            </a:r>
            <a:r>
              <a:rPr lang="en-US" sz="2400" dirty="0" smtClean="0"/>
              <a:t>.</a:t>
            </a:r>
            <a:endParaRPr lang="en-US" sz="2400" dirty="0"/>
          </a:p>
        </p:txBody>
      </p:sp>
    </p:spTree>
    <p:extLst>
      <p:ext uri="{BB962C8B-B14F-4D97-AF65-F5344CB8AC3E}">
        <p14:creationId xmlns:p14="http://schemas.microsoft.com/office/powerpoint/2010/main" val="1280279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86"/>
            <a:ext cx="12192000" cy="5632311"/>
          </a:xfrm>
          <a:prstGeom prst="rect">
            <a:avLst/>
          </a:prstGeom>
        </p:spPr>
        <p:txBody>
          <a:bodyPr wrap="square">
            <a:spAutoFit/>
          </a:bodyPr>
          <a:lstStyle/>
          <a:p>
            <a:pPr lvl="0" algn="just"/>
            <a:r>
              <a:rPr lang="en-US" sz="2400" b="1" dirty="0">
                <a:solidFill>
                  <a:prstClr val="black"/>
                </a:solidFill>
              </a:rPr>
              <a:t>9. Degradation of pesticides in soil by microorganisms:</a:t>
            </a:r>
            <a:r>
              <a:rPr lang="en-US" sz="2400" dirty="0">
                <a:solidFill>
                  <a:prstClr val="black"/>
                </a:solidFill>
              </a:rPr>
              <a:t> Soil receives different toxic chemicals in various forms and causes adverse effects on beneficial soil micro flora / micro fauna, plants, animals and human beings. </a:t>
            </a:r>
            <a:endParaRPr lang="en-US" sz="2400" dirty="0" smtClean="0">
              <a:solidFill>
                <a:prstClr val="black"/>
              </a:solidFill>
            </a:endParaRPr>
          </a:p>
          <a:p>
            <a:pPr lvl="0" algn="just"/>
            <a:r>
              <a:rPr lang="en-US" sz="2400" dirty="0" smtClean="0">
                <a:solidFill>
                  <a:prstClr val="black"/>
                </a:solidFill>
              </a:rPr>
              <a:t>Various </a:t>
            </a:r>
            <a:r>
              <a:rPr lang="en-US" sz="2400" dirty="0">
                <a:solidFill>
                  <a:prstClr val="black"/>
                </a:solidFill>
              </a:rPr>
              <a:t>microbes present in soil act as the scavengers of these harmful chemicals in soil. </a:t>
            </a:r>
            <a:endParaRPr lang="en-US" sz="2400" dirty="0" smtClean="0">
              <a:solidFill>
                <a:prstClr val="black"/>
              </a:solidFill>
            </a:endParaRPr>
          </a:p>
          <a:p>
            <a:pPr lvl="0" algn="just"/>
            <a:r>
              <a:rPr lang="en-US" sz="2400" dirty="0" smtClean="0">
                <a:solidFill>
                  <a:prstClr val="black"/>
                </a:solidFill>
              </a:rPr>
              <a:t>The </a:t>
            </a:r>
            <a:r>
              <a:rPr lang="en-US" sz="2400" dirty="0">
                <a:solidFill>
                  <a:prstClr val="black"/>
                </a:solidFill>
              </a:rPr>
              <a:t>pesticides/chemicals reaching the soil are acted upon by several physical, chemical and biological forces exerted by microbes in the soil and they are degraded into non-toxic substances and thereby minimize the damage caused by the pesticides to the ecosystem. </a:t>
            </a:r>
            <a:endParaRPr lang="en-US" sz="2400" dirty="0" smtClean="0">
              <a:solidFill>
                <a:prstClr val="black"/>
              </a:solidFill>
            </a:endParaRPr>
          </a:p>
          <a:p>
            <a:pPr lvl="0" algn="just"/>
            <a:r>
              <a:rPr lang="en-US" sz="2400" dirty="0" smtClean="0">
                <a:solidFill>
                  <a:prstClr val="black"/>
                </a:solidFill>
              </a:rPr>
              <a:t>For </a:t>
            </a:r>
            <a:r>
              <a:rPr lang="en-US" sz="2400" dirty="0">
                <a:solidFill>
                  <a:prstClr val="black"/>
                </a:solidFill>
              </a:rPr>
              <a:t>example, bacterial genera like </a:t>
            </a:r>
            <a:r>
              <a:rPr lang="en-US" sz="2400" i="1" dirty="0">
                <a:solidFill>
                  <a:prstClr val="black"/>
                </a:solidFill>
              </a:rPr>
              <a:t>Pseudomonas, Clostridium, Bacillus, </a:t>
            </a:r>
            <a:r>
              <a:rPr lang="en-US" sz="2400" i="1" dirty="0" err="1">
                <a:solidFill>
                  <a:prstClr val="black"/>
                </a:solidFill>
              </a:rPr>
              <a:t>Thiobacillus</a:t>
            </a:r>
            <a:r>
              <a:rPr lang="en-US" sz="2400" i="1" dirty="0">
                <a:solidFill>
                  <a:prstClr val="black"/>
                </a:solidFill>
              </a:rPr>
              <a:t>, </a:t>
            </a:r>
            <a:r>
              <a:rPr lang="en-US" sz="2400" i="1" dirty="0" err="1">
                <a:solidFill>
                  <a:prstClr val="black"/>
                </a:solidFill>
              </a:rPr>
              <a:t>Achromobacter</a:t>
            </a:r>
            <a:r>
              <a:rPr lang="en-US" sz="2400" i="1" dirty="0">
                <a:solidFill>
                  <a:prstClr val="black"/>
                </a:solidFill>
              </a:rPr>
              <a:t> etc. and </a:t>
            </a:r>
            <a:r>
              <a:rPr lang="en-US" sz="2400" dirty="0">
                <a:solidFill>
                  <a:prstClr val="black"/>
                </a:solidFill>
              </a:rPr>
              <a:t>fungal genera like </a:t>
            </a:r>
            <a:r>
              <a:rPr lang="en-US" sz="2400" i="1" dirty="0" err="1">
                <a:solidFill>
                  <a:prstClr val="black"/>
                </a:solidFill>
              </a:rPr>
              <a:t>Trichoderma</a:t>
            </a:r>
            <a:r>
              <a:rPr lang="en-US" sz="2400" i="1" dirty="0">
                <a:solidFill>
                  <a:prstClr val="black"/>
                </a:solidFill>
              </a:rPr>
              <a:t>, </a:t>
            </a:r>
            <a:r>
              <a:rPr lang="en-US" sz="2400" i="1" dirty="0" err="1">
                <a:solidFill>
                  <a:prstClr val="black"/>
                </a:solidFill>
              </a:rPr>
              <a:t>Penicillium</a:t>
            </a:r>
            <a:r>
              <a:rPr lang="en-US" sz="2400" i="1" dirty="0">
                <a:solidFill>
                  <a:prstClr val="black"/>
                </a:solidFill>
              </a:rPr>
              <a:t>, </a:t>
            </a:r>
            <a:r>
              <a:rPr lang="en-US" sz="2400" i="1" dirty="0" err="1">
                <a:solidFill>
                  <a:prstClr val="black"/>
                </a:solidFill>
              </a:rPr>
              <a:t>Aspergillus</a:t>
            </a:r>
            <a:r>
              <a:rPr lang="en-US" sz="2400" i="1" dirty="0">
                <a:solidFill>
                  <a:prstClr val="black"/>
                </a:solidFill>
              </a:rPr>
              <a:t>, </a:t>
            </a:r>
            <a:r>
              <a:rPr lang="en-US" sz="2400" i="1" dirty="0" err="1">
                <a:solidFill>
                  <a:prstClr val="black"/>
                </a:solidFill>
              </a:rPr>
              <a:t>Rhizopus</a:t>
            </a:r>
            <a:r>
              <a:rPr lang="en-US" sz="2400" i="1" dirty="0">
                <a:solidFill>
                  <a:prstClr val="black"/>
                </a:solidFill>
              </a:rPr>
              <a:t>, and </a:t>
            </a:r>
            <a:r>
              <a:rPr lang="en-US" sz="2400" i="1" dirty="0" err="1">
                <a:solidFill>
                  <a:prstClr val="black"/>
                </a:solidFill>
              </a:rPr>
              <a:t>Fusarium</a:t>
            </a:r>
            <a:r>
              <a:rPr lang="en-US" sz="2400" i="1" dirty="0">
                <a:solidFill>
                  <a:prstClr val="black"/>
                </a:solidFill>
              </a:rPr>
              <a:t> </a:t>
            </a:r>
            <a:r>
              <a:rPr lang="en-US" sz="2400" dirty="0">
                <a:solidFill>
                  <a:prstClr val="black"/>
                </a:solidFill>
              </a:rPr>
              <a:t>are playing important role in the degradation of the toxic chemicals / pesticides in soil.</a:t>
            </a:r>
          </a:p>
          <a:p>
            <a:pPr lvl="0" algn="just"/>
            <a:endParaRPr lang="en-US" sz="2400" b="1" dirty="0" smtClean="0">
              <a:solidFill>
                <a:prstClr val="black"/>
              </a:solidFill>
            </a:endParaRPr>
          </a:p>
          <a:p>
            <a:pPr lvl="0" algn="just"/>
            <a:r>
              <a:rPr lang="en-US" sz="2400" b="1" dirty="0" smtClean="0">
                <a:solidFill>
                  <a:prstClr val="black"/>
                </a:solidFill>
              </a:rPr>
              <a:t>10. </a:t>
            </a:r>
            <a:r>
              <a:rPr lang="en-US" sz="2400" b="1" dirty="0">
                <a:solidFill>
                  <a:prstClr val="black"/>
                </a:solidFill>
              </a:rPr>
              <a:t>Biodegradation of hydrocarbons:</a:t>
            </a:r>
            <a:r>
              <a:rPr lang="en-US" sz="2400" dirty="0">
                <a:solidFill>
                  <a:prstClr val="black"/>
                </a:solidFill>
              </a:rPr>
              <a:t> Natural hydrocarbons in soil like waxes, paraffin’s, oils </a:t>
            </a:r>
            <a:r>
              <a:rPr lang="en-US" sz="2400" dirty="0" err="1">
                <a:solidFill>
                  <a:prstClr val="black"/>
                </a:solidFill>
              </a:rPr>
              <a:t>etc</a:t>
            </a:r>
            <a:r>
              <a:rPr lang="en-US" sz="2400" dirty="0">
                <a:solidFill>
                  <a:prstClr val="black"/>
                </a:solidFill>
              </a:rPr>
              <a:t> are degraded by fungi, bacteria and </a:t>
            </a:r>
            <a:r>
              <a:rPr lang="en-US" sz="2400" dirty="0" err="1">
                <a:solidFill>
                  <a:prstClr val="black"/>
                </a:solidFill>
              </a:rPr>
              <a:t>actinomycetes</a:t>
            </a:r>
            <a:r>
              <a:rPr lang="en-US" sz="2400" dirty="0">
                <a:solidFill>
                  <a:prstClr val="black"/>
                </a:solidFill>
              </a:rPr>
              <a:t>. E.g. ethane (</a:t>
            </a:r>
            <a:r>
              <a:rPr lang="en-US" sz="2400" dirty="0" smtClean="0">
                <a:solidFill>
                  <a:prstClr val="black"/>
                </a:solidFill>
              </a:rPr>
              <a:t>C</a:t>
            </a:r>
            <a:r>
              <a:rPr lang="en-US" sz="2400" baseline="-250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US" sz="2400" i="1" dirty="0" smtClean="0">
                <a:solidFill>
                  <a:prstClr val="black"/>
                </a:solidFill>
              </a:rPr>
              <a:t> </a:t>
            </a:r>
            <a:r>
              <a:rPr lang="en-US" sz="2400" dirty="0" smtClean="0">
                <a:solidFill>
                  <a:prstClr val="black"/>
                </a:solidFill>
              </a:rPr>
              <a:t>H</a:t>
            </a:r>
            <a:r>
              <a:rPr lang="en-US" sz="2400" baseline="-25000" dirty="0">
                <a:latin typeface="Calibri" panose="020F0502020204030204" pitchFamily="34" charset="0"/>
                <a:cs typeface="Times New Roman" panose="02020603050405020304" pitchFamily="18" charset="0"/>
              </a:rPr>
              <a:t>6</a:t>
            </a:r>
            <a:r>
              <a:rPr lang="en-US" sz="2400" dirty="0" smtClean="0">
                <a:solidFill>
                  <a:prstClr val="black"/>
                </a:solidFill>
              </a:rPr>
              <a:t>) </a:t>
            </a:r>
            <a:r>
              <a:rPr lang="en-US" sz="2400" dirty="0">
                <a:solidFill>
                  <a:prstClr val="black"/>
                </a:solidFill>
              </a:rPr>
              <a:t>a paraffin hydrocarbon is metabolized and degraded by </a:t>
            </a:r>
            <a:r>
              <a:rPr lang="en-US" sz="2400" i="1" dirty="0">
                <a:solidFill>
                  <a:prstClr val="black"/>
                </a:solidFill>
              </a:rPr>
              <a:t>Mycobacteria, </a:t>
            </a:r>
            <a:r>
              <a:rPr lang="en-US" sz="2400" i="1" dirty="0" err="1">
                <a:solidFill>
                  <a:prstClr val="black"/>
                </a:solidFill>
              </a:rPr>
              <a:t>Nocardia</a:t>
            </a:r>
            <a:r>
              <a:rPr lang="en-US" sz="2400" i="1" dirty="0">
                <a:solidFill>
                  <a:prstClr val="black"/>
                </a:solidFill>
              </a:rPr>
              <a:t>, Streptomyces Pseudomonas, </a:t>
            </a:r>
            <a:r>
              <a:rPr lang="en-US" sz="2400" i="1" dirty="0" err="1">
                <a:solidFill>
                  <a:prstClr val="black"/>
                </a:solidFill>
              </a:rPr>
              <a:t>Flavobacterium</a:t>
            </a:r>
            <a:r>
              <a:rPr lang="en-US" sz="2400" i="1" dirty="0">
                <a:solidFill>
                  <a:prstClr val="black"/>
                </a:solidFill>
              </a:rPr>
              <a:t> </a:t>
            </a:r>
            <a:r>
              <a:rPr lang="en-US" sz="2400" dirty="0">
                <a:solidFill>
                  <a:prstClr val="black"/>
                </a:solidFill>
              </a:rPr>
              <a:t>and several fungi.</a:t>
            </a:r>
          </a:p>
        </p:txBody>
      </p:sp>
    </p:spTree>
    <p:extLst>
      <p:ext uri="{BB962C8B-B14F-4D97-AF65-F5344CB8AC3E}">
        <p14:creationId xmlns:p14="http://schemas.microsoft.com/office/powerpoint/2010/main" val="31243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5405</TotalTime>
  <Words>2477</Words>
  <Application>Microsoft Office PowerPoint</Application>
  <PresentationFormat>Widescreen</PresentationFormat>
  <Paragraphs>106</Paragraphs>
  <Slides>19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Calibri Light</vt:lpstr>
      <vt:lpstr>CenturyGothicCE</vt:lpstr>
      <vt:lpstr>MTSY</vt:lpstr>
      <vt:lpstr>Sabon-Italic</vt:lpstr>
      <vt:lpstr>Sabon-Roman</vt:lpstr>
      <vt:lpstr>Times New Roman</vt:lpstr>
      <vt:lpstr>Wingdings</vt:lpstr>
      <vt:lpstr>Office Theme</vt:lpstr>
      <vt:lpstr>MCB 305 – Soil Microbiology  Scope and Importance of Soil Microbiology  by Dr. Francis Ibadin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 and Importance of Soil Microbiology</dc:title>
  <dc:creator>HP</dc:creator>
  <cp:lastModifiedBy>HP</cp:lastModifiedBy>
  <cp:revision>36</cp:revision>
  <dcterms:created xsi:type="dcterms:W3CDTF">2018-11-20T03:43:25Z</dcterms:created>
  <dcterms:modified xsi:type="dcterms:W3CDTF">2018-12-06T13:27:19Z</dcterms:modified>
</cp:coreProperties>
</file>