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8" r:id="rId2"/>
    <p:sldId id="257" r:id="rId3"/>
    <p:sldId id="256" r:id="rId4"/>
    <p:sldId id="259" r:id="rId5"/>
    <p:sldId id="276" r:id="rId6"/>
    <p:sldId id="260" r:id="rId7"/>
    <p:sldId id="277" r:id="rId8"/>
    <p:sldId id="278" r:id="rId9"/>
    <p:sldId id="279" r:id="rId10"/>
    <p:sldId id="261" r:id="rId11"/>
    <p:sldId id="280"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83FB4E6-19C0-4736-BC3B-2AD1474F04E7}">
          <p14:sldIdLst/>
        </p14:section>
        <p14:section name="Untitled Section" id="{D700C1E0-89DC-4CC3-9588-3F8287AB2F62}">
          <p14:sldIdLst>
            <p14:sldId id="258"/>
            <p14:sldId id="257"/>
            <p14:sldId id="256"/>
            <p14:sldId id="259"/>
            <p14:sldId id="276"/>
            <p14:sldId id="260"/>
            <p14:sldId id="277"/>
            <p14:sldId id="278"/>
            <p14:sldId id="279"/>
            <p14:sldId id="261"/>
            <p14:sldId id="280"/>
            <p14:sldId id="262"/>
            <p14:sldId id="263"/>
            <p14:sldId id="264"/>
            <p14:sldId id="265"/>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D417A81-EFF4-4F86-967B-477A2CFB980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12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0D655-3DB5-417B-AD4F-5B8C2DA84781}"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17A81-EFF4-4F86-967B-477A2CFB9800}" type="slidenum">
              <a:rPr lang="en-US" smtClean="0"/>
              <a:t>‹#›</a:t>
            </a:fld>
            <a:endParaRPr lang="en-US"/>
          </a:p>
        </p:txBody>
      </p:sp>
    </p:spTree>
    <p:extLst>
      <p:ext uri="{BB962C8B-B14F-4D97-AF65-F5344CB8AC3E}">
        <p14:creationId xmlns:p14="http://schemas.microsoft.com/office/powerpoint/2010/main" val="167852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955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02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spTree>
    <p:extLst>
      <p:ext uri="{BB962C8B-B14F-4D97-AF65-F5344CB8AC3E}">
        <p14:creationId xmlns:p14="http://schemas.microsoft.com/office/powerpoint/2010/main" val="1339139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78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12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023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01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spTree>
    <p:extLst>
      <p:ext uri="{BB962C8B-B14F-4D97-AF65-F5344CB8AC3E}">
        <p14:creationId xmlns:p14="http://schemas.microsoft.com/office/powerpoint/2010/main" val="39513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0D655-3DB5-417B-AD4F-5B8C2DA84781}"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17A81-EFF4-4F86-967B-477A2CFB980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47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30D655-3DB5-417B-AD4F-5B8C2DA84781}"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17A81-EFF4-4F86-967B-477A2CFB9800}" type="slidenum">
              <a:rPr lang="en-US" smtClean="0"/>
              <a:t>‹#›</a:t>
            </a:fld>
            <a:endParaRPr lang="en-US"/>
          </a:p>
        </p:txBody>
      </p:sp>
    </p:spTree>
    <p:extLst>
      <p:ext uri="{BB962C8B-B14F-4D97-AF65-F5344CB8AC3E}">
        <p14:creationId xmlns:p14="http://schemas.microsoft.com/office/powerpoint/2010/main" val="393076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30D655-3DB5-417B-AD4F-5B8C2DA84781}"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17A81-EFF4-4F86-967B-477A2CFB980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71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30D655-3DB5-417B-AD4F-5B8C2DA84781}"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17A81-EFF4-4F86-967B-477A2CFB98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39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0D655-3DB5-417B-AD4F-5B8C2DA84781}"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17A81-EFF4-4F86-967B-477A2CFB9800}" type="slidenum">
              <a:rPr lang="en-US" smtClean="0"/>
              <a:t>‹#›</a:t>
            </a:fld>
            <a:endParaRPr lang="en-US"/>
          </a:p>
        </p:txBody>
      </p:sp>
    </p:spTree>
    <p:extLst>
      <p:ext uri="{BB962C8B-B14F-4D97-AF65-F5344CB8AC3E}">
        <p14:creationId xmlns:p14="http://schemas.microsoft.com/office/powerpoint/2010/main" val="192199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0D655-3DB5-417B-AD4F-5B8C2DA84781}"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17A81-EFF4-4F86-967B-477A2CFB980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39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0D655-3DB5-417B-AD4F-5B8C2DA84781}"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17A81-EFF4-4F86-967B-477A2CFB9800}" type="slidenum">
              <a:rPr lang="en-US" smtClean="0"/>
              <a:t>‹#›</a:t>
            </a:fld>
            <a:endParaRPr lang="en-US"/>
          </a:p>
        </p:txBody>
      </p:sp>
    </p:spTree>
    <p:extLst>
      <p:ext uri="{BB962C8B-B14F-4D97-AF65-F5344CB8AC3E}">
        <p14:creationId xmlns:p14="http://schemas.microsoft.com/office/powerpoint/2010/main" val="308114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30D655-3DB5-417B-AD4F-5B8C2DA84781}" type="datetimeFigureOut">
              <a:rPr lang="en-US" smtClean="0"/>
              <a:t>2/15/2019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17A81-EFF4-4F86-967B-477A2CFB9800}" type="slidenum">
              <a:rPr lang="en-US" smtClean="0"/>
              <a:t>‹#›</a:t>
            </a:fld>
            <a:endParaRPr lang="en-US"/>
          </a:p>
        </p:txBody>
      </p:sp>
    </p:spTree>
    <p:extLst>
      <p:ext uri="{BB962C8B-B14F-4D97-AF65-F5344CB8AC3E}">
        <p14:creationId xmlns:p14="http://schemas.microsoft.com/office/powerpoint/2010/main" val="18821400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reativecommons.org/licenses/by-nc/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pPr algn="ctr"/>
            <a:r>
              <a:rPr lang="en-US" sz="5400" dirty="0" smtClean="0">
                <a:solidFill>
                  <a:srgbClr val="7030A0"/>
                </a:solidFill>
              </a:rPr>
              <a:t>Mountain Top University</a:t>
            </a:r>
            <a:br>
              <a:rPr lang="en-US" sz="5400" dirty="0" smtClean="0">
                <a:solidFill>
                  <a:srgbClr val="7030A0"/>
                </a:solidFill>
              </a:rPr>
            </a:br>
            <a:r>
              <a:rPr lang="en-US" sz="2800" b="1" i="1" dirty="0" smtClean="0">
                <a:solidFill>
                  <a:srgbClr val="7030A0"/>
                </a:solidFill>
              </a:rPr>
              <a:t>Empowered to Excel</a:t>
            </a:r>
            <a:endParaRPr lang="en-US" sz="5400" b="1" i="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lgn="ctr">
              <a:buNone/>
            </a:pPr>
            <a:r>
              <a:rPr lang="en-US" sz="3200" dirty="0" smtClean="0"/>
              <a:t>College of Humanities, Management and Social Sciences</a:t>
            </a:r>
          </a:p>
          <a:p>
            <a:pPr marL="0" indent="0" algn="ctr">
              <a:buNone/>
            </a:pPr>
            <a:r>
              <a:rPr lang="en-US" dirty="0" smtClean="0"/>
              <a:t>Department of Mass Communication</a:t>
            </a:r>
          </a:p>
          <a:p>
            <a:pPr marL="0" indent="0">
              <a:buNone/>
            </a:pPr>
            <a:endParaRPr lang="en-US" dirty="0" smtClean="0"/>
          </a:p>
          <a:p>
            <a:r>
              <a:rPr lang="en-US" dirty="0" smtClean="0"/>
              <a:t>Course Title: African Communication Systems</a:t>
            </a:r>
          </a:p>
          <a:p>
            <a:r>
              <a:rPr lang="en-US" dirty="0" smtClean="0"/>
              <a:t>Course Code: MCM 104</a:t>
            </a:r>
          </a:p>
          <a:p>
            <a:r>
              <a:rPr lang="en-US" dirty="0" smtClean="0"/>
              <a:t>Course Lecturer: </a:t>
            </a:r>
            <a:r>
              <a:rPr lang="en-US" dirty="0" err="1" smtClean="0"/>
              <a:t>Sholabomi</a:t>
            </a:r>
            <a:r>
              <a:rPr lang="en-US" dirty="0" smtClean="0"/>
              <a:t> F. Richard</a:t>
            </a:r>
            <a:endParaRPr lang="en-US" dirty="0"/>
          </a:p>
        </p:txBody>
      </p:sp>
      <p:sp>
        <p:nvSpPr>
          <p:cNvPr id="4" name="Title 1"/>
          <p:cNvSpPr txBox="1">
            <a:spLocks/>
          </p:cNvSpPr>
          <p:nvPr/>
        </p:nvSpPr>
        <p:spPr>
          <a:xfrm>
            <a:off x="1524000" y="502276"/>
            <a:ext cx="9144000" cy="98315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i="1" dirty="0">
              <a:solidFill>
                <a:schemeClr val="accent2"/>
              </a:solidFill>
            </a:endParaRPr>
          </a:p>
        </p:txBody>
      </p:sp>
      <p:sp>
        <p:nvSpPr>
          <p:cNvPr id="5" name="Subtitle 2"/>
          <p:cNvSpPr txBox="1">
            <a:spLocks/>
          </p:cNvSpPr>
          <p:nvPr/>
        </p:nvSpPr>
        <p:spPr>
          <a:xfrm>
            <a:off x="2691683" y="1700354"/>
            <a:ext cx="6516711" cy="574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5">
                  <a:lumMod val="50000"/>
                </a:schemeClr>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25" y="711199"/>
            <a:ext cx="1493759" cy="1344751"/>
          </a:xfrm>
          <a:prstGeom prst="rect">
            <a:avLst/>
          </a:prstGeom>
        </p:spPr>
      </p:pic>
      <p:sp>
        <p:nvSpPr>
          <p:cNvPr id="2" name="Rectangle 1"/>
          <p:cNvSpPr>
            <a:spLocks noChangeArrowheads="1"/>
          </p:cNvSpPr>
          <p:nvPr/>
        </p:nvSpPr>
        <p:spPr bwMode="auto">
          <a:xfrm>
            <a:off x="-63500" y="5783734"/>
            <a:ext cx="12192000"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source sans pro"/>
                <a:hlinkClick r:id="rId3"/>
              </a:rPr>
              <a:t>  </a:t>
            </a:r>
            <a:r>
              <a:rPr kumimoji="0" lang="en-US" altLang="en-US" sz="1800" b="0" i="0" u="none" strike="noStrike" cap="none" normalizeH="0" baseline="0" dirty="0" smtClean="0">
                <a:ln>
                  <a:noFill/>
                </a:ln>
                <a:effectLst/>
                <a:latin typeface="source sans pro"/>
              </a:rPr>
              <a:t> </a:t>
            </a:r>
            <a:r>
              <a:rPr kumimoji="0" lang="en-US" altLang="en-US" sz="1400" b="0" i="0" u="none" strike="noStrike" cap="none" normalizeH="0" baseline="0" dirty="0" smtClean="0">
                <a:ln>
                  <a:noFill/>
                </a:ln>
                <a:effectLst/>
                <a:latin typeface="source sans pro"/>
              </a:rPr>
              <a:t>        </a:t>
            </a:r>
            <a:r>
              <a:rPr kumimoji="0" lang="en-US" altLang="en-US" sz="800" b="0" i="0" u="none" strike="noStrike" cap="none" normalizeH="0" baseline="0" dirty="0" smtClean="0">
                <a:ln>
                  <a:noFill/>
                </a:ln>
                <a:effectLst/>
              </a:rPr>
              <a:t/>
            </a:r>
            <a:br>
              <a:rPr kumimoji="0" lang="en-US" altLang="en-US" sz="800" b="0" i="0" u="none" strike="noStrike" cap="none" normalizeH="0" baseline="0" dirty="0" smtClean="0">
                <a:ln>
                  <a:noFill/>
                </a:ln>
                <a:effectLst/>
              </a:rPr>
            </a:br>
            <a:r>
              <a:rPr kumimoji="0" lang="en-US" altLang="en-US" sz="1400" b="0" i="0" u="none" strike="noStrike" cap="none" normalizeH="0" baseline="0" dirty="0" smtClean="0">
                <a:ln>
                  <a:noFill/>
                </a:ln>
                <a:effectLst/>
                <a:latin typeface="source sans pro"/>
              </a:rPr>
              <a:t>MCM 104 - African Communication Systems by </a:t>
            </a:r>
            <a:r>
              <a:rPr kumimoji="0" lang="en-US" altLang="en-US" sz="1400" b="0" i="0" u="none" strike="noStrike" cap="none" normalizeH="0" baseline="0" dirty="0" err="1" smtClean="0">
                <a:ln>
                  <a:noFill/>
                </a:ln>
                <a:effectLst/>
                <a:latin typeface="source sans pro"/>
              </a:rPr>
              <a:t>Sholabomi</a:t>
            </a:r>
            <a:r>
              <a:rPr kumimoji="0" lang="en-US" altLang="en-US" sz="1400" b="0" i="0" u="none" strike="noStrike" cap="none" normalizeH="0" baseline="0" dirty="0" smtClean="0">
                <a:ln>
                  <a:noFill/>
                </a:ln>
                <a:effectLst/>
                <a:latin typeface="source sans pro"/>
              </a:rPr>
              <a:t> F. Richard is licensed under a </a:t>
            </a:r>
            <a:r>
              <a:rPr kumimoji="0" lang="en-US" altLang="en-US" sz="1400" b="0" i="0" u="none" strike="noStrike" cap="none" normalizeH="0" baseline="0" dirty="0" smtClean="0">
                <a:ln>
                  <a:noFill/>
                </a:ln>
                <a:effectLst/>
                <a:latin typeface="source sans pro"/>
                <a:hlinkClick r:id="rId3"/>
              </a:rPr>
              <a:t>Creative Commons Attribution-</a:t>
            </a:r>
            <a:r>
              <a:rPr kumimoji="0" lang="en-US" altLang="en-US" sz="1400" b="0" i="0" u="none" strike="noStrike" cap="none" normalizeH="0" baseline="0" dirty="0" err="1" smtClean="0">
                <a:ln>
                  <a:noFill/>
                </a:ln>
                <a:effectLst/>
                <a:latin typeface="source sans pro"/>
                <a:hlinkClick r:id="rId3"/>
              </a:rPr>
              <a:t>NonCommercial</a:t>
            </a:r>
            <a:r>
              <a:rPr kumimoji="0" lang="en-US" altLang="en-US" sz="1400" b="0" i="0" u="none" strike="noStrike" cap="none" normalizeH="0" baseline="0" dirty="0" smtClean="0">
                <a:ln>
                  <a:noFill/>
                </a:ln>
                <a:effectLst/>
                <a:latin typeface="source sans pro"/>
                <a:hlinkClick r:id="rId3"/>
              </a:rPr>
              <a:t> 4.0 International License</a:t>
            </a:r>
            <a:r>
              <a:rPr kumimoji="0" lang="en-US" altLang="en-US" sz="1400" b="0" i="0" u="none" strike="noStrike" cap="none" normalizeH="0" baseline="0" dirty="0" smtClean="0">
                <a:ln>
                  <a:noFill/>
                </a:ln>
                <a:effectLst/>
                <a:latin typeface="source sans pro"/>
              </a:rPr>
              <a:t>.</a:t>
            </a:r>
            <a:r>
              <a:rPr kumimoji="0" lang="en-US" altLang="en-US" sz="800" b="0" i="0" u="none" strike="noStrike" cap="none" normalizeH="0" baseline="0" dirty="0" smtClean="0">
                <a:ln>
                  <a:noFill/>
                </a:ln>
                <a:effectLst/>
              </a:rPr>
              <a:t> </a:t>
            </a:r>
            <a:endParaRPr kumimoji="0" lang="en-US" altLang="en-US" sz="1400" b="0" i="0" u="none" strike="noStrike" cap="none" normalizeH="0" baseline="0" dirty="0" smtClean="0">
              <a:ln>
                <a:noFill/>
              </a:ln>
              <a:effectLst/>
              <a:latin typeface="source sans pro"/>
            </a:endParaRPr>
          </a:p>
        </p:txBody>
      </p:sp>
      <p:pic>
        <p:nvPicPr>
          <p:cNvPr id="102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5728230"/>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86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Traditional Channels of Communication.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According to </a:t>
            </a:r>
            <a:r>
              <a:rPr lang="en-US" dirty="0" err="1" smtClean="0"/>
              <a:t>Ibagere</a:t>
            </a:r>
            <a:r>
              <a:rPr lang="en-US" dirty="0" smtClean="0"/>
              <a:t>, there has often been some confusion regarding what actually constitutes African traditional media or African traditional modes of communication.</a:t>
            </a:r>
          </a:p>
          <a:p>
            <a:r>
              <a:rPr lang="en-US" dirty="0" smtClean="0"/>
              <a:t>Changes in technology and organization make it difficult to draw a firm line separating indigenous from exogenous communication systems which existed in Africa before the arrival of the mass media. In the nutshell, we had, the source, channels, destination and feedback mechanisms.</a:t>
            </a:r>
          </a:p>
          <a:p>
            <a:r>
              <a:rPr lang="en-US" dirty="0" smtClean="0"/>
              <a:t>The source: Emirs, Chiefs, </a:t>
            </a:r>
            <a:r>
              <a:rPr lang="en-US" dirty="0" err="1" smtClean="0"/>
              <a:t>Obas</a:t>
            </a:r>
            <a:r>
              <a:rPr lang="en-US" dirty="0" smtClean="0"/>
              <a:t>, elders. </a:t>
            </a:r>
            <a:r>
              <a:rPr lang="en-US" dirty="0" err="1" smtClean="0"/>
              <a:t>Chanels</a:t>
            </a:r>
            <a:r>
              <a:rPr lang="en-US" dirty="0" smtClean="0"/>
              <a:t>- speeches, town criers, horsemen, bells, drums, gongs. Destination- audience, family members, local vigilantes and the feedback was bottom-up mechanisms</a:t>
            </a:r>
            <a:endParaRPr lang="en-US" dirty="0"/>
          </a:p>
        </p:txBody>
      </p:sp>
    </p:spTree>
    <p:extLst>
      <p:ext uri="{BB962C8B-B14F-4D97-AF65-F5344CB8AC3E}">
        <p14:creationId xmlns:p14="http://schemas.microsoft.com/office/powerpoint/2010/main" val="143180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Omu</a:t>
            </a:r>
            <a:r>
              <a:rPr lang="en-US" dirty="0"/>
              <a:t> in 1978 said the traditional media can be </a:t>
            </a:r>
            <a:r>
              <a:rPr lang="en-US" dirty="0" err="1"/>
              <a:t>convieniently</a:t>
            </a:r>
            <a:r>
              <a:rPr lang="en-US" dirty="0"/>
              <a:t> classified into two groups namely the oral communication or informal transference media and the </a:t>
            </a:r>
            <a:r>
              <a:rPr lang="en-US" dirty="0" err="1"/>
              <a:t>organised</a:t>
            </a:r>
            <a:r>
              <a:rPr lang="en-US" dirty="0"/>
              <a:t> communication or formal </a:t>
            </a:r>
            <a:r>
              <a:rPr lang="en-US" dirty="0" err="1"/>
              <a:t>tranference</a:t>
            </a:r>
            <a:r>
              <a:rPr lang="en-US" dirty="0"/>
              <a:t> media.</a:t>
            </a:r>
          </a:p>
          <a:p>
            <a:r>
              <a:rPr lang="en-US" dirty="0" err="1"/>
              <a:t>Oreh</a:t>
            </a:r>
            <a:r>
              <a:rPr lang="en-US" dirty="0"/>
              <a:t> in 1980 said it can be classified into interpersonal/ face-to-face type of communication, intergroup communication and communication at the mass level.</a:t>
            </a:r>
          </a:p>
          <a:p>
            <a:r>
              <a:rPr lang="en-US" dirty="0"/>
              <a:t>In 1994, </a:t>
            </a:r>
            <a:r>
              <a:rPr lang="en-US" dirty="0" err="1"/>
              <a:t>Ibagere</a:t>
            </a:r>
            <a:r>
              <a:rPr lang="en-US" dirty="0"/>
              <a:t> verbal, non verbal and esoteric modes of communication.</a:t>
            </a:r>
          </a:p>
          <a:p>
            <a:endParaRPr lang="en-US" dirty="0"/>
          </a:p>
        </p:txBody>
      </p:sp>
    </p:spTree>
    <p:extLst>
      <p:ext uri="{BB962C8B-B14F-4D97-AF65-F5344CB8AC3E}">
        <p14:creationId xmlns:p14="http://schemas.microsoft.com/office/powerpoint/2010/main" val="336341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communication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Verbal communication refers to direct contacts and actions or word of mouth. People communicate through discussions and songs as the need arises. By this mode, people meet face to face to discuss, decide and act. </a:t>
            </a:r>
            <a:r>
              <a:rPr lang="en-US" dirty="0" smtClean="0"/>
              <a:t>Since </a:t>
            </a:r>
            <a:r>
              <a:rPr lang="en-US" dirty="0"/>
              <a:t>most of the various ethnic groups in Nigeria are basically non-literate, oral forms of communication play a significant role in their indigenous communication networks. </a:t>
            </a:r>
            <a:r>
              <a:rPr lang="en-US" dirty="0" smtClean="0"/>
              <a:t>In </a:t>
            </a:r>
            <a:r>
              <a:rPr lang="en-US" dirty="0"/>
              <a:t>many places, the most important channel for the dissemination of news (information) is the word of mouth </a:t>
            </a:r>
            <a:r>
              <a:rPr lang="en-US" dirty="0" err="1"/>
              <a:t>ie</a:t>
            </a:r>
            <a:r>
              <a:rPr lang="en-US" dirty="0"/>
              <a:t> verbal communication. </a:t>
            </a:r>
            <a:r>
              <a:rPr lang="en-US" dirty="0" err="1"/>
              <a:t>Oreh</a:t>
            </a:r>
            <a:r>
              <a:rPr lang="en-US" dirty="0"/>
              <a:t> divides verbal communication into three main groups. </a:t>
            </a:r>
            <a:r>
              <a:rPr lang="en-US" dirty="0" smtClean="0"/>
              <a:t>1.spoken </a:t>
            </a:r>
            <a:r>
              <a:rPr lang="en-US" dirty="0"/>
              <a:t>communication, consists of simple statements, proverbs, riddles. </a:t>
            </a:r>
            <a:r>
              <a:rPr lang="en-US" dirty="0" smtClean="0"/>
              <a:t>2. folktales </a:t>
            </a:r>
            <a:r>
              <a:rPr lang="en-US" dirty="0"/>
              <a:t>(folk tale characters or folk tales which contain both animals, human and superhuman characters), </a:t>
            </a:r>
            <a:r>
              <a:rPr lang="en-US" dirty="0" smtClean="0"/>
              <a:t>and 3. Mythology </a:t>
            </a:r>
            <a:r>
              <a:rPr lang="en-US" dirty="0"/>
              <a:t>and legends. </a:t>
            </a:r>
          </a:p>
          <a:p>
            <a:r>
              <a:rPr lang="en-US" dirty="0" err="1"/>
              <a:t>Ibagere</a:t>
            </a:r>
            <a:r>
              <a:rPr lang="en-US" dirty="0"/>
              <a:t> lists the following forms as verbal modes—spoken language, song, poetry, chant and incantations</a:t>
            </a:r>
            <a:r>
              <a:rPr lang="en-US" dirty="0" smtClean="0"/>
              <a:t>.</a:t>
            </a:r>
            <a:endParaRPr lang="en-US" dirty="0"/>
          </a:p>
          <a:p>
            <a:endParaRPr lang="en-US" dirty="0"/>
          </a:p>
        </p:txBody>
      </p:sp>
    </p:spTree>
    <p:extLst>
      <p:ext uri="{BB962C8B-B14F-4D97-AF65-F5344CB8AC3E}">
        <p14:creationId xmlns:p14="http://schemas.microsoft.com/office/powerpoint/2010/main" val="2779790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Verbal 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This is sharing meaning with others non-linguistically. It refers to the mode of communication done with the human body and does not involve the use of words.</a:t>
            </a:r>
          </a:p>
          <a:p>
            <a:r>
              <a:rPr lang="en-US" dirty="0"/>
              <a:t>It involves all such modes of communication which make use of any device other than the spoken word, song, chant, incantation and other related modes. So, it refers to the mode of communication done with the human body and does not involve the use of words.  </a:t>
            </a:r>
          </a:p>
          <a:p>
            <a:r>
              <a:rPr lang="en-US" dirty="0" err="1"/>
              <a:t>Ibagere</a:t>
            </a:r>
            <a:r>
              <a:rPr lang="en-US" dirty="0"/>
              <a:t> classified the non-verbal mode into the following groups: body language, </a:t>
            </a:r>
            <a:r>
              <a:rPr lang="en-US" dirty="0" err="1"/>
              <a:t>symbolography</a:t>
            </a:r>
            <a:r>
              <a:rPr lang="en-US" dirty="0"/>
              <a:t>, dance, music and the hardware of music (idiophone </a:t>
            </a:r>
            <a:r>
              <a:rPr lang="en-US" dirty="0" err="1"/>
              <a:t>membraneophone</a:t>
            </a:r>
            <a:r>
              <a:rPr lang="en-US" dirty="0"/>
              <a:t>, chordophone, </a:t>
            </a:r>
            <a:r>
              <a:rPr lang="en-US" dirty="0" err="1"/>
              <a:t>aerophone</a:t>
            </a:r>
            <a:r>
              <a:rPr lang="en-US" dirty="0"/>
              <a:t> and xylophone.)</a:t>
            </a:r>
          </a:p>
          <a:p>
            <a:endParaRPr lang="en-US" dirty="0"/>
          </a:p>
        </p:txBody>
      </p:sp>
    </p:spTree>
    <p:extLst>
      <p:ext uri="{BB962C8B-B14F-4D97-AF65-F5344CB8AC3E}">
        <p14:creationId xmlns:p14="http://schemas.microsoft.com/office/powerpoint/2010/main" val="1448768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 verbal and Non-verbal Communication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3569940"/>
              </p:ext>
            </p:extLst>
          </p:nvPr>
        </p:nvGraphicFramePr>
        <p:xfrm>
          <a:off x="1535430" y="2581910"/>
          <a:ext cx="9121140" cy="3240405"/>
        </p:xfrm>
        <a:graphic>
          <a:graphicData uri="http://schemas.openxmlformats.org/drawingml/2006/table">
            <a:tbl>
              <a:tblPr firstRow="1" firstCol="1" bandRow="1">
                <a:tableStyleId>{5C22544A-7EE6-4342-B048-85BDC9FD1C3A}</a:tableStyleId>
              </a:tblPr>
              <a:tblGrid>
                <a:gridCol w="4560570">
                  <a:extLst>
                    <a:ext uri="{9D8B030D-6E8A-4147-A177-3AD203B41FA5}">
                      <a16:colId xmlns:a16="http://schemas.microsoft.com/office/drawing/2014/main" val="20000"/>
                    </a:ext>
                  </a:extLst>
                </a:gridCol>
                <a:gridCol w="4560570">
                  <a:extLst>
                    <a:ext uri="{9D8B030D-6E8A-4147-A177-3AD203B41FA5}">
                      <a16:colId xmlns:a16="http://schemas.microsoft.com/office/drawing/2014/main" val="20001"/>
                    </a:ext>
                  </a:extLst>
                </a:gridCol>
              </a:tblGrid>
              <a:tr h="0">
                <a:tc>
                  <a:txBody>
                    <a:bodyPr/>
                    <a:lstStyle/>
                    <a:p>
                      <a:pPr marL="0" marR="0">
                        <a:lnSpc>
                          <a:spcPct val="150000"/>
                        </a:lnSpc>
                        <a:spcBef>
                          <a:spcPts val="0"/>
                        </a:spcBef>
                        <a:spcAft>
                          <a:spcPts val="0"/>
                        </a:spcAft>
                        <a:tabLst>
                          <a:tab pos="1200150" algn="l"/>
                        </a:tabLst>
                      </a:pPr>
                      <a:r>
                        <a:rPr lang="en-US" sz="1300" dirty="0">
                          <a:effectLst/>
                        </a:rPr>
                        <a:t>Verbal communication</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tabLst>
                          <a:tab pos="1200150" algn="l"/>
                        </a:tabLst>
                      </a:pPr>
                      <a:r>
                        <a:rPr lang="en-US" sz="1300" dirty="0">
                          <a:effectLst/>
                        </a:rPr>
                        <a:t>Non-verbal communication</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50000"/>
                        </a:lnSpc>
                        <a:spcBef>
                          <a:spcPts val="0"/>
                        </a:spcBef>
                        <a:spcAft>
                          <a:spcPts val="0"/>
                        </a:spcAft>
                        <a:tabLst>
                          <a:tab pos="1200150" algn="l"/>
                        </a:tabLst>
                      </a:pPr>
                      <a:r>
                        <a:rPr lang="en-US" sz="1300" dirty="0">
                          <a:effectLst/>
                        </a:rPr>
                        <a:t>a. </a:t>
                      </a:r>
                      <a:r>
                        <a:rPr lang="en-US" sz="1300" u="sng" dirty="0">
                          <a:effectLst/>
                        </a:rPr>
                        <a:t>characteristics of language</a:t>
                      </a:r>
                      <a:endParaRPr lang="en-US" sz="1100" u="sng" dirty="0">
                        <a:effectLst/>
                      </a:endParaRPr>
                    </a:p>
                    <a:p>
                      <a:pPr marL="0" marR="0">
                        <a:lnSpc>
                          <a:spcPct val="150000"/>
                        </a:lnSpc>
                        <a:spcBef>
                          <a:spcPts val="0"/>
                        </a:spcBef>
                        <a:spcAft>
                          <a:spcPts val="0"/>
                        </a:spcAft>
                        <a:tabLst>
                          <a:tab pos="1200150" algn="l"/>
                        </a:tabLst>
                      </a:pPr>
                      <a:r>
                        <a:rPr lang="en-US" sz="1300" dirty="0">
                          <a:effectLst/>
                        </a:rPr>
                        <a:t>It has structure.</a:t>
                      </a:r>
                      <a:endParaRPr lang="en-US" sz="1100" dirty="0">
                        <a:effectLst/>
                      </a:endParaRPr>
                    </a:p>
                    <a:p>
                      <a:pPr marL="0" marR="0">
                        <a:lnSpc>
                          <a:spcPct val="150000"/>
                        </a:lnSpc>
                        <a:spcBef>
                          <a:spcPts val="0"/>
                        </a:spcBef>
                        <a:spcAft>
                          <a:spcPts val="0"/>
                        </a:spcAft>
                        <a:tabLst>
                          <a:tab pos="1200150" algn="l"/>
                        </a:tabLst>
                      </a:pPr>
                      <a:r>
                        <a:rPr lang="en-US" sz="1300" dirty="0">
                          <a:effectLst/>
                        </a:rPr>
                        <a:t>It exhibit displacement.</a:t>
                      </a:r>
                      <a:endParaRPr lang="en-US" sz="1100" dirty="0">
                        <a:effectLst/>
                      </a:endParaRPr>
                    </a:p>
                    <a:p>
                      <a:pPr marL="0" marR="0">
                        <a:lnSpc>
                          <a:spcPct val="150000"/>
                        </a:lnSpc>
                        <a:spcBef>
                          <a:spcPts val="0"/>
                        </a:spcBef>
                        <a:spcAft>
                          <a:spcPts val="0"/>
                        </a:spcAft>
                        <a:tabLst>
                          <a:tab pos="1200150" algn="l"/>
                        </a:tabLst>
                      </a:pPr>
                      <a:r>
                        <a:rPr lang="en-US" sz="1300" dirty="0">
                          <a:effectLst/>
                        </a:rPr>
                        <a:t>It is productive.</a:t>
                      </a:r>
                      <a:endParaRPr lang="en-US" sz="1100" dirty="0">
                        <a:effectLst/>
                      </a:endParaRPr>
                    </a:p>
                    <a:p>
                      <a:pPr marL="0" marR="0">
                        <a:lnSpc>
                          <a:spcPct val="150000"/>
                        </a:lnSpc>
                        <a:spcBef>
                          <a:spcPts val="0"/>
                        </a:spcBef>
                        <a:spcAft>
                          <a:spcPts val="0"/>
                        </a:spcAft>
                        <a:tabLst>
                          <a:tab pos="1200150" algn="l"/>
                        </a:tabLst>
                      </a:pPr>
                      <a:r>
                        <a:rPr lang="en-US" sz="1300" dirty="0">
                          <a:effectLst/>
                        </a:rPr>
                        <a:t>It is self reflexive.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tabLst>
                          <a:tab pos="1200150" algn="l"/>
                        </a:tabLst>
                      </a:pPr>
                      <a:r>
                        <a:rPr lang="en-US" sz="1300" u="sng" dirty="0">
                          <a:effectLst/>
                        </a:rPr>
                        <a:t>Characteristics of language</a:t>
                      </a:r>
                      <a:endParaRPr lang="en-US" sz="1100" u="sng" dirty="0">
                        <a:effectLst/>
                      </a:endParaRPr>
                    </a:p>
                    <a:p>
                      <a:pPr marL="0" marR="0">
                        <a:lnSpc>
                          <a:spcPct val="150000"/>
                        </a:lnSpc>
                        <a:spcBef>
                          <a:spcPts val="0"/>
                        </a:spcBef>
                        <a:spcAft>
                          <a:spcPts val="0"/>
                        </a:spcAft>
                        <a:tabLst>
                          <a:tab pos="1200150" algn="l"/>
                        </a:tabLst>
                      </a:pPr>
                      <a:r>
                        <a:rPr lang="en-US" sz="1300" dirty="0">
                          <a:effectLst/>
                        </a:rPr>
                        <a:t>It does not possess the characteristics of language.</a:t>
                      </a:r>
                      <a:endParaRPr lang="en-US" sz="1100" dirty="0">
                        <a:effectLst/>
                      </a:endParaRPr>
                    </a:p>
                    <a:p>
                      <a:pPr marL="0" marR="0">
                        <a:lnSpc>
                          <a:spcPct val="150000"/>
                        </a:lnSpc>
                        <a:spcBef>
                          <a:spcPts val="0"/>
                        </a:spcBef>
                        <a:spcAft>
                          <a:spcPts val="0"/>
                        </a:spcAft>
                        <a:tabLst>
                          <a:tab pos="1200150" algn="l"/>
                        </a:tabLst>
                      </a:pPr>
                      <a:r>
                        <a:rPr lang="en-US" sz="1300" dirty="0">
                          <a:effectLst/>
                        </a:rPr>
                        <a:t>It does not possess an explicit set of grammar or syntax or any other characteristics of language.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50000"/>
                        </a:lnSpc>
                        <a:spcBef>
                          <a:spcPts val="0"/>
                        </a:spcBef>
                        <a:spcAft>
                          <a:spcPts val="0"/>
                        </a:spcAft>
                        <a:tabLst>
                          <a:tab pos="1200150" algn="l"/>
                        </a:tabLst>
                      </a:pPr>
                      <a:r>
                        <a:rPr lang="en-US" sz="1300" u="sng" dirty="0">
                          <a:effectLst/>
                        </a:rPr>
                        <a:t>Number of channels</a:t>
                      </a:r>
                      <a:endParaRPr lang="en-US" sz="1100" u="sng" dirty="0">
                        <a:effectLst/>
                      </a:endParaRPr>
                    </a:p>
                    <a:p>
                      <a:pPr marL="0" marR="0">
                        <a:lnSpc>
                          <a:spcPct val="150000"/>
                        </a:lnSpc>
                        <a:spcBef>
                          <a:spcPts val="0"/>
                        </a:spcBef>
                        <a:spcAft>
                          <a:spcPts val="0"/>
                        </a:spcAft>
                        <a:tabLst>
                          <a:tab pos="1200150" algn="l"/>
                        </a:tabLst>
                      </a:pPr>
                      <a:r>
                        <a:rPr lang="en-US" sz="1300" dirty="0">
                          <a:effectLst/>
                        </a:rPr>
                        <a:t>It is single-</a:t>
                      </a:r>
                      <a:r>
                        <a:rPr lang="en-US" sz="1300" dirty="0" err="1">
                          <a:effectLst/>
                        </a:rPr>
                        <a:t>channelled</a:t>
                      </a:r>
                      <a:r>
                        <a:rPr lang="en-US" sz="1300" dirty="0">
                          <a:effectLst/>
                        </a:rPr>
                        <a:t>. One can express enthusiasm using expressions like; wow, what a day! </a:t>
                      </a:r>
                      <a:r>
                        <a:rPr lang="en-US" sz="1300" dirty="0" err="1">
                          <a:effectLst/>
                        </a:rPr>
                        <a:t>etc</a:t>
                      </a:r>
                      <a:r>
                        <a:rPr lang="en-US" sz="1300" dirty="0">
                          <a:effectLst/>
                        </a:rPr>
                        <a:t> </a:t>
                      </a:r>
                      <a:endParaRPr lang="en-US" sz="1100" dirty="0">
                        <a:effectLst/>
                      </a:endParaRPr>
                    </a:p>
                    <a:p>
                      <a:pPr marL="0" marR="0">
                        <a:lnSpc>
                          <a:spcPct val="150000"/>
                        </a:lnSpc>
                        <a:spcBef>
                          <a:spcPts val="0"/>
                        </a:spcBef>
                        <a:spcAft>
                          <a:spcPts val="0"/>
                        </a:spcAft>
                        <a:tabLst>
                          <a:tab pos="1200150" algn="l"/>
                        </a:tabLst>
                      </a:pPr>
                      <a:r>
                        <a:rPr lang="en-US" sz="1300" dirty="0">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tabLst>
                          <a:tab pos="1200150" algn="l"/>
                        </a:tabLst>
                      </a:pPr>
                      <a:r>
                        <a:rPr lang="en-US" sz="1300" u="sng" dirty="0">
                          <a:effectLst/>
                        </a:rPr>
                        <a:t>Number of channels</a:t>
                      </a:r>
                      <a:endParaRPr lang="en-US" sz="1100" u="sng" dirty="0">
                        <a:effectLst/>
                      </a:endParaRPr>
                    </a:p>
                    <a:p>
                      <a:pPr marL="0" marR="0">
                        <a:lnSpc>
                          <a:spcPct val="150000"/>
                        </a:lnSpc>
                        <a:spcBef>
                          <a:spcPts val="0"/>
                        </a:spcBef>
                        <a:spcAft>
                          <a:spcPts val="0"/>
                        </a:spcAft>
                        <a:tabLst>
                          <a:tab pos="1200150" algn="l"/>
                        </a:tabLst>
                      </a:pPr>
                      <a:r>
                        <a:rPr lang="en-US" sz="1300" dirty="0">
                          <a:effectLst/>
                        </a:rPr>
                        <a:t>It is multi-</a:t>
                      </a:r>
                      <a:r>
                        <a:rPr lang="en-US" sz="1300" dirty="0" err="1">
                          <a:effectLst/>
                        </a:rPr>
                        <a:t>channelled</a:t>
                      </a:r>
                      <a:r>
                        <a:rPr lang="en-US" sz="1300" dirty="0">
                          <a:effectLst/>
                        </a:rPr>
                        <a:t>, which adds impact and </a:t>
                      </a:r>
                      <a:r>
                        <a:rPr lang="en-US" sz="1300" dirty="0" err="1">
                          <a:effectLst/>
                        </a:rPr>
                        <a:t>believeability</a:t>
                      </a:r>
                      <a:r>
                        <a:rPr lang="en-US" sz="1300" dirty="0">
                          <a:effectLst/>
                        </a:rPr>
                        <a:t>. For example, expressions of enthusiasm can be done by jumping up and down; flailing gestures, wide eyes, smiles, expressive tone of voice etc.</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8901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Channels of Communication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These are derived from the sense of sight and </a:t>
            </a:r>
            <a:r>
              <a:rPr lang="en-US" dirty="0" smtClean="0"/>
              <a:t>knowledge. </a:t>
            </a:r>
            <a:r>
              <a:rPr lang="en-US" dirty="0"/>
              <a:t>The mere sight of someone’s tribal marks, hairdo, </a:t>
            </a:r>
            <a:r>
              <a:rPr lang="en-US" dirty="0" err="1"/>
              <a:t>tattooes</a:t>
            </a:r>
            <a:r>
              <a:rPr lang="en-US" dirty="0"/>
              <a:t>, and incisions communicates. Visual communication is used for different purposes and communicates different messages. Each has its own peculiar meaning. Some warn people or signify sundry things. Black, for instance signifies mourning or gloom; </a:t>
            </a:r>
            <a:r>
              <a:rPr lang="en-US" dirty="0" smtClean="0"/>
              <a:t>red signifies danger</a:t>
            </a:r>
            <a:endParaRPr lang="en-US" dirty="0"/>
          </a:p>
          <a:p>
            <a:pPr marL="0" indent="0">
              <a:buNone/>
            </a:pPr>
            <a:r>
              <a:rPr lang="en-US" b="1" dirty="0" smtClean="0"/>
              <a:t>Types </a:t>
            </a:r>
            <a:r>
              <a:rPr lang="en-US" b="1" dirty="0"/>
              <a:t>of visual communication</a:t>
            </a:r>
            <a:endParaRPr lang="en-US" dirty="0"/>
          </a:p>
          <a:p>
            <a:r>
              <a:rPr lang="en-US" dirty="0"/>
              <a:t>Some examples of visual communication channels are dress codes, </a:t>
            </a:r>
            <a:r>
              <a:rPr lang="en-US" dirty="0" err="1"/>
              <a:t>colours</a:t>
            </a:r>
            <a:r>
              <a:rPr lang="en-US" dirty="0"/>
              <a:t>, facial marks, hairdos, </a:t>
            </a:r>
            <a:r>
              <a:rPr lang="en-US" dirty="0" err="1"/>
              <a:t>tattooes</a:t>
            </a:r>
            <a:r>
              <a:rPr lang="en-US" dirty="0"/>
              <a:t>, incisions and </a:t>
            </a:r>
            <a:r>
              <a:rPr lang="en-US" dirty="0" smtClean="0"/>
              <a:t>marks </a:t>
            </a:r>
            <a:r>
              <a:rPr lang="en-US" dirty="0"/>
              <a:t>on the skin, and they all communicate.</a:t>
            </a:r>
          </a:p>
          <a:p>
            <a:r>
              <a:rPr lang="en-US" dirty="0"/>
              <a:t>1.  Pigmentation and </a:t>
            </a:r>
            <a:r>
              <a:rPr lang="en-US" dirty="0" err="1"/>
              <a:t>Colours</a:t>
            </a:r>
            <a:r>
              <a:rPr lang="en-US" dirty="0"/>
              <a:t> </a:t>
            </a:r>
            <a:r>
              <a:rPr lang="en-US" dirty="0" err="1"/>
              <a:t>eg</a:t>
            </a:r>
            <a:r>
              <a:rPr lang="en-US" dirty="0"/>
              <a:t>. White, red, green, and black.</a:t>
            </a:r>
          </a:p>
          <a:p>
            <a:r>
              <a:rPr lang="en-US" dirty="0"/>
              <a:t>2. Appearance </a:t>
            </a:r>
            <a:r>
              <a:rPr lang="en-US" dirty="0" err="1"/>
              <a:t>eg</a:t>
            </a:r>
            <a:r>
              <a:rPr lang="en-US" dirty="0"/>
              <a:t>. </a:t>
            </a:r>
          </a:p>
          <a:p>
            <a:r>
              <a:rPr lang="en-US" dirty="0"/>
              <a:t>- Physical appearance</a:t>
            </a:r>
          </a:p>
          <a:p>
            <a:r>
              <a:rPr lang="en-US" dirty="0"/>
              <a:t>-Clothes, and</a:t>
            </a:r>
          </a:p>
          <a:p>
            <a:r>
              <a:rPr lang="en-US" dirty="0"/>
              <a:t>-Accessories</a:t>
            </a:r>
          </a:p>
        </p:txBody>
      </p:sp>
    </p:spTree>
    <p:extLst>
      <p:ext uri="{BB962C8B-B14F-4D97-AF65-F5344CB8AC3E}">
        <p14:creationId xmlns:p14="http://schemas.microsoft.com/office/powerpoint/2010/main" val="343894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as Channels of Communication</a:t>
            </a:r>
            <a:endParaRPr lang="en-US" dirty="0"/>
          </a:p>
        </p:txBody>
      </p:sp>
      <p:sp>
        <p:nvSpPr>
          <p:cNvPr id="3" name="Content Placeholder 2"/>
          <p:cNvSpPr>
            <a:spLocks noGrp="1"/>
          </p:cNvSpPr>
          <p:nvPr>
            <p:ph idx="1"/>
          </p:nvPr>
        </p:nvSpPr>
        <p:spPr/>
        <p:txBody>
          <a:bodyPr>
            <a:normAutofit lnSpcReduction="10000"/>
          </a:bodyPr>
          <a:lstStyle/>
          <a:p>
            <a:r>
              <a:rPr lang="en-US" dirty="0" err="1"/>
              <a:t>Akpabio</a:t>
            </a:r>
            <a:r>
              <a:rPr lang="en-US" dirty="0"/>
              <a:t> noted that icons are generally regarded as standing for or representing something. These do not uniformly communicate the same message and are culture as what they communicate is based on a society’s history, experience and circumstance, elements, symbols, and icons</a:t>
            </a:r>
            <a:r>
              <a:rPr lang="en-US" dirty="0" smtClean="0"/>
              <a:t>.</a:t>
            </a:r>
          </a:p>
          <a:p>
            <a:pPr marL="457200" lvl="0" indent="-457200">
              <a:buAutoNum type="arabicPeriod"/>
            </a:pPr>
            <a:r>
              <a:rPr lang="en-US" b="1" dirty="0" smtClean="0"/>
              <a:t>Objects Examples are: Charcoal, White dove, </a:t>
            </a:r>
            <a:r>
              <a:rPr lang="en-US" b="1" dirty="0" err="1" smtClean="0"/>
              <a:t>Kolanut</a:t>
            </a:r>
            <a:r>
              <a:rPr lang="en-US" b="1" dirty="0" smtClean="0"/>
              <a:t>, White clay, Feather, Egg Calabash, Beads, Drinking gourds, Flag</a:t>
            </a:r>
            <a:endParaRPr lang="en-US" dirty="0" smtClean="0"/>
          </a:p>
          <a:p>
            <a:pPr marL="0" lvl="0" indent="0">
              <a:buNone/>
            </a:pPr>
            <a:r>
              <a:rPr lang="en-US" b="1" dirty="0" smtClean="0"/>
              <a:t>2</a:t>
            </a:r>
            <a:r>
              <a:rPr lang="en-US" b="1" dirty="0"/>
              <a:t>. </a:t>
            </a:r>
            <a:r>
              <a:rPr lang="en-US" b="1" dirty="0" err="1"/>
              <a:t>Florals</a:t>
            </a:r>
            <a:r>
              <a:rPr lang="en-US" b="1" dirty="0"/>
              <a:t>. Examples </a:t>
            </a:r>
            <a:r>
              <a:rPr lang="en-US" b="1" dirty="0" smtClean="0"/>
              <a:t>are, Young </a:t>
            </a:r>
            <a:r>
              <a:rPr lang="en-US" b="1" dirty="0"/>
              <a:t>unopened palm </a:t>
            </a:r>
            <a:r>
              <a:rPr lang="en-US" b="1" dirty="0" smtClean="0"/>
              <a:t>fronds, </a:t>
            </a:r>
            <a:r>
              <a:rPr lang="en-US" b="1" dirty="0" err="1" smtClean="0"/>
              <a:t>Okono</a:t>
            </a:r>
            <a:r>
              <a:rPr lang="en-US" b="1" dirty="0" smtClean="0"/>
              <a:t> tree, Plantain </a:t>
            </a:r>
            <a:r>
              <a:rPr lang="en-US" b="1" dirty="0"/>
              <a:t>stems</a:t>
            </a:r>
            <a:endParaRPr lang="en-US" dirty="0"/>
          </a:p>
          <a:p>
            <a:pPr marL="0" indent="0">
              <a:buNone/>
            </a:pPr>
            <a:endParaRPr lang="en-US" dirty="0"/>
          </a:p>
        </p:txBody>
      </p:sp>
    </p:spTree>
    <p:extLst>
      <p:ext uri="{BB962C8B-B14F-4D97-AF65-F5344CB8AC3E}">
        <p14:creationId xmlns:p14="http://schemas.microsoft.com/office/powerpoint/2010/main" val="3777668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Instrumental Channel of Communication</a:t>
            </a:r>
            <a:endParaRPr lang="en-US" dirty="0"/>
          </a:p>
        </p:txBody>
      </p:sp>
      <p:sp>
        <p:nvSpPr>
          <p:cNvPr id="3" name="Content Placeholder 2"/>
          <p:cNvSpPr>
            <a:spLocks noGrp="1"/>
          </p:cNvSpPr>
          <p:nvPr>
            <p:ph idx="1"/>
          </p:nvPr>
        </p:nvSpPr>
        <p:spPr/>
        <p:txBody>
          <a:bodyPr/>
          <a:lstStyle/>
          <a:p>
            <a:r>
              <a:rPr lang="en-US" dirty="0"/>
              <a:t>Every ethnic group in Africa has instrumental devices that are peculiar to them and perform different communication functions. Such instrument may be totally different from those used by other people. Instrumental communication devices can be divided into two. Those with definite pitch and those with indefinite pitch.</a:t>
            </a:r>
          </a:p>
          <a:p>
            <a:r>
              <a:rPr lang="en-US" dirty="0"/>
              <a:t>Instruments of definite pitch include drums, bells, drums, xylophones and gongs etc. while those with indefinite pitch include tambourines, cymbals, </a:t>
            </a:r>
            <a:r>
              <a:rPr lang="en-US" dirty="0" err="1"/>
              <a:t>rattlesetc</a:t>
            </a:r>
            <a:r>
              <a:rPr lang="en-US" dirty="0"/>
              <a:t>.</a:t>
            </a:r>
          </a:p>
          <a:p>
            <a:endParaRPr lang="en-US" dirty="0"/>
          </a:p>
        </p:txBody>
      </p:sp>
    </p:spTree>
    <p:extLst>
      <p:ext uri="{BB962C8B-B14F-4D97-AF65-F5344CB8AC3E}">
        <p14:creationId xmlns:p14="http://schemas.microsoft.com/office/powerpoint/2010/main" val="343105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Idiophones </a:t>
            </a:r>
            <a:endParaRPr lang="en-US" dirty="0"/>
          </a:p>
        </p:txBody>
      </p:sp>
      <p:sp>
        <p:nvSpPr>
          <p:cNvPr id="3" name="Content Placeholder 2"/>
          <p:cNvSpPr>
            <a:spLocks noGrp="1"/>
          </p:cNvSpPr>
          <p:nvPr>
            <p:ph idx="1"/>
          </p:nvPr>
        </p:nvSpPr>
        <p:spPr/>
        <p:txBody>
          <a:bodyPr/>
          <a:lstStyle/>
          <a:p>
            <a:r>
              <a:rPr lang="en-US" dirty="0"/>
              <a:t>These are percussion instrument capable of producing sound by themselves (self sounding instruments). The objects could be struck, pricked, pulled or pressed with the foot e.g. gongs. </a:t>
            </a:r>
          </a:p>
          <a:p>
            <a:endParaRPr lang="en-US" dirty="0"/>
          </a:p>
        </p:txBody>
      </p:sp>
    </p:spTree>
    <p:extLst>
      <p:ext uri="{BB962C8B-B14F-4D97-AF65-F5344CB8AC3E}">
        <p14:creationId xmlns:p14="http://schemas.microsoft.com/office/powerpoint/2010/main" val="2156074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Membraneophones</a:t>
            </a:r>
            <a:endParaRPr lang="en-US" dirty="0"/>
          </a:p>
        </p:txBody>
      </p:sp>
      <p:sp>
        <p:nvSpPr>
          <p:cNvPr id="3" name="Content Placeholder 2"/>
          <p:cNvSpPr>
            <a:spLocks noGrp="1"/>
          </p:cNvSpPr>
          <p:nvPr>
            <p:ph idx="1"/>
          </p:nvPr>
        </p:nvSpPr>
        <p:spPr/>
        <p:txBody>
          <a:bodyPr/>
          <a:lstStyle/>
          <a:p>
            <a:r>
              <a:rPr lang="en-US" dirty="0"/>
              <a:t>These are media on which sound is produced through the vibration of membranes. They include all varieties of skin or leather drum. These drums are beaten or struck with well carved sticks. Examples include the </a:t>
            </a:r>
            <a:r>
              <a:rPr lang="en-US" dirty="0" err="1"/>
              <a:t>Iya</a:t>
            </a:r>
            <a:r>
              <a:rPr lang="en-US" dirty="0"/>
              <a:t> </a:t>
            </a:r>
            <a:r>
              <a:rPr lang="en-US" dirty="0" err="1"/>
              <a:t>ilu</a:t>
            </a:r>
            <a:r>
              <a:rPr lang="en-US" dirty="0"/>
              <a:t> in the </a:t>
            </a:r>
            <a:r>
              <a:rPr lang="en-US" dirty="0" err="1"/>
              <a:t>dundun</a:t>
            </a:r>
            <a:r>
              <a:rPr lang="en-US" dirty="0"/>
              <a:t> set of drums among the Yoruba, the </a:t>
            </a:r>
            <a:r>
              <a:rPr lang="en-US" dirty="0" err="1"/>
              <a:t>ikoro</a:t>
            </a:r>
            <a:r>
              <a:rPr lang="en-US" dirty="0"/>
              <a:t> by the Igbo, and drum of the </a:t>
            </a:r>
            <a:r>
              <a:rPr lang="en-US" dirty="0" err="1"/>
              <a:t>ikine</a:t>
            </a:r>
            <a:r>
              <a:rPr lang="en-US" dirty="0"/>
              <a:t> society among the </a:t>
            </a:r>
            <a:r>
              <a:rPr lang="en-US" dirty="0" err="1"/>
              <a:t>Kalabari</a:t>
            </a:r>
            <a:r>
              <a:rPr lang="en-US" dirty="0"/>
              <a:t>. Skin drum goes by different names in different parts of Nigeria and the size of the drums are factored into the names they are given.</a:t>
            </a:r>
          </a:p>
          <a:p>
            <a:endParaRPr lang="en-US" dirty="0" smtClean="0"/>
          </a:p>
          <a:p>
            <a:endParaRPr lang="en-US" dirty="0"/>
          </a:p>
        </p:txBody>
      </p:sp>
    </p:spTree>
    <p:extLst>
      <p:ext uri="{BB962C8B-B14F-4D97-AF65-F5344CB8AC3E}">
        <p14:creationId xmlns:p14="http://schemas.microsoft.com/office/powerpoint/2010/main" val="72416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Outline</a:t>
            </a:r>
            <a:endParaRPr lang="en-US" dirty="0"/>
          </a:p>
        </p:txBody>
      </p:sp>
      <p:sp>
        <p:nvSpPr>
          <p:cNvPr id="3" name="Content Placeholder 2"/>
          <p:cNvSpPr>
            <a:spLocks noGrp="1"/>
          </p:cNvSpPr>
          <p:nvPr>
            <p:ph idx="1"/>
          </p:nvPr>
        </p:nvSpPr>
        <p:spPr/>
        <p:txBody>
          <a:bodyPr>
            <a:normAutofit fontScale="40000" lnSpcReduction="20000"/>
          </a:bodyPr>
          <a:lstStyle/>
          <a:p>
            <a:pPr lvl="0"/>
            <a:r>
              <a:rPr lang="en-US" b="1" dirty="0" smtClean="0"/>
              <a:t>What is African Communication Systems</a:t>
            </a:r>
          </a:p>
          <a:p>
            <a:pPr lvl="0"/>
            <a:r>
              <a:rPr lang="en-US" b="1" dirty="0" smtClean="0"/>
              <a:t>Reasons </a:t>
            </a:r>
            <a:r>
              <a:rPr lang="en-US" b="1" dirty="0"/>
              <a:t>for studying ACS</a:t>
            </a:r>
            <a:endParaRPr lang="en-US" dirty="0"/>
          </a:p>
          <a:p>
            <a:pPr lvl="0"/>
            <a:r>
              <a:rPr lang="en-US" b="1" dirty="0"/>
              <a:t>Classification of traditional channels of communication</a:t>
            </a:r>
            <a:endParaRPr lang="en-US" dirty="0"/>
          </a:p>
          <a:p>
            <a:pPr lvl="0"/>
            <a:r>
              <a:rPr lang="en-US" b="1" dirty="0"/>
              <a:t>Verbal and non-verbal communication</a:t>
            </a:r>
            <a:endParaRPr lang="en-US" dirty="0"/>
          </a:p>
          <a:p>
            <a:pPr lvl="0"/>
            <a:r>
              <a:rPr lang="en-US" b="1" dirty="0"/>
              <a:t>Differences between verbal and non-verbal communication.</a:t>
            </a:r>
            <a:endParaRPr lang="en-US" dirty="0"/>
          </a:p>
          <a:p>
            <a:pPr lvl="0"/>
            <a:r>
              <a:rPr lang="en-US" b="1" dirty="0"/>
              <a:t>Visual channels of communication and pigmentation/</a:t>
            </a:r>
            <a:r>
              <a:rPr lang="en-US" b="1" dirty="0" err="1"/>
              <a:t>Colours</a:t>
            </a:r>
            <a:r>
              <a:rPr lang="en-US" b="1" dirty="0"/>
              <a:t> as a group of visual channels</a:t>
            </a:r>
            <a:endParaRPr lang="en-US" dirty="0"/>
          </a:p>
          <a:p>
            <a:pPr lvl="0"/>
            <a:r>
              <a:rPr lang="en-US" b="1" dirty="0"/>
              <a:t>Appearance: Costume, Facial marks and, Physical look, Tattoos/Records</a:t>
            </a:r>
            <a:endParaRPr lang="en-US" dirty="0"/>
          </a:p>
          <a:p>
            <a:pPr lvl="0"/>
            <a:r>
              <a:rPr lang="en-US" b="1" dirty="0"/>
              <a:t>Iconographic channels of communication.</a:t>
            </a:r>
            <a:endParaRPr lang="en-US" dirty="0"/>
          </a:p>
          <a:p>
            <a:pPr lvl="0"/>
            <a:r>
              <a:rPr lang="en-US" b="1" dirty="0"/>
              <a:t>Instrumental channels of communication: definition, types, functions.</a:t>
            </a:r>
            <a:endParaRPr lang="en-US" dirty="0"/>
          </a:p>
          <a:p>
            <a:pPr lvl="0"/>
            <a:r>
              <a:rPr lang="en-US" b="1" dirty="0"/>
              <a:t>Idiophones: wooden drums, bells, gongs, pot drums</a:t>
            </a:r>
            <a:endParaRPr lang="en-US" dirty="0"/>
          </a:p>
          <a:p>
            <a:pPr lvl="0"/>
            <a:r>
              <a:rPr lang="en-US" b="1" dirty="0" err="1"/>
              <a:t>Membraneophones</a:t>
            </a:r>
            <a:r>
              <a:rPr lang="en-US" b="1" dirty="0"/>
              <a:t> in the south-western Nigeria</a:t>
            </a:r>
            <a:endParaRPr lang="en-US" dirty="0"/>
          </a:p>
          <a:p>
            <a:pPr lvl="0"/>
            <a:r>
              <a:rPr lang="en-US" b="1" dirty="0" err="1"/>
              <a:t>Aerophones</a:t>
            </a:r>
            <a:r>
              <a:rPr lang="en-US" b="1" dirty="0"/>
              <a:t>, whistles, pipes and flutes</a:t>
            </a:r>
            <a:endParaRPr lang="en-US" dirty="0"/>
          </a:p>
          <a:p>
            <a:pPr lvl="0"/>
            <a:r>
              <a:rPr lang="en-US" b="1" dirty="0"/>
              <a:t>Poetry, chants and incantations</a:t>
            </a:r>
            <a:endParaRPr lang="en-US" dirty="0"/>
          </a:p>
          <a:p>
            <a:r>
              <a:rPr lang="en-US" b="1" dirty="0"/>
              <a:t>Signals, signs and </a:t>
            </a:r>
            <a:r>
              <a:rPr lang="en-US" b="1" dirty="0" err="1"/>
              <a:t>symbolography</a:t>
            </a:r>
            <a:endParaRPr lang="en-US" dirty="0"/>
          </a:p>
        </p:txBody>
      </p:sp>
    </p:spTree>
    <p:extLst>
      <p:ext uri="{BB962C8B-B14F-4D97-AF65-F5344CB8AC3E}">
        <p14:creationId xmlns:p14="http://schemas.microsoft.com/office/powerpoint/2010/main" val="2725600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Aerophones</a:t>
            </a:r>
            <a:endParaRPr lang="en-US" dirty="0"/>
          </a:p>
        </p:txBody>
      </p:sp>
      <p:sp>
        <p:nvSpPr>
          <p:cNvPr id="3" name="Content Placeholder 2"/>
          <p:cNvSpPr>
            <a:spLocks noGrp="1"/>
          </p:cNvSpPr>
          <p:nvPr>
            <p:ph idx="1"/>
          </p:nvPr>
        </p:nvSpPr>
        <p:spPr/>
        <p:txBody>
          <a:bodyPr/>
          <a:lstStyle/>
          <a:p>
            <a:r>
              <a:rPr lang="en-US" dirty="0" smtClean="0"/>
              <a:t>According to </a:t>
            </a:r>
            <a:r>
              <a:rPr lang="en-US" dirty="0" err="1" smtClean="0"/>
              <a:t>Ibagere</a:t>
            </a:r>
            <a:r>
              <a:rPr lang="en-US" dirty="0" smtClean="0"/>
              <a:t>, these are musical instruments which produce sound as a result of the vibration of a column of air which is forced through a kind of pipe. It is the mouth that is usually used to force this air through the instrument. The </a:t>
            </a:r>
            <a:r>
              <a:rPr lang="en-US" dirty="0" err="1" smtClean="0"/>
              <a:t>aerophone</a:t>
            </a:r>
            <a:r>
              <a:rPr lang="en-US" dirty="0" smtClean="0"/>
              <a:t> include instruments such as the flute family, reed pipes, horns, trumpet and other such kinds</a:t>
            </a:r>
          </a:p>
          <a:p>
            <a:endParaRPr lang="en-US" dirty="0"/>
          </a:p>
        </p:txBody>
      </p:sp>
    </p:spTree>
    <p:extLst>
      <p:ext uri="{BB962C8B-B14F-4D97-AF65-F5344CB8AC3E}">
        <p14:creationId xmlns:p14="http://schemas.microsoft.com/office/powerpoint/2010/main" val="30035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Demonstrative channel of communication</a:t>
            </a:r>
            <a:endParaRPr lang="en-US" dirty="0"/>
          </a:p>
        </p:txBody>
      </p:sp>
      <p:sp>
        <p:nvSpPr>
          <p:cNvPr id="3" name="Content Placeholder 2"/>
          <p:cNvSpPr>
            <a:spLocks noGrp="1"/>
          </p:cNvSpPr>
          <p:nvPr>
            <p:ph idx="1"/>
          </p:nvPr>
        </p:nvSpPr>
        <p:spPr/>
        <p:txBody>
          <a:bodyPr/>
          <a:lstStyle/>
          <a:p>
            <a:pPr marL="0" indent="0">
              <a:buNone/>
            </a:pPr>
            <a:r>
              <a:rPr lang="en-US" dirty="0" err="1" smtClean="0"/>
              <a:t>Akpabio</a:t>
            </a:r>
            <a:r>
              <a:rPr lang="en-US" dirty="0" smtClean="0"/>
              <a:t> states that there are two main types of demonstrative communication which are music and signals. Dance is considered a type of demonstrative communication device as certain dance steps communicate too. </a:t>
            </a:r>
          </a:p>
          <a:p>
            <a:pPr marL="0" indent="0">
              <a:buNone/>
            </a:pPr>
            <a:r>
              <a:rPr lang="en-US" dirty="0" smtClean="0"/>
              <a:t>Music is used in religious worship</a:t>
            </a:r>
          </a:p>
          <a:p>
            <a:pPr marL="0" indent="0">
              <a:buNone/>
            </a:pPr>
            <a:r>
              <a:rPr lang="en-US" dirty="0" smtClean="0"/>
              <a:t>It is also used as a form of celebration and ceremonies.</a:t>
            </a:r>
          </a:p>
          <a:p>
            <a:pPr marL="0" indent="0">
              <a:buNone/>
            </a:pPr>
            <a:r>
              <a:rPr lang="en-US" dirty="0" smtClean="0"/>
              <a:t>Dance is culture specific. One has to be literate in the culture of the source of the dance to understand what the dance is communicating.</a:t>
            </a:r>
          </a:p>
          <a:p>
            <a:pPr marL="0" indent="0">
              <a:buNone/>
            </a:pPr>
            <a:endParaRPr lang="en-US" dirty="0"/>
          </a:p>
        </p:txBody>
      </p:sp>
    </p:spTree>
    <p:extLst>
      <p:ext uri="{BB962C8B-B14F-4D97-AF65-F5344CB8AC3E}">
        <p14:creationId xmlns:p14="http://schemas.microsoft.com/office/powerpoint/2010/main" val="898767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Poetry chant and incantations</a:t>
            </a:r>
            <a:endParaRPr lang="en-US" dirty="0"/>
          </a:p>
        </p:txBody>
      </p:sp>
      <p:sp>
        <p:nvSpPr>
          <p:cNvPr id="3" name="Content Placeholder 2"/>
          <p:cNvSpPr>
            <a:spLocks noGrp="1"/>
          </p:cNvSpPr>
          <p:nvPr>
            <p:ph idx="1"/>
          </p:nvPr>
        </p:nvSpPr>
        <p:spPr/>
        <p:txBody>
          <a:bodyPr/>
          <a:lstStyle/>
          <a:p>
            <a:r>
              <a:rPr lang="en-US" dirty="0" smtClean="0"/>
              <a:t>In whatever language, poetry is regarded as emotions recollected in tranquility because of its high order as demanded of the poet and the audience. Poetry has intellectual, entertainment and instructional functions. It can be used to propel positive change.</a:t>
            </a:r>
          </a:p>
          <a:p>
            <a:r>
              <a:rPr lang="en-US" dirty="0" smtClean="0"/>
              <a:t>Chants refers to articulating rendition in musical succession. It is used  mostly in occasions of societal significance</a:t>
            </a:r>
          </a:p>
          <a:p>
            <a:r>
              <a:rPr lang="en-US" dirty="0" smtClean="0"/>
              <a:t>Depending on circumstances, incantations is used to serve different purposes such as religious or extra mundane communication.</a:t>
            </a:r>
            <a:endParaRPr lang="en-US" dirty="0"/>
          </a:p>
        </p:txBody>
      </p:sp>
    </p:spTree>
    <p:extLst>
      <p:ext uri="{BB962C8B-B14F-4D97-AF65-F5344CB8AC3E}">
        <p14:creationId xmlns:p14="http://schemas.microsoft.com/office/powerpoint/2010/main" val="4291508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signals and symbols</a:t>
            </a:r>
            <a:endParaRPr lang="en-US" dirty="0"/>
          </a:p>
        </p:txBody>
      </p:sp>
      <p:sp>
        <p:nvSpPr>
          <p:cNvPr id="3" name="Content Placeholder 2"/>
          <p:cNvSpPr>
            <a:spLocks noGrp="1"/>
          </p:cNvSpPr>
          <p:nvPr>
            <p:ph idx="1"/>
          </p:nvPr>
        </p:nvSpPr>
        <p:spPr/>
        <p:txBody>
          <a:bodyPr/>
          <a:lstStyle/>
          <a:p>
            <a:r>
              <a:rPr lang="en-US" dirty="0" smtClean="0"/>
              <a:t>Signals such as gunshot signifying death of a prominent communal person</a:t>
            </a:r>
          </a:p>
          <a:p>
            <a:r>
              <a:rPr lang="en-US" dirty="0" smtClean="0"/>
              <a:t>Signs on trees to mark the road and danger zones are prominent</a:t>
            </a:r>
          </a:p>
          <a:p>
            <a:r>
              <a:rPr lang="en-US" dirty="0" smtClean="0"/>
              <a:t>Symbols such as whitehead, comprise metaphors of visual communication. </a:t>
            </a:r>
            <a:r>
              <a:rPr lang="en-US" dirty="0" err="1" smtClean="0"/>
              <a:t>Symbolography</a:t>
            </a:r>
            <a:r>
              <a:rPr lang="en-US" dirty="0" smtClean="0"/>
              <a:t> are not languages but means by which ideas too obscure dangerous and inconvenient are communicated. </a:t>
            </a:r>
            <a:endParaRPr lang="en-US" dirty="0"/>
          </a:p>
        </p:txBody>
      </p:sp>
    </p:spTree>
    <p:extLst>
      <p:ext uri="{BB962C8B-B14F-4D97-AF65-F5344CB8AC3E}">
        <p14:creationId xmlns:p14="http://schemas.microsoft.com/office/powerpoint/2010/main" val="2997212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Self Assessment</a:t>
            </a:r>
            <a:endParaRPr lang="en-US" dirty="0"/>
          </a:p>
        </p:txBody>
      </p:sp>
      <p:sp>
        <p:nvSpPr>
          <p:cNvPr id="3" name="Content Placeholder 2"/>
          <p:cNvSpPr>
            <a:spLocks noGrp="1"/>
          </p:cNvSpPr>
          <p:nvPr>
            <p:ph idx="1"/>
          </p:nvPr>
        </p:nvSpPr>
        <p:spPr>
          <a:xfrm>
            <a:off x="934792" y="2827389"/>
            <a:ext cx="9601196" cy="3318936"/>
          </a:xfrm>
        </p:spPr>
        <p:txBody>
          <a:bodyPr/>
          <a:lstStyle/>
          <a:p>
            <a:pPr marL="457200" indent="-457200">
              <a:buFont typeface="+mj-lt"/>
              <a:buAutoNum type="arabicPeriod"/>
            </a:pPr>
            <a:r>
              <a:rPr lang="en-US" dirty="0" smtClean="0"/>
              <a:t>How do justify the importance of understanding African Communication methods?</a:t>
            </a:r>
          </a:p>
          <a:p>
            <a:pPr marL="457200" indent="-457200">
              <a:buFont typeface="+mj-lt"/>
              <a:buAutoNum type="arabicPeriod"/>
            </a:pPr>
            <a:r>
              <a:rPr lang="en-US" dirty="0" smtClean="0"/>
              <a:t>Highlight the communication methods prevalent in the traditional African communities.</a:t>
            </a:r>
            <a:endParaRPr lang="en-US" dirty="0"/>
          </a:p>
        </p:txBody>
      </p:sp>
    </p:spTree>
    <p:extLst>
      <p:ext uri="{BB962C8B-B14F-4D97-AF65-F5344CB8AC3E}">
        <p14:creationId xmlns:p14="http://schemas.microsoft.com/office/powerpoint/2010/main" val="3429518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err="1" smtClean="0"/>
              <a:t>Akpabio</a:t>
            </a:r>
            <a:r>
              <a:rPr lang="en-US" dirty="0" smtClean="0"/>
              <a:t>, E. (2003). African </a:t>
            </a:r>
            <a:r>
              <a:rPr lang="en-US" dirty="0"/>
              <a:t>c</a:t>
            </a:r>
            <a:r>
              <a:rPr lang="en-US" dirty="0" smtClean="0"/>
              <a:t>ommunication systems: An introductory text. Lagos: </a:t>
            </a:r>
            <a:r>
              <a:rPr lang="en-US" dirty="0" err="1" smtClean="0"/>
              <a:t>Bprint</a:t>
            </a:r>
            <a:endParaRPr lang="en-US" dirty="0" smtClean="0"/>
          </a:p>
          <a:p>
            <a:r>
              <a:rPr lang="en-US" dirty="0" err="1" smtClean="0"/>
              <a:t>Ogwezzy</a:t>
            </a:r>
            <a:r>
              <a:rPr lang="en-US" dirty="0" smtClean="0"/>
              <a:t>, O. A.(2008), African Communication Systems: Concepts, Channels and Messages</a:t>
            </a:r>
          </a:p>
          <a:p>
            <a:r>
              <a:rPr lang="en-US" dirty="0" smtClean="0"/>
              <a:t>©</a:t>
            </a:r>
            <a:r>
              <a:rPr lang="en-US" dirty="0" err="1" smtClean="0"/>
              <a:t>sholabomirichard</a:t>
            </a:r>
            <a:endParaRPr lang="en-US" dirty="0" smtClean="0"/>
          </a:p>
          <a:p>
            <a:r>
              <a:rPr lang="en-US" dirty="0" smtClean="0"/>
              <a:t>sfrichard@mtu.edu.ng</a:t>
            </a:r>
            <a:endParaRPr lang="en-US" dirty="0"/>
          </a:p>
        </p:txBody>
      </p:sp>
      <p:sp>
        <p:nvSpPr>
          <p:cNvPr id="4" name="Rectangle 3"/>
          <p:cNvSpPr>
            <a:spLocks noChangeArrowheads="1"/>
          </p:cNvSpPr>
          <p:nvPr/>
        </p:nvSpPr>
        <p:spPr bwMode="auto">
          <a:xfrm>
            <a:off x="-63500" y="5783734"/>
            <a:ext cx="12192000"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source sans pro"/>
                <a:hlinkClick r:id="rId2"/>
              </a:rPr>
              <a:t>  </a:t>
            </a:r>
            <a:r>
              <a:rPr kumimoji="0" lang="en-US" altLang="en-US" sz="1800" b="0" i="0" u="none" strike="noStrike" cap="none" normalizeH="0" baseline="0" dirty="0" smtClean="0">
                <a:ln>
                  <a:noFill/>
                </a:ln>
                <a:effectLst/>
                <a:latin typeface="source sans pro"/>
              </a:rPr>
              <a:t> </a:t>
            </a:r>
            <a:r>
              <a:rPr kumimoji="0" lang="en-US" altLang="en-US" sz="1400" b="0" i="0" u="none" strike="noStrike" cap="none" normalizeH="0" baseline="0" dirty="0" smtClean="0">
                <a:ln>
                  <a:noFill/>
                </a:ln>
                <a:effectLst/>
                <a:latin typeface="source sans pro"/>
              </a:rPr>
              <a:t>        </a:t>
            </a:r>
            <a:r>
              <a:rPr kumimoji="0" lang="en-US" altLang="en-US" sz="800" b="0" i="0" u="none" strike="noStrike" cap="none" normalizeH="0" baseline="0" dirty="0" smtClean="0">
                <a:ln>
                  <a:noFill/>
                </a:ln>
                <a:effectLst/>
              </a:rPr>
              <a:t/>
            </a:r>
            <a:br>
              <a:rPr kumimoji="0" lang="en-US" altLang="en-US" sz="800" b="0" i="0" u="none" strike="noStrike" cap="none" normalizeH="0" baseline="0" dirty="0" smtClean="0">
                <a:ln>
                  <a:noFill/>
                </a:ln>
                <a:effectLst/>
              </a:rPr>
            </a:br>
            <a:r>
              <a:rPr kumimoji="0" lang="en-US" altLang="en-US" sz="1400" b="0" i="0" u="none" strike="noStrike" cap="none" normalizeH="0" baseline="0" dirty="0" smtClean="0">
                <a:ln>
                  <a:noFill/>
                </a:ln>
                <a:effectLst/>
                <a:latin typeface="source sans pro"/>
              </a:rPr>
              <a:t>MCM 104 - African Communication Systems by </a:t>
            </a:r>
            <a:r>
              <a:rPr kumimoji="0" lang="en-US" altLang="en-US" sz="1400" b="0" i="0" u="none" strike="noStrike" cap="none" normalizeH="0" baseline="0" dirty="0" err="1" smtClean="0">
                <a:ln>
                  <a:noFill/>
                </a:ln>
                <a:effectLst/>
                <a:latin typeface="source sans pro"/>
              </a:rPr>
              <a:t>Sholabomi</a:t>
            </a:r>
            <a:r>
              <a:rPr kumimoji="0" lang="en-US" altLang="en-US" sz="1400" b="0" i="0" u="none" strike="noStrike" cap="none" normalizeH="0" baseline="0" dirty="0" smtClean="0">
                <a:ln>
                  <a:noFill/>
                </a:ln>
                <a:effectLst/>
                <a:latin typeface="source sans pro"/>
              </a:rPr>
              <a:t> F. Richard is licensed under a </a:t>
            </a:r>
            <a:r>
              <a:rPr kumimoji="0" lang="en-US" altLang="en-US" sz="1400" b="0" i="0" u="none" strike="noStrike" cap="none" normalizeH="0" baseline="0" dirty="0" smtClean="0">
                <a:ln>
                  <a:noFill/>
                </a:ln>
                <a:effectLst/>
                <a:latin typeface="source sans pro"/>
                <a:hlinkClick r:id="rId2"/>
              </a:rPr>
              <a:t>Creative Commons Attribution-</a:t>
            </a:r>
            <a:r>
              <a:rPr kumimoji="0" lang="en-US" altLang="en-US" sz="1400" b="0" i="0" u="none" strike="noStrike" cap="none" normalizeH="0" baseline="0" dirty="0" err="1" smtClean="0">
                <a:ln>
                  <a:noFill/>
                </a:ln>
                <a:effectLst/>
                <a:latin typeface="source sans pro"/>
                <a:hlinkClick r:id="rId2"/>
              </a:rPr>
              <a:t>NonCommercial</a:t>
            </a:r>
            <a:r>
              <a:rPr kumimoji="0" lang="en-US" altLang="en-US" sz="1400" b="0" i="0" u="none" strike="noStrike" cap="none" normalizeH="0" baseline="0" dirty="0" smtClean="0">
                <a:ln>
                  <a:noFill/>
                </a:ln>
                <a:effectLst/>
                <a:latin typeface="source sans pro"/>
                <a:hlinkClick r:id="rId2"/>
              </a:rPr>
              <a:t> 4.0 International License</a:t>
            </a:r>
            <a:r>
              <a:rPr kumimoji="0" lang="en-US" altLang="en-US" sz="1400" b="0" i="0" u="none" strike="noStrike" cap="none" normalizeH="0" baseline="0" dirty="0" smtClean="0">
                <a:ln>
                  <a:noFill/>
                </a:ln>
                <a:effectLst/>
                <a:latin typeface="source sans pro"/>
              </a:rPr>
              <a:t>.</a:t>
            </a:r>
            <a:r>
              <a:rPr kumimoji="0" lang="en-US" altLang="en-US" sz="800" b="0" i="0" u="none" strike="noStrike" cap="none" normalizeH="0" baseline="0" dirty="0" smtClean="0">
                <a:ln>
                  <a:noFill/>
                </a:ln>
                <a:effectLst/>
              </a:rPr>
              <a:t> </a:t>
            </a:r>
            <a:endParaRPr kumimoji="0" lang="en-US" altLang="en-US" sz="1400" b="0" i="0" u="none" strike="noStrike" cap="none" normalizeH="0" baseline="0" dirty="0" smtClean="0">
              <a:ln>
                <a:noFill/>
              </a:ln>
              <a:effectLst/>
              <a:latin typeface="source sans pro"/>
            </a:endParaRPr>
          </a:p>
        </p:txBody>
      </p:sp>
      <p:pic>
        <p:nvPicPr>
          <p:cNvPr id="5"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5728230"/>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55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2276"/>
            <a:ext cx="9144000" cy="983151"/>
          </a:xfrm>
        </p:spPr>
        <p:txBody>
          <a:bodyPr>
            <a:normAutofit/>
          </a:bodyPr>
          <a:lstStyle/>
          <a:p>
            <a:r>
              <a:rPr lang="en-US" dirty="0" smtClean="0">
                <a:solidFill>
                  <a:srgbClr val="7030A0"/>
                </a:solidFill>
              </a:rPr>
              <a:t>What is communication?</a:t>
            </a:r>
            <a:endParaRPr lang="en-US" sz="3600" i="1" dirty="0">
              <a:solidFill>
                <a:schemeClr val="accent2"/>
              </a:solidFill>
            </a:endParaRPr>
          </a:p>
        </p:txBody>
      </p:sp>
      <p:sp>
        <p:nvSpPr>
          <p:cNvPr id="3" name="Subtitle 2"/>
          <p:cNvSpPr>
            <a:spLocks noGrp="1"/>
          </p:cNvSpPr>
          <p:nvPr>
            <p:ph type="subTitle" idx="1"/>
          </p:nvPr>
        </p:nvSpPr>
        <p:spPr>
          <a:xfrm>
            <a:off x="2691683" y="1700353"/>
            <a:ext cx="6516711" cy="3541347"/>
          </a:xfrm>
        </p:spPr>
        <p:txBody>
          <a:bodyPr>
            <a:normAutofit/>
          </a:bodyPr>
          <a:lstStyle/>
          <a:p>
            <a:r>
              <a:rPr lang="en-US" dirty="0"/>
              <a:t>Communication is a process by which a sender passes information to the receiver or decoder.</a:t>
            </a:r>
          </a:p>
          <a:p>
            <a:r>
              <a:rPr lang="en-US" dirty="0"/>
              <a:t>It involves the contacting, relaying and transferring of ideas, news, secrets, messages, orders and information from one person, group or community to others. </a:t>
            </a:r>
          </a:p>
        </p:txBody>
      </p:sp>
    </p:spTree>
    <p:extLst>
      <p:ext uri="{BB962C8B-B14F-4D97-AF65-F5344CB8AC3E}">
        <p14:creationId xmlns:p14="http://schemas.microsoft.com/office/powerpoint/2010/main" val="12121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African Communication Systems</a:t>
            </a:r>
            <a:endParaRPr lang="en-US" dirty="0"/>
          </a:p>
        </p:txBody>
      </p:sp>
      <p:sp>
        <p:nvSpPr>
          <p:cNvPr id="3" name="Content Placeholder 2"/>
          <p:cNvSpPr>
            <a:spLocks noGrp="1"/>
          </p:cNvSpPr>
          <p:nvPr>
            <p:ph idx="1"/>
          </p:nvPr>
        </p:nvSpPr>
        <p:spPr/>
        <p:txBody>
          <a:bodyPr/>
          <a:lstStyle/>
          <a:p>
            <a:r>
              <a:rPr lang="en-US" dirty="0"/>
              <a:t>It is a complex system of communication which pervades all aspects of rural African life. According to </a:t>
            </a:r>
            <a:r>
              <a:rPr lang="en-US" dirty="0" err="1"/>
              <a:t>Denga</a:t>
            </a:r>
            <a:r>
              <a:rPr lang="en-US" dirty="0"/>
              <a:t> (1998) cited in Mede (1998), it has varied characteristics which include dynamism and the fact of its being a multi-media and multi-channel system. It is perhaps the most important way by which the </a:t>
            </a:r>
            <a:r>
              <a:rPr lang="en-US" dirty="0" err="1"/>
              <a:t>ruralites</a:t>
            </a:r>
            <a:r>
              <a:rPr lang="en-US" dirty="0"/>
              <a:t> communicate among themselves and with others. So, despite the advent of the modern-day media in Africa, the use of traditional cues and materials is still very much common; and acceptable, adaptable and recognizable by the people.</a:t>
            </a:r>
          </a:p>
          <a:p>
            <a:endParaRPr lang="en-US" dirty="0"/>
          </a:p>
        </p:txBody>
      </p:sp>
    </p:spTree>
    <p:extLst>
      <p:ext uri="{BB962C8B-B14F-4D97-AF65-F5344CB8AC3E}">
        <p14:creationId xmlns:p14="http://schemas.microsoft.com/office/powerpoint/2010/main" val="176024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communication</a:t>
            </a:r>
            <a:endParaRPr lang="en-US" dirty="0"/>
          </a:p>
        </p:txBody>
      </p:sp>
      <p:sp>
        <p:nvSpPr>
          <p:cNvPr id="3" name="Content Placeholder 2"/>
          <p:cNvSpPr>
            <a:spLocks noGrp="1"/>
          </p:cNvSpPr>
          <p:nvPr>
            <p:ph idx="1"/>
          </p:nvPr>
        </p:nvSpPr>
        <p:spPr/>
        <p:txBody>
          <a:bodyPr/>
          <a:lstStyle/>
          <a:p>
            <a:r>
              <a:rPr lang="en-US" dirty="0"/>
              <a:t>Basically, the model of </a:t>
            </a:r>
            <a:r>
              <a:rPr lang="en-US" dirty="0" smtClean="0"/>
              <a:t>communication </a:t>
            </a:r>
            <a:r>
              <a:rPr lang="en-US" dirty="0"/>
              <a:t>is the structure that is prevalent in the old African era of communication where feedback mechanism was minimal. </a:t>
            </a:r>
          </a:p>
          <a:p>
            <a:r>
              <a:rPr lang="en-US" dirty="0"/>
              <a:t>Before communication take place, it is important to eliminate the barrier of language and observe the prevalent established structure. </a:t>
            </a:r>
          </a:p>
          <a:p>
            <a:r>
              <a:rPr lang="en-US" dirty="0" smtClean="0"/>
              <a:t>The message, sender, channel of communication and the receiver.</a:t>
            </a:r>
            <a:endParaRPr lang="en-US" dirty="0"/>
          </a:p>
        </p:txBody>
      </p:sp>
    </p:spTree>
    <p:extLst>
      <p:ext uri="{BB962C8B-B14F-4D97-AF65-F5344CB8AC3E}">
        <p14:creationId xmlns:p14="http://schemas.microsoft.com/office/powerpoint/2010/main" val="818670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for studying ACS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in fact very essential to understand the mode of communication prevalent before the advent of technology.</a:t>
            </a:r>
          </a:p>
          <a:p>
            <a:r>
              <a:rPr lang="en-US" dirty="0" smtClean="0"/>
              <a:t>It s also used to preserve the memories of communication system used in different communities in Africa.</a:t>
            </a:r>
          </a:p>
          <a:p>
            <a:r>
              <a:rPr lang="en-US" dirty="0" smtClean="0"/>
              <a:t>The channels of communication used in these localities and the importance attached to these would also be studied.</a:t>
            </a:r>
          </a:p>
          <a:p>
            <a:r>
              <a:rPr lang="en-US" dirty="0" smtClean="0"/>
              <a:t>The types of messages communicated.</a:t>
            </a:r>
          </a:p>
          <a:p>
            <a:r>
              <a:rPr lang="en-US" dirty="0" smtClean="0"/>
              <a:t>The use of symbols and what each represents in the old African traditions.</a:t>
            </a:r>
            <a:endParaRPr lang="en-US" dirty="0"/>
          </a:p>
        </p:txBody>
      </p:sp>
    </p:spTree>
    <p:extLst>
      <p:ext uri="{BB962C8B-B14F-4D97-AF65-F5344CB8AC3E}">
        <p14:creationId xmlns:p14="http://schemas.microsoft.com/office/powerpoint/2010/main" val="136271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African Communication Systems</a:t>
            </a:r>
            <a:br>
              <a:rPr lang="en-US" dirty="0" smtClean="0"/>
            </a:br>
            <a:endParaRPr lang="en-US" dirty="0"/>
          </a:p>
        </p:txBody>
      </p:sp>
      <p:sp>
        <p:nvSpPr>
          <p:cNvPr id="3" name="Content Placeholder 2"/>
          <p:cNvSpPr>
            <a:spLocks noGrp="1"/>
          </p:cNvSpPr>
          <p:nvPr>
            <p:ph idx="1"/>
          </p:nvPr>
        </p:nvSpPr>
        <p:spPr/>
        <p:txBody>
          <a:bodyPr/>
          <a:lstStyle/>
          <a:p>
            <a:r>
              <a:rPr lang="en-US" dirty="0"/>
              <a:t>Before the invasion of technology, there was an established structure through which the African folks communicated to one another?</a:t>
            </a:r>
          </a:p>
          <a:p>
            <a:r>
              <a:rPr lang="en-US" dirty="0"/>
              <a:t>African Communication System is all about understanding some of the media and medium through which communication is achieved.</a:t>
            </a:r>
          </a:p>
          <a:p>
            <a:r>
              <a:rPr lang="en-US" dirty="0"/>
              <a:t>Also, it serves as a means of keeping alive the communication tradition of the olden days before the era of technology</a:t>
            </a:r>
            <a:r>
              <a:rPr lang="en-US" dirty="0" smtClean="0"/>
              <a:t>.</a:t>
            </a:r>
            <a:endParaRPr lang="en-US" dirty="0"/>
          </a:p>
        </p:txBody>
      </p:sp>
    </p:spTree>
    <p:extLst>
      <p:ext uri="{BB962C8B-B14F-4D97-AF65-F5344CB8AC3E}">
        <p14:creationId xmlns:p14="http://schemas.microsoft.com/office/powerpoint/2010/main" val="123051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cultures</a:t>
            </a:r>
            <a:endParaRPr lang="en-US" dirty="0"/>
          </a:p>
        </p:txBody>
      </p:sp>
      <p:sp>
        <p:nvSpPr>
          <p:cNvPr id="3" name="Content Placeholder 2"/>
          <p:cNvSpPr>
            <a:spLocks noGrp="1"/>
          </p:cNvSpPr>
          <p:nvPr>
            <p:ph idx="1"/>
          </p:nvPr>
        </p:nvSpPr>
        <p:spPr/>
        <p:txBody>
          <a:bodyPr/>
          <a:lstStyle/>
          <a:p>
            <a:r>
              <a:rPr lang="en-US" dirty="0"/>
              <a:t>Each culture of different regions had their established mode of communication. The Japanese culture is different from the American Culture, the Chinese's culture also different from the African culture. Even among Nigerians, the Yoruba culture is different from the Kanuri and diverse in all cultures in Africa.</a:t>
            </a:r>
          </a:p>
          <a:p>
            <a:r>
              <a:rPr lang="en-US" dirty="0"/>
              <a:t>This course will look at the prevalent communication methods in Africa. </a:t>
            </a:r>
          </a:p>
        </p:txBody>
      </p:sp>
    </p:spTree>
    <p:extLst>
      <p:ext uri="{BB962C8B-B14F-4D97-AF65-F5344CB8AC3E}">
        <p14:creationId xmlns:p14="http://schemas.microsoft.com/office/powerpoint/2010/main" val="280125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African Communication Methods</a:t>
            </a:r>
            <a:endParaRPr lang="en-US" dirty="0"/>
          </a:p>
        </p:txBody>
      </p:sp>
      <p:sp>
        <p:nvSpPr>
          <p:cNvPr id="3" name="Content Placeholder 2"/>
          <p:cNvSpPr>
            <a:spLocks noGrp="1"/>
          </p:cNvSpPr>
          <p:nvPr>
            <p:ph idx="1"/>
          </p:nvPr>
        </p:nvSpPr>
        <p:spPr/>
        <p:txBody>
          <a:bodyPr/>
          <a:lstStyle/>
          <a:p>
            <a:r>
              <a:rPr lang="en-US" dirty="0"/>
              <a:t>Traditional channels of communication are the ancient methods of communication by which information is relayed to the audience in the pre-technology era.</a:t>
            </a:r>
          </a:p>
          <a:p>
            <a:r>
              <a:rPr lang="en-US" dirty="0"/>
              <a:t>There are different scholars that gave different classifications to the traditional channels of communication but we are going to understudy four major </a:t>
            </a:r>
            <a:r>
              <a:rPr lang="en-US" dirty="0" smtClean="0"/>
              <a:t>classification</a:t>
            </a:r>
            <a:r>
              <a:rPr lang="en-US" dirty="0"/>
              <a:t>.</a:t>
            </a:r>
          </a:p>
        </p:txBody>
      </p:sp>
    </p:spTree>
    <p:extLst>
      <p:ext uri="{BB962C8B-B14F-4D97-AF65-F5344CB8AC3E}">
        <p14:creationId xmlns:p14="http://schemas.microsoft.com/office/powerpoint/2010/main" val="1131891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275</TotalTime>
  <Words>2002</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Garamond</vt:lpstr>
      <vt:lpstr>source sans pro</vt:lpstr>
      <vt:lpstr>Times New Roman</vt:lpstr>
      <vt:lpstr>Organic</vt:lpstr>
      <vt:lpstr>Mountain Top University Empowered to Excel</vt:lpstr>
      <vt:lpstr>Course Outline</vt:lpstr>
      <vt:lpstr>What is communication?</vt:lpstr>
      <vt:lpstr>What is African Communication Systems</vt:lpstr>
      <vt:lpstr>Model of communication</vt:lpstr>
      <vt:lpstr>Reasons for studying ACS</vt:lpstr>
      <vt:lpstr>Importance of African Communication Systems </vt:lpstr>
      <vt:lpstr>Different cultures</vt:lpstr>
      <vt:lpstr>Classification of African Communication Methods</vt:lpstr>
      <vt:lpstr>Classification of Traditional Channels of Communication.</vt:lpstr>
      <vt:lpstr>PowerPoint Presentation</vt:lpstr>
      <vt:lpstr>Verbal communication</vt:lpstr>
      <vt:lpstr>Non Verbal Communication</vt:lpstr>
      <vt:lpstr>Differences between verbal and Non-verbal Communication</vt:lpstr>
      <vt:lpstr>Visual Channels of Communication</vt:lpstr>
      <vt:lpstr>Icons as Channels of Communication</vt:lpstr>
      <vt:lpstr>Instrumental Channel of Communication</vt:lpstr>
      <vt:lpstr>Idiophones </vt:lpstr>
      <vt:lpstr>Membraneophones</vt:lpstr>
      <vt:lpstr>Aerophones</vt:lpstr>
      <vt:lpstr>Demonstrative channel of communication</vt:lpstr>
      <vt:lpstr>Poetry chant and incantations</vt:lpstr>
      <vt:lpstr>Signs, signals and symbols</vt:lpstr>
      <vt:lpstr>Self Assessment</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Top University</dc:title>
  <dc:creator>Windows User</dc:creator>
  <cp:lastModifiedBy>OER-PC1</cp:lastModifiedBy>
  <cp:revision>15</cp:revision>
  <dcterms:created xsi:type="dcterms:W3CDTF">2019-02-13T15:02:49Z</dcterms:created>
  <dcterms:modified xsi:type="dcterms:W3CDTF">2019-02-15T10:28:22Z</dcterms:modified>
</cp:coreProperties>
</file>