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5" d="100"/>
          <a:sy n="75" d="100"/>
        </p:scale>
        <p:origin x="72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9F1B6E6-1BB0-4DE7-9075-F860A690D241}"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90B546-9708-4454-A151-24D6180208A5}" type="slidenum">
              <a:rPr lang="en-US" smtClean="0"/>
              <a:t>‹#›</a:t>
            </a:fld>
            <a:endParaRPr lang="en-US"/>
          </a:p>
        </p:txBody>
      </p:sp>
    </p:spTree>
    <p:extLst>
      <p:ext uri="{BB962C8B-B14F-4D97-AF65-F5344CB8AC3E}">
        <p14:creationId xmlns:p14="http://schemas.microsoft.com/office/powerpoint/2010/main" val="3049306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F1B6E6-1BB0-4DE7-9075-F860A690D241}" type="datetimeFigureOut">
              <a:rPr lang="en-US" smtClean="0"/>
              <a:t>2/15/2019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90B546-9708-4454-A151-24D6180208A5}" type="slidenum">
              <a:rPr lang="en-US" smtClean="0"/>
              <a:t>‹#›</a:t>
            </a:fld>
            <a:endParaRPr lang="en-US"/>
          </a:p>
        </p:txBody>
      </p:sp>
    </p:spTree>
    <p:extLst>
      <p:ext uri="{BB962C8B-B14F-4D97-AF65-F5344CB8AC3E}">
        <p14:creationId xmlns:p14="http://schemas.microsoft.com/office/powerpoint/2010/main" val="6574486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F1B6E6-1BB0-4DE7-9075-F860A690D241}"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90B546-9708-4454-A151-24D6180208A5}" type="slidenum">
              <a:rPr lang="en-US" smtClean="0"/>
              <a:t>‹#›</a:t>
            </a:fld>
            <a:endParaRPr lang="en-US"/>
          </a:p>
        </p:txBody>
      </p:sp>
    </p:spTree>
    <p:extLst>
      <p:ext uri="{BB962C8B-B14F-4D97-AF65-F5344CB8AC3E}">
        <p14:creationId xmlns:p14="http://schemas.microsoft.com/office/powerpoint/2010/main" val="42066728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F1B6E6-1BB0-4DE7-9075-F860A690D241}"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90B546-9708-4454-A151-24D6180208A5}"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6592977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F1B6E6-1BB0-4DE7-9075-F860A690D241}"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90B546-9708-4454-A151-24D6180208A5}" type="slidenum">
              <a:rPr lang="en-US" smtClean="0"/>
              <a:t>‹#›</a:t>
            </a:fld>
            <a:endParaRPr lang="en-US"/>
          </a:p>
        </p:txBody>
      </p:sp>
    </p:spTree>
    <p:extLst>
      <p:ext uri="{BB962C8B-B14F-4D97-AF65-F5344CB8AC3E}">
        <p14:creationId xmlns:p14="http://schemas.microsoft.com/office/powerpoint/2010/main" val="28909866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9F1B6E6-1BB0-4DE7-9075-F860A690D241}" type="datetimeFigureOut">
              <a:rPr lang="en-US" smtClean="0"/>
              <a:t>2/15/2019</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90B546-9708-4454-A151-24D6180208A5}" type="slidenum">
              <a:rPr lang="en-US" smtClean="0"/>
              <a:t>‹#›</a:t>
            </a:fld>
            <a:endParaRPr lang="en-US"/>
          </a:p>
        </p:txBody>
      </p:sp>
    </p:spTree>
    <p:extLst>
      <p:ext uri="{BB962C8B-B14F-4D97-AF65-F5344CB8AC3E}">
        <p14:creationId xmlns:p14="http://schemas.microsoft.com/office/powerpoint/2010/main" val="34351643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9F1B6E6-1BB0-4DE7-9075-F860A690D241}" type="datetimeFigureOut">
              <a:rPr lang="en-US" smtClean="0"/>
              <a:t>2/15/2019</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90B546-9708-4454-A151-24D6180208A5}" type="slidenum">
              <a:rPr lang="en-US" smtClean="0"/>
              <a:t>‹#›</a:t>
            </a:fld>
            <a:endParaRPr lang="en-US"/>
          </a:p>
        </p:txBody>
      </p:sp>
    </p:spTree>
    <p:extLst>
      <p:ext uri="{BB962C8B-B14F-4D97-AF65-F5344CB8AC3E}">
        <p14:creationId xmlns:p14="http://schemas.microsoft.com/office/powerpoint/2010/main" val="9357159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9F1B6E6-1BB0-4DE7-9075-F860A690D241}"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90B546-9708-4454-A151-24D6180208A5}" type="slidenum">
              <a:rPr lang="en-US" smtClean="0"/>
              <a:t>‹#›</a:t>
            </a:fld>
            <a:endParaRPr lang="en-US"/>
          </a:p>
        </p:txBody>
      </p:sp>
    </p:spTree>
    <p:extLst>
      <p:ext uri="{BB962C8B-B14F-4D97-AF65-F5344CB8AC3E}">
        <p14:creationId xmlns:p14="http://schemas.microsoft.com/office/powerpoint/2010/main" val="11977758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9F1B6E6-1BB0-4DE7-9075-F860A690D241}"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90B546-9708-4454-A151-24D6180208A5}" type="slidenum">
              <a:rPr lang="en-US" smtClean="0"/>
              <a:t>‹#›</a:t>
            </a:fld>
            <a:endParaRPr lang="en-US"/>
          </a:p>
        </p:txBody>
      </p:sp>
    </p:spTree>
    <p:extLst>
      <p:ext uri="{BB962C8B-B14F-4D97-AF65-F5344CB8AC3E}">
        <p14:creationId xmlns:p14="http://schemas.microsoft.com/office/powerpoint/2010/main" val="2792312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09F1B6E6-1BB0-4DE7-9075-F860A690D241}"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90B546-9708-4454-A151-24D6180208A5}" type="slidenum">
              <a:rPr lang="en-US" smtClean="0"/>
              <a:t>‹#›</a:t>
            </a:fld>
            <a:endParaRPr lang="en-US"/>
          </a:p>
        </p:txBody>
      </p:sp>
    </p:spTree>
    <p:extLst>
      <p:ext uri="{BB962C8B-B14F-4D97-AF65-F5344CB8AC3E}">
        <p14:creationId xmlns:p14="http://schemas.microsoft.com/office/powerpoint/2010/main" val="2809188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F1B6E6-1BB0-4DE7-9075-F860A690D241}"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90B546-9708-4454-A151-24D6180208A5}" type="slidenum">
              <a:rPr lang="en-US" smtClean="0"/>
              <a:t>‹#›</a:t>
            </a:fld>
            <a:endParaRPr lang="en-US"/>
          </a:p>
        </p:txBody>
      </p:sp>
    </p:spTree>
    <p:extLst>
      <p:ext uri="{BB962C8B-B14F-4D97-AF65-F5344CB8AC3E}">
        <p14:creationId xmlns:p14="http://schemas.microsoft.com/office/powerpoint/2010/main" val="1078890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9F1B6E6-1BB0-4DE7-9075-F860A690D241}" type="datetimeFigureOut">
              <a:rPr lang="en-US" smtClean="0"/>
              <a:t>2/15/2019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90B546-9708-4454-A151-24D6180208A5}" type="slidenum">
              <a:rPr lang="en-US" smtClean="0"/>
              <a:t>‹#›</a:t>
            </a:fld>
            <a:endParaRPr lang="en-US"/>
          </a:p>
        </p:txBody>
      </p:sp>
    </p:spTree>
    <p:extLst>
      <p:ext uri="{BB962C8B-B14F-4D97-AF65-F5344CB8AC3E}">
        <p14:creationId xmlns:p14="http://schemas.microsoft.com/office/powerpoint/2010/main" val="3582513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9F1B6E6-1BB0-4DE7-9075-F860A690D241}" type="datetimeFigureOut">
              <a:rPr lang="en-US" smtClean="0"/>
              <a:t>2/15/2019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90B546-9708-4454-A151-24D6180208A5}" type="slidenum">
              <a:rPr lang="en-US" smtClean="0"/>
              <a:t>‹#›</a:t>
            </a:fld>
            <a:endParaRPr lang="en-US"/>
          </a:p>
        </p:txBody>
      </p:sp>
    </p:spTree>
    <p:extLst>
      <p:ext uri="{BB962C8B-B14F-4D97-AF65-F5344CB8AC3E}">
        <p14:creationId xmlns:p14="http://schemas.microsoft.com/office/powerpoint/2010/main" val="187241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09F1B6E6-1BB0-4DE7-9075-F860A690D241}" type="datetimeFigureOut">
              <a:rPr lang="en-US" smtClean="0"/>
              <a:t>2/15/2019</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2990B546-9708-4454-A151-24D6180208A5}" type="slidenum">
              <a:rPr lang="en-US" smtClean="0"/>
              <a:t>‹#›</a:t>
            </a:fld>
            <a:endParaRPr lang="en-US"/>
          </a:p>
        </p:txBody>
      </p:sp>
    </p:spTree>
    <p:extLst>
      <p:ext uri="{BB962C8B-B14F-4D97-AF65-F5344CB8AC3E}">
        <p14:creationId xmlns:p14="http://schemas.microsoft.com/office/powerpoint/2010/main" val="2801867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09F1B6E6-1BB0-4DE7-9075-F860A690D241}" type="datetimeFigureOut">
              <a:rPr lang="en-US" smtClean="0"/>
              <a:t>2/15/2019</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2990B546-9708-4454-A151-24D6180208A5}" type="slidenum">
              <a:rPr lang="en-US" smtClean="0"/>
              <a:t>‹#›</a:t>
            </a:fld>
            <a:endParaRPr lang="en-US"/>
          </a:p>
        </p:txBody>
      </p:sp>
    </p:spTree>
    <p:extLst>
      <p:ext uri="{BB962C8B-B14F-4D97-AF65-F5344CB8AC3E}">
        <p14:creationId xmlns:p14="http://schemas.microsoft.com/office/powerpoint/2010/main" val="2789111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09F1B6E6-1BB0-4DE7-9075-F860A690D241}" type="datetimeFigureOut">
              <a:rPr lang="en-US" smtClean="0"/>
              <a:t>2/15/2019</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2990B546-9708-4454-A151-24D6180208A5}" type="slidenum">
              <a:rPr lang="en-US" smtClean="0"/>
              <a:t>‹#›</a:t>
            </a:fld>
            <a:endParaRPr lang="en-US"/>
          </a:p>
        </p:txBody>
      </p:sp>
    </p:spTree>
    <p:extLst>
      <p:ext uri="{BB962C8B-B14F-4D97-AF65-F5344CB8AC3E}">
        <p14:creationId xmlns:p14="http://schemas.microsoft.com/office/powerpoint/2010/main" val="21760317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F1B6E6-1BB0-4DE7-9075-F860A690D241}" type="datetimeFigureOut">
              <a:rPr lang="en-US" smtClean="0"/>
              <a:t>2/15/2019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90B546-9708-4454-A151-24D6180208A5}" type="slidenum">
              <a:rPr lang="en-US" smtClean="0"/>
              <a:t>‹#›</a:t>
            </a:fld>
            <a:endParaRPr lang="en-US"/>
          </a:p>
        </p:txBody>
      </p:sp>
    </p:spTree>
    <p:extLst>
      <p:ext uri="{BB962C8B-B14F-4D97-AF65-F5344CB8AC3E}">
        <p14:creationId xmlns:p14="http://schemas.microsoft.com/office/powerpoint/2010/main" val="2684416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09F1B6E6-1BB0-4DE7-9075-F860A690D241}" type="datetimeFigureOut">
              <a:rPr lang="en-US" smtClean="0"/>
              <a:t>2/15/2019</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2990B546-9708-4454-A151-24D6180208A5}" type="slidenum">
              <a:rPr lang="en-US" smtClean="0"/>
              <a:t>‹#›</a:t>
            </a:fld>
            <a:endParaRPr lang="en-US"/>
          </a:p>
        </p:txBody>
      </p:sp>
    </p:spTree>
    <p:extLst>
      <p:ext uri="{BB962C8B-B14F-4D97-AF65-F5344CB8AC3E}">
        <p14:creationId xmlns:p14="http://schemas.microsoft.com/office/powerpoint/2010/main" val="173928960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creativecommons.org/licenses/by-nc/4.0/" TargetMode="External"/><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creativecommons.org/licenses/by-nc/4.0/"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simplicable.com/new/app-vs-application" TargetMode="External"/><Relationship Id="rId2" Type="http://schemas.openxmlformats.org/officeDocument/2006/relationships/hyperlink" Target="https://simplicable.com/new/media" TargetMode="External"/><Relationship Id="rId1" Type="http://schemas.openxmlformats.org/officeDocument/2006/relationships/slideLayout" Target="../slideLayouts/slideLayout2.xml"/><Relationship Id="rId6" Type="http://schemas.openxmlformats.org/officeDocument/2006/relationships/hyperlink" Target="https://simplicable.com/new/advertising" TargetMode="External"/><Relationship Id="rId5" Type="http://schemas.openxmlformats.org/officeDocument/2006/relationships/hyperlink" Target="https://simplicable.com/new/pervasive-game" TargetMode="External"/><Relationship Id="rId4" Type="http://schemas.openxmlformats.org/officeDocument/2006/relationships/hyperlink" Target="https://simplicable.com/new/digital-twin"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54298" y="0"/>
            <a:ext cx="9144000" cy="1702874"/>
          </a:xfrm>
        </p:spPr>
        <p:txBody>
          <a:bodyPr>
            <a:normAutofit fontScale="90000"/>
          </a:bodyPr>
          <a:lstStyle/>
          <a:p>
            <a:pPr algn="ctr"/>
            <a:r>
              <a:rPr lang="en-US" dirty="0" smtClean="0">
                <a:latin typeface="Arial Unicode MS" panose="020B0604020202020204" pitchFamily="34" charset="-128"/>
                <a:ea typeface="Arial Unicode MS" panose="020B0604020202020204" pitchFamily="34" charset="-128"/>
                <a:cs typeface="Arial Unicode MS" panose="020B0604020202020204" pitchFamily="34" charset="-128"/>
              </a:rPr>
              <a:t>Mountain Top University</a:t>
            </a:r>
            <a:br>
              <a:rPr lang="en-US" dirty="0" smtClean="0">
                <a:latin typeface="Arial Unicode MS" panose="020B0604020202020204" pitchFamily="34" charset="-128"/>
                <a:ea typeface="Arial Unicode MS" panose="020B0604020202020204" pitchFamily="34" charset="-128"/>
                <a:cs typeface="Arial Unicode MS" panose="020B0604020202020204" pitchFamily="34" charset="-128"/>
              </a:rPr>
            </a:br>
            <a:r>
              <a:rPr lang="en-US" sz="3100" b="1" i="1" dirty="0" smtClean="0">
                <a:latin typeface="Arial Unicode MS" panose="020B0604020202020204" pitchFamily="34" charset="-128"/>
                <a:ea typeface="Arial Unicode MS" panose="020B0604020202020204" pitchFamily="34" charset="-128"/>
                <a:cs typeface="Arial Unicode MS" panose="020B0604020202020204" pitchFamily="34" charset="-128"/>
              </a:rPr>
              <a:t>Empowered to Excel</a:t>
            </a:r>
            <a:br>
              <a:rPr lang="en-US" sz="3100" b="1" i="1" dirty="0" smtClean="0">
                <a:latin typeface="Arial Unicode MS" panose="020B0604020202020204" pitchFamily="34" charset="-128"/>
                <a:ea typeface="Arial Unicode MS" panose="020B0604020202020204" pitchFamily="34" charset="-128"/>
                <a:cs typeface="Arial Unicode MS" panose="020B0604020202020204" pitchFamily="34" charset="-128"/>
              </a:rPr>
            </a:br>
            <a:r>
              <a:rPr lang="en-US" sz="3100" spc="-150" dirty="0" smtClean="0">
                <a:latin typeface="Arial Unicode MS" panose="020B0604020202020204" pitchFamily="34" charset="-128"/>
                <a:ea typeface="Arial Unicode MS" panose="020B0604020202020204" pitchFamily="34" charset="-128"/>
                <a:cs typeface="Arial Unicode MS" panose="020B0604020202020204" pitchFamily="34" charset="-128"/>
              </a:rPr>
              <a:t>College of Humanities, Management and Social Sciences</a:t>
            </a:r>
            <a:endParaRPr lang="en-US" sz="3100" spc="-15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Subtitle 2"/>
          <p:cNvSpPr>
            <a:spLocks noGrp="1"/>
          </p:cNvSpPr>
          <p:nvPr>
            <p:ph type="subTitle" idx="1"/>
          </p:nvPr>
        </p:nvSpPr>
        <p:spPr>
          <a:xfrm>
            <a:off x="1524000" y="2382592"/>
            <a:ext cx="9144000" cy="2875208"/>
          </a:xfrm>
        </p:spPr>
        <p:txBody>
          <a:bodyPr/>
          <a:lstStyle/>
          <a:p>
            <a:pPr algn="l"/>
            <a:r>
              <a:rPr lang="en-US" sz="2800" b="1" dirty="0" smtClean="0">
                <a:latin typeface="Bradley Hand ITC" panose="03070402050302030203" pitchFamily="66" charset="0"/>
              </a:rPr>
              <a:t>Course Title: Foundations of Broadcasting</a:t>
            </a:r>
          </a:p>
          <a:p>
            <a:pPr algn="l"/>
            <a:endParaRPr lang="en-US" sz="2800" b="1" dirty="0" smtClean="0">
              <a:latin typeface="Bradley Hand ITC" panose="03070402050302030203" pitchFamily="66" charset="0"/>
            </a:endParaRPr>
          </a:p>
          <a:p>
            <a:pPr algn="l"/>
            <a:r>
              <a:rPr lang="en-US" sz="2800" b="1" dirty="0" smtClean="0">
                <a:latin typeface="Bradley Hand ITC" panose="03070402050302030203" pitchFamily="66" charset="0"/>
              </a:rPr>
              <a:t>Course Code: MCM 207</a:t>
            </a:r>
          </a:p>
          <a:p>
            <a:pPr algn="l"/>
            <a:endParaRPr lang="en-US" sz="2800" b="1" dirty="0" smtClean="0">
              <a:latin typeface="Bradley Hand ITC" panose="03070402050302030203" pitchFamily="66" charset="0"/>
            </a:endParaRPr>
          </a:p>
          <a:p>
            <a:pPr algn="l"/>
            <a:r>
              <a:rPr lang="en-US" sz="2800" b="1" dirty="0" smtClean="0">
                <a:latin typeface="Bradley Hand ITC" panose="03070402050302030203" pitchFamily="66" charset="0"/>
              </a:rPr>
              <a:t>Course Lecturer: </a:t>
            </a:r>
            <a:r>
              <a:rPr lang="en-US" sz="2800" b="1" dirty="0" err="1" smtClean="0">
                <a:latin typeface="Bradley Hand ITC" panose="03070402050302030203" pitchFamily="66" charset="0"/>
              </a:rPr>
              <a:t>Sholabomi</a:t>
            </a:r>
            <a:r>
              <a:rPr lang="en-US" sz="2800" b="1" dirty="0" smtClean="0">
                <a:latin typeface="Bradley Hand ITC" panose="03070402050302030203" pitchFamily="66" charset="0"/>
              </a:rPr>
              <a:t> F. Richard</a:t>
            </a:r>
            <a:r>
              <a:rPr lang="en-US" dirty="0" smtClean="0"/>
              <a:t> </a:t>
            </a:r>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6880" y="-214957"/>
            <a:ext cx="1493759" cy="1344751"/>
          </a:xfrm>
          <a:prstGeom prst="rect">
            <a:avLst/>
          </a:prstGeom>
        </p:spPr>
      </p:pic>
      <p:sp>
        <p:nvSpPr>
          <p:cNvPr id="4" name="Rectangle 1"/>
          <p:cNvSpPr>
            <a:spLocks noChangeArrowheads="1"/>
          </p:cNvSpPr>
          <p:nvPr/>
        </p:nvSpPr>
        <p:spPr bwMode="auto">
          <a:xfrm>
            <a:off x="-1" y="5822950"/>
            <a:ext cx="12192000" cy="80021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chemeClr val="bg1"/>
                </a:solidFill>
                <a:effectLst/>
                <a:latin typeface="source sans pro"/>
                <a:hlinkClick r:id="rId3"/>
              </a:rPr>
              <a:t>  </a:t>
            </a:r>
            <a:r>
              <a:rPr kumimoji="0" lang="en-US" altLang="en-US" sz="1800" b="0" i="0" u="none" strike="noStrike" cap="none" normalizeH="0" baseline="0" dirty="0" smtClean="0">
                <a:ln>
                  <a:noFill/>
                </a:ln>
                <a:solidFill>
                  <a:schemeClr val="bg1"/>
                </a:solidFill>
                <a:effectLst/>
                <a:latin typeface="source sans pro"/>
              </a:rPr>
              <a:t> </a:t>
            </a:r>
            <a:r>
              <a:rPr kumimoji="0" lang="en-US" altLang="en-US" sz="1400" b="0" i="0" u="none" strike="noStrike" cap="none" normalizeH="0" baseline="0" dirty="0" smtClean="0">
                <a:ln>
                  <a:noFill/>
                </a:ln>
                <a:solidFill>
                  <a:schemeClr val="bg1"/>
                </a:solidFill>
                <a:effectLst/>
                <a:latin typeface="source sans pro"/>
              </a:rPr>
              <a:t>        </a:t>
            </a:r>
            <a:r>
              <a:rPr kumimoji="0" lang="en-US" altLang="en-US" sz="800" b="0" i="0" u="none" strike="noStrike" cap="none" normalizeH="0" baseline="0" dirty="0" smtClean="0">
                <a:ln>
                  <a:noFill/>
                </a:ln>
                <a:solidFill>
                  <a:schemeClr val="bg1"/>
                </a:solidFill>
                <a:effectLst/>
              </a:rPr>
              <a:t/>
            </a:r>
            <a:br>
              <a:rPr kumimoji="0" lang="en-US" altLang="en-US" sz="800" b="0" i="0" u="none" strike="noStrike" cap="none" normalizeH="0" baseline="0" dirty="0" smtClean="0">
                <a:ln>
                  <a:noFill/>
                </a:ln>
                <a:solidFill>
                  <a:schemeClr val="bg1"/>
                </a:solidFill>
                <a:effectLst/>
              </a:rPr>
            </a:br>
            <a:r>
              <a:rPr kumimoji="0" lang="en-US" altLang="en-US" sz="1400" b="0" i="0" u="none" strike="noStrike" cap="none" normalizeH="0" baseline="0" dirty="0" smtClean="0">
                <a:ln>
                  <a:noFill/>
                </a:ln>
                <a:solidFill>
                  <a:schemeClr val="bg1"/>
                </a:solidFill>
                <a:effectLst/>
                <a:latin typeface="source sans pro"/>
              </a:rPr>
              <a:t>MCM 207 - Foundations of Broadcasting by </a:t>
            </a:r>
            <a:r>
              <a:rPr kumimoji="0" lang="en-US" altLang="en-US" sz="1400" b="0" i="0" u="none" strike="noStrike" cap="none" normalizeH="0" baseline="0" dirty="0" err="1" smtClean="0">
                <a:ln>
                  <a:noFill/>
                </a:ln>
                <a:solidFill>
                  <a:schemeClr val="bg1"/>
                </a:solidFill>
                <a:effectLst/>
                <a:latin typeface="source sans pro"/>
              </a:rPr>
              <a:t>Sholabomi</a:t>
            </a:r>
            <a:r>
              <a:rPr kumimoji="0" lang="en-US" altLang="en-US" sz="1400" b="0" i="0" u="none" strike="noStrike" cap="none" normalizeH="0" baseline="0" dirty="0" smtClean="0">
                <a:ln>
                  <a:noFill/>
                </a:ln>
                <a:solidFill>
                  <a:schemeClr val="bg1"/>
                </a:solidFill>
                <a:effectLst/>
                <a:latin typeface="source sans pro"/>
              </a:rPr>
              <a:t> F. </a:t>
            </a:r>
            <a:r>
              <a:rPr kumimoji="0" lang="en-US" altLang="en-US" sz="1400" b="0" i="0" u="none" strike="noStrike" cap="none" normalizeH="0" baseline="0" dirty="0" err="1" smtClean="0">
                <a:ln>
                  <a:noFill/>
                </a:ln>
                <a:solidFill>
                  <a:schemeClr val="bg1"/>
                </a:solidFill>
                <a:effectLst/>
                <a:latin typeface="source sans pro"/>
              </a:rPr>
              <a:t>Richardis</a:t>
            </a:r>
            <a:r>
              <a:rPr kumimoji="0" lang="en-US" altLang="en-US" sz="1400" b="0" i="0" u="none" strike="noStrike" cap="none" normalizeH="0" baseline="0" dirty="0" smtClean="0">
                <a:ln>
                  <a:noFill/>
                </a:ln>
                <a:solidFill>
                  <a:schemeClr val="bg1"/>
                </a:solidFill>
                <a:effectLst/>
                <a:latin typeface="source sans pro"/>
              </a:rPr>
              <a:t> licensed under a </a:t>
            </a:r>
            <a:r>
              <a:rPr kumimoji="0" lang="en-US" altLang="en-US" sz="1400" b="0" i="0" u="none" strike="noStrike" cap="none" normalizeH="0" baseline="0" dirty="0" smtClean="0">
                <a:ln>
                  <a:noFill/>
                </a:ln>
                <a:solidFill>
                  <a:schemeClr val="bg1"/>
                </a:solidFill>
                <a:effectLst/>
                <a:latin typeface="source sans pro"/>
                <a:hlinkClick r:id="rId3"/>
              </a:rPr>
              <a:t>Creative Commons Attribution-</a:t>
            </a:r>
            <a:r>
              <a:rPr kumimoji="0" lang="en-US" altLang="en-US" sz="1400" b="0" i="0" u="none" strike="noStrike" cap="none" normalizeH="0" baseline="0" dirty="0" err="1" smtClean="0">
                <a:ln>
                  <a:noFill/>
                </a:ln>
                <a:solidFill>
                  <a:schemeClr val="bg1"/>
                </a:solidFill>
                <a:effectLst/>
                <a:latin typeface="source sans pro"/>
                <a:hlinkClick r:id="rId3"/>
              </a:rPr>
              <a:t>NonCommercial</a:t>
            </a:r>
            <a:r>
              <a:rPr kumimoji="0" lang="en-US" altLang="en-US" sz="1400" b="0" i="0" u="none" strike="noStrike" cap="none" normalizeH="0" baseline="0" dirty="0" smtClean="0">
                <a:ln>
                  <a:noFill/>
                </a:ln>
                <a:solidFill>
                  <a:schemeClr val="bg1"/>
                </a:solidFill>
                <a:effectLst/>
                <a:latin typeface="source sans pro"/>
                <a:hlinkClick r:id="rId3"/>
              </a:rPr>
              <a:t> 4.0 International License</a:t>
            </a:r>
            <a:r>
              <a:rPr kumimoji="0" lang="en-US" altLang="en-US" sz="1400" b="0" i="0" u="none" strike="noStrike" cap="none" normalizeH="0" baseline="0" dirty="0" smtClean="0">
                <a:ln>
                  <a:noFill/>
                </a:ln>
                <a:solidFill>
                  <a:schemeClr val="bg1"/>
                </a:solidFill>
                <a:effectLst/>
                <a:latin typeface="source sans pro"/>
              </a:rPr>
              <a:t>.</a:t>
            </a:r>
            <a:r>
              <a:rPr kumimoji="0" lang="en-US" altLang="en-US" sz="800" b="0" i="0" u="none" strike="noStrike" cap="none" normalizeH="0" baseline="0" dirty="0" smtClean="0">
                <a:ln>
                  <a:noFill/>
                </a:ln>
                <a:solidFill>
                  <a:schemeClr val="bg1"/>
                </a:solidFill>
                <a:effectLst/>
              </a:rPr>
              <a:t> </a:t>
            </a:r>
            <a:endParaRPr kumimoji="0" lang="en-US" altLang="en-US" sz="1400" b="0" i="0" u="none" strike="noStrike" cap="none" normalizeH="0" baseline="0" dirty="0" smtClean="0">
              <a:ln>
                <a:noFill/>
              </a:ln>
              <a:solidFill>
                <a:schemeClr val="bg1"/>
              </a:solidFill>
              <a:effectLst/>
              <a:latin typeface="source sans pro"/>
            </a:endParaRPr>
          </a:p>
        </p:txBody>
      </p:sp>
      <p:pic>
        <p:nvPicPr>
          <p:cNvPr id="1026" name="Picture 2" descr="Creative Commons Licens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54649" y="5822950"/>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79459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Nature of Broadcasting</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Broadcasting of messages is in five stages. It serves as a link between </a:t>
            </a:r>
            <a:r>
              <a:rPr lang="en-US" dirty="0"/>
              <a:t>the location where signals are being made out of live sounds and visuals and the recipients of such signals. This process has many facets which </a:t>
            </a:r>
            <a:r>
              <a:rPr lang="en-US" dirty="0" smtClean="0"/>
              <a:t>are:</a:t>
            </a:r>
          </a:p>
          <a:p>
            <a:pPr lvl="0"/>
            <a:r>
              <a:rPr lang="en-US" b="1" dirty="0"/>
              <a:t>Signal generation:</a:t>
            </a:r>
            <a:r>
              <a:rPr lang="en-US" dirty="0"/>
              <a:t> Microphone, computer camera. The announcer speaks into the microphone and the camera captures and sound pressure pattern is created by the announcers voice converted into voltage pattern.</a:t>
            </a:r>
          </a:p>
          <a:p>
            <a:pPr lvl="0"/>
            <a:r>
              <a:rPr lang="en-US" b="1" dirty="0"/>
              <a:t>Signal Processing/manipulation:</a:t>
            </a:r>
            <a:r>
              <a:rPr lang="en-US" dirty="0"/>
              <a:t> Audio console, distribution amplifier, equalizer, edit controller. The electrical signal representing the announcer’s voice is sent by wire to the audio console where it is amplified with other audio sources at an appropriate sound level.</a:t>
            </a:r>
          </a:p>
          <a:p>
            <a:pPr lvl="0"/>
            <a:r>
              <a:rPr lang="en-US" b="1" dirty="0"/>
              <a:t>Storage:</a:t>
            </a:r>
            <a:r>
              <a:rPr lang="en-US" dirty="0"/>
              <a:t> Turntable, audio tape recorders, cd disc, computer servers, flash drive. After being amplified and mixed, it can be recorded for storage or disk.</a:t>
            </a:r>
          </a:p>
          <a:p>
            <a:pPr lvl="0"/>
            <a:r>
              <a:rPr lang="en-US" b="1" dirty="0"/>
              <a:t>Distribution/ transmission:</a:t>
            </a:r>
            <a:r>
              <a:rPr lang="en-US" dirty="0"/>
              <a:t> broadcast transmitter, coaxial cable, </a:t>
            </a:r>
            <a:r>
              <a:rPr lang="en-US" dirty="0" err="1"/>
              <a:t>fibre</a:t>
            </a:r>
            <a:r>
              <a:rPr lang="en-US" dirty="0"/>
              <a:t> optic cable, microwave, communication satellite. The message is sent by wire or microwave to the transmitter where it is amplified and used to modulate radio wave which carries the signal information to the listener.</a:t>
            </a:r>
          </a:p>
          <a:p>
            <a:pPr lvl="0"/>
            <a:r>
              <a:rPr lang="en-US" b="1" dirty="0"/>
              <a:t>Reception/decoding/display:</a:t>
            </a:r>
            <a:r>
              <a:rPr lang="en-US" dirty="0"/>
              <a:t> radio receiver TV receiver, speakers. Radio wave carrying the pattern of the announcer’s voice is received through an internal dish in the home or vehicle, where it is demodulated and transduced from electric energy to sound pressure by a speaker.</a:t>
            </a:r>
          </a:p>
          <a:p>
            <a:endParaRPr lang="en-US" dirty="0"/>
          </a:p>
        </p:txBody>
      </p:sp>
    </p:spTree>
    <p:extLst>
      <p:ext uri="{BB962C8B-B14F-4D97-AF65-F5344CB8AC3E}">
        <p14:creationId xmlns:p14="http://schemas.microsoft.com/office/powerpoint/2010/main" val="42537752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Broadcast Transmitters</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a:t>A transmitter is an electronic equipment used in sending signals (audio or video or both), over a certain range of distance. Without a transmitter, it will be impossible to get information to people through the television or radio. A transmitter could consist of two complete transmitters – one for picture signal and the other for the accompanying sound. </a:t>
            </a:r>
            <a:endParaRPr lang="en-US" dirty="0" smtClean="0"/>
          </a:p>
          <a:p>
            <a:r>
              <a:rPr lang="en-US" dirty="0" smtClean="0"/>
              <a:t>The </a:t>
            </a:r>
            <a:r>
              <a:rPr lang="en-US" dirty="0"/>
              <a:t>transmitter is the most important </a:t>
            </a:r>
            <a:r>
              <a:rPr lang="en-US" dirty="0" smtClean="0"/>
              <a:t>electronic equipment </a:t>
            </a:r>
            <a:r>
              <a:rPr lang="en-US" dirty="0"/>
              <a:t>in a broadcast studio, without which transmission of </a:t>
            </a:r>
            <a:r>
              <a:rPr lang="en-US" dirty="0" err="1"/>
              <a:t>programme</a:t>
            </a:r>
            <a:r>
              <a:rPr lang="en-US" dirty="0"/>
              <a:t> signals is impossible. It uses radio and micro waves for signal distribution, a principle in which </a:t>
            </a:r>
            <a:r>
              <a:rPr lang="en-US" dirty="0" err="1"/>
              <a:t>programme</a:t>
            </a:r>
            <a:r>
              <a:rPr lang="en-US" dirty="0"/>
              <a:t> signals are combined with carrier waves. It is through modulation that the radiated signals are made to carry information. </a:t>
            </a:r>
          </a:p>
        </p:txBody>
      </p:sp>
    </p:spTree>
    <p:extLst>
      <p:ext uri="{BB962C8B-B14F-4D97-AF65-F5344CB8AC3E}">
        <p14:creationId xmlns:p14="http://schemas.microsoft.com/office/powerpoint/2010/main" val="914669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transmitters</a:t>
            </a:r>
            <a:endParaRPr lang="en-US" dirty="0"/>
          </a:p>
        </p:txBody>
      </p:sp>
      <p:sp>
        <p:nvSpPr>
          <p:cNvPr id="3" name="Content Placeholder 2"/>
          <p:cNvSpPr>
            <a:spLocks noGrp="1"/>
          </p:cNvSpPr>
          <p:nvPr>
            <p:ph idx="1"/>
          </p:nvPr>
        </p:nvSpPr>
        <p:spPr/>
        <p:txBody>
          <a:bodyPr/>
          <a:lstStyle/>
          <a:p>
            <a:r>
              <a:rPr lang="en-US" dirty="0"/>
              <a:t>Transmitters are of several types and brands. It is near impossibility to name the whole brands of transmitters and difficult to enumerate all the types of transmitters for both radio and television stations. </a:t>
            </a:r>
          </a:p>
          <a:p>
            <a:pPr marL="0" indent="0">
              <a:buNone/>
            </a:pPr>
            <a:r>
              <a:rPr lang="en-US" dirty="0"/>
              <a:t>For radio stations, the types of transmitters are: </a:t>
            </a:r>
          </a:p>
          <a:p>
            <a:r>
              <a:rPr lang="en-US" dirty="0" smtClean="0"/>
              <a:t>Frequency </a:t>
            </a:r>
            <a:r>
              <a:rPr lang="en-US" dirty="0"/>
              <a:t>Modulation (FM) transmitters. </a:t>
            </a:r>
          </a:p>
          <a:p>
            <a:r>
              <a:rPr lang="en-US" dirty="0" smtClean="0"/>
              <a:t>Short </a:t>
            </a:r>
            <a:r>
              <a:rPr lang="en-US" dirty="0"/>
              <a:t>Wave (SW). </a:t>
            </a:r>
          </a:p>
          <a:p>
            <a:r>
              <a:rPr lang="en-US" dirty="0" smtClean="0"/>
              <a:t>Medium </a:t>
            </a:r>
            <a:r>
              <a:rPr lang="en-US" dirty="0"/>
              <a:t>Wave (MW) and </a:t>
            </a:r>
          </a:p>
          <a:p>
            <a:r>
              <a:rPr lang="en-US" dirty="0" smtClean="0"/>
              <a:t>Amplitude </a:t>
            </a:r>
            <a:r>
              <a:rPr lang="en-US" dirty="0"/>
              <a:t>Modulation (AM) transmitters. </a:t>
            </a:r>
          </a:p>
          <a:p>
            <a:endParaRPr lang="en-US" dirty="0"/>
          </a:p>
        </p:txBody>
      </p:sp>
    </p:spTree>
    <p:extLst>
      <p:ext uri="{BB962C8B-B14F-4D97-AF65-F5344CB8AC3E}">
        <p14:creationId xmlns:p14="http://schemas.microsoft.com/office/powerpoint/2010/main" val="13066069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Microphones</a:t>
            </a:r>
            <a:br>
              <a:rPr lang="en-US" dirty="0" smtClean="0"/>
            </a:br>
            <a:r>
              <a:rPr lang="en-US" dirty="0"/>
              <a:t/>
            </a:r>
            <a:br>
              <a:rPr lang="en-US" dirty="0"/>
            </a:br>
            <a:r>
              <a:rPr lang="en-US" dirty="0" smtClean="0"/>
              <a:t/>
            </a:r>
            <a:br>
              <a:rPr lang="en-US" dirty="0" smtClean="0"/>
            </a:br>
            <a:r>
              <a:rPr lang="en-US" dirty="0"/>
              <a:t/>
            </a:r>
            <a:br>
              <a:rPr lang="en-US" dirty="0"/>
            </a:br>
            <a:endParaRPr lang="en-US" dirty="0"/>
          </a:p>
        </p:txBody>
      </p:sp>
      <p:sp>
        <p:nvSpPr>
          <p:cNvPr id="3" name="Content Placeholder 2"/>
          <p:cNvSpPr>
            <a:spLocks noGrp="1"/>
          </p:cNvSpPr>
          <p:nvPr>
            <p:ph idx="1"/>
          </p:nvPr>
        </p:nvSpPr>
        <p:spPr/>
        <p:txBody>
          <a:bodyPr>
            <a:normAutofit lnSpcReduction="10000"/>
          </a:bodyPr>
          <a:lstStyle/>
          <a:p>
            <a:r>
              <a:rPr lang="en-US" dirty="0"/>
              <a:t>A microphone is an electro-acoustic transducer that converts acoustic energy into electrical energy. It is an instrument for measuring minute changes in air pressure. Microphones electronic characteristics include their sound generating elements and their </a:t>
            </a:r>
            <a:r>
              <a:rPr lang="en-US" dirty="0" smtClean="0"/>
              <a:t>pick-up </a:t>
            </a:r>
            <a:r>
              <a:rPr lang="en-US" dirty="0"/>
              <a:t>patterns</a:t>
            </a:r>
            <a:r>
              <a:rPr lang="en-US" dirty="0" smtClean="0"/>
              <a:t>. </a:t>
            </a:r>
            <a:r>
              <a:rPr lang="en-US" dirty="0"/>
              <a:t>Dynamic Microphones b. Condenser Microphones c. </a:t>
            </a:r>
            <a:r>
              <a:rPr lang="en-US" dirty="0" smtClean="0"/>
              <a:t>Ribbon microphone.</a:t>
            </a:r>
          </a:p>
          <a:p>
            <a:r>
              <a:rPr lang="en-US" b="1" dirty="0"/>
              <a:t>Pick-Up Patterns:</a:t>
            </a:r>
            <a:r>
              <a:rPr lang="en-US" dirty="0"/>
              <a:t> Any type of microphone can hear sounds from all directions as long as the sounds are within its hearing range. The </a:t>
            </a:r>
            <a:r>
              <a:rPr lang="en-US" b="1" dirty="0"/>
              <a:t>OMNIDIRECTIONAL</a:t>
            </a:r>
            <a:r>
              <a:rPr lang="en-US" dirty="0"/>
              <a:t> microphone hears sounds from all directions equally well. The</a:t>
            </a:r>
            <a:r>
              <a:rPr lang="en-US" b="1" dirty="0"/>
              <a:t> UNIDIRECTIONAL</a:t>
            </a:r>
            <a:r>
              <a:rPr lang="en-US" dirty="0"/>
              <a:t> microphone hears better in one </a:t>
            </a:r>
            <a:r>
              <a:rPr lang="en-US" dirty="0" smtClean="0"/>
              <a:t>direction.</a:t>
            </a:r>
          </a:p>
          <a:p>
            <a:r>
              <a:rPr lang="en-US" dirty="0"/>
              <a:t>The mobile microphones include Lavaliere, hand, boom, wireless and headset microphones. The stationary microphones include desk, stand, hanging, hidden and long-distance microphones. </a:t>
            </a:r>
          </a:p>
        </p:txBody>
      </p:sp>
    </p:spTree>
    <p:extLst>
      <p:ext uri="{BB962C8B-B14F-4D97-AF65-F5344CB8AC3E}">
        <p14:creationId xmlns:p14="http://schemas.microsoft.com/office/powerpoint/2010/main" val="17597938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Production Planning</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This involves the detailed planning of how to get a </a:t>
            </a:r>
            <a:r>
              <a:rPr lang="en-US" dirty="0" err="1" smtClean="0"/>
              <a:t>programme</a:t>
            </a:r>
            <a:r>
              <a:rPr lang="en-US" dirty="0" smtClean="0"/>
              <a:t> accepted for broadcasting by a station. The </a:t>
            </a:r>
            <a:r>
              <a:rPr lang="en-US" dirty="0" err="1" smtClean="0"/>
              <a:t>programme</a:t>
            </a:r>
            <a:r>
              <a:rPr lang="en-US" dirty="0" smtClean="0"/>
              <a:t> could be a TV series or serial, depending on the choice of the producer and the format of the station. This process starts with a treatment. </a:t>
            </a:r>
          </a:p>
          <a:p>
            <a:r>
              <a:rPr lang="en-US" dirty="0" smtClean="0"/>
              <a:t>The treatment is the succinct description of what the </a:t>
            </a:r>
            <a:r>
              <a:rPr lang="en-US" dirty="0" err="1" smtClean="0"/>
              <a:t>programme</a:t>
            </a:r>
            <a:r>
              <a:rPr lang="en-US" dirty="0" smtClean="0"/>
              <a:t> is trying to show, how it will be shown, and who it is aimed at and the budget. The audience will be defined, the presenter and/ or contributors, the style of the show, and the suggested budget.</a:t>
            </a:r>
          </a:p>
          <a:p>
            <a:r>
              <a:rPr lang="en-US" dirty="0" smtClean="0"/>
              <a:t>Next is the gathering of the production team.</a:t>
            </a:r>
          </a:p>
          <a:p>
            <a:r>
              <a:rPr lang="en-US" dirty="0" smtClean="0"/>
              <a:t>Script writing. This is totally dependent on acceptance of the treatment. Once it has been approved and the budget is assigned, the producer gathers his working team. </a:t>
            </a:r>
            <a:endParaRPr lang="en-US" dirty="0"/>
          </a:p>
          <a:p>
            <a:r>
              <a:rPr lang="en-US" dirty="0" smtClean="0"/>
              <a:t>Production starts with dress rehearsal then shooting.</a:t>
            </a:r>
          </a:p>
          <a:p>
            <a:r>
              <a:rPr lang="en-US" dirty="0" smtClean="0"/>
              <a:t>The last stage is the post production. This stage entails editing and packaging and awareness. </a:t>
            </a:r>
            <a:endParaRPr lang="en-US" dirty="0"/>
          </a:p>
        </p:txBody>
      </p:sp>
    </p:spTree>
    <p:extLst>
      <p:ext uri="{BB962C8B-B14F-4D97-AF65-F5344CB8AC3E}">
        <p14:creationId xmlns:p14="http://schemas.microsoft.com/office/powerpoint/2010/main" val="25464642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Production Personnel</a:t>
            </a:r>
            <a:endParaRPr lang="en-US" dirty="0"/>
          </a:p>
        </p:txBody>
      </p:sp>
      <p:sp>
        <p:nvSpPr>
          <p:cNvPr id="3" name="Content Placeholder 2"/>
          <p:cNvSpPr>
            <a:spLocks noGrp="1"/>
          </p:cNvSpPr>
          <p:nvPr>
            <p:ph idx="1"/>
          </p:nvPr>
        </p:nvSpPr>
        <p:spPr/>
        <p:txBody>
          <a:bodyPr>
            <a:normAutofit fontScale="92500"/>
          </a:bodyPr>
          <a:lstStyle/>
          <a:p>
            <a:r>
              <a:rPr lang="en-US" dirty="0"/>
              <a:t>Studio personnel in broadcasting organizations are involved in the production and transmission of </a:t>
            </a:r>
            <a:r>
              <a:rPr lang="en-US" dirty="0" err="1"/>
              <a:t>programmes</a:t>
            </a:r>
            <a:r>
              <a:rPr lang="en-US" dirty="0"/>
              <a:t> for radio and television. They can be referred to as `above the line and ‘below the line’ production personnel. </a:t>
            </a:r>
            <a:endParaRPr lang="en-US" dirty="0" smtClean="0"/>
          </a:p>
          <a:p>
            <a:pPr marL="0" indent="0">
              <a:buNone/>
            </a:pPr>
            <a:r>
              <a:rPr lang="en-US" b="1" dirty="0"/>
              <a:t>Above-the-Line Production </a:t>
            </a:r>
            <a:r>
              <a:rPr lang="en-US" b="1" dirty="0" smtClean="0"/>
              <a:t>Personnel: </a:t>
            </a:r>
            <a:r>
              <a:rPr lang="en-US" dirty="0" smtClean="0"/>
              <a:t>These </a:t>
            </a:r>
            <a:r>
              <a:rPr lang="en-US" dirty="0"/>
              <a:t>include people who are mainly engaged in non-technical activities. They include writers, directors, artistes and the various production assistants. In large productions they may include executive producers, field and studio producers, production managers, script editors and costume designers</a:t>
            </a:r>
            <a:r>
              <a:rPr lang="en-US" dirty="0" smtClean="0"/>
              <a:t>.</a:t>
            </a:r>
          </a:p>
          <a:p>
            <a:pPr marL="0" indent="0">
              <a:buNone/>
            </a:pPr>
            <a:r>
              <a:rPr lang="en-US" b="1" dirty="0"/>
              <a:t>Below-the-Line Production Personnel</a:t>
            </a:r>
            <a:r>
              <a:rPr lang="en-US" dirty="0"/>
              <a:t>: They include people who operate equipment or supervise such activities. They include studio managers, technical directors, cameramen, audio technicians, lighting directors, floor managers, videotape editors, character generator operators etc. </a:t>
            </a:r>
            <a:r>
              <a:rPr lang="en-US" dirty="0" smtClean="0"/>
              <a:t> </a:t>
            </a:r>
            <a:endParaRPr lang="en-US" dirty="0"/>
          </a:p>
        </p:txBody>
      </p:sp>
    </p:spTree>
    <p:extLst>
      <p:ext uri="{BB962C8B-B14F-4D97-AF65-F5344CB8AC3E}">
        <p14:creationId xmlns:p14="http://schemas.microsoft.com/office/powerpoint/2010/main" val="38984756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smtClean="0"/>
              <a:t>O. </a:t>
            </a:r>
            <a:r>
              <a:rPr lang="en-US" dirty="0" err="1" smtClean="0"/>
              <a:t>Onabajo</a:t>
            </a:r>
            <a:r>
              <a:rPr lang="en-US" dirty="0" smtClean="0"/>
              <a:t>,(1999) Essentials of Broadcast writing and Production: Gabi Concept, Lagos</a:t>
            </a:r>
          </a:p>
          <a:p>
            <a:r>
              <a:rPr lang="en-US" dirty="0" smtClean="0"/>
              <a:t>A. </a:t>
            </a:r>
            <a:r>
              <a:rPr lang="en-US" dirty="0" err="1" smtClean="0"/>
              <a:t>Uyo</a:t>
            </a:r>
            <a:r>
              <a:rPr lang="en-US" dirty="0" smtClean="0"/>
              <a:t> (1987), Mass Media Messages in the Nutshell. </a:t>
            </a:r>
            <a:r>
              <a:rPr lang="en-US" dirty="0" err="1" smtClean="0"/>
              <a:t>Civiletis</a:t>
            </a:r>
            <a:r>
              <a:rPr lang="en-US" dirty="0" smtClean="0"/>
              <a:t> International. New York</a:t>
            </a:r>
            <a:endParaRPr lang="en-US" dirty="0"/>
          </a:p>
        </p:txBody>
      </p:sp>
      <p:sp>
        <p:nvSpPr>
          <p:cNvPr id="4" name="Rectangle 1"/>
          <p:cNvSpPr>
            <a:spLocks noChangeArrowheads="1"/>
          </p:cNvSpPr>
          <p:nvPr/>
        </p:nvSpPr>
        <p:spPr bwMode="auto">
          <a:xfrm>
            <a:off x="0" y="6047959"/>
            <a:ext cx="12192000" cy="80021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chemeClr val="bg1"/>
                </a:solidFill>
                <a:effectLst/>
                <a:latin typeface="source sans pro"/>
                <a:hlinkClick r:id="rId2"/>
              </a:rPr>
              <a:t>  </a:t>
            </a:r>
            <a:r>
              <a:rPr kumimoji="0" lang="en-US" altLang="en-US" sz="1800" b="0" i="0" u="none" strike="noStrike" cap="none" normalizeH="0" baseline="0" dirty="0" smtClean="0">
                <a:ln>
                  <a:noFill/>
                </a:ln>
                <a:solidFill>
                  <a:schemeClr val="bg1"/>
                </a:solidFill>
                <a:effectLst/>
                <a:latin typeface="source sans pro"/>
              </a:rPr>
              <a:t> </a:t>
            </a:r>
            <a:r>
              <a:rPr kumimoji="0" lang="en-US" altLang="en-US" sz="1400" b="0" i="0" u="none" strike="noStrike" cap="none" normalizeH="0" baseline="0" dirty="0" smtClean="0">
                <a:ln>
                  <a:noFill/>
                </a:ln>
                <a:solidFill>
                  <a:schemeClr val="bg1"/>
                </a:solidFill>
                <a:effectLst/>
                <a:latin typeface="source sans pro"/>
              </a:rPr>
              <a:t>        </a:t>
            </a:r>
            <a:r>
              <a:rPr kumimoji="0" lang="en-US" altLang="en-US" sz="800" b="0" i="0" u="none" strike="noStrike" cap="none" normalizeH="0" baseline="0" dirty="0" smtClean="0">
                <a:ln>
                  <a:noFill/>
                </a:ln>
                <a:solidFill>
                  <a:schemeClr val="bg1"/>
                </a:solidFill>
                <a:effectLst/>
              </a:rPr>
              <a:t/>
            </a:r>
            <a:br>
              <a:rPr kumimoji="0" lang="en-US" altLang="en-US" sz="800" b="0" i="0" u="none" strike="noStrike" cap="none" normalizeH="0" baseline="0" dirty="0" smtClean="0">
                <a:ln>
                  <a:noFill/>
                </a:ln>
                <a:solidFill>
                  <a:schemeClr val="bg1"/>
                </a:solidFill>
                <a:effectLst/>
              </a:rPr>
            </a:br>
            <a:r>
              <a:rPr kumimoji="0" lang="en-US" altLang="en-US" sz="1400" b="0" i="0" u="none" strike="noStrike" cap="none" normalizeH="0" baseline="0" dirty="0" smtClean="0">
                <a:ln>
                  <a:noFill/>
                </a:ln>
                <a:solidFill>
                  <a:schemeClr val="bg1"/>
                </a:solidFill>
                <a:effectLst/>
                <a:latin typeface="source sans pro"/>
              </a:rPr>
              <a:t>MCM 207 - Foundations of Broadcasting by </a:t>
            </a:r>
            <a:r>
              <a:rPr kumimoji="0" lang="en-US" altLang="en-US" sz="1400" b="0" i="0" u="none" strike="noStrike" cap="none" normalizeH="0" baseline="0" dirty="0" err="1" smtClean="0">
                <a:ln>
                  <a:noFill/>
                </a:ln>
                <a:solidFill>
                  <a:schemeClr val="bg1"/>
                </a:solidFill>
                <a:effectLst/>
                <a:latin typeface="source sans pro"/>
              </a:rPr>
              <a:t>Sholabomi</a:t>
            </a:r>
            <a:r>
              <a:rPr kumimoji="0" lang="en-US" altLang="en-US" sz="1400" b="0" i="0" u="none" strike="noStrike" cap="none" normalizeH="0" baseline="0" dirty="0" smtClean="0">
                <a:ln>
                  <a:noFill/>
                </a:ln>
                <a:solidFill>
                  <a:schemeClr val="bg1"/>
                </a:solidFill>
                <a:effectLst/>
                <a:latin typeface="source sans pro"/>
              </a:rPr>
              <a:t> F. </a:t>
            </a:r>
            <a:r>
              <a:rPr kumimoji="0" lang="en-US" altLang="en-US" sz="1400" b="0" i="0" u="none" strike="noStrike" cap="none" normalizeH="0" baseline="0" dirty="0" err="1" smtClean="0">
                <a:ln>
                  <a:noFill/>
                </a:ln>
                <a:solidFill>
                  <a:schemeClr val="bg1"/>
                </a:solidFill>
                <a:effectLst/>
                <a:latin typeface="source sans pro"/>
              </a:rPr>
              <a:t>Richardis</a:t>
            </a:r>
            <a:r>
              <a:rPr kumimoji="0" lang="en-US" altLang="en-US" sz="1400" b="0" i="0" u="none" strike="noStrike" cap="none" normalizeH="0" baseline="0" dirty="0" smtClean="0">
                <a:ln>
                  <a:noFill/>
                </a:ln>
                <a:solidFill>
                  <a:schemeClr val="bg1"/>
                </a:solidFill>
                <a:effectLst/>
                <a:latin typeface="source sans pro"/>
              </a:rPr>
              <a:t> licensed under a </a:t>
            </a:r>
            <a:r>
              <a:rPr kumimoji="0" lang="en-US" altLang="en-US" sz="1400" b="0" i="0" u="none" strike="noStrike" cap="none" normalizeH="0" baseline="0" dirty="0" smtClean="0">
                <a:ln>
                  <a:noFill/>
                </a:ln>
                <a:solidFill>
                  <a:schemeClr val="bg1"/>
                </a:solidFill>
                <a:effectLst/>
                <a:latin typeface="source sans pro"/>
                <a:hlinkClick r:id="rId2"/>
              </a:rPr>
              <a:t>Creative Commons Attribution-</a:t>
            </a:r>
            <a:r>
              <a:rPr kumimoji="0" lang="en-US" altLang="en-US" sz="1400" b="0" i="0" u="none" strike="noStrike" cap="none" normalizeH="0" baseline="0" dirty="0" err="1" smtClean="0">
                <a:ln>
                  <a:noFill/>
                </a:ln>
                <a:solidFill>
                  <a:schemeClr val="bg1"/>
                </a:solidFill>
                <a:effectLst/>
                <a:latin typeface="source sans pro"/>
                <a:hlinkClick r:id="rId2"/>
              </a:rPr>
              <a:t>NonCommercial</a:t>
            </a:r>
            <a:r>
              <a:rPr kumimoji="0" lang="en-US" altLang="en-US" sz="1400" b="0" i="0" u="none" strike="noStrike" cap="none" normalizeH="0" baseline="0" dirty="0" smtClean="0">
                <a:ln>
                  <a:noFill/>
                </a:ln>
                <a:solidFill>
                  <a:schemeClr val="bg1"/>
                </a:solidFill>
                <a:effectLst/>
                <a:latin typeface="source sans pro"/>
                <a:hlinkClick r:id="rId2"/>
              </a:rPr>
              <a:t> 4.0 International License</a:t>
            </a:r>
            <a:r>
              <a:rPr kumimoji="0" lang="en-US" altLang="en-US" sz="1400" b="0" i="0" u="none" strike="noStrike" cap="none" normalizeH="0" baseline="0" dirty="0" smtClean="0">
                <a:ln>
                  <a:noFill/>
                </a:ln>
                <a:solidFill>
                  <a:schemeClr val="bg1"/>
                </a:solidFill>
                <a:effectLst/>
                <a:latin typeface="source sans pro"/>
              </a:rPr>
              <a:t>.</a:t>
            </a:r>
            <a:r>
              <a:rPr kumimoji="0" lang="en-US" altLang="en-US" sz="800" b="0" i="0" u="none" strike="noStrike" cap="none" normalizeH="0" baseline="0" dirty="0" smtClean="0">
                <a:ln>
                  <a:noFill/>
                </a:ln>
                <a:solidFill>
                  <a:schemeClr val="bg1"/>
                </a:solidFill>
                <a:effectLst/>
              </a:rPr>
              <a:t> </a:t>
            </a:r>
            <a:endParaRPr kumimoji="0" lang="en-US" altLang="en-US" sz="1400" b="0" i="0" u="none" strike="noStrike" cap="none" normalizeH="0" baseline="0" dirty="0" smtClean="0">
              <a:ln>
                <a:noFill/>
              </a:ln>
              <a:solidFill>
                <a:schemeClr val="bg1"/>
              </a:solidFill>
              <a:effectLst/>
              <a:latin typeface="source sans pro"/>
            </a:endParaRPr>
          </a:p>
        </p:txBody>
      </p:sp>
      <p:pic>
        <p:nvPicPr>
          <p:cNvPr id="2050" name="Picture 2" descr="Creative Commons License">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76900" y="6047959"/>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8996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Course Description</a:t>
            </a:r>
            <a:endParaRPr lang="en-US" dirty="0"/>
          </a:p>
        </p:txBody>
      </p:sp>
      <p:sp>
        <p:nvSpPr>
          <p:cNvPr id="3" name="Content Placeholder 2"/>
          <p:cNvSpPr>
            <a:spLocks noGrp="1"/>
          </p:cNvSpPr>
          <p:nvPr>
            <p:ph idx="1"/>
          </p:nvPr>
        </p:nvSpPr>
        <p:spPr/>
        <p:txBody>
          <a:bodyPr>
            <a:normAutofit fontScale="92500"/>
          </a:bodyPr>
          <a:lstStyle/>
          <a:p>
            <a:pPr indent="0" algn="ctr">
              <a:lnSpc>
                <a:spcPct val="200000"/>
              </a:lnSpc>
            </a:pPr>
            <a:r>
              <a:rPr lang="en-US" dirty="0" smtClean="0"/>
              <a:t>This essential course is an overview of the physical, technical and societal bases of radio and television broadcasting. The laws of nature that make broadcasting possible as well as the different aspects that contribute to the success of broadcasting. It also explores the individual items used in news gathering, news processing and news dissemination. A survey of the diverse environment of broadcasting stations and the networks are also undertaken.</a:t>
            </a:r>
            <a:endParaRPr lang="en-US" dirty="0"/>
          </a:p>
        </p:txBody>
      </p:sp>
    </p:spTree>
    <p:extLst>
      <p:ext uri="{BB962C8B-B14F-4D97-AF65-F5344CB8AC3E}">
        <p14:creationId xmlns:p14="http://schemas.microsoft.com/office/powerpoint/2010/main" val="1262382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Course Outline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Nature of Broadcasting</a:t>
            </a:r>
          </a:p>
          <a:p>
            <a:r>
              <a:rPr lang="en-US" dirty="0" smtClean="0"/>
              <a:t>Emergence of Nigerian Broadcasting Media</a:t>
            </a:r>
          </a:p>
          <a:p>
            <a:r>
              <a:rPr lang="en-US" dirty="0" smtClean="0"/>
              <a:t>Relevant broadcasting Agencies</a:t>
            </a:r>
          </a:p>
          <a:p>
            <a:r>
              <a:rPr lang="en-US" dirty="0" smtClean="0"/>
              <a:t>Interactive Media</a:t>
            </a:r>
          </a:p>
          <a:p>
            <a:r>
              <a:rPr lang="en-US" dirty="0" smtClean="0"/>
              <a:t>Radio propagation</a:t>
            </a:r>
          </a:p>
          <a:p>
            <a:r>
              <a:rPr lang="en-US" dirty="0" smtClean="0"/>
              <a:t>Broadcast Media messages</a:t>
            </a:r>
          </a:p>
          <a:p>
            <a:r>
              <a:rPr lang="en-US" dirty="0" smtClean="0"/>
              <a:t>Nature of broadcasting</a:t>
            </a:r>
          </a:p>
          <a:p>
            <a:r>
              <a:rPr lang="en-US" dirty="0" smtClean="0"/>
              <a:t>Transmitter</a:t>
            </a:r>
          </a:p>
          <a:p>
            <a:r>
              <a:rPr lang="en-US" dirty="0" smtClean="0"/>
              <a:t>The broadcasting studio-TV/radio</a:t>
            </a:r>
          </a:p>
          <a:p>
            <a:r>
              <a:rPr lang="en-US" dirty="0" smtClean="0"/>
              <a:t>Microphones and how they work</a:t>
            </a:r>
          </a:p>
          <a:p>
            <a:r>
              <a:rPr lang="en-US" dirty="0" smtClean="0"/>
              <a:t>Production Planning</a:t>
            </a:r>
          </a:p>
          <a:p>
            <a:r>
              <a:rPr lang="en-US" dirty="0" smtClean="0"/>
              <a:t>Production personnel</a:t>
            </a:r>
          </a:p>
          <a:p>
            <a:endParaRPr lang="en-US" dirty="0"/>
          </a:p>
        </p:txBody>
      </p:sp>
    </p:spTree>
    <p:extLst>
      <p:ext uri="{BB962C8B-B14F-4D97-AF65-F5344CB8AC3E}">
        <p14:creationId xmlns:p14="http://schemas.microsoft.com/office/powerpoint/2010/main" val="24067576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Nature of Broadcasting</a:t>
            </a:r>
            <a:endParaRPr lang="en-US" dirty="0"/>
          </a:p>
        </p:txBody>
      </p:sp>
      <p:sp>
        <p:nvSpPr>
          <p:cNvPr id="3" name="Content Placeholder 2"/>
          <p:cNvSpPr>
            <a:spLocks noGrp="1"/>
          </p:cNvSpPr>
          <p:nvPr>
            <p:ph idx="1"/>
          </p:nvPr>
        </p:nvSpPr>
        <p:spPr/>
        <p:txBody>
          <a:bodyPr>
            <a:normAutofit lnSpcReduction="10000"/>
          </a:bodyPr>
          <a:lstStyle/>
          <a:p>
            <a:r>
              <a:rPr lang="en-US" dirty="0"/>
              <a:t>Broadcasting has been defined as the transmission of information through radio waves from a radio or television station, to the audience in far and near places, through their receivers, which help in decoding such information (</a:t>
            </a:r>
            <a:r>
              <a:rPr lang="en-US" dirty="0" err="1"/>
              <a:t>Onabajo</a:t>
            </a:r>
            <a:r>
              <a:rPr lang="en-US" dirty="0"/>
              <a:t>, 2000). </a:t>
            </a:r>
          </a:p>
          <a:p>
            <a:r>
              <a:rPr lang="en-US" dirty="0"/>
              <a:t>Similarly, broadcasting can also be defined as the dissemination of information by an organization (radio or television station) to a large widely dispersed heterogeneous audience through their radio or television receivers. </a:t>
            </a:r>
          </a:p>
          <a:p>
            <a:r>
              <a:rPr lang="en-US" dirty="0"/>
              <a:t>As opposed to other forms of mass communication like newspapers, magazines and books, broadcasting is an entirely electronic means of communication because it uses electronic technology to encode, distribute and decode messages; newspaper is not a form of electronic communication because it does not use electronic technology in all the stages of encoding. </a:t>
            </a:r>
          </a:p>
        </p:txBody>
      </p:sp>
    </p:spTree>
    <p:extLst>
      <p:ext uri="{BB962C8B-B14F-4D97-AF65-F5344CB8AC3E}">
        <p14:creationId xmlns:p14="http://schemas.microsoft.com/office/powerpoint/2010/main" val="938455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Emergence of the Nigerian Broadcasting media</a:t>
            </a:r>
            <a:endParaRPr lang="en-US" dirty="0"/>
          </a:p>
        </p:txBody>
      </p:sp>
      <p:sp>
        <p:nvSpPr>
          <p:cNvPr id="3" name="Content Placeholder 2"/>
          <p:cNvSpPr>
            <a:spLocks noGrp="1"/>
          </p:cNvSpPr>
          <p:nvPr>
            <p:ph idx="1"/>
          </p:nvPr>
        </p:nvSpPr>
        <p:spPr/>
        <p:txBody>
          <a:bodyPr/>
          <a:lstStyle/>
          <a:p>
            <a:r>
              <a:rPr lang="en-US" dirty="0" smtClean="0"/>
              <a:t>The origin of broadcasting in Nigeria can be traced to 1932 when Lagos began to relay the British Empire service from </a:t>
            </a:r>
            <a:r>
              <a:rPr lang="en-US" dirty="0" err="1" smtClean="0"/>
              <a:t>Daventry</a:t>
            </a:r>
            <a:r>
              <a:rPr lang="en-US" dirty="0" smtClean="0"/>
              <a:t>, England. After this Lagos started to experiment with re broadcasting of messages from British Broadcasting Corporation. This was handled by the Posts and Telegraphs Department. It redistributed the service to Lagos, Kano and Ibadan in 1936.</a:t>
            </a:r>
          </a:p>
          <a:p>
            <a:r>
              <a:rPr lang="en-US" dirty="0" smtClean="0"/>
              <a:t>In April 1, 1951, the Nigerian Broadcasting Service was instituted but it was broadcasting non indigenous messages and it led to the setting up of the Nigerian Broadcasting Corporation which broadcast Nigerian messages.</a:t>
            </a:r>
          </a:p>
          <a:p>
            <a:endParaRPr lang="en-US" dirty="0"/>
          </a:p>
        </p:txBody>
      </p:sp>
    </p:spTree>
    <p:extLst>
      <p:ext uri="{BB962C8B-B14F-4D97-AF65-F5344CB8AC3E}">
        <p14:creationId xmlns:p14="http://schemas.microsoft.com/office/powerpoint/2010/main" val="2738407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Interactive media</a:t>
            </a:r>
            <a:endParaRPr lang="en-US" dirty="0"/>
          </a:p>
        </p:txBody>
      </p:sp>
      <p:sp>
        <p:nvSpPr>
          <p:cNvPr id="3" name="Content Placeholder 2"/>
          <p:cNvSpPr>
            <a:spLocks noGrp="1"/>
          </p:cNvSpPr>
          <p:nvPr>
            <p:ph idx="1"/>
          </p:nvPr>
        </p:nvSpPr>
        <p:spPr/>
        <p:txBody>
          <a:bodyPr>
            <a:normAutofit fontScale="62500" lnSpcReduction="20000"/>
          </a:bodyPr>
          <a:lstStyle/>
          <a:p>
            <a:r>
              <a:rPr lang="en-US" dirty="0"/>
              <a:t>Interactive media is any </a:t>
            </a:r>
            <a:r>
              <a:rPr lang="en-US" dirty="0">
                <a:hlinkClick r:id="rId2"/>
              </a:rPr>
              <a:t>media</a:t>
            </a:r>
            <a:r>
              <a:rPr lang="en-US" dirty="0"/>
              <a:t> that responds to user input. Traditional media such as broadcast television and film involves an audience watching with no way to navigate or participate. Interactive media began to replace this model of one-way communication beginning with the commercialization of the internet in the 1990s. The following are common types of interactive media.</a:t>
            </a:r>
          </a:p>
          <a:p>
            <a:pPr lvl="0"/>
            <a:r>
              <a:rPr lang="en-US" b="1" dirty="0"/>
              <a:t>Application </a:t>
            </a:r>
            <a:r>
              <a:rPr lang="en-US" b="1" dirty="0" smtClean="0"/>
              <a:t>Software: </a:t>
            </a:r>
            <a:r>
              <a:rPr lang="en-US" dirty="0" smtClean="0">
                <a:hlinkClick r:id="rId3"/>
              </a:rPr>
              <a:t>Apps</a:t>
            </a:r>
            <a:r>
              <a:rPr lang="en-US" dirty="0"/>
              <a:t>: Application software for mobile devices such as a weather </a:t>
            </a:r>
            <a:r>
              <a:rPr lang="en-US" dirty="0">
                <a:hlinkClick r:id="rId3"/>
              </a:rPr>
              <a:t>app</a:t>
            </a:r>
            <a:r>
              <a:rPr lang="en-US" dirty="0"/>
              <a:t>.</a:t>
            </a:r>
          </a:p>
          <a:p>
            <a:pPr lvl="0"/>
            <a:r>
              <a:rPr lang="en-US" dirty="0"/>
              <a:t>Games: Entertaining and engaging software that may resemble a digital world.</a:t>
            </a:r>
          </a:p>
          <a:p>
            <a:pPr lvl="0"/>
            <a:r>
              <a:rPr lang="en-US" dirty="0"/>
              <a:t>Virtual Reality: Immersive digital experiences that make users feel as if they are exploring a world that is a digital construct or is a </a:t>
            </a:r>
            <a:r>
              <a:rPr lang="en-US" dirty="0">
                <a:hlinkClick r:id="rId4"/>
              </a:rPr>
              <a:t>digital twin</a:t>
            </a:r>
            <a:r>
              <a:rPr lang="en-US" dirty="0"/>
              <a:t> of physical reality</a:t>
            </a:r>
            <a:r>
              <a:rPr lang="en-US" dirty="0" smtClean="0"/>
              <a:t>. Also virtual communication.</a:t>
            </a:r>
            <a:endParaRPr lang="en-US" dirty="0"/>
          </a:p>
          <a:p>
            <a:pPr lvl="0"/>
            <a:r>
              <a:rPr lang="en-US" dirty="0">
                <a:hlinkClick r:id="rId5"/>
              </a:rPr>
              <a:t>Pervasive Games</a:t>
            </a:r>
            <a:r>
              <a:rPr lang="en-US" dirty="0"/>
              <a:t>: Games that mix virtual and physical environments.</a:t>
            </a:r>
          </a:p>
          <a:p>
            <a:pPr lvl="0"/>
            <a:r>
              <a:rPr lang="en-US" dirty="0"/>
              <a:t>Interactive Video: Video and television with interactive features such as streaming video that audiences help to create. </a:t>
            </a:r>
          </a:p>
          <a:p>
            <a:pPr lvl="0"/>
            <a:r>
              <a:rPr lang="en-US" dirty="0"/>
              <a:t>Publications: Publications such as websites that allow users to navigate, communicate and participate.</a:t>
            </a:r>
          </a:p>
          <a:p>
            <a:pPr lvl="0"/>
            <a:r>
              <a:rPr lang="en-US" dirty="0"/>
              <a:t>Social Media: Digital communities that allow </a:t>
            </a:r>
            <a:r>
              <a:rPr lang="en-US" dirty="0">
                <a:hlinkClick r:id="rId2"/>
              </a:rPr>
              <a:t>media</a:t>
            </a:r>
            <a:r>
              <a:rPr lang="en-US" dirty="0"/>
              <a:t> to be navigated, shared and created.</a:t>
            </a:r>
          </a:p>
          <a:p>
            <a:pPr lvl="0"/>
            <a:r>
              <a:rPr lang="en-US" dirty="0" smtClean="0">
                <a:hlinkClick r:id="rId6"/>
              </a:rPr>
              <a:t>Advertising</a:t>
            </a:r>
            <a:r>
              <a:rPr lang="en-US" dirty="0"/>
              <a:t>: Digital, outdoor and in-store advertising that features interactive elements such as a digital poster that reacts to people who are in its proximity.</a:t>
            </a:r>
          </a:p>
          <a:p>
            <a:pPr lvl="0"/>
            <a:r>
              <a:rPr lang="en-US" dirty="0" smtClean="0"/>
              <a:t>Cinema</a:t>
            </a:r>
            <a:r>
              <a:rPr lang="en-US" dirty="0"/>
              <a:t>: Interactive cinema that allows audiences to play a role in the film. </a:t>
            </a:r>
          </a:p>
          <a:p>
            <a:endParaRPr lang="en-US" dirty="0"/>
          </a:p>
        </p:txBody>
      </p:sp>
    </p:spTree>
    <p:extLst>
      <p:ext uri="{BB962C8B-B14F-4D97-AF65-F5344CB8AC3E}">
        <p14:creationId xmlns:p14="http://schemas.microsoft.com/office/powerpoint/2010/main" val="2040470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Radio Waves</a:t>
            </a:r>
            <a:endParaRPr lang="en-US" dirty="0"/>
          </a:p>
        </p:txBody>
      </p:sp>
      <p:sp>
        <p:nvSpPr>
          <p:cNvPr id="3" name="Content Placeholder 2"/>
          <p:cNvSpPr>
            <a:spLocks noGrp="1"/>
          </p:cNvSpPr>
          <p:nvPr>
            <p:ph idx="1"/>
          </p:nvPr>
        </p:nvSpPr>
        <p:spPr/>
        <p:txBody>
          <a:bodyPr>
            <a:normAutofit fontScale="85000" lnSpcReduction="10000"/>
          </a:bodyPr>
          <a:lstStyle/>
          <a:p>
            <a:r>
              <a:rPr lang="en-US" dirty="0"/>
              <a:t>Radio waves are </a:t>
            </a:r>
            <a:r>
              <a:rPr lang="en-US" dirty="0" smtClean="0"/>
              <a:t>produced when </a:t>
            </a:r>
            <a:r>
              <a:rPr lang="en-US" dirty="0"/>
              <a:t>an electrical current oscillates and </a:t>
            </a:r>
            <a:r>
              <a:rPr lang="en-US" b="1" dirty="0"/>
              <a:t>oscillation </a:t>
            </a:r>
            <a:r>
              <a:rPr lang="en-US" dirty="0"/>
              <a:t>is the process whereby an electric current vibrates and reverses its direction of flow in a regular way. This gives birth to an alternating current which helps generate radio </a:t>
            </a:r>
            <a:r>
              <a:rPr lang="en-US" dirty="0" smtClean="0"/>
              <a:t>waves and thence released </a:t>
            </a:r>
            <a:r>
              <a:rPr lang="en-US" dirty="0"/>
              <a:t>to the atmosphere. </a:t>
            </a:r>
            <a:endParaRPr lang="en-US" dirty="0" smtClean="0"/>
          </a:p>
          <a:p>
            <a:pPr marL="0" indent="0">
              <a:buNone/>
            </a:pPr>
            <a:r>
              <a:rPr lang="en-US" b="1" dirty="0"/>
              <a:t>Classification of Radio Waves </a:t>
            </a:r>
            <a:r>
              <a:rPr lang="en-US" dirty="0" smtClean="0"/>
              <a:t>Radio </a:t>
            </a:r>
            <a:r>
              <a:rPr lang="en-US" dirty="0"/>
              <a:t>waves can be classified into eight (8) groups of frequency bands: </a:t>
            </a:r>
          </a:p>
          <a:p>
            <a:r>
              <a:rPr lang="en-US" dirty="0" err="1"/>
              <a:t>i</a:t>
            </a:r>
            <a:r>
              <a:rPr lang="en-US" dirty="0"/>
              <a:t> Very Low Frequency (VLF) waves ii Low Frequency (LF) waves </a:t>
            </a:r>
          </a:p>
          <a:p>
            <a:r>
              <a:rPr lang="en-US" dirty="0"/>
              <a:t>iii Medium Frequency (MF) waves </a:t>
            </a:r>
          </a:p>
          <a:p>
            <a:r>
              <a:rPr lang="en-US" dirty="0"/>
              <a:t>iv High Frequency (HF) waves </a:t>
            </a:r>
          </a:p>
          <a:p>
            <a:r>
              <a:rPr lang="en-US" dirty="0"/>
              <a:t>v Very High Frequency (VHF) waves </a:t>
            </a:r>
          </a:p>
          <a:p>
            <a:r>
              <a:rPr lang="en-US" dirty="0"/>
              <a:t>vi Ultra High Frequency (UHF) waves </a:t>
            </a:r>
          </a:p>
          <a:p>
            <a:r>
              <a:rPr lang="en-US" dirty="0"/>
              <a:t>vii Super High Frequency (SHF) waves </a:t>
            </a:r>
          </a:p>
          <a:p>
            <a:r>
              <a:rPr lang="en-US" dirty="0"/>
              <a:t>viii Extremely High Frequency (EHF) waves </a:t>
            </a:r>
          </a:p>
        </p:txBody>
      </p:sp>
    </p:spTree>
    <p:extLst>
      <p:ext uri="{BB962C8B-B14F-4D97-AF65-F5344CB8AC3E}">
        <p14:creationId xmlns:p14="http://schemas.microsoft.com/office/powerpoint/2010/main" val="5473230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broadcast studio</a:t>
            </a:r>
            <a:endParaRPr lang="en-US" dirty="0"/>
          </a:p>
        </p:txBody>
      </p:sp>
      <p:sp>
        <p:nvSpPr>
          <p:cNvPr id="3" name="Content Placeholder 2"/>
          <p:cNvSpPr>
            <a:spLocks noGrp="1"/>
          </p:cNvSpPr>
          <p:nvPr>
            <p:ph idx="1"/>
          </p:nvPr>
        </p:nvSpPr>
        <p:spPr/>
        <p:txBody>
          <a:bodyPr>
            <a:normAutofit fontScale="92500" lnSpcReduction="20000"/>
          </a:bodyPr>
          <a:lstStyle/>
          <a:p>
            <a:r>
              <a:rPr lang="en-US" dirty="0"/>
              <a:t>The studio is the point, where signals are originated. It affords the operational personnel, a comfortable place to carry out their duties. It contains the equipment that convert real life experiences into electronic signals and enables one to control an environment in which broadcast events occur without procedure. The quality of </a:t>
            </a:r>
            <a:r>
              <a:rPr lang="en-US" dirty="0" err="1"/>
              <a:t>programmmes</a:t>
            </a:r>
            <a:r>
              <a:rPr lang="en-US" dirty="0"/>
              <a:t> depends on how well the man in the studio can manipulate other persons, equipment and spaces in the studio. The studio can be divided into two sections: </a:t>
            </a:r>
            <a:endParaRPr lang="en-US" dirty="0" smtClean="0"/>
          </a:p>
          <a:p>
            <a:r>
              <a:rPr lang="en-US" dirty="0"/>
              <a:t>The Control Area: this is where the technical members of the production crew stay in order to control </a:t>
            </a:r>
            <a:r>
              <a:rPr lang="en-US" dirty="0" err="1"/>
              <a:t>programme</a:t>
            </a:r>
            <a:r>
              <a:rPr lang="en-US" dirty="0"/>
              <a:t> signals. </a:t>
            </a:r>
          </a:p>
          <a:p>
            <a:r>
              <a:rPr lang="en-US" dirty="0" smtClean="0"/>
              <a:t>The </a:t>
            </a:r>
            <a:r>
              <a:rPr lang="en-US" dirty="0"/>
              <a:t>Performance Area: This is essentially for the creative members of production. The interpretation of </a:t>
            </a:r>
            <a:r>
              <a:rPr lang="en-US" dirty="0" err="1"/>
              <a:t>programme</a:t>
            </a:r>
            <a:r>
              <a:rPr lang="en-US" dirty="0"/>
              <a:t> scripts takes place here. Some members of the technical crew may also be found in this area. It is sensitive to sound especially during recording and has to be handled carefully. </a:t>
            </a:r>
          </a:p>
        </p:txBody>
      </p:sp>
    </p:spTree>
    <p:extLst>
      <p:ext uri="{BB962C8B-B14F-4D97-AF65-F5344CB8AC3E}">
        <p14:creationId xmlns:p14="http://schemas.microsoft.com/office/powerpoint/2010/main" val="21324576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Broadcast </a:t>
            </a:r>
            <a:r>
              <a:rPr lang="en-US" dirty="0"/>
              <a:t>M</a:t>
            </a:r>
            <a:r>
              <a:rPr lang="en-US" dirty="0" smtClean="0"/>
              <a:t>edia Messages</a:t>
            </a:r>
            <a:endParaRPr lang="en-US" dirty="0"/>
          </a:p>
        </p:txBody>
      </p:sp>
      <p:sp>
        <p:nvSpPr>
          <p:cNvPr id="3" name="Content Placeholder 2"/>
          <p:cNvSpPr>
            <a:spLocks noGrp="1"/>
          </p:cNvSpPr>
          <p:nvPr>
            <p:ph idx="1"/>
          </p:nvPr>
        </p:nvSpPr>
        <p:spPr/>
        <p:txBody>
          <a:bodyPr/>
          <a:lstStyle/>
          <a:p>
            <a:r>
              <a:rPr lang="en-US" spc="300" dirty="0" smtClean="0"/>
              <a:t>The messages of the broadcast media  are generally referred to as </a:t>
            </a:r>
            <a:r>
              <a:rPr lang="en-US" spc="300" dirty="0" err="1" smtClean="0"/>
              <a:t>programmes</a:t>
            </a:r>
            <a:r>
              <a:rPr lang="en-US" spc="300" dirty="0" smtClean="0"/>
              <a:t>. Radio and television </a:t>
            </a:r>
            <a:r>
              <a:rPr lang="en-US" spc="300" dirty="0" err="1" smtClean="0"/>
              <a:t>programmes</a:t>
            </a:r>
            <a:r>
              <a:rPr lang="en-US" spc="300" dirty="0" smtClean="0"/>
              <a:t> may be classified based on the format, function and target audience. Broadcast media messages include but not limited to:</a:t>
            </a:r>
          </a:p>
          <a:p>
            <a:r>
              <a:rPr lang="en-US" spc="300" dirty="0" smtClean="0"/>
              <a:t>Newscast, news commentaries, drama, music, sport cast, films/movies, interviews, talk, discussion, documentaries, special events, weathercast, debates, game shows, docudramas, </a:t>
            </a:r>
            <a:r>
              <a:rPr lang="en-US" spc="300" dirty="0" err="1" smtClean="0"/>
              <a:t>vox</a:t>
            </a:r>
            <a:r>
              <a:rPr lang="en-US" spc="300" dirty="0" smtClean="0"/>
              <a:t> pops news   analysis, debates, quizzes, cartoons, magazines</a:t>
            </a:r>
            <a:r>
              <a:rPr lang="en-US" dirty="0" smtClean="0"/>
              <a:t>.</a:t>
            </a:r>
          </a:p>
          <a:p>
            <a:endParaRPr lang="en-US" dirty="0" smtClean="0"/>
          </a:p>
          <a:p>
            <a:endParaRPr lang="en-US" dirty="0" smtClean="0"/>
          </a:p>
        </p:txBody>
      </p:sp>
    </p:spTree>
    <p:extLst>
      <p:ext uri="{BB962C8B-B14F-4D97-AF65-F5344CB8AC3E}">
        <p14:creationId xmlns:p14="http://schemas.microsoft.com/office/powerpoint/2010/main" val="41280705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141</TotalTime>
  <Words>1906</Words>
  <Application>Microsoft Office PowerPoint</Application>
  <PresentationFormat>Widescreen</PresentationFormat>
  <Paragraphs>93</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 Unicode MS</vt:lpstr>
      <vt:lpstr>Arial</vt:lpstr>
      <vt:lpstr>Bradley Hand ITC</vt:lpstr>
      <vt:lpstr>Century Gothic</vt:lpstr>
      <vt:lpstr>source sans pro</vt:lpstr>
      <vt:lpstr>Wingdings 3</vt:lpstr>
      <vt:lpstr>Ion</vt:lpstr>
      <vt:lpstr>Mountain Top University Empowered to Excel College of Humanities, Management and Social Sciences</vt:lpstr>
      <vt:lpstr>Course Description</vt:lpstr>
      <vt:lpstr>Course Outline</vt:lpstr>
      <vt:lpstr>Nature of Broadcasting</vt:lpstr>
      <vt:lpstr>Emergence of the Nigerian Broadcasting media</vt:lpstr>
      <vt:lpstr>Interactive media</vt:lpstr>
      <vt:lpstr>Radio Waves</vt:lpstr>
      <vt:lpstr>The broadcast studio</vt:lpstr>
      <vt:lpstr>Broadcast Media Messages</vt:lpstr>
      <vt:lpstr>Nature of Broadcasting</vt:lpstr>
      <vt:lpstr>Broadcast Transmitters </vt:lpstr>
      <vt:lpstr>Types of transmitters</vt:lpstr>
      <vt:lpstr>Microphones    </vt:lpstr>
      <vt:lpstr>Production Planning</vt:lpstr>
      <vt:lpstr>Production Personnel</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Mountain Top University Empowered to Excel College of Humanities, Management and Social Sciences</dc:title>
  <dc:creator>Windows User</dc:creator>
  <cp:lastModifiedBy>OER-PC1</cp:lastModifiedBy>
  <cp:revision>14</cp:revision>
  <dcterms:created xsi:type="dcterms:W3CDTF">2019-02-13T18:54:08Z</dcterms:created>
  <dcterms:modified xsi:type="dcterms:W3CDTF">2019-02-15T10:34:46Z</dcterms:modified>
</cp:coreProperties>
</file>