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4" r:id="rId5"/>
    <p:sldId id="259" r:id="rId6"/>
    <p:sldId id="260"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7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4171534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301868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7008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2622346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48916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274840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2664307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333251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379466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6FD0-2BCD-4511-8409-1B94F9B77AAC}"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197233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546FD0-2BCD-4511-8409-1B94F9B77AAC}"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29781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546FD0-2BCD-4511-8409-1B94F9B77AAC}" type="datetimeFigureOut">
              <a:rPr lang="en-US" smtClean="0"/>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3051625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546FD0-2BCD-4511-8409-1B94F9B77AAC}" type="datetimeFigureOut">
              <a:rPr lang="en-US" smtClean="0"/>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62572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546FD0-2BCD-4511-8409-1B94F9B77AAC}" type="datetimeFigureOut">
              <a:rPr lang="en-US" smtClean="0"/>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066677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46FD0-2BCD-4511-8409-1B94F9B77AAC}"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60609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46FD0-2BCD-4511-8409-1B94F9B77AAC}"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CFBFD-317B-4A1C-BEA8-FCEDECE40018}" type="slidenum">
              <a:rPr lang="en-US" smtClean="0"/>
              <a:t>‹#›</a:t>
            </a:fld>
            <a:endParaRPr lang="en-US"/>
          </a:p>
        </p:txBody>
      </p:sp>
    </p:spTree>
    <p:extLst>
      <p:ext uri="{BB962C8B-B14F-4D97-AF65-F5344CB8AC3E}">
        <p14:creationId xmlns:p14="http://schemas.microsoft.com/office/powerpoint/2010/main" val="1855371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546FD0-2BCD-4511-8409-1B94F9B77AAC}" type="datetimeFigureOut">
              <a:rPr lang="en-US" smtClean="0"/>
              <a:t>2/15/2019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6CCFBFD-317B-4A1C-BEA8-FCEDECE40018}" type="slidenum">
              <a:rPr lang="en-US" smtClean="0"/>
              <a:t>‹#›</a:t>
            </a:fld>
            <a:endParaRPr lang="en-US"/>
          </a:p>
        </p:txBody>
      </p:sp>
    </p:spTree>
    <p:extLst>
      <p:ext uri="{BB962C8B-B14F-4D97-AF65-F5344CB8AC3E}">
        <p14:creationId xmlns:p14="http://schemas.microsoft.com/office/powerpoint/2010/main" val="337532569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nc/4.0/"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7639" y="583392"/>
            <a:ext cx="7465454" cy="2597690"/>
          </a:xfrm>
        </p:spPr>
        <p:txBody>
          <a:bodyPr>
            <a:normAutofit fontScale="90000"/>
          </a:bodyPr>
          <a:lstStyle/>
          <a:p>
            <a:r>
              <a:rPr lang="en-US" dirty="0" smtClean="0"/>
              <a:t>Mountain Top University</a:t>
            </a:r>
            <a:br>
              <a:rPr lang="en-US" dirty="0" smtClean="0"/>
            </a:br>
            <a:r>
              <a:rPr lang="en-US" sz="3100" i="1" dirty="0" smtClean="0"/>
              <a:t>Empowered to Exce</a:t>
            </a:r>
            <a:r>
              <a:rPr lang="en-US" sz="3100" i="1" dirty="0"/>
              <a:t>l</a:t>
            </a:r>
            <a:r>
              <a:rPr lang="en-US" sz="3100" i="1" dirty="0" smtClean="0"/>
              <a:t/>
            </a:r>
            <a:br>
              <a:rPr lang="en-US" sz="3100" i="1" dirty="0" smtClean="0"/>
            </a:br>
            <a:r>
              <a:rPr lang="en-US" dirty="0" smtClean="0"/>
              <a:t/>
            </a:r>
            <a:br>
              <a:rPr lang="en-US" dirty="0" smtClean="0"/>
            </a:br>
            <a:endParaRPr lang="en-US" dirty="0"/>
          </a:p>
        </p:txBody>
      </p:sp>
      <p:sp>
        <p:nvSpPr>
          <p:cNvPr id="3" name="Subtitle 2"/>
          <p:cNvSpPr>
            <a:spLocks noGrp="1"/>
          </p:cNvSpPr>
          <p:nvPr>
            <p:ph type="subTitle" idx="1"/>
          </p:nvPr>
        </p:nvSpPr>
        <p:spPr>
          <a:xfrm>
            <a:off x="1524000" y="2047741"/>
            <a:ext cx="9144000" cy="3210059"/>
          </a:xfrm>
        </p:spPr>
        <p:txBody>
          <a:bodyPr/>
          <a:lstStyle/>
          <a:p>
            <a:r>
              <a:rPr lang="en-US" sz="2800" dirty="0" smtClean="0"/>
              <a:t>College of Humanities, Management and Social Sciences</a:t>
            </a:r>
          </a:p>
          <a:p>
            <a:r>
              <a:rPr lang="en-US" sz="2000" dirty="0" smtClean="0"/>
              <a:t>Department of Mass Communication</a:t>
            </a:r>
          </a:p>
          <a:p>
            <a:endParaRPr lang="en-US" sz="2000" dirty="0" smtClean="0"/>
          </a:p>
          <a:p>
            <a:r>
              <a:rPr lang="en-US" spc="300" dirty="0" smtClean="0"/>
              <a:t>Course Title: Writing For the Broadcast Media</a:t>
            </a:r>
          </a:p>
          <a:p>
            <a:r>
              <a:rPr lang="en-US" spc="300" dirty="0" smtClean="0"/>
              <a:t>Course Code: MCM 213</a:t>
            </a:r>
          </a:p>
          <a:p>
            <a:r>
              <a:rPr lang="en-US" spc="300" dirty="0" smtClean="0"/>
              <a:t>Course Lecturer: </a:t>
            </a:r>
            <a:r>
              <a:rPr lang="en-US" spc="300" dirty="0" err="1" smtClean="0"/>
              <a:t>Sholabomi</a:t>
            </a:r>
            <a:r>
              <a:rPr lang="en-US" spc="300" dirty="0" smtClean="0"/>
              <a:t> F. Richard</a:t>
            </a:r>
            <a:endParaRPr lang="en-US" spc="3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184" y="428986"/>
            <a:ext cx="1493759" cy="1344751"/>
          </a:xfrm>
          <a:prstGeom prst="rect">
            <a:avLst/>
          </a:prstGeom>
        </p:spPr>
      </p:pic>
      <p:sp>
        <p:nvSpPr>
          <p:cNvPr id="5" name="Rectangle 1"/>
          <p:cNvSpPr>
            <a:spLocks noChangeArrowheads="1"/>
          </p:cNvSpPr>
          <p:nvPr/>
        </p:nvSpPr>
        <p:spPr bwMode="auto">
          <a:xfrm>
            <a:off x="0" y="5885183"/>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effectLst/>
                <a:latin typeface="source sans pro"/>
                <a:hlinkClick r:id="rId3"/>
              </a:rPr>
              <a:t>  </a:t>
            </a:r>
            <a:r>
              <a:rPr kumimoji="0" lang="en-US" altLang="en-US" sz="1800" b="0" i="0" u="none" strike="noStrike" cap="none" normalizeH="0" baseline="0" dirty="0" smtClean="0">
                <a:ln>
                  <a:noFill/>
                </a:ln>
                <a:effectLst/>
                <a:latin typeface="source sans pro"/>
              </a:rPr>
              <a:t> </a:t>
            </a:r>
            <a:r>
              <a:rPr kumimoji="0" lang="en-US" altLang="en-US" sz="1400" b="0" i="0" u="none" strike="noStrike" cap="none" normalizeH="0" baseline="0" dirty="0" smtClean="0">
                <a:ln>
                  <a:noFill/>
                </a:ln>
                <a:effectLst/>
                <a:latin typeface="source sans pro"/>
              </a:rPr>
              <a:t>        </a:t>
            </a:r>
            <a:r>
              <a:rPr kumimoji="0" lang="en-US" altLang="en-US" sz="800" b="0" i="0" u="none" strike="noStrike" cap="none" normalizeH="0" baseline="0" dirty="0" smtClean="0">
                <a:ln>
                  <a:noFill/>
                </a:ln>
                <a:effectLst/>
              </a:rPr>
              <a:t/>
            </a:r>
            <a:br>
              <a:rPr kumimoji="0" lang="en-US" altLang="en-US" sz="800" b="0" i="0" u="none" strike="noStrike" cap="none" normalizeH="0" baseline="0" dirty="0" smtClean="0">
                <a:ln>
                  <a:noFill/>
                </a:ln>
                <a:effectLst/>
              </a:rPr>
            </a:br>
            <a:r>
              <a:rPr kumimoji="0" lang="en-US" altLang="en-US" sz="1400" b="0" i="0" u="none" strike="noStrike" cap="none" normalizeH="0" baseline="0" dirty="0" smtClean="0">
                <a:ln>
                  <a:noFill/>
                </a:ln>
                <a:effectLst/>
                <a:latin typeface="source sans pro"/>
              </a:rPr>
              <a:t>MCM 213 - Writing For the Broadcast Media by </a:t>
            </a:r>
            <a:r>
              <a:rPr kumimoji="0" lang="en-US" altLang="en-US" sz="1400" b="0" i="0" u="none" strike="noStrike" cap="none" normalizeH="0" baseline="0" dirty="0" err="1" smtClean="0">
                <a:ln>
                  <a:noFill/>
                </a:ln>
                <a:effectLst/>
                <a:latin typeface="source sans pro"/>
              </a:rPr>
              <a:t>Sholabomi</a:t>
            </a:r>
            <a:r>
              <a:rPr kumimoji="0" lang="en-US" altLang="en-US" sz="1400" b="0" i="0" u="none" strike="noStrike" cap="none" normalizeH="0" baseline="0" dirty="0" smtClean="0">
                <a:ln>
                  <a:noFill/>
                </a:ln>
                <a:effectLst/>
                <a:latin typeface="source sans pro"/>
              </a:rPr>
              <a:t> F. Richard is licensed under a </a:t>
            </a:r>
            <a:r>
              <a:rPr kumimoji="0" lang="en-US" altLang="en-US" sz="1400" b="0" i="0" u="none" strike="noStrike" cap="none" normalizeH="0" baseline="0" dirty="0" smtClean="0">
                <a:ln>
                  <a:noFill/>
                </a:ln>
                <a:effectLst/>
                <a:latin typeface="source sans pro"/>
                <a:hlinkClick r:id="rId3"/>
              </a:rPr>
              <a:t>Creative Commons Attribution-</a:t>
            </a:r>
            <a:r>
              <a:rPr kumimoji="0" lang="en-US" altLang="en-US" sz="1400" b="0" i="0" u="none" strike="noStrike" cap="none" normalizeH="0" baseline="0" dirty="0" err="1" smtClean="0">
                <a:ln>
                  <a:noFill/>
                </a:ln>
                <a:effectLst/>
                <a:latin typeface="source sans pro"/>
                <a:hlinkClick r:id="rId3"/>
              </a:rPr>
              <a:t>NonCommercial</a:t>
            </a:r>
            <a:r>
              <a:rPr kumimoji="0" lang="en-US" altLang="en-US" sz="1400" b="0" i="0" u="none" strike="noStrike" cap="none" normalizeH="0" baseline="0" dirty="0" smtClean="0">
                <a:ln>
                  <a:noFill/>
                </a:ln>
                <a:effectLst/>
                <a:latin typeface="source sans pro"/>
                <a:hlinkClick r:id="rId3"/>
              </a:rPr>
              <a:t> 4.0 International License</a:t>
            </a:r>
            <a:r>
              <a:rPr kumimoji="0" lang="en-US" altLang="en-US" sz="1400" b="0" i="0" u="none" strike="noStrike" cap="none" normalizeH="0" baseline="0" dirty="0" smtClean="0">
                <a:ln>
                  <a:noFill/>
                </a:ln>
                <a:effectLst/>
                <a:latin typeface="source sans pro"/>
              </a:rPr>
              <a:t>.</a:t>
            </a:r>
            <a:r>
              <a:rPr kumimoji="0" lang="en-US" altLang="en-US" sz="800" b="0" i="0" u="none" strike="noStrike" cap="none" normalizeH="0" baseline="0" dirty="0" smtClean="0">
                <a:ln>
                  <a:noFill/>
                </a:ln>
                <a:effectLst/>
              </a:rPr>
              <a:t> </a:t>
            </a:r>
            <a:endParaRPr kumimoji="0" lang="en-US" altLang="en-US" sz="1400" b="0" i="0" u="none" strike="noStrike" cap="none" normalizeH="0" baseline="0" dirty="0" smtClean="0">
              <a:ln>
                <a:noFill/>
              </a:ln>
              <a:effectLst/>
              <a:latin typeface="source sans pro"/>
            </a:endParaRPr>
          </a:p>
        </p:txBody>
      </p:sp>
      <p:pic>
        <p:nvPicPr>
          <p:cNvPr id="102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6900" y="57375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35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Television and Radio News Writing Techniques</a:t>
            </a:r>
            <a:endParaRPr lang="en-US" dirty="0"/>
          </a:p>
        </p:txBody>
      </p:sp>
      <p:sp>
        <p:nvSpPr>
          <p:cNvPr id="3" name="Content Placeholder 2"/>
          <p:cNvSpPr>
            <a:spLocks noGrp="1"/>
          </p:cNvSpPr>
          <p:nvPr>
            <p:ph idx="1"/>
          </p:nvPr>
        </p:nvSpPr>
        <p:spPr/>
        <p:txBody>
          <a:bodyPr>
            <a:normAutofit fontScale="62500" lnSpcReduction="20000"/>
          </a:bodyPr>
          <a:lstStyle/>
          <a:p>
            <a:endParaRPr lang="en-US" dirty="0"/>
          </a:p>
          <a:p>
            <a:r>
              <a:rPr lang="en-US" i="1" dirty="0"/>
              <a:t>Use a person’s complete name (first and last name) in the first reference, then the person’s last name thereafter. </a:t>
            </a:r>
            <a:endParaRPr lang="en-US" dirty="0"/>
          </a:p>
          <a:p>
            <a:r>
              <a:rPr lang="en-US" i="1" dirty="0"/>
              <a:t>Use phonetic spellings for unfamiliar words and words that are difficult to pronounce. </a:t>
            </a:r>
            <a:endParaRPr lang="en-US" dirty="0"/>
          </a:p>
          <a:p>
            <a:r>
              <a:rPr lang="en-US" i="1" dirty="0"/>
              <a:t>Omit obscure names and places if they are not meaningful to the story. </a:t>
            </a:r>
            <a:endParaRPr lang="en-US" dirty="0"/>
          </a:p>
          <a:p>
            <a:r>
              <a:rPr lang="en-US" i="1" dirty="0" smtClean="0"/>
              <a:t>In </a:t>
            </a:r>
            <a:r>
              <a:rPr lang="en-US" i="1" dirty="0"/>
              <a:t>age reference, precede the name with the age</a:t>
            </a:r>
            <a:r>
              <a:rPr lang="en-US" dirty="0"/>
              <a:t>. (Example: “The victim, 21-year-old Rob Roy…”) </a:t>
            </a:r>
          </a:p>
          <a:p>
            <a:r>
              <a:rPr lang="en-US" i="1" dirty="0"/>
              <a:t>Avoid writing direct quotations into a news script, if at possible. Instead, let people say things in their own words during </a:t>
            </a:r>
            <a:r>
              <a:rPr lang="en-US" i="1" dirty="0" err="1"/>
              <a:t>soundbites</a:t>
            </a:r>
            <a:r>
              <a:rPr lang="en-US" i="1" dirty="0"/>
              <a:t>. </a:t>
            </a:r>
            <a:r>
              <a:rPr lang="en-US" dirty="0"/>
              <a:t>A </a:t>
            </a:r>
            <a:r>
              <a:rPr lang="en-US" b="1" dirty="0" err="1"/>
              <a:t>soundbite</a:t>
            </a:r>
            <a:r>
              <a:rPr lang="en-US" b="1" dirty="0"/>
              <a:t> </a:t>
            </a:r>
            <a:r>
              <a:rPr lang="en-US" dirty="0"/>
              <a:t>is the exact words spoken by someone in his or her own recorded voice. If you must use a direct quote, set it off with such phrases as “In the words of...” or “As he put it...,” or try to paraphrase as much as possible. Avoid saying “quote” and “unquote” to lead into or end a direct quote. </a:t>
            </a:r>
          </a:p>
          <a:p>
            <a:r>
              <a:rPr lang="en-US" i="1" dirty="0"/>
              <a:t>The attribution should come before a quotation, not after it. </a:t>
            </a:r>
            <a:r>
              <a:rPr lang="en-US" dirty="0"/>
              <a:t>In contrast to writing for print media, the attribution of paraphrased quotations in broadcast stories should be at the beginning of the sentence, before the paraphrase. The listener should know where the quotation is coming from before hearing the quote. Example: “Bill Brown said he would run for re-election.” </a:t>
            </a:r>
          </a:p>
          <a:p>
            <a:r>
              <a:rPr lang="en-US" i="1" dirty="0"/>
              <a:t>Avoid most all abbreviations, even on second reference, unless it is a well-known abbreviation. </a:t>
            </a:r>
            <a:r>
              <a:rPr lang="en-US" dirty="0"/>
              <a:t>This is different from the Associated Press Style rules for print stories. Write out days, months, states, and military titles each time. About the only acceptable abbreviations are </a:t>
            </a:r>
            <a:r>
              <a:rPr lang="en-US" i="1" dirty="0"/>
              <a:t>Mr., Mrs.</a:t>
            </a:r>
            <a:r>
              <a:rPr lang="en-US" dirty="0"/>
              <a:t>, and </a:t>
            </a:r>
            <a:r>
              <a:rPr lang="en-US" i="1" dirty="0"/>
              <a:t>Dr. </a:t>
            </a:r>
            <a:r>
              <a:rPr lang="en-US" dirty="0"/>
              <a:t>Punctuate, by using a hyphen in between, commonly used abbreviations. For example, write “U-S,” instead of “US” (United States), and “U-N” for “UN” (United Nations). </a:t>
            </a:r>
          </a:p>
          <a:p>
            <a:endParaRPr lang="en-US" dirty="0"/>
          </a:p>
        </p:txBody>
      </p:sp>
    </p:spTree>
    <p:extLst>
      <p:ext uri="{BB962C8B-B14F-4D97-AF65-F5344CB8AC3E}">
        <p14:creationId xmlns:p14="http://schemas.microsoft.com/office/powerpoint/2010/main" val="65538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Television and Radio News Story Format </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i="1" dirty="0" smtClean="0"/>
              <a:t>Broadcast </a:t>
            </a:r>
            <a:r>
              <a:rPr lang="en-US" i="1" dirty="0"/>
              <a:t>news stories are typed, double-spaced, and in uppercase/lowercase</a:t>
            </a:r>
            <a:r>
              <a:rPr lang="en-US" dirty="0"/>
              <a:t>. Many years ago, television news scripts were written in all uppercase, but that practice has changed in recent years. </a:t>
            </a:r>
          </a:p>
          <a:p>
            <a:r>
              <a:rPr lang="en-US" i="1" dirty="0"/>
              <a:t>Make the sentence at the bottom of a page a complete sentence. </a:t>
            </a:r>
            <a:r>
              <a:rPr lang="en-US" dirty="0"/>
              <a:t>Do not split a sentence between pages. </a:t>
            </a:r>
          </a:p>
          <a:p>
            <a:r>
              <a:rPr lang="en-US" i="1" dirty="0"/>
              <a:t>Never split words or hyphenated phrases from one line to the next. </a:t>
            </a:r>
            <a:endParaRPr lang="en-US" dirty="0"/>
          </a:p>
          <a:p>
            <a:r>
              <a:rPr lang="en-US" i="1" dirty="0"/>
              <a:t>Do not use copyediting symbols. </a:t>
            </a:r>
            <a:r>
              <a:rPr lang="en-US" dirty="0"/>
              <a:t>Cross out the entire word and write the corrected word above it. This is one reason why broadcast news scripts are double-spaced: so you will have room to make corrections between the lines. </a:t>
            </a:r>
          </a:p>
          <a:p>
            <a:endParaRPr lang="en-US" dirty="0"/>
          </a:p>
        </p:txBody>
      </p:sp>
    </p:spTree>
    <p:extLst>
      <p:ext uri="{BB962C8B-B14F-4D97-AF65-F5344CB8AC3E}">
        <p14:creationId xmlns:p14="http://schemas.microsoft.com/office/powerpoint/2010/main" val="2949388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1"/>
          <p:cNvSpPr>
            <a:spLocks noChangeArrowheads="1"/>
          </p:cNvSpPr>
          <p:nvPr/>
        </p:nvSpPr>
        <p:spPr bwMode="auto">
          <a:xfrm>
            <a:off x="-101600" y="6041362"/>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effectLst/>
                <a:latin typeface="source sans pro"/>
                <a:hlinkClick r:id="rId2"/>
              </a:rPr>
              <a:t>  </a:t>
            </a:r>
            <a:r>
              <a:rPr kumimoji="0" lang="en-US" altLang="en-US" sz="1800" b="0" i="0" u="none" strike="noStrike" cap="none" normalizeH="0" baseline="0" dirty="0" smtClean="0">
                <a:ln>
                  <a:noFill/>
                </a:ln>
                <a:effectLst/>
                <a:latin typeface="source sans pro"/>
              </a:rPr>
              <a:t> </a:t>
            </a:r>
            <a:r>
              <a:rPr kumimoji="0" lang="en-US" altLang="en-US" sz="1400" b="0" i="0" u="none" strike="noStrike" cap="none" normalizeH="0" baseline="0" dirty="0" smtClean="0">
                <a:ln>
                  <a:noFill/>
                </a:ln>
                <a:effectLst/>
                <a:latin typeface="source sans pro"/>
              </a:rPr>
              <a:t>        </a:t>
            </a:r>
            <a:r>
              <a:rPr kumimoji="0" lang="en-US" altLang="en-US" sz="800" b="0" i="0" u="none" strike="noStrike" cap="none" normalizeH="0" baseline="0" dirty="0" smtClean="0">
                <a:ln>
                  <a:noFill/>
                </a:ln>
                <a:effectLst/>
              </a:rPr>
              <a:t/>
            </a:r>
            <a:br>
              <a:rPr kumimoji="0" lang="en-US" altLang="en-US" sz="800" b="0" i="0" u="none" strike="noStrike" cap="none" normalizeH="0" baseline="0" dirty="0" smtClean="0">
                <a:ln>
                  <a:noFill/>
                </a:ln>
                <a:effectLst/>
              </a:rPr>
            </a:br>
            <a:r>
              <a:rPr kumimoji="0" lang="en-US" altLang="en-US" sz="1400" b="0" i="0" u="none" strike="noStrike" cap="none" normalizeH="0" baseline="0" dirty="0" smtClean="0">
                <a:ln>
                  <a:noFill/>
                </a:ln>
                <a:effectLst/>
                <a:latin typeface="source sans pro"/>
              </a:rPr>
              <a:t>MCM 213 - Writing For the Broadcast Media by </a:t>
            </a:r>
            <a:r>
              <a:rPr kumimoji="0" lang="en-US" altLang="en-US" sz="1400" b="0" i="0" u="none" strike="noStrike" cap="none" normalizeH="0" baseline="0" dirty="0" err="1" smtClean="0">
                <a:ln>
                  <a:noFill/>
                </a:ln>
                <a:effectLst/>
                <a:latin typeface="source sans pro"/>
              </a:rPr>
              <a:t>Sholabomi</a:t>
            </a:r>
            <a:r>
              <a:rPr kumimoji="0" lang="en-US" altLang="en-US" sz="1400" b="0" i="0" u="none" strike="noStrike" cap="none" normalizeH="0" baseline="0" dirty="0" smtClean="0">
                <a:ln>
                  <a:noFill/>
                </a:ln>
                <a:effectLst/>
                <a:latin typeface="source sans pro"/>
              </a:rPr>
              <a:t> F. Richard is licensed under a </a:t>
            </a:r>
            <a:r>
              <a:rPr kumimoji="0" lang="en-US" altLang="en-US" sz="1400" b="0" i="0" u="none" strike="noStrike" cap="none" normalizeH="0" baseline="0" dirty="0" smtClean="0">
                <a:ln>
                  <a:noFill/>
                </a:ln>
                <a:effectLst/>
                <a:latin typeface="source sans pro"/>
                <a:hlinkClick r:id="rId2"/>
              </a:rPr>
              <a:t>Creative Commons Attribution-</a:t>
            </a:r>
            <a:r>
              <a:rPr kumimoji="0" lang="en-US" altLang="en-US" sz="1400" b="0" i="0" u="none" strike="noStrike" cap="none" normalizeH="0" baseline="0" dirty="0" err="1" smtClean="0">
                <a:ln>
                  <a:noFill/>
                </a:ln>
                <a:effectLst/>
                <a:latin typeface="source sans pro"/>
                <a:hlinkClick r:id="rId2"/>
              </a:rPr>
              <a:t>NonCommercial</a:t>
            </a:r>
            <a:r>
              <a:rPr kumimoji="0" lang="en-US" altLang="en-US" sz="1400" b="0" i="0" u="none" strike="noStrike" cap="none" normalizeH="0" baseline="0" dirty="0" smtClean="0">
                <a:ln>
                  <a:noFill/>
                </a:ln>
                <a:effectLst/>
                <a:latin typeface="source sans pro"/>
                <a:hlinkClick r:id="rId2"/>
              </a:rPr>
              <a:t> 4.0 International License</a:t>
            </a:r>
            <a:r>
              <a:rPr kumimoji="0" lang="en-US" altLang="en-US" sz="1400" b="0" i="0" u="none" strike="noStrike" cap="none" normalizeH="0" baseline="0" dirty="0" smtClean="0">
                <a:ln>
                  <a:noFill/>
                </a:ln>
                <a:effectLst/>
                <a:latin typeface="source sans pro"/>
              </a:rPr>
              <a:t>.</a:t>
            </a:r>
            <a:r>
              <a:rPr kumimoji="0" lang="en-US" altLang="en-US" sz="800" b="0" i="0" u="none" strike="noStrike" cap="none" normalizeH="0" baseline="0" dirty="0" smtClean="0">
                <a:ln>
                  <a:noFill/>
                </a:ln>
                <a:effectLst/>
              </a:rPr>
              <a:t> </a:t>
            </a:r>
            <a:endParaRPr kumimoji="0" lang="en-US" altLang="en-US" sz="1400" b="0" i="0" u="none" strike="noStrike" cap="none" normalizeH="0" baseline="0" dirty="0" smtClean="0">
              <a:ln>
                <a:noFill/>
              </a:ln>
              <a:effectLst/>
              <a:latin typeface="source sans pro"/>
            </a:endParaRPr>
          </a:p>
        </p:txBody>
      </p:sp>
      <p:pic>
        <p:nvPicPr>
          <p:cNvPr id="5"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300" y="5893724"/>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40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Description</a:t>
            </a:r>
            <a:endParaRPr lang="en-US" dirty="0"/>
          </a:p>
        </p:txBody>
      </p:sp>
      <p:sp>
        <p:nvSpPr>
          <p:cNvPr id="3" name="Content Placeholder 2"/>
          <p:cNvSpPr>
            <a:spLocks noGrp="1"/>
          </p:cNvSpPr>
          <p:nvPr>
            <p:ph idx="1"/>
          </p:nvPr>
        </p:nvSpPr>
        <p:spPr/>
        <p:txBody>
          <a:bodyPr>
            <a:normAutofit fontScale="85000" lnSpcReduction="20000"/>
          </a:bodyPr>
          <a:lstStyle/>
          <a:p>
            <a:pPr>
              <a:lnSpc>
                <a:spcPct val="200000"/>
              </a:lnSpc>
            </a:pPr>
            <a:r>
              <a:rPr lang="en-US" spc="300" dirty="0" smtClean="0"/>
              <a:t>This course will provide a comprehensive explanation on the elements of and activities involved in the writing process as it pertains to radio and television audience. Concerning radio, emphasis should be on writing for talk shows, interviews, spot announcements, eye-witness accounts, magazines, etc. on the television, emphasis should be on the analysis and evaluation of scripts and production of talk shows, interviews, discussion </a:t>
            </a:r>
            <a:r>
              <a:rPr lang="en-US" spc="300" dirty="0" err="1" smtClean="0"/>
              <a:t>programmes</a:t>
            </a:r>
            <a:r>
              <a:rPr lang="en-US" spc="300" dirty="0" smtClean="0"/>
              <a:t>, drama magazines, </a:t>
            </a:r>
            <a:r>
              <a:rPr lang="en-US" spc="300" dirty="0" err="1" smtClean="0"/>
              <a:t>docu</a:t>
            </a:r>
            <a:r>
              <a:rPr lang="en-US" spc="300" dirty="0" smtClean="0"/>
              <a:t>-drama, etc. intensive writing exercise will be carried out.</a:t>
            </a:r>
            <a:endParaRPr lang="en-US" spc="300" dirty="0"/>
          </a:p>
        </p:txBody>
      </p:sp>
    </p:spTree>
    <p:extLst>
      <p:ext uri="{BB962C8B-B14F-4D97-AF65-F5344CB8AC3E}">
        <p14:creationId xmlns:p14="http://schemas.microsoft.com/office/powerpoint/2010/main" val="1287347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br>
              <a:rPr lang="en-US" dirty="0" smtClean="0"/>
            </a:br>
            <a:endParaRPr lang="en-US" dirty="0"/>
          </a:p>
        </p:txBody>
      </p:sp>
      <p:sp>
        <p:nvSpPr>
          <p:cNvPr id="3" name="Content Placeholder 2"/>
          <p:cNvSpPr>
            <a:spLocks noGrp="1"/>
          </p:cNvSpPr>
          <p:nvPr>
            <p:ph idx="1"/>
          </p:nvPr>
        </p:nvSpPr>
        <p:spPr/>
        <p:txBody>
          <a:bodyPr/>
          <a:lstStyle/>
          <a:p>
            <a:r>
              <a:rPr lang="en-US" dirty="0" smtClean="0"/>
              <a:t>Broadcast news structure</a:t>
            </a:r>
          </a:p>
          <a:p>
            <a:r>
              <a:rPr lang="en-US" dirty="0" smtClean="0"/>
              <a:t>Use of verbs</a:t>
            </a:r>
          </a:p>
          <a:p>
            <a:r>
              <a:rPr lang="en-US" dirty="0" smtClean="0"/>
              <a:t>Choice of words</a:t>
            </a:r>
          </a:p>
          <a:p>
            <a:r>
              <a:rPr lang="en-US" dirty="0" smtClean="0"/>
              <a:t>Sentence structure</a:t>
            </a:r>
          </a:p>
          <a:p>
            <a:r>
              <a:rPr lang="en-US" dirty="0" smtClean="0"/>
              <a:t>Punctuation</a:t>
            </a:r>
          </a:p>
          <a:p>
            <a:r>
              <a:rPr lang="en-US" dirty="0" err="1" smtClean="0"/>
              <a:t>Consructing</a:t>
            </a:r>
            <a:r>
              <a:rPr lang="en-US" dirty="0" smtClean="0"/>
              <a:t> broadcast news story</a:t>
            </a:r>
          </a:p>
          <a:p>
            <a:r>
              <a:rPr lang="en-US" dirty="0" smtClean="0"/>
              <a:t>Quotation and Attribution</a:t>
            </a:r>
            <a:endParaRPr lang="en-US" dirty="0"/>
          </a:p>
        </p:txBody>
      </p:sp>
    </p:spTree>
    <p:extLst>
      <p:ext uri="{BB962C8B-B14F-4D97-AF65-F5344CB8AC3E}">
        <p14:creationId xmlns:p14="http://schemas.microsoft.com/office/powerpoint/2010/main" val="230309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Writing for the Eye and Ear</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a:p>
          <a:p>
            <a:pPr>
              <a:lnSpc>
                <a:spcPct val="150000"/>
              </a:lnSpc>
            </a:pPr>
            <a:r>
              <a:rPr lang="en-US" dirty="0" smtClean="0"/>
              <a:t>Writing </a:t>
            </a:r>
            <a:r>
              <a:rPr lang="en-US" dirty="0"/>
              <a:t>for radio and television is different from writing for print for several reasons. First, you have less space and time to present news information. Therefore, you must prioritize and summarize the information carefully. Second, your listeners cannot reread sentences they did not understand the first time; they have to understand the information in a broadcast story as they hear it or see it. As a result, you have to keep your writing simple and clear. And third, you are writing for “the ear.” In print news stories, you are writing for “the eye”; the story must read well to your eye. The television or radio news story has the added complexity that it has to sound good; when a listener hears the story it has to read well to “the ear.” Also for a radio news story, listeners cannot see video of what you are saying, so you must paint word pictures with the words you use in your </a:t>
            </a:r>
          </a:p>
        </p:txBody>
      </p:sp>
    </p:spTree>
    <p:extLst>
      <p:ext uri="{BB962C8B-B14F-4D97-AF65-F5344CB8AC3E}">
        <p14:creationId xmlns:p14="http://schemas.microsoft.com/office/powerpoint/2010/main" val="147876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Broadcast News Structure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5158439"/>
              </p:ext>
            </p:extLst>
          </p:nvPr>
        </p:nvGraphicFramePr>
        <p:xfrm>
          <a:off x="566670" y="1584101"/>
          <a:ext cx="9285668" cy="6016019"/>
        </p:xfrm>
        <a:graphic>
          <a:graphicData uri="http://schemas.openxmlformats.org/drawingml/2006/table">
            <a:tbl>
              <a:tblPr>
                <a:tableStyleId>{5C22544A-7EE6-4342-B048-85BDC9FD1C3A}</a:tableStyleId>
              </a:tblPr>
              <a:tblGrid>
                <a:gridCol w="9285668">
                  <a:extLst>
                    <a:ext uri="{9D8B030D-6E8A-4147-A177-3AD203B41FA5}">
                      <a16:colId xmlns:a16="http://schemas.microsoft.com/office/drawing/2014/main" val="20000"/>
                    </a:ext>
                  </a:extLst>
                </a:gridCol>
              </a:tblGrid>
              <a:tr h="2597043">
                <a:tc>
                  <a:txBody>
                    <a:bodyPr/>
                    <a:lstStyle/>
                    <a:p>
                      <a:pPr marL="0" marR="0">
                        <a:lnSpc>
                          <a:spcPct val="200000"/>
                        </a:lnSpc>
                        <a:spcBef>
                          <a:spcPts val="0"/>
                        </a:spcBef>
                        <a:spcAft>
                          <a:spcPts val="0"/>
                        </a:spcAft>
                      </a:pPr>
                      <a:r>
                        <a:rPr lang="en-US" sz="1200" b="1" spc="300" dirty="0" smtClean="0">
                          <a:effectLst/>
                        </a:rPr>
                        <a:t>The Headline/Focus </a:t>
                      </a:r>
                      <a:r>
                        <a:rPr lang="en-US" sz="1200" b="1" spc="300" dirty="0">
                          <a:effectLst/>
                        </a:rPr>
                        <a:t>Statement:</a:t>
                      </a:r>
                      <a:r>
                        <a:rPr lang="en-US" sz="1200" spc="300" dirty="0">
                          <a:effectLst/>
                        </a:rPr>
                        <a:t> </a:t>
                      </a:r>
                    </a:p>
                    <a:p>
                      <a:pPr marL="0" marR="0">
                        <a:lnSpc>
                          <a:spcPct val="200000"/>
                        </a:lnSpc>
                        <a:spcBef>
                          <a:spcPts val="0"/>
                        </a:spcBef>
                        <a:spcAft>
                          <a:spcPts val="0"/>
                        </a:spcAft>
                      </a:pPr>
                      <a:r>
                        <a:rPr lang="en-US" sz="1200" spc="300" dirty="0">
                          <a:effectLst/>
                        </a:rPr>
                        <a:t>Before you start to write your news story, pick the main actor, action, and recipient, and then use them to shape a focus statement. For example, in a public affairs broadcast release about </a:t>
                      </a:r>
                      <a:r>
                        <a:rPr lang="en-US" sz="1200" spc="300" dirty="0" smtClean="0">
                          <a:effectLst/>
                        </a:rPr>
                        <a:t>a</a:t>
                      </a:r>
                      <a:r>
                        <a:rPr lang="en-US" sz="1200" spc="300" baseline="0" dirty="0" smtClean="0">
                          <a:effectLst/>
                        </a:rPr>
                        <a:t> truck accident that killed </a:t>
                      </a:r>
                      <a:r>
                        <a:rPr lang="en-US" sz="1200" spc="300" dirty="0" smtClean="0">
                          <a:effectLst/>
                        </a:rPr>
                        <a:t>seven traders</a:t>
                      </a:r>
                      <a:r>
                        <a:rPr lang="en-US" sz="1200" spc="300" baseline="0" dirty="0" smtClean="0">
                          <a:effectLst/>
                        </a:rPr>
                        <a:t> in </a:t>
                      </a:r>
                      <a:r>
                        <a:rPr lang="en-US" sz="1200" spc="300" baseline="0" dirty="0" err="1" smtClean="0">
                          <a:effectLst/>
                        </a:rPr>
                        <a:t>Ekiti</a:t>
                      </a:r>
                      <a:r>
                        <a:rPr lang="en-US" sz="1200" spc="300" dirty="0" smtClean="0">
                          <a:effectLst/>
                        </a:rPr>
                        <a:t>, </a:t>
                      </a:r>
                      <a:r>
                        <a:rPr lang="en-US" sz="1200" spc="300" dirty="0">
                          <a:effectLst/>
                        </a:rPr>
                        <a:t>you decide the main actor is </a:t>
                      </a:r>
                      <a:r>
                        <a:rPr lang="en-US" sz="1200" spc="300" dirty="0" smtClean="0">
                          <a:effectLst/>
                        </a:rPr>
                        <a:t>“accident,” </a:t>
                      </a:r>
                      <a:r>
                        <a:rPr lang="en-US" sz="1200" spc="300" dirty="0">
                          <a:effectLst/>
                        </a:rPr>
                        <a:t>the main action verb is “kills,” and the recipient is </a:t>
                      </a:r>
                      <a:r>
                        <a:rPr lang="en-US" sz="1200" spc="300" dirty="0" smtClean="0">
                          <a:effectLst/>
                        </a:rPr>
                        <a:t>“traders.” </a:t>
                      </a:r>
                      <a:r>
                        <a:rPr lang="en-US" sz="1200" spc="300" dirty="0">
                          <a:effectLst/>
                        </a:rPr>
                        <a:t>Your focus statement becomes: </a:t>
                      </a:r>
                    </a:p>
                    <a:p>
                      <a:pPr marL="0" marR="0">
                        <a:lnSpc>
                          <a:spcPct val="200000"/>
                        </a:lnSpc>
                        <a:spcBef>
                          <a:spcPts val="0"/>
                        </a:spcBef>
                        <a:spcAft>
                          <a:spcPts val="0"/>
                        </a:spcAft>
                      </a:pPr>
                      <a:r>
                        <a:rPr lang="en-US" sz="1200" spc="300" dirty="0" smtClean="0">
                          <a:effectLst/>
                        </a:rPr>
                        <a:t>TRUCK</a:t>
                      </a:r>
                      <a:r>
                        <a:rPr lang="en-US" sz="1200" spc="300" baseline="0" dirty="0" smtClean="0">
                          <a:effectLst/>
                        </a:rPr>
                        <a:t> ACCIDENT </a:t>
                      </a:r>
                      <a:r>
                        <a:rPr lang="en-US" sz="1200" spc="300" dirty="0" smtClean="0">
                          <a:effectLst/>
                        </a:rPr>
                        <a:t>KILLS </a:t>
                      </a:r>
                      <a:r>
                        <a:rPr lang="en-US" sz="1200" spc="300" dirty="0">
                          <a:effectLst/>
                        </a:rPr>
                        <a:t>SEVEN </a:t>
                      </a:r>
                      <a:r>
                        <a:rPr lang="en-US" sz="1200" spc="300" dirty="0" smtClean="0">
                          <a:effectLst/>
                        </a:rPr>
                        <a:t>TRADERS </a:t>
                      </a:r>
                      <a:endParaRPr lang="en-US" sz="1200" spc="300" dirty="0">
                        <a:effectLst/>
                      </a:endParaRPr>
                    </a:p>
                    <a:p>
                      <a:pPr marL="0" marR="0">
                        <a:lnSpc>
                          <a:spcPct val="200000"/>
                        </a:lnSpc>
                        <a:spcBef>
                          <a:spcPts val="0"/>
                        </a:spcBef>
                        <a:spcAft>
                          <a:spcPts val="0"/>
                        </a:spcAft>
                      </a:pPr>
                      <a:r>
                        <a:rPr lang="en-US" sz="1200" spc="300" dirty="0">
                          <a:effectLst/>
                        </a:rPr>
                        <a:t>Everything you write about this story should relate to </a:t>
                      </a:r>
                      <a:r>
                        <a:rPr lang="en-US" sz="1200" spc="300" dirty="0" smtClean="0">
                          <a:effectLst/>
                        </a:rPr>
                        <a:t>your headline/focus </a:t>
                      </a:r>
                      <a:r>
                        <a:rPr lang="en-US" sz="1200" spc="300" dirty="0">
                          <a:effectLst/>
                        </a:rPr>
                        <a:t>statement. If you write that three to ten word statement well, you can maintain the same structure – actor, action, and recipient – in your tease and lead. </a:t>
                      </a:r>
                      <a:endParaRPr lang="en-US" sz="1200" spc="300" dirty="0">
                        <a:solidFill>
                          <a:srgbClr val="000000"/>
                        </a:solidFill>
                        <a:effectLst/>
                        <a:latin typeface="Bookman Old Style" panose="02050604050505020204" pitchFamily="18" charset="0"/>
                        <a:ea typeface="Calibri" panose="020F0502020204030204" pitchFamily="34" charset="0"/>
                        <a:cs typeface="Bookman Old Style" panose="02050604050505020204" pitchFamily="18" charset="0"/>
                      </a:endParaRPr>
                    </a:p>
                  </a:txBody>
                  <a:tcPr marL="48627" marR="48627" marT="0" marB="0"/>
                </a:tc>
                <a:extLst>
                  <a:ext uri="{0D108BD9-81ED-4DB2-BD59-A6C34878D82A}">
                    <a16:rowId xmlns:a16="http://schemas.microsoft.com/office/drawing/2014/main" val="10000"/>
                  </a:ext>
                </a:extLst>
              </a:tr>
              <a:tr h="2412838">
                <a:tc>
                  <a:txBody>
                    <a:bodyPr/>
                    <a:lstStyle/>
                    <a:p>
                      <a:pPr marL="0" marR="0">
                        <a:lnSpc>
                          <a:spcPct val="200000"/>
                        </a:lnSpc>
                        <a:spcBef>
                          <a:spcPts val="0"/>
                        </a:spcBef>
                        <a:spcAft>
                          <a:spcPts val="0"/>
                        </a:spcAft>
                      </a:pPr>
                      <a:r>
                        <a:rPr lang="en-US" sz="1200" spc="300" dirty="0">
                          <a:effectLst/>
                        </a:rPr>
                        <a:t>Everything you write about this story should relate to your </a:t>
                      </a:r>
                      <a:r>
                        <a:rPr lang="en-US" sz="1200" spc="300" dirty="0" smtClean="0">
                          <a:effectLst/>
                        </a:rPr>
                        <a:t>focus/headline </a:t>
                      </a:r>
                      <a:r>
                        <a:rPr lang="en-US" sz="1200" spc="300" dirty="0">
                          <a:effectLst/>
                        </a:rPr>
                        <a:t>statement</a:t>
                      </a:r>
                      <a:r>
                        <a:rPr lang="en-US" sz="1200" spc="300" dirty="0" smtClean="0">
                          <a:effectLst/>
                        </a:rPr>
                        <a:t>.. </a:t>
                      </a:r>
                      <a:endParaRPr lang="en-US" sz="1200" spc="300" dirty="0">
                        <a:solidFill>
                          <a:srgbClr val="000000"/>
                        </a:solidFill>
                        <a:effectLst/>
                        <a:latin typeface="Bookman Old Style" panose="02050604050505020204" pitchFamily="18" charset="0"/>
                        <a:ea typeface="Calibri" panose="020F0502020204030204" pitchFamily="34" charset="0"/>
                        <a:cs typeface="Bookman Old Style" panose="02050604050505020204" pitchFamily="18" charset="0"/>
                      </a:endParaRPr>
                    </a:p>
                  </a:txBody>
                  <a:tcPr marL="48627" marR="48627"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9155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QUOTATIONS AND ATTRIBUTION:</a:t>
            </a:r>
            <a:endParaRPr lang="en-US" dirty="0"/>
          </a:p>
        </p:txBody>
      </p:sp>
      <p:sp>
        <p:nvSpPr>
          <p:cNvPr id="3" name="Content Placeholder 2"/>
          <p:cNvSpPr>
            <a:spLocks noGrp="1"/>
          </p:cNvSpPr>
          <p:nvPr>
            <p:ph idx="1"/>
          </p:nvPr>
        </p:nvSpPr>
        <p:spPr/>
        <p:txBody>
          <a:bodyPr>
            <a:normAutofit fontScale="62500" lnSpcReduction="20000"/>
          </a:bodyPr>
          <a:lstStyle/>
          <a:p>
            <a:endParaRPr lang="en-US" dirty="0"/>
          </a:p>
          <a:p>
            <a:pPr marL="0" indent="0">
              <a:buNone/>
            </a:pPr>
            <a:r>
              <a:rPr lang="en-US" dirty="0"/>
              <a:t>Your listener cannot see the quotation marks in your copy. If you feel you must use a direct quote, alert your listener it’s coming. </a:t>
            </a:r>
            <a:r>
              <a:rPr lang="en-US" dirty="0" smtClean="0"/>
              <a:t> </a:t>
            </a:r>
            <a:r>
              <a:rPr lang="en-US" b="1" dirty="0" smtClean="0"/>
              <a:t>“</a:t>
            </a:r>
            <a:r>
              <a:rPr lang="en-US" b="1" dirty="0"/>
              <a:t>I AM NOT </a:t>
            </a:r>
            <a:r>
              <a:rPr lang="en-US" b="1" dirty="0" smtClean="0"/>
              <a:t>RUNNING FOR SECOND TERM,” </a:t>
            </a:r>
            <a:r>
              <a:rPr lang="en-US" b="1" dirty="0"/>
              <a:t>THE PRESIDENT SAID. </a:t>
            </a:r>
            <a:endParaRPr lang="en-US" dirty="0"/>
          </a:p>
          <a:p>
            <a:pPr marL="0" indent="0">
              <a:buNone/>
            </a:pPr>
            <a:r>
              <a:rPr lang="en-US" dirty="0"/>
              <a:t>When your audience first hears that statement, they have no way of knowing it’s not the announcer claiming not to be </a:t>
            </a:r>
            <a:r>
              <a:rPr lang="en-US" dirty="0" smtClean="0"/>
              <a:t>running for second term. </a:t>
            </a:r>
            <a:r>
              <a:rPr lang="en-US" dirty="0"/>
              <a:t>There’s a good chance they’ll become confused and miss part of your story. </a:t>
            </a:r>
            <a:r>
              <a:rPr lang="en-US" b="1" dirty="0" smtClean="0"/>
              <a:t>THE </a:t>
            </a:r>
            <a:r>
              <a:rPr lang="en-US" b="1" dirty="0"/>
              <a:t>PRESIDENT SAID, IN HIS WORDS, “I AM NOT </a:t>
            </a:r>
            <a:r>
              <a:rPr lang="en-US" b="1" dirty="0" smtClean="0"/>
              <a:t>RUNNING FOR SECOND TERM.” </a:t>
            </a:r>
            <a:endParaRPr lang="en-US" dirty="0"/>
          </a:p>
          <a:p>
            <a:pPr marL="0" indent="0">
              <a:buNone/>
            </a:pPr>
            <a:r>
              <a:rPr lang="en-US" dirty="0"/>
              <a:t>Unless the quote is very dynamic, you’ll probably want to paraphrase it. </a:t>
            </a:r>
            <a:r>
              <a:rPr lang="en-US" b="1" dirty="0" smtClean="0"/>
              <a:t>THE </a:t>
            </a:r>
            <a:r>
              <a:rPr lang="en-US" b="1" dirty="0"/>
              <a:t>PRESIDENT SAYS HE IS NOT </a:t>
            </a:r>
            <a:r>
              <a:rPr lang="en-US" b="1" dirty="0" smtClean="0"/>
              <a:t>RUNNING FOR SECOND TERM. </a:t>
            </a:r>
            <a:endParaRPr lang="en-US" dirty="0"/>
          </a:p>
          <a:p>
            <a:pPr marL="0" indent="0">
              <a:buNone/>
            </a:pPr>
            <a:r>
              <a:rPr lang="en-US" dirty="0"/>
              <a:t>Remember to identify the source of your quote or paraphrase up front. Alert your audience that a quote is next, and begin the quote with the source. You’ll also want to avoid using long quotes. Again, the best move you can make is to paraphrase. And if it’s necessary to </a:t>
            </a:r>
            <a:r>
              <a:rPr lang="en-US" i="1" dirty="0"/>
              <a:t>link </a:t>
            </a:r>
            <a:r>
              <a:rPr lang="en-US" dirty="0"/>
              <a:t>a second statement with the speaker, use a conversational, clarifying phrase. </a:t>
            </a:r>
            <a:r>
              <a:rPr lang="en-US" b="1" dirty="0" smtClean="0"/>
              <a:t>THE </a:t>
            </a:r>
            <a:r>
              <a:rPr lang="en-US" b="1" dirty="0"/>
              <a:t>ADMIRAL ALSO SAID.... </a:t>
            </a:r>
            <a:endParaRPr lang="en-US" dirty="0"/>
          </a:p>
          <a:p>
            <a:pPr marL="0" indent="0">
              <a:buNone/>
            </a:pPr>
            <a:r>
              <a:rPr lang="en-US" dirty="0"/>
              <a:t>Some newscasters use “quote” and “unquote” to lead into and go out of quotes, a habit that is un-conversational and unnecessary. When you begin your quote with the source, your listeners will understand who said what. </a:t>
            </a:r>
            <a:r>
              <a:rPr lang="en-US" dirty="0" smtClean="0"/>
              <a:t> </a:t>
            </a:r>
            <a:r>
              <a:rPr lang="en-US" i="1" dirty="0" smtClean="0"/>
              <a:t>Instead </a:t>
            </a:r>
            <a:r>
              <a:rPr lang="en-US" i="1" dirty="0"/>
              <a:t>of</a:t>
            </a:r>
            <a:r>
              <a:rPr lang="en-US" b="1" i="1" dirty="0"/>
              <a:t>: </a:t>
            </a:r>
            <a:endParaRPr lang="en-US" dirty="0"/>
          </a:p>
          <a:p>
            <a:pPr marL="0" indent="0">
              <a:buNone/>
            </a:pPr>
            <a:r>
              <a:rPr lang="en-US" b="1" dirty="0"/>
              <a:t>THE </a:t>
            </a:r>
            <a:r>
              <a:rPr lang="en-US" b="1" dirty="0" smtClean="0"/>
              <a:t>INSPECTOR GENERAL OF POLICE SAID</a:t>
            </a:r>
            <a:r>
              <a:rPr lang="en-US" b="1" dirty="0"/>
              <a:t>, QUOTE, “THE BLAZE STARTED IN THE KITCHEN.” </a:t>
            </a:r>
            <a:endParaRPr lang="en-US" dirty="0"/>
          </a:p>
          <a:p>
            <a:pPr marL="0" indent="0">
              <a:buNone/>
            </a:pPr>
            <a:r>
              <a:rPr lang="en-US" i="1" dirty="0"/>
              <a:t>Why not say: </a:t>
            </a:r>
            <a:r>
              <a:rPr lang="en-US" b="1" dirty="0" smtClean="0"/>
              <a:t>THE </a:t>
            </a:r>
            <a:r>
              <a:rPr lang="en-US" b="1" dirty="0"/>
              <a:t>INSPECTOR GENERAL OF POLICE </a:t>
            </a:r>
            <a:r>
              <a:rPr lang="en-US" b="1" dirty="0" smtClean="0"/>
              <a:t>SAYS </a:t>
            </a:r>
            <a:r>
              <a:rPr lang="en-US" b="1" dirty="0"/>
              <a:t>THE BLAZE STARTED IN THE KITCHEN. </a:t>
            </a:r>
            <a:endParaRPr lang="en-US" dirty="0"/>
          </a:p>
          <a:p>
            <a:pPr marL="0" indent="0">
              <a:buNone/>
            </a:pPr>
            <a:r>
              <a:rPr lang="en-US" dirty="0"/>
              <a:t>That way, you’re giving </a:t>
            </a:r>
            <a:r>
              <a:rPr lang="en-US" i="1" dirty="0"/>
              <a:t>attribution </a:t>
            </a:r>
            <a:r>
              <a:rPr lang="en-US" dirty="0"/>
              <a:t>to a key piece of information without dragging down the sentence – or your listener’s mind. Don’t worry about attributing the source if the facts are obvious </a:t>
            </a:r>
            <a:r>
              <a:rPr lang="en-US" dirty="0" smtClean="0"/>
              <a:t>or </a:t>
            </a:r>
            <a:r>
              <a:rPr lang="en-US" dirty="0"/>
              <a:t>easily verified.</a:t>
            </a:r>
          </a:p>
          <a:p>
            <a:endParaRPr lang="en-US" dirty="0"/>
          </a:p>
        </p:txBody>
      </p:sp>
    </p:spTree>
    <p:extLst>
      <p:ext uri="{BB962C8B-B14F-4D97-AF65-F5344CB8AC3E}">
        <p14:creationId xmlns:p14="http://schemas.microsoft.com/office/powerpoint/2010/main" val="721264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TITLES AND </a:t>
            </a:r>
            <a:r>
              <a:rPr lang="en-US" b="1" i="1" dirty="0" smtClean="0"/>
              <a:t>NAMES</a:t>
            </a:r>
            <a:endParaRPr lang="en-US" dirty="0"/>
          </a:p>
        </p:txBody>
      </p:sp>
      <p:sp>
        <p:nvSpPr>
          <p:cNvPr id="3" name="Content Placeholder 2"/>
          <p:cNvSpPr>
            <a:spLocks noGrp="1"/>
          </p:cNvSpPr>
          <p:nvPr>
            <p:ph idx="1"/>
          </p:nvPr>
        </p:nvSpPr>
        <p:spPr/>
        <p:txBody>
          <a:bodyPr/>
          <a:lstStyle/>
          <a:p>
            <a:endParaRPr lang="en-US" dirty="0"/>
          </a:p>
          <a:p>
            <a:pPr marL="0" indent="0">
              <a:buNone/>
            </a:pPr>
            <a:r>
              <a:rPr lang="en-US" dirty="0"/>
              <a:t>Avoid starting a broadcast story with a person’s name. Definitely avoid using the name of an </a:t>
            </a:r>
            <a:r>
              <a:rPr lang="en-US" i="1" dirty="0"/>
              <a:t>unfamiliar </a:t>
            </a:r>
            <a:r>
              <a:rPr lang="en-US" dirty="0"/>
              <a:t>individual unless you’re striving for a special effect – a very rare instance in </a:t>
            </a:r>
            <a:r>
              <a:rPr lang="en-US" i="1" dirty="0"/>
              <a:t>news </a:t>
            </a:r>
            <a:r>
              <a:rPr lang="en-US" dirty="0"/>
              <a:t>writing. When you use names and titles together, remember to put the </a:t>
            </a:r>
            <a:r>
              <a:rPr lang="en-US" i="1" dirty="0"/>
              <a:t>title </a:t>
            </a:r>
            <a:r>
              <a:rPr lang="en-US" dirty="0"/>
              <a:t>ahead of the </a:t>
            </a:r>
            <a:r>
              <a:rPr lang="en-US" i="1" dirty="0"/>
              <a:t>name</a:t>
            </a:r>
            <a:r>
              <a:rPr lang="en-US" dirty="0"/>
              <a:t>. </a:t>
            </a:r>
          </a:p>
          <a:p>
            <a:pPr marL="0" indent="0">
              <a:buNone/>
            </a:pPr>
            <a:r>
              <a:rPr lang="en-US" b="1" dirty="0" smtClean="0"/>
              <a:t>THE VICE PRESIDENT PROFESSOR YEMI OSINBAJO </a:t>
            </a:r>
            <a:r>
              <a:rPr lang="en-US" b="1" dirty="0"/>
              <a:t>SAYS.... </a:t>
            </a:r>
            <a:endParaRPr lang="en-US" dirty="0"/>
          </a:p>
          <a:p>
            <a:r>
              <a:rPr lang="en-US" i="1" dirty="0"/>
              <a:t>Instead of: </a:t>
            </a:r>
            <a:r>
              <a:rPr lang="en-US" b="1" dirty="0" smtClean="0"/>
              <a:t>PROFESSOR </a:t>
            </a:r>
            <a:r>
              <a:rPr lang="en-US" b="1" dirty="0"/>
              <a:t>YEMI OSINBAJO</a:t>
            </a:r>
            <a:r>
              <a:rPr lang="en-US" b="1" dirty="0" smtClean="0"/>
              <a:t>, </a:t>
            </a:r>
            <a:r>
              <a:rPr lang="en-US" b="1" dirty="0"/>
              <a:t>THE VICE PRESIDENT</a:t>
            </a:r>
            <a:r>
              <a:rPr lang="en-US" b="1" dirty="0" smtClean="0"/>
              <a:t>, </a:t>
            </a:r>
            <a:r>
              <a:rPr lang="en-US" b="1" dirty="0"/>
              <a:t>SAYS.... </a:t>
            </a:r>
            <a:endParaRPr lang="en-US" dirty="0"/>
          </a:p>
          <a:p>
            <a:r>
              <a:rPr lang="en-US" dirty="0"/>
              <a:t>Notice that when you place the title before the name, you don’t use commas. Your sentence flows much more naturally and quickly.</a:t>
            </a:r>
          </a:p>
        </p:txBody>
      </p:sp>
    </p:spTree>
    <p:extLst>
      <p:ext uri="{BB962C8B-B14F-4D97-AF65-F5344CB8AC3E}">
        <p14:creationId xmlns:p14="http://schemas.microsoft.com/office/powerpoint/2010/main" val="2062485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CONSTRUCTING THE BROADCAST NEWS STORY: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lnSpc>
                <a:spcPct val="200000"/>
              </a:lnSpc>
            </a:pPr>
            <a:r>
              <a:rPr lang="en-US" spc="300" dirty="0" smtClean="0"/>
              <a:t>The </a:t>
            </a:r>
            <a:r>
              <a:rPr lang="en-US" spc="300" dirty="0"/>
              <a:t>structure of a </a:t>
            </a:r>
            <a:r>
              <a:rPr lang="en-US" b="1" i="1" spc="300" dirty="0"/>
              <a:t>broadcast news story </a:t>
            </a:r>
            <a:r>
              <a:rPr lang="en-US" spc="300" dirty="0"/>
              <a:t>differs from a </a:t>
            </a:r>
            <a:r>
              <a:rPr lang="en-US" b="1" i="1" spc="300" dirty="0"/>
              <a:t>print story</a:t>
            </a:r>
            <a:r>
              <a:rPr lang="en-US" spc="300" dirty="0"/>
              <a:t>. The print story is written in the “inverted pyramid” style. The who, what, when, where, why, and how are usually included in the </a:t>
            </a:r>
            <a:r>
              <a:rPr lang="en-US" i="1" spc="300" dirty="0"/>
              <a:t>summary </a:t>
            </a:r>
            <a:r>
              <a:rPr lang="en-US" spc="300" dirty="0"/>
              <a:t>lead. The print journalist then unfolds the rest of the facts in descending order of importance. Conversely</a:t>
            </a:r>
            <a:r>
              <a:rPr lang="en-US" spc="300" dirty="0" smtClean="0"/>
              <a:t>, the </a:t>
            </a:r>
            <a:r>
              <a:rPr lang="en-US" b="1" i="1" spc="300" dirty="0"/>
              <a:t>broadcast story </a:t>
            </a:r>
            <a:r>
              <a:rPr lang="en-US" b="1" i="1" spc="300" dirty="0" smtClean="0"/>
              <a:t>is written </a:t>
            </a:r>
            <a:r>
              <a:rPr lang="en-US" spc="300" dirty="0" smtClean="0"/>
              <a:t>in </a:t>
            </a:r>
            <a:r>
              <a:rPr lang="en-US" spc="300" dirty="0"/>
              <a:t>the “upright pyramid” style. At the peak is the news peg – the single most important fact (what happened). You add the remaining four “</a:t>
            </a:r>
            <a:r>
              <a:rPr lang="en-US" spc="300" dirty="0" err="1"/>
              <a:t>Ws</a:t>
            </a:r>
            <a:r>
              <a:rPr lang="en-US" spc="300" dirty="0"/>
              <a:t>” and the how to the body to complete the news story. </a:t>
            </a:r>
          </a:p>
        </p:txBody>
      </p:sp>
    </p:spTree>
    <p:extLst>
      <p:ext uri="{BB962C8B-B14F-4D97-AF65-F5344CB8AC3E}">
        <p14:creationId xmlns:p14="http://schemas.microsoft.com/office/powerpoint/2010/main" val="2399374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Broadcast writing Tips</a:t>
            </a:r>
            <a:endParaRPr lang="en-US" dirty="0"/>
          </a:p>
        </p:txBody>
      </p:sp>
      <p:sp>
        <p:nvSpPr>
          <p:cNvPr id="3" name="Content Placeholder 2"/>
          <p:cNvSpPr>
            <a:spLocks noGrp="1"/>
          </p:cNvSpPr>
          <p:nvPr>
            <p:ph idx="1"/>
          </p:nvPr>
        </p:nvSpPr>
        <p:spPr/>
        <p:txBody>
          <a:bodyPr/>
          <a:lstStyle/>
          <a:p>
            <a:r>
              <a:rPr lang="en-US" dirty="0" smtClean="0"/>
              <a:t>Be brief</a:t>
            </a:r>
          </a:p>
          <a:p>
            <a:r>
              <a:rPr lang="en-US" dirty="0" smtClean="0"/>
              <a:t>Use correct grammar</a:t>
            </a:r>
          </a:p>
          <a:p>
            <a:r>
              <a:rPr lang="en-US" dirty="0" smtClean="0"/>
              <a:t>Put the important information first</a:t>
            </a:r>
          </a:p>
          <a:p>
            <a:r>
              <a:rPr lang="en-US" dirty="0" smtClean="0"/>
              <a:t>Write good leads</a:t>
            </a:r>
          </a:p>
          <a:p>
            <a:r>
              <a:rPr lang="en-US" dirty="0" smtClean="0"/>
              <a:t>Stick to short sentences of 20 words or less</a:t>
            </a:r>
          </a:p>
          <a:p>
            <a:r>
              <a:rPr lang="en-US" dirty="0" smtClean="0"/>
              <a:t>Write the way you talk</a:t>
            </a:r>
          </a:p>
          <a:p>
            <a:r>
              <a:rPr lang="en-US" dirty="0" smtClean="0"/>
              <a:t>Use contractions</a:t>
            </a:r>
          </a:p>
          <a:p>
            <a:r>
              <a:rPr lang="en-US" dirty="0" smtClean="0"/>
              <a:t>Use simple-subject-verb-object sentence structures</a:t>
            </a:r>
          </a:p>
          <a:p>
            <a:r>
              <a:rPr lang="en-US" dirty="0" smtClean="0"/>
              <a:t>Use active voice and active verbs</a:t>
            </a:r>
          </a:p>
          <a:p>
            <a:endParaRPr lang="en-US" dirty="0"/>
          </a:p>
        </p:txBody>
      </p:sp>
    </p:spTree>
    <p:extLst>
      <p:ext uri="{BB962C8B-B14F-4D97-AF65-F5344CB8AC3E}">
        <p14:creationId xmlns:p14="http://schemas.microsoft.com/office/powerpoint/2010/main" val="1802069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62</TotalTime>
  <Words>1532</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Bookman Old Style</vt:lpstr>
      <vt:lpstr>Calibri</vt:lpstr>
      <vt:lpstr>source sans pro</vt:lpstr>
      <vt:lpstr>Trebuchet MS</vt:lpstr>
      <vt:lpstr>Wingdings 3</vt:lpstr>
      <vt:lpstr>Facet</vt:lpstr>
      <vt:lpstr>Mountain Top University Empowered to Excel  </vt:lpstr>
      <vt:lpstr>Course Description</vt:lpstr>
      <vt:lpstr>Course outline </vt:lpstr>
      <vt:lpstr>Writing for the Eye and Ear</vt:lpstr>
      <vt:lpstr>Broadcast News Structure</vt:lpstr>
      <vt:lpstr>QUOTATIONS AND ATTRIBUTION:</vt:lpstr>
      <vt:lpstr>TITLES AND NAMES</vt:lpstr>
      <vt:lpstr>CONSTRUCTING THE BROADCAST NEWS STORY:  </vt:lpstr>
      <vt:lpstr>Broadcast writing Tips</vt:lpstr>
      <vt:lpstr>Television and Radio News Writing Techniques</vt:lpstr>
      <vt:lpstr>Television and Radio News Story Format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 Top University Empowered to Excel</dc:title>
  <dc:creator>Windows User</dc:creator>
  <cp:lastModifiedBy>OER-PC1</cp:lastModifiedBy>
  <cp:revision>8</cp:revision>
  <dcterms:created xsi:type="dcterms:W3CDTF">2019-02-14T09:37:44Z</dcterms:created>
  <dcterms:modified xsi:type="dcterms:W3CDTF">2019-02-15T10:49:55Z</dcterms:modified>
</cp:coreProperties>
</file>