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8" r:id="rId3"/>
    <p:sldId id="257" r:id="rId4"/>
    <p:sldId id="260" r:id="rId5"/>
    <p:sldId id="259"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7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FC33619-4C6C-4AD6-8398-B6B06BDDA12D}"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158095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C33619-4C6C-4AD6-8398-B6B06BDDA12D}"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2313433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C33619-4C6C-4AD6-8398-B6B06BDDA12D}"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38838106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C33619-4C6C-4AD6-8398-B6B06BDDA12D}"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BD3B-D61E-4A4A-A9BC-5B03126772C0}"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9605633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C33619-4C6C-4AD6-8398-B6B06BDDA12D}"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20102812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FC33619-4C6C-4AD6-8398-B6B06BDDA12D}" type="datetimeFigureOut">
              <a:rPr lang="en-US" smtClean="0"/>
              <a:t>2/15/2019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36690159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FC33619-4C6C-4AD6-8398-B6B06BDDA12D}" type="datetimeFigureOut">
              <a:rPr lang="en-US" smtClean="0"/>
              <a:t>2/15/2019</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38697909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FC33619-4C6C-4AD6-8398-B6B06BDDA12D}"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30929325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FC33619-4C6C-4AD6-8398-B6B06BDDA12D}"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3403229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2FC33619-4C6C-4AD6-8398-B6B06BDDA12D}"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3966016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C33619-4C6C-4AD6-8398-B6B06BDDA12D}"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636410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FC33619-4C6C-4AD6-8398-B6B06BDDA12D}"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3236122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FC33619-4C6C-4AD6-8398-B6B06BDDA12D}" type="datetimeFigureOut">
              <a:rPr lang="en-US" smtClean="0"/>
              <a:t>2/15/2019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1616062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2FC33619-4C6C-4AD6-8398-B6B06BDDA12D}" type="datetimeFigureOut">
              <a:rPr lang="en-US" smtClean="0"/>
              <a:t>2/15/2019</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3894788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FC33619-4C6C-4AD6-8398-B6B06BDDA12D}" type="datetimeFigureOut">
              <a:rPr lang="en-US" smtClean="0"/>
              <a:t>2/15/2019</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1510821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2FC33619-4C6C-4AD6-8398-B6B06BDDA12D}" type="datetimeFigureOut">
              <a:rPr lang="en-US" smtClean="0"/>
              <a:t>2/15/2019</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2204428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C33619-4C6C-4AD6-8398-B6B06BDDA12D}"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40BD3B-D61E-4A4A-A9BC-5B03126772C0}" type="slidenum">
              <a:rPr lang="en-US" smtClean="0"/>
              <a:t>‹#›</a:t>
            </a:fld>
            <a:endParaRPr lang="en-US"/>
          </a:p>
        </p:txBody>
      </p:sp>
    </p:spTree>
    <p:extLst>
      <p:ext uri="{BB962C8B-B14F-4D97-AF65-F5344CB8AC3E}">
        <p14:creationId xmlns:p14="http://schemas.microsoft.com/office/powerpoint/2010/main" val="354739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FC33619-4C6C-4AD6-8398-B6B06BDDA12D}" type="datetimeFigureOut">
              <a:rPr lang="en-US" smtClean="0"/>
              <a:t>2/15/2019</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940BD3B-D61E-4A4A-A9BC-5B03126772C0}" type="slidenum">
              <a:rPr lang="en-US" smtClean="0"/>
              <a:t>‹#›</a:t>
            </a:fld>
            <a:endParaRPr lang="en-US"/>
          </a:p>
        </p:txBody>
      </p:sp>
    </p:spTree>
    <p:extLst>
      <p:ext uri="{BB962C8B-B14F-4D97-AF65-F5344CB8AC3E}">
        <p14:creationId xmlns:p14="http://schemas.microsoft.com/office/powerpoint/2010/main" val="2503986573"/>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reativecommons.org/licenses/by-nc/4.0/" TargetMode="External"/><Relationship Id="rId2" Type="http://schemas.openxmlformats.org/officeDocument/2006/relationships/image" Target="../media/image6.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000" dirty="0" smtClean="0"/>
              <a:t>Course Title: Radio and Television News 								Production</a:t>
            </a:r>
            <a:endParaRPr lang="en-US" sz="3000" dirty="0"/>
          </a:p>
        </p:txBody>
      </p:sp>
      <p:sp>
        <p:nvSpPr>
          <p:cNvPr id="3" name="Subtitle 2"/>
          <p:cNvSpPr>
            <a:spLocks noGrp="1"/>
          </p:cNvSpPr>
          <p:nvPr>
            <p:ph type="subTitle" idx="1"/>
          </p:nvPr>
        </p:nvSpPr>
        <p:spPr/>
        <p:txBody>
          <a:bodyPr/>
          <a:lstStyle/>
          <a:p>
            <a:r>
              <a:rPr lang="en-US" dirty="0" smtClean="0"/>
              <a:t>Course Code: MCM 215</a:t>
            </a:r>
          </a:p>
          <a:p>
            <a:r>
              <a:rPr lang="en-US" dirty="0" smtClean="0"/>
              <a:t>Course Lecturer: S. F. Richard</a:t>
            </a:r>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p:txBody>
      </p:sp>
      <p:sp>
        <p:nvSpPr>
          <p:cNvPr id="6" name="TextBox 1"/>
          <p:cNvSpPr txBox="1"/>
          <p:nvPr/>
        </p:nvSpPr>
        <p:spPr>
          <a:xfrm>
            <a:off x="2885058" y="593394"/>
            <a:ext cx="7434571" cy="86177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3200" dirty="0">
                <a:effectLst>
                  <a:glow rad="139700">
                    <a:schemeClr val="accent6">
                      <a:satMod val="175000"/>
                      <a:alpha val="40000"/>
                    </a:schemeClr>
                  </a:glow>
                </a:effectLst>
                <a:latin typeface="Arial Black" panose="020B0A04020102020204" pitchFamily="34" charset="0"/>
              </a:rPr>
              <a:t>MOUNTAIN TOP UNIVERSITY</a:t>
            </a:r>
          </a:p>
          <a:p>
            <a:endParaRPr lang="en-GB" dirty="0"/>
          </a:p>
        </p:txBody>
      </p:sp>
      <p:sp>
        <p:nvSpPr>
          <p:cNvPr id="7" name="TextBox 2"/>
          <p:cNvSpPr txBox="1"/>
          <p:nvPr/>
        </p:nvSpPr>
        <p:spPr>
          <a:xfrm>
            <a:off x="4369209" y="1101362"/>
            <a:ext cx="3456384" cy="73866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2400" dirty="0" smtClean="0"/>
              <a:t>Empowered </a:t>
            </a:r>
            <a:r>
              <a:rPr lang="en-GB" sz="2400" dirty="0"/>
              <a:t>to </a:t>
            </a:r>
            <a:r>
              <a:rPr lang="en-GB" sz="2400" dirty="0" smtClean="0"/>
              <a:t>Excel</a:t>
            </a:r>
            <a:endParaRPr lang="en-GB" sz="2400" dirty="0"/>
          </a:p>
          <a:p>
            <a:endParaRPr lang="en-GB" dirty="0"/>
          </a:p>
        </p:txBody>
      </p:sp>
      <p:sp>
        <p:nvSpPr>
          <p:cNvPr id="8" name="TextBox 3"/>
          <p:cNvSpPr txBox="1"/>
          <p:nvPr/>
        </p:nvSpPr>
        <p:spPr>
          <a:xfrm>
            <a:off x="2785033" y="1613836"/>
            <a:ext cx="6624736"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b="1" dirty="0"/>
              <a:t>College of Humanities, Management and Social Sciences</a:t>
            </a:r>
          </a:p>
          <a:p>
            <a:endParaRPr lang="en-GB" dirty="0"/>
          </a:p>
        </p:txBody>
      </p:sp>
      <p:sp>
        <p:nvSpPr>
          <p:cNvPr id="9" name="TextBox 4"/>
          <p:cNvSpPr txBox="1"/>
          <p:nvPr/>
        </p:nvSpPr>
        <p:spPr>
          <a:xfrm>
            <a:off x="3400213" y="2047875"/>
            <a:ext cx="4940536" cy="67710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2000" dirty="0"/>
              <a:t>Department of </a:t>
            </a:r>
            <a:r>
              <a:rPr lang="en-GB" sz="2000" dirty="0" smtClean="0"/>
              <a:t>Mass Communication</a:t>
            </a:r>
            <a:endParaRPr lang="en-GB" sz="2000" dirty="0"/>
          </a:p>
          <a:p>
            <a:endParaRPr lang="en-GB" dirty="0"/>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8184" y="428986"/>
            <a:ext cx="1493759" cy="1344751"/>
          </a:xfrm>
          <a:prstGeom prst="rect">
            <a:avLst/>
          </a:prstGeom>
        </p:spPr>
      </p:pic>
      <p:sp>
        <p:nvSpPr>
          <p:cNvPr id="12" name="Rectangle 11"/>
          <p:cNvSpPr>
            <a:spLocks noChangeArrowheads="1"/>
          </p:cNvSpPr>
          <p:nvPr/>
        </p:nvSpPr>
        <p:spPr bwMode="auto">
          <a:xfrm>
            <a:off x="2056932" y="12179378"/>
            <a:ext cx="792368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sz="1600" b="0" i="0" u="none" strike="noStrike" cap="none" normalizeH="0" baseline="0" dirty="0" smtClean="0">
                <a:ln>
                  <a:noFill/>
                </a:ln>
                <a:solidFill>
                  <a:srgbClr val="464646"/>
                </a:solidFill>
                <a:effectLst/>
                <a:latin typeface="Arial" panose="020B0604020202020204" pitchFamily="34" charset="0"/>
                <a:ea typeface="Calibri" panose="020F0502020204030204" pitchFamily="34" charset="0"/>
                <a:cs typeface="Arial" panose="020B0604020202020204" pitchFamily="34" charset="0"/>
              </a:rPr>
              <a:t>               </a:t>
            </a:r>
            <a:endParaRPr kumimoji="0" lang="en-GB" sz="1200" b="0" i="0" u="none" strike="noStrike" cap="none" normalizeH="0" baseline="0" dirty="0" smtClean="0">
              <a:ln>
                <a:noFill/>
              </a:ln>
              <a:solidFill>
                <a:schemeClr val="tx1"/>
              </a:solidFill>
              <a:effectLst/>
              <a:latin typeface="Arial" panose="020B0604020202020204" pitchFamily="34" charset="0"/>
            </a:endParaRPr>
          </a:p>
        </p:txBody>
      </p:sp>
      <p:sp>
        <p:nvSpPr>
          <p:cNvPr id="4" name="Rectangle 1"/>
          <p:cNvSpPr>
            <a:spLocks noChangeArrowheads="1"/>
          </p:cNvSpPr>
          <p:nvPr/>
        </p:nvSpPr>
        <p:spPr bwMode="auto">
          <a:xfrm>
            <a:off x="0" y="6012327"/>
            <a:ext cx="12192000" cy="8002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bg1"/>
                </a:solidFill>
                <a:effectLst/>
                <a:latin typeface="source sans pro"/>
                <a:hlinkClick r:id="rId3"/>
              </a:rPr>
              <a:t>  </a:t>
            </a:r>
            <a:r>
              <a:rPr kumimoji="0" lang="en-US" altLang="en-US" sz="1800" b="0" i="0" u="none" strike="noStrike" cap="none" normalizeH="0" baseline="0" dirty="0" smtClean="0">
                <a:ln>
                  <a:noFill/>
                </a:ln>
                <a:solidFill>
                  <a:schemeClr val="bg1"/>
                </a:solidFill>
                <a:effectLst/>
                <a:latin typeface="source sans pro"/>
              </a:rPr>
              <a:t> </a:t>
            </a:r>
            <a:r>
              <a:rPr kumimoji="0" lang="en-US" altLang="en-US" sz="1400" b="0" i="0" u="none" strike="noStrike" cap="none" normalizeH="0" baseline="0" dirty="0" smtClean="0">
                <a:ln>
                  <a:noFill/>
                </a:ln>
                <a:solidFill>
                  <a:schemeClr val="bg1"/>
                </a:solidFill>
                <a:effectLst/>
                <a:latin typeface="source sans pro"/>
              </a:rPr>
              <a:t>        </a:t>
            </a:r>
            <a:r>
              <a:rPr kumimoji="0" lang="en-US" altLang="en-US" sz="800" b="0" i="0" u="none" strike="noStrike" cap="none" normalizeH="0" baseline="0" dirty="0" smtClean="0">
                <a:ln>
                  <a:noFill/>
                </a:ln>
                <a:solidFill>
                  <a:schemeClr val="bg1"/>
                </a:solidFill>
                <a:effectLst/>
              </a:rPr>
              <a:t/>
            </a:r>
            <a:br>
              <a:rPr kumimoji="0" lang="en-US" altLang="en-US" sz="800" b="0" i="0" u="none" strike="noStrike" cap="none" normalizeH="0" baseline="0" dirty="0" smtClean="0">
                <a:ln>
                  <a:noFill/>
                </a:ln>
                <a:solidFill>
                  <a:schemeClr val="bg1"/>
                </a:solidFill>
                <a:effectLst/>
              </a:rPr>
            </a:br>
            <a:r>
              <a:rPr kumimoji="0" lang="en-US" altLang="en-US" sz="1400" b="0" i="0" u="none" strike="noStrike" cap="none" normalizeH="0" baseline="0" dirty="0" smtClean="0">
                <a:ln>
                  <a:noFill/>
                </a:ln>
                <a:solidFill>
                  <a:schemeClr val="bg1"/>
                </a:solidFill>
                <a:effectLst/>
                <a:latin typeface="source sans pro"/>
              </a:rPr>
              <a:t>MCM 215 - Radio and Television News Production by </a:t>
            </a:r>
            <a:r>
              <a:rPr kumimoji="0" lang="en-US" altLang="en-US" sz="1400" b="0" i="0" u="none" strike="noStrike" cap="none" normalizeH="0" baseline="0" dirty="0" err="1" smtClean="0">
                <a:ln>
                  <a:noFill/>
                </a:ln>
                <a:solidFill>
                  <a:schemeClr val="bg1"/>
                </a:solidFill>
                <a:effectLst/>
                <a:latin typeface="source sans pro"/>
              </a:rPr>
              <a:t>Sholabomi</a:t>
            </a:r>
            <a:r>
              <a:rPr kumimoji="0" lang="en-US" altLang="en-US" sz="1400" b="0" i="0" u="none" strike="noStrike" cap="none" normalizeH="0" baseline="0" dirty="0" smtClean="0">
                <a:ln>
                  <a:noFill/>
                </a:ln>
                <a:solidFill>
                  <a:schemeClr val="bg1"/>
                </a:solidFill>
                <a:effectLst/>
                <a:latin typeface="source sans pro"/>
              </a:rPr>
              <a:t> F. Richard is licensed under a </a:t>
            </a:r>
            <a:r>
              <a:rPr kumimoji="0" lang="en-US" altLang="en-US" sz="1400" b="0" i="0" u="none" strike="noStrike" cap="none" normalizeH="0" baseline="0" dirty="0" smtClean="0">
                <a:ln>
                  <a:noFill/>
                </a:ln>
                <a:solidFill>
                  <a:schemeClr val="bg1"/>
                </a:solidFill>
                <a:effectLst/>
                <a:latin typeface="source sans pro"/>
                <a:hlinkClick r:id="rId3"/>
              </a:rPr>
              <a:t>Creative Commons Attribution-</a:t>
            </a:r>
            <a:r>
              <a:rPr kumimoji="0" lang="en-US" altLang="en-US" sz="1400" b="0" i="0" u="none" strike="noStrike" cap="none" normalizeH="0" baseline="0" dirty="0" err="1" smtClean="0">
                <a:ln>
                  <a:noFill/>
                </a:ln>
                <a:solidFill>
                  <a:schemeClr val="bg1"/>
                </a:solidFill>
                <a:effectLst/>
                <a:latin typeface="source sans pro"/>
                <a:hlinkClick r:id="rId3"/>
              </a:rPr>
              <a:t>NonCommercial</a:t>
            </a:r>
            <a:r>
              <a:rPr kumimoji="0" lang="en-US" altLang="en-US" sz="1400" b="0" i="0" u="none" strike="noStrike" cap="none" normalizeH="0" baseline="0" dirty="0" smtClean="0">
                <a:ln>
                  <a:noFill/>
                </a:ln>
                <a:solidFill>
                  <a:schemeClr val="bg1"/>
                </a:solidFill>
                <a:effectLst/>
                <a:latin typeface="source sans pro"/>
                <a:hlinkClick r:id="rId3"/>
              </a:rPr>
              <a:t> 4.0 International License</a:t>
            </a:r>
            <a:r>
              <a:rPr kumimoji="0" lang="en-US" altLang="en-US" sz="1400" b="0" i="0" u="none" strike="noStrike" cap="none" normalizeH="0" baseline="0" dirty="0" smtClean="0">
                <a:ln>
                  <a:noFill/>
                </a:ln>
                <a:solidFill>
                  <a:schemeClr val="bg1"/>
                </a:solidFill>
                <a:effectLst/>
                <a:latin typeface="source sans pro"/>
              </a:rPr>
              <a:t>.</a:t>
            </a:r>
            <a:r>
              <a:rPr kumimoji="0" lang="en-US" altLang="en-US" sz="800" b="0" i="0" u="none" strike="noStrike" cap="none" normalizeH="0" baseline="0" dirty="0" smtClean="0">
                <a:ln>
                  <a:noFill/>
                </a:ln>
                <a:solidFill>
                  <a:schemeClr val="bg1"/>
                </a:solidFill>
                <a:effectLst/>
              </a:rPr>
              <a:t> </a:t>
            </a:r>
            <a:endParaRPr kumimoji="0" lang="en-US" altLang="en-US" sz="1400" b="0" i="0" u="none" strike="noStrike" cap="none" normalizeH="0" baseline="0" dirty="0" smtClean="0">
              <a:ln>
                <a:noFill/>
              </a:ln>
              <a:solidFill>
                <a:schemeClr val="bg1"/>
              </a:solidFill>
              <a:effectLst/>
              <a:latin typeface="source sans pro"/>
            </a:endParaRPr>
          </a:p>
        </p:txBody>
      </p:sp>
      <p:pic>
        <p:nvPicPr>
          <p:cNvPr id="1026" name="Picture 2" descr="Creative Commons Licens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9672" y="6032811"/>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2644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Scripting non-news </a:t>
            </a:r>
            <a:r>
              <a:rPr lang="en-US" dirty="0" err="1" smtClean="0"/>
              <a:t>programmes</a:t>
            </a:r>
            <a:endParaRPr lang="en-US" dirty="0"/>
          </a:p>
        </p:txBody>
      </p:sp>
      <p:sp>
        <p:nvSpPr>
          <p:cNvPr id="3" name="Content Placeholder 2"/>
          <p:cNvSpPr>
            <a:spLocks noGrp="1"/>
          </p:cNvSpPr>
          <p:nvPr>
            <p:ph idx="1"/>
          </p:nvPr>
        </p:nvSpPr>
        <p:spPr/>
        <p:txBody>
          <a:bodyPr>
            <a:normAutofit/>
          </a:bodyPr>
          <a:lstStyle/>
          <a:p>
            <a:r>
              <a:rPr lang="en-US" dirty="0" smtClean="0"/>
              <a:t>It is essential to bear in mind that scripting for news is inevitable because news cannot be delivered extempore. It is the information that is written in the script that is usually delivered with the aid of the teleprompter.</a:t>
            </a:r>
          </a:p>
          <a:p>
            <a:r>
              <a:rPr lang="en-US" dirty="0" smtClean="0"/>
              <a:t>Non-news </a:t>
            </a:r>
            <a:r>
              <a:rPr lang="en-US" dirty="0" err="1" smtClean="0"/>
              <a:t>programmes</a:t>
            </a:r>
            <a:r>
              <a:rPr lang="en-US" dirty="0" smtClean="0"/>
              <a:t> such as interviews, talk, discussion, analysis and some others are delivered with a guide. A rundown for each of these is usually prepared so that the anchor would not run out of thought or ideas while on-air.</a:t>
            </a:r>
          </a:p>
          <a:p>
            <a:r>
              <a:rPr lang="en-US" dirty="0" smtClean="0"/>
              <a:t>The rundown is prepared to reflect 5 minutes development of the </a:t>
            </a:r>
            <a:r>
              <a:rPr lang="en-US" dirty="0" err="1" smtClean="0"/>
              <a:t>programme</a:t>
            </a:r>
            <a:r>
              <a:rPr lang="en-US" dirty="0" smtClean="0"/>
              <a:t>. So a 30-minutes </a:t>
            </a:r>
            <a:r>
              <a:rPr lang="en-US" dirty="0" err="1" smtClean="0"/>
              <a:t>programme</a:t>
            </a:r>
            <a:r>
              <a:rPr lang="en-US" dirty="0" smtClean="0"/>
              <a:t> could have a 6 itemized ideas to develop while on air. With the aid of a good, presenter, the audience is not usually able to observe the rundown.</a:t>
            </a:r>
            <a:endParaRPr lang="en-US" dirty="0"/>
          </a:p>
        </p:txBody>
      </p:sp>
    </p:spTree>
    <p:extLst>
      <p:ext uri="{BB962C8B-B14F-4D97-AF65-F5344CB8AC3E}">
        <p14:creationId xmlns:p14="http://schemas.microsoft.com/office/powerpoint/2010/main" val="1246682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Essential tips for news gathering.</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T</a:t>
            </a:r>
            <a:r>
              <a:rPr lang="en-US" dirty="0" smtClean="0"/>
              <a:t>he process of gathering information for radio and television news production is referred to as news gathering. The stations editor is usually the person responsible for assigning reporters to beats to cover a story and gather the information for processing. </a:t>
            </a:r>
          </a:p>
          <a:p>
            <a:pPr marL="0" indent="0">
              <a:buNone/>
            </a:pPr>
            <a:r>
              <a:rPr lang="en-US" dirty="0" smtClean="0"/>
              <a:t>For a reporter to be able to gather adequate information for dissemination, the most important attribute is the human relationship. The ability to converse without having poor attitude, also the emotional quotient of the reporter is highly needed. Information is repute among individuals and the ability to get it correctly lies with the reporter. </a:t>
            </a:r>
          </a:p>
          <a:p>
            <a:pPr marL="0" indent="0">
              <a:buNone/>
            </a:pPr>
            <a:r>
              <a:rPr lang="en-US" dirty="0" smtClean="0"/>
              <a:t>Next is the witness account for radio or eye witness account for television. This is very important because without it, the reporter is only delivering hear-say and gossip information to his/her audience.</a:t>
            </a:r>
          </a:p>
          <a:p>
            <a:pPr marL="0" indent="0">
              <a:buNone/>
            </a:pPr>
            <a:r>
              <a:rPr lang="en-US" dirty="0" smtClean="0"/>
              <a:t>Not only should the reporter get the sound bite, the name of the witness and the verifying such information from an authority.</a:t>
            </a:r>
          </a:p>
          <a:p>
            <a:pPr marL="0" indent="0">
              <a:buNone/>
            </a:pPr>
            <a:endParaRPr lang="en-US" dirty="0"/>
          </a:p>
        </p:txBody>
      </p:sp>
    </p:spTree>
    <p:extLst>
      <p:ext uri="{BB962C8B-B14F-4D97-AF65-F5344CB8AC3E}">
        <p14:creationId xmlns:p14="http://schemas.microsoft.com/office/powerpoint/2010/main" val="21830902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Activities</a:t>
            </a:r>
            <a:endParaRPr lang="en-US" dirty="0"/>
          </a:p>
        </p:txBody>
      </p:sp>
      <p:sp>
        <p:nvSpPr>
          <p:cNvPr id="3" name="Content Placeholder 2"/>
          <p:cNvSpPr>
            <a:spLocks noGrp="1"/>
          </p:cNvSpPr>
          <p:nvPr>
            <p:ph idx="1"/>
          </p:nvPr>
        </p:nvSpPr>
        <p:spPr/>
        <p:txBody>
          <a:bodyPr/>
          <a:lstStyle/>
          <a:p>
            <a:r>
              <a:rPr lang="en-US" dirty="0" smtClean="0"/>
              <a:t>Cover a story worthy of broadcasting and develop it in the radio news script format.  </a:t>
            </a:r>
            <a:endParaRPr lang="en-US" dirty="0"/>
          </a:p>
        </p:txBody>
      </p:sp>
    </p:spTree>
    <p:extLst>
      <p:ext uri="{BB962C8B-B14F-4D97-AF65-F5344CB8AC3E}">
        <p14:creationId xmlns:p14="http://schemas.microsoft.com/office/powerpoint/2010/main" val="23108048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sfrichard@mtu.edu.ng</a:t>
            </a:r>
            <a:endParaRPr lang="en-US" dirty="0"/>
          </a:p>
        </p:txBody>
      </p:sp>
      <p:sp>
        <p:nvSpPr>
          <p:cNvPr id="4" name="Rectangle 1"/>
          <p:cNvSpPr>
            <a:spLocks noChangeArrowheads="1"/>
          </p:cNvSpPr>
          <p:nvPr/>
        </p:nvSpPr>
        <p:spPr bwMode="auto">
          <a:xfrm>
            <a:off x="0" y="6012327"/>
            <a:ext cx="12192000" cy="8002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smtClean="0">
                <a:ln>
                  <a:noFill/>
                </a:ln>
                <a:solidFill>
                  <a:schemeClr val="bg1"/>
                </a:solidFill>
                <a:effectLst/>
                <a:latin typeface="source sans pro"/>
                <a:hlinkClick r:id="rId2"/>
              </a:rPr>
              <a:t>  </a:t>
            </a:r>
            <a:r>
              <a:rPr kumimoji="0" lang="en-US" altLang="en-US" sz="1800" b="0" i="0" u="none" strike="noStrike" cap="none" normalizeH="0" baseline="0" dirty="0" smtClean="0">
                <a:ln>
                  <a:noFill/>
                </a:ln>
                <a:solidFill>
                  <a:schemeClr val="bg1"/>
                </a:solidFill>
                <a:effectLst/>
                <a:latin typeface="source sans pro"/>
              </a:rPr>
              <a:t> </a:t>
            </a:r>
            <a:r>
              <a:rPr kumimoji="0" lang="en-US" altLang="en-US" sz="1400" b="0" i="0" u="none" strike="noStrike" cap="none" normalizeH="0" baseline="0" dirty="0" smtClean="0">
                <a:ln>
                  <a:noFill/>
                </a:ln>
                <a:solidFill>
                  <a:schemeClr val="bg1"/>
                </a:solidFill>
                <a:effectLst/>
                <a:latin typeface="source sans pro"/>
              </a:rPr>
              <a:t>        </a:t>
            </a:r>
            <a:r>
              <a:rPr kumimoji="0" lang="en-US" altLang="en-US" sz="800" b="0" i="0" u="none" strike="noStrike" cap="none" normalizeH="0" baseline="0" dirty="0" smtClean="0">
                <a:ln>
                  <a:noFill/>
                </a:ln>
                <a:solidFill>
                  <a:schemeClr val="bg1"/>
                </a:solidFill>
                <a:effectLst/>
              </a:rPr>
              <a:t/>
            </a:r>
            <a:br>
              <a:rPr kumimoji="0" lang="en-US" altLang="en-US" sz="800" b="0" i="0" u="none" strike="noStrike" cap="none" normalizeH="0" baseline="0" dirty="0" smtClean="0">
                <a:ln>
                  <a:noFill/>
                </a:ln>
                <a:solidFill>
                  <a:schemeClr val="bg1"/>
                </a:solidFill>
                <a:effectLst/>
              </a:rPr>
            </a:br>
            <a:r>
              <a:rPr kumimoji="0" lang="en-US" altLang="en-US" sz="1400" b="0" i="0" u="none" strike="noStrike" cap="none" normalizeH="0" baseline="0" dirty="0" smtClean="0">
                <a:ln>
                  <a:noFill/>
                </a:ln>
                <a:solidFill>
                  <a:schemeClr val="bg1"/>
                </a:solidFill>
                <a:effectLst/>
                <a:latin typeface="source sans pro"/>
              </a:rPr>
              <a:t>MCM 215 - Radio and Television News Production by </a:t>
            </a:r>
            <a:r>
              <a:rPr kumimoji="0" lang="en-US" altLang="en-US" sz="1400" b="0" i="0" u="none" strike="noStrike" cap="none" normalizeH="0" baseline="0" dirty="0" err="1" smtClean="0">
                <a:ln>
                  <a:noFill/>
                </a:ln>
                <a:solidFill>
                  <a:schemeClr val="bg1"/>
                </a:solidFill>
                <a:effectLst/>
                <a:latin typeface="source sans pro"/>
              </a:rPr>
              <a:t>Sholabomi</a:t>
            </a:r>
            <a:r>
              <a:rPr kumimoji="0" lang="en-US" altLang="en-US" sz="1400" b="0" i="0" u="none" strike="noStrike" cap="none" normalizeH="0" baseline="0" dirty="0" smtClean="0">
                <a:ln>
                  <a:noFill/>
                </a:ln>
                <a:solidFill>
                  <a:schemeClr val="bg1"/>
                </a:solidFill>
                <a:effectLst/>
                <a:latin typeface="source sans pro"/>
              </a:rPr>
              <a:t> F. Richard is licensed under a </a:t>
            </a:r>
            <a:r>
              <a:rPr kumimoji="0" lang="en-US" altLang="en-US" sz="1400" b="0" i="0" u="none" strike="noStrike" cap="none" normalizeH="0" baseline="0" dirty="0" smtClean="0">
                <a:ln>
                  <a:noFill/>
                </a:ln>
                <a:solidFill>
                  <a:schemeClr val="bg1"/>
                </a:solidFill>
                <a:effectLst/>
                <a:latin typeface="source sans pro"/>
                <a:hlinkClick r:id="rId2"/>
              </a:rPr>
              <a:t>Creative Commons Attribution-</a:t>
            </a:r>
            <a:r>
              <a:rPr kumimoji="0" lang="en-US" altLang="en-US" sz="1400" b="0" i="0" u="none" strike="noStrike" cap="none" normalizeH="0" baseline="0" dirty="0" err="1" smtClean="0">
                <a:ln>
                  <a:noFill/>
                </a:ln>
                <a:solidFill>
                  <a:schemeClr val="bg1"/>
                </a:solidFill>
                <a:effectLst/>
                <a:latin typeface="source sans pro"/>
                <a:hlinkClick r:id="rId2"/>
              </a:rPr>
              <a:t>NonCommercial</a:t>
            </a:r>
            <a:r>
              <a:rPr kumimoji="0" lang="en-US" altLang="en-US" sz="1400" b="0" i="0" u="none" strike="noStrike" cap="none" normalizeH="0" baseline="0" dirty="0" smtClean="0">
                <a:ln>
                  <a:noFill/>
                </a:ln>
                <a:solidFill>
                  <a:schemeClr val="bg1"/>
                </a:solidFill>
                <a:effectLst/>
                <a:latin typeface="source sans pro"/>
                <a:hlinkClick r:id="rId2"/>
              </a:rPr>
              <a:t> 4.0 International License</a:t>
            </a:r>
            <a:r>
              <a:rPr kumimoji="0" lang="en-US" altLang="en-US" sz="1400" b="0" i="0" u="none" strike="noStrike" cap="none" normalizeH="0" baseline="0" dirty="0" smtClean="0">
                <a:ln>
                  <a:noFill/>
                </a:ln>
                <a:solidFill>
                  <a:schemeClr val="bg1"/>
                </a:solidFill>
                <a:effectLst/>
                <a:latin typeface="source sans pro"/>
              </a:rPr>
              <a:t>.</a:t>
            </a:r>
            <a:r>
              <a:rPr kumimoji="0" lang="en-US" altLang="en-US" sz="800" b="0" i="0" u="none" strike="noStrike" cap="none" normalizeH="0" baseline="0" dirty="0" smtClean="0">
                <a:ln>
                  <a:noFill/>
                </a:ln>
                <a:solidFill>
                  <a:schemeClr val="bg1"/>
                </a:solidFill>
                <a:effectLst/>
              </a:rPr>
              <a:t> </a:t>
            </a:r>
            <a:endParaRPr kumimoji="0" lang="en-US" altLang="en-US" sz="1400" b="0" i="0" u="none" strike="noStrike" cap="none" normalizeH="0" baseline="0" dirty="0" smtClean="0">
              <a:ln>
                <a:noFill/>
              </a:ln>
              <a:solidFill>
                <a:schemeClr val="bg1"/>
              </a:solidFill>
              <a:effectLst/>
              <a:latin typeface="source sans pro"/>
            </a:endParaRPr>
          </a:p>
        </p:txBody>
      </p:sp>
      <p:pic>
        <p:nvPicPr>
          <p:cNvPr id="5" name="Picture 2" descr="Creative Commons License">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9672" y="6032811"/>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4784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Description</a:t>
            </a:r>
            <a:endParaRPr lang="en-US" dirty="0"/>
          </a:p>
        </p:txBody>
      </p:sp>
      <p:sp>
        <p:nvSpPr>
          <p:cNvPr id="3" name="Content Placeholder 2"/>
          <p:cNvSpPr>
            <a:spLocks noGrp="1"/>
          </p:cNvSpPr>
          <p:nvPr>
            <p:ph idx="1"/>
          </p:nvPr>
        </p:nvSpPr>
        <p:spPr/>
        <p:txBody>
          <a:bodyPr/>
          <a:lstStyle/>
          <a:p>
            <a:pPr indent="228600" algn="ctr">
              <a:lnSpc>
                <a:spcPct val="150000"/>
              </a:lnSpc>
            </a:pPr>
            <a:r>
              <a:rPr lang="en-US" dirty="0" smtClean="0"/>
              <a:t>This course is an appraisal of the broadcast medium reportorial process: review of sources of news, elements of news, news values, gathering and writing of news for radio and television and guidelines for its preparations. Examination of broadcast news/copies and production of news briefs and bulletins of different format are also important.</a:t>
            </a:r>
            <a:endParaRPr lang="en-US" dirty="0"/>
          </a:p>
        </p:txBody>
      </p:sp>
    </p:spTree>
    <p:extLst>
      <p:ext uri="{BB962C8B-B14F-4D97-AF65-F5344CB8AC3E}">
        <p14:creationId xmlns:p14="http://schemas.microsoft.com/office/powerpoint/2010/main" val="34323693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Course Outline</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dirty="0" smtClean="0"/>
              <a:t>Characteristics of Radio and Television</a:t>
            </a:r>
          </a:p>
          <a:p>
            <a:pPr marL="514350" indent="-514350">
              <a:buFont typeface="+mj-lt"/>
              <a:buAutoNum type="arabicPeriod"/>
            </a:pPr>
            <a:r>
              <a:rPr lang="en-US" dirty="0" smtClean="0"/>
              <a:t>News Gathering for Radio and Television</a:t>
            </a:r>
          </a:p>
          <a:p>
            <a:pPr marL="514350" indent="-514350">
              <a:buFont typeface="+mj-lt"/>
              <a:buAutoNum type="arabicPeriod"/>
            </a:pPr>
            <a:r>
              <a:rPr lang="en-US" dirty="0" smtClean="0"/>
              <a:t>News format</a:t>
            </a:r>
          </a:p>
          <a:p>
            <a:pPr marL="514350" indent="-514350">
              <a:buFont typeface="+mj-lt"/>
              <a:buAutoNum type="arabicPeriod"/>
            </a:pPr>
            <a:r>
              <a:rPr lang="en-US" dirty="0" smtClean="0"/>
              <a:t>Scripting/ script format</a:t>
            </a:r>
          </a:p>
          <a:p>
            <a:pPr marL="514350" indent="-514350">
              <a:buFont typeface="+mj-lt"/>
              <a:buAutoNum type="arabicPeriod"/>
            </a:pPr>
            <a:r>
              <a:rPr lang="en-US" dirty="0" smtClean="0"/>
              <a:t>Television/radio news story </a:t>
            </a:r>
          </a:p>
          <a:p>
            <a:pPr marL="514350" indent="-514350">
              <a:buFont typeface="+mj-lt"/>
              <a:buAutoNum type="arabicPeriod"/>
            </a:pPr>
            <a:r>
              <a:rPr lang="en-US" dirty="0" smtClean="0"/>
              <a:t>Television news story form</a:t>
            </a:r>
          </a:p>
          <a:p>
            <a:pPr marL="514350" indent="-514350">
              <a:buFont typeface="+mj-lt"/>
              <a:buAutoNum type="arabicPeriod"/>
            </a:pPr>
            <a:r>
              <a:rPr lang="en-US" dirty="0" smtClean="0"/>
              <a:t>Scripting non-news </a:t>
            </a:r>
            <a:r>
              <a:rPr lang="en-US" dirty="0" err="1" smtClean="0"/>
              <a:t>programmes</a:t>
            </a:r>
            <a:endParaRPr lang="en-US" dirty="0" smtClean="0"/>
          </a:p>
          <a:p>
            <a:endParaRPr lang="en-US" dirty="0" smtClean="0"/>
          </a:p>
          <a:p>
            <a:endParaRPr lang="en-US" dirty="0"/>
          </a:p>
        </p:txBody>
      </p:sp>
    </p:spTree>
    <p:extLst>
      <p:ext uri="{BB962C8B-B14F-4D97-AF65-F5344CB8AC3E}">
        <p14:creationId xmlns:p14="http://schemas.microsoft.com/office/powerpoint/2010/main" val="1404090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Characteristics of Radio and Television </a:t>
            </a:r>
            <a:endParaRPr lang="en-US" dirty="0"/>
          </a:p>
        </p:txBody>
      </p:sp>
      <p:sp>
        <p:nvSpPr>
          <p:cNvPr id="3" name="Content Placeholder 2"/>
          <p:cNvSpPr>
            <a:spLocks noGrp="1"/>
          </p:cNvSpPr>
          <p:nvPr>
            <p:ph idx="1"/>
          </p:nvPr>
        </p:nvSpPr>
        <p:spPr/>
        <p:txBody>
          <a:bodyPr>
            <a:normAutofit/>
          </a:bodyPr>
          <a:lstStyle/>
          <a:p>
            <a:r>
              <a:rPr lang="en-US" dirty="0" smtClean="0"/>
              <a:t>The radio is a very cheap receiver set because it easy to possess. It is a medium of communication which transcends the boundaries of illiteracy because there are varieties of messages which are broadcast in local dialects. The studio requirements for simple transmission of radio messages is simply the studio, a transmitter, reporter and the announcer. With these, it is quite easy for the radio messages to be aired in any language. </a:t>
            </a:r>
          </a:p>
          <a:p>
            <a:r>
              <a:rPr lang="en-US" dirty="0" smtClean="0"/>
              <a:t>For television, it is quite different. This medium requires audio and video transmission of its </a:t>
            </a:r>
            <a:r>
              <a:rPr lang="en-US" dirty="0" err="1" smtClean="0"/>
              <a:t>programmes</a:t>
            </a:r>
            <a:r>
              <a:rPr lang="en-US" dirty="0" smtClean="0"/>
              <a:t>. It is not as simple as that of radio. It brings the massive audience into a direct relationship through the receiving set. It permeates the personalities of both the on-air personality and the viewer. </a:t>
            </a:r>
            <a:endParaRPr lang="en-US" dirty="0"/>
          </a:p>
        </p:txBody>
      </p:sp>
    </p:spTree>
    <p:extLst>
      <p:ext uri="{BB962C8B-B14F-4D97-AF65-F5344CB8AC3E}">
        <p14:creationId xmlns:p14="http://schemas.microsoft.com/office/powerpoint/2010/main" val="1454784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News Gathering for Radio and Television</a:t>
            </a:r>
            <a:endParaRPr lang="en-US" dirty="0"/>
          </a:p>
        </p:txBody>
      </p:sp>
      <p:sp>
        <p:nvSpPr>
          <p:cNvPr id="3" name="Content Placeholder 2"/>
          <p:cNvSpPr>
            <a:spLocks noGrp="1"/>
          </p:cNvSpPr>
          <p:nvPr>
            <p:ph idx="1"/>
          </p:nvPr>
        </p:nvSpPr>
        <p:spPr/>
        <p:txBody>
          <a:bodyPr>
            <a:normAutofit/>
          </a:bodyPr>
          <a:lstStyle/>
          <a:p>
            <a:r>
              <a:rPr lang="en-US" dirty="0" smtClean="0"/>
              <a:t>Due to the specific nature of both radio and television medium, it is very important to understand that the process of news gathering and transmission is different. This essential difference enables the reporter/journalist know how to gather information and also what to gather bearing in mind the characteristics of each medium. For example, a reporter gathering information for the radio station does not need a video camera but must ensure to get the voice note of the witness or authority. Without this factor, the news information would not be credible to the audience. For the television, not only should the reporter get the sound bite, but must accompany it with the video so as to give credibility to the information being provided. </a:t>
            </a:r>
            <a:endParaRPr lang="en-US" dirty="0"/>
          </a:p>
        </p:txBody>
      </p:sp>
    </p:spTree>
    <p:extLst>
      <p:ext uri="{BB962C8B-B14F-4D97-AF65-F5344CB8AC3E}">
        <p14:creationId xmlns:p14="http://schemas.microsoft.com/office/powerpoint/2010/main" val="678975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News format</a:t>
            </a:r>
            <a:endParaRPr lang="en-US" dirty="0"/>
          </a:p>
        </p:txBody>
      </p:sp>
      <p:sp>
        <p:nvSpPr>
          <p:cNvPr id="3" name="Content Placeholder 2"/>
          <p:cNvSpPr>
            <a:spLocks noGrp="1"/>
          </p:cNvSpPr>
          <p:nvPr>
            <p:ph idx="1"/>
          </p:nvPr>
        </p:nvSpPr>
        <p:spPr/>
        <p:txBody>
          <a:bodyPr>
            <a:normAutofit/>
          </a:bodyPr>
          <a:lstStyle/>
          <a:p>
            <a:r>
              <a:rPr lang="en-US" dirty="0" smtClean="0"/>
              <a:t>News format refers to the overall content of the news. It reflects the structure of a simple radio news script and television news script. </a:t>
            </a:r>
          </a:p>
          <a:p>
            <a:r>
              <a:rPr lang="en-US" dirty="0" smtClean="0"/>
              <a:t>The news format for both radio and television are very different. First, the news is delivered through a script. This is the process of writing down word-for-word what is to be said by the announcer/anchor of the news.</a:t>
            </a:r>
          </a:p>
          <a:p>
            <a:r>
              <a:rPr lang="en-US" dirty="0" smtClean="0"/>
              <a:t>The format for radio news script is: slug, headline, lead, inserts and the story or body or the news content. These cannot be removed from the script. It is pertinent to know that without any of these, it would not be regarded as a news script. </a:t>
            </a:r>
          </a:p>
          <a:p>
            <a:endParaRPr lang="en-US" dirty="0" smtClean="0"/>
          </a:p>
          <a:p>
            <a:endParaRPr lang="en-US" dirty="0"/>
          </a:p>
        </p:txBody>
      </p:sp>
    </p:spTree>
    <p:extLst>
      <p:ext uri="{BB962C8B-B14F-4D97-AF65-F5344CB8AC3E}">
        <p14:creationId xmlns:p14="http://schemas.microsoft.com/office/powerpoint/2010/main" val="42247332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Scripting format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news script for the radio is written in block letters which is based on the house-style of the station. That is, a station may or may not decide to adopt the block letters writing style.  The fonts and spacing is also dependent on the house-style. Most importantly, the layout, that is the orientation is always in the landscape. </a:t>
            </a:r>
          </a:p>
          <a:p>
            <a:r>
              <a:rPr lang="en-US" dirty="0" smtClean="0"/>
              <a:t>The television news script is however different from that of the radio. What makes this difference is the inclusion of the video instructions. Both have the slug, headline , lead, inserts and the story or body or the news content. The difference here is that the television news script is written in portrait and instruction for the video display while the anchor is reading or what is to be shown is included. The television news script is divided into two unequal columns. The bigger column which is on the right side of the column is for the news anchor while the smaller column contains the instruction for the video. This is usually placed on the left side of the column.</a:t>
            </a:r>
          </a:p>
        </p:txBody>
      </p:sp>
    </p:spTree>
    <p:extLst>
      <p:ext uri="{BB962C8B-B14F-4D97-AF65-F5344CB8AC3E}">
        <p14:creationId xmlns:p14="http://schemas.microsoft.com/office/powerpoint/2010/main" val="35847217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Television and radio news story</a:t>
            </a:r>
            <a:endParaRPr lang="en-US" dirty="0"/>
          </a:p>
        </p:txBody>
      </p:sp>
      <p:sp>
        <p:nvSpPr>
          <p:cNvPr id="3" name="Content Placeholder 2"/>
          <p:cNvSpPr>
            <a:spLocks noGrp="1"/>
          </p:cNvSpPr>
          <p:nvPr>
            <p:ph idx="1"/>
          </p:nvPr>
        </p:nvSpPr>
        <p:spPr/>
        <p:txBody>
          <a:bodyPr>
            <a:normAutofit/>
          </a:bodyPr>
          <a:lstStyle/>
          <a:p>
            <a:r>
              <a:rPr lang="en-US" dirty="0" smtClean="0"/>
              <a:t>The radio news story has three story forms while the television news story has five forms.</a:t>
            </a:r>
          </a:p>
          <a:p>
            <a:r>
              <a:rPr lang="en-US" dirty="0" smtClean="0"/>
              <a:t>The radio news story has:</a:t>
            </a:r>
          </a:p>
          <a:p>
            <a:pPr>
              <a:buFont typeface="Wingdings" panose="05000000000000000000" pitchFamily="2" charset="2"/>
              <a:buChar char="ü"/>
            </a:pPr>
            <a:r>
              <a:rPr lang="en-US" dirty="0" smtClean="0"/>
              <a:t>Reader/actualities </a:t>
            </a:r>
          </a:p>
          <a:p>
            <a:pPr>
              <a:buFont typeface="Wingdings" panose="05000000000000000000" pitchFamily="2" charset="2"/>
              <a:buChar char="ü"/>
            </a:pPr>
            <a:r>
              <a:rPr lang="en-US" dirty="0" smtClean="0"/>
              <a:t>wraps</a:t>
            </a:r>
          </a:p>
          <a:p>
            <a:pPr marL="0" indent="0">
              <a:buNone/>
            </a:pPr>
            <a:r>
              <a:rPr lang="en-US" dirty="0" smtClean="0"/>
              <a:t>The reader/actualities will be read by the anchor then the rest is played via a cart or disk which is the audio recording of the actuality or sound bite and then reads the closing copy.</a:t>
            </a:r>
          </a:p>
          <a:p>
            <a:pPr marL="0" indent="0">
              <a:buNone/>
            </a:pPr>
            <a:r>
              <a:rPr lang="en-US" dirty="0" smtClean="0"/>
              <a:t>A wrap includes the anchor lead and a voiced report from the reporter along with an actuality also called the sound bite. </a:t>
            </a:r>
            <a:endParaRPr lang="en-US" dirty="0"/>
          </a:p>
        </p:txBody>
      </p:sp>
    </p:spTree>
    <p:extLst>
      <p:ext uri="{BB962C8B-B14F-4D97-AF65-F5344CB8AC3E}">
        <p14:creationId xmlns:p14="http://schemas.microsoft.com/office/powerpoint/2010/main" val="8403875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television news story form</a:t>
            </a:r>
            <a:endParaRPr lang="en-US" dirty="0"/>
          </a:p>
        </p:txBody>
      </p:sp>
      <p:sp>
        <p:nvSpPr>
          <p:cNvPr id="3" name="Content Placeholder 2"/>
          <p:cNvSpPr>
            <a:spLocks noGrp="1"/>
          </p:cNvSpPr>
          <p:nvPr>
            <p:ph idx="1"/>
          </p:nvPr>
        </p:nvSpPr>
        <p:spPr/>
        <p:txBody>
          <a:bodyPr/>
          <a:lstStyle/>
          <a:p>
            <a:r>
              <a:rPr lang="en-US" dirty="0" smtClean="0"/>
              <a:t>The television news has five basic story forms which are:</a:t>
            </a:r>
          </a:p>
          <a:p>
            <a:pPr marL="514350" indent="-514350">
              <a:buFont typeface="+mj-lt"/>
              <a:buAutoNum type="arabicPeriod"/>
            </a:pPr>
            <a:r>
              <a:rPr lang="en-US" dirty="0" smtClean="0"/>
              <a:t>The reader or ‘tell’ stories</a:t>
            </a:r>
          </a:p>
          <a:p>
            <a:pPr marL="514350" indent="-514350">
              <a:buFont typeface="+mj-lt"/>
              <a:buAutoNum type="arabicPeriod"/>
            </a:pPr>
            <a:r>
              <a:rPr lang="en-US" dirty="0" smtClean="0"/>
              <a:t>Voice-overs (VOs)</a:t>
            </a:r>
          </a:p>
          <a:p>
            <a:pPr marL="514350" indent="-514350">
              <a:buFont typeface="+mj-lt"/>
              <a:buAutoNum type="arabicPeriod"/>
            </a:pPr>
            <a:r>
              <a:rPr lang="en-US" dirty="0" smtClean="0"/>
              <a:t>Voice-Overs to sound on tape (VOs/SOTs)</a:t>
            </a:r>
          </a:p>
          <a:p>
            <a:pPr marL="514350" indent="-514350">
              <a:buFont typeface="+mj-lt"/>
              <a:buAutoNum type="arabicPeriod"/>
            </a:pPr>
            <a:r>
              <a:rPr lang="en-US" dirty="0" smtClean="0"/>
              <a:t>Packages</a:t>
            </a:r>
          </a:p>
          <a:p>
            <a:pPr marL="514350" indent="-514350">
              <a:buFont typeface="+mj-lt"/>
              <a:buAutoNum type="arabicPeriod"/>
            </a:pPr>
            <a:r>
              <a:rPr lang="en-US" dirty="0" smtClean="0"/>
              <a:t>donuts</a:t>
            </a:r>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5124567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702</TotalTime>
  <Words>1176</Words>
  <Application>Microsoft Office PowerPoint</Application>
  <PresentationFormat>Widescreen</PresentationFormat>
  <Paragraphs>67</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Arial</vt:lpstr>
      <vt:lpstr>Arial Black</vt:lpstr>
      <vt:lpstr>Calibri</vt:lpstr>
      <vt:lpstr>Century Gothic</vt:lpstr>
      <vt:lpstr>source sans pro</vt:lpstr>
      <vt:lpstr>Wingdings</vt:lpstr>
      <vt:lpstr>Wingdings 3</vt:lpstr>
      <vt:lpstr>Ion</vt:lpstr>
      <vt:lpstr>Course Title: Radio and Television News         Production</vt:lpstr>
      <vt:lpstr>Course Description</vt:lpstr>
      <vt:lpstr>Course Outline</vt:lpstr>
      <vt:lpstr>Characteristics of Radio and Television </vt:lpstr>
      <vt:lpstr>News Gathering for Radio and Television</vt:lpstr>
      <vt:lpstr>News format</vt:lpstr>
      <vt:lpstr>Scripting format</vt:lpstr>
      <vt:lpstr>Television and radio news story</vt:lpstr>
      <vt:lpstr>The television news story form</vt:lpstr>
      <vt:lpstr>Scripting non-news programmes</vt:lpstr>
      <vt:lpstr>Essential tips for news gathering.</vt:lpstr>
      <vt:lpstr>Activities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Title: Radio and Television News Production</dc:title>
  <dc:creator>Windows User</dc:creator>
  <cp:lastModifiedBy>OER-PC1</cp:lastModifiedBy>
  <cp:revision>22</cp:revision>
  <dcterms:created xsi:type="dcterms:W3CDTF">2019-02-13T12:21:27Z</dcterms:created>
  <dcterms:modified xsi:type="dcterms:W3CDTF">2019-02-15T10:40:06Z</dcterms:modified>
</cp:coreProperties>
</file>