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69"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98C817-8C7E-46AF-9F15-19457E5AC5C2}"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788084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98C817-8C7E-46AF-9F15-19457E5AC5C2}"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3834906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98C817-8C7E-46AF-9F15-19457E5AC5C2}"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3181639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98C817-8C7E-46AF-9F15-19457E5AC5C2}"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359645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98C817-8C7E-46AF-9F15-19457E5AC5C2}"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2696577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98C817-8C7E-46AF-9F15-19457E5AC5C2}"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2447402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98C817-8C7E-46AF-9F15-19457E5AC5C2}" type="datetimeFigureOut">
              <a:rPr lang="en-US" smtClean="0"/>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4170371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98C817-8C7E-46AF-9F15-19457E5AC5C2}" type="datetimeFigureOut">
              <a:rPr lang="en-US" smtClean="0"/>
              <a:t>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3669822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98C817-8C7E-46AF-9F15-19457E5AC5C2}" type="datetimeFigureOut">
              <a:rPr lang="en-US" smtClean="0"/>
              <a:t>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2693430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98C817-8C7E-46AF-9F15-19457E5AC5C2}"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421843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98C817-8C7E-46AF-9F15-19457E5AC5C2}"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9B242-4F39-4845-96E4-E4EEA4E2E891}" type="slidenum">
              <a:rPr lang="en-US" smtClean="0"/>
              <a:t>‹#›</a:t>
            </a:fld>
            <a:endParaRPr lang="en-US"/>
          </a:p>
        </p:txBody>
      </p:sp>
    </p:spTree>
    <p:extLst>
      <p:ext uri="{BB962C8B-B14F-4D97-AF65-F5344CB8AC3E}">
        <p14:creationId xmlns:p14="http://schemas.microsoft.com/office/powerpoint/2010/main" val="3266280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98C817-8C7E-46AF-9F15-19457E5AC5C2}" type="datetimeFigureOut">
              <a:rPr lang="en-US" smtClean="0"/>
              <a:t>2/15/2019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49B242-4F39-4845-96E4-E4EEA4E2E891}" type="slidenum">
              <a:rPr lang="en-US" smtClean="0"/>
              <a:t>‹#›</a:t>
            </a:fld>
            <a:endParaRPr lang="en-US"/>
          </a:p>
        </p:txBody>
      </p:sp>
    </p:spTree>
    <p:extLst>
      <p:ext uri="{BB962C8B-B14F-4D97-AF65-F5344CB8AC3E}">
        <p14:creationId xmlns:p14="http://schemas.microsoft.com/office/powerpoint/2010/main" val="1937624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nc/4.0/"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2281" y="-53077"/>
            <a:ext cx="8594501" cy="1397828"/>
          </a:xfrm>
        </p:spPr>
        <p:txBody>
          <a:bodyPr/>
          <a:lstStyle/>
          <a:p>
            <a:r>
              <a:rPr lang="en-US" dirty="0" smtClean="0"/>
              <a:t>Mountain Top University</a:t>
            </a:r>
            <a:r>
              <a:rPr lang="en-US" sz="2800" dirty="0" smtClean="0"/>
              <a:t/>
            </a:r>
            <a:br>
              <a:rPr lang="en-US" sz="2800" dirty="0" smtClean="0"/>
            </a:br>
            <a:r>
              <a:rPr lang="en-US" sz="2800" i="1" dirty="0" smtClean="0"/>
              <a:t>Empowered to Excel</a:t>
            </a:r>
            <a:endParaRPr lang="en-US" i="1" dirty="0"/>
          </a:p>
        </p:txBody>
      </p:sp>
      <p:sp>
        <p:nvSpPr>
          <p:cNvPr id="3" name="Subtitle 2"/>
          <p:cNvSpPr>
            <a:spLocks noGrp="1"/>
          </p:cNvSpPr>
          <p:nvPr>
            <p:ph type="subTitle" idx="1"/>
          </p:nvPr>
        </p:nvSpPr>
        <p:spPr>
          <a:xfrm>
            <a:off x="1077530" y="1683085"/>
            <a:ext cx="9689207" cy="4254075"/>
          </a:xfrm>
        </p:spPr>
        <p:txBody>
          <a:bodyPr>
            <a:normAutofit lnSpcReduction="10000"/>
          </a:bodyPr>
          <a:lstStyle/>
          <a:p>
            <a:r>
              <a:rPr lang="en-US" sz="3200" dirty="0" smtClean="0"/>
              <a:t>College of Humanities, Management and Social Sciences</a:t>
            </a:r>
          </a:p>
          <a:p>
            <a:r>
              <a:rPr lang="en-US" dirty="0" smtClean="0"/>
              <a:t>Department of Mass Communication</a:t>
            </a:r>
          </a:p>
          <a:p>
            <a:endParaRPr lang="en-US" dirty="0" smtClean="0"/>
          </a:p>
          <a:p>
            <a:endParaRPr lang="en-US" dirty="0"/>
          </a:p>
          <a:p>
            <a:pPr>
              <a:lnSpc>
                <a:spcPct val="200000"/>
              </a:lnSpc>
            </a:pPr>
            <a:r>
              <a:rPr lang="en-US" dirty="0" smtClean="0"/>
              <a:t>Course Title: MCM 224</a:t>
            </a:r>
          </a:p>
          <a:p>
            <a:pPr>
              <a:lnSpc>
                <a:spcPct val="200000"/>
              </a:lnSpc>
            </a:pPr>
            <a:r>
              <a:rPr lang="en-US" dirty="0" smtClean="0"/>
              <a:t>Course Code: Media Planning for Advertising and Public Relations</a:t>
            </a:r>
            <a:br>
              <a:rPr lang="en-US" dirty="0" smtClean="0"/>
            </a:br>
            <a:r>
              <a:rPr lang="en-US" dirty="0" smtClean="0"/>
              <a:t>Course Lecturer: S. F. Richard</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1514" y="0"/>
            <a:ext cx="1493759" cy="1344751"/>
          </a:xfrm>
          <a:prstGeom prst="rect">
            <a:avLst/>
          </a:prstGeom>
        </p:spPr>
      </p:pic>
      <p:sp>
        <p:nvSpPr>
          <p:cNvPr id="5" name="Rectangle 1"/>
          <p:cNvSpPr>
            <a:spLocks noChangeArrowheads="1"/>
          </p:cNvSpPr>
          <p:nvPr/>
        </p:nvSpPr>
        <p:spPr bwMode="auto">
          <a:xfrm>
            <a:off x="0" y="5789522"/>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effectLst/>
                <a:latin typeface="source sans pro"/>
                <a:hlinkClick r:id="rId3"/>
              </a:rPr>
              <a:t>  </a:t>
            </a:r>
            <a:r>
              <a:rPr kumimoji="0" lang="en-US" altLang="en-US" sz="1800" b="0" i="0" u="none" strike="noStrike" cap="none" normalizeH="0" baseline="0" dirty="0" smtClean="0">
                <a:ln>
                  <a:noFill/>
                </a:ln>
                <a:effectLst/>
                <a:latin typeface="source sans pro"/>
              </a:rPr>
              <a:t> </a:t>
            </a:r>
            <a:r>
              <a:rPr kumimoji="0" lang="en-US" altLang="en-US" sz="1400" b="0" i="0" u="none" strike="noStrike" cap="none" normalizeH="0" baseline="0" dirty="0" smtClean="0">
                <a:ln>
                  <a:noFill/>
                </a:ln>
                <a:effectLst/>
                <a:latin typeface="source sans pro"/>
              </a:rPr>
              <a:t>        </a:t>
            </a:r>
            <a:r>
              <a:rPr kumimoji="0" lang="en-US" altLang="en-US" sz="800" b="0" i="0" u="none" strike="noStrike" cap="none" normalizeH="0" baseline="0" dirty="0" smtClean="0">
                <a:ln>
                  <a:noFill/>
                </a:ln>
                <a:effectLst/>
              </a:rPr>
              <a:t/>
            </a:r>
            <a:br>
              <a:rPr kumimoji="0" lang="en-US" altLang="en-US" sz="800" b="0" i="0" u="none" strike="noStrike" cap="none" normalizeH="0" baseline="0" dirty="0" smtClean="0">
                <a:ln>
                  <a:noFill/>
                </a:ln>
                <a:effectLst/>
              </a:rPr>
            </a:br>
            <a:r>
              <a:rPr kumimoji="0" lang="en-US" altLang="en-US" sz="1400" b="0" i="0" u="none" strike="noStrike" cap="none" normalizeH="0" baseline="0" dirty="0" smtClean="0">
                <a:ln>
                  <a:noFill/>
                </a:ln>
                <a:effectLst/>
                <a:latin typeface="source sans pro"/>
              </a:rPr>
              <a:t>MCM 224 - Media Planning for Advertising and Public Relations</a:t>
            </a:r>
            <a:br>
              <a:rPr kumimoji="0" lang="en-US" altLang="en-US" sz="1400" b="0" i="0" u="none" strike="noStrike" cap="none" normalizeH="0" baseline="0" dirty="0" smtClean="0">
                <a:ln>
                  <a:noFill/>
                </a:ln>
                <a:effectLst/>
                <a:latin typeface="source sans pro"/>
              </a:rPr>
            </a:br>
            <a:r>
              <a:rPr kumimoji="0" lang="en-US" altLang="en-US" sz="1400" b="0" i="0" u="none" strike="noStrike" cap="none" normalizeH="0" baseline="0" dirty="0" smtClean="0">
                <a:ln>
                  <a:noFill/>
                </a:ln>
                <a:effectLst/>
                <a:latin typeface="source sans pro"/>
              </a:rPr>
              <a:t> by </a:t>
            </a:r>
            <a:r>
              <a:rPr kumimoji="0" lang="en-US" altLang="en-US" sz="1400" b="0" i="0" u="none" strike="noStrike" cap="none" normalizeH="0" baseline="0" dirty="0" err="1" smtClean="0">
                <a:ln>
                  <a:noFill/>
                </a:ln>
                <a:effectLst/>
                <a:latin typeface="source sans pro"/>
              </a:rPr>
              <a:t>Sholabomi</a:t>
            </a:r>
            <a:r>
              <a:rPr kumimoji="0" lang="en-US" altLang="en-US" sz="1400" b="0" i="0" u="none" strike="noStrike" cap="none" normalizeH="0" baseline="0" dirty="0" smtClean="0">
                <a:ln>
                  <a:noFill/>
                </a:ln>
                <a:effectLst/>
                <a:latin typeface="source sans pro"/>
              </a:rPr>
              <a:t> F. Richard is licensed under a </a:t>
            </a:r>
            <a:r>
              <a:rPr kumimoji="0" lang="en-US" altLang="en-US" sz="1400" b="0" i="0" u="none" strike="noStrike" cap="none" normalizeH="0" baseline="0" dirty="0" smtClean="0">
                <a:ln>
                  <a:noFill/>
                </a:ln>
                <a:effectLst/>
                <a:latin typeface="source sans pro"/>
                <a:hlinkClick r:id="rId3"/>
              </a:rPr>
              <a:t>Creative Commons Attribution-</a:t>
            </a:r>
            <a:r>
              <a:rPr kumimoji="0" lang="en-US" altLang="en-US" sz="1400" b="0" i="0" u="none" strike="noStrike" cap="none" normalizeH="0" baseline="0" dirty="0" err="1" smtClean="0">
                <a:ln>
                  <a:noFill/>
                </a:ln>
                <a:effectLst/>
                <a:latin typeface="source sans pro"/>
                <a:hlinkClick r:id="rId3"/>
              </a:rPr>
              <a:t>NonCommercial</a:t>
            </a:r>
            <a:r>
              <a:rPr kumimoji="0" lang="en-US" altLang="en-US" sz="1400" b="0" i="0" u="none" strike="noStrike" cap="none" normalizeH="0" baseline="0" dirty="0" smtClean="0">
                <a:ln>
                  <a:noFill/>
                </a:ln>
                <a:effectLst/>
                <a:latin typeface="source sans pro"/>
                <a:hlinkClick r:id="rId3"/>
              </a:rPr>
              <a:t> 4.0 International License</a:t>
            </a:r>
            <a:r>
              <a:rPr kumimoji="0" lang="en-US" altLang="en-US" sz="1400" b="0" i="0" u="none" strike="noStrike" cap="none" normalizeH="0" baseline="0" dirty="0" smtClean="0">
                <a:ln>
                  <a:noFill/>
                </a:ln>
                <a:effectLst/>
                <a:latin typeface="source sans pro"/>
              </a:rPr>
              <a:t>.</a:t>
            </a:r>
            <a:r>
              <a:rPr kumimoji="0" lang="en-US" altLang="en-US" sz="800" b="0" i="0" u="none" strike="noStrike" cap="none" normalizeH="0" baseline="0" dirty="0" smtClean="0">
                <a:ln>
                  <a:noFill/>
                </a:ln>
                <a:effectLst/>
              </a:rPr>
              <a:t> </a:t>
            </a:r>
            <a:endParaRPr kumimoji="0" lang="en-US" altLang="en-US" sz="1400" b="0" i="0" u="none" strike="noStrike" cap="none" normalizeH="0" baseline="0" dirty="0" smtClean="0">
              <a:ln>
                <a:noFill/>
              </a:ln>
              <a:effectLst/>
              <a:latin typeface="source sans pro"/>
            </a:endParaRPr>
          </a:p>
        </p:txBody>
      </p:sp>
      <p:pic>
        <p:nvPicPr>
          <p:cNvPr id="102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3033" y="5789522"/>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896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Research</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purpose of market research is to find out subtler truth. Market research can help you spot opportunities and problems. It can provide useful information from the data gathered from such exercises. Research can be primary or secondary.  Primary is the direct information from the market while secondary is using the available information. Both primary and secondary market research could use two techniques which are:</a:t>
            </a:r>
          </a:p>
          <a:p>
            <a:pPr marL="0" indent="0">
              <a:buNone/>
            </a:pPr>
            <a:r>
              <a:rPr lang="en-US" dirty="0" smtClean="0"/>
              <a:t>Quantitative and Qualitative methods. Qualitative method requires gathering data through surveys or random sample that represents the universe that you are studying while qualitative requires using focus group and telephone surveys that include open-ended questions. </a:t>
            </a:r>
            <a:endParaRPr lang="en-US" dirty="0"/>
          </a:p>
        </p:txBody>
      </p:sp>
    </p:spTree>
    <p:extLst>
      <p:ext uri="{BB962C8B-B14F-4D97-AF65-F5344CB8AC3E}">
        <p14:creationId xmlns:p14="http://schemas.microsoft.com/office/powerpoint/2010/main" val="493691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each Medium</a:t>
            </a:r>
            <a:endParaRPr lang="en-US" dirty="0"/>
          </a:p>
        </p:txBody>
      </p:sp>
      <p:sp>
        <p:nvSpPr>
          <p:cNvPr id="3" name="Content Placeholder 2"/>
          <p:cNvSpPr>
            <a:spLocks noGrp="1"/>
          </p:cNvSpPr>
          <p:nvPr>
            <p:ph idx="1"/>
          </p:nvPr>
        </p:nvSpPr>
        <p:spPr/>
        <p:txBody>
          <a:bodyPr>
            <a:normAutofit lnSpcReduction="10000"/>
          </a:bodyPr>
          <a:lstStyle/>
          <a:p>
            <a:pPr marL="0" indent="0">
              <a:lnSpc>
                <a:spcPct val="200000"/>
              </a:lnSpc>
              <a:buNone/>
            </a:pPr>
            <a:r>
              <a:rPr lang="en-US" dirty="0" smtClean="0"/>
              <a:t>There is an array of medium to choose. The trick is finding the right combination to reach your audience. Your immediate plan will probably rely on the combination of several media. For example, using radio to build awareness of network and using the newspaper to deliver the details of the product. </a:t>
            </a:r>
            <a:endParaRPr lang="en-US" dirty="0"/>
          </a:p>
        </p:txBody>
      </p:sp>
    </p:spTree>
    <p:extLst>
      <p:ext uri="{BB962C8B-B14F-4D97-AF65-F5344CB8AC3E}">
        <p14:creationId xmlns:p14="http://schemas.microsoft.com/office/powerpoint/2010/main" val="157866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Evaluate Media Options</a:t>
            </a:r>
            <a:endParaRPr lang="en-US" dirty="0"/>
          </a:p>
        </p:txBody>
      </p:sp>
      <p:sp>
        <p:nvSpPr>
          <p:cNvPr id="3" name="Content Placeholder 2"/>
          <p:cNvSpPr>
            <a:spLocks noGrp="1"/>
          </p:cNvSpPr>
          <p:nvPr>
            <p:ph idx="1"/>
          </p:nvPr>
        </p:nvSpPr>
        <p:spPr/>
        <p:txBody>
          <a:bodyPr/>
          <a:lstStyle/>
          <a:p>
            <a:pPr marL="0" indent="0">
              <a:buNone/>
            </a:pPr>
            <a:r>
              <a:rPr lang="en-US" dirty="0" smtClean="0"/>
              <a:t>There is no easy way to do a numerical calculation precisely which media will deliver the result you really want. In evaluating media options, we have qualitative and quantitative ranking. Media planners uses spreadsheet comparison a great deal. That is the cost per thousand ranking based on circulation which helps to compel one medium to another. Quantitative statistics helps to compare options within a media category. Quantitative ranking looks at the options from qualitative perspective. Does this medium have the ability to advertise your message, is the editorial value strong, will the medium you are using reach your customers adequately? It particularly deals with the characteristics of your product.</a:t>
            </a:r>
            <a:endParaRPr lang="en-US" dirty="0"/>
          </a:p>
        </p:txBody>
      </p:sp>
    </p:spTree>
    <p:extLst>
      <p:ext uri="{BB962C8B-B14F-4D97-AF65-F5344CB8AC3E}">
        <p14:creationId xmlns:p14="http://schemas.microsoft.com/office/powerpoint/2010/main" val="3282983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Choosing your media strategy</a:t>
            </a:r>
            <a:endParaRPr lang="en-US" dirty="0"/>
          </a:p>
        </p:txBody>
      </p:sp>
      <p:sp>
        <p:nvSpPr>
          <p:cNvPr id="3" name="Content Placeholder 2"/>
          <p:cNvSpPr>
            <a:spLocks noGrp="1"/>
          </p:cNvSpPr>
          <p:nvPr>
            <p:ph idx="1"/>
          </p:nvPr>
        </p:nvSpPr>
        <p:spPr/>
        <p:txBody>
          <a:bodyPr/>
          <a:lstStyle/>
          <a:p>
            <a:r>
              <a:rPr lang="en-US" dirty="0" smtClean="0"/>
              <a:t>You must balance your desires for which frequency and continuity of timing. Since almost no one can afford to reach an ideally broad market with the maximum frequency without a break in the schedule. Your creative moment lies as you move from analysis into action, that is, matching strategies to goal. The following factors are used to determine the media strategy.</a:t>
            </a:r>
          </a:p>
          <a:p>
            <a:r>
              <a:rPr lang="en-US" dirty="0" smtClean="0"/>
              <a:t>Reach</a:t>
            </a:r>
          </a:p>
          <a:p>
            <a:r>
              <a:rPr lang="en-US" dirty="0" smtClean="0"/>
              <a:t>Frequency</a:t>
            </a:r>
          </a:p>
          <a:p>
            <a:r>
              <a:rPr lang="en-US" dirty="0" smtClean="0"/>
              <a:t>Timing</a:t>
            </a:r>
          </a:p>
          <a:p>
            <a:pPr marL="0" indent="0">
              <a:buNone/>
            </a:pPr>
            <a:endParaRPr lang="en-US" dirty="0"/>
          </a:p>
        </p:txBody>
      </p:sp>
    </p:spTree>
    <p:extLst>
      <p:ext uri="{BB962C8B-B14F-4D97-AF65-F5344CB8AC3E}">
        <p14:creationId xmlns:p14="http://schemas.microsoft.com/office/powerpoint/2010/main" val="3958404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the media Plan</a:t>
            </a:r>
            <a:endParaRPr lang="en-US" dirty="0"/>
          </a:p>
        </p:txBody>
      </p:sp>
      <p:sp>
        <p:nvSpPr>
          <p:cNvPr id="3" name="Content Placeholder 2"/>
          <p:cNvSpPr>
            <a:spLocks noGrp="1"/>
          </p:cNvSpPr>
          <p:nvPr>
            <p:ph idx="1"/>
          </p:nvPr>
        </p:nvSpPr>
        <p:spPr/>
        <p:txBody>
          <a:bodyPr/>
          <a:lstStyle/>
          <a:p>
            <a:pPr marL="0" indent="0">
              <a:buNone/>
            </a:pPr>
            <a:r>
              <a:rPr lang="en-US" dirty="0" smtClean="0"/>
              <a:t>In working with the media, you will need the following:</a:t>
            </a:r>
          </a:p>
          <a:p>
            <a:r>
              <a:rPr lang="en-US" dirty="0" smtClean="0"/>
              <a:t>Know your product,</a:t>
            </a:r>
          </a:p>
          <a:p>
            <a:r>
              <a:rPr lang="en-US" dirty="0" smtClean="0"/>
              <a:t>Know you audience and the terrain which you are located,</a:t>
            </a:r>
          </a:p>
          <a:p>
            <a:r>
              <a:rPr lang="en-US" dirty="0" smtClean="0"/>
              <a:t>Know the media which you are located in,</a:t>
            </a:r>
          </a:p>
          <a:p>
            <a:pPr marL="0" indent="0">
              <a:buNone/>
            </a:pPr>
            <a:r>
              <a:rPr lang="en-US" dirty="0" smtClean="0"/>
              <a:t>When you are working/planning, work within the budget. When you have limited budget, go for the most appropriate media that will capture your most desired audience.</a:t>
            </a:r>
          </a:p>
          <a:p>
            <a:pPr marL="0" indent="0">
              <a:buNone/>
            </a:pPr>
            <a:r>
              <a:rPr lang="en-US" dirty="0" smtClean="0"/>
              <a:t>When writing your media plan, you can use the journalist’ style of 5W’s and H.  </a:t>
            </a:r>
          </a:p>
          <a:p>
            <a:endParaRPr lang="en-US" dirty="0"/>
          </a:p>
        </p:txBody>
      </p:sp>
    </p:spTree>
    <p:extLst>
      <p:ext uri="{BB962C8B-B14F-4D97-AF65-F5344CB8AC3E}">
        <p14:creationId xmlns:p14="http://schemas.microsoft.com/office/powerpoint/2010/main" val="2682536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What-state your thinking regarding the creative strategy if the advertising plan is in support of a promotion, you state it clearly.</a:t>
            </a:r>
          </a:p>
          <a:p>
            <a:r>
              <a:rPr lang="en-US" dirty="0" smtClean="0"/>
              <a:t>When-state the timing strategies. It is also here that you explain your rationale (position or aim).</a:t>
            </a:r>
          </a:p>
          <a:p>
            <a:r>
              <a:rPr lang="en-US" dirty="0" smtClean="0"/>
              <a:t>Where-your target market and specific media you have chosen.</a:t>
            </a:r>
          </a:p>
          <a:p>
            <a:r>
              <a:rPr lang="en-US" dirty="0" smtClean="0"/>
              <a:t>How-make a statistical statement about describing how each medium will be used.</a:t>
            </a:r>
            <a:endParaRPr lang="en-US" dirty="0"/>
          </a:p>
        </p:txBody>
      </p:sp>
    </p:spTree>
    <p:extLst>
      <p:ext uri="{BB962C8B-B14F-4D97-AF65-F5344CB8AC3E}">
        <p14:creationId xmlns:p14="http://schemas.microsoft.com/office/powerpoint/2010/main" val="1680024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Choosing the advertising strategy</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T</a:t>
            </a:r>
            <a:r>
              <a:rPr lang="en-US" dirty="0" smtClean="0"/>
              <a:t>he advertising strategy will take the following into consideration each of the following elements.</a:t>
            </a:r>
          </a:p>
          <a:p>
            <a:pPr marL="0" indent="0">
              <a:buNone/>
            </a:pPr>
            <a:r>
              <a:rPr lang="en-US" dirty="0" smtClean="0"/>
              <a:t>The sweeping statement about business and your industry. This also deals with creating advertising execution base and your conclusion in each of the options below.</a:t>
            </a:r>
          </a:p>
          <a:p>
            <a:pPr marL="514350" indent="-514350">
              <a:buFont typeface="+mj-lt"/>
              <a:buAutoNum type="arabicPeriod"/>
            </a:pPr>
            <a:r>
              <a:rPr lang="en-US" dirty="0" smtClean="0"/>
              <a:t>Marketing strategy</a:t>
            </a:r>
          </a:p>
          <a:p>
            <a:pPr marL="514350" indent="-514350">
              <a:buFont typeface="+mj-lt"/>
              <a:buAutoNum type="arabicPeriod"/>
            </a:pPr>
            <a:r>
              <a:rPr lang="en-US" dirty="0" smtClean="0"/>
              <a:t>Media plan</a:t>
            </a:r>
          </a:p>
          <a:p>
            <a:pPr marL="514350" indent="-514350">
              <a:buFont typeface="+mj-lt"/>
              <a:buAutoNum type="arabicPeriod"/>
            </a:pPr>
            <a:r>
              <a:rPr lang="en-US" dirty="0" smtClean="0"/>
              <a:t>Product to service</a:t>
            </a:r>
          </a:p>
          <a:p>
            <a:pPr marL="514350" indent="-514350">
              <a:buFont typeface="+mj-lt"/>
              <a:buAutoNum type="arabicPeriod"/>
            </a:pPr>
            <a:r>
              <a:rPr lang="en-US" dirty="0" smtClean="0"/>
              <a:t>Marketing perceptions</a:t>
            </a:r>
          </a:p>
          <a:p>
            <a:pPr marL="514350" indent="-514350">
              <a:buFont typeface="+mj-lt"/>
              <a:buAutoNum type="arabicPeriod"/>
            </a:pPr>
            <a:r>
              <a:rPr lang="en-US" dirty="0" smtClean="0"/>
              <a:t>Positioning strategy</a:t>
            </a:r>
          </a:p>
          <a:p>
            <a:pPr marL="514350" indent="-514350">
              <a:buFont typeface="+mj-lt"/>
              <a:buAutoNum type="arabicPeriod"/>
            </a:pPr>
            <a:r>
              <a:rPr lang="en-US" dirty="0" smtClean="0"/>
              <a:t>One thought to take away</a:t>
            </a:r>
          </a:p>
          <a:p>
            <a:pPr marL="514350" indent="-514350">
              <a:buFont typeface="+mj-lt"/>
              <a:buAutoNum type="arabicPeriod"/>
            </a:pPr>
            <a:r>
              <a:rPr lang="en-US" dirty="0" smtClean="0"/>
              <a:t>Image advertising versus response efforts</a:t>
            </a:r>
          </a:p>
          <a:p>
            <a:pPr marL="514350" indent="-514350">
              <a:buFont typeface="+mj-lt"/>
              <a:buAutoNum type="arabicPeriod"/>
            </a:pPr>
            <a:r>
              <a:rPr lang="en-US" dirty="0" smtClean="0"/>
              <a:t>Sales cycle</a:t>
            </a:r>
          </a:p>
          <a:p>
            <a:pPr marL="514350" indent="-514350">
              <a:buFont typeface="+mj-lt"/>
              <a:buAutoNum type="arabicPeriod"/>
            </a:pPr>
            <a:r>
              <a:rPr lang="en-US" dirty="0" smtClean="0"/>
              <a:t>The must-have list</a:t>
            </a:r>
            <a:endParaRPr lang="en-US" dirty="0"/>
          </a:p>
        </p:txBody>
      </p:sp>
    </p:spTree>
    <p:extLst>
      <p:ext uri="{BB962C8B-B14F-4D97-AF65-F5344CB8AC3E}">
        <p14:creationId xmlns:p14="http://schemas.microsoft.com/office/powerpoint/2010/main" val="2532712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5 dimensions of Advert Strategy</a:t>
            </a:r>
            <a:endParaRPr lang="en-US" dirty="0"/>
          </a:p>
        </p:txBody>
      </p:sp>
      <p:sp>
        <p:nvSpPr>
          <p:cNvPr id="3" name="Content Placeholder 2"/>
          <p:cNvSpPr>
            <a:spLocks noGrp="1"/>
          </p:cNvSpPr>
          <p:nvPr>
            <p:ph idx="1"/>
          </p:nvPr>
        </p:nvSpPr>
        <p:spPr/>
        <p:txBody>
          <a:bodyPr/>
          <a:lstStyle/>
          <a:p>
            <a:r>
              <a:rPr lang="en-US" dirty="0" smtClean="0"/>
              <a:t>When you want to learn how to take your complex story look simple, fill out the strategy template.</a:t>
            </a:r>
          </a:p>
          <a:p>
            <a:r>
              <a:rPr lang="en-US" dirty="0" smtClean="0"/>
              <a:t>Identify your target market.</a:t>
            </a:r>
          </a:p>
          <a:p>
            <a:r>
              <a:rPr lang="en-US" dirty="0" smtClean="0"/>
              <a:t>Define the product to be advertised.</a:t>
            </a:r>
          </a:p>
          <a:p>
            <a:r>
              <a:rPr lang="en-US" dirty="0" smtClean="0"/>
              <a:t>Make a promise.</a:t>
            </a:r>
          </a:p>
          <a:p>
            <a:r>
              <a:rPr lang="en-US" dirty="0" smtClean="0"/>
              <a:t>Support the promise with a key benefit.</a:t>
            </a:r>
          </a:p>
          <a:p>
            <a:r>
              <a:rPr lang="en-US" dirty="0" smtClean="0"/>
              <a:t>Describe your tone.</a:t>
            </a:r>
            <a:endParaRPr lang="en-US" dirty="0"/>
          </a:p>
        </p:txBody>
      </p:sp>
      <p:sp>
        <p:nvSpPr>
          <p:cNvPr id="4" name="Rectangle 1"/>
          <p:cNvSpPr>
            <a:spLocks noChangeArrowheads="1"/>
          </p:cNvSpPr>
          <p:nvPr/>
        </p:nvSpPr>
        <p:spPr bwMode="auto">
          <a:xfrm>
            <a:off x="0" y="5789522"/>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effectLst/>
                <a:latin typeface="source sans pro"/>
                <a:hlinkClick r:id="rId2"/>
              </a:rPr>
              <a:t>  </a:t>
            </a:r>
            <a:r>
              <a:rPr kumimoji="0" lang="en-US" altLang="en-US" sz="1800" b="0" i="0" u="none" strike="noStrike" cap="none" normalizeH="0" baseline="0" dirty="0" smtClean="0">
                <a:ln>
                  <a:noFill/>
                </a:ln>
                <a:effectLst/>
                <a:latin typeface="source sans pro"/>
              </a:rPr>
              <a:t> </a:t>
            </a:r>
            <a:r>
              <a:rPr kumimoji="0" lang="en-US" altLang="en-US" sz="1400" b="0" i="0" u="none" strike="noStrike" cap="none" normalizeH="0" baseline="0" dirty="0" smtClean="0">
                <a:ln>
                  <a:noFill/>
                </a:ln>
                <a:effectLst/>
                <a:latin typeface="source sans pro"/>
              </a:rPr>
              <a:t>        </a:t>
            </a:r>
            <a:r>
              <a:rPr kumimoji="0" lang="en-US" altLang="en-US" sz="800" b="0" i="0" u="none" strike="noStrike" cap="none" normalizeH="0" baseline="0" dirty="0" smtClean="0">
                <a:ln>
                  <a:noFill/>
                </a:ln>
                <a:effectLst/>
              </a:rPr>
              <a:t/>
            </a:r>
            <a:br>
              <a:rPr kumimoji="0" lang="en-US" altLang="en-US" sz="800" b="0" i="0" u="none" strike="noStrike" cap="none" normalizeH="0" baseline="0" dirty="0" smtClean="0">
                <a:ln>
                  <a:noFill/>
                </a:ln>
                <a:effectLst/>
              </a:rPr>
            </a:br>
            <a:r>
              <a:rPr kumimoji="0" lang="en-US" altLang="en-US" sz="1400" b="0" i="0" u="none" strike="noStrike" cap="none" normalizeH="0" baseline="0" dirty="0" smtClean="0">
                <a:ln>
                  <a:noFill/>
                </a:ln>
                <a:effectLst/>
                <a:latin typeface="source sans pro"/>
              </a:rPr>
              <a:t>MCM 224 - Media Planning for Advertising and Public Relations</a:t>
            </a:r>
            <a:br>
              <a:rPr kumimoji="0" lang="en-US" altLang="en-US" sz="1400" b="0" i="0" u="none" strike="noStrike" cap="none" normalizeH="0" baseline="0" dirty="0" smtClean="0">
                <a:ln>
                  <a:noFill/>
                </a:ln>
                <a:effectLst/>
                <a:latin typeface="source sans pro"/>
              </a:rPr>
            </a:br>
            <a:r>
              <a:rPr kumimoji="0" lang="en-US" altLang="en-US" sz="1400" b="0" i="0" u="none" strike="noStrike" cap="none" normalizeH="0" baseline="0" dirty="0" smtClean="0">
                <a:ln>
                  <a:noFill/>
                </a:ln>
                <a:effectLst/>
                <a:latin typeface="source sans pro"/>
              </a:rPr>
              <a:t> by </a:t>
            </a:r>
            <a:r>
              <a:rPr kumimoji="0" lang="en-US" altLang="en-US" sz="1400" b="0" i="0" u="none" strike="noStrike" cap="none" normalizeH="0" baseline="0" dirty="0" err="1" smtClean="0">
                <a:ln>
                  <a:noFill/>
                </a:ln>
                <a:effectLst/>
                <a:latin typeface="source sans pro"/>
              </a:rPr>
              <a:t>Sholabomi</a:t>
            </a:r>
            <a:r>
              <a:rPr kumimoji="0" lang="en-US" altLang="en-US" sz="1400" b="0" i="0" u="none" strike="noStrike" cap="none" normalizeH="0" baseline="0" dirty="0" smtClean="0">
                <a:ln>
                  <a:noFill/>
                </a:ln>
                <a:effectLst/>
                <a:latin typeface="source sans pro"/>
              </a:rPr>
              <a:t> F. Richard is licensed under a </a:t>
            </a:r>
            <a:r>
              <a:rPr kumimoji="0" lang="en-US" altLang="en-US" sz="1400" b="0" i="0" u="none" strike="noStrike" cap="none" normalizeH="0" baseline="0" dirty="0" smtClean="0">
                <a:ln>
                  <a:noFill/>
                </a:ln>
                <a:effectLst/>
                <a:latin typeface="source sans pro"/>
                <a:hlinkClick r:id="rId2"/>
              </a:rPr>
              <a:t>Creative Commons Attribution-</a:t>
            </a:r>
            <a:r>
              <a:rPr kumimoji="0" lang="en-US" altLang="en-US" sz="1400" b="0" i="0" u="none" strike="noStrike" cap="none" normalizeH="0" baseline="0" dirty="0" err="1" smtClean="0">
                <a:ln>
                  <a:noFill/>
                </a:ln>
                <a:effectLst/>
                <a:latin typeface="source sans pro"/>
                <a:hlinkClick r:id="rId2"/>
              </a:rPr>
              <a:t>NonCommercial</a:t>
            </a:r>
            <a:r>
              <a:rPr kumimoji="0" lang="en-US" altLang="en-US" sz="1400" b="0" i="0" u="none" strike="noStrike" cap="none" normalizeH="0" baseline="0" dirty="0" smtClean="0">
                <a:ln>
                  <a:noFill/>
                </a:ln>
                <a:effectLst/>
                <a:latin typeface="source sans pro"/>
                <a:hlinkClick r:id="rId2"/>
              </a:rPr>
              <a:t> 4.0 International License</a:t>
            </a:r>
            <a:r>
              <a:rPr kumimoji="0" lang="en-US" altLang="en-US" sz="1400" b="0" i="0" u="none" strike="noStrike" cap="none" normalizeH="0" baseline="0" dirty="0" smtClean="0">
                <a:ln>
                  <a:noFill/>
                </a:ln>
                <a:effectLst/>
                <a:latin typeface="source sans pro"/>
              </a:rPr>
              <a:t>.</a:t>
            </a:r>
            <a:r>
              <a:rPr kumimoji="0" lang="en-US" altLang="en-US" sz="800" b="0" i="0" u="none" strike="noStrike" cap="none" normalizeH="0" baseline="0" dirty="0" smtClean="0">
                <a:ln>
                  <a:noFill/>
                </a:ln>
                <a:effectLst/>
              </a:rPr>
              <a:t> </a:t>
            </a:r>
            <a:endParaRPr kumimoji="0" lang="en-US" altLang="en-US" sz="1400" b="0" i="0" u="none" strike="noStrike" cap="none" normalizeH="0" baseline="0" dirty="0" smtClean="0">
              <a:ln>
                <a:noFill/>
              </a:ln>
              <a:effectLst/>
              <a:latin typeface="source sans pro"/>
            </a:endParaRPr>
          </a:p>
        </p:txBody>
      </p:sp>
      <p:pic>
        <p:nvPicPr>
          <p:cNvPr id="5" name="Picture 2" descr="Creative Commons Licens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3033" y="5789522"/>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8023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Description </a:t>
            </a:r>
            <a:endParaRPr lang="en-US" dirty="0"/>
          </a:p>
        </p:txBody>
      </p:sp>
      <p:sp>
        <p:nvSpPr>
          <p:cNvPr id="3" name="Content Placeholder 2"/>
          <p:cNvSpPr>
            <a:spLocks noGrp="1"/>
          </p:cNvSpPr>
          <p:nvPr>
            <p:ph idx="1"/>
          </p:nvPr>
        </p:nvSpPr>
        <p:spPr/>
        <p:txBody>
          <a:bodyPr>
            <a:normAutofit lnSpcReduction="10000"/>
          </a:bodyPr>
          <a:lstStyle/>
          <a:p>
            <a:pPr algn="ctr">
              <a:lnSpc>
                <a:spcPct val="200000"/>
              </a:lnSpc>
            </a:pPr>
            <a:r>
              <a:rPr lang="en-US" dirty="0" smtClean="0"/>
              <a:t>This is the preparation of PRAD media plan, analysis of various media vis-à-vis target audience reached and the frequency of reach. A detailed examination and consideration of factors affecting or influencing media buying and matching of media with market, target audience and segment.</a:t>
            </a:r>
            <a:endParaRPr lang="en-US" dirty="0"/>
          </a:p>
        </p:txBody>
      </p:sp>
    </p:spTree>
    <p:extLst>
      <p:ext uri="{BB962C8B-B14F-4D97-AF65-F5344CB8AC3E}">
        <p14:creationId xmlns:p14="http://schemas.microsoft.com/office/powerpoint/2010/main" val="3632717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Outline</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smtClean="0"/>
              <a:t> </a:t>
            </a:r>
            <a:r>
              <a:rPr lang="en-US" b="1" dirty="0"/>
              <a:t>1. 	Media </a:t>
            </a:r>
            <a:r>
              <a:rPr lang="en-US" b="1" dirty="0" smtClean="0"/>
              <a:t>Objectives </a:t>
            </a:r>
            <a:endParaRPr lang="en-US" dirty="0" smtClean="0"/>
          </a:p>
          <a:p>
            <a:pPr marL="0" indent="0">
              <a:buNone/>
            </a:pPr>
            <a:r>
              <a:rPr lang="en-US" b="1" dirty="0" smtClean="0"/>
              <a:t> 2. 	Marketing Efforts </a:t>
            </a:r>
            <a:endParaRPr lang="en-US" dirty="0" smtClean="0"/>
          </a:p>
          <a:p>
            <a:pPr marL="0" indent="0">
              <a:buNone/>
            </a:pPr>
            <a:r>
              <a:rPr lang="en-US" b="1" dirty="0" smtClean="0"/>
              <a:t> </a:t>
            </a:r>
            <a:r>
              <a:rPr lang="en-US" b="1" dirty="0"/>
              <a:t>3.	The Aspects of Value</a:t>
            </a:r>
            <a:endParaRPr lang="en-US" dirty="0"/>
          </a:p>
          <a:p>
            <a:pPr marL="0" indent="0">
              <a:buNone/>
            </a:pPr>
            <a:r>
              <a:rPr lang="en-US" b="1" dirty="0" smtClean="0"/>
              <a:t> 4.</a:t>
            </a:r>
            <a:r>
              <a:rPr lang="en-US" b="1" dirty="0"/>
              <a:t>	The SWOT Analysis</a:t>
            </a:r>
            <a:endParaRPr lang="en-US" dirty="0"/>
          </a:p>
          <a:p>
            <a:pPr marL="0" indent="0">
              <a:buNone/>
            </a:pPr>
            <a:r>
              <a:rPr lang="en-US" b="1" dirty="0" smtClean="0"/>
              <a:t> 5.</a:t>
            </a:r>
            <a:r>
              <a:rPr lang="en-US" b="1" dirty="0"/>
              <a:t>	Marketing Mix</a:t>
            </a:r>
            <a:endParaRPr lang="en-US" dirty="0"/>
          </a:p>
          <a:p>
            <a:pPr marL="0" indent="0">
              <a:buNone/>
            </a:pPr>
            <a:r>
              <a:rPr lang="en-US" b="1" dirty="0" smtClean="0"/>
              <a:t> 6.</a:t>
            </a:r>
            <a:r>
              <a:rPr lang="en-US" b="1" dirty="0"/>
              <a:t>	The USP</a:t>
            </a:r>
            <a:endParaRPr lang="en-US" dirty="0"/>
          </a:p>
          <a:p>
            <a:pPr marL="0" indent="0">
              <a:buNone/>
            </a:pPr>
            <a:r>
              <a:rPr lang="en-US" b="1" dirty="0" smtClean="0"/>
              <a:t> 7.</a:t>
            </a:r>
            <a:r>
              <a:rPr lang="en-US" b="1" dirty="0"/>
              <a:t>	Market Research</a:t>
            </a:r>
            <a:endParaRPr lang="en-US" dirty="0"/>
          </a:p>
          <a:p>
            <a:pPr marL="0" indent="0">
              <a:buNone/>
            </a:pPr>
            <a:r>
              <a:rPr lang="en-US" b="1" dirty="0" smtClean="0"/>
              <a:t> 8.</a:t>
            </a:r>
            <a:r>
              <a:rPr lang="en-US" b="1" dirty="0"/>
              <a:t>	Understand each medium</a:t>
            </a:r>
            <a:endParaRPr lang="en-US" dirty="0"/>
          </a:p>
          <a:p>
            <a:pPr marL="0" indent="0">
              <a:buNone/>
            </a:pPr>
            <a:r>
              <a:rPr lang="en-US" b="1" dirty="0" smtClean="0"/>
              <a:t> 9.</a:t>
            </a:r>
            <a:r>
              <a:rPr lang="en-US" b="1" dirty="0"/>
              <a:t>	Evaluate media options</a:t>
            </a:r>
            <a:endParaRPr lang="en-US" dirty="0"/>
          </a:p>
          <a:p>
            <a:pPr marL="0" indent="0">
              <a:buNone/>
            </a:pPr>
            <a:r>
              <a:rPr lang="en-US" b="1" dirty="0" smtClean="0"/>
              <a:t> 10.</a:t>
            </a:r>
            <a:r>
              <a:rPr lang="en-US" b="1" dirty="0"/>
              <a:t>	</a:t>
            </a:r>
            <a:r>
              <a:rPr lang="en-US" b="1" dirty="0" err="1"/>
              <a:t>Calender</a:t>
            </a:r>
            <a:r>
              <a:rPr lang="en-US" b="1" dirty="0"/>
              <a:t> and options</a:t>
            </a:r>
            <a:endParaRPr lang="en-US" dirty="0"/>
          </a:p>
          <a:p>
            <a:pPr marL="0" indent="0">
              <a:buNone/>
            </a:pPr>
            <a:r>
              <a:rPr lang="en-US" b="1" dirty="0" smtClean="0"/>
              <a:t> 11.</a:t>
            </a:r>
            <a:r>
              <a:rPr lang="en-US" b="1" dirty="0"/>
              <a:t>	Choosing the Media Strategy</a:t>
            </a:r>
            <a:endParaRPr lang="en-US" dirty="0"/>
          </a:p>
          <a:p>
            <a:pPr marL="0" indent="0">
              <a:buNone/>
            </a:pPr>
            <a:r>
              <a:rPr lang="en-US" b="1" dirty="0" smtClean="0"/>
              <a:t> 12.</a:t>
            </a:r>
            <a:r>
              <a:rPr lang="en-US" b="1" dirty="0"/>
              <a:t>	Working with the Media</a:t>
            </a:r>
            <a:endParaRPr lang="en-US" dirty="0"/>
          </a:p>
          <a:p>
            <a:pPr marL="0" indent="0">
              <a:buNone/>
            </a:pPr>
            <a:r>
              <a:rPr lang="en-US" b="1" dirty="0" smtClean="0"/>
              <a:t> 13.</a:t>
            </a:r>
            <a:r>
              <a:rPr lang="en-US" b="1" dirty="0"/>
              <a:t>	Writing a media Plan</a:t>
            </a:r>
            <a:endParaRPr lang="en-US" dirty="0"/>
          </a:p>
          <a:p>
            <a:endParaRPr lang="en-US" dirty="0"/>
          </a:p>
        </p:txBody>
      </p:sp>
    </p:spTree>
    <p:extLst>
      <p:ext uri="{BB962C8B-B14F-4D97-AF65-F5344CB8AC3E}">
        <p14:creationId xmlns:p14="http://schemas.microsoft.com/office/powerpoint/2010/main" val="3852946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objectives</a:t>
            </a:r>
            <a:endParaRPr lang="en-US" dirty="0"/>
          </a:p>
        </p:txBody>
      </p:sp>
      <p:sp>
        <p:nvSpPr>
          <p:cNvPr id="3" name="Content Placeholder 2"/>
          <p:cNvSpPr>
            <a:spLocks noGrp="1"/>
          </p:cNvSpPr>
          <p:nvPr>
            <p:ph idx="1"/>
          </p:nvPr>
        </p:nvSpPr>
        <p:spPr/>
        <p:txBody>
          <a:bodyPr/>
          <a:lstStyle/>
          <a:p>
            <a:pPr marL="0" indent="0">
              <a:buNone/>
            </a:pPr>
            <a:r>
              <a:rPr lang="en-US" b="1" dirty="0"/>
              <a:t>To grow a business through advertising and promotion, it requires a plan. Determining the marketing objectives is about finding a way to connect your overall business goals with your marketplace is all about finding a direction that leads you somewhere you want to go</a:t>
            </a:r>
            <a:r>
              <a:rPr lang="en-US" b="1" dirty="0" smtClean="0"/>
              <a:t>.</a:t>
            </a:r>
          </a:p>
          <a:p>
            <a:r>
              <a:rPr lang="en-US" dirty="0"/>
              <a:t>The first essential steps of advertising are:</a:t>
            </a:r>
          </a:p>
          <a:p>
            <a:pPr lvl="0"/>
            <a:r>
              <a:rPr lang="en-US" dirty="0" err="1"/>
              <a:t>Analyse</a:t>
            </a:r>
            <a:r>
              <a:rPr lang="en-US" dirty="0"/>
              <a:t> your market,</a:t>
            </a:r>
          </a:p>
          <a:p>
            <a:pPr lvl="0"/>
            <a:r>
              <a:rPr lang="en-US" dirty="0"/>
              <a:t>Determine your objectives,</a:t>
            </a:r>
          </a:p>
          <a:p>
            <a:pPr lvl="0"/>
            <a:r>
              <a:rPr lang="en-US" dirty="0"/>
              <a:t>Set your strategy,</a:t>
            </a:r>
          </a:p>
          <a:p>
            <a:r>
              <a:rPr lang="en-US" dirty="0"/>
              <a:t>Review the competition.</a:t>
            </a:r>
          </a:p>
          <a:p>
            <a:endParaRPr lang="en-US" dirty="0"/>
          </a:p>
        </p:txBody>
      </p:sp>
    </p:spTree>
    <p:extLst>
      <p:ext uri="{BB962C8B-B14F-4D97-AF65-F5344CB8AC3E}">
        <p14:creationId xmlns:p14="http://schemas.microsoft.com/office/powerpoint/2010/main" val="827044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Marketing Efforts</a:t>
            </a:r>
            <a:endParaRPr lang="en-US" dirty="0"/>
          </a:p>
        </p:txBody>
      </p:sp>
      <p:sp>
        <p:nvSpPr>
          <p:cNvPr id="3" name="Content Placeholder 2"/>
          <p:cNvSpPr>
            <a:spLocks noGrp="1"/>
          </p:cNvSpPr>
          <p:nvPr>
            <p:ph idx="1"/>
          </p:nvPr>
        </p:nvSpPr>
        <p:spPr/>
        <p:txBody>
          <a:bodyPr/>
          <a:lstStyle/>
          <a:p>
            <a:r>
              <a:rPr lang="en-US" dirty="0"/>
              <a:t>The marketing effort starts with defining what your business is in a chronological order. </a:t>
            </a:r>
            <a:r>
              <a:rPr lang="en-US" dirty="0" smtClean="0"/>
              <a:t>Some of the marketing efforts are:</a:t>
            </a:r>
          </a:p>
          <a:p>
            <a:pPr lvl="0"/>
            <a:r>
              <a:rPr lang="en-US" dirty="0"/>
              <a:t>Audience profile </a:t>
            </a:r>
          </a:p>
          <a:p>
            <a:pPr lvl="0"/>
            <a:r>
              <a:rPr lang="en-US" dirty="0"/>
              <a:t>Product or service offering</a:t>
            </a:r>
          </a:p>
          <a:p>
            <a:pPr lvl="0"/>
            <a:r>
              <a:rPr lang="en-US" dirty="0"/>
              <a:t>Geographic terrain</a:t>
            </a:r>
          </a:p>
          <a:p>
            <a:pPr lvl="0"/>
            <a:r>
              <a:rPr lang="en-US" dirty="0"/>
              <a:t>Technology</a:t>
            </a:r>
          </a:p>
          <a:p>
            <a:pPr lvl="0"/>
            <a:r>
              <a:rPr lang="en-US" dirty="0"/>
              <a:t>Plans for growth</a:t>
            </a:r>
          </a:p>
          <a:p>
            <a:pPr lvl="0"/>
            <a:r>
              <a:rPr lang="en-US" dirty="0"/>
              <a:t>Philosophy/self-concept.</a:t>
            </a:r>
          </a:p>
          <a:p>
            <a:pPr marL="0" indent="0">
              <a:buNone/>
            </a:pPr>
            <a:endParaRPr lang="en-US" dirty="0" smtClean="0"/>
          </a:p>
          <a:p>
            <a:endParaRPr lang="en-US" dirty="0"/>
          </a:p>
        </p:txBody>
      </p:sp>
    </p:spTree>
    <p:extLst>
      <p:ext uri="{BB962C8B-B14F-4D97-AF65-F5344CB8AC3E}">
        <p14:creationId xmlns:p14="http://schemas.microsoft.com/office/powerpoint/2010/main" val="1914718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of Value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Value </a:t>
            </a:r>
            <a:r>
              <a:rPr lang="en-US" dirty="0"/>
              <a:t>is also known as consumer perceived value. It is the difference between a prospective customer’s evaluation of the benefits and costs of one product when compared with others. Value may also be expressed as a straight forward relationship between perceived benefits and perceived costs. The basic underlying concept of value in advertising is human needs. </a:t>
            </a:r>
            <a:endParaRPr lang="en-US" dirty="0" smtClean="0"/>
          </a:p>
          <a:p>
            <a:r>
              <a:rPr lang="en-US" b="1" dirty="0"/>
              <a:t>Functional value</a:t>
            </a:r>
            <a:r>
              <a:rPr lang="en-US" dirty="0"/>
              <a:t>. This type of value is what an offer does, it’s the solution an offer provides to the consumer.</a:t>
            </a:r>
          </a:p>
          <a:p>
            <a:r>
              <a:rPr lang="en-US" b="1" dirty="0"/>
              <a:t>Monetary value: </a:t>
            </a:r>
            <a:r>
              <a:rPr lang="en-US" dirty="0"/>
              <a:t>This is where the function of the price paid is relative to an offering’s perceived worth. This value invites a trade-off between other values and monetary costs.</a:t>
            </a:r>
          </a:p>
          <a:p>
            <a:r>
              <a:rPr lang="en-US" b="1" dirty="0"/>
              <a:t>Social Value</a:t>
            </a:r>
            <a:r>
              <a:rPr lang="en-US" dirty="0"/>
              <a:t>: The extent to which owning a product or engaging in a service allows the consumer to connect with others.</a:t>
            </a:r>
          </a:p>
          <a:p>
            <a:r>
              <a:rPr lang="en-US" b="1" dirty="0"/>
              <a:t>Psychological Value</a:t>
            </a:r>
            <a:r>
              <a:rPr lang="en-US" b="1" dirty="0" smtClean="0"/>
              <a:t>: </a:t>
            </a:r>
            <a:r>
              <a:rPr lang="en-US" dirty="0"/>
              <a:t>The extent to which a product allows a consumer to express themselves or feel better</a:t>
            </a:r>
          </a:p>
        </p:txBody>
      </p:sp>
    </p:spTree>
    <p:extLst>
      <p:ext uri="{BB962C8B-B14F-4D97-AF65-F5344CB8AC3E}">
        <p14:creationId xmlns:p14="http://schemas.microsoft.com/office/powerpoint/2010/main" val="1822109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Value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Form and function: </a:t>
            </a:r>
            <a:r>
              <a:rPr lang="en-US" dirty="0"/>
              <a:t>This includes whether the item is consistent with a person’s self </a:t>
            </a:r>
            <a:r>
              <a:rPr lang="en-US" dirty="0" smtClean="0"/>
              <a:t>image. It </a:t>
            </a:r>
            <a:r>
              <a:rPr lang="en-US" dirty="0"/>
              <a:t>also includes how well the item performs, how easy it is to use, and other characteristics that are tangible</a:t>
            </a:r>
            <a:r>
              <a:rPr lang="en-US" dirty="0" smtClean="0"/>
              <a:t>.</a:t>
            </a:r>
            <a:endParaRPr lang="en-US" dirty="0"/>
          </a:p>
          <a:p>
            <a:r>
              <a:rPr lang="en-US" b="1" dirty="0"/>
              <a:t>Time:</a:t>
            </a:r>
            <a:r>
              <a:rPr lang="en-US" dirty="0"/>
              <a:t> This has to do with having the product or service available when a customer wants it. If you are out of stock when a customer comes in to buy, your offering loses value compared to that of your competitor who has the item in stock. If you run a repair business, can you respond to an </a:t>
            </a:r>
            <a:r>
              <a:rPr lang="en-US" dirty="0" smtClean="0"/>
              <a:t>emergency.</a:t>
            </a:r>
            <a:endParaRPr lang="en-US" dirty="0"/>
          </a:p>
          <a:p>
            <a:r>
              <a:rPr lang="en-US" b="1" dirty="0"/>
              <a:t>Place: </a:t>
            </a:r>
            <a:r>
              <a:rPr lang="en-US" dirty="0"/>
              <a:t>This has to do with where the product or service is available? Is your place of business easy to get to? Is parking available? Will you deliver to your customer’s place of business? In other words, does your location make it easy for people to do business with you?</a:t>
            </a:r>
          </a:p>
          <a:p>
            <a:r>
              <a:rPr lang="en-US" b="1" dirty="0"/>
              <a:t>Ease of possession: </a:t>
            </a:r>
            <a:r>
              <a:rPr lang="en-US" dirty="0"/>
              <a:t>This includes price, credit terms, and guarantees that make taking your offering simple and reassuring to your customers. They want to be sure that their purchase will perform and that they are getting a fair price. If they do not feel comfortable on these points, they will deal with someone else.</a:t>
            </a:r>
          </a:p>
          <a:p>
            <a:endParaRPr lang="en-US" dirty="0"/>
          </a:p>
        </p:txBody>
      </p:sp>
    </p:spTree>
    <p:extLst>
      <p:ext uri="{BB962C8B-B14F-4D97-AF65-F5344CB8AC3E}">
        <p14:creationId xmlns:p14="http://schemas.microsoft.com/office/powerpoint/2010/main" val="2150908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Market Mix</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This comprise of the 4ps which are</a:t>
            </a:r>
            <a:r>
              <a:rPr lang="en-US" dirty="0"/>
              <a:t> </a:t>
            </a:r>
            <a:r>
              <a:rPr lang="en-US" dirty="0" smtClean="0"/>
              <a:t>the:</a:t>
            </a:r>
          </a:p>
          <a:p>
            <a:r>
              <a:rPr lang="en-US" dirty="0" smtClean="0"/>
              <a:t>The </a:t>
            </a:r>
            <a:r>
              <a:rPr lang="en-US" dirty="0" err="1" smtClean="0"/>
              <a:t>Produuct</a:t>
            </a:r>
            <a:r>
              <a:rPr lang="en-US" dirty="0" smtClean="0"/>
              <a:t>,</a:t>
            </a:r>
          </a:p>
          <a:p>
            <a:r>
              <a:rPr lang="en-US" dirty="0" smtClean="0"/>
              <a:t>The Price,</a:t>
            </a:r>
          </a:p>
          <a:p>
            <a:r>
              <a:rPr lang="en-US" dirty="0" smtClean="0"/>
              <a:t>Place, and </a:t>
            </a:r>
          </a:p>
          <a:p>
            <a:r>
              <a:rPr lang="en-US" dirty="0" smtClean="0"/>
              <a:t>Promotion</a:t>
            </a:r>
          </a:p>
          <a:p>
            <a:pPr marL="0" indent="0">
              <a:buNone/>
            </a:pPr>
            <a:r>
              <a:rPr lang="en-US" dirty="0" smtClean="0"/>
              <a:t>Markets have been using this model to describe marketing activities. This analysis is detailed in the marketing plan. The marketing mix is closely related to the aspects of value. However, the 4 aspects of value describe what a producer is offering your customer whereas, the 4 Ps describe your offering from the perspective of internal operations.</a:t>
            </a:r>
          </a:p>
        </p:txBody>
      </p:sp>
    </p:spTree>
    <p:extLst>
      <p:ext uri="{BB962C8B-B14F-4D97-AF65-F5344CB8AC3E}">
        <p14:creationId xmlns:p14="http://schemas.microsoft.com/office/powerpoint/2010/main" val="2448629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USP</a:t>
            </a:r>
            <a:endParaRPr lang="en-US" dirty="0"/>
          </a:p>
        </p:txBody>
      </p:sp>
      <p:sp>
        <p:nvSpPr>
          <p:cNvPr id="3" name="Content Placeholder 2"/>
          <p:cNvSpPr>
            <a:spLocks noGrp="1"/>
          </p:cNvSpPr>
          <p:nvPr>
            <p:ph idx="1"/>
          </p:nvPr>
        </p:nvSpPr>
        <p:spPr/>
        <p:txBody>
          <a:bodyPr>
            <a:normAutofit fontScale="77500" lnSpcReduction="20000"/>
          </a:bodyPr>
          <a:lstStyle/>
          <a:p>
            <a:pPr algn="ctr">
              <a:lnSpc>
                <a:spcPct val="200000"/>
              </a:lnSpc>
            </a:pPr>
            <a:r>
              <a:rPr lang="en-US" dirty="0" smtClean="0"/>
              <a:t>This was invented by </a:t>
            </a:r>
            <a:r>
              <a:rPr lang="en-US" dirty="0" err="1" smtClean="0"/>
              <a:t>Posser</a:t>
            </a:r>
            <a:r>
              <a:rPr lang="en-US" dirty="0" smtClean="0"/>
              <a:t> Reeves in 1950s. His ground rule for making up the USP still hold today. The USP means Unique Selling Proposition. In determining the USP of the product, it holds that all advertising must have a proposition to the customer. That is, if a customer buys a certain product, this satisfaction will be derived. The proposition is intended to be unique from other competitors. This ideal factor is what is promoted in advertisements. The USP should be brief and clearly stated.</a:t>
            </a:r>
            <a:endParaRPr lang="en-US" dirty="0"/>
          </a:p>
        </p:txBody>
      </p:sp>
    </p:spTree>
    <p:extLst>
      <p:ext uri="{BB962C8B-B14F-4D97-AF65-F5344CB8AC3E}">
        <p14:creationId xmlns:p14="http://schemas.microsoft.com/office/powerpoint/2010/main" val="587909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1408</Words>
  <Application>Microsoft Office PowerPoint</Application>
  <PresentationFormat>Widescreen</PresentationFormat>
  <Paragraphs>102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source sans pro</vt:lpstr>
      <vt:lpstr>Office Theme</vt:lpstr>
      <vt:lpstr>Mountain Top University Empowered to Excel</vt:lpstr>
      <vt:lpstr>Course Description </vt:lpstr>
      <vt:lpstr>Course Outline</vt:lpstr>
      <vt:lpstr>Media objectives</vt:lpstr>
      <vt:lpstr>Marketing Efforts</vt:lpstr>
      <vt:lpstr>Aspects of Value</vt:lpstr>
      <vt:lpstr>Types of Value</vt:lpstr>
      <vt:lpstr>The Market Mix</vt:lpstr>
      <vt:lpstr>The USP</vt:lpstr>
      <vt:lpstr>Market Research</vt:lpstr>
      <vt:lpstr>Understanding each Medium</vt:lpstr>
      <vt:lpstr>Evaluate Media Options</vt:lpstr>
      <vt:lpstr>Choosing your media strategy</vt:lpstr>
      <vt:lpstr>Writing the media Plan</vt:lpstr>
      <vt:lpstr>PowerPoint Presentation</vt:lpstr>
      <vt:lpstr>Choosing the advertising strategy</vt:lpstr>
      <vt:lpstr>The 5 dimensions of Advert Strategy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Mountain Top University Empowered to Excel</dc:title>
  <dc:creator>Windows User</dc:creator>
  <cp:lastModifiedBy>OER-PC1</cp:lastModifiedBy>
  <cp:revision>13</cp:revision>
  <dcterms:created xsi:type="dcterms:W3CDTF">2019-02-14T10:49:53Z</dcterms:created>
  <dcterms:modified xsi:type="dcterms:W3CDTF">2019-02-15T10:36:00Z</dcterms:modified>
</cp:coreProperties>
</file>