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18" r:id="rId3"/>
    <p:sldId id="257" r:id="rId4"/>
    <p:sldId id="258" r:id="rId5"/>
    <p:sldId id="259" r:id="rId6"/>
    <p:sldId id="260" r:id="rId7"/>
    <p:sldId id="262" r:id="rId8"/>
    <p:sldId id="261" r:id="rId9"/>
    <p:sldId id="263" r:id="rId10"/>
    <p:sldId id="264" r:id="rId11"/>
    <p:sldId id="265" r:id="rId12"/>
    <p:sldId id="266" r:id="rId13"/>
    <p:sldId id="267" r:id="rId14"/>
    <p:sldId id="296" r:id="rId15"/>
    <p:sldId id="297" r:id="rId16"/>
    <p:sldId id="298" r:id="rId17"/>
    <p:sldId id="299" r:id="rId18"/>
    <p:sldId id="300" r:id="rId19"/>
    <p:sldId id="301" r:id="rId20"/>
    <p:sldId id="302" r:id="rId21"/>
    <p:sldId id="303" r:id="rId22"/>
    <p:sldId id="304" r:id="rId23"/>
    <p:sldId id="305" r:id="rId24"/>
    <p:sldId id="306"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4" r:id="rId50"/>
    <p:sldId id="293" r:id="rId51"/>
    <p:sldId id="307" r:id="rId52"/>
    <p:sldId id="308" r:id="rId53"/>
    <p:sldId id="309" r:id="rId54"/>
    <p:sldId id="310" r:id="rId55"/>
    <p:sldId id="311" r:id="rId56"/>
    <p:sldId id="312" r:id="rId57"/>
    <p:sldId id="313" r:id="rId58"/>
    <p:sldId id="314" r:id="rId59"/>
    <p:sldId id="315" r:id="rId60"/>
    <p:sldId id="316" r:id="rId61"/>
    <p:sldId id="317"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12/13/2018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12/13/2018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6796-D7AB-4E1C-9412-E517074AA61D}"/>
              </a:ext>
            </a:extLst>
          </p:cNvPr>
          <p:cNvSpPr>
            <a:spLocks noGrp="1"/>
          </p:cNvSpPr>
          <p:nvPr>
            <p:ph type="ctrTitle"/>
          </p:nvPr>
        </p:nvSpPr>
        <p:spPr>
          <a:xfrm>
            <a:off x="3101008" y="2047335"/>
            <a:ext cx="8931965" cy="987288"/>
          </a:xfrm>
        </p:spPr>
        <p:txBody>
          <a:bodyPr>
            <a:normAutofit fontScale="90000"/>
          </a:bodyPr>
          <a:lstStyle/>
          <a:p>
            <a:pPr algn="l"/>
            <a:r>
              <a:rPr lang="en-US" sz="3200" b="1" dirty="0"/>
              <a:t>COLLEGE OF BASIC AND APPLIED SCIENCES</a:t>
            </a:r>
            <a:br>
              <a:rPr lang="en-US" sz="3200" b="1" dirty="0"/>
            </a:br>
            <a:r>
              <a:rPr lang="en-US" sz="3200" b="1" dirty="0"/>
              <a:t>DEPARTMENT OF BIOLOGICAL SCIENCES</a:t>
            </a:r>
          </a:p>
        </p:txBody>
      </p:sp>
      <p:sp>
        <p:nvSpPr>
          <p:cNvPr id="3" name="Subtitle 2">
            <a:extLst>
              <a:ext uri="{FF2B5EF4-FFF2-40B4-BE49-F238E27FC236}">
                <a16:creationId xmlns:a16="http://schemas.microsoft.com/office/drawing/2014/main" id="{9D9AB966-6650-41AB-AD11-E70A143E009C}"/>
              </a:ext>
            </a:extLst>
          </p:cNvPr>
          <p:cNvSpPr>
            <a:spLocks noGrp="1"/>
          </p:cNvSpPr>
          <p:nvPr>
            <p:ph type="subTitle" idx="1"/>
          </p:nvPr>
        </p:nvSpPr>
        <p:spPr>
          <a:xfrm>
            <a:off x="318052" y="4015408"/>
            <a:ext cx="11714921" cy="2564295"/>
          </a:xfrm>
        </p:spPr>
        <p:txBody>
          <a:bodyPr>
            <a:normAutofit/>
          </a:bodyPr>
          <a:lstStyle/>
          <a:p>
            <a:r>
              <a:rPr lang="en-US" sz="3200" b="1" dirty="0"/>
              <a:t>METABOLISM OF AMINO ACIDS AND PROTEINS (BCH 311)</a:t>
            </a:r>
          </a:p>
          <a:p>
            <a:endParaRPr lang="en-US" sz="3200" b="1" dirty="0"/>
          </a:p>
          <a:p>
            <a:r>
              <a:rPr lang="en-US" sz="3200" b="1" dirty="0"/>
              <a:t>   </a:t>
            </a:r>
          </a:p>
          <a:p>
            <a:r>
              <a:rPr lang="en-US" sz="3200" b="1" dirty="0"/>
              <a:t>                                                                     Ayodele </a:t>
            </a:r>
            <a:r>
              <a:rPr lang="en-US" sz="3200" b="1" dirty="0" err="1"/>
              <a:t>o.o</a:t>
            </a:r>
            <a:r>
              <a:rPr lang="en-US" sz="3200" b="1" dirty="0"/>
              <a:t> (</a:t>
            </a:r>
            <a:r>
              <a:rPr lang="en-US" sz="3200" b="1" dirty="0" err="1"/>
              <a:t>mrs.</a:t>
            </a:r>
            <a:r>
              <a:rPr lang="en-US" sz="3200" b="1" dirty="0"/>
              <a:t>)</a:t>
            </a:r>
          </a:p>
        </p:txBody>
      </p:sp>
      <p:pic>
        <p:nvPicPr>
          <p:cNvPr id="4" name="Picture 3">
            <a:extLst>
              <a:ext uri="{FF2B5EF4-FFF2-40B4-BE49-F238E27FC236}">
                <a16:creationId xmlns:a16="http://schemas.microsoft.com/office/drawing/2014/main" id="{C5A5C5A6-6E88-4013-B4FE-1414DCC1B296}"/>
              </a:ext>
            </a:extLst>
          </p:cNvPr>
          <p:cNvPicPr/>
          <p:nvPr/>
        </p:nvPicPr>
        <p:blipFill>
          <a:blip r:embed="rId2">
            <a:extLst>
              <a:ext uri="{28A0092B-C50C-407E-A947-70E740481C1C}">
                <a14:useLocalDpi xmlns:a14="http://schemas.microsoft.com/office/drawing/2010/main" val="0"/>
              </a:ext>
            </a:extLst>
          </a:blip>
          <a:stretch>
            <a:fillRect/>
          </a:stretch>
        </p:blipFill>
        <p:spPr>
          <a:xfrm>
            <a:off x="106017" y="142587"/>
            <a:ext cx="2994991" cy="2892036"/>
          </a:xfrm>
          <a:prstGeom prst="rect">
            <a:avLst/>
          </a:prstGeom>
        </p:spPr>
      </p:pic>
    </p:spTree>
    <p:extLst>
      <p:ext uri="{BB962C8B-B14F-4D97-AF65-F5344CB8AC3E}">
        <p14:creationId xmlns:p14="http://schemas.microsoft.com/office/powerpoint/2010/main" val="3350783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4C71E-90CD-464E-9CC4-0F5AC6F457B5}"/>
              </a:ext>
            </a:extLst>
          </p:cNvPr>
          <p:cNvSpPr>
            <a:spLocks noGrp="1"/>
          </p:cNvSpPr>
          <p:nvPr>
            <p:ph type="title"/>
          </p:nvPr>
        </p:nvSpPr>
        <p:spPr>
          <a:xfrm>
            <a:off x="1022143" y="132522"/>
            <a:ext cx="9905998" cy="742122"/>
          </a:xfrm>
        </p:spPr>
        <p:txBody>
          <a:bodyPr>
            <a:normAutofit/>
          </a:bodyPr>
          <a:lstStyle/>
          <a:p>
            <a:pPr algn="ctr"/>
            <a:r>
              <a:rPr lang="en-US" b="1" dirty="0">
                <a:gradFill flip="none" rotWithShape="1">
                  <a:gsLst>
                    <a:gs pos="0">
                      <a:prstClr val="black"/>
                    </a:gs>
                    <a:gs pos="100000">
                      <a:prstClr val="black">
                        <a:lumMod val="65000"/>
                      </a:prstClr>
                    </a:gs>
                  </a:gsLst>
                  <a:lin ang="5580000" scaled="0"/>
                  <a:tileRect/>
                </a:gradFill>
                <a:effectLst>
                  <a:glow rad="38100">
                    <a:prstClr val="white">
                      <a:lumMod val="65000"/>
                      <a:lumOff val="35000"/>
                      <a:alpha val="40000"/>
                    </a:prstClr>
                  </a:glow>
                  <a:outerShdw blurRad="28575" dist="38100" dir="14040000" algn="tl" rotWithShape="0">
                    <a:srgbClr val="000000">
                      <a:alpha val="25000"/>
                    </a:srgbClr>
                  </a:outerShdw>
                </a:effectLst>
              </a:rPr>
              <a:t>Overview contd.</a:t>
            </a:r>
            <a:endParaRPr lang="en-US" dirty="0"/>
          </a:p>
        </p:txBody>
      </p:sp>
      <p:sp>
        <p:nvSpPr>
          <p:cNvPr id="4" name="Rectangle 3">
            <a:extLst>
              <a:ext uri="{FF2B5EF4-FFF2-40B4-BE49-F238E27FC236}">
                <a16:creationId xmlns:a16="http://schemas.microsoft.com/office/drawing/2014/main" id="{D8EEF0B2-9AF2-44BD-9A96-541CEF284DEE}"/>
              </a:ext>
            </a:extLst>
          </p:cNvPr>
          <p:cNvSpPr/>
          <p:nvPr/>
        </p:nvSpPr>
        <p:spPr>
          <a:xfrm>
            <a:off x="132522" y="1208328"/>
            <a:ext cx="11926956" cy="3108543"/>
          </a:xfrm>
          <a:prstGeom prst="rect">
            <a:avLst/>
          </a:prstGeom>
        </p:spPr>
        <p:txBody>
          <a:bodyPr wrap="square">
            <a:spAutoFit/>
          </a:bodyPr>
          <a:lstStyle/>
          <a:p>
            <a:pPr marL="457200" lvl="0" indent="-457200" algn="just">
              <a:buFont typeface="Wingdings" panose="05000000000000000000" pitchFamily="2" charset="2"/>
              <a:buChar char="§"/>
            </a:pPr>
            <a:r>
              <a:rPr lang="en-US" sz="2800" dirty="0">
                <a:solidFill>
                  <a:prstClr val="black"/>
                </a:solidFill>
              </a:rPr>
              <a:t>As in carbohydrate and fatty acid catabolism, the processes of amino acid degradation converge on the central catabolic pathways, with the carbon skeletons of most amino acids finding their way to the citric acid cycle. </a:t>
            </a:r>
          </a:p>
          <a:p>
            <a:pPr marL="457200" lvl="0" indent="-457200" algn="just">
              <a:buFont typeface="Wingdings" panose="05000000000000000000" pitchFamily="2" charset="2"/>
              <a:buChar char="§"/>
            </a:pPr>
            <a:endParaRPr lang="en-US" sz="2800" dirty="0">
              <a:solidFill>
                <a:prstClr val="black"/>
              </a:solidFill>
            </a:endParaRPr>
          </a:p>
          <a:p>
            <a:pPr marL="457200" lvl="0" indent="-457200" algn="just">
              <a:buFont typeface="Wingdings" panose="05000000000000000000" pitchFamily="2" charset="2"/>
              <a:buChar char="§"/>
            </a:pPr>
            <a:r>
              <a:rPr lang="en-US" sz="2800" dirty="0">
                <a:solidFill>
                  <a:prstClr val="black"/>
                </a:solidFill>
              </a:rPr>
              <a:t>In some cases, the reaction pathways of amino acid breakdown closely parallel steps in the catabolism of fatty acids.</a:t>
            </a:r>
          </a:p>
        </p:txBody>
      </p:sp>
    </p:spTree>
    <p:extLst>
      <p:ext uri="{BB962C8B-B14F-4D97-AF65-F5344CB8AC3E}">
        <p14:creationId xmlns:p14="http://schemas.microsoft.com/office/powerpoint/2010/main" val="376336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23_01">
            <a:extLst>
              <a:ext uri="{FF2B5EF4-FFF2-40B4-BE49-F238E27FC236}">
                <a16:creationId xmlns:a16="http://schemas.microsoft.com/office/drawing/2014/main" id="{4CC738D1-85CD-492D-8497-D697BBBDEB86}"/>
              </a:ext>
            </a:extLst>
          </p:cNvPr>
          <p:cNvPicPr/>
          <p:nvPr/>
        </p:nvPicPr>
        <p:blipFill>
          <a:blip r:embed="rId2"/>
          <a:srcRect b="15400"/>
          <a:stretch>
            <a:fillRect/>
          </a:stretch>
        </p:blipFill>
        <p:spPr bwMode="auto">
          <a:xfrm>
            <a:off x="354843" y="331304"/>
            <a:ext cx="9928844" cy="5062330"/>
          </a:xfrm>
          <a:prstGeom prst="rect">
            <a:avLst/>
          </a:prstGeom>
          <a:noFill/>
          <a:ln w="9525">
            <a:noFill/>
            <a:miter lim="800000"/>
            <a:headEnd/>
            <a:tailEnd/>
          </a:ln>
        </p:spPr>
      </p:pic>
      <p:sp>
        <p:nvSpPr>
          <p:cNvPr id="4" name="Rectangle 3">
            <a:extLst>
              <a:ext uri="{FF2B5EF4-FFF2-40B4-BE49-F238E27FC236}">
                <a16:creationId xmlns:a16="http://schemas.microsoft.com/office/drawing/2014/main" id="{1ECABF0F-BFD4-431B-BE20-051A86D3D8A9}"/>
              </a:ext>
            </a:extLst>
          </p:cNvPr>
          <p:cNvSpPr/>
          <p:nvPr/>
        </p:nvSpPr>
        <p:spPr>
          <a:xfrm>
            <a:off x="119270" y="5640822"/>
            <a:ext cx="11767930" cy="1200329"/>
          </a:xfrm>
          <a:prstGeom prst="rect">
            <a:avLst/>
          </a:prstGeom>
        </p:spPr>
        <p:txBody>
          <a:bodyPr wrap="square">
            <a:spAutoFit/>
          </a:bodyPr>
          <a:lstStyle/>
          <a:p>
            <a:r>
              <a:rPr lang="en-US" sz="2400" b="1" dirty="0"/>
              <a:t>Fig: Breakdown of dietary Proteins. </a:t>
            </a:r>
          </a:p>
          <a:p>
            <a:r>
              <a:rPr lang="en-US" sz="2400" dirty="0"/>
              <a:t>Amino acids in excess cannot be stored or excreted. Surplus amino acids are used as metabolic fuel</a:t>
            </a:r>
            <a:r>
              <a:rPr lang="en-US" dirty="0"/>
              <a:t>. </a:t>
            </a:r>
          </a:p>
        </p:txBody>
      </p:sp>
    </p:spTree>
    <p:extLst>
      <p:ext uri="{BB962C8B-B14F-4D97-AF65-F5344CB8AC3E}">
        <p14:creationId xmlns:p14="http://schemas.microsoft.com/office/powerpoint/2010/main" val="273221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23_07_02">
            <a:extLst>
              <a:ext uri="{FF2B5EF4-FFF2-40B4-BE49-F238E27FC236}">
                <a16:creationId xmlns:a16="http://schemas.microsoft.com/office/drawing/2014/main" id="{01898699-6497-4E3C-9434-48E592B1F292}"/>
              </a:ext>
            </a:extLst>
          </p:cNvPr>
          <p:cNvPicPr/>
          <p:nvPr/>
        </p:nvPicPr>
        <p:blipFill>
          <a:blip r:embed="rId2"/>
          <a:srcRect/>
          <a:stretch>
            <a:fillRect/>
          </a:stretch>
        </p:blipFill>
        <p:spPr bwMode="auto">
          <a:xfrm>
            <a:off x="172278" y="139605"/>
            <a:ext cx="9515061" cy="6149008"/>
          </a:xfrm>
          <a:prstGeom prst="rect">
            <a:avLst/>
          </a:prstGeom>
          <a:noFill/>
          <a:ln w="9525">
            <a:noFill/>
            <a:miter lim="800000"/>
            <a:headEnd/>
            <a:tailEnd/>
          </a:ln>
        </p:spPr>
      </p:pic>
      <p:sp>
        <p:nvSpPr>
          <p:cNvPr id="3" name="Rectangle 2">
            <a:extLst>
              <a:ext uri="{FF2B5EF4-FFF2-40B4-BE49-F238E27FC236}">
                <a16:creationId xmlns:a16="http://schemas.microsoft.com/office/drawing/2014/main" id="{865F2A25-D8C6-4068-B7C3-95B4EF6311B7}"/>
              </a:ext>
            </a:extLst>
          </p:cNvPr>
          <p:cNvSpPr/>
          <p:nvPr/>
        </p:nvSpPr>
        <p:spPr>
          <a:xfrm>
            <a:off x="2238655" y="6396335"/>
            <a:ext cx="6203942" cy="461665"/>
          </a:xfrm>
          <a:prstGeom prst="rect">
            <a:avLst/>
          </a:prstGeom>
        </p:spPr>
        <p:txBody>
          <a:bodyPr wrap="none">
            <a:spAutoFit/>
          </a:bodyPr>
          <a:lstStyle/>
          <a:p>
            <a:r>
              <a:rPr lang="en-US" sz="2400" b="1" dirty="0"/>
              <a:t>Fig: Overview of amino acid metabolism</a:t>
            </a:r>
          </a:p>
        </p:txBody>
      </p:sp>
      <p:sp>
        <p:nvSpPr>
          <p:cNvPr id="5" name="Rectangle 4">
            <a:extLst>
              <a:ext uri="{FF2B5EF4-FFF2-40B4-BE49-F238E27FC236}">
                <a16:creationId xmlns:a16="http://schemas.microsoft.com/office/drawing/2014/main" id="{C6B281F7-8634-4560-9B22-5260D2129734}"/>
              </a:ext>
            </a:extLst>
          </p:cNvPr>
          <p:cNvSpPr/>
          <p:nvPr/>
        </p:nvSpPr>
        <p:spPr>
          <a:xfrm>
            <a:off x="9899375" y="2133629"/>
            <a:ext cx="2146852" cy="4154984"/>
          </a:xfrm>
          <a:prstGeom prst="rect">
            <a:avLst/>
          </a:prstGeom>
        </p:spPr>
        <p:txBody>
          <a:bodyPr wrap="square">
            <a:spAutoFit/>
          </a:bodyPr>
          <a:lstStyle/>
          <a:p>
            <a:r>
              <a:rPr lang="en-US" sz="2200" b="1" i="1" dirty="0">
                <a:solidFill>
                  <a:srgbClr val="002060"/>
                </a:solidFill>
              </a:rPr>
              <a:t>The major site of amino acid degradation in mammals is the liver, although muscles readily degrade the branched-chain amino acids.</a:t>
            </a:r>
          </a:p>
        </p:txBody>
      </p:sp>
    </p:spTree>
    <p:extLst>
      <p:ext uri="{BB962C8B-B14F-4D97-AF65-F5344CB8AC3E}">
        <p14:creationId xmlns:p14="http://schemas.microsoft.com/office/powerpoint/2010/main" val="1658719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52040-C88F-49AE-A3AB-CA5741D31648}"/>
              </a:ext>
            </a:extLst>
          </p:cNvPr>
          <p:cNvSpPr>
            <a:spLocks noGrp="1"/>
          </p:cNvSpPr>
          <p:nvPr>
            <p:ph type="title"/>
          </p:nvPr>
        </p:nvSpPr>
        <p:spPr>
          <a:xfrm>
            <a:off x="384313" y="2239617"/>
            <a:ext cx="11622156" cy="1374913"/>
          </a:xfrm>
        </p:spPr>
        <p:txBody>
          <a:bodyPr>
            <a:normAutofit/>
          </a:bodyPr>
          <a:lstStyle/>
          <a:p>
            <a:r>
              <a:rPr lang="en-US" sz="4000" b="1" cap="small" dirty="0">
                <a:gradFill flip="none" rotWithShape="1">
                  <a:gsLst>
                    <a:gs pos="0">
                      <a:prstClr val="black"/>
                    </a:gs>
                    <a:gs pos="100000">
                      <a:prstClr val="black">
                        <a:lumMod val="75000"/>
                      </a:prstClr>
                    </a:gs>
                  </a:gsLst>
                  <a:lin ang="5400000" scaled="0"/>
                  <a:tileRect/>
                </a:gradFill>
                <a:effectLst>
                  <a:glow rad="38100">
                    <a:prstClr val="white">
                      <a:lumMod val="50000"/>
                      <a:lumOff val="50000"/>
                      <a:alpha val="20000"/>
                    </a:prstClr>
                  </a:glow>
                  <a:outerShdw blurRad="44450" dist="12700" dir="13860000" algn="tl" rotWithShape="0">
                    <a:srgbClr val="000000">
                      <a:alpha val="20000"/>
                    </a:srgbClr>
                  </a:outerShdw>
                </a:effectLst>
              </a:rPr>
              <a:t>AMINO ACIDS CATABOLISM AND UREA CYCLE</a:t>
            </a:r>
            <a:endParaRPr lang="en-US" sz="4000" dirty="0"/>
          </a:p>
        </p:txBody>
      </p:sp>
    </p:spTree>
    <p:extLst>
      <p:ext uri="{BB962C8B-B14F-4D97-AF65-F5344CB8AC3E}">
        <p14:creationId xmlns:p14="http://schemas.microsoft.com/office/powerpoint/2010/main" val="71966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48CDFA-CE8C-451B-90CC-B2593CA7250A}"/>
              </a:ext>
            </a:extLst>
          </p:cNvPr>
          <p:cNvPicPr>
            <a:picLocks noChangeAspect="1"/>
          </p:cNvPicPr>
          <p:nvPr/>
        </p:nvPicPr>
        <p:blipFill>
          <a:blip r:embed="rId2"/>
          <a:stretch>
            <a:fillRect/>
          </a:stretch>
        </p:blipFill>
        <p:spPr>
          <a:xfrm>
            <a:off x="1351722" y="410817"/>
            <a:ext cx="9687339" cy="6255026"/>
          </a:xfrm>
          <a:prstGeom prst="rect">
            <a:avLst/>
          </a:prstGeom>
        </p:spPr>
      </p:pic>
    </p:spTree>
    <p:extLst>
      <p:ext uri="{BB962C8B-B14F-4D97-AF65-F5344CB8AC3E}">
        <p14:creationId xmlns:p14="http://schemas.microsoft.com/office/powerpoint/2010/main" val="356976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9C7BAA-2B75-4C85-8152-0D81636B1944}"/>
              </a:ext>
            </a:extLst>
          </p:cNvPr>
          <p:cNvSpPr/>
          <p:nvPr/>
        </p:nvSpPr>
        <p:spPr>
          <a:xfrm>
            <a:off x="145773" y="117693"/>
            <a:ext cx="11860696" cy="6740307"/>
          </a:xfrm>
          <a:prstGeom prst="rect">
            <a:avLst/>
          </a:prstGeom>
        </p:spPr>
        <p:txBody>
          <a:bodyPr wrap="square">
            <a:spAutoFit/>
          </a:bodyPr>
          <a:lstStyle/>
          <a:p>
            <a:pPr algn="just">
              <a:spcAft>
                <a:spcPts val="800"/>
              </a:spcAft>
            </a:pPr>
            <a:r>
              <a:rPr lang="en-US" sz="2800" b="1" dirty="0">
                <a:latin typeface="Berlin Sans FB" panose="020E0602020502020306" pitchFamily="34" charset="0"/>
                <a:ea typeface="Calibri" panose="020F0502020204030204" pitchFamily="34" charset="0"/>
                <a:cs typeface="Times New Roman" panose="02020603050405020304" pitchFamily="18" charset="0"/>
              </a:rPr>
              <a:t>Amino Acid Degradation</a:t>
            </a: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800"/>
              </a:spcAft>
              <a:buFont typeface="Wingdings" panose="05000000000000000000" pitchFamily="2" charset="2"/>
              <a:buChar char=""/>
              <a:tabLst>
                <a:tab pos="457200" algn="l"/>
              </a:tabLst>
            </a:pPr>
            <a:r>
              <a:rPr lang="en-US" sz="2800" dirty="0">
                <a:latin typeface="Berlin Sans FB" panose="020E0602020502020306" pitchFamily="34" charset="0"/>
                <a:ea typeface="Calibri" panose="020F0502020204030204" pitchFamily="34" charset="0"/>
                <a:cs typeface="Times New Roman" panose="02020603050405020304" pitchFamily="18" charset="0"/>
              </a:rPr>
              <a:t>The α-amino group is transferred to α-ketoglutarate to form glutamate.</a:t>
            </a: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800"/>
              </a:spcAft>
              <a:buFont typeface="Wingdings" panose="05000000000000000000" pitchFamily="2" charset="2"/>
              <a:buChar char=""/>
              <a:tabLst>
                <a:tab pos="457200" algn="l"/>
              </a:tabLst>
            </a:pPr>
            <a:r>
              <a:rPr lang="en-US" sz="2800" dirty="0">
                <a:latin typeface="Berlin Sans FB" panose="020E0602020502020306" pitchFamily="34" charset="0"/>
                <a:ea typeface="Calibri" panose="020F0502020204030204" pitchFamily="34" charset="0"/>
                <a:cs typeface="Times New Roman" panose="02020603050405020304" pitchFamily="18" charset="0"/>
              </a:rPr>
              <a:t>The remaining C skeletons are transformed into major metabolic intermediates.</a:t>
            </a:r>
          </a:p>
          <a:p>
            <a:pPr marL="342900" marR="0" lvl="0" indent="-342900" algn="just">
              <a:spcBef>
                <a:spcPts val="0"/>
              </a:spcBef>
              <a:spcAft>
                <a:spcPts val="800"/>
              </a:spcAft>
              <a:buFont typeface="Wingdings" panose="05000000000000000000" pitchFamily="2" charset="2"/>
              <a:buChar char=""/>
              <a:tabLst>
                <a:tab pos="457200" algn="l"/>
              </a:tabLst>
            </a:pP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a:p>
            <a:pPr algn="just">
              <a:spcAft>
                <a:spcPts val="800"/>
              </a:spcAft>
            </a:pPr>
            <a:r>
              <a:rPr lang="en-US" sz="2800" dirty="0">
                <a:latin typeface="Berlin Sans FB" panose="020E0602020502020306" pitchFamily="34" charset="0"/>
                <a:ea typeface="Calibri" panose="020F0502020204030204" pitchFamily="34" charset="0"/>
                <a:cs typeface="Times New Roman" panose="02020603050405020304" pitchFamily="18" charset="0"/>
              </a:rPr>
              <a:t>The major site of amino acid degradation in mammals is the liver, although muscles readily degrade the branched-chain amino acids.</a:t>
            </a:r>
          </a:p>
          <a:p>
            <a:pPr algn="just">
              <a:spcAft>
                <a:spcPts val="800"/>
              </a:spcAft>
            </a:pP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a:p>
            <a:pPr algn="just"/>
            <a:r>
              <a:rPr lang="en-US" sz="2800" b="1" dirty="0">
                <a:latin typeface="Berlin Sans FB" panose="020E0602020502020306" pitchFamily="34" charset="0"/>
              </a:rPr>
              <a:t>The α-Amino group</a:t>
            </a:r>
            <a:endParaRPr lang="en-US" sz="2800" dirty="0">
              <a:latin typeface="Berlin Sans FB" panose="020E0602020502020306" pitchFamily="34" charset="0"/>
            </a:endParaRPr>
          </a:p>
          <a:p>
            <a:pPr marL="457200" lvl="0" indent="-457200" algn="just">
              <a:buFont typeface="Wingdings" panose="05000000000000000000" pitchFamily="2" charset="2"/>
              <a:buChar char="§"/>
            </a:pPr>
            <a:r>
              <a:rPr lang="en-US" sz="2800" dirty="0">
                <a:latin typeface="Berlin Sans FB" panose="020E0602020502020306" pitchFamily="34" charset="0"/>
              </a:rPr>
              <a:t>The α-amino group is transferred to α-ketoglutarate to form glutamate.</a:t>
            </a:r>
          </a:p>
          <a:p>
            <a:pPr lvl="1" algn="just"/>
            <a:r>
              <a:rPr lang="en-US" sz="2800" dirty="0">
                <a:latin typeface="Berlin Sans FB" panose="020E0602020502020306" pitchFamily="34" charset="0"/>
              </a:rPr>
              <a:t>-Aminotransferases (also called transaminases) catalyze the </a:t>
            </a:r>
            <a:r>
              <a:rPr lang="en-US" sz="2800" dirty="0" err="1">
                <a:latin typeface="Berlin Sans FB" panose="020E0602020502020306" pitchFamily="34" charset="0"/>
              </a:rPr>
              <a:t>tranfer</a:t>
            </a:r>
            <a:r>
              <a:rPr lang="en-US" sz="2800" dirty="0">
                <a:latin typeface="Berlin Sans FB" panose="020E0602020502020306" pitchFamily="34" charset="0"/>
              </a:rPr>
              <a:t> of an α-amino group from an α-amino acid to an α-</a:t>
            </a:r>
            <a:r>
              <a:rPr lang="en-US" sz="2800" dirty="0" err="1">
                <a:latin typeface="Berlin Sans FB" panose="020E0602020502020306" pitchFamily="34" charset="0"/>
              </a:rPr>
              <a:t>ketoacid</a:t>
            </a:r>
            <a:r>
              <a:rPr lang="en-US" sz="2800" dirty="0">
                <a:latin typeface="Berlin Sans FB" panose="020E0602020502020306" pitchFamily="34" charset="0"/>
              </a:rPr>
              <a:t>.</a:t>
            </a:r>
          </a:p>
          <a:p>
            <a:pPr lvl="1" algn="just"/>
            <a:endParaRPr lang="en-US" sz="2800" dirty="0">
              <a:latin typeface="Berlin Sans FB" panose="020E0602020502020306" pitchFamily="34" charset="0"/>
            </a:endParaRPr>
          </a:p>
          <a:p>
            <a:pPr lvl="1" algn="just"/>
            <a:r>
              <a:rPr lang="en-US" sz="2800" dirty="0">
                <a:solidFill>
                  <a:prstClr val="black"/>
                </a:solidFill>
                <a:latin typeface="Berlin Sans FB" panose="020E0602020502020306" pitchFamily="34" charset="0"/>
              </a:rPr>
              <a:t>-This is then oxidatively deaminated to yield ammonium ion (NH</a:t>
            </a:r>
            <a:r>
              <a:rPr lang="en-US" sz="2800" baseline="-25000" dirty="0">
                <a:solidFill>
                  <a:prstClr val="black"/>
                </a:solidFill>
                <a:latin typeface="Berlin Sans FB" panose="020E0602020502020306" pitchFamily="34" charset="0"/>
              </a:rPr>
              <a:t>4</a:t>
            </a:r>
            <a:r>
              <a:rPr lang="en-US" sz="2800" baseline="30000" dirty="0">
                <a:solidFill>
                  <a:prstClr val="black"/>
                </a:solidFill>
                <a:latin typeface="Berlin Sans FB" panose="020E0602020502020306" pitchFamily="34" charset="0"/>
              </a:rPr>
              <a:t>+</a:t>
            </a:r>
            <a:r>
              <a:rPr lang="en-US" sz="2800" dirty="0">
                <a:solidFill>
                  <a:prstClr val="black"/>
                </a:solidFill>
                <a:latin typeface="Berlin Sans FB" panose="020E0602020502020306" pitchFamily="34" charset="0"/>
              </a:rPr>
              <a:t>).</a:t>
            </a:r>
          </a:p>
        </p:txBody>
      </p:sp>
    </p:spTree>
    <p:extLst>
      <p:ext uri="{BB962C8B-B14F-4D97-AF65-F5344CB8AC3E}">
        <p14:creationId xmlns:p14="http://schemas.microsoft.com/office/powerpoint/2010/main" val="2598741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E5943-6663-42FF-9C2C-1F9FB7B417D4}"/>
              </a:ext>
            </a:extLst>
          </p:cNvPr>
          <p:cNvSpPr/>
          <p:nvPr/>
        </p:nvSpPr>
        <p:spPr>
          <a:xfrm>
            <a:off x="212035" y="135285"/>
            <a:ext cx="11807687" cy="6494085"/>
          </a:xfrm>
          <a:prstGeom prst="rect">
            <a:avLst/>
          </a:prstGeom>
        </p:spPr>
        <p:txBody>
          <a:bodyPr wrap="square">
            <a:spAutoFit/>
          </a:bodyPr>
          <a:lstStyle/>
          <a:p>
            <a:pPr lvl="1" algn="just"/>
            <a:r>
              <a:rPr lang="en-US" sz="2800" dirty="0">
                <a:solidFill>
                  <a:prstClr val="black"/>
                </a:solidFill>
                <a:latin typeface="Berlin Sans FB" panose="020E0602020502020306" pitchFamily="34" charset="0"/>
              </a:rPr>
              <a:t>Most of the ammonium ions are converted into urea (by the urea cycle) and then excreted, while some are used in the biosynthesis of nitrogen compounds.</a:t>
            </a:r>
          </a:p>
          <a:p>
            <a:pPr lvl="1" algn="just"/>
            <a:endParaRPr lang="en-US" sz="2800" dirty="0">
              <a:solidFill>
                <a:prstClr val="black"/>
              </a:solidFill>
              <a:latin typeface="Berlin Sans FB" panose="020E0602020502020306" pitchFamily="34" charset="0"/>
            </a:endParaRPr>
          </a:p>
          <a:p>
            <a:pPr algn="just"/>
            <a:r>
              <a:rPr lang="en-US" sz="2800" b="1" dirty="0">
                <a:latin typeface="Berlin Sans FB" panose="020E0602020502020306" pitchFamily="34" charset="0"/>
              </a:rPr>
              <a:t>The</a:t>
            </a:r>
            <a:r>
              <a:rPr lang="en-US" sz="2800" dirty="0">
                <a:latin typeface="Berlin Sans FB" panose="020E0602020502020306" pitchFamily="34" charset="0"/>
              </a:rPr>
              <a:t> </a:t>
            </a:r>
            <a:r>
              <a:rPr lang="en-US" sz="2800" b="1" dirty="0">
                <a:latin typeface="Berlin Sans FB" panose="020E0602020502020306" pitchFamily="34" charset="0"/>
              </a:rPr>
              <a:t>Carbon skeletons </a:t>
            </a:r>
            <a:endParaRPr lang="en-US" sz="2800" dirty="0">
              <a:latin typeface="Berlin Sans FB" panose="020E0602020502020306" pitchFamily="34" charset="0"/>
            </a:endParaRPr>
          </a:p>
          <a:p>
            <a:pPr lvl="0" algn="just"/>
            <a:r>
              <a:rPr lang="en-US" sz="2800" dirty="0">
                <a:latin typeface="Berlin Sans FB" panose="020E0602020502020306" pitchFamily="34" charset="0"/>
              </a:rPr>
              <a:t>The C skeletons are transformed into major metabolic intermediates:</a:t>
            </a:r>
          </a:p>
          <a:p>
            <a:pPr marL="1371600" lvl="2" indent="-457200" algn="just">
              <a:buFont typeface="Wingdings" panose="05000000000000000000" pitchFamily="2" charset="2"/>
              <a:buChar char="ü"/>
            </a:pPr>
            <a:r>
              <a:rPr lang="en-US" sz="2800" dirty="0">
                <a:latin typeface="Berlin Sans FB" panose="020E0602020502020306" pitchFamily="34" charset="0"/>
              </a:rPr>
              <a:t>Acetyl CoA </a:t>
            </a:r>
          </a:p>
          <a:p>
            <a:pPr marL="1371600" lvl="2" indent="-457200" algn="just">
              <a:buFont typeface="Wingdings" panose="05000000000000000000" pitchFamily="2" charset="2"/>
              <a:buChar char="ü"/>
            </a:pPr>
            <a:r>
              <a:rPr lang="en-US" sz="2800" dirty="0" err="1">
                <a:latin typeface="Berlin Sans FB" panose="020E0602020502020306" pitchFamily="34" charset="0"/>
              </a:rPr>
              <a:t>Acetoacetyl</a:t>
            </a:r>
            <a:r>
              <a:rPr lang="en-US" sz="2800" dirty="0">
                <a:latin typeface="Berlin Sans FB" panose="020E0602020502020306" pitchFamily="34" charset="0"/>
              </a:rPr>
              <a:t> CoA </a:t>
            </a:r>
          </a:p>
          <a:p>
            <a:pPr marL="1371600" lvl="2" indent="-457200" algn="just">
              <a:buFont typeface="Wingdings" panose="05000000000000000000" pitchFamily="2" charset="2"/>
              <a:buChar char="ü"/>
            </a:pPr>
            <a:r>
              <a:rPr lang="en-US" sz="2800" dirty="0">
                <a:latin typeface="Berlin Sans FB" panose="020E0602020502020306" pitchFamily="34" charset="0"/>
              </a:rPr>
              <a:t>Pyruvate </a:t>
            </a:r>
          </a:p>
          <a:p>
            <a:pPr marL="1371600" lvl="2" indent="-457200" algn="just">
              <a:buFont typeface="Wingdings" panose="05000000000000000000" pitchFamily="2" charset="2"/>
              <a:buChar char="ü"/>
            </a:pPr>
            <a:r>
              <a:rPr lang="el-GR" sz="2800" dirty="0"/>
              <a:t>α</a:t>
            </a:r>
            <a:r>
              <a:rPr lang="en-US" sz="2800" dirty="0">
                <a:latin typeface="Berlin Sans FB" panose="020E0602020502020306" pitchFamily="34" charset="0"/>
              </a:rPr>
              <a:t>-ketoglutarate </a:t>
            </a:r>
          </a:p>
          <a:p>
            <a:pPr marL="1371600" lvl="2" indent="-457200" algn="just">
              <a:buFont typeface="Wingdings" panose="05000000000000000000" pitchFamily="2" charset="2"/>
              <a:buChar char="ü"/>
            </a:pPr>
            <a:r>
              <a:rPr lang="en-US" sz="2800" dirty="0">
                <a:latin typeface="Berlin Sans FB" panose="020E0602020502020306" pitchFamily="34" charset="0"/>
              </a:rPr>
              <a:t>Succinyl CoA </a:t>
            </a:r>
          </a:p>
          <a:p>
            <a:pPr marL="1371600" lvl="2" indent="-457200" algn="just">
              <a:buFont typeface="Wingdings" panose="05000000000000000000" pitchFamily="2" charset="2"/>
              <a:buChar char="ü"/>
            </a:pPr>
            <a:r>
              <a:rPr lang="en-US" sz="2800" dirty="0">
                <a:latin typeface="Berlin Sans FB" panose="020E0602020502020306" pitchFamily="34" charset="0"/>
              </a:rPr>
              <a:t>Fumarate </a:t>
            </a:r>
          </a:p>
          <a:p>
            <a:pPr marL="1371600" lvl="2" indent="-457200" algn="just">
              <a:buFont typeface="Wingdings" panose="05000000000000000000" pitchFamily="2" charset="2"/>
              <a:buChar char="ü"/>
            </a:pPr>
            <a:r>
              <a:rPr lang="en-US" sz="2800" dirty="0">
                <a:latin typeface="Berlin Sans FB" panose="020E0602020502020306" pitchFamily="34" charset="0"/>
              </a:rPr>
              <a:t>Oxaloacetate </a:t>
            </a:r>
          </a:p>
          <a:p>
            <a:pPr lvl="0" algn="just"/>
            <a:r>
              <a:rPr lang="en-US" sz="2600" dirty="0">
                <a:latin typeface="Berlin Sans FB" panose="020E0602020502020306" pitchFamily="34" charset="0"/>
              </a:rPr>
              <a:t>These intermediates are either converted into glucose or  oxidized by the citric acid cycle. Thus, fatty acids, Ketone bodies, and glucose can be formed from amino acids.</a:t>
            </a:r>
            <a:endParaRPr lang="en-US" sz="2600" dirty="0">
              <a:solidFill>
                <a:prstClr val="black"/>
              </a:solidFill>
              <a:latin typeface="Berlin Sans FB" panose="020E0602020502020306" pitchFamily="34" charset="0"/>
            </a:endParaRPr>
          </a:p>
        </p:txBody>
      </p:sp>
    </p:spTree>
    <p:extLst>
      <p:ext uri="{BB962C8B-B14F-4D97-AF65-F5344CB8AC3E}">
        <p14:creationId xmlns:p14="http://schemas.microsoft.com/office/powerpoint/2010/main" val="211271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8-01">
            <a:extLst>
              <a:ext uri="{FF2B5EF4-FFF2-40B4-BE49-F238E27FC236}">
                <a16:creationId xmlns:a16="http://schemas.microsoft.com/office/drawing/2014/main" id="{083D2D55-C5A4-4B75-8987-0F7506855C8C}"/>
              </a:ext>
            </a:extLst>
          </p:cNvPr>
          <p:cNvPicPr/>
          <p:nvPr/>
        </p:nvPicPr>
        <p:blipFill>
          <a:blip r:embed="rId2"/>
          <a:srcRect/>
          <a:stretch>
            <a:fillRect/>
          </a:stretch>
        </p:blipFill>
        <p:spPr bwMode="auto">
          <a:xfrm>
            <a:off x="1749286" y="291549"/>
            <a:ext cx="9515061" cy="6361042"/>
          </a:xfrm>
          <a:prstGeom prst="rect">
            <a:avLst/>
          </a:prstGeom>
          <a:noFill/>
          <a:ln w="9525">
            <a:noFill/>
            <a:miter lim="800000"/>
            <a:headEnd/>
            <a:tailEnd/>
          </a:ln>
        </p:spPr>
      </p:pic>
    </p:spTree>
    <p:extLst>
      <p:ext uri="{BB962C8B-B14F-4D97-AF65-F5344CB8AC3E}">
        <p14:creationId xmlns:p14="http://schemas.microsoft.com/office/powerpoint/2010/main" val="2516047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47FE3-A0BF-4B14-8C15-50FA192FFB27}"/>
              </a:ext>
            </a:extLst>
          </p:cNvPr>
          <p:cNvSpPr/>
          <p:nvPr/>
        </p:nvSpPr>
        <p:spPr>
          <a:xfrm>
            <a:off x="2146174" y="26504"/>
            <a:ext cx="6865982" cy="659540"/>
          </a:xfrm>
          <a:prstGeom prst="rect">
            <a:avLst/>
          </a:prstGeom>
        </p:spPr>
        <p:txBody>
          <a:bodyPr wrap="none">
            <a:spAutoFit/>
          </a:bodyPr>
          <a:lstStyle/>
          <a:p>
            <a:pPr algn="just">
              <a:lnSpc>
                <a:spcPct val="150000"/>
              </a:lnSpc>
              <a:spcAft>
                <a:spcPts val="800"/>
              </a:spcAft>
            </a:pPr>
            <a:r>
              <a:rPr lang="en-US" sz="2800" b="1" dirty="0">
                <a:solidFill>
                  <a:schemeClr val="tx2"/>
                </a:solidFill>
                <a:latin typeface="Berlin Sans FB" panose="020E0602020502020306" pitchFamily="34" charset="0"/>
                <a:ea typeface="Calibri" panose="020F0502020204030204" pitchFamily="34" charset="0"/>
                <a:cs typeface="Times New Roman" panose="02020603050405020304" pitchFamily="18" charset="0"/>
              </a:rPr>
              <a:t>METABOLIC FATES OF AMINO GROUPS</a:t>
            </a:r>
            <a:endParaRPr lang="en-US" sz="2800" dirty="0">
              <a:solidFill>
                <a:schemeClr val="tx2"/>
              </a:solidFill>
              <a:effectLst/>
              <a:latin typeface="Berlin Sans FB" panose="020E0602020502020306" pitchFamily="34" charset="0"/>
              <a:ea typeface="Calibri" panose="020F0502020204030204" pitchFamily="34" charset="0"/>
              <a:cs typeface="Times New Roman" panose="02020603050405020304" pitchFamily="18" charset="0"/>
            </a:endParaRPr>
          </a:p>
        </p:txBody>
      </p:sp>
      <p:pic>
        <p:nvPicPr>
          <p:cNvPr id="3" name="Picture 2" descr="figure 18-02a">
            <a:extLst>
              <a:ext uri="{FF2B5EF4-FFF2-40B4-BE49-F238E27FC236}">
                <a16:creationId xmlns:a16="http://schemas.microsoft.com/office/drawing/2014/main" id="{711F9061-04FB-4480-A418-60E9114D85F6}"/>
              </a:ext>
            </a:extLst>
          </p:cNvPr>
          <p:cNvPicPr/>
          <p:nvPr/>
        </p:nvPicPr>
        <p:blipFill>
          <a:blip r:embed="rId2"/>
          <a:srcRect/>
          <a:stretch>
            <a:fillRect/>
          </a:stretch>
        </p:blipFill>
        <p:spPr bwMode="auto">
          <a:xfrm>
            <a:off x="954157" y="813130"/>
            <a:ext cx="9488556" cy="5892469"/>
          </a:xfrm>
          <a:prstGeom prst="rect">
            <a:avLst/>
          </a:prstGeom>
          <a:noFill/>
          <a:ln w="9525">
            <a:noFill/>
            <a:miter lim="800000"/>
            <a:headEnd/>
            <a:tailEnd/>
          </a:ln>
        </p:spPr>
      </p:pic>
    </p:spTree>
    <p:extLst>
      <p:ext uri="{BB962C8B-B14F-4D97-AF65-F5344CB8AC3E}">
        <p14:creationId xmlns:p14="http://schemas.microsoft.com/office/powerpoint/2010/main" val="345139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76885B-4903-4C2E-B7E4-BCDB39763E0D}"/>
              </a:ext>
            </a:extLst>
          </p:cNvPr>
          <p:cNvSpPr/>
          <p:nvPr/>
        </p:nvSpPr>
        <p:spPr>
          <a:xfrm>
            <a:off x="291548" y="117693"/>
            <a:ext cx="11661913" cy="6740307"/>
          </a:xfrm>
          <a:prstGeom prst="rect">
            <a:avLst/>
          </a:prstGeom>
        </p:spPr>
        <p:txBody>
          <a:bodyPr wrap="square">
            <a:spAutoFit/>
          </a:bodyPr>
          <a:lstStyle/>
          <a:p>
            <a:pPr marL="342900" marR="0" lvl="0" indent="-342900" algn="just">
              <a:spcBef>
                <a:spcPts val="0"/>
              </a:spcBef>
              <a:spcAft>
                <a:spcPts val="80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The first step in the catabolism of most L-amino acids, once they have reached the liver, is removal of α -amino groups, promoted by enzymes called </a:t>
            </a:r>
            <a:r>
              <a:rPr lang="en-US" sz="2800" b="1" dirty="0">
                <a:latin typeface="Berlin Sans FB" panose="020E0602020502020306" pitchFamily="34" charset="0"/>
                <a:ea typeface="Calibri" panose="020F0502020204030204" pitchFamily="34" charset="0"/>
                <a:cs typeface="Times New Roman" panose="02020603050405020304" pitchFamily="18" charset="0"/>
              </a:rPr>
              <a:t>aminotransferases</a:t>
            </a:r>
            <a:r>
              <a:rPr lang="en-US" sz="2800" dirty="0">
                <a:latin typeface="Berlin Sans FB" panose="020E0602020502020306" pitchFamily="34" charset="0"/>
                <a:ea typeface="Calibri" panose="020F0502020204030204" pitchFamily="34" charset="0"/>
                <a:cs typeface="Times New Roman" panose="02020603050405020304" pitchFamily="18" charset="0"/>
              </a:rPr>
              <a:t> or </a:t>
            </a:r>
            <a:r>
              <a:rPr lang="en-US" sz="2800" b="1" dirty="0">
                <a:latin typeface="Berlin Sans FB" panose="020E0602020502020306" pitchFamily="34" charset="0"/>
                <a:ea typeface="Calibri" panose="020F0502020204030204" pitchFamily="34" charset="0"/>
                <a:cs typeface="Times New Roman" panose="02020603050405020304" pitchFamily="18" charset="0"/>
              </a:rPr>
              <a:t>transaminases.</a:t>
            </a:r>
          </a:p>
          <a:p>
            <a:pPr marR="0" lvl="0" algn="just">
              <a:spcBef>
                <a:spcPts val="0"/>
              </a:spcBef>
              <a:spcAft>
                <a:spcPts val="800"/>
              </a:spcAft>
            </a:pPr>
            <a:r>
              <a:rPr lang="en-US" sz="2800" b="1" dirty="0">
                <a:latin typeface="Berlin Sans FB" panose="020E0602020502020306" pitchFamily="34" charset="0"/>
                <a:ea typeface="Calibri" panose="020F0502020204030204" pitchFamily="34" charset="0"/>
                <a:cs typeface="Times New Roman" panose="02020603050405020304" pitchFamily="18" charset="0"/>
              </a:rPr>
              <a:t> </a:t>
            </a: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80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In these </a:t>
            </a:r>
            <a:r>
              <a:rPr lang="en-US" sz="2800" b="1" dirty="0">
                <a:latin typeface="Berlin Sans FB" panose="020E0602020502020306" pitchFamily="34" charset="0"/>
                <a:ea typeface="Calibri" panose="020F0502020204030204" pitchFamily="34" charset="0"/>
                <a:cs typeface="Times New Roman" panose="02020603050405020304" pitchFamily="18" charset="0"/>
              </a:rPr>
              <a:t>transamination</a:t>
            </a:r>
            <a:r>
              <a:rPr lang="en-US" sz="2800" dirty="0">
                <a:latin typeface="Berlin Sans FB" panose="020E0602020502020306" pitchFamily="34" charset="0"/>
                <a:ea typeface="Calibri" panose="020F0502020204030204" pitchFamily="34" charset="0"/>
                <a:cs typeface="Times New Roman" panose="02020603050405020304" pitchFamily="18" charset="0"/>
              </a:rPr>
              <a:t> reactions, the α-amino group is transferred to the </a:t>
            </a:r>
            <a:r>
              <a:rPr lang="en-US" sz="2800" i="1" dirty="0">
                <a:latin typeface="Berlin Sans FB" panose="020E0602020502020306" pitchFamily="34" charset="0"/>
                <a:ea typeface="Calibri" panose="020F0502020204030204" pitchFamily="34" charset="0"/>
                <a:cs typeface="Times New Roman" panose="02020603050405020304" pitchFamily="18" charset="0"/>
              </a:rPr>
              <a:t>α</a:t>
            </a:r>
            <a:r>
              <a:rPr lang="en-US" sz="2800" dirty="0">
                <a:latin typeface="Berlin Sans FB" panose="020E0602020502020306" pitchFamily="34" charset="0"/>
                <a:ea typeface="Calibri" panose="020F0502020204030204" pitchFamily="34" charset="0"/>
                <a:cs typeface="Times New Roman" panose="02020603050405020304" pitchFamily="18" charset="0"/>
              </a:rPr>
              <a:t> carbon atom of </a:t>
            </a:r>
            <a:r>
              <a:rPr lang="en-US" sz="2800" i="1" dirty="0">
                <a:latin typeface="Berlin Sans FB" panose="020E0602020502020306" pitchFamily="34" charset="0"/>
                <a:ea typeface="Calibri" panose="020F0502020204030204" pitchFamily="34" charset="0"/>
                <a:cs typeface="Times New Roman" panose="02020603050405020304" pitchFamily="18" charset="0"/>
              </a:rPr>
              <a:t>α</a:t>
            </a:r>
            <a:r>
              <a:rPr lang="en-US" sz="2800" dirty="0">
                <a:latin typeface="Berlin Sans FB" panose="020E0602020502020306" pitchFamily="34" charset="0"/>
                <a:ea typeface="Calibri" panose="020F0502020204030204" pitchFamily="34" charset="0"/>
                <a:cs typeface="Times New Roman" panose="02020603050405020304" pitchFamily="18" charset="0"/>
              </a:rPr>
              <a:t>-ketoglutarate, leaving behind the corresponding α-keto acid analog of the amino acid.</a:t>
            </a:r>
          </a:p>
          <a:p>
            <a:pPr marL="342900" marR="0" lvl="0" indent="-342900" algn="just">
              <a:spcBef>
                <a:spcPts val="0"/>
              </a:spcBef>
              <a:spcAft>
                <a:spcPts val="800"/>
              </a:spcAft>
              <a:buFont typeface="Wingdings" panose="05000000000000000000" pitchFamily="2" charset="2"/>
              <a:buChar char=""/>
            </a:pP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800"/>
              </a:spcAft>
              <a:buFont typeface="Wingdings" panose="05000000000000000000" pitchFamily="2" charset="2"/>
              <a:buChar char=""/>
            </a:pPr>
            <a:r>
              <a:rPr lang="en-US" sz="2800" dirty="0">
                <a:effectLst/>
                <a:latin typeface="Berlin Sans FB" panose="020E0602020502020306" pitchFamily="34" charset="0"/>
                <a:ea typeface="Calibri" panose="020F0502020204030204" pitchFamily="34" charset="0"/>
                <a:cs typeface="Times New Roman" panose="02020603050405020304" pitchFamily="18" charset="0"/>
              </a:rPr>
              <a:t>There is no net deamination (loss of amino groups) in these reactions, because the α-ketoglutarate becomes aminated as the α-amino acid is deaminated.</a:t>
            </a:r>
          </a:p>
          <a:p>
            <a:pPr marL="342900" marR="0" lvl="0" indent="-342900" algn="just">
              <a:spcBef>
                <a:spcPts val="0"/>
              </a:spcBef>
              <a:spcAft>
                <a:spcPts val="800"/>
              </a:spcAft>
              <a:buFont typeface="Wingdings" panose="05000000000000000000" pitchFamily="2" charset="2"/>
              <a:buChar char=""/>
            </a:pP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800"/>
              </a:spcAft>
              <a:buFont typeface="Wingdings" panose="05000000000000000000" pitchFamily="2" charset="2"/>
              <a:buChar char=""/>
            </a:pPr>
            <a:r>
              <a:rPr lang="en-US" sz="2800" dirty="0">
                <a:effectLst/>
                <a:latin typeface="Berlin Sans FB" panose="020E0602020502020306" pitchFamily="34" charset="0"/>
                <a:ea typeface="Calibri" panose="020F0502020204030204" pitchFamily="34" charset="0"/>
                <a:cs typeface="Times New Roman" panose="02020603050405020304" pitchFamily="18" charset="0"/>
              </a:rPr>
              <a:t>The effect of transamination reactions is to collect the amino groups from many different amino acids in the form of L-glutamate. </a:t>
            </a:r>
          </a:p>
        </p:txBody>
      </p:sp>
    </p:spTree>
    <p:extLst>
      <p:ext uri="{BB962C8B-B14F-4D97-AF65-F5344CB8AC3E}">
        <p14:creationId xmlns:p14="http://schemas.microsoft.com/office/powerpoint/2010/main" val="49824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B7A8-10C9-4471-A2D6-A96629BDEF86}"/>
              </a:ext>
            </a:extLst>
          </p:cNvPr>
          <p:cNvSpPr>
            <a:spLocks noGrp="1"/>
          </p:cNvSpPr>
          <p:nvPr>
            <p:ph type="title"/>
          </p:nvPr>
        </p:nvSpPr>
        <p:spPr>
          <a:xfrm>
            <a:off x="768626" y="2385391"/>
            <a:ext cx="10398054" cy="1388165"/>
          </a:xfrm>
        </p:spPr>
        <p:txBody>
          <a:bodyPr>
            <a:normAutofit/>
          </a:bodyPr>
          <a:lstStyle/>
          <a:p>
            <a:pPr algn="ctr"/>
            <a:r>
              <a:rPr lang="en-US" sz="4000" b="1" dirty="0"/>
              <a:t>Introduction and course overview</a:t>
            </a:r>
            <a:endParaRPr lang="en-US" sz="4000" dirty="0"/>
          </a:p>
        </p:txBody>
      </p:sp>
    </p:spTree>
    <p:extLst>
      <p:ext uri="{BB962C8B-B14F-4D97-AF65-F5344CB8AC3E}">
        <p14:creationId xmlns:p14="http://schemas.microsoft.com/office/powerpoint/2010/main" val="1309648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94B57B-FC94-436B-8B04-5306A515C267}"/>
              </a:ext>
            </a:extLst>
          </p:cNvPr>
          <p:cNvSpPr/>
          <p:nvPr/>
        </p:nvSpPr>
        <p:spPr>
          <a:xfrm>
            <a:off x="291547" y="225025"/>
            <a:ext cx="11489636" cy="1384995"/>
          </a:xfrm>
          <a:prstGeom prst="rect">
            <a:avLst/>
          </a:prstGeom>
        </p:spPr>
        <p:txBody>
          <a:bodyPr wrap="square">
            <a:spAutoFit/>
          </a:bodyPr>
          <a:lstStyle/>
          <a:p>
            <a:pPr marL="342900" lvl="0" indent="-342900" algn="just">
              <a:spcAft>
                <a:spcPts val="800"/>
              </a:spcAft>
              <a:buFont typeface="Wingdings" panose="05000000000000000000" pitchFamily="2" charset="2"/>
              <a:buChar char=""/>
            </a:pP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The glutamate then functions as an amino group donor for biosynthetic pathways or for excretion pathways that lead to the elimination of nitrogenous waste products.</a:t>
            </a:r>
          </a:p>
        </p:txBody>
      </p:sp>
      <p:pic>
        <p:nvPicPr>
          <p:cNvPr id="4" name="Picture 3" descr="figure 18-04">
            <a:extLst>
              <a:ext uri="{FF2B5EF4-FFF2-40B4-BE49-F238E27FC236}">
                <a16:creationId xmlns:a16="http://schemas.microsoft.com/office/drawing/2014/main" id="{81927FF8-EAD7-4218-8A38-8DD9546652CD}"/>
              </a:ext>
            </a:extLst>
          </p:cNvPr>
          <p:cNvPicPr/>
          <p:nvPr/>
        </p:nvPicPr>
        <p:blipFill>
          <a:blip r:embed="rId2"/>
          <a:srcRect/>
          <a:stretch>
            <a:fillRect/>
          </a:stretch>
        </p:blipFill>
        <p:spPr bwMode="auto">
          <a:xfrm>
            <a:off x="3405809" y="2252869"/>
            <a:ext cx="5618922" cy="3684105"/>
          </a:xfrm>
          <a:prstGeom prst="rect">
            <a:avLst/>
          </a:prstGeom>
          <a:noFill/>
          <a:ln w="9525">
            <a:noFill/>
            <a:miter lim="800000"/>
            <a:headEnd/>
            <a:tailEnd/>
          </a:ln>
        </p:spPr>
      </p:pic>
    </p:spTree>
    <p:extLst>
      <p:ext uri="{BB962C8B-B14F-4D97-AF65-F5344CB8AC3E}">
        <p14:creationId xmlns:p14="http://schemas.microsoft.com/office/powerpoint/2010/main" val="718311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394642-D826-49C2-9EE2-B5BAAE542310}"/>
              </a:ext>
            </a:extLst>
          </p:cNvPr>
          <p:cNvSpPr/>
          <p:nvPr/>
        </p:nvSpPr>
        <p:spPr>
          <a:xfrm>
            <a:off x="159026" y="223807"/>
            <a:ext cx="11714922" cy="6529993"/>
          </a:xfrm>
          <a:prstGeom prst="rect">
            <a:avLst/>
          </a:prstGeom>
        </p:spPr>
        <p:txBody>
          <a:bodyPr wrap="square">
            <a:spAutoFit/>
          </a:bodyPr>
          <a:lstStyle/>
          <a:p>
            <a:pPr marL="342900" marR="0" lvl="0" indent="-342900" algn="just">
              <a:spcBef>
                <a:spcPts val="0"/>
              </a:spcBef>
              <a:spcAft>
                <a:spcPts val="800"/>
              </a:spcAft>
              <a:buFont typeface="Wingdings" panose="05000000000000000000" pitchFamily="2" charset="2"/>
              <a:buChar char=""/>
            </a:pPr>
            <a:r>
              <a:rPr lang="en-US" sz="2700" dirty="0">
                <a:latin typeface="Berlin Sans FB" panose="020E0602020502020306" pitchFamily="34" charset="0"/>
                <a:ea typeface="Calibri" panose="020F0502020204030204" pitchFamily="34" charset="0"/>
                <a:cs typeface="Times New Roman" panose="02020603050405020304" pitchFamily="18" charset="0"/>
              </a:rPr>
              <a:t>Cells contain different types of aminotransferases. Many are specific for </a:t>
            </a:r>
            <a:r>
              <a:rPr lang="en-US" sz="2700" i="1" dirty="0">
                <a:latin typeface="Berlin Sans FB" panose="020E0602020502020306" pitchFamily="34" charset="0"/>
                <a:ea typeface="Calibri" panose="020F0502020204030204" pitchFamily="34" charset="0"/>
                <a:cs typeface="Times New Roman" panose="02020603050405020304" pitchFamily="18" charset="0"/>
              </a:rPr>
              <a:t>α</a:t>
            </a:r>
            <a:r>
              <a:rPr lang="en-US" sz="2700" dirty="0">
                <a:latin typeface="Berlin Sans FB" panose="020E0602020502020306" pitchFamily="34" charset="0"/>
                <a:ea typeface="Calibri" panose="020F0502020204030204" pitchFamily="34" charset="0"/>
                <a:cs typeface="Times New Roman" panose="02020603050405020304" pitchFamily="18" charset="0"/>
              </a:rPr>
              <a:t>-ketoglutarate as the amino group acceptor but differ in their specificity for the L-amino acid. The enzymes are named for the amino group donor (e.g. alanine aminotransferase, aspartate aminotransferase).</a:t>
            </a:r>
          </a:p>
          <a:p>
            <a:pPr marR="0" lvl="0" algn="just">
              <a:spcBef>
                <a:spcPts val="0"/>
              </a:spcBef>
              <a:spcAft>
                <a:spcPts val="800"/>
              </a:spcAft>
            </a:pPr>
            <a:r>
              <a:rPr lang="en-US" sz="2700" dirty="0">
                <a:latin typeface="Berlin Sans FB" panose="020E0602020502020306" pitchFamily="34" charset="0"/>
                <a:ea typeface="Calibri" panose="020F0502020204030204" pitchFamily="34" charset="0"/>
                <a:cs typeface="Times New Roman" panose="02020603050405020304" pitchFamily="18" charset="0"/>
              </a:rPr>
              <a:t> </a:t>
            </a:r>
            <a:endParaRPr lang="en-US" sz="2700" dirty="0">
              <a:effectLst/>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700" dirty="0">
                <a:latin typeface="Berlin Sans FB" panose="020E0602020502020306" pitchFamily="34" charset="0"/>
                <a:ea typeface="Calibri" panose="020F0502020204030204" pitchFamily="34" charset="0"/>
                <a:cs typeface="Times New Roman" panose="02020603050405020304" pitchFamily="18" charset="0"/>
              </a:rPr>
              <a:t>All aminotransferases have the same prosthetic group and the same reaction mechanism. The prosthetic group is </a:t>
            </a:r>
            <a:r>
              <a:rPr lang="en-US" sz="2700" b="1" dirty="0">
                <a:latin typeface="Berlin Sans FB" panose="020E0602020502020306" pitchFamily="34" charset="0"/>
                <a:ea typeface="Calibri" panose="020F0502020204030204" pitchFamily="34" charset="0"/>
                <a:cs typeface="Times New Roman" panose="02020603050405020304" pitchFamily="18" charset="0"/>
              </a:rPr>
              <a:t>pyridoxal phosphate (PLP), </a:t>
            </a:r>
            <a:r>
              <a:rPr lang="en-US" sz="2700" dirty="0">
                <a:latin typeface="Berlin Sans FB" panose="020E0602020502020306" pitchFamily="34" charset="0"/>
                <a:ea typeface="Calibri" panose="020F0502020204030204" pitchFamily="34" charset="0"/>
                <a:cs typeface="Times New Roman" panose="02020603050405020304" pitchFamily="18" charset="0"/>
              </a:rPr>
              <a:t>the coenzyme form of pyridoxine, or vitamin B6. </a:t>
            </a:r>
          </a:p>
          <a:p>
            <a:pPr marL="342900" marR="0" lvl="0" indent="-342900" algn="just">
              <a:spcBef>
                <a:spcPts val="0"/>
              </a:spcBef>
              <a:spcAft>
                <a:spcPts val="0"/>
              </a:spcAft>
              <a:buFont typeface="Wingdings" panose="05000000000000000000" pitchFamily="2" charset="2"/>
              <a:buChar char=""/>
            </a:pPr>
            <a:endParaRPr lang="en-US" sz="2700" dirty="0">
              <a:effectLst/>
              <a:latin typeface="Berlin Sans FB" panose="020E0602020502020306" pitchFamily="34" charset="0"/>
              <a:ea typeface="Calibri" panose="020F0502020204030204" pitchFamily="34" charset="0"/>
              <a:cs typeface="Times New Roman" panose="02020603050405020304" pitchFamily="18" charset="0"/>
            </a:endParaRPr>
          </a:p>
          <a:p>
            <a:pPr algn="just"/>
            <a:r>
              <a:rPr lang="en-US" sz="2700" b="1" dirty="0">
                <a:latin typeface="Berlin Sans FB" panose="020E0602020502020306" pitchFamily="34" charset="0"/>
              </a:rPr>
              <a:t>Diagnostic values of transaminases:</a:t>
            </a:r>
            <a:endParaRPr lang="en-US" sz="2700" dirty="0">
              <a:latin typeface="Berlin Sans FB" panose="020E0602020502020306" pitchFamily="34" charset="0"/>
            </a:endParaRPr>
          </a:p>
          <a:p>
            <a:pPr lvl="0" algn="just"/>
            <a:r>
              <a:rPr lang="en-US" sz="2700" dirty="0">
                <a:latin typeface="Berlin Sans FB" panose="020E0602020502020306" pitchFamily="34" charset="0"/>
              </a:rPr>
              <a:t>Transaminases are normally intracellular enzymes.  Thus, the presence of elevated levels of transaminase in the serum indicated damage to cells rich in the enzyme. e.g.</a:t>
            </a:r>
          </a:p>
          <a:p>
            <a:pPr lvl="1" algn="just"/>
            <a:r>
              <a:rPr lang="en-US" sz="2700" dirty="0">
                <a:latin typeface="Berlin Sans FB" panose="020E0602020502020306" pitchFamily="34" charset="0"/>
              </a:rPr>
              <a:t>-Serum glutamate-oxaloacetate transaminase (SGOT), also called Aspartate aminotransferase (AST).</a:t>
            </a:r>
          </a:p>
        </p:txBody>
      </p:sp>
    </p:spTree>
    <p:extLst>
      <p:ext uri="{BB962C8B-B14F-4D97-AF65-F5344CB8AC3E}">
        <p14:creationId xmlns:p14="http://schemas.microsoft.com/office/powerpoint/2010/main" val="823274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B4876E-1506-4019-B85B-CD345D9A49C1}"/>
              </a:ext>
            </a:extLst>
          </p:cNvPr>
          <p:cNvSpPr/>
          <p:nvPr/>
        </p:nvSpPr>
        <p:spPr>
          <a:xfrm>
            <a:off x="145775" y="224135"/>
            <a:ext cx="11847443" cy="6509474"/>
          </a:xfrm>
          <a:prstGeom prst="rect">
            <a:avLst/>
          </a:prstGeom>
        </p:spPr>
        <p:txBody>
          <a:bodyPr wrap="square">
            <a:spAutoFit/>
          </a:bodyPr>
          <a:lstStyle/>
          <a:p>
            <a:pPr lvl="1" algn="just"/>
            <a:r>
              <a:rPr lang="en-US" sz="2700" dirty="0">
                <a:latin typeface="Berlin Sans FB" panose="020E0602020502020306" pitchFamily="34" charset="0"/>
              </a:rPr>
              <a:t>-Serum glutamate-pyruvate transaminase (SGPT), also called Alanine aminotransferase (ALT). </a:t>
            </a:r>
          </a:p>
          <a:p>
            <a:pPr lvl="1" algn="just"/>
            <a:endParaRPr lang="en-US" sz="2700" dirty="0">
              <a:latin typeface="Berlin Sans FB" panose="020E0602020502020306" pitchFamily="34" charset="0"/>
            </a:endParaRPr>
          </a:p>
          <a:p>
            <a:r>
              <a:rPr lang="en-US" sz="2800" b="1" dirty="0">
                <a:latin typeface="Berlin Sans FB" panose="020E0602020502020306" pitchFamily="34" charset="0"/>
              </a:rPr>
              <a:t>Oxidative Deamination; Release of ammonia</a:t>
            </a:r>
          </a:p>
          <a:p>
            <a:endParaRPr lang="en-US" sz="2800" dirty="0">
              <a:latin typeface="Berlin Sans FB" panose="020E0602020502020306" pitchFamily="34" charset="0"/>
            </a:endParaRPr>
          </a:p>
          <a:p>
            <a:pPr marL="457200" indent="-457200">
              <a:buFont typeface="Wingdings" panose="05000000000000000000" pitchFamily="2" charset="2"/>
              <a:buChar char="§"/>
            </a:pPr>
            <a:r>
              <a:rPr lang="en-US" sz="2800" dirty="0">
                <a:latin typeface="Berlin Sans FB" panose="020E0602020502020306" pitchFamily="34" charset="0"/>
              </a:rPr>
              <a:t>The amino groups from many of the α-amino acids are collected in the liver in the form of the amino group of L-glutamate molecules. </a:t>
            </a:r>
          </a:p>
          <a:p>
            <a:pPr marL="457200" indent="-457200">
              <a:buFont typeface="Wingdings" panose="05000000000000000000" pitchFamily="2" charset="2"/>
              <a:buChar char="§"/>
            </a:pPr>
            <a:endParaRPr lang="en-US" sz="2800" dirty="0">
              <a:latin typeface="Berlin Sans FB" panose="020E0602020502020306" pitchFamily="34" charset="0"/>
            </a:endParaRPr>
          </a:p>
          <a:p>
            <a:pPr marL="457200" indent="-457200">
              <a:buFont typeface="Wingdings" panose="05000000000000000000" pitchFamily="2" charset="2"/>
              <a:buChar char="§"/>
            </a:pPr>
            <a:r>
              <a:rPr lang="en-US" sz="2800" dirty="0">
                <a:latin typeface="Berlin Sans FB" panose="020E0602020502020306" pitchFamily="34" charset="0"/>
              </a:rPr>
              <a:t>These amino groups must next be removed from glutamate to prepare them for excretion. </a:t>
            </a:r>
          </a:p>
          <a:p>
            <a:pPr marL="457200" indent="-457200">
              <a:buFont typeface="Wingdings" panose="05000000000000000000" pitchFamily="2" charset="2"/>
              <a:buChar char="§"/>
            </a:pPr>
            <a:endParaRPr lang="en-US" sz="2800" dirty="0">
              <a:latin typeface="Berlin Sans FB" panose="020E0602020502020306" pitchFamily="34" charset="0"/>
            </a:endParaRPr>
          </a:p>
          <a:p>
            <a:pPr marL="457200" indent="-457200">
              <a:buFont typeface="Wingdings" panose="05000000000000000000" pitchFamily="2" charset="2"/>
              <a:buChar char="§"/>
            </a:pPr>
            <a:r>
              <a:rPr lang="en-US" sz="2800" dirty="0">
                <a:latin typeface="Berlin Sans FB" panose="020E0602020502020306" pitchFamily="34" charset="0"/>
              </a:rPr>
              <a:t>In hepatocytes, glutamate is transported from the cytosol into mitochondria, where it undergoes </a:t>
            </a:r>
            <a:r>
              <a:rPr lang="en-US" sz="2800" b="1" dirty="0">
                <a:latin typeface="Berlin Sans FB" panose="020E0602020502020306" pitchFamily="34" charset="0"/>
              </a:rPr>
              <a:t>oxidative deamination </a:t>
            </a:r>
            <a:r>
              <a:rPr lang="en-US" sz="2800" dirty="0">
                <a:latin typeface="Berlin Sans FB" panose="020E0602020502020306" pitchFamily="34" charset="0"/>
              </a:rPr>
              <a:t>catalyzed by </a:t>
            </a:r>
            <a:r>
              <a:rPr lang="en-US" sz="2800" b="1" dirty="0">
                <a:latin typeface="Berlin Sans FB" panose="020E0602020502020306" pitchFamily="34" charset="0"/>
              </a:rPr>
              <a:t>glutamate</a:t>
            </a:r>
            <a:r>
              <a:rPr lang="en-US" sz="2800" dirty="0">
                <a:latin typeface="Berlin Sans FB" panose="020E0602020502020306" pitchFamily="34" charset="0"/>
              </a:rPr>
              <a:t> </a:t>
            </a:r>
            <a:r>
              <a:rPr lang="en-US" sz="2800" b="1" dirty="0">
                <a:latin typeface="Berlin Sans FB" panose="020E0602020502020306" pitchFamily="34" charset="0"/>
              </a:rPr>
              <a:t>dehydrogenase</a:t>
            </a:r>
            <a:r>
              <a:rPr lang="en-US" sz="2800" dirty="0">
                <a:latin typeface="Berlin Sans FB" panose="020E0602020502020306" pitchFamily="34" charset="0"/>
              </a:rPr>
              <a:t>.</a:t>
            </a:r>
          </a:p>
          <a:p>
            <a:endParaRPr lang="en-US" sz="2800" dirty="0">
              <a:latin typeface="Berlin Sans FB" panose="020E0602020502020306" pitchFamily="34" charset="0"/>
            </a:endParaRPr>
          </a:p>
        </p:txBody>
      </p:sp>
    </p:spTree>
    <p:extLst>
      <p:ext uri="{BB962C8B-B14F-4D97-AF65-F5344CB8AC3E}">
        <p14:creationId xmlns:p14="http://schemas.microsoft.com/office/powerpoint/2010/main" val="623118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454C8E-B224-4C80-AE94-678C8F3D046C}"/>
              </a:ext>
            </a:extLst>
          </p:cNvPr>
          <p:cNvSpPr/>
          <p:nvPr/>
        </p:nvSpPr>
        <p:spPr>
          <a:xfrm>
            <a:off x="238538" y="370416"/>
            <a:ext cx="11661913" cy="1384995"/>
          </a:xfrm>
          <a:prstGeom prst="rect">
            <a:avLst/>
          </a:prstGeom>
        </p:spPr>
        <p:txBody>
          <a:bodyPr wrap="square">
            <a:spAutoFit/>
          </a:bodyPr>
          <a:lstStyle/>
          <a:p>
            <a:pPr lvl="0" algn="just"/>
            <a:r>
              <a:rPr lang="en-US" sz="2800" dirty="0">
                <a:solidFill>
                  <a:prstClr val="black"/>
                </a:solidFill>
                <a:latin typeface="Berlin Sans FB" panose="020E0602020502020306" pitchFamily="34" charset="0"/>
              </a:rPr>
              <a:t>In mammals, this enzyme is present in the mitochondrial matrix. It is the only enzyme that can use either NAD</a:t>
            </a:r>
            <a:r>
              <a:rPr lang="en-US" sz="2800" baseline="30000" dirty="0">
                <a:solidFill>
                  <a:prstClr val="black"/>
                </a:solidFill>
                <a:latin typeface="Berlin Sans FB" panose="020E0602020502020306" pitchFamily="34" charset="0"/>
              </a:rPr>
              <a:t>+</a:t>
            </a:r>
            <a:r>
              <a:rPr lang="en-US" sz="2800" dirty="0">
                <a:solidFill>
                  <a:prstClr val="black"/>
                </a:solidFill>
                <a:latin typeface="Berlin Sans FB" panose="020E0602020502020306" pitchFamily="34" charset="0"/>
              </a:rPr>
              <a:t> or NADP</a:t>
            </a:r>
            <a:r>
              <a:rPr lang="en-US" sz="2800" baseline="30000" dirty="0">
                <a:solidFill>
                  <a:prstClr val="black"/>
                </a:solidFill>
                <a:latin typeface="Berlin Sans FB" panose="020E0602020502020306" pitchFamily="34" charset="0"/>
              </a:rPr>
              <a:t>+</a:t>
            </a:r>
            <a:r>
              <a:rPr lang="en-US" sz="2800" dirty="0">
                <a:solidFill>
                  <a:prstClr val="black"/>
                </a:solidFill>
                <a:latin typeface="Berlin Sans FB" panose="020E0602020502020306" pitchFamily="34" charset="0"/>
              </a:rPr>
              <a:t> as the acceptor of reducing equivalents.</a:t>
            </a:r>
          </a:p>
        </p:txBody>
      </p:sp>
      <p:pic>
        <p:nvPicPr>
          <p:cNvPr id="4" name="Picture 3">
            <a:extLst>
              <a:ext uri="{FF2B5EF4-FFF2-40B4-BE49-F238E27FC236}">
                <a16:creationId xmlns:a16="http://schemas.microsoft.com/office/drawing/2014/main" id="{1ED3644F-0BDE-4EB5-A1DC-DB616898D206}"/>
              </a:ext>
            </a:extLst>
          </p:cNvPr>
          <p:cNvPicPr/>
          <p:nvPr/>
        </p:nvPicPr>
        <p:blipFill>
          <a:blip r:embed="rId2"/>
          <a:srcRect/>
          <a:stretch>
            <a:fillRect/>
          </a:stretch>
        </p:blipFill>
        <p:spPr bwMode="auto">
          <a:xfrm>
            <a:off x="2792895" y="1914438"/>
            <a:ext cx="5943600" cy="3187650"/>
          </a:xfrm>
          <a:prstGeom prst="rect">
            <a:avLst/>
          </a:prstGeom>
          <a:noFill/>
          <a:ln w="9525">
            <a:noFill/>
            <a:miter lim="800000"/>
            <a:headEnd/>
            <a:tailEnd/>
          </a:ln>
        </p:spPr>
      </p:pic>
      <p:sp>
        <p:nvSpPr>
          <p:cNvPr id="6" name="Rectangle 5">
            <a:extLst>
              <a:ext uri="{FF2B5EF4-FFF2-40B4-BE49-F238E27FC236}">
                <a16:creationId xmlns:a16="http://schemas.microsoft.com/office/drawing/2014/main" id="{9D977DE7-B1C1-4A0A-A568-A634A0D943ED}"/>
              </a:ext>
            </a:extLst>
          </p:cNvPr>
          <p:cNvSpPr/>
          <p:nvPr/>
        </p:nvSpPr>
        <p:spPr>
          <a:xfrm>
            <a:off x="238537" y="5473149"/>
            <a:ext cx="11661913" cy="954107"/>
          </a:xfrm>
          <a:prstGeom prst="rect">
            <a:avLst/>
          </a:prstGeom>
        </p:spPr>
        <p:txBody>
          <a:bodyPr wrap="square">
            <a:spAutoFit/>
          </a:bodyPr>
          <a:lstStyle/>
          <a:p>
            <a:pPr lvl="0" algn="just"/>
            <a:r>
              <a:rPr lang="en-US" sz="2800" dirty="0">
                <a:solidFill>
                  <a:prstClr val="black"/>
                </a:solidFill>
                <a:latin typeface="Berlin Sans FB" panose="020E0602020502020306" pitchFamily="34" charset="0"/>
              </a:rPr>
              <a:t>The combined action of an aminotransferase and glutamate dehydrogenase is referred to as </a:t>
            </a:r>
            <a:r>
              <a:rPr lang="en-US" sz="2800" b="1" dirty="0">
                <a:solidFill>
                  <a:prstClr val="black"/>
                </a:solidFill>
                <a:latin typeface="Berlin Sans FB" panose="020E0602020502020306" pitchFamily="34" charset="0"/>
              </a:rPr>
              <a:t>trans deamination.</a:t>
            </a:r>
            <a:endParaRPr lang="en-US" sz="2800" dirty="0">
              <a:solidFill>
                <a:prstClr val="black"/>
              </a:solidFill>
              <a:latin typeface="Berlin Sans FB" panose="020E0602020502020306" pitchFamily="34" charset="0"/>
            </a:endParaRPr>
          </a:p>
        </p:txBody>
      </p:sp>
    </p:spTree>
    <p:extLst>
      <p:ext uri="{BB962C8B-B14F-4D97-AF65-F5344CB8AC3E}">
        <p14:creationId xmlns:p14="http://schemas.microsoft.com/office/powerpoint/2010/main" val="1591314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0318DE-8F31-4D48-A905-EF60B86ED7A5}"/>
              </a:ext>
            </a:extLst>
          </p:cNvPr>
          <p:cNvSpPr/>
          <p:nvPr/>
        </p:nvSpPr>
        <p:spPr>
          <a:xfrm>
            <a:off x="238541" y="104866"/>
            <a:ext cx="11582398" cy="954107"/>
          </a:xfrm>
          <a:prstGeom prst="rect">
            <a:avLst/>
          </a:prstGeom>
        </p:spPr>
        <p:txBody>
          <a:bodyPr wrap="square">
            <a:spAutoFit/>
          </a:bodyPr>
          <a:lstStyle/>
          <a:p>
            <a:pPr algn="just">
              <a:spcAft>
                <a:spcPts val="800"/>
              </a:spcAft>
            </a:pPr>
            <a:r>
              <a:rPr lang="en-US" sz="2800" b="1" dirty="0">
                <a:solidFill>
                  <a:schemeClr val="tx2"/>
                </a:solidFill>
                <a:latin typeface="Berlin Sans FB" panose="020E0602020502020306" pitchFamily="34" charset="0"/>
                <a:ea typeface="Calibri" panose="020F0502020204030204" pitchFamily="34" charset="0"/>
                <a:cs typeface="Times New Roman" panose="02020603050405020304" pitchFamily="18" charset="0"/>
              </a:rPr>
              <a:t>The sum of the reactions catalyzed by aminotransferases and glutamate dehydrogenase; </a:t>
            </a:r>
            <a:r>
              <a:rPr lang="en-US" sz="2800" b="1" dirty="0" err="1">
                <a:solidFill>
                  <a:schemeClr val="tx2"/>
                </a:solidFill>
                <a:latin typeface="Berlin Sans FB" panose="020E0602020502020306" pitchFamily="34" charset="0"/>
                <a:ea typeface="Calibri" panose="020F0502020204030204" pitchFamily="34" charset="0"/>
                <a:cs typeface="Times New Roman" panose="02020603050405020304" pitchFamily="18" charset="0"/>
              </a:rPr>
              <a:t>Transdeamination</a:t>
            </a:r>
            <a:r>
              <a:rPr lang="en-US" sz="2800" b="1" dirty="0">
                <a:solidFill>
                  <a:schemeClr val="tx2"/>
                </a:solidFill>
                <a:latin typeface="Berlin Sans FB" panose="020E0602020502020306" pitchFamily="34" charset="0"/>
                <a:ea typeface="Calibri" panose="020F0502020204030204" pitchFamily="34" charset="0"/>
                <a:cs typeface="Times New Roman" panose="02020603050405020304" pitchFamily="18" charset="0"/>
              </a:rPr>
              <a:t>.</a:t>
            </a:r>
            <a:endParaRPr lang="en-US" sz="2800" dirty="0">
              <a:solidFill>
                <a:schemeClr val="tx2"/>
              </a:solidFill>
              <a:effectLst/>
              <a:latin typeface="Berlin Sans FB" panose="020E0602020502020306" pitchFamily="34" charset="0"/>
              <a:ea typeface="Calibri" panose="020F0502020204030204" pitchFamily="34" charset="0"/>
              <a:cs typeface="Times New Roman" panose="02020603050405020304" pitchFamily="18" charset="0"/>
            </a:endParaRPr>
          </a:p>
        </p:txBody>
      </p:sp>
      <p:pic>
        <p:nvPicPr>
          <p:cNvPr id="3" name="Picture 2" descr="unnumbered figure pg 657b">
            <a:extLst>
              <a:ext uri="{FF2B5EF4-FFF2-40B4-BE49-F238E27FC236}">
                <a16:creationId xmlns:a16="http://schemas.microsoft.com/office/drawing/2014/main" id="{90AF5144-E7DF-46B7-9170-DDFBC445ADF2}"/>
              </a:ext>
            </a:extLst>
          </p:cNvPr>
          <p:cNvPicPr/>
          <p:nvPr/>
        </p:nvPicPr>
        <p:blipFill>
          <a:blip r:embed="rId2"/>
          <a:srcRect/>
          <a:stretch>
            <a:fillRect/>
          </a:stretch>
        </p:blipFill>
        <p:spPr bwMode="auto">
          <a:xfrm>
            <a:off x="874643" y="1417983"/>
            <a:ext cx="10442714" cy="3074504"/>
          </a:xfrm>
          <a:prstGeom prst="rect">
            <a:avLst/>
          </a:prstGeom>
          <a:noFill/>
          <a:ln w="9525">
            <a:noFill/>
            <a:miter lim="800000"/>
            <a:headEnd/>
            <a:tailEnd/>
          </a:ln>
        </p:spPr>
      </p:pic>
      <p:sp>
        <p:nvSpPr>
          <p:cNvPr id="4" name="Rectangle 3">
            <a:extLst>
              <a:ext uri="{FF2B5EF4-FFF2-40B4-BE49-F238E27FC236}">
                <a16:creationId xmlns:a16="http://schemas.microsoft.com/office/drawing/2014/main" id="{4CBF79BF-B586-483A-9FE3-B50A12C71BB2}"/>
              </a:ext>
            </a:extLst>
          </p:cNvPr>
          <p:cNvSpPr/>
          <p:nvPr/>
        </p:nvSpPr>
        <p:spPr>
          <a:xfrm>
            <a:off x="238541" y="5367296"/>
            <a:ext cx="11701668" cy="1384995"/>
          </a:xfrm>
          <a:prstGeom prst="rect">
            <a:avLst/>
          </a:prstGeom>
        </p:spPr>
        <p:txBody>
          <a:bodyPr wrap="square">
            <a:spAutoFit/>
          </a:bodyPr>
          <a:lstStyle/>
          <a:p>
            <a:pPr algn="just">
              <a:spcAft>
                <a:spcPts val="800"/>
              </a:spcAft>
            </a:pPr>
            <a:r>
              <a:rPr lang="en-US" sz="2800" b="1" dirty="0">
                <a:latin typeface="Berlin Sans FB" panose="020E0602020502020306" pitchFamily="34" charset="0"/>
                <a:ea typeface="Calibri" panose="020F0502020204030204" pitchFamily="34" charset="0"/>
                <a:cs typeface="Times New Roman" panose="02020603050405020304" pitchFamily="18" charset="0"/>
              </a:rPr>
              <a:t>NOTE:</a:t>
            </a:r>
            <a:r>
              <a:rPr lang="en-US" sz="2800" dirty="0">
                <a:latin typeface="Berlin Sans FB" panose="020E0602020502020306" pitchFamily="34" charset="0"/>
                <a:ea typeface="Calibri" panose="020F0502020204030204" pitchFamily="34" charset="0"/>
                <a:cs typeface="Times New Roman" panose="02020603050405020304" pitchFamily="18" charset="0"/>
              </a:rPr>
              <a:t> A few amino acids bypass the trans-deamination pathway and undergo direct oxidative deamination. For example, Serine and Threonine can be directly deaminated.</a:t>
            </a: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6017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F9B21E-91DC-4C1C-A3E8-5BCEDFC83DD1}"/>
              </a:ext>
            </a:extLst>
          </p:cNvPr>
          <p:cNvSpPr/>
          <p:nvPr/>
        </p:nvSpPr>
        <p:spPr>
          <a:xfrm>
            <a:off x="172278" y="218590"/>
            <a:ext cx="11847443" cy="954107"/>
          </a:xfrm>
          <a:prstGeom prst="rect">
            <a:avLst/>
          </a:prstGeom>
        </p:spPr>
        <p:txBody>
          <a:bodyPr wrap="square">
            <a:spAutoFit/>
          </a:bodyPr>
          <a:lstStyle/>
          <a:p>
            <a:pPr algn="just"/>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Their deamination is catalyzed by Serine dehydratase and Threonine dehydratase respectively.</a:t>
            </a:r>
            <a:endParaRPr lang="en-US" dirty="0"/>
          </a:p>
        </p:txBody>
      </p:sp>
      <p:pic>
        <p:nvPicPr>
          <p:cNvPr id="4" name="Picture 3" descr="unnumbered figure pg 660">
            <a:extLst>
              <a:ext uri="{FF2B5EF4-FFF2-40B4-BE49-F238E27FC236}">
                <a16:creationId xmlns:a16="http://schemas.microsoft.com/office/drawing/2014/main" id="{8E251E98-A79B-4EF1-81FE-218244025EDD}"/>
              </a:ext>
            </a:extLst>
          </p:cNvPr>
          <p:cNvPicPr/>
          <p:nvPr/>
        </p:nvPicPr>
        <p:blipFill>
          <a:blip r:embed="rId2"/>
          <a:srcRect/>
          <a:stretch>
            <a:fillRect/>
          </a:stretch>
        </p:blipFill>
        <p:spPr bwMode="auto">
          <a:xfrm>
            <a:off x="3454468" y="1510748"/>
            <a:ext cx="3436661" cy="4174435"/>
          </a:xfrm>
          <a:prstGeom prst="rect">
            <a:avLst/>
          </a:prstGeom>
          <a:noFill/>
          <a:ln w="9525">
            <a:noFill/>
            <a:miter lim="800000"/>
            <a:headEnd/>
            <a:tailEnd/>
          </a:ln>
        </p:spPr>
      </p:pic>
      <p:sp>
        <p:nvSpPr>
          <p:cNvPr id="5" name="Rectangle 4">
            <a:extLst>
              <a:ext uri="{FF2B5EF4-FFF2-40B4-BE49-F238E27FC236}">
                <a16:creationId xmlns:a16="http://schemas.microsoft.com/office/drawing/2014/main" id="{15ECFF1F-4537-4A70-BB57-60404B16A226}"/>
              </a:ext>
            </a:extLst>
          </p:cNvPr>
          <p:cNvSpPr/>
          <p:nvPr/>
        </p:nvSpPr>
        <p:spPr>
          <a:xfrm>
            <a:off x="172278" y="5897388"/>
            <a:ext cx="11847443" cy="954107"/>
          </a:xfrm>
          <a:prstGeom prst="rect">
            <a:avLst/>
          </a:prstGeom>
        </p:spPr>
        <p:txBody>
          <a:bodyPr wrap="square">
            <a:spAutoFit/>
          </a:bodyPr>
          <a:lstStyle/>
          <a:p>
            <a:pPr marR="0" lvl="0" algn="just">
              <a:spcBef>
                <a:spcPts val="0"/>
              </a:spcBef>
              <a:spcAft>
                <a:spcPts val="800"/>
              </a:spcAft>
            </a:pPr>
            <a:r>
              <a:rPr lang="en-US" sz="2800" dirty="0">
                <a:solidFill>
                  <a:schemeClr val="accent1"/>
                </a:solidFill>
                <a:latin typeface="Berlin Sans FB" panose="020E0602020502020306" pitchFamily="34" charset="0"/>
                <a:ea typeface="Calibri" panose="020F0502020204030204" pitchFamily="34" charset="0"/>
                <a:cs typeface="Times New Roman" panose="02020603050405020304" pitchFamily="18" charset="0"/>
              </a:rPr>
              <a:t>*The </a:t>
            </a:r>
            <a:r>
              <a:rPr lang="en-US" sz="2800" i="1" dirty="0">
                <a:solidFill>
                  <a:schemeClr val="accent1"/>
                </a:solidFill>
                <a:latin typeface="Berlin Sans FB" panose="020E0602020502020306" pitchFamily="34" charset="0"/>
                <a:ea typeface="Calibri" panose="020F0502020204030204" pitchFamily="34" charset="0"/>
                <a:cs typeface="Times New Roman" panose="02020603050405020304" pitchFamily="18" charset="0"/>
              </a:rPr>
              <a:t>α</a:t>
            </a:r>
            <a:r>
              <a:rPr lang="en-US" sz="2800" dirty="0">
                <a:solidFill>
                  <a:schemeClr val="accent1"/>
                </a:solidFill>
                <a:latin typeface="Berlin Sans FB" panose="020E0602020502020306" pitchFamily="34" charset="0"/>
                <a:ea typeface="Calibri" panose="020F0502020204030204" pitchFamily="34" charset="0"/>
                <a:cs typeface="Times New Roman" panose="02020603050405020304" pitchFamily="18" charset="0"/>
              </a:rPr>
              <a:t>-ketoglutarate formed from glutamate deamination can be used in the citric acid cycle and for glucose synthesis.</a:t>
            </a:r>
            <a:endParaRPr lang="en-US" sz="2800" dirty="0">
              <a:solidFill>
                <a:schemeClr val="accent1"/>
              </a:solidFill>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1149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2BDAF0-141C-4616-8260-962310533E4F}"/>
              </a:ext>
            </a:extLst>
          </p:cNvPr>
          <p:cNvSpPr/>
          <p:nvPr/>
        </p:nvSpPr>
        <p:spPr>
          <a:xfrm>
            <a:off x="145774" y="120785"/>
            <a:ext cx="11834191" cy="6571030"/>
          </a:xfrm>
          <a:prstGeom prst="rect">
            <a:avLst/>
          </a:prstGeom>
        </p:spPr>
        <p:txBody>
          <a:bodyPr wrap="square">
            <a:spAutoFit/>
          </a:bodyPr>
          <a:lstStyle/>
          <a:p>
            <a:pPr algn="just">
              <a:lnSpc>
                <a:spcPct val="150000"/>
              </a:lnSpc>
              <a:spcAft>
                <a:spcPts val="800"/>
              </a:spcAft>
            </a:pPr>
            <a:r>
              <a:rPr lang="en-US" sz="2800" dirty="0">
                <a:latin typeface="Berlin Sans FB" panose="020E0602020502020306" pitchFamily="34" charset="0"/>
                <a:ea typeface="Calibri" panose="020F0502020204030204" pitchFamily="34" charset="0"/>
                <a:cs typeface="Times New Roman" panose="02020603050405020304" pitchFamily="18" charset="0"/>
              </a:rPr>
              <a:t>RECALL:</a:t>
            </a: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α-amino groups are converted into ammonium ions by the oxidative deamination of glutamate.</a:t>
            </a:r>
          </a:p>
          <a:p>
            <a:pPr marL="342900" marR="0" lvl="0" indent="-342900" algn="just">
              <a:spcBef>
                <a:spcPts val="0"/>
              </a:spcBef>
              <a:spcAft>
                <a:spcPts val="0"/>
              </a:spcAft>
              <a:buFont typeface="Wingdings" panose="05000000000000000000" pitchFamily="2" charset="2"/>
              <a:buChar char=""/>
            </a:pP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NH</a:t>
            </a:r>
            <a:r>
              <a:rPr lang="en-US" sz="2800" baseline="-25000" dirty="0">
                <a:latin typeface="Berlin Sans FB" panose="020E0602020502020306" pitchFamily="34" charset="0"/>
                <a:ea typeface="Calibri" panose="020F0502020204030204" pitchFamily="34" charset="0"/>
                <a:cs typeface="Times New Roman" panose="02020603050405020304" pitchFamily="18" charset="0"/>
              </a:rPr>
              <a:t>4</a:t>
            </a:r>
            <a:r>
              <a:rPr lang="en-US" sz="2800" baseline="30000" dirty="0">
                <a:latin typeface="Berlin Sans FB" panose="020E0602020502020306" pitchFamily="34" charset="0"/>
                <a:ea typeface="Calibri" panose="020F0502020204030204" pitchFamily="34" charset="0"/>
                <a:cs typeface="Times New Roman" panose="02020603050405020304" pitchFamily="18" charset="0"/>
              </a:rPr>
              <a:t>+</a:t>
            </a:r>
            <a:r>
              <a:rPr lang="en-US" sz="2800" dirty="0">
                <a:latin typeface="Berlin Sans FB" panose="020E0602020502020306" pitchFamily="34" charset="0"/>
                <a:ea typeface="Calibri" panose="020F0502020204030204" pitchFamily="34" charset="0"/>
                <a:cs typeface="Times New Roman" panose="02020603050405020304" pitchFamily="18" charset="0"/>
              </a:rPr>
              <a:t> is very toxic.</a:t>
            </a:r>
          </a:p>
          <a:p>
            <a:pPr marR="0" lvl="0" algn="just">
              <a:lnSpc>
                <a:spcPct val="150000"/>
              </a:lnSpc>
              <a:spcBef>
                <a:spcPts val="0"/>
              </a:spcBef>
              <a:spcAft>
                <a:spcPts val="0"/>
              </a:spcAft>
            </a:pP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The liver, where most of the amino acid degradation takes place, uses the urea cycle to convert NH</a:t>
            </a:r>
            <a:r>
              <a:rPr lang="en-US" sz="2800" baseline="-25000" dirty="0">
                <a:latin typeface="Berlin Sans FB" panose="020E0602020502020306" pitchFamily="34" charset="0"/>
                <a:ea typeface="Calibri" panose="020F0502020204030204" pitchFamily="34" charset="0"/>
                <a:cs typeface="Times New Roman" panose="02020603050405020304" pitchFamily="18" charset="0"/>
              </a:rPr>
              <a:t>4</a:t>
            </a:r>
            <a:r>
              <a:rPr lang="en-US" sz="2800" baseline="30000" dirty="0">
                <a:latin typeface="Berlin Sans FB" panose="020E0602020502020306" pitchFamily="34" charset="0"/>
                <a:ea typeface="Calibri" panose="020F0502020204030204" pitchFamily="34" charset="0"/>
                <a:cs typeface="Times New Roman" panose="02020603050405020304" pitchFamily="18" charset="0"/>
              </a:rPr>
              <a:t>+</a:t>
            </a:r>
            <a:r>
              <a:rPr lang="en-US" sz="2800" dirty="0">
                <a:latin typeface="Berlin Sans FB" panose="020E0602020502020306" pitchFamily="34" charset="0"/>
                <a:ea typeface="Calibri" panose="020F0502020204030204" pitchFamily="34" charset="0"/>
                <a:cs typeface="Times New Roman" panose="02020603050405020304" pitchFamily="18" charset="0"/>
              </a:rPr>
              <a:t> into urea which is then excreted from the body.</a:t>
            </a: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a:p>
            <a:pPr>
              <a:lnSpc>
                <a:spcPct val="150000"/>
              </a:lnSpc>
            </a:pPr>
            <a:r>
              <a:rPr lang="en-US" sz="2800" b="1" dirty="0">
                <a:latin typeface="Berlin Sans FB" panose="020E0602020502020306" pitchFamily="34" charset="0"/>
                <a:ea typeface="Calibri" panose="020F0502020204030204" pitchFamily="34" charset="0"/>
                <a:cs typeface="Times New Roman" panose="02020603050405020304" pitchFamily="18" charset="0"/>
              </a:rPr>
              <a:t>How is NH</a:t>
            </a:r>
            <a:r>
              <a:rPr lang="en-US" sz="2800" b="1" baseline="-25000" dirty="0">
                <a:latin typeface="Berlin Sans FB" panose="020E0602020502020306" pitchFamily="34" charset="0"/>
                <a:ea typeface="Calibri" panose="020F0502020204030204" pitchFamily="34" charset="0"/>
                <a:cs typeface="Times New Roman" panose="02020603050405020304" pitchFamily="18" charset="0"/>
              </a:rPr>
              <a:t>4</a:t>
            </a:r>
            <a:r>
              <a:rPr lang="en-US" sz="2800" b="1" baseline="30000" dirty="0">
                <a:latin typeface="Berlin Sans FB" panose="020E0602020502020306" pitchFamily="34" charset="0"/>
                <a:ea typeface="Calibri" panose="020F0502020204030204" pitchFamily="34" charset="0"/>
                <a:cs typeface="Times New Roman" panose="02020603050405020304" pitchFamily="18" charset="0"/>
              </a:rPr>
              <a:t>+</a:t>
            </a:r>
            <a:r>
              <a:rPr lang="en-US" sz="2800" b="1" dirty="0">
                <a:latin typeface="Berlin Sans FB" panose="020E0602020502020306" pitchFamily="34" charset="0"/>
                <a:ea typeface="Calibri" panose="020F0502020204030204" pitchFamily="34" charset="0"/>
                <a:cs typeface="Times New Roman" panose="02020603050405020304" pitchFamily="18" charset="0"/>
              </a:rPr>
              <a:t> carried to liver?</a:t>
            </a: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tabLst>
                <a:tab pos="457200" algn="l"/>
              </a:tabLst>
            </a:pPr>
            <a:r>
              <a:rPr lang="en-US" sz="2800" dirty="0">
                <a:latin typeface="Berlin Sans FB" panose="020E0602020502020306" pitchFamily="34" charset="0"/>
                <a:ea typeface="Calibri" panose="020F0502020204030204" pitchFamily="34" charset="0"/>
                <a:cs typeface="Times New Roman" panose="02020603050405020304" pitchFamily="18" charset="0"/>
              </a:rPr>
              <a:t>Glutamine carries ammonia to the liver.</a:t>
            </a: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800" dirty="0">
                <a:latin typeface="Berlin Sans FB" panose="020E0602020502020306" pitchFamily="34" charset="0"/>
                <a:ea typeface="Calibri" panose="020F0502020204030204" pitchFamily="34" charset="0"/>
                <a:cs typeface="Times New Roman" panose="02020603050405020304" pitchFamily="18" charset="0"/>
              </a:rPr>
              <a:t>Alanine carries ammonia from muscles to the liver by Alanine (glucose-alanine) cycle.</a:t>
            </a: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0468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CEFD30-73CB-4DC7-B30B-8A5CB07AFBFD}"/>
              </a:ext>
            </a:extLst>
          </p:cNvPr>
          <p:cNvSpPr/>
          <p:nvPr/>
        </p:nvSpPr>
        <p:spPr>
          <a:xfrm>
            <a:off x="933227" y="39757"/>
            <a:ext cx="9627957" cy="659540"/>
          </a:xfrm>
          <a:prstGeom prst="rect">
            <a:avLst/>
          </a:prstGeom>
        </p:spPr>
        <p:txBody>
          <a:bodyPr wrap="none">
            <a:spAutoFit/>
          </a:bodyPr>
          <a:lstStyle/>
          <a:p>
            <a:pPr>
              <a:lnSpc>
                <a:spcPct val="150000"/>
              </a:lnSpc>
            </a:pPr>
            <a:r>
              <a:rPr lang="en-US" sz="2800" b="1" dirty="0">
                <a:solidFill>
                  <a:schemeClr val="tx2"/>
                </a:solidFill>
                <a:latin typeface="Berlin Sans FB" panose="020E0602020502020306" pitchFamily="34" charset="0"/>
                <a:ea typeface="Calibri" panose="020F0502020204030204" pitchFamily="34" charset="0"/>
                <a:cs typeface="Times New Roman" panose="02020603050405020304" pitchFamily="18" charset="0"/>
              </a:rPr>
              <a:t>Glutamine and Ammonia Transport in the Bloodstream</a:t>
            </a:r>
            <a:endParaRPr lang="en-US" sz="2800" dirty="0">
              <a:solidFill>
                <a:schemeClr val="tx2"/>
              </a:solidFill>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321B50B-9301-4743-B037-D3445FA4D886}"/>
              </a:ext>
            </a:extLst>
          </p:cNvPr>
          <p:cNvSpPr/>
          <p:nvPr/>
        </p:nvSpPr>
        <p:spPr>
          <a:xfrm>
            <a:off x="106017" y="699297"/>
            <a:ext cx="11913704" cy="6124754"/>
          </a:xfrm>
          <a:prstGeom prst="rect">
            <a:avLst/>
          </a:prstGeom>
        </p:spPr>
        <p:txBody>
          <a:bodyPr wrap="square">
            <a:spAutoFit/>
          </a:bodyPr>
          <a:lstStyle/>
          <a:p>
            <a:pPr marL="342900" marR="0" lvl="0" indent="-342900" algn="just">
              <a:spcBef>
                <a:spcPts val="0"/>
              </a:spcBef>
              <a:spcAft>
                <a:spcPts val="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Ammonia is quite toxic to animal tissues, and the levels present in blood are regulated. </a:t>
            </a:r>
          </a:p>
          <a:p>
            <a:pPr marL="342900" marR="0" lvl="0" indent="-342900" algn="just">
              <a:spcBef>
                <a:spcPts val="0"/>
              </a:spcBef>
              <a:spcAft>
                <a:spcPts val="0"/>
              </a:spcAft>
              <a:buFont typeface="Wingdings" panose="05000000000000000000" pitchFamily="2" charset="2"/>
              <a:buChar char=""/>
            </a:pPr>
            <a:endParaRPr lang="en-US" sz="2800" dirty="0">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In many tissues, including the brain, some processes such as nucleotide degradation generate free ammonia. In most animals much of the free ammonia is converted to a nontoxic compound before export from the extrahepatic tissues into the blood and transport to the liver or kidneys.</a:t>
            </a:r>
          </a:p>
          <a:p>
            <a:pPr marL="342900" marR="0" lvl="0" indent="-342900" algn="just">
              <a:spcBef>
                <a:spcPts val="0"/>
              </a:spcBef>
              <a:spcAft>
                <a:spcPts val="0"/>
              </a:spcAft>
              <a:buFont typeface="Wingdings" panose="05000000000000000000" pitchFamily="2" charset="2"/>
              <a:buChar char=""/>
            </a:pPr>
            <a:endParaRPr lang="en-US" sz="2800" dirty="0">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For this transport function, glutamate, critical to intracellular amino group metabolism, is supplanted by L-glutamine. The free ammonia produced in tissues is</a:t>
            </a:r>
            <a:r>
              <a:rPr lang="en-US" sz="2800" i="1" dirty="0">
                <a:latin typeface="Berlin Sans FB" panose="020E0602020502020306" pitchFamily="34" charset="0"/>
                <a:ea typeface="Calibri" panose="020F0502020204030204" pitchFamily="34" charset="0"/>
                <a:cs typeface="Times New Roman" panose="02020603050405020304" pitchFamily="18" charset="0"/>
              </a:rPr>
              <a:t> </a:t>
            </a:r>
            <a:r>
              <a:rPr lang="en-US" sz="2800" dirty="0">
                <a:latin typeface="Berlin Sans FB" panose="020E0602020502020306" pitchFamily="34" charset="0"/>
                <a:ea typeface="Calibri" panose="020F0502020204030204" pitchFamily="34" charset="0"/>
                <a:cs typeface="Times New Roman" panose="02020603050405020304" pitchFamily="18" charset="0"/>
              </a:rPr>
              <a:t>combined with glutamate to yield glutamine by the action</a:t>
            </a:r>
            <a:r>
              <a:rPr lang="en-US" sz="2800" i="1" dirty="0">
                <a:latin typeface="Berlin Sans FB" panose="020E0602020502020306" pitchFamily="34" charset="0"/>
                <a:ea typeface="Calibri" panose="020F0502020204030204" pitchFamily="34" charset="0"/>
                <a:cs typeface="Times New Roman" panose="02020603050405020304" pitchFamily="18" charset="0"/>
              </a:rPr>
              <a:t> </a:t>
            </a:r>
            <a:r>
              <a:rPr lang="en-US" sz="2800" dirty="0">
                <a:latin typeface="Berlin Sans FB" panose="020E0602020502020306" pitchFamily="34" charset="0"/>
                <a:ea typeface="Calibri" panose="020F0502020204030204" pitchFamily="34" charset="0"/>
                <a:cs typeface="Times New Roman" panose="02020603050405020304" pitchFamily="18" charset="0"/>
              </a:rPr>
              <a:t>of </a:t>
            </a:r>
            <a:r>
              <a:rPr lang="en-US" sz="2800" b="1" dirty="0">
                <a:latin typeface="Berlin Sans FB" panose="020E0602020502020306" pitchFamily="34" charset="0"/>
                <a:ea typeface="Calibri" panose="020F0502020204030204" pitchFamily="34" charset="0"/>
                <a:cs typeface="Times New Roman" panose="02020603050405020304" pitchFamily="18" charset="0"/>
              </a:rPr>
              <a:t>glutamine synthetase. </a:t>
            </a:r>
          </a:p>
          <a:p>
            <a:pPr marL="342900" marR="0" lvl="0" indent="-342900" algn="just">
              <a:spcBef>
                <a:spcPts val="0"/>
              </a:spcBef>
              <a:spcAft>
                <a:spcPts val="0"/>
              </a:spcAft>
              <a:buFont typeface="Wingdings" panose="05000000000000000000" pitchFamily="2" charset="2"/>
              <a:buChar char=""/>
            </a:pPr>
            <a:endParaRPr lang="en-US" sz="2800" dirty="0">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This reaction requires ATP and occurs in two steps: </a:t>
            </a:r>
          </a:p>
        </p:txBody>
      </p:sp>
    </p:spTree>
    <p:extLst>
      <p:ext uri="{BB962C8B-B14F-4D97-AF65-F5344CB8AC3E}">
        <p14:creationId xmlns:p14="http://schemas.microsoft.com/office/powerpoint/2010/main" val="1214409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2C8C30-3521-4EBC-B925-96C1444A0D73}"/>
              </a:ext>
            </a:extLst>
          </p:cNvPr>
          <p:cNvSpPr/>
          <p:nvPr/>
        </p:nvSpPr>
        <p:spPr>
          <a:xfrm>
            <a:off x="145774" y="172015"/>
            <a:ext cx="11887200" cy="1467068"/>
          </a:xfrm>
          <a:prstGeom prst="rect">
            <a:avLst/>
          </a:prstGeom>
        </p:spPr>
        <p:txBody>
          <a:bodyPr wrap="square">
            <a:spAutoFit/>
          </a:bodyPr>
          <a:lstStyle/>
          <a:p>
            <a:pPr marL="514350" lvl="0" indent="-514350" algn="just">
              <a:spcAft>
                <a:spcPts val="1000"/>
              </a:spcAft>
              <a:buAutoNum type="arabicPeriod"/>
            </a:pPr>
            <a:r>
              <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Glutamate</a:t>
            </a:r>
            <a:r>
              <a:rPr lang="en-US" sz="2700" i="1"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a:t>
            </a:r>
            <a:r>
              <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and ATP react to form ADP and a </a:t>
            </a:r>
            <a:r>
              <a:rPr lang="en-US" sz="2700" i="1"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Ƴ</a:t>
            </a:r>
            <a:r>
              <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-glutamyl phosphate</a:t>
            </a:r>
            <a:r>
              <a:rPr lang="en-US" sz="2700" i="1"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a:t>
            </a:r>
            <a:r>
              <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intermediate, </a:t>
            </a:r>
          </a:p>
          <a:p>
            <a:pPr marL="514350" lvl="0" indent="-514350" algn="just">
              <a:spcAft>
                <a:spcPts val="1000"/>
              </a:spcAft>
              <a:buAutoNum type="arabicPeriod"/>
            </a:pPr>
            <a:r>
              <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this then reacts with ammonia to</a:t>
            </a:r>
            <a:r>
              <a:rPr lang="en-US" sz="2700" i="1"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a:t>
            </a:r>
            <a:r>
              <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produce glutamine and inorganic phosphate.</a:t>
            </a:r>
          </a:p>
        </p:txBody>
      </p:sp>
      <p:pic>
        <p:nvPicPr>
          <p:cNvPr id="4" name="Picture 3" descr="figure 18-08">
            <a:extLst>
              <a:ext uri="{FF2B5EF4-FFF2-40B4-BE49-F238E27FC236}">
                <a16:creationId xmlns:a16="http://schemas.microsoft.com/office/drawing/2014/main" id="{045F94F3-0189-47A9-B1FB-7A3BEC1AA111}"/>
              </a:ext>
            </a:extLst>
          </p:cNvPr>
          <p:cNvPicPr/>
          <p:nvPr/>
        </p:nvPicPr>
        <p:blipFill>
          <a:blip r:embed="rId2"/>
          <a:srcRect/>
          <a:stretch>
            <a:fillRect/>
          </a:stretch>
        </p:blipFill>
        <p:spPr bwMode="auto">
          <a:xfrm>
            <a:off x="4153106" y="1828801"/>
            <a:ext cx="4460807" cy="5029200"/>
          </a:xfrm>
          <a:prstGeom prst="rect">
            <a:avLst/>
          </a:prstGeom>
          <a:noFill/>
          <a:ln w="9525">
            <a:noFill/>
            <a:miter lim="800000"/>
            <a:headEnd/>
            <a:tailEnd/>
          </a:ln>
        </p:spPr>
      </p:pic>
    </p:spTree>
    <p:extLst>
      <p:ext uri="{BB962C8B-B14F-4D97-AF65-F5344CB8AC3E}">
        <p14:creationId xmlns:p14="http://schemas.microsoft.com/office/powerpoint/2010/main" val="265391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F42B6C-8AA0-42E8-A564-AB99C2DFE23E}"/>
              </a:ext>
            </a:extLst>
          </p:cNvPr>
          <p:cNvSpPr/>
          <p:nvPr/>
        </p:nvSpPr>
        <p:spPr>
          <a:xfrm>
            <a:off x="212035" y="463826"/>
            <a:ext cx="11820939" cy="6124754"/>
          </a:xfrm>
          <a:prstGeom prst="rect">
            <a:avLst/>
          </a:prstGeom>
        </p:spPr>
        <p:txBody>
          <a:bodyPr wrap="square">
            <a:spAutoFit/>
          </a:bodyPr>
          <a:lstStyle/>
          <a:p>
            <a:pPr marL="342900" marR="0" lvl="0" indent="-342900">
              <a:spcBef>
                <a:spcPts val="0"/>
              </a:spcBef>
              <a:spcAft>
                <a:spcPts val="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Glutamine</a:t>
            </a:r>
            <a:r>
              <a:rPr lang="en-US" sz="2800" i="1" dirty="0">
                <a:latin typeface="Berlin Sans FB" panose="020E0602020502020306" pitchFamily="34" charset="0"/>
                <a:ea typeface="Calibri" panose="020F0502020204030204" pitchFamily="34" charset="0"/>
                <a:cs typeface="Times New Roman" panose="02020603050405020304" pitchFamily="18" charset="0"/>
              </a:rPr>
              <a:t> </a:t>
            </a:r>
            <a:r>
              <a:rPr lang="en-US" sz="2800" dirty="0">
                <a:latin typeface="Berlin Sans FB" panose="020E0602020502020306" pitchFamily="34" charset="0"/>
                <a:ea typeface="Calibri" panose="020F0502020204030204" pitchFamily="34" charset="0"/>
                <a:cs typeface="Times New Roman" panose="02020603050405020304" pitchFamily="18" charset="0"/>
              </a:rPr>
              <a:t>is a nontoxic transport form of ammonia; it is normally</a:t>
            </a:r>
            <a:r>
              <a:rPr lang="en-US" sz="2800" i="1" dirty="0">
                <a:latin typeface="Berlin Sans FB" panose="020E0602020502020306" pitchFamily="34" charset="0"/>
                <a:ea typeface="Calibri" panose="020F0502020204030204" pitchFamily="34" charset="0"/>
                <a:cs typeface="Times New Roman" panose="02020603050405020304" pitchFamily="18" charset="0"/>
              </a:rPr>
              <a:t> </a:t>
            </a:r>
            <a:r>
              <a:rPr lang="en-US" sz="2800" dirty="0">
                <a:latin typeface="Berlin Sans FB" panose="020E0602020502020306" pitchFamily="34" charset="0"/>
                <a:ea typeface="Calibri" panose="020F0502020204030204" pitchFamily="34" charset="0"/>
                <a:cs typeface="Times New Roman" panose="02020603050405020304" pitchFamily="18" charset="0"/>
              </a:rPr>
              <a:t>present in blood in much higher concentrations than</a:t>
            </a:r>
            <a:r>
              <a:rPr lang="en-US" sz="2800" i="1" dirty="0">
                <a:latin typeface="Berlin Sans FB" panose="020E0602020502020306" pitchFamily="34" charset="0"/>
                <a:ea typeface="Calibri" panose="020F0502020204030204" pitchFamily="34" charset="0"/>
                <a:cs typeface="Times New Roman" panose="02020603050405020304" pitchFamily="18" charset="0"/>
              </a:rPr>
              <a:t> </a:t>
            </a:r>
            <a:r>
              <a:rPr lang="en-US" sz="2800" dirty="0">
                <a:latin typeface="Berlin Sans FB" panose="020E0602020502020306" pitchFamily="34" charset="0"/>
                <a:ea typeface="Calibri" panose="020F0502020204030204" pitchFamily="34" charset="0"/>
                <a:cs typeface="Times New Roman" panose="02020603050405020304" pitchFamily="18" charset="0"/>
              </a:rPr>
              <a:t>other amino acids. </a:t>
            </a:r>
          </a:p>
          <a:p>
            <a:pPr marL="342900" marR="0" lvl="0" indent="-342900">
              <a:spcBef>
                <a:spcPts val="0"/>
              </a:spcBef>
              <a:spcAft>
                <a:spcPts val="0"/>
              </a:spcAft>
              <a:buFont typeface="Wingdings" panose="05000000000000000000" pitchFamily="2" charset="2"/>
              <a:buChar char=""/>
            </a:pPr>
            <a:endParaRPr lang="en-US" sz="2800" dirty="0">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It also serves as a source of</a:t>
            </a:r>
            <a:r>
              <a:rPr lang="en-US" sz="2800" i="1" dirty="0">
                <a:latin typeface="Berlin Sans FB" panose="020E0602020502020306" pitchFamily="34" charset="0"/>
                <a:ea typeface="Calibri" panose="020F0502020204030204" pitchFamily="34" charset="0"/>
                <a:cs typeface="Times New Roman" panose="02020603050405020304" pitchFamily="18" charset="0"/>
              </a:rPr>
              <a:t> </a:t>
            </a:r>
            <a:r>
              <a:rPr lang="en-US" sz="2800" dirty="0">
                <a:latin typeface="Berlin Sans FB" panose="020E0602020502020306" pitchFamily="34" charset="0"/>
                <a:ea typeface="Calibri" panose="020F0502020204030204" pitchFamily="34" charset="0"/>
                <a:cs typeface="Times New Roman" panose="02020603050405020304" pitchFamily="18" charset="0"/>
              </a:rPr>
              <a:t>amino groups in a variety of biosynthetic reactions. Glutamine</a:t>
            </a:r>
            <a:r>
              <a:rPr lang="en-US" sz="2800" i="1" dirty="0">
                <a:latin typeface="Berlin Sans FB" panose="020E0602020502020306" pitchFamily="34" charset="0"/>
                <a:ea typeface="Calibri" panose="020F0502020204030204" pitchFamily="34" charset="0"/>
                <a:cs typeface="Times New Roman" panose="02020603050405020304" pitchFamily="18" charset="0"/>
              </a:rPr>
              <a:t> </a:t>
            </a:r>
            <a:r>
              <a:rPr lang="en-US" sz="2800" dirty="0">
                <a:latin typeface="Berlin Sans FB" panose="020E0602020502020306" pitchFamily="34" charset="0"/>
                <a:ea typeface="Calibri" panose="020F0502020204030204" pitchFamily="34" charset="0"/>
                <a:cs typeface="Times New Roman" panose="02020603050405020304" pitchFamily="18" charset="0"/>
              </a:rPr>
              <a:t>synthetase is found in all organisms, always playing</a:t>
            </a:r>
            <a:r>
              <a:rPr lang="en-US" sz="2800" i="1" dirty="0">
                <a:latin typeface="Berlin Sans FB" panose="020E0602020502020306" pitchFamily="34" charset="0"/>
                <a:ea typeface="Calibri" panose="020F0502020204030204" pitchFamily="34" charset="0"/>
                <a:cs typeface="Times New Roman" panose="02020603050405020304" pitchFamily="18" charset="0"/>
              </a:rPr>
              <a:t> </a:t>
            </a:r>
            <a:r>
              <a:rPr lang="en-US" sz="2800" dirty="0">
                <a:latin typeface="Berlin Sans FB" panose="020E0602020502020306" pitchFamily="34" charset="0"/>
                <a:ea typeface="Calibri" panose="020F0502020204030204" pitchFamily="34" charset="0"/>
                <a:cs typeface="Times New Roman" panose="02020603050405020304" pitchFamily="18" charset="0"/>
              </a:rPr>
              <a:t>a central metabolic role. In microorganisms, the enzyme serves as an essential portal for the entry of fixed nitrogen into biological systems.</a:t>
            </a:r>
          </a:p>
          <a:p>
            <a:pPr marR="0" lvl="0">
              <a:spcBef>
                <a:spcPts val="0"/>
              </a:spcBef>
              <a:spcAft>
                <a:spcPts val="0"/>
              </a:spcAft>
            </a:pPr>
            <a:r>
              <a:rPr lang="en-US" sz="2800" dirty="0">
                <a:latin typeface="Berlin Sans FB" panose="020E0602020502020306"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In most terrestrial animals, excess glutamine (than required for biosynthesis) is transported in the blood to the intestine, liver, and kidneys for processing.</a:t>
            </a:r>
          </a:p>
          <a:p>
            <a:pPr marL="342900" marR="0" lvl="0" indent="-342900">
              <a:spcBef>
                <a:spcPts val="0"/>
              </a:spcBef>
              <a:spcAft>
                <a:spcPts val="0"/>
              </a:spcAft>
              <a:buFont typeface="Wingdings" panose="05000000000000000000" pitchFamily="2" charset="2"/>
              <a:buChar char=""/>
            </a:pPr>
            <a:endParaRPr lang="en-US" sz="2800" dirty="0">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 In these tissues, the amide nitrogen is released as ammonium ion in the mitochondria, where the enzyme </a:t>
            </a:r>
            <a:r>
              <a:rPr lang="en-US" sz="2800" b="1" dirty="0">
                <a:latin typeface="Berlin Sans FB" panose="020E0602020502020306" pitchFamily="34" charset="0"/>
                <a:ea typeface="Calibri" panose="020F0502020204030204" pitchFamily="34" charset="0"/>
                <a:cs typeface="Times New Roman" panose="02020603050405020304" pitchFamily="18" charset="0"/>
              </a:rPr>
              <a:t>glutaminase</a:t>
            </a:r>
            <a:r>
              <a:rPr lang="en-US" sz="2800" dirty="0">
                <a:latin typeface="Berlin Sans FB" panose="020E0602020502020306" pitchFamily="34" charset="0"/>
                <a:ea typeface="Calibri" panose="020F0502020204030204" pitchFamily="34" charset="0"/>
                <a:cs typeface="Times New Roman" panose="02020603050405020304" pitchFamily="18" charset="0"/>
              </a:rPr>
              <a:t> converts glutamine to glutamate and NH</a:t>
            </a:r>
            <a:r>
              <a:rPr lang="en-US" sz="2800" baseline="-25000" dirty="0">
                <a:latin typeface="Berlin Sans FB" panose="020E0602020502020306" pitchFamily="34" charset="0"/>
                <a:ea typeface="Calibri" panose="020F0502020204030204" pitchFamily="34" charset="0"/>
                <a:cs typeface="Times New Roman" panose="02020603050405020304" pitchFamily="18" charset="0"/>
              </a:rPr>
              <a:t>4</a:t>
            </a:r>
            <a:r>
              <a:rPr lang="en-US" sz="2800" baseline="30000" dirty="0">
                <a:latin typeface="Berlin Sans FB" panose="020E0602020502020306" pitchFamily="34" charset="0"/>
                <a:ea typeface="Calibri" panose="020F0502020204030204" pitchFamily="34" charset="0"/>
                <a:cs typeface="Times New Roman" panose="02020603050405020304" pitchFamily="18" charset="0"/>
              </a:rPr>
              <a:t>+</a:t>
            </a:r>
            <a:r>
              <a:rPr lang="en-US" sz="2800" dirty="0">
                <a:latin typeface="Berlin Sans FB" panose="020E0602020502020306"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482869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C55D-0DF5-45F3-9991-EF9D5B995802}"/>
              </a:ext>
            </a:extLst>
          </p:cNvPr>
          <p:cNvSpPr>
            <a:spLocks noGrp="1"/>
          </p:cNvSpPr>
          <p:nvPr>
            <p:ph type="title"/>
          </p:nvPr>
        </p:nvSpPr>
        <p:spPr>
          <a:xfrm>
            <a:off x="942631" y="39757"/>
            <a:ext cx="9905998" cy="689112"/>
          </a:xfrm>
        </p:spPr>
        <p:txBody>
          <a:bodyPr/>
          <a:lstStyle/>
          <a:p>
            <a:pPr algn="ctr"/>
            <a:r>
              <a:rPr lang="en-US" b="1" dirty="0"/>
              <a:t>Course outline</a:t>
            </a:r>
          </a:p>
        </p:txBody>
      </p:sp>
      <p:sp>
        <p:nvSpPr>
          <p:cNvPr id="4" name="Rectangle 3">
            <a:extLst>
              <a:ext uri="{FF2B5EF4-FFF2-40B4-BE49-F238E27FC236}">
                <a16:creationId xmlns:a16="http://schemas.microsoft.com/office/drawing/2014/main" id="{3F23B6DB-6E97-42A5-9E02-4016F23B39DF}"/>
              </a:ext>
            </a:extLst>
          </p:cNvPr>
          <p:cNvSpPr/>
          <p:nvPr/>
        </p:nvSpPr>
        <p:spPr>
          <a:xfrm>
            <a:off x="251792" y="728869"/>
            <a:ext cx="11728173" cy="5611921"/>
          </a:xfrm>
          <a:prstGeom prst="rect">
            <a:avLst/>
          </a:prstGeom>
        </p:spPr>
        <p:txBody>
          <a:bodyPr wrap="square">
            <a:spAutoFit/>
          </a:bodyPr>
          <a:lstStyle/>
          <a:p>
            <a:endParaRPr lang="en-US" sz="2800" dirty="0"/>
          </a:p>
          <a:p>
            <a:pPr marL="457200" indent="-457200">
              <a:lnSpc>
                <a:spcPct val="150000"/>
              </a:lnSpc>
              <a:buFont typeface="Wingdings" panose="05000000000000000000" pitchFamily="2" charset="2"/>
              <a:buChar char="Ø"/>
            </a:pPr>
            <a:r>
              <a:rPr lang="en-US" sz="2800" dirty="0"/>
              <a:t>Amino acids which are the building blocks of proteins</a:t>
            </a:r>
          </a:p>
          <a:p>
            <a:pPr marL="457200" indent="-457200">
              <a:lnSpc>
                <a:spcPct val="150000"/>
              </a:lnSpc>
              <a:buFont typeface="Wingdings" panose="05000000000000000000" pitchFamily="2" charset="2"/>
              <a:buChar char="Ø"/>
            </a:pPr>
            <a:r>
              <a:rPr lang="en-US" sz="2800" dirty="0"/>
              <a:t>Biological functions of proteins</a:t>
            </a:r>
          </a:p>
          <a:p>
            <a:pPr marL="457200" indent="-457200">
              <a:lnSpc>
                <a:spcPct val="150000"/>
              </a:lnSpc>
              <a:buFont typeface="Wingdings" panose="05000000000000000000" pitchFamily="2" charset="2"/>
              <a:buChar char="Ø"/>
            </a:pPr>
            <a:r>
              <a:rPr lang="en-US" sz="2800" dirty="0"/>
              <a:t>Oxidative degradation of amino acids and metabolism of one carbon unit </a:t>
            </a:r>
          </a:p>
          <a:p>
            <a:pPr marL="457200" indent="-457200">
              <a:lnSpc>
                <a:spcPct val="150000"/>
              </a:lnSpc>
              <a:buFont typeface="Wingdings" panose="05000000000000000000" pitchFamily="2" charset="2"/>
              <a:buChar char="Ø"/>
            </a:pPr>
            <a:r>
              <a:rPr lang="en-US" sz="2800" dirty="0"/>
              <a:t>Biosynthesis of amino acids and some derivatives</a:t>
            </a:r>
          </a:p>
          <a:p>
            <a:pPr marL="457200" indent="-457200">
              <a:lnSpc>
                <a:spcPct val="150000"/>
              </a:lnSpc>
              <a:buFont typeface="Wingdings" panose="05000000000000000000" pitchFamily="2" charset="2"/>
              <a:buChar char="Ø"/>
            </a:pPr>
            <a:r>
              <a:rPr lang="en-US" sz="2800" dirty="0"/>
              <a:t>The Urea cycle, </a:t>
            </a:r>
          </a:p>
          <a:p>
            <a:pPr marL="457200" indent="-457200">
              <a:lnSpc>
                <a:spcPct val="150000"/>
              </a:lnSpc>
              <a:buFont typeface="Wingdings" panose="05000000000000000000" pitchFamily="2" charset="2"/>
              <a:buChar char="Ø"/>
            </a:pPr>
            <a:r>
              <a:rPr lang="en-US" sz="2800" dirty="0"/>
              <a:t>Metabolism of inorganic nitrogen and </a:t>
            </a:r>
          </a:p>
          <a:p>
            <a:pPr marL="457200" indent="-457200">
              <a:lnSpc>
                <a:spcPct val="150000"/>
              </a:lnSpc>
              <a:buFont typeface="Wingdings" panose="05000000000000000000" pitchFamily="2" charset="2"/>
              <a:buChar char="Ø"/>
            </a:pPr>
            <a:r>
              <a:rPr lang="en-US" sz="2800" dirty="0"/>
              <a:t>Disorders of amino acid metabolism.</a:t>
            </a:r>
          </a:p>
        </p:txBody>
      </p:sp>
    </p:spTree>
    <p:extLst>
      <p:ext uri="{BB962C8B-B14F-4D97-AF65-F5344CB8AC3E}">
        <p14:creationId xmlns:p14="http://schemas.microsoft.com/office/powerpoint/2010/main" val="2768834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09A1DF-F784-40FB-B606-42585C21556C}"/>
              </a:ext>
            </a:extLst>
          </p:cNvPr>
          <p:cNvSpPr/>
          <p:nvPr/>
        </p:nvSpPr>
        <p:spPr>
          <a:xfrm>
            <a:off x="225287" y="202656"/>
            <a:ext cx="11794435" cy="6555641"/>
          </a:xfrm>
          <a:prstGeom prst="rect">
            <a:avLst/>
          </a:prstGeom>
        </p:spPr>
        <p:txBody>
          <a:bodyPr wrap="square">
            <a:spAutoFit/>
          </a:bodyPr>
          <a:lstStyle/>
          <a:p>
            <a:pPr marL="342900" lvl="0" indent="-342900">
              <a:buFont typeface="Wingdings" panose="05000000000000000000" pitchFamily="2" charset="2"/>
              <a:buChar char=""/>
            </a:pP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The NH</a:t>
            </a:r>
            <a:r>
              <a:rPr lang="en-US" sz="2800" baseline="-250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4</a:t>
            </a:r>
            <a:r>
              <a:rPr lang="en-US" sz="2800" baseline="300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a:t>
            </a: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from intestine and kidney is transported in the blood to the liver. In the liver, the ammonia from all sources is disposed of by urea synthesis.</a:t>
            </a:r>
          </a:p>
          <a:p>
            <a:pPr lvl="0"/>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a:t>
            </a:r>
          </a:p>
          <a:p>
            <a:pPr marL="342900" lvl="0" indent="-342900">
              <a:buFont typeface="Wingdings" panose="05000000000000000000" pitchFamily="2" charset="2"/>
              <a:buChar char=""/>
            </a:pP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Some of the glutamate produced in the glutaminase reaction may be further processed in the liver by glutamate dehydrogenase, releasing more ammonia and producing carbon skeletons for metabolic fuel. </a:t>
            </a:r>
          </a:p>
          <a:p>
            <a:pPr marL="342900" lvl="0" indent="-342900">
              <a:buFont typeface="Wingdings" panose="05000000000000000000" pitchFamily="2" charset="2"/>
              <a:buChar char=""/>
            </a:pPr>
            <a:endPar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However, most glutamate enters the transamination reactions required for amino acid biosynthesis and other processes.</a:t>
            </a:r>
          </a:p>
          <a:p>
            <a:pPr marL="342900" lvl="0" indent="-342900">
              <a:buFont typeface="Wingdings" panose="05000000000000000000" pitchFamily="2" charset="2"/>
              <a:buChar char=""/>
            </a:pPr>
            <a:endPar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In metabolic acidosis, there is an increase in glutamine processing by the kidneys. </a:t>
            </a:r>
          </a:p>
          <a:p>
            <a:pPr marL="342900" lvl="0" indent="-342900">
              <a:buFont typeface="Wingdings" panose="05000000000000000000" pitchFamily="2" charset="2"/>
              <a:buChar char=""/>
            </a:pPr>
            <a:endPar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Not all the excess NH</a:t>
            </a:r>
            <a:r>
              <a:rPr lang="en-US" sz="2800" baseline="-250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4</a:t>
            </a:r>
            <a:r>
              <a:rPr lang="en-US" sz="2800" baseline="300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a:t>
            </a: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thus produced is released into the bloodstream or converted to urea; some is excreted directly into the urine.</a:t>
            </a:r>
          </a:p>
        </p:txBody>
      </p:sp>
    </p:spTree>
    <p:extLst>
      <p:ext uri="{BB962C8B-B14F-4D97-AF65-F5344CB8AC3E}">
        <p14:creationId xmlns:p14="http://schemas.microsoft.com/office/powerpoint/2010/main" val="1554645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F56E5D-BDCE-418C-A544-A2B2691DEDE3}"/>
              </a:ext>
            </a:extLst>
          </p:cNvPr>
          <p:cNvSpPr/>
          <p:nvPr/>
        </p:nvSpPr>
        <p:spPr>
          <a:xfrm>
            <a:off x="159026" y="207981"/>
            <a:ext cx="11860696" cy="3539430"/>
          </a:xfrm>
          <a:prstGeom prst="rect">
            <a:avLst/>
          </a:prstGeom>
        </p:spPr>
        <p:txBody>
          <a:bodyPr wrap="square">
            <a:spAutoFit/>
          </a:bodyPr>
          <a:lstStyle/>
          <a:p>
            <a:pPr marL="342900" lvl="0" indent="-342900">
              <a:buFont typeface="Wingdings" panose="05000000000000000000" pitchFamily="2" charset="2"/>
              <a:buChar char=""/>
            </a:pP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In the kidney, the NH</a:t>
            </a:r>
            <a:r>
              <a:rPr lang="en-US" sz="2800" baseline="-250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4</a:t>
            </a:r>
            <a:r>
              <a:rPr lang="en-US" sz="2800" baseline="300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a:t>
            </a: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forms salts with metabolic acids, facilitating their removal in the urine. </a:t>
            </a:r>
          </a:p>
          <a:p>
            <a:pPr marL="342900" lvl="0" indent="-342900">
              <a:buFont typeface="Wingdings" panose="05000000000000000000" pitchFamily="2" charset="2"/>
              <a:buChar char=""/>
            </a:pPr>
            <a:endPar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Bicarbonate produced by the decarboxylation of </a:t>
            </a:r>
            <a:r>
              <a:rPr lang="en-US" sz="2800" i="1"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α</a:t>
            </a: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-ketoglutarate in the citric acid cycle can also serve as a buffer in blood plasma.</a:t>
            </a:r>
          </a:p>
          <a:p>
            <a:pPr lvl="0"/>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a:t>
            </a:r>
          </a:p>
          <a:p>
            <a:pPr marL="342900" lvl="0" indent="-342900">
              <a:spcAft>
                <a:spcPts val="1000"/>
              </a:spcAft>
              <a:buFont typeface="Wingdings" panose="05000000000000000000" pitchFamily="2" charset="2"/>
              <a:buChar char=""/>
            </a:pP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Taken together, these effects of glutamine metabolism in the kidney tend to counteract acidosis.</a:t>
            </a:r>
          </a:p>
        </p:txBody>
      </p:sp>
    </p:spTree>
    <p:extLst>
      <p:ext uri="{BB962C8B-B14F-4D97-AF65-F5344CB8AC3E}">
        <p14:creationId xmlns:p14="http://schemas.microsoft.com/office/powerpoint/2010/main" val="1761560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F97EF7-2ED7-42F8-B89C-C37723CC385B}"/>
              </a:ext>
            </a:extLst>
          </p:cNvPr>
          <p:cNvSpPr/>
          <p:nvPr/>
        </p:nvSpPr>
        <p:spPr>
          <a:xfrm>
            <a:off x="2263231" y="183081"/>
            <a:ext cx="7196201" cy="553998"/>
          </a:xfrm>
          <a:prstGeom prst="rect">
            <a:avLst/>
          </a:prstGeom>
        </p:spPr>
        <p:txBody>
          <a:bodyPr wrap="none">
            <a:spAutoFit/>
          </a:bodyPr>
          <a:lstStyle/>
          <a:p>
            <a:r>
              <a:rPr lang="en-US" sz="3000" b="1" dirty="0">
                <a:solidFill>
                  <a:schemeClr val="tx2"/>
                </a:solidFill>
                <a:latin typeface="Berlin Sans FB" panose="020E0602020502020306" pitchFamily="34" charset="0"/>
                <a:ea typeface="Calibri" panose="020F0502020204030204" pitchFamily="34" charset="0"/>
              </a:rPr>
              <a:t>Glucose-Alanine Cycle (alanine cycle) </a:t>
            </a:r>
            <a:endParaRPr lang="en-US" sz="3000" dirty="0">
              <a:solidFill>
                <a:schemeClr val="tx2"/>
              </a:solidFill>
              <a:latin typeface="Berlin Sans FB" panose="020E0602020502020306" pitchFamily="34" charset="0"/>
            </a:endParaRPr>
          </a:p>
        </p:txBody>
      </p:sp>
      <p:pic>
        <p:nvPicPr>
          <p:cNvPr id="3" name="Picture 2" descr="figure 18-09">
            <a:extLst>
              <a:ext uri="{FF2B5EF4-FFF2-40B4-BE49-F238E27FC236}">
                <a16:creationId xmlns:a16="http://schemas.microsoft.com/office/drawing/2014/main" id="{C5396326-681F-49A7-AE5D-A546423488F8}"/>
              </a:ext>
            </a:extLst>
          </p:cNvPr>
          <p:cNvPicPr/>
          <p:nvPr/>
        </p:nvPicPr>
        <p:blipFill>
          <a:blip r:embed="rId2"/>
          <a:srcRect/>
          <a:stretch>
            <a:fillRect/>
          </a:stretch>
        </p:blipFill>
        <p:spPr bwMode="auto">
          <a:xfrm>
            <a:off x="702366" y="1008748"/>
            <a:ext cx="5141844" cy="5849252"/>
          </a:xfrm>
          <a:prstGeom prst="rect">
            <a:avLst/>
          </a:prstGeom>
          <a:noFill/>
          <a:ln w="9525">
            <a:noFill/>
            <a:miter lim="800000"/>
            <a:headEnd/>
            <a:tailEnd/>
          </a:ln>
        </p:spPr>
      </p:pic>
      <p:pic>
        <p:nvPicPr>
          <p:cNvPr id="4" name="Picture 3" descr="figure-23-15.JPG                                               0003D0D7projects                       B63F1671:">
            <a:extLst>
              <a:ext uri="{FF2B5EF4-FFF2-40B4-BE49-F238E27FC236}">
                <a16:creationId xmlns:a16="http://schemas.microsoft.com/office/drawing/2014/main" id="{48D85C62-82BF-4076-A06A-2991DDE89120}"/>
              </a:ext>
            </a:extLst>
          </p:cNvPr>
          <p:cNvPicPr/>
          <p:nvPr/>
        </p:nvPicPr>
        <p:blipFill>
          <a:blip r:embed="rId3"/>
          <a:srcRect/>
          <a:stretch>
            <a:fillRect/>
          </a:stretch>
        </p:blipFill>
        <p:spPr bwMode="auto">
          <a:xfrm>
            <a:off x="6042991" y="1683027"/>
            <a:ext cx="6042992" cy="2478156"/>
          </a:xfrm>
          <a:prstGeom prst="rect">
            <a:avLst/>
          </a:prstGeom>
          <a:noFill/>
          <a:ln w="9525">
            <a:noFill/>
            <a:miter lim="800000"/>
            <a:headEnd/>
            <a:tailEnd/>
          </a:ln>
        </p:spPr>
      </p:pic>
    </p:spTree>
    <p:extLst>
      <p:ext uri="{BB962C8B-B14F-4D97-AF65-F5344CB8AC3E}">
        <p14:creationId xmlns:p14="http://schemas.microsoft.com/office/powerpoint/2010/main" val="1111147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FFDF-2754-4E73-9277-5FF947466F48}"/>
              </a:ext>
            </a:extLst>
          </p:cNvPr>
          <p:cNvSpPr>
            <a:spLocks noGrp="1"/>
          </p:cNvSpPr>
          <p:nvPr>
            <p:ph type="title"/>
          </p:nvPr>
        </p:nvSpPr>
        <p:spPr>
          <a:xfrm>
            <a:off x="265043" y="2233682"/>
            <a:ext cx="11370365" cy="1325563"/>
          </a:xfrm>
        </p:spPr>
        <p:txBody>
          <a:bodyPr>
            <a:normAutofit/>
          </a:bodyPr>
          <a:lstStyle/>
          <a:p>
            <a:pPr algn="ctr"/>
            <a:r>
              <a:rPr lang="en-US" b="1" dirty="0">
                <a:solidFill>
                  <a:schemeClr val="tx2"/>
                </a:solidFill>
                <a:latin typeface="Berlin Sans FB" panose="020E0602020502020306" pitchFamily="34" charset="0"/>
              </a:rPr>
              <a:t>NITROGEN EXCRETION AND UREA CYCLE</a:t>
            </a:r>
            <a:endParaRPr lang="en-US" dirty="0">
              <a:solidFill>
                <a:schemeClr val="tx2"/>
              </a:solidFill>
            </a:endParaRPr>
          </a:p>
        </p:txBody>
      </p:sp>
    </p:spTree>
    <p:extLst>
      <p:ext uri="{BB962C8B-B14F-4D97-AF65-F5344CB8AC3E}">
        <p14:creationId xmlns:p14="http://schemas.microsoft.com/office/powerpoint/2010/main" val="1019075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9D95F7-D4A0-4F22-959D-8C78F3F3A595}"/>
              </a:ext>
            </a:extLst>
          </p:cNvPr>
          <p:cNvSpPr/>
          <p:nvPr/>
        </p:nvSpPr>
        <p:spPr>
          <a:xfrm>
            <a:off x="132522" y="841516"/>
            <a:ext cx="11900452" cy="5693866"/>
          </a:xfrm>
          <a:prstGeom prst="rect">
            <a:avLst/>
          </a:prstGeom>
        </p:spPr>
        <p:txBody>
          <a:bodyPr wrap="square">
            <a:spAutoFit/>
          </a:bodyPr>
          <a:lstStyle/>
          <a:p>
            <a:pPr marL="342900" marR="0" lvl="0" indent="-342900" algn="just">
              <a:spcBef>
                <a:spcPts val="0"/>
              </a:spcBef>
              <a:spcAft>
                <a:spcPts val="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If not reused for the synthesis of new amino acids or other nitrogenous products, amino groups are channeled into a single excretory end product which is urea.</a:t>
            </a:r>
          </a:p>
          <a:p>
            <a:pPr marL="342900" marR="0" lvl="0" indent="-342900" algn="just">
              <a:spcBef>
                <a:spcPts val="0"/>
              </a:spcBef>
              <a:spcAft>
                <a:spcPts val="0"/>
              </a:spcAft>
              <a:buFont typeface="Wingdings" panose="05000000000000000000" pitchFamily="2" charset="2"/>
              <a:buChar char=""/>
            </a:pPr>
            <a:endParaRPr lang="en-US" sz="2800" dirty="0">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Most aquatic species, such as the bony fishes, are </a:t>
            </a:r>
            <a:r>
              <a:rPr lang="en-US" sz="2800" b="1" dirty="0" err="1">
                <a:latin typeface="Berlin Sans FB" panose="020E0602020502020306" pitchFamily="34" charset="0"/>
                <a:ea typeface="Calibri" panose="020F0502020204030204" pitchFamily="34" charset="0"/>
                <a:cs typeface="Times New Roman" panose="02020603050405020304" pitchFamily="18" charset="0"/>
              </a:rPr>
              <a:t>ammonotelic</a:t>
            </a:r>
            <a:r>
              <a:rPr lang="en-US" sz="2800" b="1" dirty="0">
                <a:latin typeface="Berlin Sans FB" panose="020E0602020502020306" pitchFamily="34" charset="0"/>
                <a:ea typeface="Calibri" panose="020F0502020204030204" pitchFamily="34" charset="0"/>
                <a:cs typeface="Times New Roman" panose="02020603050405020304" pitchFamily="18" charset="0"/>
              </a:rPr>
              <a:t>, </a:t>
            </a:r>
            <a:r>
              <a:rPr lang="en-US" sz="2800" dirty="0">
                <a:latin typeface="Berlin Sans FB" panose="020E0602020502020306" pitchFamily="34" charset="0"/>
                <a:ea typeface="Calibri" panose="020F0502020204030204" pitchFamily="34" charset="0"/>
                <a:cs typeface="Times New Roman" panose="02020603050405020304" pitchFamily="18" charset="0"/>
              </a:rPr>
              <a:t>excreting amino nitrogen as ammonia. The toxic ammonia is simply diluted in the surrounding water.</a:t>
            </a:r>
          </a:p>
          <a:p>
            <a:pPr marL="342900" marR="0" lvl="0" indent="-342900" algn="just">
              <a:spcBef>
                <a:spcPts val="0"/>
              </a:spcBef>
              <a:spcAft>
                <a:spcPts val="0"/>
              </a:spcAft>
              <a:buFont typeface="Wingdings" panose="05000000000000000000" pitchFamily="2" charset="2"/>
              <a:buChar char=""/>
            </a:pPr>
            <a:endParaRPr lang="en-US" sz="2800" dirty="0">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Terrestrial animals require pathways for nitrogen excretion that minimize toxicity and water loss. Most terrestrial animals are </a:t>
            </a:r>
            <a:r>
              <a:rPr lang="en-US" sz="2800" b="1"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ureotelic, </a:t>
            </a: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excreting amino nitrogen in the form of urea.</a:t>
            </a:r>
          </a:p>
          <a:p>
            <a:pPr marL="342900" lvl="0" indent="-342900" algn="just">
              <a:buFont typeface="Wingdings" panose="05000000000000000000" pitchFamily="2" charset="2"/>
              <a:buChar char=""/>
            </a:pPr>
            <a:endPar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Birds and reptiles are uricotelic, excreting amino nitrogen as uric acid.</a:t>
            </a:r>
          </a:p>
        </p:txBody>
      </p:sp>
      <p:sp>
        <p:nvSpPr>
          <p:cNvPr id="4" name="Rectangle 3">
            <a:extLst>
              <a:ext uri="{FF2B5EF4-FFF2-40B4-BE49-F238E27FC236}">
                <a16:creationId xmlns:a16="http://schemas.microsoft.com/office/drawing/2014/main" id="{6BBA4583-B455-4B89-A187-26422B78B0A0}"/>
              </a:ext>
            </a:extLst>
          </p:cNvPr>
          <p:cNvSpPr/>
          <p:nvPr/>
        </p:nvSpPr>
        <p:spPr>
          <a:xfrm>
            <a:off x="3562064" y="153694"/>
            <a:ext cx="4458272" cy="553998"/>
          </a:xfrm>
          <a:prstGeom prst="rect">
            <a:avLst/>
          </a:prstGeom>
        </p:spPr>
        <p:txBody>
          <a:bodyPr wrap="none">
            <a:spAutoFit/>
          </a:bodyPr>
          <a:lstStyle/>
          <a:p>
            <a:r>
              <a:rPr lang="en-US" sz="3000" b="1" dirty="0">
                <a:latin typeface="Berlin Sans FB" panose="020E0602020502020306" pitchFamily="34" charset="0"/>
                <a:ea typeface="Calibri" panose="020F0502020204030204" pitchFamily="34" charset="0"/>
                <a:cs typeface="Times New Roman" panose="02020603050405020304" pitchFamily="18" charset="0"/>
              </a:rPr>
              <a:t>NITROGEN EXCRETION</a:t>
            </a:r>
            <a:endParaRPr lang="en-US" sz="3000" b="1" dirty="0"/>
          </a:p>
        </p:txBody>
      </p:sp>
    </p:spTree>
    <p:extLst>
      <p:ext uri="{BB962C8B-B14F-4D97-AF65-F5344CB8AC3E}">
        <p14:creationId xmlns:p14="http://schemas.microsoft.com/office/powerpoint/2010/main" val="934536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8A241C-6E79-47D0-A1FC-6016ECA7B349}"/>
              </a:ext>
            </a:extLst>
          </p:cNvPr>
          <p:cNvSpPr/>
          <p:nvPr/>
        </p:nvSpPr>
        <p:spPr>
          <a:xfrm>
            <a:off x="132521" y="142103"/>
            <a:ext cx="11847444" cy="6324808"/>
          </a:xfrm>
          <a:prstGeom prst="rect">
            <a:avLst/>
          </a:prstGeom>
        </p:spPr>
        <p:txBody>
          <a:bodyPr wrap="square">
            <a:spAutoFit/>
          </a:bodyPr>
          <a:lstStyle/>
          <a:p>
            <a:pPr marL="457200" lvl="0" indent="-457200" algn="just">
              <a:buFont typeface="Wingdings" panose="05000000000000000000" pitchFamily="2" charset="2"/>
              <a:buChar char="§"/>
            </a:pPr>
            <a:r>
              <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Plants recycle virtually all amino groups, and nitrogen excretion occurs only under very unusual circumstances.</a:t>
            </a:r>
          </a:p>
          <a:p>
            <a:pPr lvl="0" algn="just"/>
            <a:endPar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In ureotelic organisms, the ammonia deposited in the mitochondria of hepatocytes is converted to urea in the urea cycle. </a:t>
            </a:r>
          </a:p>
          <a:p>
            <a:pPr marL="342900" lvl="0" indent="-342900" algn="just">
              <a:buFont typeface="Wingdings" panose="05000000000000000000" pitchFamily="2" charset="2"/>
              <a:buChar char=""/>
            </a:pPr>
            <a:endPar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This pathway was discovered in 1932 by Hans Krebs (who later also discovered the citric acid cycle) and a medical student associate, Kurt </a:t>
            </a:r>
            <a:r>
              <a:rPr lang="en-US" sz="2700" dirty="0" err="1">
                <a:solidFill>
                  <a:prstClr val="black"/>
                </a:solidFill>
                <a:latin typeface="Berlin Sans FB" panose="020E0602020502020306" pitchFamily="34" charset="0"/>
                <a:ea typeface="Calibri" panose="020F0502020204030204" pitchFamily="34" charset="0"/>
                <a:cs typeface="Times New Roman" panose="02020603050405020304" pitchFamily="18" charset="0"/>
              </a:rPr>
              <a:t>Henseleit</a:t>
            </a:r>
            <a:r>
              <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a:t>
            </a:r>
          </a:p>
          <a:p>
            <a:pPr marL="342900" lvl="0" indent="-342900" algn="just">
              <a:buFont typeface="Wingdings" panose="05000000000000000000" pitchFamily="2" charset="2"/>
              <a:buChar char=""/>
            </a:pPr>
            <a:endPar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Urea production occurs almost exclusively in the liver and it is the fate of most of the ammonia channeled there.</a:t>
            </a:r>
          </a:p>
          <a:p>
            <a:pPr marL="342900" lvl="0" indent="-342900" algn="just">
              <a:buFont typeface="Wingdings" panose="05000000000000000000" pitchFamily="2" charset="2"/>
              <a:buChar char=""/>
            </a:pPr>
            <a:endPar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The urea passes into the bloodstream and thus to the kidneys and is excreted into the urine.</a:t>
            </a:r>
          </a:p>
          <a:p>
            <a:pPr marL="342900" lvl="0" indent="-342900" algn="just">
              <a:buFont typeface="Wingdings" panose="05000000000000000000" pitchFamily="2" charset="2"/>
              <a:buChar char=""/>
            </a:pPr>
            <a:endPar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825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18-02b">
            <a:extLst>
              <a:ext uri="{FF2B5EF4-FFF2-40B4-BE49-F238E27FC236}">
                <a16:creationId xmlns:a16="http://schemas.microsoft.com/office/drawing/2014/main" id="{CA1E4830-7AB5-40C8-93A4-3AE80C127985}"/>
              </a:ext>
            </a:extLst>
          </p:cNvPr>
          <p:cNvPicPr/>
          <p:nvPr/>
        </p:nvPicPr>
        <p:blipFill>
          <a:blip r:embed="rId2"/>
          <a:srcRect/>
          <a:stretch>
            <a:fillRect/>
          </a:stretch>
        </p:blipFill>
        <p:spPr bwMode="auto">
          <a:xfrm>
            <a:off x="4055165" y="1789043"/>
            <a:ext cx="7977809" cy="4916557"/>
          </a:xfrm>
          <a:prstGeom prst="rect">
            <a:avLst/>
          </a:prstGeom>
          <a:noFill/>
          <a:ln w="9525">
            <a:noFill/>
            <a:miter lim="800000"/>
            <a:headEnd/>
            <a:tailEnd/>
          </a:ln>
        </p:spPr>
      </p:pic>
      <p:pic>
        <p:nvPicPr>
          <p:cNvPr id="5" name="Picture 4" descr="unnumbered_23_p685">
            <a:extLst>
              <a:ext uri="{FF2B5EF4-FFF2-40B4-BE49-F238E27FC236}">
                <a16:creationId xmlns:a16="http://schemas.microsoft.com/office/drawing/2014/main" id="{0C1DF974-76C0-4C8B-9330-FF6D1A53881D}"/>
              </a:ext>
            </a:extLst>
          </p:cNvPr>
          <p:cNvPicPr/>
          <p:nvPr/>
        </p:nvPicPr>
        <p:blipFill>
          <a:blip r:embed="rId3"/>
          <a:srcRect/>
          <a:stretch>
            <a:fillRect/>
          </a:stretch>
        </p:blipFill>
        <p:spPr bwMode="auto">
          <a:xfrm>
            <a:off x="172280" y="159026"/>
            <a:ext cx="5420138" cy="1630017"/>
          </a:xfrm>
          <a:prstGeom prst="rect">
            <a:avLst/>
          </a:prstGeom>
          <a:noFill/>
          <a:ln w="9525">
            <a:noFill/>
            <a:miter lim="800000"/>
            <a:headEnd/>
            <a:tailEnd/>
          </a:ln>
        </p:spPr>
      </p:pic>
    </p:spTree>
    <p:extLst>
      <p:ext uri="{BB962C8B-B14F-4D97-AF65-F5344CB8AC3E}">
        <p14:creationId xmlns:p14="http://schemas.microsoft.com/office/powerpoint/2010/main" val="2019655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0F0C0-FC95-4145-BA9F-2790A648776F}"/>
              </a:ext>
            </a:extLst>
          </p:cNvPr>
          <p:cNvSpPr/>
          <p:nvPr/>
        </p:nvSpPr>
        <p:spPr>
          <a:xfrm>
            <a:off x="3204255" y="143758"/>
            <a:ext cx="4615366" cy="553998"/>
          </a:xfrm>
          <a:prstGeom prst="rect">
            <a:avLst/>
          </a:prstGeom>
        </p:spPr>
        <p:txBody>
          <a:bodyPr wrap="none">
            <a:spAutoFit/>
          </a:bodyPr>
          <a:lstStyle/>
          <a:p>
            <a:pPr lvl="0"/>
            <a:r>
              <a:rPr lang="en-US" sz="3000" b="1" dirty="0">
                <a:solidFill>
                  <a:schemeClr val="tx2"/>
                </a:solidFill>
                <a:latin typeface="Berlin Sans FB" panose="020E0602020502020306" pitchFamily="34" charset="0"/>
                <a:ea typeface="Calibri" panose="020F0502020204030204" pitchFamily="34" charset="0"/>
                <a:cs typeface="Times New Roman" panose="02020603050405020304" pitchFamily="18" charset="0"/>
              </a:rPr>
              <a:t>BIOSYNTHESIS OF UREA</a:t>
            </a:r>
            <a:endParaRPr lang="en-US" sz="3000" b="1" dirty="0">
              <a:solidFill>
                <a:schemeClr val="tx2"/>
              </a:solidFill>
            </a:endParaRPr>
          </a:p>
        </p:txBody>
      </p:sp>
      <p:sp>
        <p:nvSpPr>
          <p:cNvPr id="5" name="Rectangle 4">
            <a:extLst>
              <a:ext uri="{FF2B5EF4-FFF2-40B4-BE49-F238E27FC236}">
                <a16:creationId xmlns:a16="http://schemas.microsoft.com/office/drawing/2014/main" id="{77BBF3DA-EA6B-4968-9370-66163B85D13C}"/>
              </a:ext>
            </a:extLst>
          </p:cNvPr>
          <p:cNvSpPr/>
          <p:nvPr/>
        </p:nvSpPr>
        <p:spPr>
          <a:xfrm>
            <a:off x="159026" y="796573"/>
            <a:ext cx="11887200" cy="6124754"/>
          </a:xfrm>
          <a:prstGeom prst="rect">
            <a:avLst/>
          </a:prstGeom>
        </p:spPr>
        <p:txBody>
          <a:bodyPr wrap="square">
            <a:spAutoFit/>
          </a:bodyPr>
          <a:lstStyle/>
          <a:p>
            <a:pPr marL="457200" indent="-457200" algn="just">
              <a:buFont typeface="Wingdings" panose="05000000000000000000" pitchFamily="2" charset="2"/>
              <a:buChar char="§"/>
            </a:pPr>
            <a:r>
              <a:rPr lang="en-US" sz="2800" dirty="0">
                <a:latin typeface="Berlin Sans FB" panose="020E0602020502020306" pitchFamily="34" charset="0"/>
              </a:rPr>
              <a:t>Urea is the major end product in Nitrogen metabolism in humans and mammals.</a:t>
            </a:r>
          </a:p>
          <a:p>
            <a:pPr marL="457200" indent="-457200" algn="just">
              <a:buFont typeface="Wingdings" panose="05000000000000000000" pitchFamily="2" charset="2"/>
              <a:buChar char="§"/>
            </a:pPr>
            <a:endParaRPr lang="en-US" sz="2800" dirty="0">
              <a:latin typeface="Berlin Sans FB" panose="020E0602020502020306" pitchFamily="34" charset="0"/>
            </a:endParaRPr>
          </a:p>
          <a:p>
            <a:pPr marL="457200" indent="-457200" algn="just">
              <a:buFont typeface="Wingdings" panose="05000000000000000000" pitchFamily="2" charset="2"/>
              <a:buChar char="§"/>
            </a:pPr>
            <a:r>
              <a:rPr lang="en-US" sz="2800" dirty="0">
                <a:latin typeface="Berlin Sans FB" panose="020E0602020502020306" pitchFamily="34" charset="0"/>
              </a:rPr>
              <a:t>NH3, the product of oxidative deamination reaction, is toxic in even small amount and must be removed from the body.</a:t>
            </a:r>
          </a:p>
          <a:p>
            <a:pPr marL="457200" indent="-457200" algn="just">
              <a:buFont typeface="Wingdings" panose="05000000000000000000" pitchFamily="2" charset="2"/>
              <a:buChar char="§"/>
            </a:pPr>
            <a:endParaRPr lang="en-US" sz="2800" dirty="0">
              <a:latin typeface="Berlin Sans FB" panose="020E0602020502020306" pitchFamily="34" charset="0"/>
            </a:endParaRPr>
          </a:p>
          <a:p>
            <a:pPr marL="457200" indent="-457200" algn="just">
              <a:buFont typeface="Wingdings" panose="05000000000000000000" pitchFamily="2" charset="2"/>
              <a:buChar char="§"/>
            </a:pPr>
            <a:r>
              <a:rPr lang="en-US" sz="2800" dirty="0">
                <a:latin typeface="Berlin Sans FB" panose="020E0602020502020306" pitchFamily="34" charset="0"/>
              </a:rPr>
              <a:t>Urea cycle </a:t>
            </a:r>
            <a:r>
              <a:rPr lang="en-US" sz="2800" dirty="0" err="1">
                <a:latin typeface="Berlin Sans FB" panose="020E0602020502020306" pitchFamily="34" charset="0"/>
              </a:rPr>
              <a:t>a.k.a</a:t>
            </a:r>
            <a:r>
              <a:rPr lang="en-US" sz="2800" dirty="0">
                <a:latin typeface="Berlin Sans FB" panose="020E0602020502020306" pitchFamily="34" charset="0"/>
              </a:rPr>
              <a:t> Ornithine cycle is the conversion reactions of NH3 into urea.</a:t>
            </a:r>
          </a:p>
          <a:p>
            <a:pPr algn="just"/>
            <a:endParaRPr lang="en-US" sz="2800" dirty="0">
              <a:latin typeface="Berlin Sans FB" panose="020E0602020502020306" pitchFamily="34" charset="0"/>
            </a:endParaRPr>
          </a:p>
          <a:p>
            <a:pPr algn="just"/>
            <a:r>
              <a:rPr lang="en-US" sz="2800" b="1" dirty="0">
                <a:solidFill>
                  <a:schemeClr val="tx2"/>
                </a:solidFill>
                <a:latin typeface="Berlin Sans FB" panose="020E0602020502020306" pitchFamily="34" charset="0"/>
              </a:rPr>
              <a:t>Urea is produced from Ammonia in five enzymatic steps:</a:t>
            </a:r>
            <a:endParaRPr lang="en-US" sz="2800" dirty="0">
              <a:solidFill>
                <a:schemeClr val="tx2"/>
              </a:solidFill>
              <a:latin typeface="Berlin Sans FB" panose="020E0602020502020306" pitchFamily="34" charset="0"/>
            </a:endParaRPr>
          </a:p>
          <a:p>
            <a:pPr lvl="0" algn="just"/>
            <a:r>
              <a:rPr lang="en-US" sz="2800" dirty="0">
                <a:latin typeface="Berlin Sans FB" panose="020E0602020502020306" pitchFamily="34" charset="0"/>
              </a:rPr>
              <a:t>The urea cycle begins inside liver mitochondria, but three of the subsequent steps take place in the cytosol; the cycle thus spans two cellular compartments.</a:t>
            </a:r>
          </a:p>
          <a:p>
            <a:pPr lvl="0" algn="just"/>
            <a:r>
              <a:rPr lang="en-US" sz="2800" dirty="0">
                <a:latin typeface="Berlin Sans FB" panose="020E0602020502020306" pitchFamily="34" charset="0"/>
              </a:rPr>
              <a:t> </a:t>
            </a:r>
          </a:p>
          <a:p>
            <a:pPr lvl="0" algn="just"/>
            <a:r>
              <a:rPr lang="en-US" sz="2800" dirty="0">
                <a:latin typeface="Berlin Sans FB" panose="020E0602020502020306" pitchFamily="34" charset="0"/>
              </a:rPr>
              <a:t>The first amino group to enter the urea cycle is derived from ammonia in the mitochondrial matrix.</a:t>
            </a:r>
          </a:p>
        </p:txBody>
      </p:sp>
    </p:spTree>
    <p:extLst>
      <p:ext uri="{BB962C8B-B14F-4D97-AF65-F5344CB8AC3E}">
        <p14:creationId xmlns:p14="http://schemas.microsoft.com/office/powerpoint/2010/main" val="449574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B4616C-1621-4254-A044-9CF77C46661B}"/>
              </a:ext>
            </a:extLst>
          </p:cNvPr>
          <p:cNvSpPr/>
          <p:nvPr/>
        </p:nvSpPr>
        <p:spPr>
          <a:xfrm>
            <a:off x="159025" y="227283"/>
            <a:ext cx="11834191" cy="5262979"/>
          </a:xfrm>
          <a:prstGeom prst="rect">
            <a:avLst/>
          </a:prstGeom>
        </p:spPr>
        <p:txBody>
          <a:bodyPr wrap="square">
            <a:spAutoFit/>
          </a:bodyPr>
          <a:lstStyle/>
          <a:p>
            <a:pPr marL="457200" lvl="0" indent="-457200" algn="just">
              <a:buFont typeface="Wingdings" panose="05000000000000000000" pitchFamily="2" charset="2"/>
              <a:buChar char="§"/>
            </a:pPr>
            <a:r>
              <a:rPr lang="en-US" sz="2800" dirty="0">
                <a:solidFill>
                  <a:prstClr val="black"/>
                </a:solidFill>
                <a:latin typeface="Berlin Sans FB" panose="020E0602020502020306" pitchFamily="34" charset="0"/>
              </a:rPr>
              <a:t>The NH</a:t>
            </a:r>
            <a:r>
              <a:rPr lang="en-US" sz="2800" baseline="-25000" dirty="0">
                <a:solidFill>
                  <a:prstClr val="black"/>
                </a:solidFill>
                <a:latin typeface="Berlin Sans FB" panose="020E0602020502020306" pitchFamily="34" charset="0"/>
              </a:rPr>
              <a:t>4</a:t>
            </a:r>
            <a:r>
              <a:rPr lang="en-US" sz="2800" baseline="30000" dirty="0">
                <a:solidFill>
                  <a:prstClr val="black"/>
                </a:solidFill>
                <a:latin typeface="Berlin Sans FB" panose="020E0602020502020306" pitchFamily="34" charset="0"/>
              </a:rPr>
              <a:t>+</a:t>
            </a:r>
            <a:r>
              <a:rPr lang="en-US" sz="2800" dirty="0">
                <a:solidFill>
                  <a:prstClr val="black"/>
                </a:solidFill>
                <a:latin typeface="Berlin Sans FB" panose="020E0602020502020306" pitchFamily="34" charset="0"/>
              </a:rPr>
              <a:t> generated in liver mitochondria is immediately used, together with CO</a:t>
            </a:r>
            <a:r>
              <a:rPr lang="en-US" sz="2800" baseline="-25000" dirty="0">
                <a:solidFill>
                  <a:prstClr val="black"/>
                </a:solidFill>
                <a:latin typeface="Berlin Sans FB" panose="020E0602020502020306" pitchFamily="34" charset="0"/>
              </a:rPr>
              <a:t>2</a:t>
            </a:r>
            <a:r>
              <a:rPr lang="en-US" sz="2800" dirty="0">
                <a:solidFill>
                  <a:prstClr val="black"/>
                </a:solidFill>
                <a:latin typeface="Berlin Sans FB" panose="020E0602020502020306" pitchFamily="34" charset="0"/>
              </a:rPr>
              <a:t> (as HCO</a:t>
            </a:r>
            <a:r>
              <a:rPr lang="en-US" sz="2800" baseline="-25000" dirty="0">
                <a:solidFill>
                  <a:prstClr val="black"/>
                </a:solidFill>
                <a:latin typeface="Berlin Sans FB" panose="020E0602020502020306" pitchFamily="34" charset="0"/>
              </a:rPr>
              <a:t>3</a:t>
            </a:r>
            <a:r>
              <a:rPr lang="en-US" sz="2800" baseline="30000" dirty="0">
                <a:solidFill>
                  <a:prstClr val="black"/>
                </a:solidFill>
                <a:latin typeface="Berlin Sans FB" panose="020E0602020502020306" pitchFamily="34" charset="0"/>
              </a:rPr>
              <a:t>-</a:t>
            </a:r>
            <a:r>
              <a:rPr lang="en-US" sz="2800" dirty="0">
                <a:solidFill>
                  <a:prstClr val="black"/>
                </a:solidFill>
                <a:latin typeface="Berlin Sans FB" panose="020E0602020502020306" pitchFamily="34" charset="0"/>
              </a:rPr>
              <a:t> ) produced by mitochondrial respiration, to form carbamoyl phosphate in the matrix. </a:t>
            </a:r>
          </a:p>
          <a:p>
            <a:pPr marL="457200" lvl="0" indent="-457200" algn="just">
              <a:buFont typeface="Wingdings" panose="05000000000000000000" pitchFamily="2" charset="2"/>
              <a:buChar char="§"/>
            </a:pPr>
            <a:endParaRPr lang="en-US" sz="2800" dirty="0">
              <a:solidFill>
                <a:prstClr val="black"/>
              </a:solidFill>
              <a:latin typeface="Berlin Sans FB" panose="020E0602020502020306" pitchFamily="34" charset="0"/>
            </a:endParaRPr>
          </a:p>
          <a:p>
            <a:pPr marL="457200" lvl="0" indent="-457200" algn="just">
              <a:buFont typeface="Wingdings" panose="05000000000000000000" pitchFamily="2" charset="2"/>
              <a:buChar char="§"/>
            </a:pPr>
            <a:r>
              <a:rPr lang="en-US" sz="2800" dirty="0">
                <a:solidFill>
                  <a:prstClr val="black"/>
                </a:solidFill>
                <a:latin typeface="Berlin Sans FB" panose="020E0602020502020306" pitchFamily="34" charset="0"/>
              </a:rPr>
              <a:t>This ATP-dependent reaction is catalyzed by </a:t>
            </a:r>
            <a:r>
              <a:rPr lang="en-US" sz="2800" b="1" dirty="0">
                <a:solidFill>
                  <a:prstClr val="black"/>
                </a:solidFill>
                <a:latin typeface="Berlin Sans FB" panose="020E0602020502020306" pitchFamily="34" charset="0"/>
              </a:rPr>
              <a:t>carbamoyl phosphate synthetase I</a:t>
            </a:r>
            <a:r>
              <a:rPr lang="en-US" sz="2800" dirty="0">
                <a:solidFill>
                  <a:prstClr val="black"/>
                </a:solidFill>
                <a:latin typeface="Berlin Sans FB" panose="020E0602020502020306" pitchFamily="34" charset="0"/>
              </a:rPr>
              <a:t>, a regulatory enzyme.</a:t>
            </a:r>
          </a:p>
          <a:p>
            <a:pPr marL="457200" lvl="0" indent="-457200" algn="just">
              <a:buFont typeface="Wingdings" panose="05000000000000000000" pitchFamily="2" charset="2"/>
              <a:buChar char="§"/>
            </a:pPr>
            <a:endParaRPr lang="en-US" sz="2800" dirty="0">
              <a:solidFill>
                <a:prstClr val="black"/>
              </a:solidFill>
              <a:latin typeface="Berlin Sans FB" panose="020E0602020502020306" pitchFamily="34" charset="0"/>
            </a:endParaRPr>
          </a:p>
          <a:p>
            <a:pPr marL="457200" lvl="0" indent="-457200" algn="just">
              <a:buFont typeface="Wingdings" panose="05000000000000000000" pitchFamily="2" charset="2"/>
              <a:buChar char="§"/>
            </a:pPr>
            <a:r>
              <a:rPr lang="en-US" sz="2800" dirty="0">
                <a:solidFill>
                  <a:prstClr val="black"/>
                </a:solidFill>
                <a:latin typeface="Berlin Sans FB" panose="020E0602020502020306" pitchFamily="34" charset="0"/>
              </a:rPr>
              <a:t>The mitochondrial form of the enzyme is distinct from the cytosolic (II) form, which has a separate function in pyrimidine biosynthesis.</a:t>
            </a:r>
          </a:p>
          <a:p>
            <a:pPr marL="457200" lvl="0" indent="-457200" algn="just">
              <a:buFont typeface="Wingdings" panose="05000000000000000000" pitchFamily="2" charset="2"/>
              <a:buChar char="§"/>
            </a:pPr>
            <a:endParaRPr lang="en-US" sz="2800" dirty="0">
              <a:solidFill>
                <a:prstClr val="black"/>
              </a:solidFill>
              <a:latin typeface="Berlin Sans FB" panose="020E0602020502020306" pitchFamily="34" charset="0"/>
            </a:endParaRPr>
          </a:p>
          <a:p>
            <a:pPr marL="457200" lvl="0" indent="-457200" algn="just">
              <a:buFont typeface="Wingdings" panose="05000000000000000000" pitchFamily="2" charset="2"/>
              <a:buChar char="§"/>
            </a:pPr>
            <a:r>
              <a:rPr lang="en-US" sz="2800" dirty="0">
                <a:solidFill>
                  <a:prstClr val="black"/>
                </a:solidFill>
                <a:latin typeface="Berlin Sans FB" panose="020E0602020502020306" pitchFamily="34" charset="0"/>
              </a:rPr>
              <a:t>The carbamoyl phosphate, which functions as an activated carbamoyl group donor, now enters the urea cycle. The cycle has four enzymatic steps.</a:t>
            </a:r>
          </a:p>
        </p:txBody>
      </p:sp>
    </p:spTree>
    <p:extLst>
      <p:ext uri="{BB962C8B-B14F-4D97-AF65-F5344CB8AC3E}">
        <p14:creationId xmlns:p14="http://schemas.microsoft.com/office/powerpoint/2010/main" val="3044086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BA8919-9DD1-4EE4-8224-CCA527F86E68}"/>
              </a:ext>
            </a:extLst>
          </p:cNvPr>
          <p:cNvSpPr/>
          <p:nvPr/>
        </p:nvSpPr>
        <p:spPr>
          <a:xfrm>
            <a:off x="2779657" y="275847"/>
            <a:ext cx="3874779" cy="584775"/>
          </a:xfrm>
          <a:prstGeom prst="rect">
            <a:avLst/>
          </a:prstGeom>
        </p:spPr>
        <p:txBody>
          <a:bodyPr wrap="none">
            <a:spAutoFit/>
          </a:bodyPr>
          <a:lstStyle/>
          <a:p>
            <a:r>
              <a:rPr lang="en-US" sz="3200" b="1" dirty="0">
                <a:solidFill>
                  <a:schemeClr val="tx2"/>
                </a:solidFill>
                <a:latin typeface="Berlin Sans FB" panose="020E0602020502020306" pitchFamily="34" charset="0"/>
              </a:rPr>
              <a:t>Steps In Urea Cycle</a:t>
            </a:r>
          </a:p>
        </p:txBody>
      </p:sp>
      <p:sp>
        <p:nvSpPr>
          <p:cNvPr id="5" name="Rectangle 4">
            <a:extLst>
              <a:ext uri="{FF2B5EF4-FFF2-40B4-BE49-F238E27FC236}">
                <a16:creationId xmlns:a16="http://schemas.microsoft.com/office/drawing/2014/main" id="{41FE4C4A-E5B8-4A83-AADE-561A441F98DA}"/>
              </a:ext>
            </a:extLst>
          </p:cNvPr>
          <p:cNvSpPr/>
          <p:nvPr/>
        </p:nvSpPr>
        <p:spPr>
          <a:xfrm>
            <a:off x="234779" y="1164134"/>
            <a:ext cx="11745186" cy="4832092"/>
          </a:xfrm>
          <a:prstGeom prst="rect">
            <a:avLst/>
          </a:prstGeom>
        </p:spPr>
        <p:txBody>
          <a:bodyPr wrap="square">
            <a:spAutoFit/>
          </a:bodyPr>
          <a:lstStyle/>
          <a:p>
            <a:pPr marL="514350" indent="-514350" algn="just">
              <a:buAutoNum type="arabicPeriod"/>
            </a:pPr>
            <a:r>
              <a:rPr lang="en-US" sz="2800" b="1" dirty="0">
                <a:latin typeface="Berlin Sans FB" panose="020E0602020502020306" pitchFamily="34" charset="0"/>
              </a:rPr>
              <a:t>Synthesis of carbamoyl phosphate :</a:t>
            </a:r>
          </a:p>
          <a:p>
            <a:pPr algn="just"/>
            <a:endParaRPr lang="en-US" sz="2800" b="1" dirty="0">
              <a:latin typeface="Berlin Sans FB" panose="020E0602020502020306" pitchFamily="34" charset="0"/>
            </a:endParaRPr>
          </a:p>
          <a:p>
            <a:pPr algn="just"/>
            <a:r>
              <a:rPr lang="en-US" sz="2800" dirty="0">
                <a:latin typeface="Berlin Sans FB" panose="020E0602020502020306" pitchFamily="34" charset="0"/>
              </a:rPr>
              <a:t>Carbamoyl phosphate synthase I (CPS l) of mitochondria catalyzes the condensation of NH4 + ions with CO2 to form carbamoyl phosphate. This step consumes 2 ATP and is </a:t>
            </a:r>
            <a:r>
              <a:rPr lang="en-US" sz="2800" b="1" dirty="0">
                <a:latin typeface="Berlin Sans FB" panose="020E0602020502020306" pitchFamily="34" charset="0"/>
              </a:rPr>
              <a:t>irreversible</a:t>
            </a:r>
            <a:r>
              <a:rPr lang="en-US" sz="2800" dirty="0">
                <a:latin typeface="Berlin Sans FB" panose="020E0602020502020306" pitchFamily="34" charset="0"/>
              </a:rPr>
              <a:t>, and </a:t>
            </a:r>
            <a:r>
              <a:rPr lang="en-US" sz="2800" b="1" dirty="0">
                <a:latin typeface="Berlin Sans FB" panose="020E0602020502020306" pitchFamily="34" charset="0"/>
              </a:rPr>
              <a:t>rate-limiting</a:t>
            </a:r>
            <a:r>
              <a:rPr lang="en-US" sz="2800" dirty="0">
                <a:latin typeface="Berlin Sans FB" panose="020E0602020502020306" pitchFamily="34" charset="0"/>
              </a:rPr>
              <a:t>. </a:t>
            </a:r>
          </a:p>
          <a:p>
            <a:pPr algn="just"/>
            <a:endParaRPr lang="en-US" sz="2800" dirty="0">
              <a:latin typeface="Berlin Sans FB" panose="020E0602020502020306" pitchFamily="34" charset="0"/>
            </a:endParaRPr>
          </a:p>
          <a:p>
            <a:pPr algn="just"/>
            <a:r>
              <a:rPr lang="en-US" sz="2800" dirty="0">
                <a:latin typeface="Berlin Sans FB" panose="020E0602020502020306" pitchFamily="34" charset="0"/>
              </a:rPr>
              <a:t>CPS I requires </a:t>
            </a:r>
            <a:r>
              <a:rPr lang="en-US" sz="2800" b="1" dirty="0">
                <a:latin typeface="Berlin Sans FB" panose="020E0602020502020306" pitchFamily="34" charset="0"/>
              </a:rPr>
              <a:t>N-</a:t>
            </a:r>
            <a:r>
              <a:rPr lang="en-US" sz="2800" b="1" dirty="0" err="1">
                <a:latin typeface="Berlin Sans FB" panose="020E0602020502020306" pitchFamily="34" charset="0"/>
              </a:rPr>
              <a:t>acetylglutamate</a:t>
            </a:r>
            <a:r>
              <a:rPr lang="en-US" sz="2800" b="1" dirty="0">
                <a:latin typeface="Berlin Sans FB" panose="020E0602020502020306" pitchFamily="34" charset="0"/>
              </a:rPr>
              <a:t> </a:t>
            </a:r>
            <a:r>
              <a:rPr lang="en-US" sz="2800" dirty="0">
                <a:latin typeface="Berlin Sans FB" panose="020E0602020502020306" pitchFamily="34" charset="0"/>
              </a:rPr>
              <a:t>for its activity. </a:t>
            </a:r>
          </a:p>
          <a:p>
            <a:pPr algn="just"/>
            <a:endParaRPr lang="en-US" sz="2800" dirty="0">
              <a:latin typeface="Berlin Sans FB" panose="020E0602020502020306" pitchFamily="34" charset="0"/>
            </a:endParaRPr>
          </a:p>
          <a:p>
            <a:pPr algn="just"/>
            <a:r>
              <a:rPr lang="en-US" sz="2800" dirty="0">
                <a:latin typeface="Berlin Sans FB" panose="020E0602020502020306" pitchFamily="34" charset="0"/>
              </a:rPr>
              <a:t>Another enzyme, carbamoyl phosphate synthase </a:t>
            </a:r>
            <a:r>
              <a:rPr lang="en-US" sz="2800" dirty="0" err="1">
                <a:latin typeface="Berlin Sans FB" panose="020E0602020502020306" pitchFamily="34" charset="0"/>
              </a:rPr>
              <a:t>ll</a:t>
            </a:r>
            <a:r>
              <a:rPr lang="en-US" sz="2800" dirty="0">
                <a:latin typeface="Berlin Sans FB" panose="020E0602020502020306" pitchFamily="34" charset="0"/>
              </a:rPr>
              <a:t> (CPS </a:t>
            </a:r>
            <a:r>
              <a:rPr lang="en-US" sz="2800" dirty="0" err="1">
                <a:latin typeface="Berlin Sans FB" panose="020E0602020502020306" pitchFamily="34" charset="0"/>
              </a:rPr>
              <a:t>ll</a:t>
            </a:r>
            <a:r>
              <a:rPr lang="en-US" sz="2800" dirty="0">
                <a:latin typeface="Berlin Sans FB" panose="020E0602020502020306" pitchFamily="34" charset="0"/>
              </a:rPr>
              <a:t>)- involved in pyrimidine synthesis-is present in cytosol. </a:t>
            </a:r>
            <a:r>
              <a:rPr lang="en-US" sz="2800" dirty="0" err="1">
                <a:latin typeface="Berlin Sans FB" panose="020E0602020502020306" pitchFamily="34" charset="0"/>
              </a:rPr>
              <a:t>lt</a:t>
            </a:r>
            <a:r>
              <a:rPr lang="en-US" sz="2800" dirty="0">
                <a:latin typeface="Berlin Sans FB" panose="020E0602020502020306" pitchFamily="34" charset="0"/>
              </a:rPr>
              <a:t> accepts amino group from glutamine and does not require N-</a:t>
            </a:r>
            <a:r>
              <a:rPr lang="en-US" sz="2800" dirty="0" err="1">
                <a:latin typeface="Berlin Sans FB" panose="020E0602020502020306" pitchFamily="34" charset="0"/>
              </a:rPr>
              <a:t>acetylglutamate</a:t>
            </a:r>
            <a:r>
              <a:rPr lang="en-US" sz="2800" dirty="0">
                <a:latin typeface="Berlin Sans FB" panose="020E0602020502020306" pitchFamily="34" charset="0"/>
              </a:rPr>
              <a:t> for its activity.</a:t>
            </a:r>
          </a:p>
        </p:txBody>
      </p:sp>
    </p:spTree>
    <p:extLst>
      <p:ext uri="{BB962C8B-B14F-4D97-AF65-F5344CB8AC3E}">
        <p14:creationId xmlns:p14="http://schemas.microsoft.com/office/powerpoint/2010/main" val="1795157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AE82C-6ED0-45E3-B33F-7C0CC5CF0B07}"/>
              </a:ext>
            </a:extLst>
          </p:cNvPr>
          <p:cNvSpPr>
            <a:spLocks noGrp="1"/>
          </p:cNvSpPr>
          <p:nvPr>
            <p:ph type="title"/>
          </p:nvPr>
        </p:nvSpPr>
        <p:spPr>
          <a:xfrm>
            <a:off x="1181169" y="132522"/>
            <a:ext cx="9905998" cy="874643"/>
          </a:xfrm>
        </p:spPr>
        <p:txBody>
          <a:bodyPr>
            <a:normAutofit/>
          </a:bodyPr>
          <a:lstStyle/>
          <a:p>
            <a:pPr algn="ctr"/>
            <a:r>
              <a:rPr lang="en-US" b="1" dirty="0"/>
              <a:t>introduction</a:t>
            </a:r>
          </a:p>
        </p:txBody>
      </p:sp>
      <p:sp>
        <p:nvSpPr>
          <p:cNvPr id="4" name="Rectangle 3">
            <a:extLst>
              <a:ext uri="{FF2B5EF4-FFF2-40B4-BE49-F238E27FC236}">
                <a16:creationId xmlns:a16="http://schemas.microsoft.com/office/drawing/2014/main" id="{2A5576EB-F6E3-42B6-AB21-E4B4E11AEEA5}"/>
              </a:ext>
            </a:extLst>
          </p:cNvPr>
          <p:cNvSpPr/>
          <p:nvPr/>
        </p:nvSpPr>
        <p:spPr>
          <a:xfrm>
            <a:off x="276707" y="1007165"/>
            <a:ext cx="11714922" cy="5693866"/>
          </a:xfrm>
          <a:prstGeom prst="rect">
            <a:avLst/>
          </a:prstGeom>
        </p:spPr>
        <p:txBody>
          <a:bodyPr wrap="square">
            <a:spAutoFit/>
          </a:bodyPr>
          <a:lstStyle/>
          <a:p>
            <a:pPr marL="457200" indent="-457200" algn="just">
              <a:buFont typeface="Wingdings" panose="05000000000000000000" pitchFamily="2" charset="2"/>
              <a:buChar char="§"/>
            </a:pPr>
            <a:r>
              <a:rPr lang="en-US" sz="2800" dirty="0"/>
              <a:t>Amino acids, in addition to their role as protein monomeric units, are energy metabolites and precursors of many biologically important nitrogen-containing compounds: </a:t>
            </a:r>
          </a:p>
          <a:p>
            <a:pPr marL="457200" indent="-457200" algn="just">
              <a:buFont typeface="Wingdings" panose="05000000000000000000" pitchFamily="2" charset="2"/>
              <a:buChar char="§"/>
            </a:pPr>
            <a:endParaRPr lang="en-US" sz="2800" dirty="0"/>
          </a:p>
          <a:p>
            <a:pPr marL="457200" indent="-457200" algn="just">
              <a:buFont typeface="Wingdings" panose="05000000000000000000" pitchFamily="2" charset="2"/>
              <a:buChar char="§"/>
            </a:pPr>
            <a:r>
              <a:rPr lang="en-US" sz="2800" dirty="0"/>
              <a:t>Examples include:  </a:t>
            </a:r>
            <a:r>
              <a:rPr lang="en-US" sz="2800" dirty="0" err="1"/>
              <a:t>heme</a:t>
            </a:r>
            <a:r>
              <a:rPr lang="en-US" sz="2800" dirty="0"/>
              <a:t>, physiologically active amines, glutathione, nucleotides, and nucleotide coenzymes. </a:t>
            </a:r>
          </a:p>
          <a:p>
            <a:pPr marL="457200" indent="-457200" algn="just">
              <a:buFont typeface="Wingdings" panose="05000000000000000000" pitchFamily="2" charset="2"/>
              <a:buChar char="§"/>
            </a:pPr>
            <a:endParaRPr lang="en-US" sz="2800" dirty="0"/>
          </a:p>
          <a:p>
            <a:pPr marL="457200" indent="-457200" algn="just">
              <a:buFont typeface="Wingdings" panose="05000000000000000000" pitchFamily="2" charset="2"/>
              <a:buChar char="§"/>
            </a:pPr>
            <a:r>
              <a:rPr lang="en-US" sz="2800" dirty="0"/>
              <a:t>Amino acids are classified into two groups: essential and nonessential. </a:t>
            </a:r>
          </a:p>
          <a:p>
            <a:pPr marL="457200" indent="-457200" algn="just">
              <a:buFont typeface="Wingdings" panose="05000000000000000000" pitchFamily="2" charset="2"/>
              <a:buChar char="§"/>
            </a:pPr>
            <a:endParaRPr lang="en-US" sz="2800" dirty="0"/>
          </a:p>
          <a:p>
            <a:pPr marL="457200" indent="-457200" algn="just">
              <a:buFont typeface="Wingdings" panose="05000000000000000000" pitchFamily="2" charset="2"/>
              <a:buChar char="§"/>
            </a:pPr>
            <a:r>
              <a:rPr lang="en-US" sz="2800" dirty="0"/>
              <a:t>Mammals synthesize the nonessential amino acids from metabolic precursors but must obtain the essential amino acids from their diet. </a:t>
            </a:r>
          </a:p>
        </p:txBody>
      </p:sp>
    </p:spTree>
    <p:extLst>
      <p:ext uri="{BB962C8B-B14F-4D97-AF65-F5344CB8AC3E}">
        <p14:creationId xmlns:p14="http://schemas.microsoft.com/office/powerpoint/2010/main" val="3200019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umbered figure pg 662a">
            <a:extLst>
              <a:ext uri="{FF2B5EF4-FFF2-40B4-BE49-F238E27FC236}">
                <a16:creationId xmlns:a16="http://schemas.microsoft.com/office/drawing/2014/main" id="{736C17A2-C376-4F40-83B0-48172B128B29}"/>
              </a:ext>
            </a:extLst>
          </p:cNvPr>
          <p:cNvPicPr/>
          <p:nvPr/>
        </p:nvPicPr>
        <p:blipFill>
          <a:blip r:embed="rId2"/>
          <a:srcRect/>
          <a:stretch>
            <a:fillRect/>
          </a:stretch>
        </p:blipFill>
        <p:spPr bwMode="auto">
          <a:xfrm>
            <a:off x="1507523" y="568412"/>
            <a:ext cx="7908325" cy="3227392"/>
          </a:xfrm>
          <a:prstGeom prst="rect">
            <a:avLst/>
          </a:prstGeom>
          <a:noFill/>
          <a:ln w="9525">
            <a:noFill/>
            <a:miter lim="800000"/>
            <a:headEnd/>
            <a:tailEnd/>
          </a:ln>
        </p:spPr>
      </p:pic>
      <p:sp>
        <p:nvSpPr>
          <p:cNvPr id="3" name="Rectangle 2">
            <a:extLst>
              <a:ext uri="{FF2B5EF4-FFF2-40B4-BE49-F238E27FC236}">
                <a16:creationId xmlns:a16="http://schemas.microsoft.com/office/drawing/2014/main" id="{85590F63-0A85-4C7C-8B94-C95A08EC4BB5}"/>
              </a:ext>
            </a:extLst>
          </p:cNvPr>
          <p:cNvSpPr/>
          <p:nvPr/>
        </p:nvSpPr>
        <p:spPr>
          <a:xfrm>
            <a:off x="490150" y="4197602"/>
            <a:ext cx="9531180" cy="2492990"/>
          </a:xfrm>
          <a:prstGeom prst="rect">
            <a:avLst/>
          </a:prstGeom>
        </p:spPr>
        <p:txBody>
          <a:bodyPr wrap="square">
            <a:spAutoFit/>
          </a:bodyPr>
          <a:lstStyle/>
          <a:p>
            <a:pPr>
              <a:lnSpc>
                <a:spcPct val="150000"/>
              </a:lnSpc>
            </a:pPr>
            <a:r>
              <a:rPr lang="en-US" sz="2600" b="1" dirty="0">
                <a:latin typeface="Berlin Sans FB" panose="020E0602020502020306" pitchFamily="34" charset="0"/>
                <a:ea typeface="Calibri" panose="020F0502020204030204" pitchFamily="34" charset="0"/>
                <a:cs typeface="Times New Roman" panose="02020603050405020304" pitchFamily="18" charset="0"/>
              </a:rPr>
              <a:t>Formation of carbamoyl phosphate:</a:t>
            </a:r>
            <a:endParaRPr lang="en-US" sz="2600" dirty="0">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2600" dirty="0">
                <a:latin typeface="Berlin Sans FB" panose="020E0602020502020306" pitchFamily="34" charset="0"/>
                <a:ea typeface="Calibri" panose="020F0502020204030204" pitchFamily="34" charset="0"/>
                <a:cs typeface="Times New Roman" panose="02020603050405020304" pitchFamily="18" charset="0"/>
              </a:rPr>
              <a:t>Enzyme: carbamoyl phosphate synthetase </a:t>
            </a: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2600" dirty="0">
                <a:latin typeface="Berlin Sans FB" panose="020E0602020502020306" pitchFamily="34" charset="0"/>
                <a:ea typeface="Calibri" panose="020F0502020204030204" pitchFamily="34" charset="0"/>
                <a:cs typeface="Times New Roman" panose="02020603050405020304" pitchFamily="18" charset="0"/>
              </a:rPr>
              <a:t>Place: mitochondria</a:t>
            </a: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2600" dirty="0">
                <a:latin typeface="Berlin Sans FB" panose="020E0602020502020306" pitchFamily="34" charset="0"/>
                <a:ea typeface="Calibri" panose="020F0502020204030204" pitchFamily="34" charset="0"/>
                <a:cs typeface="Times New Roman" panose="02020603050405020304" pitchFamily="18" charset="0"/>
              </a:rPr>
              <a:t>2 ATP are used.</a:t>
            </a:r>
            <a:endParaRPr lang="en-US" sz="2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0824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5FF053-0B92-401F-92FE-54D520AEA1AA}"/>
              </a:ext>
            </a:extLst>
          </p:cNvPr>
          <p:cNvSpPr/>
          <p:nvPr/>
        </p:nvSpPr>
        <p:spPr>
          <a:xfrm>
            <a:off x="172995" y="552099"/>
            <a:ext cx="11763632" cy="6186309"/>
          </a:xfrm>
          <a:prstGeom prst="rect">
            <a:avLst/>
          </a:prstGeom>
        </p:spPr>
        <p:txBody>
          <a:bodyPr wrap="square">
            <a:spAutoFit/>
          </a:bodyPr>
          <a:lstStyle/>
          <a:p>
            <a:pPr algn="just"/>
            <a:r>
              <a:rPr lang="en-US" sz="3200" b="1" dirty="0">
                <a:latin typeface="Berlin Sans FB" panose="020E0602020502020306" pitchFamily="34" charset="0"/>
              </a:rPr>
              <a:t>2. Formation of citrulline: </a:t>
            </a:r>
          </a:p>
          <a:p>
            <a:pPr algn="just"/>
            <a:endParaRPr lang="en-US" sz="2800" b="1" dirty="0">
              <a:latin typeface="Berlin Sans FB" panose="020E0602020502020306" pitchFamily="34" charset="0"/>
            </a:endParaRPr>
          </a:p>
          <a:p>
            <a:pPr algn="just"/>
            <a:r>
              <a:rPr lang="en-US" sz="2800" dirty="0">
                <a:latin typeface="Berlin Sans FB" panose="020E0602020502020306" pitchFamily="34" charset="0"/>
              </a:rPr>
              <a:t>Carbamoyl phosphate donates its carbamoyl group to ornithine to form citrulline, with the release of Pi. </a:t>
            </a:r>
          </a:p>
          <a:p>
            <a:pPr algn="just"/>
            <a:endParaRPr lang="en-US" sz="2800" dirty="0">
              <a:latin typeface="Berlin Sans FB" panose="020E0602020502020306" pitchFamily="34" charset="0"/>
            </a:endParaRPr>
          </a:p>
          <a:p>
            <a:pPr algn="just"/>
            <a:r>
              <a:rPr lang="en-US" sz="2800" dirty="0">
                <a:latin typeface="Berlin Sans FB" panose="020E0602020502020306" pitchFamily="34" charset="0"/>
              </a:rPr>
              <a:t>Ornithine plays a role resembling that of oxaloacetate in the citric acid cycle, accepting material at each turn of the cycle. The reaction is catalyzed by </a:t>
            </a:r>
            <a:r>
              <a:rPr lang="en-US" sz="2800" b="1" dirty="0">
                <a:latin typeface="Berlin Sans FB" panose="020E0602020502020306" pitchFamily="34" charset="0"/>
              </a:rPr>
              <a:t>ornithine </a:t>
            </a:r>
            <a:r>
              <a:rPr lang="en-US" sz="2800" b="1" dirty="0" err="1">
                <a:latin typeface="Berlin Sans FB" panose="020E0602020502020306" pitchFamily="34" charset="0"/>
              </a:rPr>
              <a:t>Transcarbamoylase</a:t>
            </a:r>
            <a:r>
              <a:rPr lang="en-US" sz="2800" dirty="0">
                <a:latin typeface="Berlin Sans FB" panose="020E0602020502020306" pitchFamily="34" charset="0"/>
              </a:rPr>
              <a:t>.</a:t>
            </a:r>
          </a:p>
          <a:p>
            <a:pPr algn="just"/>
            <a:r>
              <a:rPr lang="en-US" sz="2800" dirty="0">
                <a:latin typeface="Berlin Sans FB" panose="020E0602020502020306" pitchFamily="34" charset="0"/>
              </a:rPr>
              <a:t> </a:t>
            </a:r>
          </a:p>
          <a:p>
            <a:pPr algn="just"/>
            <a:r>
              <a:rPr lang="en-US" sz="2800" dirty="0">
                <a:latin typeface="Berlin Sans FB" panose="020E0602020502020306" pitchFamily="34" charset="0"/>
              </a:rPr>
              <a:t>Ornithine and citrulline are basic amino acids (but they are never found in protein structure due to lack of codons).</a:t>
            </a:r>
          </a:p>
          <a:p>
            <a:pPr algn="just"/>
            <a:endParaRPr lang="en-US" sz="2800" dirty="0">
              <a:latin typeface="Berlin Sans FB" panose="020E0602020502020306" pitchFamily="34" charset="0"/>
            </a:endParaRPr>
          </a:p>
          <a:p>
            <a:pPr algn="just"/>
            <a:r>
              <a:rPr lang="en-US" sz="2800" dirty="0">
                <a:latin typeface="Berlin Sans FB" panose="020E0602020502020306" pitchFamily="34" charset="0"/>
              </a:rPr>
              <a:t>Citrulline produced in this reaction is transported to cytosol by a transporter system.</a:t>
            </a:r>
          </a:p>
        </p:txBody>
      </p:sp>
    </p:spTree>
    <p:extLst>
      <p:ext uri="{BB962C8B-B14F-4D97-AF65-F5344CB8AC3E}">
        <p14:creationId xmlns:p14="http://schemas.microsoft.com/office/powerpoint/2010/main" val="1882389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umbered figure pg 662b">
            <a:extLst>
              <a:ext uri="{FF2B5EF4-FFF2-40B4-BE49-F238E27FC236}">
                <a16:creationId xmlns:a16="http://schemas.microsoft.com/office/drawing/2014/main" id="{0A090CD8-F440-42BF-BE06-1B011EE8C236}"/>
              </a:ext>
            </a:extLst>
          </p:cNvPr>
          <p:cNvPicPr/>
          <p:nvPr/>
        </p:nvPicPr>
        <p:blipFill>
          <a:blip r:embed="rId2"/>
          <a:srcRect/>
          <a:stretch>
            <a:fillRect/>
          </a:stretch>
        </p:blipFill>
        <p:spPr bwMode="auto">
          <a:xfrm>
            <a:off x="2100649" y="444843"/>
            <a:ext cx="7191632" cy="3262184"/>
          </a:xfrm>
          <a:prstGeom prst="rect">
            <a:avLst/>
          </a:prstGeom>
          <a:noFill/>
          <a:ln w="9525">
            <a:noFill/>
            <a:miter lim="800000"/>
            <a:headEnd/>
            <a:tailEnd/>
          </a:ln>
        </p:spPr>
      </p:pic>
      <p:sp>
        <p:nvSpPr>
          <p:cNvPr id="3" name="Rectangle 2">
            <a:extLst>
              <a:ext uri="{FF2B5EF4-FFF2-40B4-BE49-F238E27FC236}">
                <a16:creationId xmlns:a16="http://schemas.microsoft.com/office/drawing/2014/main" id="{9A34C40E-E8EA-4CB5-8EDA-5776B14E8942}"/>
              </a:ext>
            </a:extLst>
          </p:cNvPr>
          <p:cNvSpPr/>
          <p:nvPr/>
        </p:nvSpPr>
        <p:spPr>
          <a:xfrm>
            <a:off x="685800" y="4343568"/>
            <a:ext cx="9514702" cy="2492990"/>
          </a:xfrm>
          <a:prstGeom prst="rect">
            <a:avLst/>
          </a:prstGeom>
        </p:spPr>
        <p:txBody>
          <a:bodyPr wrap="square">
            <a:spAutoFit/>
          </a:bodyPr>
          <a:lstStyle/>
          <a:p>
            <a:pPr>
              <a:lnSpc>
                <a:spcPct val="150000"/>
              </a:lnSpc>
            </a:pPr>
            <a:r>
              <a:rPr lang="en-US" sz="2600" b="1" dirty="0">
                <a:latin typeface="Berlin Sans FB" panose="020E0602020502020306" pitchFamily="34" charset="0"/>
                <a:ea typeface="Calibri" panose="020F0502020204030204" pitchFamily="34" charset="0"/>
                <a:cs typeface="Times New Roman" panose="02020603050405020304" pitchFamily="18" charset="0"/>
              </a:rPr>
              <a:t>Formation of citrulline : </a:t>
            </a:r>
            <a:endParaRPr lang="en-US" sz="2600" dirty="0">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2600" dirty="0">
                <a:latin typeface="Berlin Sans FB" panose="020E0602020502020306" pitchFamily="34" charset="0"/>
                <a:ea typeface="Calibri" panose="020F0502020204030204" pitchFamily="34" charset="0"/>
                <a:cs typeface="Times New Roman" panose="02020603050405020304" pitchFamily="18" charset="0"/>
              </a:rPr>
              <a:t>Enzyme: ornithine </a:t>
            </a:r>
            <a:r>
              <a:rPr lang="en-US" sz="2600" dirty="0" err="1">
                <a:latin typeface="Berlin Sans FB" panose="020E0602020502020306" pitchFamily="34" charset="0"/>
                <a:ea typeface="Calibri" panose="020F0502020204030204" pitchFamily="34" charset="0"/>
                <a:cs typeface="Times New Roman" panose="02020603050405020304" pitchFamily="18" charset="0"/>
              </a:rPr>
              <a:t>transcarbamoylase</a:t>
            </a:r>
            <a:r>
              <a:rPr lang="en-US" sz="2600" dirty="0">
                <a:latin typeface="Berlin Sans FB" panose="020E0602020502020306"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2600" dirty="0">
                <a:latin typeface="Berlin Sans FB" panose="020E0602020502020306" pitchFamily="34" charset="0"/>
                <a:ea typeface="Calibri" panose="020F0502020204030204" pitchFamily="34" charset="0"/>
                <a:cs typeface="Times New Roman" panose="02020603050405020304" pitchFamily="18" charset="0"/>
              </a:rPr>
              <a:t>Place: mitochondria</a:t>
            </a: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2600" dirty="0">
                <a:latin typeface="Berlin Sans FB" panose="020E0602020502020306" pitchFamily="34" charset="0"/>
                <a:ea typeface="Calibri" panose="020F0502020204030204" pitchFamily="34" charset="0"/>
                <a:cs typeface="Times New Roman" panose="02020603050405020304" pitchFamily="18" charset="0"/>
              </a:rPr>
              <a:t>No ATP is used.</a:t>
            </a:r>
            <a:endParaRPr lang="en-US" sz="2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7146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FC6A80-6370-4B81-B8ED-38627E3C2602}"/>
              </a:ext>
            </a:extLst>
          </p:cNvPr>
          <p:cNvSpPr/>
          <p:nvPr/>
        </p:nvSpPr>
        <p:spPr>
          <a:xfrm>
            <a:off x="210064" y="480534"/>
            <a:ext cx="11751275" cy="4401205"/>
          </a:xfrm>
          <a:prstGeom prst="rect">
            <a:avLst/>
          </a:prstGeom>
        </p:spPr>
        <p:txBody>
          <a:bodyPr wrap="square">
            <a:spAutoFit/>
          </a:bodyPr>
          <a:lstStyle/>
          <a:p>
            <a:pPr algn="just"/>
            <a:r>
              <a:rPr lang="en-US" sz="2800" b="1" dirty="0">
                <a:latin typeface="Berlin Sans FB" panose="020E0602020502020306" pitchFamily="34" charset="0"/>
              </a:rPr>
              <a:t>3. Synthesis of arginosuccinate :</a:t>
            </a:r>
          </a:p>
          <a:p>
            <a:pPr algn="just"/>
            <a:endParaRPr lang="en-US" sz="2800" b="1" dirty="0">
              <a:latin typeface="Berlin Sans FB" panose="020E0602020502020306" pitchFamily="34" charset="0"/>
            </a:endParaRPr>
          </a:p>
          <a:p>
            <a:pPr algn="just"/>
            <a:r>
              <a:rPr lang="en-US" sz="2800" dirty="0">
                <a:latin typeface="Berlin Sans FB" panose="020E0602020502020306" pitchFamily="34" charset="0"/>
              </a:rPr>
              <a:t>Arginosuccinate synthase condenses citrulline with aspartate to produce</a:t>
            </a:r>
          </a:p>
          <a:p>
            <a:pPr algn="just"/>
            <a:r>
              <a:rPr lang="en-US" sz="2800" dirty="0">
                <a:latin typeface="Berlin Sans FB" panose="020E0602020502020306" pitchFamily="34" charset="0"/>
              </a:rPr>
              <a:t>arginosuccinate. </a:t>
            </a:r>
          </a:p>
          <a:p>
            <a:pPr algn="just"/>
            <a:endParaRPr lang="en-US" sz="2800" dirty="0">
              <a:latin typeface="Berlin Sans FB" panose="020E0602020502020306" pitchFamily="34" charset="0"/>
            </a:endParaRPr>
          </a:p>
          <a:p>
            <a:pPr algn="just"/>
            <a:r>
              <a:rPr lang="en-US" sz="2800" dirty="0">
                <a:latin typeface="Berlin Sans FB" panose="020E0602020502020306" pitchFamily="34" charset="0"/>
              </a:rPr>
              <a:t>The second amino group of urea is incorporated in this reaction. </a:t>
            </a:r>
          </a:p>
          <a:p>
            <a:pPr algn="just"/>
            <a:endParaRPr lang="en-US" sz="2800" dirty="0">
              <a:latin typeface="Berlin Sans FB" panose="020E0602020502020306" pitchFamily="34" charset="0"/>
            </a:endParaRPr>
          </a:p>
          <a:p>
            <a:pPr algn="just"/>
            <a:r>
              <a:rPr lang="en-US" sz="2800" dirty="0">
                <a:latin typeface="Berlin Sans FB" panose="020E0602020502020306" pitchFamily="34" charset="0"/>
              </a:rPr>
              <a:t>This step requires ATP which is cleaved to AMP and pyrophosphate (</a:t>
            </a:r>
            <a:r>
              <a:rPr lang="en-US" sz="2800" dirty="0" err="1">
                <a:latin typeface="Berlin Sans FB" panose="020E0602020502020306" pitchFamily="34" charset="0"/>
              </a:rPr>
              <a:t>PPi</a:t>
            </a:r>
            <a:r>
              <a:rPr lang="en-US" sz="2800" dirty="0">
                <a:latin typeface="Berlin Sans FB" panose="020E0602020502020306" pitchFamily="34" charset="0"/>
              </a:rPr>
              <a:t>). </a:t>
            </a:r>
          </a:p>
          <a:p>
            <a:pPr algn="just"/>
            <a:endParaRPr lang="en-US" sz="2800" dirty="0">
              <a:latin typeface="Berlin Sans FB" panose="020E0602020502020306" pitchFamily="34" charset="0"/>
            </a:endParaRPr>
          </a:p>
          <a:p>
            <a:pPr algn="just"/>
            <a:r>
              <a:rPr lang="en-US" sz="2800" dirty="0">
                <a:latin typeface="Berlin Sans FB" panose="020E0602020502020306" pitchFamily="34" charset="0"/>
              </a:rPr>
              <a:t>The latter is immediately broken down to inorganic phosphate (Pi).</a:t>
            </a:r>
          </a:p>
        </p:txBody>
      </p:sp>
    </p:spTree>
    <p:extLst>
      <p:ext uri="{BB962C8B-B14F-4D97-AF65-F5344CB8AC3E}">
        <p14:creationId xmlns:p14="http://schemas.microsoft.com/office/powerpoint/2010/main" val="802398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umbered figure pg 662c">
            <a:extLst>
              <a:ext uri="{FF2B5EF4-FFF2-40B4-BE49-F238E27FC236}">
                <a16:creationId xmlns:a16="http://schemas.microsoft.com/office/drawing/2014/main" id="{D924E9AF-7DAB-4B53-A71D-BFBEAB9130B4}"/>
              </a:ext>
            </a:extLst>
          </p:cNvPr>
          <p:cNvPicPr/>
          <p:nvPr/>
        </p:nvPicPr>
        <p:blipFill>
          <a:blip r:embed="rId2"/>
          <a:srcRect/>
          <a:stretch>
            <a:fillRect/>
          </a:stretch>
        </p:blipFill>
        <p:spPr bwMode="auto">
          <a:xfrm>
            <a:off x="1371600" y="593124"/>
            <a:ext cx="9082216" cy="3127032"/>
          </a:xfrm>
          <a:prstGeom prst="rect">
            <a:avLst/>
          </a:prstGeom>
          <a:noFill/>
          <a:ln w="9525">
            <a:noFill/>
            <a:miter lim="800000"/>
            <a:headEnd/>
            <a:tailEnd/>
          </a:ln>
        </p:spPr>
      </p:pic>
      <p:sp>
        <p:nvSpPr>
          <p:cNvPr id="3" name="Rectangle 2">
            <a:extLst>
              <a:ext uri="{FF2B5EF4-FFF2-40B4-BE49-F238E27FC236}">
                <a16:creationId xmlns:a16="http://schemas.microsoft.com/office/drawing/2014/main" id="{BFC9239F-60B8-4978-A158-CC8B30887964}"/>
              </a:ext>
            </a:extLst>
          </p:cNvPr>
          <p:cNvSpPr/>
          <p:nvPr/>
        </p:nvSpPr>
        <p:spPr>
          <a:xfrm>
            <a:off x="803189" y="4355924"/>
            <a:ext cx="8390237" cy="2492990"/>
          </a:xfrm>
          <a:prstGeom prst="rect">
            <a:avLst/>
          </a:prstGeom>
        </p:spPr>
        <p:txBody>
          <a:bodyPr wrap="square">
            <a:spAutoFit/>
          </a:bodyPr>
          <a:lstStyle/>
          <a:p>
            <a:pPr>
              <a:lnSpc>
                <a:spcPct val="150000"/>
              </a:lnSpc>
            </a:pPr>
            <a:r>
              <a:rPr lang="en-US" sz="2600" b="1" dirty="0">
                <a:latin typeface="Berlin Sans FB" panose="020E0602020502020306" pitchFamily="34" charset="0"/>
                <a:ea typeface="Calibri" panose="020F0502020204030204" pitchFamily="34" charset="0"/>
                <a:cs typeface="Times New Roman" panose="02020603050405020304" pitchFamily="18" charset="0"/>
              </a:rPr>
              <a:t>Synthesis of </a:t>
            </a:r>
            <a:r>
              <a:rPr lang="en-US" sz="2600" b="1" dirty="0" err="1">
                <a:latin typeface="Berlin Sans FB" panose="020E0602020502020306" pitchFamily="34" charset="0"/>
                <a:ea typeface="Calibri" panose="020F0502020204030204" pitchFamily="34" charset="0"/>
                <a:cs typeface="Times New Roman" panose="02020603050405020304" pitchFamily="18" charset="0"/>
              </a:rPr>
              <a:t>argininosuccinate</a:t>
            </a:r>
            <a:r>
              <a:rPr lang="en-US" sz="2600" b="1" dirty="0">
                <a:latin typeface="Berlin Sans FB" panose="020E0602020502020306" pitchFamily="34" charset="0"/>
                <a:ea typeface="Calibri" panose="020F0502020204030204" pitchFamily="34" charset="0"/>
                <a:cs typeface="Times New Roman" panose="02020603050405020304" pitchFamily="18" charset="0"/>
              </a:rPr>
              <a:t> : </a:t>
            </a:r>
            <a:endParaRPr lang="en-US" sz="2600" dirty="0">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2600" dirty="0">
                <a:latin typeface="Berlin Sans FB" panose="020E0602020502020306" pitchFamily="34" charset="0"/>
                <a:ea typeface="Calibri" panose="020F0502020204030204" pitchFamily="34" charset="0"/>
                <a:cs typeface="Times New Roman" panose="02020603050405020304" pitchFamily="18" charset="0"/>
              </a:rPr>
              <a:t>Enzyme: </a:t>
            </a:r>
            <a:r>
              <a:rPr lang="en-US" sz="2600" dirty="0" err="1">
                <a:latin typeface="Berlin Sans FB" panose="020E0602020502020306" pitchFamily="34" charset="0"/>
                <a:ea typeface="Calibri" panose="020F0502020204030204" pitchFamily="34" charset="0"/>
                <a:cs typeface="Times New Roman" panose="02020603050405020304" pitchFamily="18" charset="0"/>
              </a:rPr>
              <a:t>argininosuccinate</a:t>
            </a:r>
            <a:r>
              <a:rPr lang="en-US" sz="2600" dirty="0">
                <a:latin typeface="Berlin Sans FB" panose="020E0602020502020306" pitchFamily="34" charset="0"/>
                <a:ea typeface="Calibri" panose="020F0502020204030204" pitchFamily="34" charset="0"/>
                <a:cs typeface="Times New Roman" panose="02020603050405020304" pitchFamily="18" charset="0"/>
              </a:rPr>
              <a:t> synthetase </a:t>
            </a: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2600" dirty="0">
                <a:latin typeface="Berlin Sans FB" panose="020E0602020502020306" pitchFamily="34" charset="0"/>
                <a:ea typeface="Calibri" panose="020F0502020204030204" pitchFamily="34" charset="0"/>
                <a:cs typeface="Times New Roman" panose="02020603050405020304" pitchFamily="18" charset="0"/>
              </a:rPr>
              <a:t>Place: Cytosol </a:t>
            </a: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2600" dirty="0">
                <a:latin typeface="Berlin Sans FB" panose="020E0602020502020306" pitchFamily="34" charset="0"/>
                <a:ea typeface="Calibri" panose="020F0502020204030204" pitchFamily="34" charset="0"/>
                <a:cs typeface="Times New Roman" panose="02020603050405020304" pitchFamily="18" charset="0"/>
              </a:rPr>
              <a:t>1 ATP is used.</a:t>
            </a:r>
            <a:endParaRPr lang="en-US" sz="2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0921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6FC37-219A-47E8-B2F9-7D4E2C4741A7}"/>
              </a:ext>
            </a:extLst>
          </p:cNvPr>
          <p:cNvSpPr/>
          <p:nvPr/>
        </p:nvSpPr>
        <p:spPr>
          <a:xfrm>
            <a:off x="123569" y="587113"/>
            <a:ext cx="11911912" cy="5324535"/>
          </a:xfrm>
          <a:prstGeom prst="rect">
            <a:avLst/>
          </a:prstGeom>
        </p:spPr>
        <p:txBody>
          <a:bodyPr wrap="square">
            <a:spAutoFit/>
          </a:bodyPr>
          <a:lstStyle/>
          <a:p>
            <a:pPr algn="just"/>
            <a:r>
              <a:rPr lang="en-US" sz="3200" b="1" dirty="0">
                <a:latin typeface="Berlin Sans FB" panose="020E0602020502020306" pitchFamily="34" charset="0"/>
              </a:rPr>
              <a:t>4. Cleavage of arginosuccinate </a:t>
            </a:r>
            <a:r>
              <a:rPr lang="en-US" sz="3200" dirty="0">
                <a:latin typeface="Berlin Sans FB" panose="020E0602020502020306" pitchFamily="34" charset="0"/>
              </a:rPr>
              <a:t>:</a:t>
            </a:r>
          </a:p>
          <a:p>
            <a:pPr algn="just"/>
            <a:endParaRPr lang="en-US" sz="2800" dirty="0">
              <a:latin typeface="Berlin Sans FB" panose="020E0602020502020306" pitchFamily="34" charset="0"/>
            </a:endParaRPr>
          </a:p>
          <a:p>
            <a:pPr algn="just"/>
            <a:r>
              <a:rPr lang="en-US" sz="2800" dirty="0" err="1">
                <a:latin typeface="Berlin Sans FB" panose="020E0602020502020306" pitchFamily="34" charset="0"/>
              </a:rPr>
              <a:t>Arginosuccinase</a:t>
            </a:r>
            <a:r>
              <a:rPr lang="en-US" sz="2800" dirty="0">
                <a:latin typeface="Berlin Sans FB" panose="020E0602020502020306" pitchFamily="34" charset="0"/>
              </a:rPr>
              <a:t> cleaves arginosuccinate to give arginine and fumarate. Arginine is the immediate precursor for urea.</a:t>
            </a:r>
          </a:p>
          <a:p>
            <a:pPr algn="just"/>
            <a:endParaRPr lang="en-US" sz="2800" dirty="0">
              <a:latin typeface="Berlin Sans FB" panose="020E0602020502020306" pitchFamily="34" charset="0"/>
            </a:endParaRPr>
          </a:p>
          <a:p>
            <a:pPr algn="just"/>
            <a:r>
              <a:rPr lang="en-US" sz="2800" dirty="0">
                <a:latin typeface="Berlin Sans FB" panose="020E0602020502020306" pitchFamily="34" charset="0"/>
              </a:rPr>
              <a:t>Fumarate enters the mitochondria to join the pool of citric acid cycle intermediates. </a:t>
            </a:r>
          </a:p>
          <a:p>
            <a:pPr algn="just"/>
            <a:endParaRPr lang="en-US" sz="2800" dirty="0">
              <a:latin typeface="Berlin Sans FB" panose="020E0602020502020306" pitchFamily="34" charset="0"/>
            </a:endParaRPr>
          </a:p>
          <a:p>
            <a:pPr algn="just"/>
            <a:r>
              <a:rPr lang="en-US" sz="2800" dirty="0">
                <a:latin typeface="Berlin Sans FB" panose="020E0602020502020306" pitchFamily="34" charset="0"/>
              </a:rPr>
              <a:t>Thus providing a connecting link with TCA cycle, gluconeogenesis etc.</a:t>
            </a:r>
          </a:p>
          <a:p>
            <a:pPr algn="just"/>
            <a:endParaRPr lang="en-US" sz="2800" dirty="0">
              <a:latin typeface="Berlin Sans FB" panose="020E0602020502020306" pitchFamily="34" charset="0"/>
            </a:endParaRPr>
          </a:p>
          <a:p>
            <a:pPr algn="just"/>
            <a:r>
              <a:rPr lang="en-US" sz="2800" dirty="0">
                <a:latin typeface="Berlin Sans FB" panose="020E0602020502020306" pitchFamily="34" charset="0"/>
              </a:rPr>
              <a:t>This is the only reversible step in the urea cycle.</a:t>
            </a:r>
          </a:p>
          <a:p>
            <a:pPr algn="just"/>
            <a:endParaRPr lang="en-US" sz="2800" dirty="0">
              <a:latin typeface="Berlin Sans FB" panose="020E0602020502020306" pitchFamily="34" charset="0"/>
            </a:endParaRPr>
          </a:p>
        </p:txBody>
      </p:sp>
    </p:spTree>
    <p:extLst>
      <p:ext uri="{BB962C8B-B14F-4D97-AF65-F5344CB8AC3E}">
        <p14:creationId xmlns:p14="http://schemas.microsoft.com/office/powerpoint/2010/main" val="1546337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umbered figure pg 663a">
            <a:extLst>
              <a:ext uri="{FF2B5EF4-FFF2-40B4-BE49-F238E27FC236}">
                <a16:creationId xmlns:a16="http://schemas.microsoft.com/office/drawing/2014/main" id="{5C0C3121-769E-48C3-999B-FA129EFBBD77}"/>
              </a:ext>
            </a:extLst>
          </p:cNvPr>
          <p:cNvPicPr/>
          <p:nvPr/>
        </p:nvPicPr>
        <p:blipFill>
          <a:blip r:embed="rId2"/>
          <a:srcRect/>
          <a:stretch>
            <a:fillRect/>
          </a:stretch>
        </p:blipFill>
        <p:spPr bwMode="auto">
          <a:xfrm>
            <a:off x="1124464" y="296562"/>
            <a:ext cx="9094573" cy="3308649"/>
          </a:xfrm>
          <a:prstGeom prst="rect">
            <a:avLst/>
          </a:prstGeom>
          <a:noFill/>
          <a:ln w="9525">
            <a:noFill/>
            <a:miter lim="800000"/>
            <a:headEnd/>
            <a:tailEnd/>
          </a:ln>
        </p:spPr>
      </p:pic>
      <p:sp>
        <p:nvSpPr>
          <p:cNvPr id="3" name="Rectangle 2">
            <a:extLst>
              <a:ext uri="{FF2B5EF4-FFF2-40B4-BE49-F238E27FC236}">
                <a16:creationId xmlns:a16="http://schemas.microsoft.com/office/drawing/2014/main" id="{55967F95-CE7C-4DF2-9B4C-57DED0651CE0}"/>
              </a:ext>
            </a:extLst>
          </p:cNvPr>
          <p:cNvSpPr/>
          <p:nvPr/>
        </p:nvSpPr>
        <p:spPr>
          <a:xfrm>
            <a:off x="840258" y="3948151"/>
            <a:ext cx="10008973" cy="2492990"/>
          </a:xfrm>
          <a:prstGeom prst="rect">
            <a:avLst/>
          </a:prstGeom>
        </p:spPr>
        <p:txBody>
          <a:bodyPr wrap="square">
            <a:spAutoFit/>
          </a:bodyPr>
          <a:lstStyle/>
          <a:p>
            <a:pPr>
              <a:lnSpc>
                <a:spcPct val="150000"/>
              </a:lnSpc>
            </a:pPr>
            <a:r>
              <a:rPr lang="en-US" sz="2600" b="1" dirty="0">
                <a:latin typeface="Berlin Sans FB" panose="020E0602020502020306" pitchFamily="34" charset="0"/>
                <a:ea typeface="Calibri" panose="020F0502020204030204" pitchFamily="34" charset="0"/>
                <a:cs typeface="Times New Roman" panose="02020603050405020304" pitchFamily="18" charset="0"/>
              </a:rPr>
              <a:t>Cleavage of </a:t>
            </a:r>
            <a:r>
              <a:rPr lang="en-US" sz="2600" b="1" dirty="0" err="1">
                <a:latin typeface="Berlin Sans FB" panose="020E0602020502020306" pitchFamily="34" charset="0"/>
                <a:ea typeface="Calibri" panose="020F0502020204030204" pitchFamily="34" charset="0"/>
                <a:cs typeface="Times New Roman" panose="02020603050405020304" pitchFamily="18" charset="0"/>
              </a:rPr>
              <a:t>argininosuccinate</a:t>
            </a:r>
            <a:r>
              <a:rPr lang="en-US" sz="2600" b="1" dirty="0">
                <a:latin typeface="Berlin Sans FB" panose="020E0602020502020306" pitchFamily="34" charset="0"/>
                <a:ea typeface="Calibri" panose="020F0502020204030204" pitchFamily="34" charset="0"/>
                <a:cs typeface="Times New Roman" panose="02020603050405020304" pitchFamily="18" charset="0"/>
              </a:rPr>
              <a:t>: </a:t>
            </a:r>
            <a:endParaRPr lang="en-US" sz="2600" dirty="0">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2600" dirty="0">
                <a:latin typeface="Berlin Sans FB" panose="020E0602020502020306" pitchFamily="34" charset="0"/>
                <a:ea typeface="Calibri" panose="020F0502020204030204" pitchFamily="34" charset="0"/>
                <a:cs typeface="Times New Roman" panose="02020603050405020304" pitchFamily="18" charset="0"/>
              </a:rPr>
              <a:t>Enzyme: </a:t>
            </a:r>
            <a:r>
              <a:rPr lang="en-US" sz="2600" dirty="0" err="1">
                <a:latin typeface="Berlin Sans FB" panose="020E0602020502020306" pitchFamily="34" charset="0"/>
                <a:ea typeface="Calibri" panose="020F0502020204030204" pitchFamily="34" charset="0"/>
                <a:cs typeface="Times New Roman" panose="02020603050405020304" pitchFamily="18" charset="0"/>
              </a:rPr>
              <a:t>argininosuccinase</a:t>
            </a:r>
            <a:r>
              <a:rPr lang="en-US" sz="2600" dirty="0">
                <a:latin typeface="Berlin Sans FB" panose="020E0602020502020306"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2600" dirty="0">
                <a:latin typeface="Berlin Sans FB" panose="020E0602020502020306" pitchFamily="34" charset="0"/>
                <a:ea typeface="Calibri" panose="020F0502020204030204" pitchFamily="34" charset="0"/>
                <a:cs typeface="Times New Roman" panose="02020603050405020304" pitchFamily="18" charset="0"/>
              </a:rPr>
              <a:t>Place: cytosol </a:t>
            </a: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2600" dirty="0">
                <a:latin typeface="Berlin Sans FB" panose="020E0602020502020306" pitchFamily="34" charset="0"/>
                <a:ea typeface="Calibri" panose="020F0502020204030204" pitchFamily="34" charset="0"/>
                <a:cs typeface="Times New Roman" panose="02020603050405020304" pitchFamily="18" charset="0"/>
              </a:rPr>
              <a:t>No ATP is used.</a:t>
            </a:r>
            <a:endParaRPr lang="en-US" sz="2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286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1557A8-063A-492F-8156-5038BFA99357}"/>
              </a:ext>
            </a:extLst>
          </p:cNvPr>
          <p:cNvSpPr/>
          <p:nvPr/>
        </p:nvSpPr>
        <p:spPr>
          <a:xfrm>
            <a:off x="271849" y="509878"/>
            <a:ext cx="11701848" cy="6186309"/>
          </a:xfrm>
          <a:prstGeom prst="rect">
            <a:avLst/>
          </a:prstGeom>
        </p:spPr>
        <p:txBody>
          <a:bodyPr wrap="square">
            <a:spAutoFit/>
          </a:bodyPr>
          <a:lstStyle/>
          <a:p>
            <a:pPr algn="just"/>
            <a:r>
              <a:rPr lang="en-US" sz="3200" b="1" dirty="0">
                <a:latin typeface="Berlin Sans FB" panose="020E0602020502020306" pitchFamily="34" charset="0"/>
              </a:rPr>
              <a:t>5. Formation of urea </a:t>
            </a:r>
            <a:r>
              <a:rPr lang="en-US" sz="3200" dirty="0">
                <a:latin typeface="Berlin Sans FB" panose="020E0602020502020306" pitchFamily="34" charset="0"/>
              </a:rPr>
              <a:t>: </a:t>
            </a:r>
          </a:p>
          <a:p>
            <a:pPr algn="just"/>
            <a:endParaRPr lang="en-US" sz="2800" dirty="0">
              <a:latin typeface="Berlin Sans FB" panose="020E0602020502020306" pitchFamily="34" charset="0"/>
            </a:endParaRPr>
          </a:p>
          <a:p>
            <a:pPr algn="just"/>
            <a:r>
              <a:rPr lang="en-US" sz="2800" dirty="0">
                <a:latin typeface="Berlin Sans FB" panose="020E0602020502020306" pitchFamily="34" charset="0"/>
              </a:rPr>
              <a:t>In the last reaction of the urea cycle, the cytosolic enzyme arginase cleaves arginine to yield urea and ornithine. Ornithine is transported into the mitochondrion to initiate another round of the urea cycle.</a:t>
            </a:r>
          </a:p>
          <a:p>
            <a:pPr algn="just"/>
            <a:endParaRPr lang="en-US" sz="2800" dirty="0">
              <a:latin typeface="Berlin Sans FB" panose="020E0602020502020306" pitchFamily="34" charset="0"/>
            </a:endParaRPr>
          </a:p>
          <a:p>
            <a:pPr algn="just"/>
            <a:r>
              <a:rPr lang="en-US" sz="2800" dirty="0">
                <a:latin typeface="Berlin Sans FB" panose="020E0602020502020306" pitchFamily="34" charset="0"/>
              </a:rPr>
              <a:t>Arginase is activated by Co2+ and Mn2+. Ornithine and lysine compete with arginine (competitive inhibition). </a:t>
            </a:r>
          </a:p>
          <a:p>
            <a:pPr algn="just"/>
            <a:endParaRPr lang="en-US" sz="2800" dirty="0">
              <a:latin typeface="Berlin Sans FB" panose="020E0602020502020306" pitchFamily="34" charset="0"/>
            </a:endParaRPr>
          </a:p>
          <a:p>
            <a:pPr algn="just"/>
            <a:r>
              <a:rPr lang="en-US" sz="2800" b="1" dirty="0">
                <a:latin typeface="Berlin Sans FB" panose="020E0602020502020306" pitchFamily="34" charset="0"/>
              </a:rPr>
              <a:t>Note: </a:t>
            </a:r>
            <a:r>
              <a:rPr lang="en-US" sz="2800" dirty="0">
                <a:latin typeface="Berlin Sans FB" panose="020E0602020502020306" pitchFamily="34" charset="0"/>
              </a:rPr>
              <a:t>Five enzymes took part in the formation of urea. Out of these the first four are found in all cells. But the last enzyme arginase is found only in the liver cells. For this reason, Arginine synthesis may occur to varying degrees in many tissues. But only the liver can ultimately produce urea.</a:t>
            </a:r>
          </a:p>
          <a:p>
            <a:pPr algn="just"/>
            <a:r>
              <a:rPr lang="en-US" sz="2800" dirty="0">
                <a:latin typeface="Berlin Sans FB" panose="020E0602020502020306" pitchFamily="34" charset="0"/>
              </a:rPr>
              <a:t> </a:t>
            </a:r>
          </a:p>
        </p:txBody>
      </p:sp>
    </p:spTree>
    <p:extLst>
      <p:ext uri="{BB962C8B-B14F-4D97-AF65-F5344CB8AC3E}">
        <p14:creationId xmlns:p14="http://schemas.microsoft.com/office/powerpoint/2010/main" val="1566291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umbered figure pg 663b">
            <a:extLst>
              <a:ext uri="{FF2B5EF4-FFF2-40B4-BE49-F238E27FC236}">
                <a16:creationId xmlns:a16="http://schemas.microsoft.com/office/drawing/2014/main" id="{BD1ED464-FA09-4436-9C10-262FF84EBD00}"/>
              </a:ext>
            </a:extLst>
          </p:cNvPr>
          <p:cNvPicPr/>
          <p:nvPr/>
        </p:nvPicPr>
        <p:blipFill>
          <a:blip r:embed="rId2"/>
          <a:srcRect/>
          <a:stretch>
            <a:fillRect/>
          </a:stretch>
        </p:blipFill>
        <p:spPr bwMode="auto">
          <a:xfrm>
            <a:off x="1507524" y="642551"/>
            <a:ext cx="8736227" cy="2916195"/>
          </a:xfrm>
          <a:prstGeom prst="rect">
            <a:avLst/>
          </a:prstGeom>
          <a:noFill/>
          <a:ln w="9525">
            <a:noFill/>
            <a:miter lim="800000"/>
            <a:headEnd/>
            <a:tailEnd/>
          </a:ln>
        </p:spPr>
      </p:pic>
      <p:sp>
        <p:nvSpPr>
          <p:cNvPr id="3" name="Rectangle 2">
            <a:extLst>
              <a:ext uri="{FF2B5EF4-FFF2-40B4-BE49-F238E27FC236}">
                <a16:creationId xmlns:a16="http://schemas.microsoft.com/office/drawing/2014/main" id="{FC97ABA8-0664-42F7-BD96-45DE0828F80D}"/>
              </a:ext>
            </a:extLst>
          </p:cNvPr>
          <p:cNvSpPr/>
          <p:nvPr/>
        </p:nvSpPr>
        <p:spPr>
          <a:xfrm>
            <a:off x="803189" y="3948150"/>
            <a:ext cx="10268465" cy="2492990"/>
          </a:xfrm>
          <a:prstGeom prst="rect">
            <a:avLst/>
          </a:prstGeom>
        </p:spPr>
        <p:txBody>
          <a:bodyPr wrap="square">
            <a:spAutoFit/>
          </a:bodyPr>
          <a:lstStyle/>
          <a:p>
            <a:pPr>
              <a:lnSpc>
                <a:spcPct val="150000"/>
              </a:lnSpc>
            </a:pPr>
            <a:r>
              <a:rPr lang="en-US" sz="2600" b="1" dirty="0">
                <a:latin typeface="Berlin Sans FB" panose="020E0602020502020306" pitchFamily="34" charset="0"/>
                <a:ea typeface="Calibri" panose="020F0502020204030204" pitchFamily="34" charset="0"/>
                <a:cs typeface="Times New Roman" panose="02020603050405020304" pitchFamily="18" charset="0"/>
              </a:rPr>
              <a:t>Cleavage of arginine to ornithine and urea</a:t>
            </a:r>
            <a:endParaRPr lang="en-US" sz="2600" dirty="0">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2600" dirty="0">
                <a:latin typeface="Berlin Sans FB" panose="020E0602020502020306" pitchFamily="34" charset="0"/>
                <a:ea typeface="Calibri" panose="020F0502020204030204" pitchFamily="34" charset="0"/>
                <a:cs typeface="Times New Roman" panose="02020603050405020304" pitchFamily="18" charset="0"/>
              </a:rPr>
              <a:t>Enzyme: arginase </a:t>
            </a: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2600" dirty="0">
                <a:latin typeface="Berlin Sans FB" panose="020E0602020502020306" pitchFamily="34" charset="0"/>
                <a:ea typeface="Calibri" panose="020F0502020204030204" pitchFamily="34" charset="0"/>
                <a:cs typeface="Times New Roman" panose="02020603050405020304" pitchFamily="18" charset="0"/>
              </a:rPr>
              <a:t>Place: cytosol </a:t>
            </a: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2600" dirty="0">
                <a:latin typeface="Berlin Sans FB" panose="020E0602020502020306" pitchFamily="34" charset="0"/>
                <a:ea typeface="Calibri" panose="020F0502020204030204" pitchFamily="34" charset="0"/>
                <a:cs typeface="Times New Roman" panose="02020603050405020304" pitchFamily="18" charset="0"/>
              </a:rPr>
              <a:t>No ATP is used</a:t>
            </a:r>
            <a:endParaRPr lang="en-US" sz="2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5930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23_17">
            <a:extLst>
              <a:ext uri="{FF2B5EF4-FFF2-40B4-BE49-F238E27FC236}">
                <a16:creationId xmlns:a16="http://schemas.microsoft.com/office/drawing/2014/main" id="{70085E46-B4DB-4660-A336-A9AAC062CA96}"/>
              </a:ext>
            </a:extLst>
          </p:cNvPr>
          <p:cNvPicPr/>
          <p:nvPr/>
        </p:nvPicPr>
        <p:blipFill>
          <a:blip r:embed="rId2"/>
          <a:srcRect/>
          <a:stretch>
            <a:fillRect/>
          </a:stretch>
        </p:blipFill>
        <p:spPr bwMode="auto">
          <a:xfrm>
            <a:off x="2434281" y="432486"/>
            <a:ext cx="7451124" cy="5214552"/>
          </a:xfrm>
          <a:prstGeom prst="rect">
            <a:avLst/>
          </a:prstGeom>
          <a:noFill/>
          <a:ln w="9525">
            <a:noFill/>
            <a:miter lim="800000"/>
            <a:headEnd/>
            <a:tailEnd/>
          </a:ln>
        </p:spPr>
      </p:pic>
      <p:sp>
        <p:nvSpPr>
          <p:cNvPr id="3" name="Rectangle 2">
            <a:extLst>
              <a:ext uri="{FF2B5EF4-FFF2-40B4-BE49-F238E27FC236}">
                <a16:creationId xmlns:a16="http://schemas.microsoft.com/office/drawing/2014/main" id="{2004D4BB-FF6D-4FE8-BBFB-3C4998EBE1B6}"/>
              </a:ext>
            </a:extLst>
          </p:cNvPr>
          <p:cNvSpPr/>
          <p:nvPr/>
        </p:nvSpPr>
        <p:spPr>
          <a:xfrm>
            <a:off x="1755559" y="5913394"/>
            <a:ext cx="2090637" cy="461665"/>
          </a:xfrm>
          <a:prstGeom prst="rect">
            <a:avLst/>
          </a:prstGeom>
        </p:spPr>
        <p:txBody>
          <a:bodyPr wrap="none">
            <a:spAutoFit/>
          </a:bodyPr>
          <a:lstStyle/>
          <a:p>
            <a:r>
              <a:rPr lang="en-US" sz="2400" dirty="0">
                <a:latin typeface="Berlin Sans FB" panose="020E0602020502020306" pitchFamily="34" charset="0"/>
              </a:rPr>
              <a:t>Fig.: Urea cycle</a:t>
            </a:r>
            <a:endParaRPr lang="en-US" sz="2400" dirty="0"/>
          </a:p>
        </p:txBody>
      </p:sp>
    </p:spTree>
    <p:extLst>
      <p:ext uri="{BB962C8B-B14F-4D97-AF65-F5344CB8AC3E}">
        <p14:creationId xmlns:p14="http://schemas.microsoft.com/office/powerpoint/2010/main" val="142164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98A7-5BE0-4F50-A908-5BDD8889F688}"/>
              </a:ext>
            </a:extLst>
          </p:cNvPr>
          <p:cNvSpPr>
            <a:spLocks noGrp="1"/>
          </p:cNvSpPr>
          <p:nvPr>
            <p:ph type="title"/>
          </p:nvPr>
        </p:nvSpPr>
        <p:spPr>
          <a:xfrm>
            <a:off x="950844" y="106017"/>
            <a:ext cx="9905998" cy="636104"/>
          </a:xfrm>
        </p:spPr>
        <p:txBody>
          <a:bodyPr/>
          <a:lstStyle/>
          <a:p>
            <a:pPr algn="ctr"/>
            <a:r>
              <a:rPr lang="en-US" b="1" dirty="0"/>
              <a:t>introduction CONTD.</a:t>
            </a:r>
          </a:p>
        </p:txBody>
      </p:sp>
      <p:sp>
        <p:nvSpPr>
          <p:cNvPr id="5" name="Rectangle 4">
            <a:extLst>
              <a:ext uri="{FF2B5EF4-FFF2-40B4-BE49-F238E27FC236}">
                <a16:creationId xmlns:a16="http://schemas.microsoft.com/office/drawing/2014/main" id="{D3FED24C-F83A-4AA8-A71F-9B3C1DE4F5FA}"/>
              </a:ext>
            </a:extLst>
          </p:cNvPr>
          <p:cNvSpPr/>
          <p:nvPr/>
        </p:nvSpPr>
        <p:spPr>
          <a:xfrm>
            <a:off x="278295" y="901147"/>
            <a:ext cx="11714922" cy="5693866"/>
          </a:xfrm>
          <a:prstGeom prst="rect">
            <a:avLst/>
          </a:prstGeom>
        </p:spPr>
        <p:txBody>
          <a:bodyPr wrap="square">
            <a:spAutoFit/>
          </a:bodyPr>
          <a:lstStyle/>
          <a:p>
            <a:pPr marL="457200" lvl="0" indent="-457200" algn="just">
              <a:buFont typeface="Wingdings" panose="05000000000000000000" pitchFamily="2" charset="2"/>
              <a:buChar char="§"/>
            </a:pPr>
            <a:r>
              <a:rPr lang="en-US" sz="2800" dirty="0">
                <a:solidFill>
                  <a:prstClr val="black"/>
                </a:solidFill>
              </a:rPr>
              <a:t>Excess dietary amino acids are neither stored for future use nor excreted. </a:t>
            </a:r>
          </a:p>
          <a:p>
            <a:pPr marL="457200" lvl="0" indent="-457200" algn="just">
              <a:buFont typeface="Wingdings" panose="05000000000000000000" pitchFamily="2" charset="2"/>
              <a:buChar char="§"/>
            </a:pPr>
            <a:endParaRPr lang="en-US" sz="2800" dirty="0">
              <a:solidFill>
                <a:prstClr val="black"/>
              </a:solidFill>
            </a:endParaRPr>
          </a:p>
          <a:p>
            <a:pPr marL="457200" lvl="0" indent="-457200" algn="just">
              <a:buFont typeface="Wingdings" panose="05000000000000000000" pitchFamily="2" charset="2"/>
              <a:buChar char="§"/>
            </a:pPr>
            <a:r>
              <a:rPr lang="en-US" sz="2800" dirty="0">
                <a:solidFill>
                  <a:prstClr val="black"/>
                </a:solidFill>
              </a:rPr>
              <a:t>Rather, they are converted to common metabolic intermediates such as pyruvate, oxaloacetate, acetyl-CoA, and α-keto-</a:t>
            </a:r>
            <a:r>
              <a:rPr lang="en-US" sz="2800" dirty="0" err="1">
                <a:solidFill>
                  <a:prstClr val="black"/>
                </a:solidFill>
              </a:rPr>
              <a:t>glutarate</a:t>
            </a:r>
            <a:r>
              <a:rPr lang="en-US" sz="2800" dirty="0">
                <a:solidFill>
                  <a:prstClr val="black"/>
                </a:solidFill>
              </a:rPr>
              <a:t>.</a:t>
            </a:r>
          </a:p>
          <a:p>
            <a:pPr marL="457200" lvl="0" indent="-457200" algn="just">
              <a:buFont typeface="Wingdings" panose="05000000000000000000" pitchFamily="2" charset="2"/>
              <a:buChar char="§"/>
            </a:pPr>
            <a:endParaRPr lang="en-US" sz="2800" dirty="0">
              <a:solidFill>
                <a:prstClr val="black"/>
              </a:solidFill>
            </a:endParaRPr>
          </a:p>
          <a:p>
            <a:pPr marL="457200" lvl="0" indent="-457200" algn="just">
              <a:buFont typeface="Wingdings" panose="05000000000000000000" pitchFamily="2" charset="2"/>
              <a:buChar char="§"/>
            </a:pPr>
            <a:r>
              <a:rPr lang="en-US" sz="2800" dirty="0">
                <a:solidFill>
                  <a:prstClr val="black"/>
                </a:solidFill>
              </a:rPr>
              <a:t>Consequently, amino acids are also precursors of glucose, fatty acids, and ketone bodies and are therefore metabolic fuels.</a:t>
            </a:r>
          </a:p>
          <a:p>
            <a:pPr marL="457200" lvl="0" indent="-457200" algn="just">
              <a:buFont typeface="Wingdings" panose="05000000000000000000" pitchFamily="2" charset="2"/>
              <a:buChar char="§"/>
            </a:pPr>
            <a:endParaRPr lang="en-US" sz="2800" dirty="0">
              <a:solidFill>
                <a:prstClr val="black"/>
              </a:solidFill>
            </a:endParaRPr>
          </a:p>
          <a:p>
            <a:pPr marL="457200" lvl="0" indent="-457200" algn="just">
              <a:buFont typeface="Wingdings" panose="05000000000000000000" pitchFamily="2" charset="2"/>
              <a:buChar char="§"/>
            </a:pPr>
            <a:r>
              <a:rPr lang="en-US" sz="2800" dirty="0">
                <a:solidFill>
                  <a:prstClr val="black"/>
                </a:solidFill>
              </a:rPr>
              <a:t>The course will consider the pathways of amino acid breakdown, synthesis, and utilization. </a:t>
            </a:r>
          </a:p>
          <a:p>
            <a:pPr marL="457200" lvl="0" indent="-457200" algn="just">
              <a:buFont typeface="Wingdings" panose="05000000000000000000" pitchFamily="2" charset="2"/>
              <a:buChar char="§"/>
            </a:pPr>
            <a:endParaRPr lang="en-US" sz="2800" dirty="0">
              <a:solidFill>
                <a:prstClr val="black"/>
              </a:solidFill>
            </a:endParaRPr>
          </a:p>
        </p:txBody>
      </p:sp>
    </p:spTree>
    <p:extLst>
      <p:ext uri="{BB962C8B-B14F-4D97-AF65-F5344CB8AC3E}">
        <p14:creationId xmlns:p14="http://schemas.microsoft.com/office/powerpoint/2010/main" val="2084741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C13C9C-3858-42BB-91B1-EC511753A75D}"/>
              </a:ext>
            </a:extLst>
          </p:cNvPr>
          <p:cNvPicPr/>
          <p:nvPr/>
        </p:nvPicPr>
        <p:blipFill>
          <a:blip r:embed="rId2"/>
          <a:stretch>
            <a:fillRect/>
          </a:stretch>
        </p:blipFill>
        <p:spPr>
          <a:xfrm>
            <a:off x="1729947" y="61784"/>
            <a:ext cx="8452020" cy="6128951"/>
          </a:xfrm>
          <a:prstGeom prst="rect">
            <a:avLst/>
          </a:prstGeom>
        </p:spPr>
      </p:pic>
      <p:sp>
        <p:nvSpPr>
          <p:cNvPr id="3" name="Rectangle 2">
            <a:extLst>
              <a:ext uri="{FF2B5EF4-FFF2-40B4-BE49-F238E27FC236}">
                <a16:creationId xmlns:a16="http://schemas.microsoft.com/office/drawing/2014/main" id="{6B30DAEF-87C1-4728-8E46-D8BEB672A6CE}"/>
              </a:ext>
            </a:extLst>
          </p:cNvPr>
          <p:cNvSpPr/>
          <p:nvPr/>
        </p:nvSpPr>
        <p:spPr>
          <a:xfrm>
            <a:off x="8368778" y="6006069"/>
            <a:ext cx="3773790" cy="461665"/>
          </a:xfrm>
          <a:prstGeom prst="rect">
            <a:avLst/>
          </a:prstGeom>
        </p:spPr>
        <p:txBody>
          <a:bodyPr wrap="none">
            <a:spAutoFit/>
          </a:bodyPr>
          <a:lstStyle/>
          <a:p>
            <a:r>
              <a:rPr lang="en-US" sz="2400" dirty="0">
                <a:latin typeface="Berlin Sans FB" panose="020E0602020502020306" pitchFamily="34" charset="0"/>
                <a:ea typeface="Calibri" panose="020F0502020204030204" pitchFamily="34" charset="0"/>
              </a:rPr>
              <a:t>Source: Pharma change info</a:t>
            </a:r>
            <a:endParaRPr lang="en-US" sz="2400" dirty="0">
              <a:latin typeface="Berlin Sans FB" panose="020E0602020502020306" pitchFamily="34" charset="0"/>
            </a:endParaRPr>
          </a:p>
        </p:txBody>
      </p:sp>
    </p:spTree>
    <p:extLst>
      <p:ext uri="{BB962C8B-B14F-4D97-AF65-F5344CB8AC3E}">
        <p14:creationId xmlns:p14="http://schemas.microsoft.com/office/powerpoint/2010/main" val="3136206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8E6EE9-A926-44E1-9E06-43FAC0D58750}"/>
              </a:ext>
            </a:extLst>
          </p:cNvPr>
          <p:cNvSpPr/>
          <p:nvPr/>
        </p:nvSpPr>
        <p:spPr>
          <a:xfrm>
            <a:off x="225287" y="258024"/>
            <a:ext cx="11675165" cy="6555641"/>
          </a:xfrm>
          <a:prstGeom prst="rect">
            <a:avLst/>
          </a:prstGeom>
        </p:spPr>
        <p:txBody>
          <a:bodyPr wrap="square">
            <a:spAutoFit/>
          </a:bodyPr>
          <a:lstStyle/>
          <a:p>
            <a:pPr algn="just"/>
            <a:r>
              <a:rPr lang="en-US" sz="2800" dirty="0">
                <a:latin typeface="Berlin Sans FB" panose="020E0602020502020306" pitchFamily="34" charset="0"/>
                <a:ea typeface="Calibri" panose="020F0502020204030204" pitchFamily="34" charset="0"/>
                <a:cs typeface="Times New Roman" panose="02020603050405020304" pitchFamily="18" charset="0"/>
              </a:rPr>
              <a:t>NOTE:</a:t>
            </a:r>
          </a:p>
          <a:p>
            <a:pPr algn="just"/>
            <a:endParaRPr lang="en-US" sz="2800" dirty="0">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The enzymes of many metabolic pathways are usually clustered, with the product of one enzyme reaction being channeled directly to the next enzyme in the pathway.</a:t>
            </a:r>
          </a:p>
          <a:p>
            <a:pPr marL="342900" marR="0" lvl="0" indent="-342900" algn="just">
              <a:spcBef>
                <a:spcPts val="0"/>
              </a:spcBef>
              <a:spcAft>
                <a:spcPts val="0"/>
              </a:spcAft>
              <a:buFont typeface="Symbol" panose="05050102010706020507" pitchFamily="18" charset="2"/>
              <a:buChar char=""/>
            </a:pPr>
            <a:endParaRPr lang="en-US" sz="2800" dirty="0">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In the urea cycle, the mitochondrial and cytosolic enzymes appear to be clustered in this way. The citrulline transported out of the mitochondrion is not diluted into the general pool of metabolites in the cytosol but is passed directly to the active site of </a:t>
            </a:r>
            <a:r>
              <a:rPr lang="en-US" sz="2800" dirty="0" err="1">
                <a:latin typeface="Berlin Sans FB" panose="020E0602020502020306" pitchFamily="34" charset="0"/>
                <a:ea typeface="Calibri" panose="020F0502020204030204" pitchFamily="34" charset="0"/>
                <a:cs typeface="Times New Roman" panose="02020603050405020304" pitchFamily="18" charset="0"/>
              </a:rPr>
              <a:t>argininosuccinate</a:t>
            </a:r>
            <a:r>
              <a:rPr lang="en-US" sz="2800" dirty="0">
                <a:latin typeface="Berlin Sans FB" panose="020E0602020502020306" pitchFamily="34" charset="0"/>
                <a:ea typeface="Calibri" panose="020F0502020204030204" pitchFamily="34" charset="0"/>
                <a:cs typeface="Times New Roman" panose="02020603050405020304" pitchFamily="18" charset="0"/>
              </a:rPr>
              <a:t> synthetase. </a:t>
            </a:r>
          </a:p>
          <a:p>
            <a:pPr marL="342900" marR="0" lvl="0" indent="-342900" algn="just">
              <a:spcBef>
                <a:spcPts val="0"/>
              </a:spcBef>
              <a:spcAft>
                <a:spcPts val="0"/>
              </a:spcAft>
              <a:buFont typeface="Symbol" panose="05050102010706020507" pitchFamily="18" charset="2"/>
              <a:buChar char=""/>
            </a:pPr>
            <a:endParaRPr lang="en-US" sz="2800" dirty="0">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This channeling between enzymes continues for </a:t>
            </a:r>
            <a:r>
              <a:rPr lang="en-US" sz="2800" dirty="0" err="1">
                <a:latin typeface="Berlin Sans FB" panose="020E0602020502020306" pitchFamily="34" charset="0"/>
                <a:ea typeface="Calibri" panose="020F0502020204030204" pitchFamily="34" charset="0"/>
                <a:cs typeface="Times New Roman" panose="02020603050405020304" pitchFamily="18" charset="0"/>
              </a:rPr>
              <a:t>argininosuccinate</a:t>
            </a:r>
            <a:r>
              <a:rPr lang="en-US" sz="2800" dirty="0">
                <a:latin typeface="Berlin Sans FB" panose="020E0602020502020306" pitchFamily="34" charset="0"/>
                <a:ea typeface="Calibri" panose="020F0502020204030204" pitchFamily="34" charset="0"/>
                <a:cs typeface="Times New Roman" panose="02020603050405020304" pitchFamily="18" charset="0"/>
              </a:rPr>
              <a:t>, arginine, and ornithine. Only urea is released into the general cytosolic pool of metabolites.</a:t>
            </a:r>
          </a:p>
          <a:p>
            <a:pPr algn="just"/>
            <a:r>
              <a:rPr lang="en-US" sz="2800" dirty="0">
                <a:latin typeface="Berlin Sans FB" panose="020E0602020502020306" pitchFamily="34" charset="0"/>
                <a:ea typeface="Calibri" panose="020F0502020204030204" pitchFamily="34" charset="0"/>
                <a:cs typeface="Times New Roman" panose="02020603050405020304" pitchFamily="18" charset="0"/>
              </a:rPr>
              <a:t> </a:t>
            </a: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5827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72BED9-A23D-4D93-8757-DC19BFC389BC}"/>
              </a:ext>
            </a:extLst>
          </p:cNvPr>
          <p:cNvSpPr/>
          <p:nvPr/>
        </p:nvSpPr>
        <p:spPr>
          <a:xfrm>
            <a:off x="172278" y="117693"/>
            <a:ext cx="11820939" cy="6740307"/>
          </a:xfrm>
          <a:prstGeom prst="rect">
            <a:avLst/>
          </a:prstGeom>
        </p:spPr>
        <p:txBody>
          <a:bodyPr wrap="square">
            <a:spAutoFit/>
          </a:bodyPr>
          <a:lstStyle/>
          <a:p>
            <a:pPr algn="just"/>
            <a:r>
              <a:rPr lang="en-US" sz="2700" b="1" dirty="0">
                <a:solidFill>
                  <a:schemeClr val="tx2"/>
                </a:solidFill>
                <a:latin typeface="Berlin Sans FB" panose="020E0602020502020306" pitchFamily="34" charset="0"/>
                <a:ea typeface="Calibri" panose="020F0502020204030204" pitchFamily="34" charset="0"/>
                <a:cs typeface="Times New Roman" panose="02020603050405020304" pitchFamily="18" charset="0"/>
              </a:rPr>
              <a:t>Interconnectivity between Urea Cycle and Citric Acid Cycle</a:t>
            </a:r>
          </a:p>
          <a:p>
            <a:pPr algn="just"/>
            <a:endParaRPr lang="en-US" sz="2700" dirty="0">
              <a:latin typeface="Berlin Sans FB" panose="020E0602020502020306" pitchFamily="34"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
            </a:pPr>
            <a:r>
              <a:rPr lang="en-US" sz="2700" dirty="0">
                <a:latin typeface="Berlin Sans FB" panose="020E0602020502020306" pitchFamily="34" charset="0"/>
                <a:ea typeface="Calibri" panose="020F0502020204030204" pitchFamily="34" charset="0"/>
                <a:cs typeface="Times New Roman" panose="02020603050405020304" pitchFamily="18" charset="0"/>
              </a:rPr>
              <a:t>Because the fumarate produced in the </a:t>
            </a:r>
            <a:r>
              <a:rPr lang="en-US" sz="2700" dirty="0" err="1">
                <a:latin typeface="Berlin Sans FB" panose="020E0602020502020306" pitchFamily="34" charset="0"/>
                <a:ea typeface="Calibri" panose="020F0502020204030204" pitchFamily="34" charset="0"/>
                <a:cs typeface="Times New Roman" panose="02020603050405020304" pitchFamily="18" charset="0"/>
              </a:rPr>
              <a:t>Arginosuccinase</a:t>
            </a:r>
            <a:r>
              <a:rPr lang="en-US" sz="2700" dirty="0">
                <a:latin typeface="Berlin Sans FB" panose="020E0602020502020306" pitchFamily="34" charset="0"/>
                <a:ea typeface="Calibri" panose="020F0502020204030204" pitchFamily="34" charset="0"/>
                <a:cs typeface="Times New Roman" panose="02020603050405020304" pitchFamily="18" charset="0"/>
              </a:rPr>
              <a:t> reaction is also an intermediate of the citric acid cycle, the cycles are, in principle, interconnected.</a:t>
            </a:r>
          </a:p>
          <a:p>
            <a:pPr marL="457200" indent="-457200" algn="just">
              <a:buFont typeface="Wingdings" panose="05000000000000000000" pitchFamily="2" charset="2"/>
              <a:buChar char="§"/>
            </a:pPr>
            <a:r>
              <a:rPr lang="en-US" sz="2700" dirty="0">
                <a:latin typeface="Berlin Sans FB" panose="020E0602020502020306" pitchFamily="34" charset="0"/>
                <a:ea typeface="Calibri" panose="020F0502020204030204" pitchFamily="34" charset="0"/>
                <a:cs typeface="Times New Roman" panose="02020603050405020304" pitchFamily="18" charset="0"/>
              </a:rPr>
              <a:t>However, each cycle can operate independently and communication between them depends on the transport of key intermediates between the mitochondrion and cytosol.</a:t>
            </a:r>
          </a:p>
          <a:p>
            <a:pPr marL="457200" indent="-457200" algn="just">
              <a:buFont typeface="Wingdings" panose="05000000000000000000" pitchFamily="2" charset="2"/>
              <a:buChar char="§"/>
            </a:pPr>
            <a:endParaRPr lang="en-US" sz="2700" dirty="0">
              <a:latin typeface="Berlin Sans FB" panose="020E0602020502020306" pitchFamily="34"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
            </a:pPr>
            <a:r>
              <a:rPr lang="en-US" sz="2700" dirty="0">
                <a:latin typeface="Berlin Sans FB" panose="020E0602020502020306" pitchFamily="34" charset="0"/>
                <a:ea typeface="Calibri" panose="020F0502020204030204" pitchFamily="34" charset="0"/>
                <a:cs typeface="Times New Roman" panose="02020603050405020304" pitchFamily="18" charset="0"/>
              </a:rPr>
              <a:t>Several enzymes of the citric acid cycle, including fumarase (fumarate hydratase) and malate dehydrogenase, are also present as isozymes in the cytosol. </a:t>
            </a:r>
          </a:p>
          <a:p>
            <a:pPr marL="457200" indent="-457200" algn="just">
              <a:buFont typeface="Wingdings" panose="05000000000000000000" pitchFamily="2" charset="2"/>
              <a:buChar char="§"/>
            </a:pPr>
            <a:endParaRPr lang="en-US" sz="2700" dirty="0">
              <a:latin typeface="Berlin Sans FB" panose="020E0602020502020306" pitchFamily="34"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
            </a:pPr>
            <a:r>
              <a:rPr lang="en-US" sz="27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The fumarate generated in cytosolic arginine synthesis can therefore be converted to malate in the cytosol, and these intermediates can be further metabolized in the cytosol or transported into mitochondria for use in the citric acid cycle.</a:t>
            </a:r>
            <a:endParaRPr lang="en-US" sz="2700" dirty="0">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7332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E3F18F-6F61-4418-85BE-61DF6162848F}"/>
              </a:ext>
            </a:extLst>
          </p:cNvPr>
          <p:cNvSpPr/>
          <p:nvPr/>
        </p:nvSpPr>
        <p:spPr>
          <a:xfrm>
            <a:off x="225288" y="226902"/>
            <a:ext cx="11728174" cy="3539430"/>
          </a:xfrm>
          <a:prstGeom prst="rect">
            <a:avLst/>
          </a:prstGeom>
        </p:spPr>
        <p:txBody>
          <a:bodyPr wrap="square">
            <a:spAutoFit/>
          </a:bodyPr>
          <a:lstStyle/>
          <a:p>
            <a:pPr lvl="0" algn="just"/>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Aspartate formed in mitochondria by transamination between oxaloacetate and glutamate can be transported to the cytosol, where it serves as nitrogen donor in the urea cycle reaction catalyzed by </a:t>
            </a:r>
            <a:r>
              <a:rPr lang="en-US" sz="2800" dirty="0" err="1">
                <a:solidFill>
                  <a:prstClr val="black"/>
                </a:solidFill>
                <a:latin typeface="Berlin Sans FB" panose="020E0602020502020306" pitchFamily="34" charset="0"/>
                <a:ea typeface="Calibri" panose="020F0502020204030204" pitchFamily="34" charset="0"/>
                <a:cs typeface="Times New Roman" panose="02020603050405020304" pitchFamily="18" charset="0"/>
              </a:rPr>
              <a:t>argininosuccinate</a:t>
            </a: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synthetase.</a:t>
            </a:r>
          </a:p>
          <a:p>
            <a:pPr lvl="0" algn="just"/>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a:t>
            </a:r>
          </a:p>
          <a:p>
            <a:pPr lvl="0" algn="just"/>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These reactions, making up the </a:t>
            </a:r>
            <a:r>
              <a:rPr lang="en-US" sz="2800" b="1"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aspartate-</a:t>
            </a:r>
            <a:r>
              <a:rPr lang="en-US" sz="2800" b="1" dirty="0" err="1">
                <a:solidFill>
                  <a:prstClr val="black"/>
                </a:solidFill>
                <a:latin typeface="Berlin Sans FB" panose="020E0602020502020306" pitchFamily="34" charset="0"/>
                <a:ea typeface="Calibri" panose="020F0502020204030204" pitchFamily="34" charset="0"/>
                <a:cs typeface="Times New Roman" panose="02020603050405020304" pitchFamily="18" charset="0"/>
              </a:rPr>
              <a:t>argininosuccinate</a:t>
            </a: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a:t>
            </a:r>
            <a:r>
              <a:rPr lang="en-US" sz="2800" b="1"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shunt, </a:t>
            </a: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provide metabolic links between the separate pathways by which the amino groups and carbon skeletons of amino acids are processed.</a:t>
            </a:r>
          </a:p>
          <a:p>
            <a:pPr lvl="0" algn="just"/>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82071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8-12">
            <a:extLst>
              <a:ext uri="{FF2B5EF4-FFF2-40B4-BE49-F238E27FC236}">
                <a16:creationId xmlns:a16="http://schemas.microsoft.com/office/drawing/2014/main" id="{410C4843-D196-4D8B-B488-B5FB694E0FA3}"/>
              </a:ext>
            </a:extLst>
          </p:cNvPr>
          <p:cNvPicPr/>
          <p:nvPr/>
        </p:nvPicPr>
        <p:blipFill>
          <a:blip r:embed="rId2"/>
          <a:srcRect/>
          <a:stretch>
            <a:fillRect/>
          </a:stretch>
        </p:blipFill>
        <p:spPr bwMode="auto">
          <a:xfrm>
            <a:off x="689113" y="596348"/>
            <a:ext cx="10694504" cy="5791200"/>
          </a:xfrm>
          <a:prstGeom prst="rect">
            <a:avLst/>
          </a:prstGeom>
          <a:noFill/>
          <a:ln w="9525">
            <a:noFill/>
            <a:miter lim="800000"/>
            <a:headEnd/>
            <a:tailEnd/>
          </a:ln>
        </p:spPr>
      </p:pic>
    </p:spTree>
    <p:extLst>
      <p:ext uri="{BB962C8B-B14F-4D97-AF65-F5344CB8AC3E}">
        <p14:creationId xmlns:p14="http://schemas.microsoft.com/office/powerpoint/2010/main" val="2125236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49FC8F-194A-4A14-BEB0-4DB549798530}"/>
              </a:ext>
            </a:extLst>
          </p:cNvPr>
          <p:cNvSpPr/>
          <p:nvPr/>
        </p:nvSpPr>
        <p:spPr>
          <a:xfrm>
            <a:off x="159025" y="187874"/>
            <a:ext cx="11834191" cy="4832092"/>
          </a:xfrm>
          <a:prstGeom prst="rect">
            <a:avLst/>
          </a:prstGeom>
        </p:spPr>
        <p:txBody>
          <a:bodyPr wrap="square">
            <a:spAutoFit/>
          </a:bodyPr>
          <a:lstStyle/>
          <a:p>
            <a:pPr algn="just"/>
            <a:r>
              <a:rPr lang="en-US" sz="2800" b="1" dirty="0">
                <a:solidFill>
                  <a:schemeClr val="tx2"/>
                </a:solidFill>
                <a:latin typeface="Berlin Sans FB" panose="020E0602020502020306" pitchFamily="34" charset="0"/>
                <a:ea typeface="Calibri" panose="020F0502020204030204" pitchFamily="34" charset="0"/>
                <a:cs typeface="Times New Roman" panose="02020603050405020304" pitchFamily="18" charset="0"/>
              </a:rPr>
              <a:t>Pathway Interconnections Reduce the Energetic Cost of Urea Synthesis</a:t>
            </a:r>
          </a:p>
          <a:p>
            <a:pPr algn="just"/>
            <a:endParaRPr lang="en-US" sz="2800" dirty="0">
              <a:solidFill>
                <a:schemeClr val="tx2"/>
              </a:solidFill>
              <a:latin typeface="Berlin Sans FB" panose="020E0602020502020306" pitchFamily="34" charset="0"/>
              <a:ea typeface="Calibri" panose="020F0502020204030204" pitchFamily="34" charset="0"/>
              <a:cs typeface="Times New Roman" panose="02020603050405020304" pitchFamily="18" charset="0"/>
            </a:endParaRPr>
          </a:p>
          <a:p>
            <a:pPr algn="just"/>
            <a:r>
              <a:rPr lang="en-US" sz="2800" dirty="0">
                <a:latin typeface="Berlin Sans FB" panose="020E0602020502020306" pitchFamily="34" charset="0"/>
                <a:ea typeface="Calibri" panose="020F0502020204030204" pitchFamily="34" charset="0"/>
                <a:cs typeface="Times New Roman" panose="02020603050405020304" pitchFamily="18" charset="0"/>
              </a:rPr>
              <a:t>If the urea cycle is considered in isolation, the synthesis of one molecule of urea requires four high energy phosphate groups. </a:t>
            </a:r>
          </a:p>
          <a:p>
            <a:pPr algn="just"/>
            <a:endParaRPr lang="en-US" sz="2800" dirty="0">
              <a:latin typeface="Berlin Sans FB" panose="020E0602020502020306" pitchFamily="34" charset="0"/>
              <a:ea typeface="Calibri" panose="020F0502020204030204" pitchFamily="34" charset="0"/>
              <a:cs typeface="Times New Roman" panose="02020603050405020304" pitchFamily="18" charset="0"/>
            </a:endParaRPr>
          </a:p>
          <a:p>
            <a:pPr algn="just"/>
            <a:r>
              <a:rPr lang="en-US" sz="2800" dirty="0">
                <a:latin typeface="Berlin Sans FB" panose="020E0602020502020306" pitchFamily="34" charset="0"/>
                <a:ea typeface="Calibri" panose="020F0502020204030204" pitchFamily="34" charset="0"/>
                <a:cs typeface="Times New Roman" panose="02020603050405020304" pitchFamily="18" charset="0"/>
              </a:rPr>
              <a:t>Two ATP molecules are required to make carbamoyl phosphate, and one ATP to make arginosuccinate—the latter ATP undergoing a pyrophosphate cleavage to AMP and </a:t>
            </a:r>
            <a:r>
              <a:rPr lang="en-US" sz="2800" dirty="0" err="1">
                <a:latin typeface="Berlin Sans FB" panose="020E0602020502020306" pitchFamily="34" charset="0"/>
                <a:ea typeface="Calibri" panose="020F0502020204030204" pitchFamily="34" charset="0"/>
                <a:cs typeface="Times New Roman" panose="02020603050405020304" pitchFamily="18" charset="0"/>
              </a:rPr>
              <a:t>PPi</a:t>
            </a:r>
            <a:r>
              <a:rPr lang="en-US" sz="2800" dirty="0">
                <a:latin typeface="Berlin Sans FB" panose="020E0602020502020306" pitchFamily="34" charset="0"/>
                <a:ea typeface="Calibri" panose="020F0502020204030204" pitchFamily="34" charset="0"/>
                <a:cs typeface="Times New Roman" panose="02020603050405020304" pitchFamily="18" charset="0"/>
              </a:rPr>
              <a:t>, which is hydrolyzed to two Pi. </a:t>
            </a:r>
          </a:p>
          <a:p>
            <a:pPr algn="just"/>
            <a:endParaRPr lang="en-US" sz="2800" dirty="0">
              <a:latin typeface="Berlin Sans FB" panose="020E0602020502020306" pitchFamily="34" charset="0"/>
              <a:ea typeface="Calibri" panose="020F0502020204030204" pitchFamily="34" charset="0"/>
              <a:cs typeface="Times New Roman" panose="02020603050405020304" pitchFamily="18" charset="0"/>
            </a:endParaRPr>
          </a:p>
          <a:p>
            <a:pPr algn="just"/>
            <a:r>
              <a:rPr lang="en-US" sz="2800" dirty="0">
                <a:latin typeface="Berlin Sans FB" panose="020E0602020502020306" pitchFamily="34" charset="0"/>
                <a:ea typeface="Calibri" panose="020F0502020204030204" pitchFamily="34" charset="0"/>
                <a:cs typeface="Times New Roman" panose="02020603050405020304" pitchFamily="18" charset="0"/>
              </a:rPr>
              <a:t>The overall equation of the urea cycle is: </a:t>
            </a:r>
          </a:p>
        </p:txBody>
      </p:sp>
      <p:sp>
        <p:nvSpPr>
          <p:cNvPr id="12" name="Rectangle 11">
            <a:extLst>
              <a:ext uri="{FF2B5EF4-FFF2-40B4-BE49-F238E27FC236}">
                <a16:creationId xmlns:a16="http://schemas.microsoft.com/office/drawing/2014/main" id="{3611948F-44E6-411B-BF45-525C77238DF8}"/>
              </a:ext>
            </a:extLst>
          </p:cNvPr>
          <p:cNvSpPr>
            <a:spLocks noChangeArrowheads="1"/>
          </p:cNvSpPr>
          <p:nvPr/>
        </p:nvSpPr>
        <p:spPr bwMode="auto">
          <a:xfrm>
            <a:off x="1616765" y="5019966"/>
            <a:ext cx="730194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13" name="Straight Arrow Connector 12">
            <a:extLst>
              <a:ext uri="{FF2B5EF4-FFF2-40B4-BE49-F238E27FC236}">
                <a16:creationId xmlns:a16="http://schemas.microsoft.com/office/drawing/2014/main" id="{D47B5040-7AE9-45EE-AE52-F706DE05CED2}"/>
              </a:ext>
            </a:extLst>
          </p:cNvPr>
          <p:cNvCxnSpPr>
            <a:cxnSpLocks noChangeShapeType="1"/>
          </p:cNvCxnSpPr>
          <p:nvPr/>
        </p:nvCxnSpPr>
        <p:spPr bwMode="auto">
          <a:xfrm>
            <a:off x="4836215" y="12754266"/>
            <a:ext cx="37080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4" name="Rectangle 12">
            <a:extLst>
              <a:ext uri="{FF2B5EF4-FFF2-40B4-BE49-F238E27FC236}">
                <a16:creationId xmlns:a16="http://schemas.microsoft.com/office/drawing/2014/main" id="{56AE2407-3048-48A0-8B87-6CAD0F072F05}"/>
              </a:ext>
            </a:extLst>
          </p:cNvPr>
          <p:cNvSpPr>
            <a:spLocks noChangeArrowheads="1"/>
          </p:cNvSpPr>
          <p:nvPr/>
        </p:nvSpPr>
        <p:spPr bwMode="auto">
          <a:xfrm>
            <a:off x="159026" y="5215556"/>
            <a:ext cx="118341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2NH4</a:t>
            </a:r>
            <a:r>
              <a:rPr kumimoji="0" lang="en-US" altLang="en-US" sz="2800" b="0" i="0" u="none" strike="noStrike" cap="none" normalizeH="0" baseline="3000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 + HCO</a:t>
            </a:r>
            <a:r>
              <a:rPr kumimoji="0" lang="en-US" altLang="en-US" sz="2800" b="0" i="0" u="none" strike="noStrike" cap="none" normalizeH="0" baseline="-3000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3</a:t>
            </a:r>
            <a:r>
              <a:rPr kumimoji="0" lang="en-US" altLang="en-US" sz="28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 </a:t>
            </a:r>
            <a:r>
              <a:rPr kumimoji="0" lang="en-US" altLang="en-US" sz="2800" b="0" i="0" u="none" strike="noStrike" cap="none" normalizeH="0" baseline="3000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 + 3ATP</a:t>
            </a:r>
            <a:r>
              <a:rPr kumimoji="0" lang="en-US" altLang="en-US" sz="2800" b="0" i="0" u="none" strike="noStrike" cap="none" normalizeH="0" baseline="3000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4-</a:t>
            </a:r>
            <a:r>
              <a:rPr kumimoji="0" lang="en-US" altLang="en-US" sz="28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 + H</a:t>
            </a:r>
            <a:r>
              <a:rPr kumimoji="0" lang="en-US" altLang="en-US" sz="2800" b="0" i="0" u="none" strike="noStrike" cap="none" normalizeH="0" baseline="-3000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2</a:t>
            </a:r>
            <a:r>
              <a:rPr kumimoji="0" lang="en-US" altLang="en-US" sz="28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O                            Urea + 2ADP + 4Pi + AMP+ 2H</a:t>
            </a:r>
            <a:r>
              <a:rPr kumimoji="0" lang="en-US" altLang="en-US" sz="2800" b="0" i="0" u="none" strike="noStrike" cap="none" normalizeH="0" baseline="3000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Berlin Sans FB" panose="020E0602020502020306" pitchFamily="34" charset="0"/>
            </a:endParaRPr>
          </a:p>
        </p:txBody>
      </p:sp>
      <p:sp>
        <p:nvSpPr>
          <p:cNvPr id="17" name="Arrow: Right 16">
            <a:extLst>
              <a:ext uri="{FF2B5EF4-FFF2-40B4-BE49-F238E27FC236}">
                <a16:creationId xmlns:a16="http://schemas.microsoft.com/office/drawing/2014/main" id="{DF3879B5-A404-457E-A4C7-74069D021082}"/>
              </a:ext>
            </a:extLst>
          </p:cNvPr>
          <p:cNvSpPr/>
          <p:nvPr/>
        </p:nvSpPr>
        <p:spPr>
          <a:xfrm>
            <a:off x="5207017" y="5379371"/>
            <a:ext cx="1551592" cy="195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433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B38AD1-08A5-43E7-9685-35CA929058E4}"/>
              </a:ext>
            </a:extLst>
          </p:cNvPr>
          <p:cNvSpPr/>
          <p:nvPr/>
        </p:nvSpPr>
        <p:spPr>
          <a:xfrm>
            <a:off x="159026" y="241278"/>
            <a:ext cx="11926957" cy="6124754"/>
          </a:xfrm>
          <a:prstGeom prst="rect">
            <a:avLst/>
          </a:prstGeom>
        </p:spPr>
        <p:txBody>
          <a:bodyPr wrap="square">
            <a:spAutoFit/>
          </a:bodyPr>
          <a:lstStyle/>
          <a:p>
            <a:pPr algn="just"/>
            <a:r>
              <a:rPr lang="en-US" sz="2800" dirty="0">
                <a:latin typeface="Berlin Sans FB" panose="020E0602020502020306" pitchFamily="34" charset="0"/>
                <a:ea typeface="Calibri" panose="020F0502020204030204" pitchFamily="34" charset="0"/>
                <a:cs typeface="Times New Roman" panose="02020603050405020304" pitchFamily="18" charset="0"/>
              </a:rPr>
              <a:t>However, the urea cycle also causes a net conversion of oxaloacetate to fumarate (via aspartate), and the regeneration of oxaloacetate produces NADH in the malate dehydrogenase reaction. </a:t>
            </a:r>
          </a:p>
          <a:p>
            <a:pPr algn="just"/>
            <a:endParaRPr lang="en-US" sz="2800" dirty="0">
              <a:latin typeface="Berlin Sans FB" panose="020E0602020502020306" pitchFamily="34" charset="0"/>
              <a:ea typeface="Calibri" panose="020F0502020204030204" pitchFamily="34" charset="0"/>
              <a:cs typeface="Times New Roman" panose="02020603050405020304" pitchFamily="18" charset="0"/>
            </a:endParaRPr>
          </a:p>
          <a:p>
            <a:pPr algn="just"/>
            <a:r>
              <a:rPr lang="en-US" sz="2800" dirty="0">
                <a:latin typeface="Berlin Sans FB" panose="020E0602020502020306" pitchFamily="34" charset="0"/>
                <a:ea typeface="Calibri" panose="020F0502020204030204" pitchFamily="34" charset="0"/>
                <a:cs typeface="Times New Roman" panose="02020603050405020304" pitchFamily="18" charset="0"/>
              </a:rPr>
              <a:t>Each NADH molecule can generate 3 ATP during mitochondrial respiration, greatly reducing the overall energetic cost of urea synthesis.</a:t>
            </a:r>
          </a:p>
          <a:p>
            <a:pPr algn="just"/>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a:p>
            <a:pPr algn="just"/>
            <a:r>
              <a:rPr lang="en-US" sz="2800" b="1" dirty="0">
                <a:latin typeface="Berlin Sans FB" panose="020E0602020502020306" pitchFamily="34" charset="0"/>
                <a:ea typeface="Calibri" panose="020F0502020204030204" pitchFamily="34" charset="0"/>
                <a:cs typeface="Times New Roman" panose="02020603050405020304" pitchFamily="18" charset="0"/>
              </a:rPr>
              <a:t>Rate Limiting Steps of Urea cycle</a:t>
            </a:r>
          </a:p>
          <a:p>
            <a:pPr algn="just"/>
            <a:r>
              <a:rPr lang="en-US" sz="2800" dirty="0">
                <a:latin typeface="Berlin Sans FB" panose="020E0602020502020306" pitchFamily="34" charset="0"/>
                <a:ea typeface="Calibri" panose="020F0502020204030204" pitchFamily="34" charset="0"/>
                <a:cs typeface="Times New Roman" panose="02020603050405020304" pitchFamily="18" charset="0"/>
              </a:rPr>
              <a:t>The conversion of ammonium ions to carbamoyl phosphate catalyzed by carbamoyl synthetase I is a rate limiting step. </a:t>
            </a:r>
          </a:p>
          <a:p>
            <a:pPr algn="just"/>
            <a:endParaRPr lang="en-US" sz="2800" dirty="0">
              <a:latin typeface="Berlin Sans FB" panose="020E0602020502020306" pitchFamily="34" charset="0"/>
              <a:ea typeface="Calibri" panose="020F0502020204030204" pitchFamily="34" charset="0"/>
              <a:cs typeface="Times New Roman" panose="02020603050405020304" pitchFamily="18" charset="0"/>
            </a:endParaRPr>
          </a:p>
          <a:p>
            <a:pPr algn="just"/>
            <a:r>
              <a:rPr lang="en-US" sz="2800" dirty="0">
                <a:latin typeface="Berlin Sans FB" panose="020E0602020502020306" pitchFamily="34" charset="0"/>
                <a:ea typeface="Calibri" panose="020F0502020204030204" pitchFamily="34" charset="0"/>
                <a:cs typeface="Times New Roman" panose="02020603050405020304" pitchFamily="18" charset="0"/>
              </a:rPr>
              <a:t>This enzyme (carbamoyl synthetase I) gets activated by N-</a:t>
            </a:r>
            <a:r>
              <a:rPr lang="en-US" sz="2800" dirty="0" err="1">
                <a:latin typeface="Berlin Sans FB" panose="020E0602020502020306" pitchFamily="34" charset="0"/>
                <a:ea typeface="Calibri" panose="020F0502020204030204" pitchFamily="34" charset="0"/>
                <a:cs typeface="Times New Roman" panose="02020603050405020304" pitchFamily="18" charset="0"/>
              </a:rPr>
              <a:t>acetylglutamate</a:t>
            </a:r>
            <a:r>
              <a:rPr lang="en-US" sz="2800" dirty="0">
                <a:latin typeface="Berlin Sans FB" panose="020E0602020502020306" pitchFamily="34" charset="0"/>
                <a:ea typeface="Calibri" panose="020F0502020204030204" pitchFamily="34" charset="0"/>
                <a:cs typeface="Times New Roman" panose="02020603050405020304" pitchFamily="18" charset="0"/>
              </a:rPr>
              <a:t> (NAG) which is formed by reaction between acetyl CoA and glutamate catalyzed by the enzyme N-</a:t>
            </a:r>
            <a:r>
              <a:rPr lang="en-US" sz="2800" dirty="0" err="1">
                <a:latin typeface="Berlin Sans FB" panose="020E0602020502020306" pitchFamily="34" charset="0"/>
                <a:ea typeface="Calibri" panose="020F0502020204030204" pitchFamily="34" charset="0"/>
                <a:cs typeface="Times New Roman" panose="02020603050405020304" pitchFamily="18" charset="0"/>
              </a:rPr>
              <a:t>acetylglutamate</a:t>
            </a:r>
            <a:r>
              <a:rPr lang="en-US" sz="2800" dirty="0">
                <a:latin typeface="Berlin Sans FB" panose="020E0602020502020306" pitchFamily="34" charset="0"/>
                <a:ea typeface="Calibri" panose="020F0502020204030204" pitchFamily="34" charset="0"/>
                <a:cs typeface="Times New Roman" panose="02020603050405020304" pitchFamily="18" charset="0"/>
              </a:rPr>
              <a:t> synthase (activated by arginine). </a:t>
            </a: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0826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FA973F-3EC8-4FEA-B901-2735C6AADA6F}"/>
              </a:ext>
            </a:extLst>
          </p:cNvPr>
          <p:cNvSpPr/>
          <p:nvPr/>
        </p:nvSpPr>
        <p:spPr>
          <a:xfrm>
            <a:off x="212035" y="111423"/>
            <a:ext cx="6162261" cy="6555641"/>
          </a:xfrm>
          <a:prstGeom prst="rect">
            <a:avLst/>
          </a:prstGeom>
        </p:spPr>
        <p:txBody>
          <a:bodyPr wrap="square">
            <a:spAutoFit/>
          </a:bodyPr>
          <a:lstStyle/>
          <a:p>
            <a:pPr lvl="0" algn="just"/>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Thus, concentrations of glutamate and acetyl CoA as well as levels of arginine determine the steady state levels of N-</a:t>
            </a:r>
            <a:r>
              <a:rPr lang="en-US" sz="2800" dirty="0" err="1">
                <a:solidFill>
                  <a:prstClr val="black"/>
                </a:solidFill>
                <a:latin typeface="Berlin Sans FB" panose="020E0602020502020306" pitchFamily="34" charset="0"/>
                <a:ea typeface="Calibri" panose="020F0502020204030204" pitchFamily="34" charset="0"/>
                <a:cs typeface="Times New Roman" panose="02020603050405020304" pitchFamily="18" charset="0"/>
              </a:rPr>
              <a:t>acetylglutamate</a:t>
            </a: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(NAG) which in turn regulates the concentration of urea.</a:t>
            </a:r>
          </a:p>
          <a:p>
            <a:pPr lvl="0" algn="just"/>
            <a:endPar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endParaRPr>
          </a:p>
          <a:p>
            <a:pPr lvl="0" algn="just"/>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When a high protein diet is  consumed, levels of NAG increases and in turn urea levels increase. Also during starvation, when muscle proteins start breaking down to source out energy, urea levels increase in response. Other enzymes participating in the urea cycle are mostly regulated by the concentrations of their respective substrates.</a:t>
            </a:r>
          </a:p>
        </p:txBody>
      </p:sp>
      <p:pic>
        <p:nvPicPr>
          <p:cNvPr id="4" name="Picture 3" descr="Rate limiting step of Urea cycle">
            <a:extLst>
              <a:ext uri="{FF2B5EF4-FFF2-40B4-BE49-F238E27FC236}">
                <a16:creationId xmlns:a16="http://schemas.microsoft.com/office/drawing/2014/main" id="{663AD2FF-8471-4AF8-B914-9D42368D5C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70643" y="318052"/>
            <a:ext cx="5022574" cy="5632174"/>
          </a:xfrm>
          <a:prstGeom prst="rect">
            <a:avLst/>
          </a:prstGeom>
          <a:noFill/>
          <a:ln>
            <a:noFill/>
          </a:ln>
        </p:spPr>
      </p:pic>
    </p:spTree>
    <p:extLst>
      <p:ext uri="{BB962C8B-B14F-4D97-AF65-F5344CB8AC3E}">
        <p14:creationId xmlns:p14="http://schemas.microsoft.com/office/powerpoint/2010/main" val="2409032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50E05E-AC13-498D-A479-A5FA9900A106}"/>
              </a:ext>
            </a:extLst>
          </p:cNvPr>
          <p:cNvSpPr/>
          <p:nvPr/>
        </p:nvSpPr>
        <p:spPr>
          <a:xfrm>
            <a:off x="119269" y="126689"/>
            <a:ext cx="11887200" cy="2246769"/>
          </a:xfrm>
          <a:prstGeom prst="rect">
            <a:avLst/>
          </a:prstGeom>
        </p:spPr>
        <p:txBody>
          <a:bodyPr wrap="square">
            <a:spAutoFit/>
          </a:bodyPr>
          <a:lstStyle/>
          <a:p>
            <a:pPr algn="just"/>
            <a:r>
              <a:rPr lang="en-US" sz="2800" dirty="0">
                <a:latin typeface="Berlin Sans FB" panose="020E0602020502020306" pitchFamily="34" charset="0"/>
                <a:ea typeface="Calibri" panose="020F0502020204030204" pitchFamily="34" charset="0"/>
                <a:cs typeface="Times New Roman" panose="02020603050405020304" pitchFamily="18" charset="0"/>
              </a:rPr>
              <a:t>*All the five enzymes are synthesized at higher rates in starving animals and in animals on very-high-protein diets than in well-fed animals eating primarily carbohydrates and fats. </a:t>
            </a:r>
          </a:p>
          <a:p>
            <a:pPr algn="just"/>
            <a:endParaRPr lang="en-US" sz="2800" dirty="0">
              <a:latin typeface="Berlin Sans FB" panose="020E0602020502020306" pitchFamily="34" charset="0"/>
              <a:ea typeface="Calibri" panose="020F0502020204030204" pitchFamily="34" charset="0"/>
              <a:cs typeface="Times New Roman" panose="02020603050405020304" pitchFamily="18" charset="0"/>
            </a:endParaRPr>
          </a:p>
          <a:p>
            <a:pPr algn="just"/>
            <a:r>
              <a:rPr lang="en-US" sz="2800" dirty="0">
                <a:latin typeface="Berlin Sans FB" panose="020E0602020502020306" pitchFamily="34" charset="0"/>
                <a:ea typeface="Calibri" panose="020F0502020204030204" pitchFamily="34" charset="0"/>
                <a:cs typeface="Times New Roman" panose="02020603050405020304" pitchFamily="18" charset="0"/>
              </a:rPr>
              <a:t>Animals on protein-free diets produce lower levels of urea cycle enzymes. </a:t>
            </a: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7820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208A-7FFA-494D-A2A2-FB1248907AEF}"/>
              </a:ext>
            </a:extLst>
          </p:cNvPr>
          <p:cNvSpPr>
            <a:spLocks noGrp="1"/>
          </p:cNvSpPr>
          <p:nvPr>
            <p:ph type="title"/>
          </p:nvPr>
        </p:nvSpPr>
        <p:spPr>
          <a:xfrm>
            <a:off x="838199" y="166343"/>
            <a:ext cx="10515600" cy="946840"/>
          </a:xfrm>
        </p:spPr>
        <p:txBody>
          <a:bodyPr>
            <a:normAutofit fontScale="90000"/>
          </a:bodyPr>
          <a:lstStyle/>
          <a:p>
            <a:pPr algn="ctr"/>
            <a:r>
              <a:rPr lang="en-US" sz="4000" b="1" dirty="0">
                <a:latin typeface="Berlin Sans FB" panose="020E0602020502020306" pitchFamily="34" charset="0"/>
              </a:rPr>
              <a:t>METABOLIC FATES OF CARBON SKELETON</a:t>
            </a:r>
            <a:endParaRPr lang="en-US" dirty="0"/>
          </a:p>
        </p:txBody>
      </p:sp>
      <p:sp>
        <p:nvSpPr>
          <p:cNvPr id="3" name="Rectangle 2">
            <a:extLst>
              <a:ext uri="{FF2B5EF4-FFF2-40B4-BE49-F238E27FC236}">
                <a16:creationId xmlns:a16="http://schemas.microsoft.com/office/drawing/2014/main" id="{5FD6B1FB-0394-4DAE-94F5-036863F00550}"/>
              </a:ext>
            </a:extLst>
          </p:cNvPr>
          <p:cNvSpPr/>
          <p:nvPr/>
        </p:nvSpPr>
        <p:spPr>
          <a:xfrm>
            <a:off x="225287" y="1232453"/>
            <a:ext cx="11741425" cy="5262979"/>
          </a:xfrm>
          <a:prstGeom prst="rect">
            <a:avLst/>
          </a:prstGeom>
        </p:spPr>
        <p:txBody>
          <a:bodyPr wrap="square">
            <a:spAutoFit/>
          </a:bodyPr>
          <a:lstStyle/>
          <a:p>
            <a:pPr marL="342900" marR="0" lvl="0" indent="-342900" algn="just">
              <a:spcBef>
                <a:spcPts val="0"/>
              </a:spcBef>
              <a:spcAft>
                <a:spcPts val="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The carbon skeletons of amino acids are broken down into metabolites that can either be oxidized into CO</a:t>
            </a:r>
            <a:r>
              <a:rPr lang="en-US" sz="2800" baseline="-25000" dirty="0">
                <a:latin typeface="Berlin Sans FB" panose="020E0602020502020306" pitchFamily="34" charset="0"/>
                <a:ea typeface="Calibri" panose="020F0502020204030204" pitchFamily="34" charset="0"/>
                <a:cs typeface="Times New Roman" panose="02020603050405020304" pitchFamily="18" charset="0"/>
              </a:rPr>
              <a:t>2</a:t>
            </a:r>
            <a:r>
              <a:rPr lang="en-US" sz="2800" dirty="0">
                <a:latin typeface="Berlin Sans FB" panose="020E0602020502020306" pitchFamily="34" charset="0"/>
                <a:ea typeface="Calibri" panose="020F0502020204030204" pitchFamily="34" charset="0"/>
                <a:cs typeface="Times New Roman" panose="02020603050405020304" pitchFamily="18" charset="0"/>
              </a:rPr>
              <a:t> and H</a:t>
            </a:r>
            <a:r>
              <a:rPr lang="en-US" sz="2800" baseline="-25000" dirty="0">
                <a:latin typeface="Berlin Sans FB" panose="020E0602020502020306" pitchFamily="34" charset="0"/>
                <a:ea typeface="Calibri" panose="020F0502020204030204" pitchFamily="34" charset="0"/>
                <a:cs typeface="Times New Roman" panose="02020603050405020304" pitchFamily="18" charset="0"/>
              </a:rPr>
              <a:t>2</a:t>
            </a:r>
            <a:r>
              <a:rPr lang="en-US" sz="2800" dirty="0">
                <a:latin typeface="Berlin Sans FB" panose="020E0602020502020306" pitchFamily="34" charset="0"/>
                <a:ea typeface="Calibri" panose="020F0502020204030204" pitchFamily="34" charset="0"/>
                <a:cs typeface="Times New Roman" panose="02020603050405020304" pitchFamily="18" charset="0"/>
              </a:rPr>
              <a:t>O to generate ATP, or can be used for gluconeogenesis. </a:t>
            </a:r>
          </a:p>
          <a:p>
            <a:pPr marL="342900" marR="0" lvl="0" indent="-342900" algn="just">
              <a:spcBef>
                <a:spcPts val="0"/>
              </a:spcBef>
              <a:spcAft>
                <a:spcPts val="0"/>
              </a:spcAft>
              <a:buFont typeface="Wingdings" panose="05000000000000000000" pitchFamily="2" charset="2"/>
              <a:buChar char=""/>
            </a:pPr>
            <a:endParaRPr lang="en-US" sz="2800" dirty="0">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The catabolism of amino acids accounts for 10 to 15% of the human body’s energy production. </a:t>
            </a:r>
          </a:p>
          <a:p>
            <a:pPr marL="342900" marR="0" lvl="0" indent="-342900" algn="just">
              <a:spcBef>
                <a:spcPts val="0"/>
              </a:spcBef>
              <a:spcAft>
                <a:spcPts val="0"/>
              </a:spcAft>
              <a:buFont typeface="Wingdings" panose="05000000000000000000" pitchFamily="2" charset="2"/>
              <a:buChar char=""/>
            </a:pPr>
            <a:endParaRPr lang="en-US" sz="2800" dirty="0">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latin typeface="Berlin Sans FB" panose="020E0602020502020306" pitchFamily="34" charset="0"/>
                <a:ea typeface="Calibri" panose="020F0502020204030204" pitchFamily="34" charset="0"/>
                <a:cs typeface="Times New Roman" panose="02020603050405020304" pitchFamily="18" charset="0"/>
              </a:rPr>
              <a:t>Each of the 20 amino acids has a separate catabolic pathway, yet all 20 pathways converge into 5 intermediates, all of which can enter the citric acid cycle. From the citric acid cycle the carbon skeletons can be completely oxidized into CO</a:t>
            </a:r>
            <a:r>
              <a:rPr lang="en-US" sz="2800" baseline="-25000" dirty="0">
                <a:latin typeface="Berlin Sans FB" panose="020E0602020502020306" pitchFamily="34" charset="0"/>
                <a:ea typeface="Calibri" panose="020F0502020204030204" pitchFamily="34" charset="0"/>
                <a:cs typeface="Times New Roman" panose="02020603050405020304" pitchFamily="18" charset="0"/>
              </a:rPr>
              <a:t>2</a:t>
            </a:r>
            <a:r>
              <a:rPr lang="en-US" sz="2800" dirty="0">
                <a:latin typeface="Berlin Sans FB" panose="020E0602020502020306" pitchFamily="34" charset="0"/>
                <a:ea typeface="Calibri" panose="020F0502020204030204" pitchFamily="34" charset="0"/>
                <a:cs typeface="Times New Roman" panose="02020603050405020304" pitchFamily="18" charset="0"/>
              </a:rPr>
              <a:t> or diverted into gluconeogenesis or ketogenesis.</a:t>
            </a:r>
          </a:p>
          <a:p>
            <a:pPr marR="0" lvl="0" algn="just">
              <a:spcBef>
                <a:spcPts val="0"/>
              </a:spcBef>
              <a:spcAft>
                <a:spcPts val="0"/>
              </a:spcAft>
            </a:pPr>
            <a:endParaRPr lang="en-US" sz="2800" dirty="0">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714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F943-76B4-48F0-A71A-F4EECA5C1581}"/>
              </a:ext>
            </a:extLst>
          </p:cNvPr>
          <p:cNvSpPr>
            <a:spLocks noGrp="1"/>
          </p:cNvSpPr>
          <p:nvPr>
            <p:ph type="title"/>
          </p:nvPr>
        </p:nvSpPr>
        <p:spPr>
          <a:xfrm>
            <a:off x="1008891" y="159026"/>
            <a:ext cx="9905998" cy="689113"/>
          </a:xfrm>
        </p:spPr>
        <p:txBody>
          <a:bodyPr/>
          <a:lstStyle/>
          <a:p>
            <a:pPr algn="ctr"/>
            <a:r>
              <a:rPr lang="en-US" b="1" dirty="0"/>
              <a:t>introduction CONTD.</a:t>
            </a:r>
            <a:endParaRPr lang="en-US" dirty="0"/>
          </a:p>
        </p:txBody>
      </p:sp>
      <p:sp>
        <p:nvSpPr>
          <p:cNvPr id="4" name="Rectangle 3">
            <a:extLst>
              <a:ext uri="{FF2B5EF4-FFF2-40B4-BE49-F238E27FC236}">
                <a16:creationId xmlns:a16="http://schemas.microsoft.com/office/drawing/2014/main" id="{1D021402-F01C-4E6C-B2ED-ACC73464B666}"/>
              </a:ext>
            </a:extLst>
          </p:cNvPr>
          <p:cNvSpPr/>
          <p:nvPr/>
        </p:nvSpPr>
        <p:spPr>
          <a:xfrm>
            <a:off x="212035" y="848139"/>
            <a:ext cx="11834192" cy="5693866"/>
          </a:xfrm>
          <a:prstGeom prst="rect">
            <a:avLst/>
          </a:prstGeom>
        </p:spPr>
        <p:txBody>
          <a:bodyPr wrap="square">
            <a:spAutoFit/>
          </a:bodyPr>
          <a:lstStyle/>
          <a:p>
            <a:pPr lvl="0"/>
            <a:r>
              <a:rPr lang="en-US" sz="2800" dirty="0">
                <a:solidFill>
                  <a:prstClr val="black"/>
                </a:solidFill>
              </a:rPr>
              <a:t>We will examine the three common stages of amino acid breakdown:</a:t>
            </a:r>
          </a:p>
          <a:p>
            <a:pPr lvl="0"/>
            <a:endParaRPr lang="en-US" sz="2800" dirty="0">
              <a:solidFill>
                <a:prstClr val="black"/>
              </a:solidFill>
            </a:endParaRPr>
          </a:p>
          <a:p>
            <a:pPr marL="514350" lvl="0" indent="-514350">
              <a:buAutoNum type="arabicPeriod"/>
            </a:pPr>
            <a:r>
              <a:rPr lang="en-US" sz="2800" dirty="0">
                <a:solidFill>
                  <a:prstClr val="black"/>
                </a:solidFill>
              </a:rPr>
              <a:t>Deamination (amino group removal), whereby amino groups are converted either to ammonia or to the amino group of Aspartate.</a:t>
            </a:r>
          </a:p>
          <a:p>
            <a:pPr marL="514350" lvl="0" indent="-514350">
              <a:buAutoNum type="arabicPeriod"/>
            </a:pPr>
            <a:endParaRPr lang="en-US" sz="2800" dirty="0">
              <a:solidFill>
                <a:prstClr val="black"/>
              </a:solidFill>
            </a:endParaRPr>
          </a:p>
          <a:p>
            <a:pPr marL="514350" lvl="0" indent="-514350">
              <a:buAutoNum type="arabicPeriod"/>
            </a:pPr>
            <a:r>
              <a:rPr lang="en-US" sz="2800" dirty="0">
                <a:solidFill>
                  <a:prstClr val="black"/>
                </a:solidFill>
              </a:rPr>
              <a:t>Incorporation of ammonia and aspartate nitrogen atoms into urea for excretion.</a:t>
            </a:r>
          </a:p>
          <a:p>
            <a:pPr marL="514350" lvl="0" indent="-514350">
              <a:buAutoNum type="arabicPeriod"/>
            </a:pPr>
            <a:endParaRPr lang="en-US" sz="2800" dirty="0">
              <a:solidFill>
                <a:prstClr val="black"/>
              </a:solidFill>
            </a:endParaRPr>
          </a:p>
          <a:p>
            <a:pPr marL="514350" lvl="0" indent="-514350">
              <a:buAutoNum type="arabicPeriod"/>
            </a:pPr>
            <a:r>
              <a:rPr lang="en-US" sz="2800" dirty="0">
                <a:solidFill>
                  <a:prstClr val="black"/>
                </a:solidFill>
              </a:rPr>
              <a:t>Conversion of amino acid carbon skeletons (the α-keto acids produced by deamination) to common metabolic intermediates.</a:t>
            </a:r>
          </a:p>
        </p:txBody>
      </p:sp>
    </p:spTree>
    <p:extLst>
      <p:ext uri="{BB962C8B-B14F-4D97-AF65-F5344CB8AC3E}">
        <p14:creationId xmlns:p14="http://schemas.microsoft.com/office/powerpoint/2010/main" val="1622063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F53A67-A2BA-4AC4-9711-E0A5EB696446}"/>
              </a:ext>
            </a:extLst>
          </p:cNvPr>
          <p:cNvSpPr/>
          <p:nvPr/>
        </p:nvSpPr>
        <p:spPr>
          <a:xfrm>
            <a:off x="225287" y="284085"/>
            <a:ext cx="11820939" cy="6555641"/>
          </a:xfrm>
          <a:prstGeom prst="rect">
            <a:avLst/>
          </a:prstGeom>
        </p:spPr>
        <p:txBody>
          <a:bodyPr wrap="square">
            <a:spAutoFit/>
          </a:bodyPr>
          <a:lstStyle/>
          <a:p>
            <a:pPr marL="342900" lvl="0" indent="-342900" algn="just">
              <a:buFont typeface="Wingdings" panose="05000000000000000000" pitchFamily="2" charset="2"/>
              <a:buChar char=""/>
            </a:pPr>
            <a:r>
              <a:rPr lang="en-US" sz="2800" dirty="0" err="1">
                <a:solidFill>
                  <a:prstClr val="black"/>
                </a:solidFill>
                <a:latin typeface="Berlin Sans FB" panose="020E0602020502020306" pitchFamily="34" charset="0"/>
                <a:ea typeface="Calibri" panose="020F0502020204030204" pitchFamily="34" charset="0"/>
                <a:cs typeface="Times New Roman" panose="02020603050405020304" pitchFamily="18" charset="0"/>
              </a:rPr>
              <a:t>Glucogenic</a:t>
            </a: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amino acids are broken down into one of the following metabolites: pyruvate, α-ketoglutarate, succinyl CoA, fumarate or oxaloacetate. </a:t>
            </a:r>
          </a:p>
          <a:p>
            <a:pPr marL="342900" lvl="0" indent="-342900" algn="just">
              <a:buFont typeface="Wingdings" panose="05000000000000000000" pitchFamily="2" charset="2"/>
              <a:buChar char=""/>
            </a:pPr>
            <a:endPar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Ketogenic amino acids are broken down into acetoacetate or acetyl-CoA.</a:t>
            </a:r>
          </a:p>
          <a:p>
            <a:pPr marL="342900" lvl="0" indent="-342900" algn="just">
              <a:buFont typeface="Wingdings" panose="05000000000000000000" pitchFamily="2" charset="2"/>
              <a:buChar char=""/>
            </a:pPr>
            <a:endPar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Larger amino acids, tryptophan, phenylalanine, tyrosine, isoleucine and threonine are both </a:t>
            </a:r>
            <a:r>
              <a:rPr lang="en-US" sz="2800" dirty="0" err="1">
                <a:solidFill>
                  <a:prstClr val="black"/>
                </a:solidFill>
                <a:latin typeface="Berlin Sans FB" panose="020E0602020502020306" pitchFamily="34" charset="0"/>
                <a:ea typeface="Calibri" panose="020F0502020204030204" pitchFamily="34" charset="0"/>
                <a:cs typeface="Times New Roman" panose="02020603050405020304" pitchFamily="18" charset="0"/>
              </a:rPr>
              <a:t>glucogenic</a:t>
            </a: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and ketogenic. </a:t>
            </a:r>
          </a:p>
          <a:p>
            <a:pPr marL="342900" lvl="0" indent="-342900" algn="just">
              <a:buFont typeface="Wingdings" panose="05000000000000000000" pitchFamily="2" charset="2"/>
              <a:buChar char=""/>
            </a:pPr>
            <a:endPar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Only 2 amino acids are purely ketogenic: lysine and leucine.</a:t>
            </a:r>
          </a:p>
          <a:p>
            <a:pPr marL="342900" lvl="0" indent="-342900" algn="just">
              <a:buFont typeface="Wingdings" panose="05000000000000000000" pitchFamily="2" charset="2"/>
              <a:buChar char=""/>
            </a:pPr>
            <a:endPar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If 2 of the amino acids are purely ketogenic and 5 amino acids are both ketogenic and glucogenic, this implies that 13 amino acids are purely glucogenic: </a:t>
            </a:r>
            <a:r>
              <a:rPr lang="en-US" sz="2800" dirty="0" err="1">
                <a:solidFill>
                  <a:prstClr val="black"/>
                </a:solidFill>
                <a:latin typeface="Berlin Sans FB" panose="020E0602020502020306" pitchFamily="34" charset="0"/>
                <a:ea typeface="Calibri" panose="020F0502020204030204" pitchFamily="34" charset="0"/>
                <a:cs typeface="Times New Roman" panose="02020603050405020304" pitchFamily="18" charset="0"/>
              </a:rPr>
              <a:t>Arg</a:t>
            </a: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Glu, </a:t>
            </a:r>
            <a:r>
              <a:rPr lang="en-US" sz="2800" dirty="0" err="1">
                <a:solidFill>
                  <a:prstClr val="black"/>
                </a:solidFill>
                <a:latin typeface="Berlin Sans FB" panose="020E0602020502020306" pitchFamily="34" charset="0"/>
                <a:ea typeface="Calibri" panose="020F0502020204030204" pitchFamily="34" charset="0"/>
                <a:cs typeface="Times New Roman" panose="02020603050405020304" pitchFamily="18" charset="0"/>
              </a:rPr>
              <a:t>Gln</a:t>
            </a: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His, Pro, Val, Met, Asp, </a:t>
            </a:r>
            <a:r>
              <a:rPr lang="en-US" sz="2800" dirty="0" err="1">
                <a:solidFill>
                  <a:prstClr val="black"/>
                </a:solidFill>
                <a:latin typeface="Berlin Sans FB" panose="020E0602020502020306" pitchFamily="34" charset="0"/>
                <a:ea typeface="Calibri" panose="020F0502020204030204" pitchFamily="34" charset="0"/>
                <a:cs typeface="Times New Roman" panose="02020603050405020304" pitchFamily="18" charset="0"/>
              </a:rPr>
              <a:t>Asn,Ala</a:t>
            </a: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Ser, </a:t>
            </a:r>
            <a:r>
              <a:rPr lang="en-US" sz="2800" dirty="0" err="1">
                <a:solidFill>
                  <a:prstClr val="black"/>
                </a:solidFill>
                <a:latin typeface="Berlin Sans FB" panose="020E0602020502020306" pitchFamily="34" charset="0"/>
                <a:ea typeface="Calibri" panose="020F0502020204030204" pitchFamily="34" charset="0"/>
                <a:cs typeface="Times New Roman" panose="02020603050405020304" pitchFamily="18" charset="0"/>
              </a:rPr>
              <a:t>Cys</a:t>
            </a: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 and </a:t>
            </a:r>
            <a:r>
              <a:rPr lang="en-US" sz="2800" dirty="0" err="1">
                <a:solidFill>
                  <a:prstClr val="black"/>
                </a:solidFill>
                <a:latin typeface="Berlin Sans FB" panose="020E0602020502020306" pitchFamily="34" charset="0"/>
                <a:ea typeface="Calibri" panose="020F0502020204030204" pitchFamily="34" charset="0"/>
                <a:cs typeface="Times New Roman" panose="02020603050405020304" pitchFamily="18" charset="0"/>
              </a:rPr>
              <a:t>Gly</a:t>
            </a:r>
            <a:r>
              <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rPr>
              <a:t>.</a:t>
            </a:r>
          </a:p>
          <a:p>
            <a:pPr marL="342900" lvl="0" indent="-342900" algn="just">
              <a:buFont typeface="Wingdings" panose="05000000000000000000" pitchFamily="2" charset="2"/>
              <a:buChar char=""/>
            </a:pPr>
            <a:endParaRPr lang="en-US" sz="2800" dirty="0">
              <a:solidFill>
                <a:prstClr val="black"/>
              </a:solidFill>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32175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D4CCD2-8E9B-4F0D-B23B-B65AC08271E3}"/>
              </a:ext>
            </a:extLst>
          </p:cNvPr>
          <p:cNvPicPr/>
          <p:nvPr/>
        </p:nvPicPr>
        <p:blipFill>
          <a:blip r:embed="rId2"/>
          <a:srcRect/>
          <a:stretch>
            <a:fillRect/>
          </a:stretch>
        </p:blipFill>
        <p:spPr bwMode="auto">
          <a:xfrm>
            <a:off x="1311964" y="410817"/>
            <a:ext cx="9501810" cy="6215269"/>
          </a:xfrm>
          <a:prstGeom prst="rect">
            <a:avLst/>
          </a:prstGeom>
          <a:noFill/>
          <a:ln w="9525">
            <a:noFill/>
            <a:miter lim="800000"/>
            <a:headEnd/>
            <a:tailEnd/>
          </a:ln>
        </p:spPr>
      </p:pic>
    </p:spTree>
    <p:extLst>
      <p:ext uri="{BB962C8B-B14F-4D97-AF65-F5344CB8AC3E}">
        <p14:creationId xmlns:p14="http://schemas.microsoft.com/office/powerpoint/2010/main" val="164371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DD2C-1D8C-43C6-9C57-5C6E1D56A2FB}"/>
              </a:ext>
            </a:extLst>
          </p:cNvPr>
          <p:cNvSpPr>
            <a:spLocks noGrp="1"/>
          </p:cNvSpPr>
          <p:nvPr>
            <p:ph type="title"/>
          </p:nvPr>
        </p:nvSpPr>
        <p:spPr>
          <a:xfrm>
            <a:off x="1022143" y="225287"/>
            <a:ext cx="9905998" cy="834887"/>
          </a:xfrm>
        </p:spPr>
        <p:txBody>
          <a:bodyPr/>
          <a:lstStyle/>
          <a:p>
            <a:pPr algn="ctr"/>
            <a:r>
              <a:rPr lang="en-US" b="1" dirty="0"/>
              <a:t>Introduction contd.</a:t>
            </a:r>
          </a:p>
        </p:txBody>
      </p:sp>
      <p:sp>
        <p:nvSpPr>
          <p:cNvPr id="4" name="Rectangle 3">
            <a:extLst>
              <a:ext uri="{FF2B5EF4-FFF2-40B4-BE49-F238E27FC236}">
                <a16:creationId xmlns:a16="http://schemas.microsoft.com/office/drawing/2014/main" id="{E4D996E8-1A85-4399-8AFA-DDB2B7CC3836}"/>
              </a:ext>
            </a:extLst>
          </p:cNvPr>
          <p:cNvSpPr/>
          <p:nvPr/>
        </p:nvSpPr>
        <p:spPr>
          <a:xfrm>
            <a:off x="172278" y="1306133"/>
            <a:ext cx="11794435" cy="3816429"/>
          </a:xfrm>
          <a:prstGeom prst="rect">
            <a:avLst/>
          </a:prstGeom>
        </p:spPr>
        <p:txBody>
          <a:bodyPr wrap="square">
            <a:spAutoFit/>
          </a:bodyPr>
          <a:lstStyle/>
          <a:p>
            <a:pPr marL="457200" indent="-457200" algn="just">
              <a:buFont typeface="Wingdings" panose="05000000000000000000" pitchFamily="2" charset="2"/>
              <a:buChar char="§"/>
            </a:pPr>
            <a:r>
              <a:rPr lang="en-US" sz="2800" dirty="0"/>
              <a:t>After examining amino acid breakdown, the pathways by which amino acids are utilized in the biosynthesis of </a:t>
            </a:r>
            <a:r>
              <a:rPr lang="en-US" sz="2800" dirty="0" err="1"/>
              <a:t>heme</a:t>
            </a:r>
            <a:r>
              <a:rPr lang="en-US" sz="2800" dirty="0"/>
              <a:t>, physiologically active amines, and glutathione (which are derivatives) will be examined; </a:t>
            </a:r>
          </a:p>
          <a:p>
            <a:pPr marL="457200" indent="-457200" algn="just">
              <a:buFont typeface="Wingdings" panose="05000000000000000000" pitchFamily="2" charset="2"/>
              <a:buChar char="§"/>
            </a:pPr>
            <a:endParaRPr lang="en-US" sz="2800" dirty="0"/>
          </a:p>
          <a:p>
            <a:pPr marL="457200" indent="-457200" algn="just">
              <a:buFont typeface="Wingdings" panose="05000000000000000000" pitchFamily="2" charset="2"/>
              <a:buChar char="§"/>
            </a:pPr>
            <a:r>
              <a:rPr lang="en-US" sz="2800" dirty="0"/>
              <a:t>This will be followed by  amino acid biosynthesis pathways</a:t>
            </a:r>
            <a:r>
              <a:rPr lang="en-US" dirty="0"/>
              <a:t>.</a:t>
            </a:r>
          </a:p>
          <a:p>
            <a:pPr marL="285750" indent="-285750" algn="just">
              <a:buFont typeface="Wingdings" panose="05000000000000000000" pitchFamily="2" charset="2"/>
              <a:buChar char="§"/>
            </a:pPr>
            <a:endParaRPr lang="en-US" dirty="0"/>
          </a:p>
          <a:p>
            <a:pPr marL="285750" indent="-285750" algn="just">
              <a:buFont typeface="Wingdings" panose="05000000000000000000" pitchFamily="2" charset="2"/>
              <a:buChar char="§"/>
            </a:pPr>
            <a:r>
              <a:rPr lang="en-US" sz="2800" dirty="0"/>
              <a:t> Many of these reactions are similar to those considered in other pathways. </a:t>
            </a:r>
          </a:p>
        </p:txBody>
      </p:sp>
    </p:spTree>
    <p:extLst>
      <p:ext uri="{BB962C8B-B14F-4D97-AF65-F5344CB8AC3E}">
        <p14:creationId xmlns:p14="http://schemas.microsoft.com/office/powerpoint/2010/main" val="201835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B46F-98E4-406E-BB5B-7E01534A1AD7}"/>
              </a:ext>
            </a:extLst>
          </p:cNvPr>
          <p:cNvSpPr>
            <a:spLocks noGrp="1"/>
          </p:cNvSpPr>
          <p:nvPr>
            <p:ph type="title"/>
          </p:nvPr>
        </p:nvSpPr>
        <p:spPr>
          <a:xfrm>
            <a:off x="1196009" y="92766"/>
            <a:ext cx="9905998" cy="742122"/>
          </a:xfrm>
        </p:spPr>
        <p:txBody>
          <a:bodyPr/>
          <a:lstStyle/>
          <a:p>
            <a:pPr algn="ctr"/>
            <a:r>
              <a:rPr lang="en-US" b="1" dirty="0">
                <a:effectLst/>
              </a:rPr>
              <a:t>OVERVIEW OF AMINO ACIDS METABOLISM</a:t>
            </a:r>
            <a:endParaRPr lang="en-US" dirty="0"/>
          </a:p>
        </p:txBody>
      </p:sp>
      <p:sp>
        <p:nvSpPr>
          <p:cNvPr id="4" name="Rectangle 3">
            <a:extLst>
              <a:ext uri="{FF2B5EF4-FFF2-40B4-BE49-F238E27FC236}">
                <a16:creationId xmlns:a16="http://schemas.microsoft.com/office/drawing/2014/main" id="{1FCB4870-853F-4E70-A0FD-61CBC0053D28}"/>
              </a:ext>
            </a:extLst>
          </p:cNvPr>
          <p:cNvSpPr/>
          <p:nvPr/>
        </p:nvSpPr>
        <p:spPr>
          <a:xfrm>
            <a:off x="278296" y="1028343"/>
            <a:ext cx="11741425" cy="5693866"/>
          </a:xfrm>
          <a:prstGeom prst="rect">
            <a:avLst/>
          </a:prstGeom>
        </p:spPr>
        <p:txBody>
          <a:bodyPr wrap="square">
            <a:spAutoFit/>
          </a:bodyPr>
          <a:lstStyle/>
          <a:p>
            <a:pPr algn="just"/>
            <a:r>
              <a:rPr lang="en-US" sz="2800" b="1" dirty="0"/>
              <a:t>CONDITIONS FOR AMINO ACIDS DEGRADATION</a:t>
            </a:r>
          </a:p>
          <a:p>
            <a:pPr algn="just"/>
            <a:endParaRPr lang="en-US" sz="2800" b="1" dirty="0"/>
          </a:p>
          <a:p>
            <a:pPr algn="just"/>
            <a:r>
              <a:rPr lang="en-US" sz="2800" dirty="0"/>
              <a:t>In animals, amino acids undergo oxidative degradation in three different metabolic circumstances:</a:t>
            </a:r>
          </a:p>
          <a:p>
            <a:pPr algn="just"/>
            <a:endParaRPr lang="en-US" sz="2800" dirty="0"/>
          </a:p>
          <a:p>
            <a:pPr marL="514350" indent="-514350" algn="just">
              <a:buAutoNum type="arabicPeriod"/>
            </a:pPr>
            <a:r>
              <a:rPr lang="en-US" sz="2800" dirty="0"/>
              <a:t>During the normal synthesis and degradation of cellular proteins, some amino acids that are released from protein breakdown and are not needed for new protein synthesis undergo oxidative degradation.</a:t>
            </a:r>
          </a:p>
          <a:p>
            <a:pPr marL="514350" indent="-514350" algn="just">
              <a:buAutoNum type="arabicPeriod"/>
            </a:pPr>
            <a:endParaRPr lang="en-US" sz="2800" dirty="0"/>
          </a:p>
          <a:p>
            <a:pPr marL="514350" indent="-514350" algn="just">
              <a:buAutoNum type="arabicPeriod"/>
            </a:pPr>
            <a:r>
              <a:rPr lang="en-US" sz="2800" dirty="0"/>
              <a:t>When a diet is rich in protein and the ingested amino acids exceed the body’s needs for protein synthesis, the surplus is catabolized; amino acids cannot be stored.</a:t>
            </a:r>
          </a:p>
        </p:txBody>
      </p:sp>
    </p:spTree>
    <p:extLst>
      <p:ext uri="{BB962C8B-B14F-4D97-AF65-F5344CB8AC3E}">
        <p14:creationId xmlns:p14="http://schemas.microsoft.com/office/powerpoint/2010/main" val="3096512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C8DF-C5C6-4BBA-9847-3182D944AA31}"/>
              </a:ext>
            </a:extLst>
          </p:cNvPr>
          <p:cNvSpPr>
            <a:spLocks noGrp="1"/>
          </p:cNvSpPr>
          <p:nvPr>
            <p:ph type="title"/>
          </p:nvPr>
        </p:nvSpPr>
        <p:spPr>
          <a:xfrm>
            <a:off x="982387" y="70637"/>
            <a:ext cx="9905998" cy="662609"/>
          </a:xfrm>
        </p:spPr>
        <p:txBody>
          <a:bodyPr/>
          <a:lstStyle/>
          <a:p>
            <a:pPr algn="ctr"/>
            <a:r>
              <a:rPr lang="en-US" b="1" dirty="0"/>
              <a:t>Overview contd.</a:t>
            </a:r>
          </a:p>
        </p:txBody>
      </p:sp>
      <p:sp>
        <p:nvSpPr>
          <p:cNvPr id="4" name="Rectangle 3">
            <a:extLst>
              <a:ext uri="{FF2B5EF4-FFF2-40B4-BE49-F238E27FC236}">
                <a16:creationId xmlns:a16="http://schemas.microsoft.com/office/drawing/2014/main" id="{C552BEC1-831A-42D8-AB88-626B1B870DCC}"/>
              </a:ext>
            </a:extLst>
          </p:cNvPr>
          <p:cNvSpPr/>
          <p:nvPr/>
        </p:nvSpPr>
        <p:spPr>
          <a:xfrm>
            <a:off x="198784" y="733246"/>
            <a:ext cx="11767930" cy="6124754"/>
          </a:xfrm>
          <a:prstGeom prst="rect">
            <a:avLst/>
          </a:prstGeom>
        </p:spPr>
        <p:txBody>
          <a:bodyPr wrap="square">
            <a:spAutoFit/>
          </a:bodyPr>
          <a:lstStyle/>
          <a:p>
            <a:pPr lvl="0" algn="just"/>
            <a:r>
              <a:rPr lang="en-US" sz="2800" dirty="0">
                <a:solidFill>
                  <a:prstClr val="black"/>
                </a:solidFill>
              </a:rPr>
              <a:t>3. During starvation or in uncontrolled diabetes mellitus, when carbohydrates are either unavailable or not properly utilized, cellular proteins are used as fuel.</a:t>
            </a:r>
          </a:p>
          <a:p>
            <a:pPr lvl="0" algn="just"/>
            <a:endParaRPr lang="en-US" sz="2800" dirty="0">
              <a:solidFill>
                <a:prstClr val="black"/>
              </a:solidFill>
            </a:endParaRPr>
          </a:p>
          <a:p>
            <a:pPr marL="457200" indent="-457200" algn="just">
              <a:buFont typeface="Wingdings" panose="05000000000000000000" pitchFamily="2" charset="2"/>
              <a:buChar char="§"/>
            </a:pPr>
            <a:r>
              <a:rPr lang="en-US" sz="2800" dirty="0"/>
              <a:t>Under all these metabolic conditions, amino acids lose their amino groups to form </a:t>
            </a:r>
            <a:r>
              <a:rPr lang="en-US" sz="2800" i="1" dirty="0"/>
              <a:t>α</a:t>
            </a:r>
            <a:r>
              <a:rPr lang="en-US" sz="2800" dirty="0"/>
              <a:t>-keto acids, the “carbon skeletons” of amino acids. </a:t>
            </a:r>
          </a:p>
          <a:p>
            <a:pPr marL="457200" indent="-457200" algn="just">
              <a:buFont typeface="Wingdings" panose="05000000000000000000" pitchFamily="2" charset="2"/>
              <a:buChar char="§"/>
            </a:pPr>
            <a:endParaRPr lang="en-US" sz="2800" dirty="0"/>
          </a:p>
          <a:p>
            <a:pPr marL="457200" indent="-457200" algn="just">
              <a:buFont typeface="Wingdings" panose="05000000000000000000" pitchFamily="2" charset="2"/>
              <a:buChar char="§"/>
            </a:pPr>
            <a:r>
              <a:rPr lang="en-US" sz="2800" dirty="0"/>
              <a:t>The </a:t>
            </a:r>
            <a:r>
              <a:rPr lang="en-US" sz="2800" i="1" dirty="0"/>
              <a:t>α</a:t>
            </a:r>
            <a:r>
              <a:rPr lang="en-US" sz="2800" dirty="0"/>
              <a:t>-keto acids undergo oxidation to CO</a:t>
            </a:r>
            <a:r>
              <a:rPr lang="en-US" sz="2800" baseline="-25000" dirty="0"/>
              <a:t>2</a:t>
            </a:r>
            <a:r>
              <a:rPr lang="en-US" sz="2800" dirty="0"/>
              <a:t> and H</a:t>
            </a:r>
            <a:r>
              <a:rPr lang="en-US" sz="2800" baseline="-25000" dirty="0"/>
              <a:t>2</a:t>
            </a:r>
            <a:r>
              <a:rPr lang="en-US" sz="2800" dirty="0"/>
              <a:t>O or, often more importantly, provide three- and four-carbon units that can be converted by gluconeogenesis into glucose. </a:t>
            </a:r>
          </a:p>
          <a:p>
            <a:pPr marL="457200" indent="-457200" algn="just">
              <a:buFont typeface="Wingdings" panose="05000000000000000000" pitchFamily="2" charset="2"/>
              <a:buChar char="§"/>
            </a:pPr>
            <a:endParaRPr lang="en-US" sz="2800" dirty="0"/>
          </a:p>
          <a:p>
            <a:pPr marL="457200" indent="-457200" algn="just">
              <a:buFont typeface="Wingdings" panose="05000000000000000000" pitchFamily="2" charset="2"/>
              <a:buChar char="§"/>
            </a:pPr>
            <a:r>
              <a:rPr lang="en-US" sz="2800" dirty="0"/>
              <a:t>The pathways of amino acid catabolism are quite similar in most organisms. </a:t>
            </a:r>
          </a:p>
        </p:txBody>
      </p:sp>
    </p:spTree>
    <p:extLst>
      <p:ext uri="{BB962C8B-B14F-4D97-AF65-F5344CB8AC3E}">
        <p14:creationId xmlns:p14="http://schemas.microsoft.com/office/powerpoint/2010/main" val="2974148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122</TotalTime>
  <Words>3667</Words>
  <Application>Microsoft Office PowerPoint</Application>
  <PresentationFormat>Widescreen</PresentationFormat>
  <Paragraphs>324</Paragraphs>
  <Slides>61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Berlin Sans FB</vt:lpstr>
      <vt:lpstr>Calibri</vt:lpstr>
      <vt:lpstr>Century Gothic</vt:lpstr>
      <vt:lpstr>Symbol</vt:lpstr>
      <vt:lpstr>Times New Roman</vt:lpstr>
      <vt:lpstr>Wingdings</vt:lpstr>
      <vt:lpstr>Mesh</vt:lpstr>
      <vt:lpstr>COLLEGE OF BASIC AND APPLIED SCIENCES DEPARTMENT OF BIOLOGICAL SCIENCES</vt:lpstr>
      <vt:lpstr>Introduction and course overview</vt:lpstr>
      <vt:lpstr>Course outline</vt:lpstr>
      <vt:lpstr>introduction</vt:lpstr>
      <vt:lpstr>introduction CONTD.</vt:lpstr>
      <vt:lpstr>introduction CONTD.</vt:lpstr>
      <vt:lpstr>Introduction contd.</vt:lpstr>
      <vt:lpstr>OVERVIEW OF AMINO ACIDS METABOLISM</vt:lpstr>
      <vt:lpstr>Overview contd.</vt:lpstr>
      <vt:lpstr>Overview contd.</vt:lpstr>
      <vt:lpstr>PowerPoint Presentation</vt:lpstr>
      <vt:lpstr>PowerPoint Presentation</vt:lpstr>
      <vt:lpstr>AMINO ACIDS CATABOLISM AND UREA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NITROGEN EXCRETION AND UREA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METABOLIC FATES OF CARBON SKELETON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OF BASIC AND APPLIED SCIENCES DEPARTMENT OF BIOLOGICAL SCIENCES</dc:title>
  <dc:creator>FOLIO</dc:creator>
  <cp:lastModifiedBy>opeyemi.ayode@outlook.com</cp:lastModifiedBy>
  <cp:revision>13</cp:revision>
  <dcterms:created xsi:type="dcterms:W3CDTF">2017-11-20T09:40:10Z</dcterms:created>
  <dcterms:modified xsi:type="dcterms:W3CDTF">2018-12-13T08:41:18Z</dcterms:modified>
</cp:coreProperties>
</file>