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handoutMasterIdLst>
    <p:handoutMasterId r:id="rId43"/>
  </p:handoutMasterIdLst>
  <p:sldIdLst>
    <p:sldId id="259" r:id="rId2"/>
    <p:sldId id="29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90" r:id="rId32"/>
    <p:sldId id="291" r:id="rId33"/>
    <p:sldId id="292" r:id="rId34"/>
    <p:sldId id="288" r:id="rId35"/>
    <p:sldId id="289" r:id="rId36"/>
    <p:sldId id="293" r:id="rId37"/>
    <p:sldId id="294" r:id="rId38"/>
    <p:sldId id="295" r:id="rId39"/>
    <p:sldId id="296" r:id="rId40"/>
    <p:sldId id="297" r:id="rId4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>
      <p:cViewPr varScale="1">
        <p:scale>
          <a:sx n="72" d="100"/>
          <a:sy n="72" d="100"/>
        </p:scale>
        <p:origin x="684" y="78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A8D02-4E65-4CCD-8312-4AB164C6C77D}" type="datetimeFigureOut">
              <a:rPr lang="en-US"/>
              <a:t>12/13/2018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19DBA-4540-49B3-8FA9-6259387ECF9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755D9-D361-47B8-9652-3B4EA9776CE5}" type="datetimeFigureOut">
              <a:rPr lang="en-US"/>
              <a:t>12/13/2018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36274-F2B9-4C45-BBB4-0EDF4CD651A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36274-F2B9-4C45-BBB4-0EDF4CD651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4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371600"/>
            <a:ext cx="9144000" cy="3505200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953000"/>
            <a:ext cx="8229600" cy="10668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0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1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2012" y="533400"/>
            <a:ext cx="1371600" cy="5592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1" y="533400"/>
            <a:ext cx="8077201" cy="5592764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4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2"/>
              </a:buClr>
              <a:defRPr/>
            </a:lvl2pPr>
            <a:lvl5pPr>
              <a:defRPr/>
            </a:lvl5pPr>
            <a:lvl6pPr>
              <a:buClr>
                <a:schemeClr val="accent2"/>
              </a:buClr>
              <a:defRPr baseline="0"/>
            </a:lvl6pPr>
            <a:lvl7pPr>
              <a:buClr>
                <a:schemeClr val="accent2"/>
              </a:buClr>
              <a:defRPr baseline="0"/>
            </a:lvl7pPr>
            <a:lvl8pPr>
              <a:buClr>
                <a:schemeClr val="accent2"/>
              </a:buClr>
              <a:defRPr baseline="0"/>
            </a:lvl8pPr>
            <a:lvl9pPr>
              <a:buClr>
                <a:schemeClr val="accent2"/>
              </a:buCl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3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514601"/>
            <a:ext cx="9144000" cy="2819400"/>
          </a:xfrm>
        </p:spPr>
        <p:txBody>
          <a:bodyPr anchor="b">
            <a:noAutofit/>
          </a:bodyPr>
          <a:lstStyle>
            <a:lvl1pPr algn="l">
              <a:defRPr sz="66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990600"/>
            <a:ext cx="8229600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5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4" y="1828800"/>
            <a:ext cx="4645152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5412" y="1828800"/>
            <a:ext cx="46482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5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828800"/>
            <a:ext cx="46451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4" y="2667000"/>
            <a:ext cx="4645152" cy="3352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 baseline="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78462" y="1828800"/>
            <a:ext cx="46451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78462" y="2667000"/>
            <a:ext cx="4645152" cy="3352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2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12/13/2018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5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2590800"/>
            <a:ext cx="3276599" cy="192405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012" y="838200"/>
            <a:ext cx="6172201" cy="5181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13" y="4648200"/>
            <a:ext cx="3276599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4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2590800"/>
            <a:ext cx="3276599" cy="192405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103812" y="457200"/>
            <a:ext cx="6629400" cy="594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484812" y="836610"/>
            <a:ext cx="5867401" cy="5183190"/>
          </a:xfrm>
          <a:solidFill>
            <a:schemeClr val="bg2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13" y="4648200"/>
            <a:ext cx="3276599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385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-1" y="0"/>
            <a:ext cx="12188825" cy="6858000"/>
            <a:chOff x="-1" y="0"/>
            <a:chExt cx="12188825" cy="6858000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164514" y="6705600"/>
              <a:ext cx="8024310" cy="152400"/>
            </a:xfrm>
            <a:prstGeom prst="rect">
              <a:avLst/>
            </a:prstGeom>
            <a:gradFill rotWithShape="0">
              <a:gsLst>
                <a:gs pos="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1680956" y="1981200"/>
              <a:ext cx="507868" cy="4267200"/>
            </a:xfrm>
            <a:prstGeom prst="rect">
              <a:avLst/>
            </a:prstGeom>
            <a:gradFill rotWithShape="0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-1" y="5257800"/>
              <a:ext cx="609441" cy="1524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-1" y="5410200"/>
              <a:ext cx="609441" cy="1447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1680956" y="0"/>
              <a:ext cx="507868" cy="1981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7618015" y="0"/>
              <a:ext cx="4062942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09440" y="304800"/>
              <a:ext cx="711015" cy="762000"/>
            </a:xfrm>
            <a:prstGeom prst="rect">
              <a:avLst/>
            </a:prstGeom>
            <a:solidFill>
              <a:schemeClr val="bg2">
                <a:lumMod val="50000"/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-1" y="1066800"/>
              <a:ext cx="609441" cy="4191000"/>
            </a:xfrm>
            <a:prstGeom prst="rect">
              <a:avLst/>
            </a:prstGeom>
            <a:gradFill rotWithShape="0">
              <a:gsLst>
                <a:gs pos="0">
                  <a:schemeClr val="bg2">
                    <a:lumMod val="50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-1" y="304800"/>
              <a:ext cx="609441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-1" y="0"/>
              <a:ext cx="1320456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320455" y="0"/>
              <a:ext cx="629756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>
                <a:latin typeface="굴림" pitchFamily="50" charset="-127"/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609440" y="304800"/>
              <a:ext cx="0" cy="6553200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09440" y="6705600"/>
              <a:ext cx="11579384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V="1">
              <a:off x="11680956" y="0"/>
              <a:ext cx="0" cy="670560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-1" y="304800"/>
              <a:ext cx="12188825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H="1">
              <a:off x="7618015" y="457200"/>
              <a:ext cx="4570809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7618015" y="0"/>
              <a:ext cx="0" cy="4572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11680956" y="1981200"/>
              <a:ext cx="5078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1320455" y="0"/>
              <a:ext cx="0" cy="10668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H="1">
              <a:off x="-1" y="1066800"/>
              <a:ext cx="1320456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H="1">
              <a:off x="-1" y="5257800"/>
              <a:ext cx="609441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 flipH="1">
              <a:off x="-1" y="5410200"/>
              <a:ext cx="609441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828800"/>
            <a:ext cx="960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950" y="6172200"/>
            <a:ext cx="6862462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9012" y="6172200"/>
            <a:ext cx="132005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3829175-527E-46A3-863C-1BB1F163B849}" type="datetimeFigureOut">
              <a:rPr lang="en-US" smtClean="0"/>
              <a:pPr/>
              <a:t>12/13/2018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33012" y="6172200"/>
            <a:ext cx="9906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2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3838" algn="l" defTabSz="914400" rtl="0" eaLnBrk="1" latinLnBrk="0" hangingPunct="1">
        <a:lnSpc>
          <a:spcPct val="90000"/>
        </a:lnSpc>
        <a:spcBef>
          <a:spcPts val="800"/>
        </a:spcBef>
        <a:buClr>
          <a:schemeClr val="accent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1363" indent="-17145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67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080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444752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82496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157984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3003" y="1805546"/>
            <a:ext cx="7942954" cy="935747"/>
          </a:xfrm>
        </p:spPr>
        <p:txBody>
          <a:bodyPr/>
          <a:lstStyle/>
          <a:p>
            <a:r>
              <a:rPr lang="en-US" sz="2800" b="1" dirty="0"/>
              <a:t>COLLEGE OF BASIC AND APPLIED SCIENCES</a:t>
            </a:r>
            <a:br>
              <a:rPr lang="en-US" sz="2800" b="1" dirty="0"/>
            </a:br>
            <a:r>
              <a:rPr lang="en-US" sz="2800" b="1" dirty="0"/>
              <a:t>DEPARTMENT OF BIOLOGICAL SCIENCES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6612" y="3660241"/>
            <a:ext cx="10709345" cy="2542824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METABOLISM OF LIPIDS (BCH 303)</a:t>
            </a:r>
          </a:p>
          <a:p>
            <a:endParaRPr lang="en-US" sz="2800" b="1" dirty="0"/>
          </a:p>
          <a:p>
            <a:endParaRPr lang="en-US" sz="2800" b="1" dirty="0"/>
          </a:p>
          <a:p>
            <a:pPr algn="ctr"/>
            <a:r>
              <a:rPr lang="en-US" sz="2800" b="1" dirty="0"/>
              <a:t>                                                                                 </a:t>
            </a:r>
          </a:p>
          <a:p>
            <a:r>
              <a:rPr lang="en-US" sz="2800" b="1" dirty="0"/>
              <a:t>                                                                      AYODELE O.O (Mrs.) </a:t>
            </a:r>
          </a:p>
          <a:p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4F5C02-421B-46AC-B7D1-DACBCB9ED2B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12" y="329711"/>
            <a:ext cx="2994991" cy="264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chemistry.elmhurst.edu/vchembook/images/590metabolism.gif">
            <a:extLst>
              <a:ext uri="{FF2B5EF4-FFF2-40B4-BE49-F238E27FC236}">
                <a16:creationId xmlns:a16="http://schemas.microsoft.com/office/drawing/2014/main" id="{7D9BF96F-D5D8-480F-BB7A-72DB5E1C318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2" y="609600"/>
            <a:ext cx="10287000" cy="594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506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5D5A6-5B9D-47A1-A65E-E72BA698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812" y="2133600"/>
            <a:ext cx="96012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 OF LIPIDS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558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58A28-B4F9-4B4D-8699-DDEE7CD7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DESCRIPTION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9A7816-165B-4190-8D32-462C1F3E5D1E}"/>
              </a:ext>
            </a:extLst>
          </p:cNvPr>
          <p:cNvSpPr/>
          <p:nvPr/>
        </p:nvSpPr>
        <p:spPr>
          <a:xfrm>
            <a:off x="684212" y="1295400"/>
            <a:ext cx="10820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/>
              <a:t>Lipids are class of biological molecules defined by low solubility in water and high solubility in non-polar solvents.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32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/>
              <a:t>They are largely hydrocarbon in nature, and represents highly reduced forms of carbon.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32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3200" dirty="0"/>
              <a:t>Upon oxidation in metabolism, they yield large amounts of energy, and are thus the molecules of choice for metabolic energy source or storage.</a:t>
            </a:r>
          </a:p>
        </p:txBody>
      </p:sp>
    </p:spTree>
    <p:extLst>
      <p:ext uri="{BB962C8B-B14F-4D97-AF65-F5344CB8AC3E}">
        <p14:creationId xmlns:p14="http://schemas.microsoft.com/office/powerpoint/2010/main" val="47673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B7293-1DDE-41E4-9F6F-6004351D1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810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CLASSIFICATION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8D29F9-8EB5-4F7C-893A-C32A07EA7638}"/>
              </a:ext>
            </a:extLst>
          </p:cNvPr>
          <p:cNvSpPr/>
          <p:nvPr/>
        </p:nvSpPr>
        <p:spPr>
          <a:xfrm>
            <a:off x="760412" y="990600"/>
            <a:ext cx="10744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Lipids can be classified based on the following criteria: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A.	Based on structure:</a:t>
            </a:r>
          </a:p>
          <a:p>
            <a:pPr algn="just"/>
            <a:r>
              <a:rPr lang="en-US" sz="2800" dirty="0"/>
              <a:t>          1. Simple lipids: these include fats, oils, waxes and steroids.</a:t>
            </a:r>
          </a:p>
          <a:p>
            <a:pPr algn="just"/>
            <a:r>
              <a:rPr lang="en-US" sz="2800" dirty="0"/>
              <a:t>          2. Complex/Compound lipids: </a:t>
            </a:r>
          </a:p>
          <a:p>
            <a:pPr algn="just"/>
            <a:r>
              <a:rPr lang="en-US" sz="2800" dirty="0"/>
              <a:t>            a. Phospholipids: glycerophospholipids, sphingolipids. </a:t>
            </a:r>
          </a:p>
          <a:p>
            <a:pPr algn="just"/>
            <a:r>
              <a:rPr lang="en-US" sz="2800" dirty="0"/>
              <a:t>            b. Glycolipids: </a:t>
            </a:r>
            <a:r>
              <a:rPr lang="en-US" sz="2800" dirty="0" err="1"/>
              <a:t>glycosylglycerols</a:t>
            </a:r>
            <a:r>
              <a:rPr lang="en-US" sz="2800" dirty="0"/>
              <a:t>, glycosphingolipids </a:t>
            </a:r>
          </a:p>
          <a:p>
            <a:pPr algn="just"/>
            <a:r>
              <a:rPr lang="en-US" sz="2800" dirty="0"/>
              <a:t>	3. Derived lipids: Hormones and fat-soluble vitamins.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B.	Based on hydrolysis in alkaline solution:</a:t>
            </a:r>
          </a:p>
          <a:p>
            <a:pPr algn="just"/>
            <a:r>
              <a:rPr lang="en-US" sz="2800" dirty="0"/>
              <a:t>1.	Saponifiable lipids: these can be hydrolyzed under alkaline conditions to yield salt and fatty acids.</a:t>
            </a:r>
          </a:p>
        </p:txBody>
      </p:sp>
    </p:spTree>
    <p:extLst>
      <p:ext uri="{BB962C8B-B14F-4D97-AF65-F5344CB8AC3E}">
        <p14:creationId xmlns:p14="http://schemas.microsoft.com/office/powerpoint/2010/main" val="205954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7AE09-E5FD-49C0-B670-73C2B9E4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381000"/>
            <a:ext cx="9601200" cy="609600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CLASSIFICATION CONTD.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A9F43B7-B0E8-465B-8548-5AA1042BC372}"/>
              </a:ext>
            </a:extLst>
          </p:cNvPr>
          <p:cNvSpPr/>
          <p:nvPr/>
        </p:nvSpPr>
        <p:spPr>
          <a:xfrm>
            <a:off x="684212" y="990600"/>
            <a:ext cx="10896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2.	Non-saponifiable lipids: they do not undergo hydrolysis reactions in alkaline solution.</a:t>
            </a:r>
          </a:p>
        </p:txBody>
      </p:sp>
      <p:pic>
        <p:nvPicPr>
          <p:cNvPr id="4" name="Picture 3" descr="lipids-classification">
            <a:extLst>
              <a:ext uri="{FF2B5EF4-FFF2-40B4-BE49-F238E27FC236}">
                <a16:creationId xmlns:a16="http://schemas.microsoft.com/office/drawing/2014/main" id="{BB530739-E5BC-48B8-9350-5D10D3D8DA5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017" y="2209800"/>
            <a:ext cx="9144000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603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3C1D4-0755-4870-B8DD-C12C96B4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81000"/>
            <a:ext cx="9601200" cy="685800"/>
          </a:xfrm>
        </p:spPr>
        <p:txBody>
          <a:bodyPr/>
          <a:lstStyle/>
          <a:p>
            <a:pPr algn="ctr"/>
            <a:r>
              <a:rPr lang="en-US" b="1" dirty="0"/>
              <a:t>BIOLOGICAL FUNCTIONS OF LIPIDS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38A84D-85AE-4027-AF5F-EBCB455E6159}"/>
              </a:ext>
            </a:extLst>
          </p:cNvPr>
          <p:cNvSpPr/>
          <p:nvPr/>
        </p:nvSpPr>
        <p:spPr>
          <a:xfrm>
            <a:off x="760412" y="1219200"/>
            <a:ext cx="10744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 most important role is as source of fuel. Thus, fat is the most concentration form in which potential energy can be stored.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Insulation to the body: this is because fat is a bad conductor of heat.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Fats provide padding to the internal organs against shock.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Some compounds derived from lipids are important building blocks of biological active materials.</a:t>
            </a:r>
          </a:p>
        </p:txBody>
      </p:sp>
    </p:spTree>
    <p:extLst>
      <p:ext uri="{BB962C8B-B14F-4D97-AF65-F5344CB8AC3E}">
        <p14:creationId xmlns:p14="http://schemas.microsoft.com/office/powerpoint/2010/main" val="307515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F28F9-1D4A-4BDB-9886-219AD31F2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12" y="381000"/>
            <a:ext cx="9601200" cy="609600"/>
          </a:xfrm>
        </p:spPr>
        <p:txBody>
          <a:bodyPr/>
          <a:lstStyle/>
          <a:p>
            <a:pPr algn="ctr"/>
            <a:r>
              <a:rPr lang="en-US" b="1" dirty="0"/>
              <a:t>Biological functions Contd.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23A710-17A6-48E1-A6F7-DFAE4D067D68}"/>
              </a:ext>
            </a:extLst>
          </p:cNvPr>
          <p:cNvSpPr/>
          <p:nvPr/>
        </p:nvSpPr>
        <p:spPr>
          <a:xfrm>
            <a:off x="760412" y="1371600"/>
            <a:ext cx="10744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</a:rPr>
              <a:t>5.  Lipoproteins are constituents of cell membranes.</a:t>
            </a:r>
          </a:p>
          <a:p>
            <a:pPr lvl="0"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</a:rPr>
              <a:t>6.  Supplying of essential fatty acids.</a:t>
            </a:r>
          </a:p>
          <a:p>
            <a:pPr lvl="0"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</a:rPr>
              <a:t>7.  They are important components of the membrane.</a:t>
            </a:r>
          </a:p>
          <a:p>
            <a:pPr marL="514350" lvl="0" indent="-514350" algn="just">
              <a:lnSpc>
                <a:spcPct val="150000"/>
              </a:lnSpc>
              <a:buAutoNum type="arabicPeriod" startAt="8"/>
            </a:pPr>
            <a:r>
              <a:rPr lang="en-US" sz="2800" dirty="0">
                <a:solidFill>
                  <a:prstClr val="black"/>
                </a:solidFill>
              </a:rPr>
              <a:t>They give flavor to food.</a:t>
            </a:r>
          </a:p>
          <a:p>
            <a:pPr marL="514350" lvl="0" indent="-514350" algn="just">
              <a:lnSpc>
                <a:spcPct val="150000"/>
              </a:lnSpc>
              <a:buAutoNum type="arabicPeriod" startAt="8"/>
            </a:pPr>
            <a:r>
              <a:rPr lang="en-US" sz="2800" dirty="0">
                <a:solidFill>
                  <a:prstClr val="black"/>
                </a:solidFill>
              </a:rPr>
              <a:t>They help the body to utilize carbohydrates and proteins efficiently.</a:t>
            </a:r>
          </a:p>
        </p:txBody>
      </p:sp>
    </p:spTree>
    <p:extLst>
      <p:ext uri="{BB962C8B-B14F-4D97-AF65-F5344CB8AC3E}">
        <p14:creationId xmlns:p14="http://schemas.microsoft.com/office/powerpoint/2010/main" val="691921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99B89-4E8A-420F-B172-D6B9DD9B8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3810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FATTY ACIDS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44DAF8-DECB-4913-BD79-0718AC5B8220}"/>
              </a:ext>
            </a:extLst>
          </p:cNvPr>
          <p:cNvSpPr/>
          <p:nvPr/>
        </p:nvSpPr>
        <p:spPr>
          <a:xfrm>
            <a:off x="760412" y="1143000"/>
            <a:ext cx="1082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These are saponifiable lipids building blocks.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They are naturally occurring carboxylic acids with an unbranched carbon chain and an even number of carbon atoms.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Fatty acids are structural components of many lipid molecules; they give the lipids their hydrophobic (non-polar) properties.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They are hydrocarbon chains that contain a carboxylic acid group at one end of the chain. </a:t>
            </a:r>
          </a:p>
        </p:txBody>
      </p:sp>
    </p:spTree>
    <p:extLst>
      <p:ext uri="{BB962C8B-B14F-4D97-AF65-F5344CB8AC3E}">
        <p14:creationId xmlns:p14="http://schemas.microsoft.com/office/powerpoint/2010/main" val="181655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64E8-BEBC-4093-B224-C52C6B59A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37930"/>
            <a:ext cx="9601200" cy="609600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Fatty Acids Contd.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BE6BF8-2C1A-4703-9799-BC258BB2D8E7}"/>
              </a:ext>
            </a:extLst>
          </p:cNvPr>
          <p:cNvSpPr/>
          <p:nvPr/>
        </p:nvSpPr>
        <p:spPr>
          <a:xfrm>
            <a:off x="684212" y="934278"/>
            <a:ext cx="10896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hydrocarbon chains can range from fourteen-carbon to twenty-four carbon (14C-26C) chains.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However,  sixteen-carbon and eighteen-carbon chains predominate in humans and animals.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All animal fatty acids are unbranched along the carbon backbone.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Fatty acids generally differ in their length and degree of unsaturation: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2800" dirty="0"/>
              <a:t>Long chain fatty acids: these consists of 12-26 carbon atoms. They are found in meat and fish.</a:t>
            </a:r>
          </a:p>
        </p:txBody>
      </p:sp>
    </p:spTree>
    <p:extLst>
      <p:ext uri="{BB962C8B-B14F-4D97-AF65-F5344CB8AC3E}">
        <p14:creationId xmlns:p14="http://schemas.microsoft.com/office/powerpoint/2010/main" val="327735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5CF07-FBD0-46C6-AC1F-839356CB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381000"/>
            <a:ext cx="9601200" cy="5334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2B4CE5-98EF-4B30-825B-D4309A330E98}"/>
              </a:ext>
            </a:extLst>
          </p:cNvPr>
          <p:cNvSpPr/>
          <p:nvPr/>
        </p:nvSpPr>
        <p:spPr>
          <a:xfrm>
            <a:off x="684212" y="1143000"/>
            <a:ext cx="1082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ii.  Medium-chain fatty acids: 6-10 carbon atoms.</a:t>
            </a:r>
          </a:p>
          <a:p>
            <a:pPr lvl="0" algn="just"/>
            <a:r>
              <a:rPr lang="en-US" sz="2800" dirty="0">
                <a:solidFill>
                  <a:prstClr val="black"/>
                </a:solidFill>
              </a:rPr>
              <a:t>iii. Short-chain FAs: &lt;6 carbon atoms.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lvl="0" algn="just"/>
            <a:r>
              <a:rPr lang="en-US" sz="2800" dirty="0">
                <a:solidFill>
                  <a:prstClr val="black"/>
                </a:solidFill>
              </a:rPr>
              <a:t>Both medium and short-chain fatty acids are primarily found in dairy products.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lvl="0" algn="just"/>
            <a:r>
              <a:rPr lang="en-US" sz="2800" b="1" dirty="0">
                <a:solidFill>
                  <a:prstClr val="black"/>
                </a:solidFill>
              </a:rPr>
              <a:t>Based on the number of double bonds:</a:t>
            </a:r>
          </a:p>
          <a:p>
            <a:pPr lvl="0" algn="just"/>
            <a:endParaRPr lang="en-US" sz="2800" b="1" dirty="0">
              <a:solidFill>
                <a:prstClr val="black"/>
              </a:solidFill>
            </a:endParaRPr>
          </a:p>
          <a:p>
            <a:pPr marL="514350" lvl="0" indent="-514350" algn="just">
              <a:buFont typeface="+mj-lt"/>
              <a:buAutoNum type="alphaLcPeriod"/>
            </a:pPr>
            <a:r>
              <a:rPr lang="en-US" sz="2800" dirty="0">
                <a:solidFill>
                  <a:prstClr val="black"/>
                </a:solidFill>
              </a:rPr>
              <a:t>Saturated fats: consist of only carbon-carbon (-C-C-) single bonds.</a:t>
            </a:r>
          </a:p>
          <a:p>
            <a:pPr marL="514350" lvl="0" indent="-514350" algn="just">
              <a:buFont typeface="+mj-lt"/>
              <a:buAutoNum type="alphaLcPeriod"/>
            </a:pPr>
            <a:endParaRPr lang="en-US" sz="2800" dirty="0">
              <a:solidFill>
                <a:prstClr val="black"/>
              </a:solidFill>
            </a:endParaRPr>
          </a:p>
          <a:p>
            <a:pPr marL="514350" lvl="0" indent="-514350" algn="just">
              <a:buFont typeface="+mj-lt"/>
              <a:buAutoNum type="alphaLcPeriod"/>
            </a:pPr>
            <a:r>
              <a:rPr lang="en-US" sz="2800" dirty="0">
                <a:solidFill>
                  <a:prstClr val="black"/>
                </a:solidFill>
              </a:rPr>
              <a:t>Unsaturated fats: contains one or more double bonds. </a:t>
            </a:r>
          </a:p>
        </p:txBody>
      </p:sp>
    </p:spTree>
    <p:extLst>
      <p:ext uri="{BB962C8B-B14F-4D97-AF65-F5344CB8AC3E}">
        <p14:creationId xmlns:p14="http://schemas.microsoft.com/office/powerpoint/2010/main" val="59590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8ACFE-32AE-4B64-9997-169C7DA91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2438400"/>
            <a:ext cx="9601200" cy="1828800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</a:pPr>
            <a:r>
              <a:rPr lang="en-US" sz="3600" b="1" dirty="0">
                <a:solidFill>
                  <a:prstClr val="black"/>
                </a:solidFill>
                <a:ea typeface="+mn-ea"/>
                <a:cs typeface="+mn-cs"/>
              </a:rPr>
              <a:t>INTRODUCTION AND COURSE OVERVIEW/CLASSIFICATION OF LIPIDS</a:t>
            </a:r>
            <a:b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1" dirty="0">
                <a:solidFill>
                  <a:prstClr val="black"/>
                </a:solidFill>
                <a:ea typeface="+mn-ea"/>
                <a:cs typeface="+mn-cs"/>
              </a:rPr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6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E9C93-D1B6-4E1F-A92D-60F6111BF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912" y="381000"/>
            <a:ext cx="9601200" cy="5334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2E2099-41DE-48E5-BE47-F8C77948947C}"/>
              </a:ext>
            </a:extLst>
          </p:cNvPr>
          <p:cNvSpPr/>
          <p:nvPr/>
        </p:nvSpPr>
        <p:spPr>
          <a:xfrm>
            <a:off x="722312" y="1066800"/>
            <a:ext cx="1082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Unsaturated FAs can be: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marL="571500" lvl="0" indent="-571500" algn="just">
              <a:buAutoNum type="romanLcPeriod"/>
            </a:pPr>
            <a:r>
              <a:rPr lang="en-US" sz="2800" dirty="0">
                <a:solidFill>
                  <a:prstClr val="black"/>
                </a:solidFill>
              </a:rPr>
              <a:t>Monounsaturated e.g. oleic acid</a:t>
            </a:r>
          </a:p>
          <a:p>
            <a:pPr marL="571500" lvl="0" indent="-571500" algn="just">
              <a:buAutoNum type="romanLcPeriod"/>
            </a:pPr>
            <a:endParaRPr lang="en-US" sz="2800" dirty="0">
              <a:solidFill>
                <a:prstClr val="black"/>
              </a:solidFill>
            </a:endParaRPr>
          </a:p>
          <a:p>
            <a:pPr marL="571500" lvl="0" indent="-571500" algn="just">
              <a:buAutoNum type="romanLcPeriod" startAt="2"/>
            </a:pPr>
            <a:r>
              <a:rPr lang="en-US" sz="2800" dirty="0">
                <a:solidFill>
                  <a:prstClr val="black"/>
                </a:solidFill>
              </a:rPr>
              <a:t>Polyunsaturated e.g. Linoleic acid (18:2), Linolenic acid (18:3), Arachidonic acid (20:4), </a:t>
            </a:r>
            <a:r>
              <a:rPr lang="en-US" sz="2800" dirty="0" err="1">
                <a:solidFill>
                  <a:prstClr val="black"/>
                </a:solidFill>
              </a:rPr>
              <a:t>Eicosapentanoic</a:t>
            </a:r>
            <a:r>
              <a:rPr lang="en-US" sz="2800" dirty="0">
                <a:solidFill>
                  <a:prstClr val="black"/>
                </a:solidFill>
              </a:rPr>
              <a:t> acid (EPA) (20:5).</a:t>
            </a:r>
          </a:p>
          <a:p>
            <a:pPr marL="571500" lvl="0" indent="-571500" algn="just">
              <a:buAutoNum type="romanLcPeriod" startAt="2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physical properties of the fatty acids, and of compounds that contain them, are largely determined by the length and degree of unsaturation of the hydrocarbon chain.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38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A26D7-8F7B-4BEF-A149-E82F87C42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304800"/>
            <a:ext cx="9601200" cy="6096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Fatty Acids Contd.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73CC08-A293-41E4-A88E-977B9D2485E0}"/>
              </a:ext>
            </a:extLst>
          </p:cNvPr>
          <p:cNvSpPr/>
          <p:nvPr/>
        </p:nvSpPr>
        <p:spPr>
          <a:xfrm>
            <a:off x="684212" y="944217"/>
            <a:ext cx="10896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A. The nonpolar hydrocarbon chain accounts for the poor solubility of fatty acids in water.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For example, Lauric acid (12:0, </a:t>
            </a:r>
            <a:r>
              <a:rPr lang="en-US" sz="2800" dirty="0" err="1">
                <a:solidFill>
                  <a:prstClr val="black"/>
                </a:solidFill>
              </a:rPr>
              <a:t>Mr</a:t>
            </a:r>
            <a:r>
              <a:rPr lang="en-US" sz="2800" dirty="0">
                <a:solidFill>
                  <a:prstClr val="black"/>
                </a:solidFill>
              </a:rPr>
              <a:t> 200) has a solubility in water of 0.063 mg/g—much less than that of glucose (</a:t>
            </a:r>
            <a:r>
              <a:rPr lang="en-US" sz="2800" dirty="0" err="1">
                <a:solidFill>
                  <a:prstClr val="black"/>
                </a:solidFill>
              </a:rPr>
              <a:t>Mr</a:t>
            </a:r>
            <a:r>
              <a:rPr lang="en-US" sz="2800" dirty="0">
                <a:solidFill>
                  <a:prstClr val="black"/>
                </a:solidFill>
              </a:rPr>
              <a:t> 180), which is 1,100 mg/g.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longer the fatty acyl chain and the fewer the double bonds, the lower is the solubility in water.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carboxylic acid group is polar (and ionized at neutral pH) and accounts for the slight solubility of short-chain fatty acids in water.</a:t>
            </a:r>
          </a:p>
        </p:txBody>
      </p:sp>
    </p:spTree>
    <p:extLst>
      <p:ext uri="{BB962C8B-B14F-4D97-AF65-F5344CB8AC3E}">
        <p14:creationId xmlns:p14="http://schemas.microsoft.com/office/powerpoint/2010/main" val="30567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97A5E-D37C-4EC3-BB13-AD4376138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2" y="199846"/>
            <a:ext cx="9601200" cy="5334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BEDE92-0863-4BF4-B479-D34EB47D2A55}"/>
              </a:ext>
            </a:extLst>
          </p:cNvPr>
          <p:cNvSpPr/>
          <p:nvPr/>
        </p:nvSpPr>
        <p:spPr>
          <a:xfrm>
            <a:off x="684212" y="733246"/>
            <a:ext cx="10896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prstClr val="black"/>
                </a:solidFill>
              </a:rPr>
              <a:t>B. Decrease in chain length or increase in the degree of unsaturation will lower the melting point of fatty acids and increase the fluidity.</a:t>
            </a:r>
          </a:p>
          <a:p>
            <a:pPr algn="just"/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At room temperature (25</a:t>
            </a:r>
            <a:r>
              <a:rPr lang="en-US" sz="2800" baseline="30000" dirty="0"/>
              <a:t>o</a:t>
            </a:r>
            <a:r>
              <a:rPr lang="en-US" sz="2800" dirty="0"/>
              <a:t>C), the saturated fatty acids from 12:0 to 24:0 have a waxy consistency, whereas unsaturated fatty acids of these lengths are oily liquids.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This difference in melting points is due to different degrees of packing of the fatty acid molecules.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In the fully saturated compounds, free rotation around each C-C bond gives the hydrocarbon chain great flexibility. </a:t>
            </a:r>
          </a:p>
        </p:txBody>
      </p:sp>
    </p:spTree>
    <p:extLst>
      <p:ext uri="{BB962C8B-B14F-4D97-AF65-F5344CB8AC3E}">
        <p14:creationId xmlns:p14="http://schemas.microsoft.com/office/powerpoint/2010/main" val="51361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9F58A-AEE9-4746-B2CB-012B77502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1524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C926A1-2428-4B82-AB5C-0EA4B9A2B9FA}"/>
              </a:ext>
            </a:extLst>
          </p:cNvPr>
          <p:cNvSpPr/>
          <p:nvPr/>
        </p:nvSpPr>
        <p:spPr>
          <a:xfrm>
            <a:off x="760412" y="914400"/>
            <a:ext cx="1082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This is the most stable conformation is the fully extended form, in which the steric hindrance of neighboring atoms is minimized.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These molecules can pack together tightly in nearly crystalline arrays.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In unsaturated fatty acids, a cis double bond forces a kink in the hydrocarbon chain.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Fatty acids with one or several such kinks cannot pack together as tightly as fully saturated fatty acids, and their interactions with each other are therefore weaker.</a:t>
            </a:r>
          </a:p>
        </p:txBody>
      </p:sp>
    </p:spTree>
    <p:extLst>
      <p:ext uri="{BB962C8B-B14F-4D97-AF65-F5344CB8AC3E}">
        <p14:creationId xmlns:p14="http://schemas.microsoft.com/office/powerpoint/2010/main" val="330642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20DEC98-5A6B-4696-9E66-66246FF51EA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27012" y="609600"/>
            <a:ext cx="6781800" cy="58674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F1B0F7C-6651-4E28-83D6-AB1DE63AB221}"/>
              </a:ext>
            </a:extLst>
          </p:cNvPr>
          <p:cNvSpPr/>
          <p:nvPr/>
        </p:nvSpPr>
        <p:spPr>
          <a:xfrm>
            <a:off x="7043667" y="450145"/>
            <a:ext cx="4724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Fig. The packing of fatty acids into stable aggregates. </a:t>
            </a:r>
            <a:r>
              <a:rPr lang="en-US" dirty="0"/>
              <a:t>The extent of packing depends on the degree of saturation; </a:t>
            </a:r>
          </a:p>
          <a:p>
            <a:pPr marL="342900" indent="-342900" algn="just">
              <a:buAutoNum type="alphaLcParenBoth"/>
            </a:pPr>
            <a:r>
              <a:rPr lang="en-US" dirty="0"/>
              <a:t>Representations of the fully saturated acid stearic acid (stearate at pH 7) in its usual extended conformation. </a:t>
            </a:r>
          </a:p>
          <a:p>
            <a:pPr marL="342900" indent="-342900" algn="just">
              <a:buAutoNum type="alphaLcParenBoth"/>
            </a:pPr>
            <a:endParaRPr lang="en-US" dirty="0"/>
          </a:p>
          <a:p>
            <a:pPr marL="342900" indent="-342900" algn="just">
              <a:buAutoNum type="alphaLcParenBoth"/>
            </a:pPr>
            <a:r>
              <a:rPr lang="en-US" dirty="0"/>
              <a:t>The cis double bond (shaded) in oleic acid (oleate) does not permit rotation and introduces a rigid bend in the hydrocarbon tail. All other bonds in the chain are free to rotate. </a:t>
            </a:r>
          </a:p>
          <a:p>
            <a:pPr marL="342900" indent="-342900" algn="just">
              <a:buAutoNum type="alphaLcParenBoth"/>
            </a:pPr>
            <a:endParaRPr lang="en-US" dirty="0"/>
          </a:p>
          <a:p>
            <a:pPr marL="342900" indent="-342900" algn="just">
              <a:buAutoNum type="alphaLcParenBoth"/>
            </a:pPr>
            <a:r>
              <a:rPr lang="en-US" dirty="0"/>
              <a:t>Fully saturated fatty acids in the extended form pack into nearly crystalline arrays, stabilized by many hydrophobic interactions. </a:t>
            </a:r>
          </a:p>
          <a:p>
            <a:pPr marL="342900" indent="-342900" algn="just">
              <a:buAutoNum type="alphaLcParenBoth"/>
            </a:pPr>
            <a:endParaRPr lang="en-US" dirty="0"/>
          </a:p>
          <a:p>
            <a:pPr marL="342900" indent="-342900" algn="just">
              <a:buAutoNum type="alphaLcParenBoth"/>
            </a:pPr>
            <a:r>
              <a:rPr lang="en-US" dirty="0"/>
              <a:t>The presence of one or more cis double bonds interferes with this tight packing and results in less stable aggregates.</a:t>
            </a:r>
          </a:p>
        </p:txBody>
      </p:sp>
    </p:spTree>
    <p:extLst>
      <p:ext uri="{BB962C8B-B14F-4D97-AF65-F5344CB8AC3E}">
        <p14:creationId xmlns:p14="http://schemas.microsoft.com/office/powerpoint/2010/main" val="342495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6B833-5D1C-4939-BF17-C6F1B8D0A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12" y="381000"/>
            <a:ext cx="9601200" cy="5334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Naming of Fatty acids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41F9F7-DA2A-4AF4-8AAE-0ABF30A8B422}"/>
              </a:ext>
            </a:extLst>
          </p:cNvPr>
          <p:cNvSpPr/>
          <p:nvPr/>
        </p:nvSpPr>
        <p:spPr>
          <a:xfrm>
            <a:off x="855662" y="1143000"/>
            <a:ext cx="107823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Fatty acids are hydrocarbon chains of various lengths and degrees of unsaturation that terminate with carboxylic acid groups. 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 systematic name for a fatty acid is derived from the name of its parent hydrocarbon by the substitution of </a:t>
            </a:r>
            <a:r>
              <a:rPr lang="en-US" sz="2800" b="1" dirty="0" err="1"/>
              <a:t>oic</a:t>
            </a:r>
            <a:r>
              <a:rPr lang="en-US" sz="2800" dirty="0"/>
              <a:t> for the final </a:t>
            </a:r>
            <a:r>
              <a:rPr lang="en-US" sz="2800" b="1" dirty="0"/>
              <a:t>e</a:t>
            </a:r>
            <a:r>
              <a:rPr lang="en-US" sz="2800" dirty="0"/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For example, the C18 saturated fatty acid is called octadecanoic acid because the parent hydrocarbon is octadecane. 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895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985C-C5FE-45D5-9D55-3CCB8D59C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12" y="457200"/>
            <a:ext cx="9601200" cy="533400"/>
          </a:xfrm>
        </p:spPr>
        <p:txBody>
          <a:bodyPr/>
          <a:lstStyle/>
          <a:p>
            <a:pPr algn="ctr"/>
            <a:r>
              <a:rPr lang="en-US" b="1" dirty="0"/>
              <a:t>Naming of 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B38876-79E8-402E-966C-0100019696F0}"/>
              </a:ext>
            </a:extLst>
          </p:cNvPr>
          <p:cNvSpPr/>
          <p:nvPr/>
        </p:nvSpPr>
        <p:spPr>
          <a:xfrm>
            <a:off x="760412" y="1143000"/>
            <a:ext cx="10744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A C18 fatty acid with one double bond is called octadecenoic acid; with two double bonds, octadecadienoic acid; and with three double bonds, octadecatrienoic acid.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A simplified nomenclature for these compounds specifies the chain length and number of double bonds, separated by a colon;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For example, the 16-carbon saturated palmitic acid is abbreviated 16:0, and the 18-carbon oleic acid, with one double bond, is 18:1. 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147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D4F9-3C17-44B8-BEBA-C4C584365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304800"/>
            <a:ext cx="9601200" cy="533400"/>
          </a:xfrm>
        </p:spPr>
        <p:txBody>
          <a:bodyPr/>
          <a:lstStyle/>
          <a:p>
            <a:pPr algn="ctr"/>
            <a:r>
              <a:rPr lang="en-US" b="1" dirty="0"/>
              <a:t>Naming of 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EBDF13-475F-403F-B8FC-480DCDF56B4D}"/>
              </a:ext>
            </a:extLst>
          </p:cNvPr>
          <p:cNvSpPr/>
          <p:nvPr/>
        </p:nvSpPr>
        <p:spPr>
          <a:xfrm>
            <a:off x="684212" y="990600"/>
            <a:ext cx="108204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positions of any double bonds are specified by superscript numbers following Δ (delta); a 20-carbon fatty acid with one double bond between C-9 and C-10 (C-1 being the carboxyl carbon) and another between C-12 and C-13 is designated 20:2(Δ </a:t>
            </a:r>
            <a:r>
              <a:rPr lang="en-US" sz="2800" baseline="30000" dirty="0">
                <a:solidFill>
                  <a:prstClr val="black"/>
                </a:solidFill>
              </a:rPr>
              <a:t>9,12</a:t>
            </a:r>
            <a:r>
              <a:rPr lang="en-US" sz="2800" dirty="0">
                <a:solidFill>
                  <a:prstClr val="black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 most commonly occurring fatty acids have even numbers of carbon atoms in an unbranched chain of 12 to 24 carbons.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 even number of carbons results from the mode of synthesis of these compounds, which involves condensation of two-carbon (acetate) units.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8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50BF3-C6C5-461A-A297-120149D95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304800"/>
            <a:ext cx="9601200" cy="6096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Naming of 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6227FF-754D-4AC2-BD43-5945AEA7C6F3}"/>
              </a:ext>
            </a:extLst>
          </p:cNvPr>
          <p:cNvSpPr/>
          <p:nvPr/>
        </p:nvSpPr>
        <p:spPr>
          <a:xfrm>
            <a:off x="608012" y="990600"/>
            <a:ext cx="10972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There is also a common pattern in the location of double bonds; 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marL="571500" lvl="0" indent="-571500" algn="just">
              <a:buFont typeface="+mj-lt"/>
              <a:buAutoNum type="romanLcPeriod"/>
            </a:pPr>
            <a:r>
              <a:rPr lang="en-US" sz="2800" dirty="0">
                <a:solidFill>
                  <a:prstClr val="black"/>
                </a:solidFill>
              </a:rPr>
              <a:t>In most monounsaturated fatty acids the double bond is between C-9 and C-10 (Δ</a:t>
            </a:r>
            <a:r>
              <a:rPr lang="en-US" sz="2800" baseline="30000" dirty="0">
                <a:solidFill>
                  <a:prstClr val="black"/>
                </a:solidFill>
              </a:rPr>
              <a:t>9</a:t>
            </a:r>
            <a:r>
              <a:rPr lang="en-US" sz="2800" dirty="0">
                <a:solidFill>
                  <a:prstClr val="black"/>
                </a:solidFill>
              </a:rPr>
              <a:t>), and </a:t>
            </a:r>
          </a:p>
          <a:p>
            <a:pPr marL="571500" lvl="0" indent="-571500" algn="just">
              <a:buFont typeface="+mj-lt"/>
              <a:buAutoNum type="romanLcPeriod"/>
            </a:pPr>
            <a:r>
              <a:rPr lang="en-US" sz="2800" dirty="0">
                <a:solidFill>
                  <a:prstClr val="black"/>
                </a:solidFill>
              </a:rPr>
              <a:t>The other double bonds of polyunsaturated fatty acids are generally Δ</a:t>
            </a:r>
            <a:r>
              <a:rPr lang="en-US" sz="2800" baseline="30000" dirty="0">
                <a:solidFill>
                  <a:prstClr val="black"/>
                </a:solidFill>
              </a:rPr>
              <a:t>12</a:t>
            </a:r>
            <a:r>
              <a:rPr lang="en-US" sz="2800" dirty="0">
                <a:solidFill>
                  <a:prstClr val="black"/>
                </a:solidFill>
              </a:rPr>
              <a:t> and Δ</a:t>
            </a:r>
            <a:r>
              <a:rPr lang="en-US" sz="2800" baseline="30000" dirty="0">
                <a:solidFill>
                  <a:prstClr val="black"/>
                </a:solidFill>
              </a:rPr>
              <a:t>15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</a:p>
          <a:p>
            <a:pPr lvl="0" algn="just"/>
            <a:r>
              <a:rPr lang="en-US" sz="2800" dirty="0">
                <a:solidFill>
                  <a:prstClr val="black"/>
                </a:solidFill>
              </a:rPr>
              <a:t>Arachidonic acid is an exception to this generalization 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lvl="0" algn="just"/>
            <a:r>
              <a:rPr lang="en-US" sz="2800" dirty="0">
                <a:solidFill>
                  <a:prstClr val="black"/>
                </a:solidFill>
              </a:rPr>
              <a:t>The double bonds of polyunsaturated fatty acids are almost never conjugated (alternating single and double bonds, as in -CH=CH-CH=CH-), but are separated by a methylene group: -CH=CH-CH</a:t>
            </a:r>
            <a:r>
              <a:rPr lang="en-US" sz="2800" baseline="-25000" dirty="0">
                <a:solidFill>
                  <a:prstClr val="black"/>
                </a:solidFill>
              </a:rPr>
              <a:t>2</a:t>
            </a:r>
            <a:r>
              <a:rPr lang="en-US" sz="2800" dirty="0">
                <a:solidFill>
                  <a:prstClr val="black"/>
                </a:solidFill>
              </a:rPr>
              <a:t>-CH=CH-. </a:t>
            </a:r>
          </a:p>
        </p:txBody>
      </p:sp>
    </p:spTree>
    <p:extLst>
      <p:ext uri="{BB962C8B-B14F-4D97-AF65-F5344CB8AC3E}">
        <p14:creationId xmlns:p14="http://schemas.microsoft.com/office/powerpoint/2010/main" val="261515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84516-3802-4F09-B890-4BE6E01CC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048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Some naturally occurring Fatty acids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57C13C8-567F-433F-9E64-869ED85A2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689340"/>
              </p:ext>
            </p:extLst>
          </p:nvPr>
        </p:nvGraphicFramePr>
        <p:xfrm>
          <a:off x="760412" y="990600"/>
          <a:ext cx="10744201" cy="5715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4167">
                  <a:extLst>
                    <a:ext uri="{9D8B030D-6E8A-4147-A177-3AD203B41FA5}">
                      <a16:colId xmlns:a16="http://schemas.microsoft.com/office/drawing/2014/main" val="3019884011"/>
                    </a:ext>
                  </a:extLst>
                </a:gridCol>
                <a:gridCol w="5181393">
                  <a:extLst>
                    <a:ext uri="{9D8B030D-6E8A-4147-A177-3AD203B41FA5}">
                      <a16:colId xmlns:a16="http://schemas.microsoft.com/office/drawing/2014/main" val="3004746955"/>
                    </a:ext>
                  </a:extLst>
                </a:gridCol>
                <a:gridCol w="2418877">
                  <a:extLst>
                    <a:ext uri="{9D8B030D-6E8A-4147-A177-3AD203B41FA5}">
                      <a16:colId xmlns:a16="http://schemas.microsoft.com/office/drawing/2014/main" val="4107570406"/>
                    </a:ext>
                  </a:extLst>
                </a:gridCol>
                <a:gridCol w="1899764">
                  <a:extLst>
                    <a:ext uri="{9D8B030D-6E8A-4147-A177-3AD203B41FA5}">
                      <a16:colId xmlns:a16="http://schemas.microsoft.com/office/drawing/2014/main" val="3981792116"/>
                    </a:ext>
                  </a:extLst>
                </a:gridCol>
              </a:tblGrid>
              <a:tr h="35720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Symbol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          </a:t>
                      </a:r>
                      <a:r>
                        <a:rPr lang="en-US" sz="1400">
                          <a:effectLst/>
                        </a:rPr>
                        <a:t>Structure</a:t>
                      </a:r>
                      <a:endParaRPr lang="en-US" sz="1100" b="1">
                        <a:solidFill>
                          <a:srgbClr val="2F549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Systemic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Common name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499857792"/>
                  </a:ext>
                </a:extLst>
              </a:tr>
              <a:tr h="459251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Saturated fatty acid</a:t>
                      </a:r>
                      <a:endParaRPr lang="en-US" sz="1100" b="1" ker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978098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12:0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10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n-Dodecanoic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Lauric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14000144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14:0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СН</a:t>
                      </a:r>
                      <a:r>
                        <a:rPr lang="en-US" sz="1300" baseline="-25000" dirty="0">
                          <a:effectLst/>
                        </a:rPr>
                        <a:t>3</a:t>
                      </a:r>
                      <a:r>
                        <a:rPr lang="en-US" sz="1300" dirty="0">
                          <a:effectLst/>
                        </a:rPr>
                        <a:t>(СН</a:t>
                      </a:r>
                      <a:r>
                        <a:rPr lang="en-US" sz="1300" baseline="-25000" dirty="0">
                          <a:effectLst/>
                        </a:rPr>
                        <a:t>2</a:t>
                      </a:r>
                      <a:r>
                        <a:rPr lang="en-US" sz="1300" dirty="0">
                          <a:effectLst/>
                        </a:rPr>
                        <a:t>)</a:t>
                      </a:r>
                      <a:r>
                        <a:rPr lang="en-US" sz="1300" baseline="-25000" dirty="0">
                          <a:effectLst/>
                        </a:rPr>
                        <a:t>12</a:t>
                      </a:r>
                      <a:r>
                        <a:rPr lang="en-US" sz="1300" dirty="0">
                          <a:effectLst/>
                        </a:rPr>
                        <a:t>СООН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n-Tetradecanoic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Myristic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367156512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16:0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СН</a:t>
                      </a:r>
                      <a:r>
                        <a:rPr lang="en-US" sz="1300" baseline="-25000" dirty="0">
                          <a:effectLst/>
                        </a:rPr>
                        <a:t>3</a:t>
                      </a:r>
                      <a:r>
                        <a:rPr lang="en-US" sz="1300" dirty="0">
                          <a:effectLst/>
                        </a:rPr>
                        <a:t>(СН</a:t>
                      </a:r>
                      <a:r>
                        <a:rPr lang="en-US" sz="1300" baseline="-25000" dirty="0">
                          <a:effectLst/>
                        </a:rPr>
                        <a:t>2</a:t>
                      </a:r>
                      <a:r>
                        <a:rPr lang="en-US" sz="1300" dirty="0">
                          <a:effectLst/>
                        </a:rPr>
                        <a:t>)</a:t>
                      </a:r>
                      <a:r>
                        <a:rPr lang="en-US" sz="1300" baseline="-25000" dirty="0">
                          <a:effectLst/>
                        </a:rPr>
                        <a:t>14</a:t>
                      </a:r>
                      <a:r>
                        <a:rPr lang="en-US" sz="1300" dirty="0">
                          <a:effectLst/>
                        </a:rPr>
                        <a:t>СООН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n-Hexadecanoic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Palmitic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318536309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18:0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16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n-Octadecanoic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Stearic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95474372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20:0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18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n-Eicosanoic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Arachidic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723949837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22:0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СН</a:t>
                      </a:r>
                      <a:r>
                        <a:rPr lang="en-US" sz="1300" baseline="-25000" dirty="0">
                          <a:effectLst/>
                        </a:rPr>
                        <a:t>3</a:t>
                      </a:r>
                      <a:r>
                        <a:rPr lang="en-US" sz="1300" dirty="0">
                          <a:effectLst/>
                        </a:rPr>
                        <a:t>(СН</a:t>
                      </a:r>
                      <a:r>
                        <a:rPr lang="en-US" sz="1300" baseline="-25000" dirty="0">
                          <a:effectLst/>
                        </a:rPr>
                        <a:t>2</a:t>
                      </a:r>
                      <a:r>
                        <a:rPr lang="en-US" sz="1300" dirty="0">
                          <a:effectLst/>
                        </a:rPr>
                        <a:t>)</a:t>
                      </a:r>
                      <a:r>
                        <a:rPr lang="en-US" sz="1300" baseline="-25000" dirty="0">
                          <a:effectLst/>
                        </a:rPr>
                        <a:t>20</a:t>
                      </a:r>
                      <a:r>
                        <a:rPr lang="en-US" sz="1300" dirty="0">
                          <a:effectLst/>
                        </a:rPr>
                        <a:t>СООН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n-Docosanoic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 err="1">
                          <a:effectLst/>
                        </a:rPr>
                        <a:t>Begenic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770084665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24:0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22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n-Tetracosanoic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Lignoceric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35020067"/>
                  </a:ext>
                </a:extLst>
              </a:tr>
              <a:tr h="459251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Unsaturated </a:t>
                      </a:r>
                      <a:r>
                        <a:rPr lang="en-US" sz="1800" kern="0" dirty="0" err="1">
                          <a:effectLst/>
                        </a:rPr>
                        <a:t>monoenic</a:t>
                      </a:r>
                      <a:r>
                        <a:rPr lang="en-US" sz="1800" kern="0" dirty="0">
                          <a:effectLst/>
                        </a:rPr>
                        <a:t> fatty acid</a:t>
                      </a:r>
                      <a:endParaRPr lang="en-US" sz="1100" b="1" kern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33918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16:1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5</a:t>
                      </a:r>
                      <a:r>
                        <a:rPr lang="en-US" sz="1300">
                          <a:effectLst/>
                        </a:rPr>
                        <a:t>СН=СН(СН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7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Palmitoleic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648908761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18:1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7</a:t>
                      </a:r>
                      <a:r>
                        <a:rPr lang="en-US" sz="1300">
                          <a:effectLst/>
                        </a:rPr>
                        <a:t>СН=СН(СН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7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Oleic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118208549"/>
                  </a:ext>
                </a:extLst>
              </a:tr>
              <a:tr h="459251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Unsaturated polienic fatty acid</a:t>
                      </a:r>
                      <a:endParaRPr lang="en-US" sz="1100" b="1" ker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842829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18:2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4</a:t>
                      </a:r>
                      <a:r>
                        <a:rPr lang="en-US" sz="1300">
                          <a:effectLst/>
                        </a:rPr>
                        <a:t>(СН=СНСН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6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Linoleic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502827455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18:3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(СН=СНСН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6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Linolenic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92139316"/>
                  </a:ext>
                </a:extLst>
              </a:tr>
              <a:tr h="3316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</a:t>
                      </a:r>
                      <a:r>
                        <a:rPr lang="en-US" sz="1300" baseline="-25000">
                          <a:effectLst/>
                        </a:rPr>
                        <a:t>20:4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СН</a:t>
                      </a:r>
                      <a:r>
                        <a:rPr lang="en-US" sz="1300" baseline="-25000">
                          <a:effectLst/>
                        </a:rPr>
                        <a:t>3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4</a:t>
                      </a:r>
                      <a:r>
                        <a:rPr lang="en-US" sz="1300">
                          <a:effectLst/>
                        </a:rPr>
                        <a:t>(СН=СНСН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4</a:t>
                      </a:r>
                      <a:r>
                        <a:rPr lang="en-US" sz="1300">
                          <a:effectLst/>
                        </a:rPr>
                        <a:t>(СН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)</a:t>
                      </a:r>
                      <a:r>
                        <a:rPr lang="en-US" sz="1300" baseline="-25000">
                          <a:effectLst/>
                        </a:rPr>
                        <a:t>2</a:t>
                      </a:r>
                      <a:r>
                        <a:rPr lang="en-US" sz="1300">
                          <a:effectLst/>
                        </a:rPr>
                        <a:t>СООН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300" dirty="0">
                          <a:effectLst/>
                        </a:rPr>
                        <a:t>Arachidonic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765832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78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A68C1-2E0E-4241-AE12-E1D832DBC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533400"/>
            <a:ext cx="8915398" cy="685800"/>
          </a:xfrm>
        </p:spPr>
        <p:txBody>
          <a:bodyPr/>
          <a:lstStyle/>
          <a:p>
            <a:pPr algn="ctr"/>
            <a:r>
              <a:rPr lang="en-US" b="1" dirty="0"/>
              <a:t>COURSE OUTLINE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408A92-9685-4EA9-A5BD-85ADE29348E0}"/>
              </a:ext>
            </a:extLst>
          </p:cNvPr>
          <p:cNvSpPr/>
          <p:nvPr/>
        </p:nvSpPr>
        <p:spPr>
          <a:xfrm>
            <a:off x="760412" y="1371600"/>
            <a:ext cx="10744200" cy="5181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Classification of lipids - fatty acids, triglycerides, </a:t>
            </a:r>
            <a:r>
              <a:rPr lang="en-US" sz="2800" dirty="0" err="1"/>
              <a:t>gycosylglyceroles</a:t>
            </a:r>
            <a:r>
              <a:rPr lang="en-US" sz="2800" dirty="0"/>
              <a:t>, phospholipids, waxes, prostaglandins.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Lipid micelles, monolayers, bilayers Lipoprotein systems.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Oxidation and synthesis of fatty acids; cholesterol synthesis.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Formation of ketone bodies.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Integration of lipid metabolism.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Acetic acid as a central precursor for biosynthesis of lipids.</a:t>
            </a:r>
          </a:p>
        </p:txBody>
      </p:sp>
    </p:spTree>
    <p:extLst>
      <p:ext uri="{BB962C8B-B14F-4D97-AF65-F5344CB8AC3E}">
        <p14:creationId xmlns:p14="http://schemas.microsoft.com/office/powerpoint/2010/main" val="237751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DB713BE-C2F6-40AF-8826-49A5C2E2E6A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12812" y="152400"/>
            <a:ext cx="10668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23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143F5-E090-4FF5-A82E-CC841FE78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04800"/>
            <a:ext cx="9601200" cy="685800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Numbering of the carbon atoms of fatty acids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06B74D-035F-48D6-BBDB-3E71E9422172}"/>
              </a:ext>
            </a:extLst>
          </p:cNvPr>
          <p:cNvSpPr/>
          <p:nvPr/>
        </p:nvSpPr>
        <p:spPr>
          <a:xfrm>
            <a:off x="684212" y="1143000"/>
            <a:ext cx="10820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Fatty acid carbon atoms are numbered </a:t>
            </a:r>
            <a:r>
              <a:rPr lang="en-GB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starting at the carboxyl terminus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28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Carbon atoms 2 and 3 are often referred to as </a:t>
            </a:r>
            <a:r>
              <a:rPr lang="el-G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en-GB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l-GR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en-GB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, respectively.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The methyl carbon atom at the distal end of the chain is called the ω</a:t>
            </a:r>
            <a:r>
              <a:rPr lang="en-GB" sz="2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-carbon atom</a:t>
            </a:r>
            <a:r>
              <a:rPr lang="en-GB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lvl="0" algn="just"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en-GB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The position of a double bond is represented by the symbol </a:t>
            </a:r>
            <a:r>
              <a:rPr lang="el-GR" sz="2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Δ</a:t>
            </a:r>
            <a:r>
              <a:rPr lang="en-GB" sz="28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 followed by a superscript number. 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36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4C8DA-2AD4-411A-B78B-2887F850A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912" y="381000"/>
            <a:ext cx="9601200" cy="609600"/>
          </a:xfrm>
        </p:spPr>
        <p:txBody>
          <a:bodyPr/>
          <a:lstStyle/>
          <a:p>
            <a:r>
              <a:rPr lang="en-GB" b="1" dirty="0"/>
              <a:t>Numbering of the carbon atoms of fatty acids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2DC771-7979-42AA-B2EA-3140665F8EB8}"/>
              </a:ext>
            </a:extLst>
          </p:cNvPr>
          <p:cNvSpPr/>
          <p:nvPr/>
        </p:nvSpPr>
        <p:spPr>
          <a:xfrm>
            <a:off x="760412" y="1295400"/>
            <a:ext cx="10744200" cy="4914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en-GB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example, </a:t>
            </a:r>
            <a:r>
              <a:rPr lang="en-GB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cis-</a:t>
            </a:r>
            <a:r>
              <a:rPr lang="el-GR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Δ</a:t>
            </a:r>
            <a:r>
              <a:rPr lang="en-GB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9 means that there is a cis double bond between carbon atoms 9 and 10; </a:t>
            </a:r>
          </a:p>
          <a:p>
            <a:pPr marL="342900" lvl="0" indent="-342900" algn="just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2800" i="1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trans-</a:t>
            </a:r>
            <a:r>
              <a:rPr lang="el-GR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Δ</a:t>
            </a:r>
            <a:r>
              <a:rPr lang="en-GB" sz="2800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 means that there is a </a:t>
            </a:r>
            <a:r>
              <a:rPr lang="en-GB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trans double bond between carbon atoms 2 and 3. </a:t>
            </a:r>
          </a:p>
          <a:p>
            <a:pPr marL="342900" lvl="0" indent="-342900" algn="just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8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Alternatively, the position of a double bond can be denoted by counting from the distal end, with the </a:t>
            </a:r>
            <a:r>
              <a:rPr lang="el-GR" sz="28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GB" sz="28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-carbon atom (the methyl carbon) as number 1.</a:t>
            </a:r>
            <a:r>
              <a:rPr lang="en-GB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2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20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415B0C3-5031-41A4-A1BA-AE88A38F696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7612" y="1828800"/>
            <a:ext cx="4800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C275055-20BD-4CF1-893E-3FD2D563D95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3012" y="2438400"/>
            <a:ext cx="4953000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355FA72-9866-4E18-8CEF-4898E5185A7D}"/>
              </a:ext>
            </a:extLst>
          </p:cNvPr>
          <p:cNvSpPr/>
          <p:nvPr/>
        </p:nvSpPr>
        <p:spPr>
          <a:xfrm>
            <a:off x="1598612" y="762000"/>
            <a:ext cx="9982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800"/>
              </a:spcAft>
              <a:tabLst>
                <a:tab pos="457200" algn="l"/>
              </a:tabLst>
            </a:pPr>
            <a:r>
              <a:rPr lang="en-GB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l-GR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GB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-3 fatty acid, for example, has the structure shown below:</a:t>
            </a:r>
            <a:endParaRPr lang="en-US" sz="2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52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1B737-7D18-4AEC-B3C6-A0C09712A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381000"/>
            <a:ext cx="9601200" cy="685800"/>
          </a:xfrm>
        </p:spPr>
        <p:txBody>
          <a:bodyPr/>
          <a:lstStyle/>
          <a:p>
            <a:pPr algn="ctr"/>
            <a:r>
              <a:rPr lang="en-GB" b="1" dirty="0"/>
              <a:t>Cis and Trans fatty acids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EE964A-61D3-4D18-8FE8-8FA1B092A63A}"/>
              </a:ext>
            </a:extLst>
          </p:cNvPr>
          <p:cNvSpPr/>
          <p:nvPr/>
        </p:nvSpPr>
        <p:spPr>
          <a:xfrm>
            <a:off x="760412" y="1219200"/>
            <a:ext cx="1082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Most naturally occurring unsaturated Fatty Acids have cis double bonds.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Trans fatty acids are present in certain foods, arising as a by-product of the saturation of fatty acids during hydrogenation, or "hardening," of natural oils in the manufacture of margarine.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An additional small contribution comes from the ingestion of ruminant fat that contains trans fatty acids arising from the action of microorganisms in the rumen. 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3755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ABA95-A244-48A0-AFD0-8E8FEEBF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12" y="304800"/>
            <a:ext cx="9601200" cy="609600"/>
          </a:xfrm>
        </p:spPr>
        <p:txBody>
          <a:bodyPr/>
          <a:lstStyle/>
          <a:p>
            <a:pPr algn="ctr"/>
            <a:r>
              <a:rPr lang="en-GB" b="1" dirty="0"/>
              <a:t>Cis and Trans fatty acids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5944B2-9235-48D0-8AEB-3EE6C3FDF166}"/>
              </a:ext>
            </a:extLst>
          </p:cNvPr>
          <p:cNvSpPr/>
          <p:nvPr/>
        </p:nvSpPr>
        <p:spPr>
          <a:xfrm>
            <a:off x="684212" y="990600"/>
            <a:ext cx="10896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Consumption of trans fatty acids is known to be detrimental to health and is associated with increased risk of diseases including cardiovascular disease and diabetes mellitus.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This is because diets high in trans fatty acids correlate with increased blood levels of LDL (bad cholesterol) and decreased HDL (good cholesterol).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Unfortunately, French fries, doughnuts, and cookies tend to be high in trans fatty acids.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There is now an improved technology to produce soft margarine low in trans fatty acids or containing none.</a:t>
            </a:r>
          </a:p>
        </p:txBody>
      </p:sp>
    </p:spTree>
    <p:extLst>
      <p:ext uri="{BB962C8B-B14F-4D97-AF65-F5344CB8AC3E}">
        <p14:creationId xmlns:p14="http://schemas.microsoft.com/office/powerpoint/2010/main" val="164576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72EEE-0932-4302-A566-14AF60893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04800"/>
            <a:ext cx="9753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Unsaturated Fatty Acids of Physiologic and Nutritional Significance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E99FBB-5EDD-420A-9718-1AC22869ACFF}"/>
              </a:ext>
            </a:extLst>
          </p:cNvPr>
          <p:cNvSpPr/>
          <p:nvPr/>
        </p:nvSpPr>
        <p:spPr>
          <a:xfrm>
            <a:off x="760412" y="1143000"/>
            <a:ext cx="10896600" cy="5437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GB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Monoenoic acids (one double bond)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u="sng" dirty="0">
                <a:ea typeface="Calibri" panose="020F0502020204030204" pitchFamily="34" charset="0"/>
                <a:cs typeface="Times New Roman" panose="02020603050405020304" pitchFamily="18" charset="0"/>
              </a:rPr>
              <a:t>Palmitoleic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16:1;9  </a:t>
            </a:r>
            <a:r>
              <a:rPr lang="el-GR" sz="2800" dirty="0"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7   </a:t>
            </a:r>
            <a:r>
              <a:rPr lang="en-GB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cis -9-Hexadecenoic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In nearly all fats.</a:t>
            </a:r>
          </a:p>
          <a:p>
            <a:pPr algn="just">
              <a:spcAft>
                <a:spcPts val="800"/>
              </a:spcAft>
            </a:pP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u="sng" dirty="0">
                <a:ea typeface="Calibri" panose="020F0502020204030204" pitchFamily="34" charset="0"/>
                <a:cs typeface="Times New Roman" panose="02020603050405020304" pitchFamily="18" charset="0"/>
              </a:rPr>
              <a:t>Oleic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18:1;9  </a:t>
            </a:r>
            <a:r>
              <a:rPr lang="el-GR" sz="2800" dirty="0"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9   </a:t>
            </a:r>
            <a:r>
              <a:rPr lang="en-GB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cis -9-Octadecenoic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Possibly the most common fatty acid in natural fats; particularly high in olive oil.</a:t>
            </a:r>
          </a:p>
          <a:p>
            <a:pPr algn="just">
              <a:spcAft>
                <a:spcPts val="800"/>
              </a:spcAft>
            </a:pP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u="sng" dirty="0" err="1">
                <a:ea typeface="Calibri" panose="020F0502020204030204" pitchFamily="34" charset="0"/>
                <a:cs typeface="Times New Roman" panose="02020603050405020304" pitchFamily="18" charset="0"/>
              </a:rPr>
              <a:t>Elaidic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18:1;9  </a:t>
            </a:r>
            <a:r>
              <a:rPr lang="el-GR" sz="2800" dirty="0">
                <a:ea typeface="Calibri" panose="020F0502020204030204" pitchFamily="34" charset="0"/>
                <a:cs typeface="Times New Roman" panose="02020603050405020304" pitchFamily="18" charset="0"/>
              </a:rPr>
              <a:t>ω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9   </a:t>
            </a:r>
            <a:r>
              <a:rPr lang="en-GB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trans -9-Octadecenoic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Hydrogenated and ruminant fats.</a:t>
            </a:r>
          </a:p>
        </p:txBody>
      </p:sp>
    </p:spTree>
    <p:extLst>
      <p:ext uri="{BB962C8B-B14F-4D97-AF65-F5344CB8AC3E}">
        <p14:creationId xmlns:p14="http://schemas.microsoft.com/office/powerpoint/2010/main" val="351005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7AFF37-A630-4F17-83CA-6AEBEE853B90}"/>
              </a:ext>
            </a:extLst>
          </p:cNvPr>
          <p:cNvSpPr/>
          <p:nvPr/>
        </p:nvSpPr>
        <p:spPr>
          <a:xfrm>
            <a:off x="684212" y="304800"/>
            <a:ext cx="108966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600" b="1" dirty="0" err="1"/>
              <a:t>Dienoic</a:t>
            </a:r>
            <a:r>
              <a:rPr lang="en-GB" sz="2600" b="1" dirty="0"/>
              <a:t> acids (two double bonds)</a:t>
            </a:r>
            <a:endParaRPr lang="en-US" sz="2600" dirty="0"/>
          </a:p>
          <a:p>
            <a:pPr algn="just"/>
            <a:r>
              <a:rPr lang="en-GB" sz="2600" u="sng" dirty="0"/>
              <a:t>Linoleic</a:t>
            </a:r>
            <a:r>
              <a:rPr lang="en-US" sz="2600" dirty="0"/>
              <a:t>: </a:t>
            </a:r>
            <a:r>
              <a:rPr lang="en-GB" sz="2600" dirty="0"/>
              <a:t>18:2;9,12  </a:t>
            </a:r>
            <a:r>
              <a:rPr lang="el-GR" sz="2600" dirty="0"/>
              <a:t>ω</a:t>
            </a:r>
            <a:r>
              <a:rPr lang="en-GB" sz="2600" dirty="0"/>
              <a:t>6   all-</a:t>
            </a:r>
            <a:r>
              <a:rPr lang="en-GB" sz="2600" i="1" dirty="0"/>
              <a:t>cis -9,12-Octadecadienoic</a:t>
            </a:r>
            <a:endParaRPr lang="en-US" sz="2600" dirty="0"/>
          </a:p>
          <a:p>
            <a:pPr algn="just"/>
            <a:r>
              <a:rPr lang="en-GB" sz="2600" dirty="0"/>
              <a:t>Corn, peanut, cottonseed, soy bean, and many plant oils.</a:t>
            </a:r>
            <a:endParaRPr lang="en-US" sz="2600" dirty="0"/>
          </a:p>
          <a:p>
            <a:pPr lvl="0" algn="just"/>
            <a:endParaRPr lang="en-GB" sz="2600" b="1" dirty="0">
              <a:solidFill>
                <a:prstClr val="black"/>
              </a:solidFill>
            </a:endParaRPr>
          </a:p>
          <a:p>
            <a:pPr lvl="0" algn="just"/>
            <a:r>
              <a:rPr lang="en-GB" sz="2600" b="1" dirty="0">
                <a:solidFill>
                  <a:prstClr val="black"/>
                </a:solidFill>
              </a:rPr>
              <a:t>Trienoic acids (three double bonds)</a:t>
            </a:r>
            <a:endParaRPr lang="en-US" sz="2600" dirty="0">
              <a:solidFill>
                <a:prstClr val="black"/>
              </a:solidFill>
            </a:endParaRPr>
          </a:p>
          <a:p>
            <a:pPr lvl="0" algn="just"/>
            <a:r>
              <a:rPr lang="en-GB" sz="2600" u="sng" dirty="0">
                <a:solidFill>
                  <a:prstClr val="black"/>
                </a:solidFill>
              </a:rPr>
              <a:t>γ-Linolenic: </a:t>
            </a:r>
            <a:r>
              <a:rPr lang="en-GB" sz="2600" dirty="0">
                <a:solidFill>
                  <a:prstClr val="black"/>
                </a:solidFill>
              </a:rPr>
              <a:t>18:3;6,9,12 </a:t>
            </a:r>
            <a:r>
              <a:rPr lang="el-GR" sz="2600" dirty="0">
                <a:solidFill>
                  <a:prstClr val="black"/>
                </a:solidFill>
              </a:rPr>
              <a:t>ω</a:t>
            </a:r>
            <a:r>
              <a:rPr lang="en-GB" sz="2600" dirty="0">
                <a:solidFill>
                  <a:prstClr val="black"/>
                </a:solidFill>
              </a:rPr>
              <a:t>6  all-</a:t>
            </a:r>
            <a:r>
              <a:rPr lang="en-GB" sz="2600" i="1" dirty="0">
                <a:solidFill>
                  <a:prstClr val="black"/>
                </a:solidFill>
              </a:rPr>
              <a:t>cis -6,9,12-Octadecatrienoic</a:t>
            </a:r>
            <a:endParaRPr lang="en-US" sz="2600" dirty="0">
              <a:solidFill>
                <a:prstClr val="black"/>
              </a:solidFill>
            </a:endParaRPr>
          </a:p>
          <a:p>
            <a:pPr lvl="0" algn="just"/>
            <a:r>
              <a:rPr lang="en-GB" sz="2600" dirty="0">
                <a:solidFill>
                  <a:prstClr val="black"/>
                </a:solidFill>
              </a:rPr>
              <a:t>Some plants, </a:t>
            </a:r>
            <a:r>
              <a:rPr lang="en-GB" sz="2600" dirty="0" err="1">
                <a:solidFill>
                  <a:prstClr val="black"/>
                </a:solidFill>
              </a:rPr>
              <a:t>eg</a:t>
            </a:r>
            <a:r>
              <a:rPr lang="en-GB" sz="2600" dirty="0">
                <a:solidFill>
                  <a:prstClr val="black"/>
                </a:solidFill>
              </a:rPr>
              <a:t>, oil of evening primrose, borage oil; minor fatty acid in animals.</a:t>
            </a:r>
          </a:p>
          <a:p>
            <a:pPr lvl="0" algn="just"/>
            <a:endParaRPr lang="en-US" sz="2600" dirty="0">
              <a:solidFill>
                <a:prstClr val="black"/>
              </a:solidFill>
            </a:endParaRPr>
          </a:p>
          <a:p>
            <a:pPr lvl="0" algn="just"/>
            <a:r>
              <a:rPr lang="en-GB" sz="2600" u="sng" dirty="0">
                <a:solidFill>
                  <a:prstClr val="black"/>
                </a:solidFill>
              </a:rPr>
              <a:t>α-Linolenic: </a:t>
            </a:r>
            <a:r>
              <a:rPr lang="en-GB" sz="2600" dirty="0">
                <a:solidFill>
                  <a:prstClr val="black"/>
                </a:solidFill>
              </a:rPr>
              <a:t>18:3;9,12,15 ω3  all-</a:t>
            </a:r>
            <a:r>
              <a:rPr lang="en-GB" sz="2600" i="1" dirty="0">
                <a:solidFill>
                  <a:prstClr val="black"/>
                </a:solidFill>
              </a:rPr>
              <a:t>cis -9,12,15-Octadecatrienoic</a:t>
            </a:r>
            <a:endParaRPr lang="en-US" sz="2600" dirty="0">
              <a:solidFill>
                <a:prstClr val="black"/>
              </a:solidFill>
            </a:endParaRPr>
          </a:p>
          <a:p>
            <a:pPr lvl="0" algn="just"/>
            <a:r>
              <a:rPr lang="en-GB" sz="2600" dirty="0">
                <a:solidFill>
                  <a:prstClr val="black"/>
                </a:solidFill>
              </a:rPr>
              <a:t>Frequently found with linoleic acid but particularly in linseed oil.</a:t>
            </a:r>
          </a:p>
          <a:p>
            <a:pPr lvl="0" algn="just"/>
            <a:endParaRPr lang="en-GB" sz="2600" dirty="0">
              <a:solidFill>
                <a:prstClr val="black"/>
              </a:solidFill>
            </a:endParaRPr>
          </a:p>
          <a:p>
            <a:pPr algn="just"/>
            <a:r>
              <a:rPr lang="en-GB" sz="2600" b="1" dirty="0" err="1"/>
              <a:t>Tetraenoic</a:t>
            </a:r>
            <a:r>
              <a:rPr lang="en-GB" sz="2600" b="1" dirty="0"/>
              <a:t> acids (four double bonds)</a:t>
            </a:r>
            <a:endParaRPr lang="en-US" sz="2600" dirty="0"/>
          </a:p>
          <a:p>
            <a:pPr algn="just"/>
            <a:r>
              <a:rPr lang="en-GB" sz="2600" dirty="0"/>
              <a:t>Arachidonic: 20:4;5,8,11,14. </a:t>
            </a:r>
            <a:r>
              <a:rPr lang="el-GR" sz="2600" dirty="0"/>
              <a:t>ω</a:t>
            </a:r>
            <a:r>
              <a:rPr lang="en-GB" sz="2600" dirty="0"/>
              <a:t>6, all-</a:t>
            </a:r>
            <a:r>
              <a:rPr lang="en-GB" sz="2600" i="1" dirty="0"/>
              <a:t>cis -5,8,11,14 Eicosatetraenoic</a:t>
            </a:r>
            <a:endParaRPr lang="en-US" sz="2600" dirty="0"/>
          </a:p>
          <a:p>
            <a:pPr algn="just"/>
            <a:r>
              <a:rPr lang="en-GB" sz="2600" dirty="0"/>
              <a:t>Found in animal fats; important component of phospholipids in animals.</a:t>
            </a:r>
            <a:endParaRPr lang="en-US" sz="2600" dirty="0"/>
          </a:p>
          <a:p>
            <a:pPr lvl="0" algn="just"/>
            <a:endParaRPr lang="en-GB" sz="2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7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E663A0-1A4E-4256-A611-598EBCEF36A5}"/>
              </a:ext>
            </a:extLst>
          </p:cNvPr>
          <p:cNvSpPr/>
          <p:nvPr/>
        </p:nvSpPr>
        <p:spPr>
          <a:xfrm>
            <a:off x="684212" y="533400"/>
            <a:ext cx="10896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600" b="1" dirty="0" err="1">
                <a:solidFill>
                  <a:prstClr val="black"/>
                </a:solidFill>
              </a:rPr>
              <a:t>Pentaenoic</a:t>
            </a:r>
            <a:r>
              <a:rPr lang="en-GB" sz="2600" b="1" dirty="0">
                <a:solidFill>
                  <a:prstClr val="black"/>
                </a:solidFill>
              </a:rPr>
              <a:t> acids (five double bonds)</a:t>
            </a:r>
            <a:endParaRPr lang="en-US" sz="2600" dirty="0">
              <a:solidFill>
                <a:prstClr val="black"/>
              </a:solidFill>
            </a:endParaRPr>
          </a:p>
          <a:p>
            <a:pPr lvl="0"/>
            <a:r>
              <a:rPr lang="en-GB" sz="2600" u="sng" dirty="0">
                <a:solidFill>
                  <a:prstClr val="black"/>
                </a:solidFill>
              </a:rPr>
              <a:t>Timnodonic</a:t>
            </a:r>
            <a:r>
              <a:rPr lang="en-US" sz="2600" dirty="0">
                <a:solidFill>
                  <a:prstClr val="black"/>
                </a:solidFill>
              </a:rPr>
              <a:t>: </a:t>
            </a:r>
            <a:r>
              <a:rPr lang="en-GB" sz="2600" dirty="0">
                <a:solidFill>
                  <a:prstClr val="black"/>
                </a:solidFill>
              </a:rPr>
              <a:t>20:5;5,8,11,14,17  </a:t>
            </a:r>
            <a:r>
              <a:rPr lang="el-GR" sz="2600" dirty="0">
                <a:solidFill>
                  <a:prstClr val="black"/>
                </a:solidFill>
              </a:rPr>
              <a:t>ω</a:t>
            </a:r>
            <a:r>
              <a:rPr lang="en-GB" sz="2600" dirty="0">
                <a:solidFill>
                  <a:prstClr val="black"/>
                </a:solidFill>
              </a:rPr>
              <a:t>3  all-</a:t>
            </a:r>
            <a:r>
              <a:rPr lang="en-GB" sz="2600" i="1" dirty="0">
                <a:solidFill>
                  <a:prstClr val="black"/>
                </a:solidFill>
              </a:rPr>
              <a:t>cis -5,8,11,14,17-Eicosapentaenoic</a:t>
            </a:r>
            <a:endParaRPr lang="en-US" sz="2600" dirty="0">
              <a:solidFill>
                <a:prstClr val="black"/>
              </a:solidFill>
            </a:endParaRPr>
          </a:p>
          <a:p>
            <a:pPr lvl="0"/>
            <a:r>
              <a:rPr lang="en-GB" sz="2600" dirty="0">
                <a:solidFill>
                  <a:prstClr val="black"/>
                </a:solidFill>
              </a:rPr>
              <a:t>Important component of fish oils, </a:t>
            </a:r>
            <a:r>
              <a:rPr lang="en-GB" sz="2600" dirty="0" err="1">
                <a:solidFill>
                  <a:prstClr val="black"/>
                </a:solidFill>
              </a:rPr>
              <a:t>eg</a:t>
            </a:r>
            <a:r>
              <a:rPr lang="en-GB" sz="2600" dirty="0">
                <a:solidFill>
                  <a:prstClr val="black"/>
                </a:solidFill>
              </a:rPr>
              <a:t>, cod liver, mackerel, menhaden, salmon oils.</a:t>
            </a:r>
          </a:p>
          <a:p>
            <a:pPr lvl="0"/>
            <a:endParaRPr lang="en-GB" sz="2600" dirty="0">
              <a:solidFill>
                <a:prstClr val="black"/>
              </a:solidFill>
            </a:endParaRPr>
          </a:p>
          <a:p>
            <a:r>
              <a:rPr lang="en-GB" sz="2600" b="1" dirty="0" err="1"/>
              <a:t>Hexaenoic</a:t>
            </a:r>
            <a:r>
              <a:rPr lang="en-GB" sz="2600" b="1" dirty="0"/>
              <a:t> acids (six double bonds)</a:t>
            </a:r>
            <a:endParaRPr lang="en-US" sz="2600" dirty="0"/>
          </a:p>
          <a:p>
            <a:r>
              <a:rPr lang="en-GB" sz="2600" u="sng" dirty="0" err="1"/>
              <a:t>Cervonic</a:t>
            </a:r>
            <a:r>
              <a:rPr lang="en-GB" sz="2600" dirty="0"/>
              <a:t>: 22:6;4,7,10,13,16,19  all-</a:t>
            </a:r>
            <a:r>
              <a:rPr lang="en-GB" sz="2600" i="1" dirty="0"/>
              <a:t>cis -4,7,10,13,16,19-Docosahexaenoic</a:t>
            </a:r>
            <a:endParaRPr lang="en-US" sz="2600" dirty="0"/>
          </a:p>
          <a:p>
            <a:r>
              <a:rPr lang="en-GB" sz="2600" dirty="0"/>
              <a:t>Fish oils, phospholipids in brain.</a:t>
            </a:r>
          </a:p>
          <a:p>
            <a:endParaRPr lang="en-US" sz="2600" dirty="0"/>
          </a:p>
          <a:p>
            <a:r>
              <a:rPr lang="en-GB" sz="2600" i="1" dirty="0">
                <a:solidFill>
                  <a:srgbClr val="FF0000"/>
                </a:solidFill>
              </a:rPr>
              <a:t>Omega-3 fatty acids are precursors of Eicosanoids including Prostaglandins, </a:t>
            </a:r>
            <a:r>
              <a:rPr lang="en-GB" sz="2600" i="1" dirty="0" err="1">
                <a:solidFill>
                  <a:srgbClr val="FF0000"/>
                </a:solidFill>
              </a:rPr>
              <a:t>Prostacyclins</a:t>
            </a:r>
            <a:r>
              <a:rPr lang="en-GB" sz="2600" i="1" dirty="0">
                <a:solidFill>
                  <a:srgbClr val="FF0000"/>
                </a:solidFill>
              </a:rPr>
              <a:t>, </a:t>
            </a:r>
            <a:r>
              <a:rPr lang="en-GB" sz="2600" i="1" dirty="0" err="1">
                <a:solidFill>
                  <a:srgbClr val="FF0000"/>
                </a:solidFill>
              </a:rPr>
              <a:t>Thromboxanes</a:t>
            </a:r>
            <a:r>
              <a:rPr lang="en-GB" sz="2600" i="1" dirty="0">
                <a:solidFill>
                  <a:srgbClr val="FF0000"/>
                </a:solidFill>
              </a:rPr>
              <a:t>, and Leukotrienes.</a:t>
            </a:r>
            <a:endParaRPr lang="en-US" sz="2600" i="1" dirty="0">
              <a:solidFill>
                <a:srgbClr val="FF0000"/>
              </a:solidFill>
            </a:endParaRPr>
          </a:p>
          <a:p>
            <a:pPr lvl="0"/>
            <a:endParaRPr lang="en-US" sz="2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89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AD7B9-612F-4678-B708-3F5ABCD5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612" y="457200"/>
            <a:ext cx="9601200" cy="533400"/>
          </a:xfrm>
        </p:spPr>
        <p:txBody>
          <a:bodyPr/>
          <a:lstStyle/>
          <a:p>
            <a:pPr algn="ctr"/>
            <a:r>
              <a:rPr lang="en-GB" b="1" dirty="0"/>
              <a:t>Essential Fatty acids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39FFDF-EB04-45B1-BDEC-82DB0D844A96}"/>
              </a:ext>
            </a:extLst>
          </p:cNvPr>
          <p:cNvSpPr/>
          <p:nvPr/>
        </p:nvSpPr>
        <p:spPr>
          <a:xfrm>
            <a:off x="684212" y="1295400"/>
            <a:ext cx="10820400" cy="3313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Mammals lack the enzymes to introduce double bonds at carbon atoms beyond C-9 in the fatty acid Chain, therefore they cannot synthesize Linoleic acid (18:2 cis Δ</a:t>
            </a:r>
            <a:r>
              <a:rPr lang="en-GB" sz="28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, Δ</a:t>
            </a:r>
            <a:r>
              <a:rPr lang="en-GB" sz="28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) and α-Linolenic acid (18:3 cisΔ</a:t>
            </a:r>
            <a:r>
              <a:rPr lang="en-GB" sz="28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, Δ</a:t>
            </a:r>
            <a:r>
              <a:rPr lang="en-GB" sz="28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, Δ</a:t>
            </a:r>
            <a:r>
              <a:rPr lang="en-GB" sz="28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algn="just">
              <a:spcAft>
                <a:spcPts val="800"/>
              </a:spcAft>
            </a:pPr>
            <a:endParaRPr lang="en-GB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Thus, Linoleic, and α-Linolenic acids (PUFAs) are called essential fatty acids.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62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5C378-1D64-4847-9E6F-03B9B3803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12" y="533400"/>
            <a:ext cx="9601200" cy="609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OVERVIEW OF LIPID METABOLISM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703697-0A05-40D5-BB71-1A7F075C8244}"/>
              </a:ext>
            </a:extLst>
          </p:cNvPr>
          <p:cNvSpPr/>
          <p:nvPr/>
        </p:nvSpPr>
        <p:spPr>
          <a:xfrm>
            <a:off x="760412" y="1156252"/>
            <a:ext cx="107442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The major aspects of lipid metabolism include: </a:t>
            </a:r>
          </a:p>
          <a:p>
            <a:pPr algn="just">
              <a:spcAft>
                <a:spcPts val="800"/>
              </a:spcAft>
            </a:pPr>
            <a:endParaRPr lang="en-US" sz="28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spcAft>
                <a:spcPts val="800"/>
              </a:spcAft>
              <a:buFont typeface="+mj-lt"/>
              <a:buAutoNum type="romanLcPeriod"/>
            </a:pPr>
            <a:r>
              <a:rPr lang="en-US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Fatty Acid Oxidation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 to produce energy, and </a:t>
            </a:r>
          </a:p>
          <a:p>
            <a:pPr marL="571500" indent="-571500" algn="just">
              <a:spcAft>
                <a:spcPts val="800"/>
              </a:spcAft>
              <a:buFont typeface="+mj-lt"/>
              <a:buAutoNum type="romanLcPeriod"/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The synthesis of lipids which is called </a:t>
            </a:r>
            <a:r>
              <a:rPr lang="en-US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Lipogenesis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800"/>
              </a:spcAft>
            </a:pP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The oxidation of long-chain fatty acids to acetyl-CoA is a central energy-yielding pathway in many organisms and tissues. </a:t>
            </a:r>
          </a:p>
          <a:p>
            <a:pPr marL="457200" indent="-45720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In mammalian heart and liver, for example, it provides as much as 80% of the energetic needs under all physiological circumstances. </a:t>
            </a:r>
            <a:endParaRPr lang="en-US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35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6CA8B-0AD1-4103-A839-4DA448E2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81000"/>
            <a:ext cx="9601200" cy="53340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Storage Lipids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201AED-4BA4-4898-B11C-160F76C7D30F}"/>
              </a:ext>
            </a:extLst>
          </p:cNvPr>
          <p:cNvSpPr/>
          <p:nvPr/>
        </p:nvSpPr>
        <p:spPr>
          <a:xfrm>
            <a:off x="684212" y="947530"/>
            <a:ext cx="10896600" cy="5775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The fats and oils used almost universally as stored forms of energy in living organisms are derivatives of fatty acids. </a:t>
            </a:r>
          </a:p>
          <a:p>
            <a:pPr algn="just">
              <a:spcAft>
                <a:spcPts val="800"/>
              </a:spcAft>
            </a:pPr>
            <a:endParaRPr lang="en-GB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The fatty acids are hydrocarbon derivatives, at about the same low oxidation state (that is, as highly reduced) as the hydrocarbons in fossil fuels. </a:t>
            </a:r>
          </a:p>
          <a:p>
            <a:pPr algn="just">
              <a:spcAft>
                <a:spcPts val="800"/>
              </a:spcAft>
            </a:pPr>
            <a:endParaRPr lang="en-GB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The cellular oxidation of fatty acids (to CO</a:t>
            </a:r>
            <a:r>
              <a:rPr lang="en-GB" sz="28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 and H</a:t>
            </a:r>
            <a:r>
              <a:rPr lang="en-GB" sz="28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O), like the controlled, rapid burning of fossil fuels in internal combustion engines, is highly exergonic.</a:t>
            </a:r>
          </a:p>
          <a:p>
            <a:pPr algn="just">
              <a:spcAft>
                <a:spcPts val="800"/>
              </a:spcAft>
            </a:pP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There are two types of fatty acid–containing compounds; </a:t>
            </a:r>
            <a:r>
              <a:rPr lang="en-US" sz="2800" b="1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triacylglycerols</a:t>
            </a: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and waxes.</a:t>
            </a:r>
            <a:endParaRPr lang="en-GB" sz="2800" b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7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B58FE-D1AF-43A1-BBA5-33F9421B0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OVERVIEW CONTD.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6CD5F5-DFA6-4457-A660-46DD4861806D}"/>
              </a:ext>
            </a:extLst>
          </p:cNvPr>
          <p:cNvSpPr/>
          <p:nvPr/>
        </p:nvSpPr>
        <p:spPr>
          <a:xfrm>
            <a:off x="684212" y="1020417"/>
            <a:ext cx="10896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electrons removed from fatty acids during oxidation pass through the respiratory chain, driving ATP synthesis.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acetyl-CoA produced from the fatty acids oxidation may be completely oxidized to CO</a:t>
            </a:r>
            <a:r>
              <a:rPr lang="en-US" sz="2800" baseline="-25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in the citric acid cycle, resulting in further energy conservation.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 some species and in some tissues, the acetyl-CoA has alternative fates: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/>
              <a:t>i</a:t>
            </a:r>
            <a:r>
              <a:rPr lang="en-US" sz="2800" dirty="0"/>
              <a:t>. In liver, acetyl-CoA may be converted to ketone bodies (water-soluble fuels exported to the brain and other tissues when glucose is not available) through </a:t>
            </a:r>
            <a:r>
              <a:rPr lang="en-US" sz="2800" b="1" dirty="0"/>
              <a:t>Ketogenesis.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3999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8ACEB-A937-49E3-ABEA-04C9D3784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2" y="381000"/>
            <a:ext cx="9601200" cy="533400"/>
          </a:xfrm>
        </p:spPr>
        <p:txBody>
          <a:bodyPr/>
          <a:lstStyle/>
          <a:p>
            <a:pPr algn="ctr"/>
            <a:r>
              <a:rPr lang="en-US" sz="2900" b="1" dirty="0">
                <a:solidFill>
                  <a:srgbClr val="632E62"/>
                </a:solidFill>
              </a:rPr>
              <a:t>OVERVIEW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CE5057-713F-4BB6-93A2-30B6FFAD8564}"/>
              </a:ext>
            </a:extLst>
          </p:cNvPr>
          <p:cNvSpPr/>
          <p:nvPr/>
        </p:nvSpPr>
        <p:spPr>
          <a:xfrm>
            <a:off x="760412" y="990600"/>
            <a:ext cx="1082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ii. In higher plants, acetyl-CoA serves primarily as a biosynthetic precursor, only secondarily as fuel. 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Although the biological role of fatty acid oxidation differs from organism to organism, the mechanism is essentially the same.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repetitive four-step process by which fatty acids are converted into acetyl-CoA is called </a:t>
            </a:r>
            <a:r>
              <a:rPr lang="en-US" sz="2800" b="1" dirty="0">
                <a:solidFill>
                  <a:srgbClr val="7030A0"/>
                </a:solidFill>
              </a:rPr>
              <a:t>β-oxidation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Lipid metabolism is closely connected to the metabolism of carbohydrates which may be converted to fats, and the metabolism of both is upset by diabetes mellitus.</a:t>
            </a:r>
          </a:p>
        </p:txBody>
      </p:sp>
    </p:spTree>
    <p:extLst>
      <p:ext uri="{BB962C8B-B14F-4D97-AF65-F5344CB8AC3E}">
        <p14:creationId xmlns:p14="http://schemas.microsoft.com/office/powerpoint/2010/main" val="102437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AC0B4-2E0B-4CAA-8D8E-5001BA687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OVERVIEW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7F4E31-B86B-4A83-BAE6-816BE2CE7BFE}"/>
              </a:ext>
            </a:extLst>
          </p:cNvPr>
          <p:cNvSpPr/>
          <p:nvPr/>
        </p:nvSpPr>
        <p:spPr>
          <a:xfrm>
            <a:off x="608012" y="1219200"/>
            <a:ext cx="10896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The first step in lipid metabolism is the hydrolysis of the lipid in the cytoplasm to produce glycerol and fatty acids.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</a:rPr>
              <a:t>Since glycerol is a three-carbon alcohol, it is metabolized quite readily into an intermediate in glycolysis, dihydroxyacetone phosphate.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 dihydroxyacetone, obtained from glycerol is metabolized into one of two possible compounds: </a:t>
            </a:r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571500" lvl="0" indent="-571500" algn="just">
              <a:buAutoNum type="romanLcPeriod"/>
            </a:pPr>
            <a:r>
              <a:rPr lang="en-US" sz="2800" dirty="0"/>
              <a:t>It may be converted into pyruvic acid through the glycolysis pathway to make energy. </a:t>
            </a:r>
          </a:p>
        </p:txBody>
      </p:sp>
    </p:spTree>
    <p:extLst>
      <p:ext uri="{BB962C8B-B14F-4D97-AF65-F5344CB8AC3E}">
        <p14:creationId xmlns:p14="http://schemas.microsoft.com/office/powerpoint/2010/main" val="399488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066CA-9F82-4025-BB94-4F118B9AB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2" y="457200"/>
            <a:ext cx="9601200" cy="5334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OVERVIEW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13C5F9-4A44-433D-A365-71A9451DCDFD}"/>
              </a:ext>
            </a:extLst>
          </p:cNvPr>
          <p:cNvSpPr/>
          <p:nvPr/>
        </p:nvSpPr>
        <p:spPr>
          <a:xfrm>
            <a:off x="760412" y="1086678"/>
            <a:ext cx="1082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ii. It may be used in </a:t>
            </a:r>
            <a:r>
              <a:rPr lang="en-US" sz="2800" b="1" dirty="0">
                <a:solidFill>
                  <a:prstClr val="black"/>
                </a:solidFill>
              </a:rPr>
              <a:t>gluconeogenesis </a:t>
            </a:r>
            <a:r>
              <a:rPr lang="en-US" sz="2800" dirty="0">
                <a:solidFill>
                  <a:prstClr val="black"/>
                </a:solidFill>
              </a:rPr>
              <a:t>to make glucose-6-phosphate for glucose to the blood or glycogen depending upon what is required at that time.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Fatty acids are oxidized to acetyl CoA in the mitochondria using the fatty acid spiral.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The acetyl CoA is then ultimately converted into ATP, CO</a:t>
            </a:r>
            <a:r>
              <a:rPr lang="en-US" sz="2800" baseline="-25000" dirty="0"/>
              <a:t>2</a:t>
            </a:r>
            <a:r>
              <a:rPr lang="en-US" sz="2800" dirty="0"/>
              <a:t>, and H</a:t>
            </a:r>
            <a:r>
              <a:rPr lang="en-US" sz="2800" baseline="-25000" dirty="0"/>
              <a:t>2</a:t>
            </a:r>
            <a:r>
              <a:rPr lang="en-US" sz="2800" dirty="0"/>
              <a:t>O using the citric acid cycle and the electron transport chain.</a:t>
            </a:r>
          </a:p>
          <a:p>
            <a:pPr algn="just"/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sz="2800" dirty="0"/>
              <a:t>Fatty acids are synthesized from carbohydrates and occasionally from proteins; 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5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8792-061D-453B-A1F2-B8FC6F0B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457200"/>
            <a:ext cx="9601200" cy="45720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632E62"/>
                </a:solidFill>
              </a:rPr>
              <a:t>OVERVIEW CONTD.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F9972C-835D-47A9-91E3-B12258B75926}"/>
              </a:ext>
            </a:extLst>
          </p:cNvPr>
          <p:cNvSpPr/>
          <p:nvPr/>
        </p:nvSpPr>
        <p:spPr>
          <a:xfrm>
            <a:off x="684212" y="1219200"/>
            <a:ext cx="10896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dirty="0">
                <a:solidFill>
                  <a:prstClr val="black"/>
                </a:solidFill>
              </a:rPr>
              <a:t>The carbohydrates and proteins would have been catabolized into acetyl CoA. </a:t>
            </a:r>
          </a:p>
          <a:p>
            <a:pPr lvl="0" algn="just"/>
            <a:endParaRPr lang="en-US" sz="2800" dirty="0">
              <a:solidFill>
                <a:prstClr val="black"/>
              </a:solidFill>
            </a:endParaRPr>
          </a:p>
          <a:p>
            <a:pPr lvl="0" algn="just"/>
            <a:r>
              <a:rPr lang="en-US" sz="2800" dirty="0">
                <a:solidFill>
                  <a:prstClr val="black"/>
                </a:solidFill>
              </a:rPr>
              <a:t>Depending upon the energy requirements, the acetyl CoA enters the citric acid cycle or is used to synthesize fatty acids in a process known as </a:t>
            </a:r>
            <a:r>
              <a:rPr lang="en-US" sz="2800" b="1" dirty="0">
                <a:solidFill>
                  <a:prstClr val="black"/>
                </a:solidFill>
              </a:rPr>
              <a:t>LIPOGENESIS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869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ertical and Horizontal design templat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ertical and horizontal design slides.potx" id="{7E307492-4344-40EC-954C-E30551E95991}" vid="{493C3130-E1FA-416B-8465-D41FAD56C1B7}"/>
    </a:ext>
  </a:extLst>
</a:theme>
</file>

<file path=ppt/theme/theme2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slides</Template>
  <TotalTime>1588</TotalTime>
  <Words>2644</Words>
  <Application>Microsoft Office PowerPoint</Application>
  <PresentationFormat>Custom</PresentationFormat>
  <Paragraphs>314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굴림</vt:lpstr>
      <vt:lpstr>Arial</vt:lpstr>
      <vt:lpstr>Calibri</vt:lpstr>
      <vt:lpstr>Century Gothic</vt:lpstr>
      <vt:lpstr>Times New Roman</vt:lpstr>
      <vt:lpstr>Wingdings</vt:lpstr>
      <vt:lpstr>Vertical and Horizontal design template</vt:lpstr>
      <vt:lpstr>COLLEGE OF BASIC AND APPLIED SCIENCES DEPARTMENT OF BIOLOGICAL SCIENCES</vt:lpstr>
      <vt:lpstr>INTRODUCTION AND COURSE OVERVIEW/CLASSIFICATION OF LIPIDS    </vt:lpstr>
      <vt:lpstr>COURSE OUTLINE</vt:lpstr>
      <vt:lpstr>OVERVIEW OF LIPID METABOLISM</vt:lpstr>
      <vt:lpstr>OVERVIEW CONTD.</vt:lpstr>
      <vt:lpstr>OVERVIEW CONTD.</vt:lpstr>
      <vt:lpstr>OVERVIEW CONTD.</vt:lpstr>
      <vt:lpstr>OVERVIEW CONTD.</vt:lpstr>
      <vt:lpstr>OVERVIEW CONTD.</vt:lpstr>
      <vt:lpstr>PowerPoint Presentation</vt:lpstr>
      <vt:lpstr> CLASSIFICATION OF LIPIDS</vt:lpstr>
      <vt:lpstr>DESCRIPTION</vt:lpstr>
      <vt:lpstr>CLASSIFICATION</vt:lpstr>
      <vt:lpstr>CLASSIFICATION CONTD.</vt:lpstr>
      <vt:lpstr>BIOLOGICAL FUNCTIONS OF LIPIDS</vt:lpstr>
      <vt:lpstr>Biological functions Contd.</vt:lpstr>
      <vt:lpstr>FATTY ACIDS</vt:lpstr>
      <vt:lpstr>Fatty Acids Contd.</vt:lpstr>
      <vt:lpstr>Fatty Acids Contd.</vt:lpstr>
      <vt:lpstr>Fatty Acids Contd.</vt:lpstr>
      <vt:lpstr>Fatty Acids Contd.</vt:lpstr>
      <vt:lpstr>Fatty Acids Contd.</vt:lpstr>
      <vt:lpstr>Fatty Acids Contd.</vt:lpstr>
      <vt:lpstr>PowerPoint Presentation</vt:lpstr>
      <vt:lpstr>Naming of Fatty acids</vt:lpstr>
      <vt:lpstr>Naming of Fatty acids Contd.</vt:lpstr>
      <vt:lpstr>Naming of Fatty acids Contd.</vt:lpstr>
      <vt:lpstr>Naming of Fatty acids Contd.</vt:lpstr>
      <vt:lpstr>Some naturally occurring Fatty acids</vt:lpstr>
      <vt:lpstr>PowerPoint Presentation</vt:lpstr>
      <vt:lpstr>Numbering of the carbon atoms of fatty acids</vt:lpstr>
      <vt:lpstr>Numbering of the carbon atoms of fatty acids</vt:lpstr>
      <vt:lpstr>PowerPoint Presentation</vt:lpstr>
      <vt:lpstr>Cis and Trans fatty acids</vt:lpstr>
      <vt:lpstr>Cis and Trans fatty acids Contd.</vt:lpstr>
      <vt:lpstr>Unsaturated Fatty Acids of Physiologic and Nutritional Significance</vt:lpstr>
      <vt:lpstr>PowerPoint Presentation</vt:lpstr>
      <vt:lpstr>PowerPoint Presentation</vt:lpstr>
      <vt:lpstr>Essential Fatty acids</vt:lpstr>
      <vt:lpstr>Storage Lipids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BASIC AND APPLIED SCIENCES DEPARTMENT OF BIOLOGICAL SCIENCES</dc:title>
  <dc:creator>FOLIO</dc:creator>
  <cp:lastModifiedBy>opeyemi.ayode@outlook.com</cp:lastModifiedBy>
  <cp:revision>46</cp:revision>
  <dcterms:created xsi:type="dcterms:W3CDTF">2017-11-21T12:49:20Z</dcterms:created>
  <dcterms:modified xsi:type="dcterms:W3CDTF">2018-12-13T08:45:26Z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