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288" r:id="rId49"/>
    <p:sldId id="289" r:id="rId50"/>
    <p:sldId id="291" r:id="rId51"/>
    <p:sldId id="290" r:id="rId5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1B2CB-C8D2-47C4-AF63-AF4CF4852C5B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AECBD-3210-4D59-9245-64E2F36FD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13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DESIGNED PRIMARILY FOR TOUCHSCRREN MOBILE DEVICES SUCH AS SMARTPHONES AND TABLETS, google has also developed android </a:t>
            </a:r>
            <a:r>
              <a:rPr lang="en-US" dirty="0" err="1" smtClean="0"/>
              <a:t>tv</a:t>
            </a:r>
            <a:r>
              <a:rPr lang="en-US" dirty="0" smtClean="0"/>
              <a:t>, auto, wear OS for</a:t>
            </a:r>
            <a:r>
              <a:rPr lang="en-US" baseline="0" dirty="0" smtClean="0"/>
              <a:t> wristwatches, each with a specialized interface. Written in java, C, C++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AECBD-3210-4D59-9245-64E2F36FD4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40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AECBD-3210-4D59-9245-64E2F36FD4F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63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Next class, we will talk about anatomy</a:t>
            </a:r>
            <a:r>
              <a:rPr lang="en-US" baseline="0" dirty="0" smtClean="0"/>
              <a:t> of android applications, user interface design </a:t>
            </a:r>
            <a:r>
              <a:rPr lang="en-US" baseline="0" smtClean="0"/>
              <a:t>principles generally.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AECBD-3210-4D59-9245-64E2F36FD4FF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6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20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0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1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8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1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6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7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8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1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37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44892-B249-4C7C-8CD8-8AF888EC5B93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8B2F5-CC86-42F2-AAEC-1F0CA7F87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3" y="200025"/>
            <a:ext cx="11844337" cy="6529388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CSC 417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DESIGN AND DEVELOPMENT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(DR KASALI F. A.)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07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14" y="157164"/>
            <a:ext cx="8786812" cy="6472236"/>
          </a:xfrm>
        </p:spPr>
      </p:pic>
    </p:spTree>
    <p:extLst>
      <p:ext uri="{BB962C8B-B14F-4D97-AF65-F5344CB8AC3E}">
        <p14:creationId xmlns:p14="http://schemas.microsoft.com/office/powerpoint/2010/main" val="204176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42875"/>
            <a:ext cx="11944350" cy="657225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you launched SDK manager, it is time to install other required packages. By default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will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down total 7 packages to be installed, but we will suggest to de-select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 for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SDK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Samples for SDK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packages to reduce installation time.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Install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Packages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button to proceed, which will display following dialogue box: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213" y="2657474"/>
            <a:ext cx="885825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9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3" y="114300"/>
            <a:ext cx="11915775" cy="6615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agree to install all the packages, select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Accept All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radio button and proceed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clicking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button. Now let SDK manager do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its. 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take some time depending on your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connection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packages are installed, you can close SDK manager using top-right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 button.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45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7" y="114300"/>
            <a:ext cx="11915775" cy="6572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3- Setup Eclipse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examples 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lecture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been written using Eclipse IDE. So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suggested you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have latest version of Eclipse installed on your machine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install Eclipse IDE, download the latest Eclipse binaries from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http://www.eclipse.org/downloads/. Once you have downloaded the installation, unpack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binary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into a convenient location. For example in C:\eclipse on windows,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/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/local/eclipse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Linux and finally set PATH variable appropriately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Eclipse can be started by executing the following commands 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windows machine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you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simply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click on eclipse.exe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%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C:\eclipse\eclipse.exe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Eclipse can be started by executing the following command on Linux machine: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$/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/local/eclipse/eclipse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a successful startup, if everything is fine then it should display the following result: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67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275" y="285750"/>
            <a:ext cx="9686925" cy="6172200"/>
          </a:xfrm>
        </p:spPr>
      </p:pic>
    </p:spTree>
    <p:extLst>
      <p:ext uri="{BB962C8B-B14F-4D97-AF65-F5344CB8AC3E}">
        <p14:creationId xmlns:p14="http://schemas.microsoft.com/office/powerpoint/2010/main" val="370405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9" y="142874"/>
            <a:ext cx="11930063" cy="6557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4- Setup Android Development Tools (ADT) Plugin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step will help you in setting Android Development Tool plugin for Eclipse. Let's start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launching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Eclipse and then, choose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&gt; Software Updates &gt; Install New Software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will display the following dialogue box.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100264"/>
            <a:ext cx="7743825" cy="4600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57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14300"/>
            <a:ext cx="11930062" cy="661511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use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button to add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ADT Plugin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name and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https://dlssl.google.com/android/eclipse/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location. Then click OK to add this location. As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soon as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click OK button to add this location, Eclipse starts searching for the plug-in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 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given location and finally lists down the found plugins.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838" y="2043113"/>
            <a:ext cx="7272337" cy="458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63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00012"/>
            <a:ext cx="11772900" cy="66436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select all the listed plug-ins using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 All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button and click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button which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guide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ahead to install Android Development Tools and other required plugins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5- Create Android Virtual Device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test your Android applications you will need a virtual Android device. So before we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 writing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code, let us create an Android virtual device.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Launch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AVD Manager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Eclipse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menu options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 &gt; AVD Manager&gt;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will launch Android AVD Manager.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button to create a new Android Virtual Device and enter the following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information, before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clicking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AVD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button.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71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588" y="171450"/>
            <a:ext cx="8858250" cy="6300788"/>
          </a:xfrm>
        </p:spPr>
      </p:pic>
    </p:spTree>
    <p:extLst>
      <p:ext uri="{BB962C8B-B14F-4D97-AF65-F5344CB8AC3E}">
        <p14:creationId xmlns:p14="http://schemas.microsoft.com/office/powerpoint/2010/main" val="403366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6" y="114300"/>
            <a:ext cx="11844337" cy="65722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your AVD is created successfully it means your environment is ready for Android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development.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like, you can close this window using top-right cross button. Better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re-start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machine and once you are done with this last step, you are ready to proceed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your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Android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30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3" y="157162"/>
            <a:ext cx="11872912" cy="658653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				</a:t>
            </a:r>
            <a:r>
              <a:rPr lang="en-US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Android Overview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Android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is an open source and Linux-based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System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mobile devices such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smartphones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tablet computers. Android was developed by the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Handset Alliance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led by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Google, and other companies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offers a unified approach to application development for mobile devices which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means developers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to develop only for Android, and their applications should be able to run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different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devices powered by Android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beta version of the Android Software Development Kit (SDK) was released by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in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2007, whereas the first commercial version, Android 1.0, was released in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23,  2008.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June 27, 2012, at the Google I/O conference, Google announced the next Android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version, 4.1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Jelly Bean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Jelly Bean is an incremental update, with the primary aim of improving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user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interface, both in terms of functionality and performance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source code for Android is available under free and open source software licenses.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publishes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 code under the Apache License version 2.0 and the rest, Linux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kernel changes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under the GNU General Public License version 2.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33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2874"/>
            <a:ext cx="11872913" cy="660082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– Architecture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operating system is a stack of software components which is roughly divided into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five sections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four main layers as shown below 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architecture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diagram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076" y="1714500"/>
            <a:ext cx="8443912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10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00013"/>
            <a:ext cx="11944350" cy="66294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 kernel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bottom of the layers is Linux - Linux 2.6 with approximately 115 patches. This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basic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functionality like process management, memory management,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device management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camera, keypad, display etc. Also, the kernel handles all the things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Linux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really good at, such as networking and a vast array of device drivers, which take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pain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of interfacing to peripheral hardware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Libraries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top of Linux kernel there is a set of libraries including open-source Web browser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engine </a:t>
            </a:r>
            <a:r>
              <a:rPr lang="en-US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WebKit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well known library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libc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SQLite database which is a useful repository for storage and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sharing of application data, libraries to play and record audio and video, SSL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libraries responsible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Internet security etc.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228600"/>
            <a:ext cx="11901488" cy="650081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Runtime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third section of the architecture and available on the second layer from the bottom.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section provides a key component called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Dalvik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Virtual Machine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is a kind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Java Virtual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Machine specially designed and optimized for Android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Dalvik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VM makes use of Linux core features like memory management and multithreading, which is intrinsic in the Java language.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Dalvik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VM enables every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Android application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run in its own process, with its own instance of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Dalvik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virtual machine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Android runtime also provides a set of core libraries which enable Android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developers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write Android applications using standard Java programming language.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9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28588"/>
            <a:ext cx="11958637" cy="661511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Framework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Application Framework layer provides many higher-level services to applications 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form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Java classes. Application developers are allowed to make use of these services 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applications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find all the Android application at the top layer. You will write your application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installed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this layer only. Examples of such applications are Contacts Books,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Browser, Games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etc.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94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3" y="100012"/>
            <a:ext cx="11844337" cy="654367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– Applications Component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components are the essential building blocks of an Android application.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components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loosely coupled by the application manifest file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AndroidManifest.xml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describes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component of the application and how they interact.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four main components that can be used within an Android application: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705245"/>
              </p:ext>
            </p:extLst>
          </p:nvPr>
        </p:nvGraphicFramePr>
        <p:xfrm>
          <a:off x="685800" y="3071811"/>
          <a:ext cx="10415589" cy="2964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6088"/>
                <a:gridCol w="7429501"/>
              </a:tblGrid>
              <a:tr h="565785">
                <a:tc>
                  <a:txBody>
                    <a:bodyPr/>
                    <a:lstStyle/>
                    <a:p>
                      <a:r>
                        <a:rPr lang="en-US" sz="20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Components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65785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Activities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dictate the UI and handle the user interaction to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smartphone 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screen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65785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handle background processing associated with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65785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Broadcast Receivers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handle communication between Android OS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65785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 Providers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handle data and database management issues.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776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7" y="128588"/>
            <a:ext cx="11958637" cy="6543675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activity represents a single screen with a user interface. For example, an email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might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one activity that shows a list of new emails, another activity to compose 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email, 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for reading emails.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application has more than one activity, then one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 should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marked as the activity that is presented when the application is launched.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activity is implemented as a subclass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as follows: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MainActivity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extends Activity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39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2875"/>
            <a:ext cx="11830050" cy="65722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service is a component that runs in the background to perform long-running operations. For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a service might play music in the background while the user is in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application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it might fetch data over the network without blocking user interaction with an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service is implemented as a subclass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as follows: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MyService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extends Service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65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42875"/>
            <a:ext cx="11972925" cy="658653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Broadcast Receivers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Broadcast Receivers simply respond to broadcast messages from other applications 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system. For example, applications can also initiate broadcasts to let other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know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some data has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been downloaded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device and is available for them to use,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broadcast receiver who will intercept this communication and will initiate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 action.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broadcast receiver is implemented as a subclass of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BroadcastReceiver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and each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message is broadcasted as an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MyReceiver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extends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BroadcastReceiver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03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3" y="157162"/>
            <a:ext cx="11858625" cy="658653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 Providers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content provider component supplies data from one application to others on request.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requests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handled by the methods of the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ContentResolver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class. The data may be stored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file system, the database or somewhere else entirely.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content provider is implemented as a subclass of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ContentProvider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and must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a standard set of APIs that enable other applications to perform transactions.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MyContentProvider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extends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ContentProvider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61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128588" y="157163"/>
            <a:ext cx="11887200" cy="65579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Components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additional components which will be used in the construction of above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mentioned entities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their logic, and wiring between them. These components are: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264415"/>
              </p:ext>
            </p:extLst>
          </p:nvPr>
        </p:nvGraphicFramePr>
        <p:xfrm>
          <a:off x="385762" y="1900237"/>
          <a:ext cx="11244263" cy="4291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6076"/>
                <a:gridCol w="8358187"/>
              </a:tblGrid>
              <a:tr h="547007">
                <a:tc>
                  <a:txBody>
                    <a:bodyPr/>
                    <a:lstStyle/>
                    <a:p>
                      <a:r>
                        <a:rPr lang="en-US" sz="20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Components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7007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Fragments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Represent a behavior or a portion of user interface in an Activity.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7007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Views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UI elements that are drawn onscreen including buttons, lists</a:t>
                      </a:r>
                      <a:b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 etc.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7007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Layouts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View hierarchies that control screen format and appearance of the</a:t>
                      </a:r>
                      <a:b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views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7007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Intents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Messages wiring components together.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7007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Resources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External elements, such as strings, constants and </a:t>
                      </a:r>
                      <a:r>
                        <a:rPr lang="en-US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drawable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pictures.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7007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Manifest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Configuration file for the application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16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85738"/>
            <a:ext cx="11887200" cy="654367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Features of </a:t>
            </a:r>
            <a:r>
              <a:rPr lang="en-US" b="1" dirty="0" smtClean="0"/>
              <a:t>Android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816342"/>
              </p:ext>
            </p:extLst>
          </p:nvPr>
        </p:nvGraphicFramePr>
        <p:xfrm>
          <a:off x="485774" y="728664"/>
          <a:ext cx="10815638" cy="4514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1"/>
                <a:gridCol w="9329737"/>
              </a:tblGrid>
              <a:tr h="532437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568905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Beautiful UI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Android OS basic screen provides a beautiful and intuitive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user</a:t>
                      </a:r>
                      <a:r>
                        <a:rPr lang="en-US" sz="18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interface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68905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Connectivity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GSM/EDGE, IDEN, CDMA, EV-DO, UMTS, Bluetooth, Wi-Fi, LTE,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NFC</a:t>
                      </a:r>
                      <a:r>
                        <a:rPr lang="en-US" sz="18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 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WiMAX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68905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Storage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SQLite, a lightweight relational database, is used for data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storage</a:t>
                      </a:r>
                      <a:r>
                        <a:rPr lang="en-US" sz="18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purposes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955548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 support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H.263, H.264, MPEG-4 SP, AMR, AMR-WB, AAC, HE-AAC, AAC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5.1,</a:t>
                      </a:r>
                      <a:r>
                        <a:rPr lang="en-US" sz="18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MP3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MIDI, </a:t>
                      </a:r>
                      <a:r>
                        <a:rPr lang="en-US" sz="18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Ogg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Vorbis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WAV, JPEG, PNG, GIF, and BMP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32437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Messaging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SMS and MMS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87714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Web browser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Based on the open-source </a:t>
                      </a:r>
                      <a:r>
                        <a:rPr lang="en-US" sz="18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WebKit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layout engine, coupled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sz="18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Chrome's 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V8 JavaScript engine supporting HTML5 and CSS3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04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9" y="171450"/>
            <a:ext cx="11972925" cy="65293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– Hello World Example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us start actual programming with Android Framework. Before you start writing your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example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Android SDK, you have to make sure that you have setup your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Android development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properly as explained in Android - Environment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Setup above.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assumed,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you have a little bit working knowledge with Eclipse IDE.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let us proceed to write a simple Android Application which will print "Hello World!".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71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242888"/>
            <a:ext cx="11930063" cy="642937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Android Application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step is to create a simple Android Application using Eclipse IDE. Follow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option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New -&gt; Project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finally select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New Application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wizard from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wizard list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Now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your application as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HelloWorld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wizard window as follows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028825"/>
            <a:ext cx="7986713" cy="46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79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42875"/>
            <a:ext cx="11901487" cy="657225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Next, follow the instructions provided and keep all other entries as default till the final step.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your project is created successfully, you will have the following project screen: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037" y="1400176"/>
            <a:ext cx="9272587" cy="510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41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21920"/>
            <a:ext cx="11917680" cy="659892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Anatomy of Android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run your app, you should be aware of a few directories and files in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Android project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40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65760"/>
            <a:ext cx="8976360" cy="6263640"/>
          </a:xfrm>
        </p:spPr>
      </p:pic>
    </p:spTree>
    <p:extLst>
      <p:ext uri="{BB962C8B-B14F-4D97-AF65-F5344CB8AC3E}">
        <p14:creationId xmlns:p14="http://schemas.microsoft.com/office/powerpoint/2010/main" val="342748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98120"/>
            <a:ext cx="11948160" cy="650748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This contains the .java source files for your project. By default, it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includes anMainActivity.java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 file having an activity class that runs when your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 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launched using the app icon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:This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contains the .R file, a compiler-generated file that references all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resources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 in your project. You should not modify this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This folder contains the Android package files .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built by the ADT during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build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and everything else needed to run an Android application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res/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drawable-hdpi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This is a directory for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drawable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objects that are designed for high-density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screens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res/layout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directory for files that define your app's user interface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res/values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This is a directory for other various XML files that contain a collection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resources, such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strings and colors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AndroidManifest.xml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This is the manifest file which describes the fundamental characteristics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app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defines each of its components.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22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" y="106680"/>
            <a:ext cx="11871960" cy="6553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Activity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activity code is a Java file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MainActivity.java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This is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actual application file which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ultimately gets converted to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Dalvik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executable and runs your application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Following 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default code generated by the application wizard for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Hello World!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package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com.example.helloworld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android.os.Bundle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android.app.Activity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android.view.Menu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android.view.MenuItem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android.support.v4.app.NavUtils;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MainActivity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extends Activity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@Override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20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" y="152400"/>
            <a:ext cx="11932920" cy="655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onCreate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(Bundle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savedInstanceState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super.onCreate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savedInstanceState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setContentView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R.layout.activity_main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@Override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onCreateOptionsMenu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(Menu menu)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getMenuInflater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().inflate(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R.menu.activity_main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menu);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true;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R.layout.activity_main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activity_main.xml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located in the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res/layout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onCreate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 is one of many methods that are fired when an activity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loaded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93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06680"/>
            <a:ext cx="11917680" cy="65532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Manifest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Whatever component you develop as a part of your application, you must declare all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components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manifest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called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AndroidManifest.xml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resides at the root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application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directory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file works as an interface between Android OS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application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 if you do not declare your component in this file, then it will not be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considered by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OS.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a default manifest file will look like as following file: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&lt;manifest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xmlns:android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="http://schemas.android.com/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/res/android"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package="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com.example.helloworld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android:versionCode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="1"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android:versionName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="1.0" &gt;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66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" y="106680"/>
            <a:ext cx="11871960" cy="6614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&lt;uses-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android:minSdkVersion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="8"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android:targetSdkVersion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="15" /&gt;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&lt;application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android:icon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="@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drawable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ic_launcher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="@string/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app_name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android:theme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="@style/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AppTheme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&lt;activity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android:name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=".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MainActivity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android:label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="@string/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title_activity_main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&lt;intent-filter&gt;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&lt;action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android:name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android.intent.action.MAIN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/&gt;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&lt;category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android:name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android.intent.category.LAUNCHER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"/&gt;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&lt;/intent-filter&gt;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&lt;/activity&gt;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&lt;/application&gt;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&lt;/manifest&gt;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18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613950"/>
              </p:ext>
            </p:extLst>
          </p:nvPr>
        </p:nvGraphicFramePr>
        <p:xfrm>
          <a:off x="185738" y="185737"/>
          <a:ext cx="11787189" cy="5553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175"/>
                <a:gridCol w="9244014"/>
              </a:tblGrid>
              <a:tr h="580394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Web browser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Based on the open-source </a:t>
                      </a:r>
                      <a:r>
                        <a:rPr lang="en-US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WebKit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layout engine, coupled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Chrome's 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V8 JavaScript engine supporting HTML5 and CSS3.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80394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Multi-touch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Android has native support for multi-touch which was initially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made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available 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handsets such as the HTC Hero.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80394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Multi-tasking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User can jump from one task to another and same time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various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 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 run simultaneously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80394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Resizable widgets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Widgets are resizable, so users can expand them to show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 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 shrink them to save space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43189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Multi-Language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Support single direction and bi-directional text.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803622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GCM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 Cloud Messaging (GCM) is a service that let developers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send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short 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message data to their users on Android devices,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without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needing 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proprietary sync solution.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80394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Wi-Fi Direct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technology that let apps discover and pair directly, over a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bandwidth 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peer-to-peer connection.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80394"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Android Beam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popular NFC-based technology that let users instantly share,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just</a:t>
                      </a:r>
                      <a:r>
                        <a:rPr lang="en-US" sz="2000" b="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by 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touching two NFC-enabled phones together.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80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" y="76200"/>
            <a:ext cx="11902440" cy="65836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 &lt;application&gt;...&lt;/application&gt; tags enclosed the components related to the application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android:icon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point to the application icon available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drawable-hdpi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the image named ic_launcher.png located in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drawable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folders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&lt;activity&gt; tag is used to specify an activity and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android:name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 specifies the fully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qualified class name of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subclass and the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android:label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attributes specifies a string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use as the label for the activity.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specify multiple activities using &lt;activity&gt; tags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intent filter is named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android.intent.action.MAIN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indicate that this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serves as the entry point for the application.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intent-filter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named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android.intent.category.LAUNCHER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indicate that the application can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launched from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device's launcher icon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@string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strings.xml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explained below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Hence,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@string/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app_name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app_name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defined in the strings.xml file, which is "HelloWorld".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strings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populated in the application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is the list of tags which you will use in your manifest file to specify different Android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components: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37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" y="152400"/>
            <a:ext cx="11948160" cy="65227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&lt;activity&gt;elements for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&lt;service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elements for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&lt;receiver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elements for broadcast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receivers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&lt;provider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elements for content providers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8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37160"/>
            <a:ext cx="11932920" cy="659892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Strings File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strings.xml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is located in 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res/values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folder and it contains all the text that your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uses.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the names of buttons, labels, default text, and similar types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strings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 into this file.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is responsible for their textual content. For example,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default string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will look like as following file: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&lt;string name="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app_name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"&gt;HelloWorld&lt;/string&gt;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&lt;string name="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hello_world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"&gt;Hello world!&lt;/string&gt;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&lt;string name="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menu_settings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"&gt;Settings&lt;/string&gt;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&lt;string name="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title_activity_main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MainActivity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&lt;/string&gt;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&lt;/resources&gt;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18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"/>
            <a:ext cx="11932920" cy="65989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 File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gen/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com.example.helloworld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/R.java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is the glue between the activity Java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files like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MainActivity.java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resources like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strings.xml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an automatically generated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file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should not modify the content of the R.java file.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sample of R.java file: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/* AUTO-GENERATED FILE. DO NOT MODIFY.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This class was automatically generated by the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aapt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tool from the resource data it found. It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should not be modified by hand.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*/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package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com.example.helloworld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final class R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477" y="206477"/>
            <a:ext cx="11769213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padding_large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=0x7f040002;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padding_medium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=0x7f040001;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padding_small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=0x7f040000;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drawable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ic_action_search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=0x7f020000;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ic_launcher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=0x7f020001;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class id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menu_settings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=0x7f080000;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class layout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activity_main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=0x7f030000;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class menu {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6923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477" y="235974"/>
            <a:ext cx="11739717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activity_main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=0x7f070000;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class string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app_name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=0x7f050000;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hello_world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=0x7f050001;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menu_settings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=0x7f050002;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title_activity_main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=0x7f050003;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class style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final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AppTheme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=0x7f060000;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6923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4" y="206476"/>
            <a:ext cx="11739716" cy="643029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Layout File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activity_main.xml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layout file available in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res/layout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 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referenced by your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when building its interface.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modify this file very frequently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layout of your application.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"Hello World!" application, this file will have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content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to default layout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RelativeLayout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xmlns:android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="http://schemas.android.com/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/res/android"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xmlns:tools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="http://schemas.android.com/tools"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android:layout_width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match_parent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android:layout_height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match_parent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&gt;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TextView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android:layout_width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wrap_content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android:layout_height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wrap_content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android:layout_centerHorizontal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="true"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android:layout_centerVertical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="true"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android:padding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="@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padding_medium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="@string/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hello_world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tools:context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=".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MainActivity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/&gt;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RelativeLayout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6969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477" y="235974"/>
            <a:ext cx="11769213" cy="6371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an example of simple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RelativeLayout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TextView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an Android control used to build the GUI and it has various attributes like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android:layout_width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android:layout_height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etc., which are being used to set its width and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height etc.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@string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the strings.xml file located in the res/values folder.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Hence, @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hello_world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refers to the hello string defined in the strings.xml file, which is "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Hello World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!".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631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8" y="157163"/>
            <a:ext cx="11872912" cy="6557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Running the Application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Let's try to run our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Hello World!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we just created. We assume, you had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created your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doing environment setup.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 the app from Eclipse, open one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project's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files and click Run icon from the toolbar.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Eclipse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installs the app 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AVD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starts it and if everything is fine with your setup and application, it will display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Emulator window: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360" y="2414588"/>
            <a:ext cx="6015037" cy="430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72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28588"/>
            <a:ext cx="11944350" cy="65579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Congratulations! You have developed your first Android Application and now just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 following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lectures, study android development processes online and in books to become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great Android Developer. All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very best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136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00012"/>
            <a:ext cx="11944350" cy="664368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                                           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Android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applications are usually developed in the Java language using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Android Software Development Kit. Once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developed, Android applications can be packaged easily and sold out either through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store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Play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Amazon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Appstore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powers hundreds of millions of mobile devices in more than 190 countries around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world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It's the largest installed base of any mobile platform and is growing fast. Every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more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1 million new Android devices are activated worldwide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written with an aim to teach you how to develop and package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Android application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start from environment setup for Android application programming and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drill down to look into various aspects of Android applications.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74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52400"/>
            <a:ext cx="11887200" cy="652272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Question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Explain in details the concept of Memory Management in Android devices and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 hardware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platform for Android.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8052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71450"/>
            <a:ext cx="11930062" cy="652938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	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093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9" y="100013"/>
            <a:ext cx="11915775" cy="657225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ANDROID 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Environment Setup</a:t>
            </a:r>
            <a:r>
              <a:rPr lang="en-US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be glad to know that you can start your Android application development on either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operating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systems: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XP or later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version.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X 10.5.8 or later version with Intel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chip.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Linux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 GNU C Library 2.7 or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later.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 is that all the required tools to develop Android applications are freely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 and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downloaded from the Web. Following is the list of software's you will need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 you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your Android application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programming.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Java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JDK5 or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JDK6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Android SDK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Eclipse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 for Java Developers (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optional)</a:t>
            </a:r>
          </a:p>
          <a:p>
            <a:pPr>
              <a:lnSpc>
                <a:spcPct val="12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Android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Tools (ADT) Eclipse Plugin (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optional)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last two components are optional and if you are working on Windows machine then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components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your life easy while doing Java based application development. So let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 have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look at how to proceed to set the required environment.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49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7" y="157162"/>
            <a:ext cx="11915775" cy="654367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1- Setup Java Development Kit (JDK)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download the latest version of Java JDK from Oracle's Java site: Java SE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Downloads.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find instructions for installing JDK in downloaded files, follow the given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instructions to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 and configure the setup. Finally, set PATH and JAVA_HOME environment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to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 to the directory that contains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javac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typically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java_install_dir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/bin and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java_install_dir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respectively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running Windows and have installed the JDK in C:\jdk1.6.0_15,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would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put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line in your C:\autoexec.bat file.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set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PATH=C:\jdk1.6.0_15\bin;%PATH%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set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JAVA_HOME=C:\jdk1.6.0_15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Alternatively, you could also right-click on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Computer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select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then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Variables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Then, you would update the PATH value and press the OK button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99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9" y="200024"/>
            <a:ext cx="11930063" cy="65008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Linux, if the SDK is installed in 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/local/jdk1.6.0_15 and you use the C shell, you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would put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code into your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cshrc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setenv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/local/jdk1.6.0_15/bin:$PATH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setenv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JAVA_HOME 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/local/jdk1.6.0_15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Alternatively, if you use an Integrated Development Environment (IDE) Eclipse, then it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know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automatically where you have installed your Java.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58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28588"/>
            <a:ext cx="11958638" cy="6557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2- Setup Android SDK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download the latest version of Android SDK from Android’s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official website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http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://developer.android.com/sdk/index.html.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installing SDK 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Windows machine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then you will find 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installer_rXX-windows.exe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 just download and run this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 which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launch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SDK Tool Setup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wizard to guide you throughout the installation,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just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 the instructions carefully.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Finally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you will have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SDK Tools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installed 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machine.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installing SDK either on Mac OS or Linux, check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instructions provided along with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downloaded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android-sdk_rXX-macosx.zip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for Mac OS and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android-sdk_rXXlinux.tgz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for Linux.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lecture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consider that you are going to setup your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machine having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Windows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operating system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let's launch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Android SDK Manager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option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Programs &gt; Android SDK Tools</a:t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SDK Manager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this will give you following window: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05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1220</Words>
  <Application>Microsoft Office PowerPoint</Application>
  <PresentationFormat>Widescreen</PresentationFormat>
  <Paragraphs>234</Paragraphs>
  <Slides>51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Funmilayo Kasali</dc:creator>
  <cp:lastModifiedBy>Funmilayo Kasali</cp:lastModifiedBy>
  <cp:revision>23</cp:revision>
  <dcterms:created xsi:type="dcterms:W3CDTF">2018-11-13T10:48:51Z</dcterms:created>
  <dcterms:modified xsi:type="dcterms:W3CDTF">2018-12-04T12:25:57Z</dcterms:modified>
</cp:coreProperties>
</file>