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186" y="-1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Sheet2!$D$2</c:f>
              <c:strCache>
                <c:ptCount val="1"/>
                <c:pt idx="0">
                  <c:v>Observed TDS by Ayolabi et.al 2015</c:v>
                </c:pt>
              </c:strCache>
            </c:strRef>
          </c:tx>
          <c:cat>
            <c:strRef>
              <c:f>Sheet2!$C$3:$C$6</c:f>
              <c:strCache>
                <c:ptCount val="4"/>
                <c:pt idx="0">
                  <c:v>P11</c:v>
                </c:pt>
                <c:pt idx="1">
                  <c:v>P1</c:v>
                </c:pt>
                <c:pt idx="2">
                  <c:v>P9</c:v>
                </c:pt>
                <c:pt idx="3">
                  <c:v>P10</c:v>
                </c:pt>
              </c:strCache>
            </c:strRef>
          </c:cat>
          <c:val>
            <c:numRef>
              <c:f>Sheet2!$D$3:$D$6</c:f>
              <c:numCache>
                <c:formatCode>General</c:formatCode>
                <c:ptCount val="4"/>
                <c:pt idx="0">
                  <c:v>81</c:v>
                </c:pt>
                <c:pt idx="1">
                  <c:v>112</c:v>
                </c:pt>
                <c:pt idx="2">
                  <c:v>896</c:v>
                </c:pt>
                <c:pt idx="3">
                  <c:v>81</c:v>
                </c:pt>
              </c:numCache>
            </c:numRef>
          </c:val>
          <c:smooth val="0"/>
          <c:extLst xmlns:c16r2="http://schemas.microsoft.com/office/drawing/2015/06/chart">
            <c:ext xmlns:c16="http://schemas.microsoft.com/office/drawing/2014/chart" uri="{C3380CC4-5D6E-409C-BE32-E72D297353CC}">
              <c16:uniqueId val="{00000000-F8DA-4E74-9675-D464E2AE3AA1}"/>
            </c:ext>
          </c:extLst>
        </c:ser>
        <c:ser>
          <c:idx val="1"/>
          <c:order val="1"/>
          <c:tx>
            <c:strRef>
              <c:f>Sheet2!$E$2</c:f>
              <c:strCache>
                <c:ptCount val="1"/>
                <c:pt idx="0">
                  <c:v>Predicted TDS using proposed model</c:v>
                </c:pt>
              </c:strCache>
            </c:strRef>
          </c:tx>
          <c:cat>
            <c:strRef>
              <c:f>Sheet2!$C$3:$C$6</c:f>
              <c:strCache>
                <c:ptCount val="4"/>
                <c:pt idx="0">
                  <c:v>P11</c:v>
                </c:pt>
                <c:pt idx="1">
                  <c:v>P1</c:v>
                </c:pt>
                <c:pt idx="2">
                  <c:v>P9</c:v>
                </c:pt>
                <c:pt idx="3">
                  <c:v>P10</c:v>
                </c:pt>
              </c:strCache>
            </c:strRef>
          </c:cat>
          <c:val>
            <c:numRef>
              <c:f>Sheet2!$E$3:$E$6</c:f>
              <c:numCache>
                <c:formatCode>General</c:formatCode>
                <c:ptCount val="4"/>
                <c:pt idx="0">
                  <c:v>93.9</c:v>
                </c:pt>
                <c:pt idx="1">
                  <c:v>135.62</c:v>
                </c:pt>
                <c:pt idx="2">
                  <c:v>1037.6300000000001</c:v>
                </c:pt>
                <c:pt idx="3">
                  <c:v>73</c:v>
                </c:pt>
              </c:numCache>
            </c:numRef>
          </c:val>
          <c:smooth val="0"/>
          <c:extLst xmlns:c16r2="http://schemas.microsoft.com/office/drawing/2015/06/chart">
            <c:ext xmlns:c16="http://schemas.microsoft.com/office/drawing/2014/chart" uri="{C3380CC4-5D6E-409C-BE32-E72D297353CC}">
              <c16:uniqueId val="{00000001-F8DA-4E74-9675-D464E2AE3AA1}"/>
            </c:ext>
          </c:extLst>
        </c:ser>
        <c:dLbls>
          <c:showLegendKey val="0"/>
          <c:showVal val="0"/>
          <c:showCatName val="0"/>
          <c:showSerName val="0"/>
          <c:showPercent val="0"/>
          <c:showBubbleSize val="0"/>
        </c:dLbls>
        <c:marker val="1"/>
        <c:smooth val="0"/>
        <c:axId val="180523008"/>
        <c:axId val="180524928"/>
      </c:lineChart>
      <c:catAx>
        <c:axId val="180523008"/>
        <c:scaling>
          <c:orientation val="minMax"/>
        </c:scaling>
        <c:delete val="0"/>
        <c:axPos val="b"/>
        <c:title>
          <c:tx>
            <c:rich>
              <a:bodyPr/>
              <a:lstStyle/>
              <a:p>
                <a:pPr>
                  <a:defRPr/>
                </a:pPr>
                <a:r>
                  <a:rPr lang="en-US"/>
                  <a:t>Profile</a:t>
                </a:r>
                <a:r>
                  <a:rPr lang="en-US" baseline="0"/>
                  <a:t> location</a:t>
                </a:r>
                <a:endParaRPr lang="en-US"/>
              </a:p>
            </c:rich>
          </c:tx>
          <c:overlay val="0"/>
        </c:title>
        <c:numFmt formatCode="General" sourceLinked="0"/>
        <c:majorTickMark val="none"/>
        <c:minorTickMark val="none"/>
        <c:tickLblPos val="nextTo"/>
        <c:crossAx val="180524928"/>
        <c:crosses val="autoZero"/>
        <c:auto val="1"/>
        <c:lblAlgn val="ctr"/>
        <c:lblOffset val="100"/>
        <c:noMultiLvlLbl val="0"/>
      </c:catAx>
      <c:valAx>
        <c:axId val="180524928"/>
        <c:scaling>
          <c:orientation val="minMax"/>
        </c:scaling>
        <c:delete val="0"/>
        <c:axPos val="l"/>
        <c:majorGridlines/>
        <c:title>
          <c:tx>
            <c:rich>
              <a:bodyPr/>
              <a:lstStyle/>
              <a:p>
                <a:pPr>
                  <a:defRPr/>
                </a:pPr>
                <a:r>
                  <a:rPr lang="en-US"/>
                  <a:t>TDS (mg/l)</a:t>
                </a:r>
              </a:p>
            </c:rich>
          </c:tx>
          <c:overlay val="0"/>
        </c:title>
        <c:numFmt formatCode="General" sourceLinked="1"/>
        <c:majorTickMark val="none"/>
        <c:minorTickMark val="none"/>
        <c:tickLblPos val="nextTo"/>
        <c:crossAx val="18052300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D99F1-701B-4670-9831-B2EC4D8D3232}" type="datetimeFigureOut">
              <a:rPr lang="en-US" smtClean="0"/>
              <a:t>12/10/2018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7C8CB-28D3-4BEC-83E9-0C3C210433F7}" type="slidenum">
              <a:rPr lang="en-US" smtClean="0"/>
              <a:t>‹#›</a:t>
            </a:fld>
            <a:endParaRPr lang="en-US"/>
          </a:p>
        </p:txBody>
      </p:sp>
    </p:spTree>
    <p:extLst>
      <p:ext uri="{BB962C8B-B14F-4D97-AF65-F5344CB8AC3E}">
        <p14:creationId xmlns:p14="http://schemas.microsoft.com/office/powerpoint/2010/main" val="370066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CC61DE-9FAA-4E4E-8925-2D259F89BD58}" type="datetime1">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73678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1246A-1B4B-4CD7-8F37-7539ACB20AAC}" type="datetime1">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136487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B2AAD-1BE3-428E-9927-5051AF6FB895}" type="datetime1">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170420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DD5F0-BFA8-4180-986F-58CEE91AD210}" type="datetime1">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163639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23A07-CCD7-4C85-9023-4F90C7955AF9}" type="datetime1">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152245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60E1B-7CF4-4D5B-9843-5325116E280A}" type="datetime1">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200591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908E8-7356-4679-B3F2-E2AF91C78EE9}" type="datetime1">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259598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BD9796-289C-47C2-A6AB-966C2CE6318E}" type="datetime1">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171540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82319-6A3F-4565-8524-FE69076F6EBD}" type="datetime1">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332156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7BF48-68CD-496C-B0A3-0FA93E5AFB13}" type="datetime1">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167893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09F0B-DC72-4216-884D-D706255E7439}" type="datetime1">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6B9C-98DD-4199-8CE1-845E295BAE5E}" type="slidenum">
              <a:rPr lang="en-US" smtClean="0"/>
              <a:t>‹#›</a:t>
            </a:fld>
            <a:endParaRPr lang="en-US"/>
          </a:p>
        </p:txBody>
      </p:sp>
    </p:spTree>
    <p:extLst>
      <p:ext uri="{BB962C8B-B14F-4D97-AF65-F5344CB8AC3E}">
        <p14:creationId xmlns:p14="http://schemas.microsoft.com/office/powerpoint/2010/main" val="96988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9E94C-0FD6-4C27-B578-795761A163ED}" type="datetime1">
              <a:rPr lang="en-US" smtClean="0"/>
              <a:t>12/10/2018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26B9C-98DD-4199-8CE1-845E295BAE5E}" type="slidenum">
              <a:rPr lang="en-US" smtClean="0"/>
              <a:t>‹#›</a:t>
            </a:fld>
            <a:endParaRPr lang="en-US"/>
          </a:p>
        </p:txBody>
      </p:sp>
    </p:spTree>
    <p:extLst>
      <p:ext uri="{BB962C8B-B14F-4D97-AF65-F5344CB8AC3E}">
        <p14:creationId xmlns:p14="http://schemas.microsoft.com/office/powerpoint/2010/main" val="130019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43000" y="609600"/>
            <a:ext cx="5876925" cy="800100"/>
          </a:xfrm>
          <a:prstGeom prst="rect">
            <a:avLst/>
          </a:prstGeom>
        </p:spPr>
      </p:pic>
      <p:sp>
        <p:nvSpPr>
          <p:cNvPr id="16" name="Content Placeholder 15"/>
          <p:cNvSpPr>
            <a:spLocks noGrp="1"/>
          </p:cNvSpPr>
          <p:nvPr>
            <p:ph sz="half" idx="1"/>
          </p:nvPr>
        </p:nvSpPr>
        <p:spPr>
          <a:xfrm>
            <a:off x="0" y="2195513"/>
            <a:ext cx="4648200" cy="3519488"/>
          </a:xfrm>
        </p:spPr>
        <p:txBody>
          <a:bodyPr>
            <a:normAutofit/>
          </a:bodyPr>
          <a:lstStyle/>
          <a:p>
            <a:pPr marL="0" indent="0" algn="ctr">
              <a:buNone/>
            </a:pPr>
            <a:r>
              <a:rPr lang="en-US" dirty="0"/>
              <a:t>MODELING TOTAL DISSOLVED SOLID USING MULTIPLE LINEAR REGRESSION MODEL DEVELOPED FROM EM-34 DATA AROUND OLUSHOSUN DUMPSITE IN LAGOS, SOUTH-WEST, NIGERIA</a:t>
            </a:r>
          </a:p>
        </p:txBody>
      </p:sp>
      <p:sp>
        <p:nvSpPr>
          <p:cNvPr id="14" name="Slide Number Placeholder 13"/>
          <p:cNvSpPr>
            <a:spLocks noGrp="1"/>
          </p:cNvSpPr>
          <p:nvPr>
            <p:ph type="sldNum" sz="quarter" idx="12"/>
          </p:nvPr>
        </p:nvSpPr>
        <p:spPr/>
        <p:txBody>
          <a:bodyPr/>
          <a:lstStyle/>
          <a:p>
            <a:fld id="{4CC26B9C-98DD-4199-8CE1-845E295BAE5E}" type="slidenum">
              <a:rPr lang="en-US" smtClean="0"/>
              <a:t>1</a:t>
            </a:fld>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Content Placeholder 5"/>
              <p:cNvSpPr>
                <a:spLocks noGrp="1"/>
              </p:cNvSpPr>
              <p:nvPr>
                <p:ph sz="half" idx="2"/>
              </p:nvPr>
            </p:nvSpPr>
            <p:spPr>
              <a:xfrm>
                <a:off x="4655127" y="2283440"/>
                <a:ext cx="4648200" cy="4525963"/>
              </a:xfrm>
            </p:spPr>
            <p:txBody>
              <a:bodyPr/>
              <a:lstStyle/>
              <a:p>
                <a:pPr marL="0" indent="0">
                  <a:buNone/>
                </a:pPr>
                <a:r>
                  <a:rPr lang="en-US" sz="2400" dirty="0" smtClean="0"/>
                  <a:t>Ameloko A. </a:t>
                </a:r>
                <a14:m>
                  <m:oMath xmlns:m="http://schemas.openxmlformats.org/officeDocument/2006/math">
                    <m:sSup>
                      <m:sSupPr>
                        <m:ctrlPr>
                          <a:rPr lang="en-US" sz="2400" i="1" dirty="0" smtClean="0">
                            <a:latin typeface="Cambria Math"/>
                          </a:rPr>
                        </m:ctrlPr>
                      </m:sSupPr>
                      <m:e>
                        <m:r>
                          <m:rPr>
                            <m:sty m:val="p"/>
                          </m:rPr>
                          <a:rPr lang="en-US" sz="2400" b="0" i="0" dirty="0" smtClean="0">
                            <a:latin typeface="Cambria Math"/>
                          </a:rPr>
                          <m:t>A</m:t>
                        </m:r>
                      </m:e>
                      <m:sup>
                        <m:r>
                          <a:rPr lang="en-US" sz="2400" b="0" i="1" dirty="0" smtClean="0">
                            <a:latin typeface="Cambria Math"/>
                          </a:rPr>
                          <m:t>1</m:t>
                        </m:r>
                      </m:sup>
                    </m:sSup>
                  </m:oMath>
                </a14:m>
                <a:r>
                  <a:rPr lang="en-US" sz="2400" dirty="0" smtClean="0"/>
                  <a:t> and Ayolabi E. </a:t>
                </a:r>
                <a14:m>
                  <m:oMath xmlns:m="http://schemas.openxmlformats.org/officeDocument/2006/math">
                    <m:sSup>
                      <m:sSupPr>
                        <m:ctrlPr>
                          <a:rPr lang="en-US" sz="2400" i="1" smtClean="0">
                            <a:latin typeface="Cambria Math"/>
                          </a:rPr>
                        </m:ctrlPr>
                      </m:sSupPr>
                      <m:e>
                        <m:r>
                          <m:rPr>
                            <m:sty m:val="p"/>
                          </m:rPr>
                          <a:rPr lang="en-US" sz="2400" b="0" i="0" smtClean="0">
                            <a:latin typeface="Cambria Math"/>
                          </a:rPr>
                          <m:t>A</m:t>
                        </m:r>
                      </m:e>
                      <m:sup>
                        <m:r>
                          <a:rPr lang="en-US" sz="2400" b="0" i="1" smtClean="0">
                            <a:latin typeface="Cambria Math"/>
                          </a:rPr>
                          <m:t>2</m:t>
                        </m:r>
                      </m:sup>
                    </m:sSup>
                  </m:oMath>
                </a14:m>
                <a:endParaRPr lang="en-US" sz="2400" dirty="0"/>
              </a:p>
            </p:txBody>
          </p:sp>
        </mc:Choice>
        <mc:Fallback xmlns="">
          <p:sp>
            <p:nvSpPr>
              <p:cNvPr id="19" name="Content Placeholder 5"/>
              <p:cNvSpPr>
                <a:spLocks noGrp="1" noRot="1" noChangeAspect="1" noMove="1" noResize="1" noEditPoints="1" noAdjustHandles="1" noChangeArrowheads="1" noChangeShapeType="1" noTextEdit="1"/>
              </p:cNvSpPr>
              <p:nvPr>
                <p:ph sz="half" idx="2"/>
              </p:nvPr>
            </p:nvSpPr>
            <p:spPr>
              <a:xfrm>
                <a:off x="4655127" y="2283440"/>
                <a:ext cx="4648200" cy="4525963"/>
              </a:xfrm>
              <a:blipFill>
                <a:blip r:embed="rId3"/>
                <a:stretch>
                  <a:fillRect l="-2100" t="-1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575464" y="2858829"/>
                <a:ext cx="4572000" cy="1938992"/>
              </a:xfrm>
              <a:prstGeom prst="rect">
                <a:avLst/>
              </a:prstGeom>
            </p:spPr>
            <p:txBody>
              <a:bodyPr>
                <a:spAutoFit/>
              </a:bodyPr>
              <a:lstStyle/>
              <a:p>
                <a14:m>
                  <m:oMath xmlns:m="http://schemas.openxmlformats.org/officeDocument/2006/math">
                    <m:sSup>
                      <m:sSupPr>
                        <m:ctrlPr>
                          <a:rPr lang="en-US" sz="2400" i="1" smtClean="0">
                            <a:latin typeface="Cambria Math"/>
                          </a:rPr>
                        </m:ctrlPr>
                      </m:sSupPr>
                      <m:e>
                        <m:r>
                          <a:rPr lang="en-US" sz="2400" b="0" i="1" smtClean="0">
                            <a:latin typeface="Cambria Math"/>
                          </a:rPr>
                          <m:t> </m:t>
                        </m:r>
                      </m:e>
                      <m:sup>
                        <m:r>
                          <a:rPr lang="en-US" sz="2400" b="0" i="1" smtClean="0">
                            <a:latin typeface="Cambria Math"/>
                          </a:rPr>
                          <m:t>1</m:t>
                        </m:r>
                      </m:sup>
                    </m:sSup>
                  </m:oMath>
                </a14:m>
                <a:r>
                  <a:rPr lang="en-US" sz="2400" dirty="0" smtClean="0"/>
                  <a:t> Department of Petroleum Engineering, Covenant University Ota, Nigeria</a:t>
                </a:r>
              </a:p>
              <a:p>
                <a14:m>
                  <m:oMath xmlns:m="http://schemas.openxmlformats.org/officeDocument/2006/math">
                    <m:sSup>
                      <m:sSupPr>
                        <m:ctrlPr>
                          <a:rPr lang="en-US" sz="2400" i="1" smtClean="0">
                            <a:latin typeface="Cambria Math"/>
                          </a:rPr>
                        </m:ctrlPr>
                      </m:sSupPr>
                      <m:e>
                        <m:r>
                          <a:rPr lang="en-US" sz="2400" b="0" i="1" smtClean="0">
                            <a:latin typeface="Cambria Math"/>
                          </a:rPr>
                          <m:t> </m:t>
                        </m:r>
                      </m:e>
                      <m:sup>
                        <m:r>
                          <a:rPr lang="en-US" sz="2400" b="0" i="1" smtClean="0">
                            <a:latin typeface="Cambria Math"/>
                          </a:rPr>
                          <m:t>2</m:t>
                        </m:r>
                      </m:sup>
                    </m:sSup>
                  </m:oMath>
                </a14:m>
                <a:r>
                  <a:rPr lang="en-US" sz="2400" dirty="0" smtClean="0"/>
                  <a:t> Department of Geosciences</a:t>
                </a:r>
              </a:p>
              <a:p>
                <a:r>
                  <a:rPr lang="en-US" sz="2400" dirty="0" smtClean="0"/>
                  <a:t>University of Lagos, Lagos, Nigeria</a:t>
                </a:r>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4575464" y="2858829"/>
                <a:ext cx="4572000" cy="1938992"/>
              </a:xfrm>
              <a:prstGeom prst="rect">
                <a:avLst/>
              </a:prstGeom>
              <a:blipFill>
                <a:blip r:embed="rId4"/>
                <a:stretch>
                  <a:fillRect l="-2133" t="-2516" b="-6289"/>
                </a:stretch>
              </a:blipFill>
            </p:spPr>
            <p:txBody>
              <a:bodyPr/>
              <a:lstStyle/>
              <a:p>
                <a:r>
                  <a:rPr lang="en-US">
                    <a:noFill/>
                  </a:rPr>
                  <a:t> </a:t>
                </a:r>
              </a:p>
            </p:txBody>
          </p:sp>
        </mc:Fallback>
      </mc:AlternateContent>
      <p:cxnSp>
        <p:nvCxnSpPr>
          <p:cNvPr id="22" name="Straight Connector 21"/>
          <p:cNvCxnSpPr/>
          <p:nvPr/>
        </p:nvCxnSpPr>
        <p:spPr>
          <a:xfrm>
            <a:off x="4572000" y="2283440"/>
            <a:ext cx="0" cy="36601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17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3855" y="1295401"/>
            <a:ext cx="9144000" cy="5029200"/>
          </a:xfrm>
          <a:prstGeom prst="rect">
            <a:avLst/>
          </a:prstGeom>
        </p:spPr>
      </p:pic>
      <p:sp>
        <p:nvSpPr>
          <p:cNvPr id="3" name="Title 1"/>
          <p:cNvSpPr txBox="1">
            <a:spLocks/>
          </p:cNvSpPr>
          <p:nvPr/>
        </p:nvSpPr>
        <p:spPr>
          <a:xfrm>
            <a:off x="436418" y="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itchFamily="18" charset="0"/>
                <a:cs typeface="Times New Roman" pitchFamily="18" charset="0"/>
              </a:rPr>
              <a:t> Results</a:t>
            </a:r>
            <a:r>
              <a:rPr lang="en-GB" dirty="0" smtClean="0"/>
              <a:t> </a:t>
            </a:r>
            <a:r>
              <a:rPr lang="en-GB" dirty="0" smtClean="0">
                <a:latin typeface="Times New Roman" pitchFamily="18" charset="0"/>
                <a:cs typeface="Times New Roman" pitchFamily="18" charset="0"/>
              </a:rPr>
              <a:t>and discussion </a:t>
            </a:r>
            <a:endParaRPr lang="en-US" dirty="0">
              <a:latin typeface="Times New Roman" pitchFamily="18" charset="0"/>
              <a:cs typeface="Times New Roman" pitchFamily="18" charset="0"/>
            </a:endParaRPr>
          </a:p>
        </p:txBody>
      </p:sp>
      <p:sp>
        <p:nvSpPr>
          <p:cNvPr id="4" name="Rectangle 3"/>
          <p:cNvSpPr/>
          <p:nvPr/>
        </p:nvSpPr>
        <p:spPr>
          <a:xfrm>
            <a:off x="41564" y="6211669"/>
            <a:ext cx="8444345" cy="646331"/>
          </a:xfrm>
          <a:prstGeom prst="rect">
            <a:avLst/>
          </a:prstGeom>
        </p:spPr>
        <p:txBody>
          <a:bodyPr wrap="square">
            <a:spAutoFit/>
          </a:bodyPr>
          <a:lstStyle/>
          <a:p>
            <a:r>
              <a:rPr lang="en-US" dirty="0"/>
              <a:t>Figure </a:t>
            </a:r>
            <a:r>
              <a:rPr lang="en-US" dirty="0" smtClean="0"/>
              <a:t>1.3: Satellite </a:t>
            </a:r>
            <a:r>
              <a:rPr lang="en-US" dirty="0"/>
              <a:t>image of Olushosun dumpsite and surrounding areas showing water sample points and EM-34 data profiles</a:t>
            </a:r>
          </a:p>
        </p:txBody>
      </p:sp>
      <p:sp>
        <p:nvSpPr>
          <p:cNvPr id="5" name="Slide Number Placeholder 4"/>
          <p:cNvSpPr>
            <a:spLocks noGrp="1"/>
          </p:cNvSpPr>
          <p:nvPr>
            <p:ph type="sldNum" sz="quarter" idx="12"/>
          </p:nvPr>
        </p:nvSpPr>
        <p:spPr/>
        <p:txBody>
          <a:bodyPr/>
          <a:lstStyle/>
          <a:p>
            <a:fld id="{4CC26B9C-98DD-4199-8CE1-845E295BAE5E}" type="slidenum">
              <a:rPr lang="en-US" smtClean="0"/>
              <a:t>10</a:t>
            </a:fld>
            <a:endParaRPr lang="en-US"/>
          </a:p>
        </p:txBody>
      </p:sp>
    </p:spTree>
    <p:extLst>
      <p:ext uri="{BB962C8B-B14F-4D97-AF65-F5344CB8AC3E}">
        <p14:creationId xmlns:p14="http://schemas.microsoft.com/office/powerpoint/2010/main" val="4190857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1055" y="-1"/>
            <a:ext cx="8229600" cy="7495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02886063"/>
              </p:ext>
            </p:extLst>
          </p:nvPr>
        </p:nvGraphicFramePr>
        <p:xfrm>
          <a:off x="204355" y="1066800"/>
          <a:ext cx="8763000" cy="6016625"/>
        </p:xfrm>
        <a:graphic>
          <a:graphicData uri="http://schemas.openxmlformats.org/presentationml/2006/ole">
            <mc:AlternateContent xmlns:mc="http://schemas.openxmlformats.org/markup-compatibility/2006">
              <mc:Choice xmlns:v="urn:schemas-microsoft-com:vml" Requires="v">
                <p:oleObj spid="_x0000_s1055" name="Document" r:id="rId4" imgW="6103493" imgH="6244500" progId="Word.Document.12">
                  <p:embed/>
                </p:oleObj>
              </mc:Choice>
              <mc:Fallback>
                <p:oleObj name="Document" r:id="rId4" imgW="6103493" imgH="6244500"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55" y="1066800"/>
                        <a:ext cx="8763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193963" y="457200"/>
            <a:ext cx="8763001" cy="584775"/>
          </a:xfrm>
          <a:prstGeom prst="rect">
            <a:avLst/>
          </a:prstGeom>
        </p:spPr>
        <p:txBody>
          <a:bodyPr wrap="square">
            <a:spAutoFit/>
          </a:bodyPr>
          <a:lstStyle/>
          <a:p>
            <a:r>
              <a:rPr lang="en-GB" sz="1600" dirty="0" smtClean="0"/>
              <a:t>Table 1.1: </a:t>
            </a:r>
            <a:r>
              <a:rPr lang="en-US" sz="1600" dirty="0"/>
              <a:t>Observed mean Terrain Conductivity and TDS Parameters around the Vicinity of </a:t>
            </a:r>
            <a:r>
              <a:rPr lang="en-US" sz="1600" dirty="0" err="1"/>
              <a:t>Olushosun</a:t>
            </a:r>
            <a:r>
              <a:rPr lang="en-US" sz="1600" dirty="0"/>
              <a:t> Dumpsite</a:t>
            </a:r>
          </a:p>
        </p:txBody>
      </p:sp>
      <p:sp>
        <p:nvSpPr>
          <p:cNvPr id="6" name="Slide Number Placeholder 5"/>
          <p:cNvSpPr>
            <a:spLocks noGrp="1"/>
          </p:cNvSpPr>
          <p:nvPr>
            <p:ph type="sldNum" sz="quarter" idx="12"/>
          </p:nvPr>
        </p:nvSpPr>
        <p:spPr/>
        <p:txBody>
          <a:bodyPr/>
          <a:lstStyle/>
          <a:p>
            <a:fld id="{4CC26B9C-98DD-4199-8CE1-845E295BAE5E}" type="slidenum">
              <a:rPr lang="en-US" smtClean="0"/>
              <a:t>11</a:t>
            </a:fld>
            <a:endParaRPr lang="en-US"/>
          </a:p>
        </p:txBody>
      </p:sp>
    </p:spTree>
    <p:extLst>
      <p:ext uri="{BB962C8B-B14F-4D97-AF65-F5344CB8AC3E}">
        <p14:creationId xmlns:p14="http://schemas.microsoft.com/office/powerpoint/2010/main" val="202065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055" y="-1"/>
            <a:ext cx="8229600" cy="7495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82635487"/>
              </p:ext>
            </p:extLst>
          </p:nvPr>
        </p:nvGraphicFramePr>
        <p:xfrm>
          <a:off x="228600" y="1143000"/>
          <a:ext cx="8915400" cy="2329874"/>
        </p:xfrm>
        <a:graphic>
          <a:graphicData uri="http://schemas.openxmlformats.org/drawingml/2006/table">
            <a:tbl>
              <a:tblPr firstRow="1" firstCol="1" bandRow="1">
                <a:tableStyleId>{5C22544A-7EE6-4342-B048-85BDC9FD1C3A}</a:tableStyleId>
              </a:tblPr>
              <a:tblGrid>
                <a:gridCol w="870756">
                  <a:extLst>
                    <a:ext uri="{9D8B030D-6E8A-4147-A177-3AD203B41FA5}">
                      <a16:colId xmlns:a16="http://schemas.microsoft.com/office/drawing/2014/main" xmlns="" val="20000"/>
                    </a:ext>
                  </a:extLst>
                </a:gridCol>
                <a:gridCol w="1066027">
                  <a:extLst>
                    <a:ext uri="{9D8B030D-6E8A-4147-A177-3AD203B41FA5}">
                      <a16:colId xmlns:a16="http://schemas.microsoft.com/office/drawing/2014/main" xmlns="" val="20001"/>
                    </a:ext>
                  </a:extLst>
                </a:gridCol>
                <a:gridCol w="797844">
                  <a:extLst>
                    <a:ext uri="{9D8B030D-6E8A-4147-A177-3AD203B41FA5}">
                      <a16:colId xmlns:a16="http://schemas.microsoft.com/office/drawing/2014/main" xmlns="" val="20002"/>
                    </a:ext>
                  </a:extLst>
                </a:gridCol>
                <a:gridCol w="799520">
                  <a:extLst>
                    <a:ext uri="{9D8B030D-6E8A-4147-A177-3AD203B41FA5}">
                      <a16:colId xmlns:a16="http://schemas.microsoft.com/office/drawing/2014/main" xmlns="" val="20003"/>
                    </a:ext>
                  </a:extLst>
                </a:gridCol>
                <a:gridCol w="914335">
                  <a:extLst>
                    <a:ext uri="{9D8B030D-6E8A-4147-A177-3AD203B41FA5}">
                      <a16:colId xmlns:a16="http://schemas.microsoft.com/office/drawing/2014/main" xmlns="" val="20004"/>
                    </a:ext>
                  </a:extLst>
                </a:gridCol>
                <a:gridCol w="1044237">
                  <a:extLst>
                    <a:ext uri="{9D8B030D-6E8A-4147-A177-3AD203B41FA5}">
                      <a16:colId xmlns:a16="http://schemas.microsoft.com/office/drawing/2014/main" xmlns="" val="20005"/>
                    </a:ext>
                  </a:extLst>
                </a:gridCol>
                <a:gridCol w="1206822">
                  <a:extLst>
                    <a:ext uri="{9D8B030D-6E8A-4147-A177-3AD203B41FA5}">
                      <a16:colId xmlns:a16="http://schemas.microsoft.com/office/drawing/2014/main" xmlns="" val="20006"/>
                    </a:ext>
                  </a:extLst>
                </a:gridCol>
                <a:gridCol w="1131396">
                  <a:extLst>
                    <a:ext uri="{9D8B030D-6E8A-4147-A177-3AD203B41FA5}">
                      <a16:colId xmlns:a16="http://schemas.microsoft.com/office/drawing/2014/main" xmlns="" val="20007"/>
                    </a:ext>
                  </a:extLst>
                </a:gridCol>
                <a:gridCol w="1084463">
                  <a:extLst>
                    <a:ext uri="{9D8B030D-6E8A-4147-A177-3AD203B41FA5}">
                      <a16:colId xmlns:a16="http://schemas.microsoft.com/office/drawing/2014/main" xmlns="" val="20008"/>
                    </a:ext>
                  </a:extLst>
                </a:gridCol>
              </a:tblGrid>
              <a:tr h="519493">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Coefficients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Stand. Error</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tStat</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P-value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Lower 95%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Upper 95%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Lower  95%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Upper 95%</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519493">
                <a:tc>
                  <a:txBody>
                    <a:bodyPr/>
                    <a:lstStyle/>
                    <a:p>
                      <a:pPr marL="0" marR="0">
                        <a:lnSpc>
                          <a:spcPct val="115000"/>
                        </a:lnSpc>
                        <a:spcBef>
                          <a:spcPts val="0"/>
                        </a:spcBef>
                        <a:spcAft>
                          <a:spcPts val="0"/>
                        </a:spcAft>
                      </a:pPr>
                      <a:r>
                        <a:rPr lang="en-US" sz="1400">
                          <a:effectLst/>
                        </a:rPr>
                        <a:t>Intercept</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60.42368</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27.2158</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2.22016</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0.04642</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1.12539043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119.721995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1.1253904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119.721995</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519493">
                <a:tc>
                  <a:txBody>
                    <a:bodyPr/>
                    <a:lstStyle/>
                    <a:p>
                      <a:pPr marL="0" marR="0">
                        <a:lnSpc>
                          <a:spcPct val="115000"/>
                        </a:lnSpc>
                        <a:spcBef>
                          <a:spcPts val="0"/>
                        </a:spcBef>
                        <a:spcAft>
                          <a:spcPts val="0"/>
                        </a:spcAft>
                      </a:pPr>
                      <a:r>
                        <a:rPr lang="en-US" sz="1400">
                          <a:effectLst/>
                        </a:rPr>
                        <a:t>HD 40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9.579794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0.32902</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29.1156</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1.69E-12</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8.86291053</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10.2966793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8.8629105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10.2966793</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519493">
                <a:tc>
                  <a:txBody>
                    <a:bodyPr/>
                    <a:lstStyle/>
                    <a:p>
                      <a:pPr marL="0" marR="0">
                        <a:lnSpc>
                          <a:spcPct val="115000"/>
                        </a:lnSpc>
                        <a:spcBef>
                          <a:spcPts val="0"/>
                        </a:spcBef>
                        <a:spcAft>
                          <a:spcPts val="0"/>
                        </a:spcAft>
                      </a:pPr>
                      <a:r>
                        <a:rPr lang="en-US" sz="1400">
                          <a:effectLst/>
                        </a:rPr>
                        <a:t>VD 20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3.533745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0.79573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4.44088</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0.00081</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1.79999782</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5.26749358</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1.7999978</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5.26754935</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251902">
                <a:tc>
                  <a:txBody>
                    <a:bodyPr/>
                    <a:lstStyle/>
                    <a:p>
                      <a:pPr marL="0" marR="0">
                        <a:lnSpc>
                          <a:spcPct val="115000"/>
                        </a:lnSpc>
                        <a:spcBef>
                          <a:spcPts val="0"/>
                        </a:spcBef>
                        <a:spcAft>
                          <a:spcPts val="0"/>
                        </a:spcAft>
                      </a:pPr>
                      <a:r>
                        <a:rPr lang="en-US" sz="1400">
                          <a:effectLst/>
                        </a:rPr>
                        <a:t>VD 40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-12.7011</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0.87967</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-14.438</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6.008E-9</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-14.617793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-10.784481</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-14.61779</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-10.784482</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
        <p:nvSpPr>
          <p:cNvPr id="4" name="Title 5"/>
          <p:cNvSpPr txBox="1">
            <a:spLocks/>
          </p:cNvSpPr>
          <p:nvPr/>
        </p:nvSpPr>
        <p:spPr>
          <a:xfrm>
            <a:off x="471055" y="629211"/>
            <a:ext cx="7711966" cy="369332"/>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t>Table 1.2: Summary statistics for regression model  using all data variables</a:t>
            </a:r>
            <a:endParaRPr lang="en-GB" sz="1800"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91837" y="3505200"/>
                <a:ext cx="8229600" cy="3327545"/>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2000" i="1" dirty="0" smtClean="0"/>
              </a:p>
              <a:p>
                <a:pPr marL="0" indent="0">
                  <a:buFont typeface="Arial" pitchFamily="34" charset="0"/>
                  <a:buNone/>
                </a:pPr>
                <a14:m>
                  <m:oMath xmlns:m="http://schemas.openxmlformats.org/officeDocument/2006/math">
                    <m:r>
                      <a:rPr lang="en-GB" i="1">
                        <a:latin typeface="Cambria Math"/>
                      </a:rPr>
                      <m:t>𝑌</m:t>
                    </m:r>
                    <m:r>
                      <a:rPr lang="en-GB" i="1">
                        <a:latin typeface="Cambria Math"/>
                      </a:rPr>
                      <m:t>=</m:t>
                    </m:r>
                    <m:sSub>
                      <m:sSubPr>
                        <m:ctrlPr>
                          <a:rPr lang="en-GB" i="1">
                            <a:latin typeface="Cambria Math"/>
                          </a:rPr>
                        </m:ctrlPr>
                      </m:sSubPr>
                      <m:e>
                        <m:r>
                          <m:rPr>
                            <m:sty m:val="p"/>
                          </m:rPr>
                          <a:rPr lang="en-GB">
                            <a:latin typeface="Cambria Math"/>
                          </a:rPr>
                          <m:t>β</m:t>
                        </m:r>
                      </m:e>
                      <m:sub>
                        <m:r>
                          <a:rPr lang="en-GB">
                            <a:latin typeface="Cambria Math"/>
                          </a:rPr>
                          <m:t>0</m:t>
                        </m:r>
                      </m:sub>
                    </m:sSub>
                    <m:r>
                      <a:rPr lang="en-GB">
                        <a:latin typeface="Cambria Math"/>
                      </a:rPr>
                      <m:t>+</m:t>
                    </m:r>
                    <m:sSub>
                      <m:sSubPr>
                        <m:ctrlPr>
                          <a:rPr lang="en-GB" i="1">
                            <a:latin typeface="Cambria Math"/>
                          </a:rPr>
                        </m:ctrlPr>
                      </m:sSubPr>
                      <m:e>
                        <m:r>
                          <m:rPr>
                            <m:sty m:val="p"/>
                          </m:rPr>
                          <a:rPr lang="en-GB">
                            <a:latin typeface="Cambria Math"/>
                          </a:rPr>
                          <m:t>β</m:t>
                        </m:r>
                      </m:e>
                      <m:sub>
                        <m:r>
                          <a:rPr lang="en-GB">
                            <a:latin typeface="Cambria Math"/>
                          </a:rPr>
                          <m:t>1 </m:t>
                        </m:r>
                      </m:sub>
                    </m:sSub>
                    <m:r>
                      <a:rPr lang="en-GB">
                        <a:latin typeface="Cambria Math"/>
                      </a:rPr>
                      <m:t>(</m:t>
                    </m:r>
                    <m:r>
                      <m:rPr>
                        <m:sty m:val="p"/>
                      </m:rPr>
                      <a:rPr lang="en-GB">
                        <a:latin typeface="Cambria Math"/>
                      </a:rPr>
                      <m:t>HD</m:t>
                    </m:r>
                    <m:r>
                      <a:rPr lang="en-GB">
                        <a:latin typeface="Cambria Math"/>
                      </a:rPr>
                      <m:t> 40)+</m:t>
                    </m:r>
                    <m:sSub>
                      <m:sSubPr>
                        <m:ctrlPr>
                          <a:rPr lang="en-GB" i="1">
                            <a:latin typeface="Cambria Math"/>
                          </a:rPr>
                        </m:ctrlPr>
                      </m:sSubPr>
                      <m:e>
                        <m:r>
                          <m:rPr>
                            <m:sty m:val="p"/>
                          </m:rPr>
                          <a:rPr lang="en-GB">
                            <a:latin typeface="Cambria Math"/>
                          </a:rPr>
                          <m:t>β</m:t>
                        </m:r>
                      </m:e>
                      <m:sub>
                        <m:r>
                          <a:rPr lang="en-GB">
                            <a:latin typeface="Cambria Math"/>
                          </a:rPr>
                          <m:t>2</m:t>
                        </m:r>
                      </m:sub>
                    </m:sSub>
                    <m:r>
                      <a:rPr lang="en-GB">
                        <a:latin typeface="Cambria Math"/>
                      </a:rPr>
                      <m:t>(</m:t>
                    </m:r>
                    <m:r>
                      <m:rPr>
                        <m:sty m:val="p"/>
                      </m:rPr>
                      <a:rPr lang="en-GB">
                        <a:latin typeface="Cambria Math"/>
                      </a:rPr>
                      <m:t>VD</m:t>
                    </m:r>
                    <m:r>
                      <a:rPr lang="en-GB">
                        <a:latin typeface="Cambria Math"/>
                      </a:rPr>
                      <m:t> 20)+</m:t>
                    </m:r>
                    <m:sSub>
                      <m:sSubPr>
                        <m:ctrlPr>
                          <a:rPr lang="en-GB" i="1">
                            <a:latin typeface="Cambria Math"/>
                          </a:rPr>
                        </m:ctrlPr>
                      </m:sSubPr>
                      <m:e>
                        <m:r>
                          <m:rPr>
                            <m:sty m:val="p"/>
                          </m:rPr>
                          <a:rPr lang="en-GB">
                            <a:latin typeface="Cambria Math"/>
                          </a:rPr>
                          <m:t>β</m:t>
                        </m:r>
                      </m:e>
                      <m:sub>
                        <m:r>
                          <a:rPr lang="en-GB">
                            <a:latin typeface="Cambria Math"/>
                          </a:rPr>
                          <m:t>3</m:t>
                        </m:r>
                      </m:sub>
                    </m:sSub>
                    <m:r>
                      <a:rPr lang="en-GB">
                        <a:latin typeface="Cambria Math"/>
                      </a:rPr>
                      <m:t>(</m:t>
                    </m:r>
                    <m:r>
                      <m:rPr>
                        <m:sty m:val="p"/>
                      </m:rPr>
                      <a:rPr lang="en-GB">
                        <a:latin typeface="Cambria Math"/>
                      </a:rPr>
                      <m:t>VD</m:t>
                    </m:r>
                    <m:r>
                      <a:rPr lang="en-GB">
                        <a:latin typeface="Cambria Math"/>
                      </a:rPr>
                      <m:t> 40)</m:t>
                    </m:r>
                  </m:oMath>
                </a14:m>
                <a:r>
                  <a:rPr lang="en-GB" dirty="0">
                    <a:latin typeface="Times New Roman" pitchFamily="18" charset="0"/>
                    <a:cs typeface="Times New Roman" pitchFamily="18" charset="0"/>
                  </a:rPr>
                  <a:t> ………. (2)</a:t>
                </a:r>
              </a:p>
              <a:p>
                <a:pPr marL="0" indent="0">
                  <a:buFont typeface="Arial" pitchFamily="34" charset="0"/>
                  <a:buNone/>
                </a:pPr>
                <a:endParaRPr lang="en-GB" dirty="0">
                  <a:latin typeface="Times New Roman" pitchFamily="18" charset="0"/>
                  <a:cs typeface="Times New Roman" pitchFamily="18" charset="0"/>
                </a:endParaRPr>
              </a:p>
              <a:p>
                <a:pPr marL="0" indent="0">
                  <a:buFont typeface="Arial" pitchFamily="34" charset="0"/>
                  <a:buNone/>
                </a:pPr>
                <a:r>
                  <a:rPr lang="en-GB" dirty="0">
                    <a:latin typeface="Times New Roman" pitchFamily="18" charset="0"/>
                    <a:cs typeface="Times New Roman" pitchFamily="18" charset="0"/>
                  </a:rPr>
                  <a:t>Where;  </a:t>
                </a:r>
              </a:p>
              <a:p>
                <a:pPr marL="0" indent="0">
                  <a:buFont typeface="Arial" pitchFamily="34" charset="0"/>
                  <a:buNone/>
                </a:pPr>
                <a:r>
                  <a:rPr lang="en-GB" dirty="0">
                    <a:latin typeface="Times New Roman" pitchFamily="18" charset="0"/>
                    <a:cs typeface="Times New Roman" pitchFamily="18" charset="0"/>
                  </a:rPr>
                  <a:t>	Y = Total Dissolved Solid obtained from borehole </a:t>
                </a:r>
                <a:r>
                  <a:rPr lang="en-GB" dirty="0" smtClean="0">
                    <a:latin typeface="Times New Roman" pitchFamily="18" charset="0"/>
                    <a:cs typeface="Times New Roman" pitchFamily="18" charset="0"/>
                  </a:rPr>
                  <a:t>and </a:t>
                </a:r>
                <a:r>
                  <a:rPr lang="en-GB" dirty="0">
                    <a:latin typeface="Times New Roman" pitchFamily="18" charset="0"/>
                    <a:cs typeface="Times New Roman" pitchFamily="18" charset="0"/>
                  </a:rPr>
                  <a:t>hand dug well </a:t>
                </a:r>
                <a:r>
                  <a:rPr lang="en-GB" dirty="0" smtClean="0">
                    <a:latin typeface="Times New Roman" pitchFamily="18" charset="0"/>
                    <a:cs typeface="Times New Roman" pitchFamily="18" charset="0"/>
                  </a:rPr>
                  <a:t>  	water </a:t>
                </a:r>
                <a:r>
                  <a:rPr lang="en-GB" dirty="0">
                    <a:latin typeface="Times New Roman" pitchFamily="18" charset="0"/>
                    <a:cs typeface="Times New Roman" pitchFamily="18" charset="0"/>
                  </a:rPr>
                  <a:t>within and around the site   </a:t>
                </a:r>
              </a:p>
              <a:p>
                <a:pPr marL="0" indent="0">
                  <a:buFont typeface="Arial" pitchFamily="34" charset="0"/>
                  <a:buNone/>
                </a:pPr>
                <a:r>
                  <a:rPr lang="en-GB" dirty="0">
                    <a:latin typeface="Times New Roman" pitchFamily="18" charset="0"/>
                    <a:cs typeface="Times New Roman" pitchFamily="18" charset="0"/>
                  </a:rPr>
                  <a:t>	HD 40 =Horizontal Dipole mode data obtained at 40 m </a:t>
                </a:r>
                <a:r>
                  <a:rPr lang="en-GB" dirty="0" smtClean="0">
                    <a:latin typeface="Times New Roman" pitchFamily="18" charset="0"/>
                    <a:cs typeface="Times New Roman" pitchFamily="18" charset="0"/>
                  </a:rPr>
                  <a:t>coil </a:t>
                </a:r>
                <a:r>
                  <a:rPr lang="en-GB" dirty="0">
                    <a:latin typeface="Times New Roman" pitchFamily="18" charset="0"/>
                    <a:cs typeface="Times New Roman" pitchFamily="18" charset="0"/>
                  </a:rPr>
                  <a:t>spacing</a:t>
                </a:r>
              </a:p>
              <a:p>
                <a:pPr marL="0" indent="0">
                  <a:buFont typeface="Arial" pitchFamily="34" charset="0"/>
                  <a:buNone/>
                </a:pPr>
                <a:r>
                  <a:rPr lang="en-GB" dirty="0">
                    <a:latin typeface="Times New Roman" pitchFamily="18" charset="0"/>
                    <a:cs typeface="Times New Roman" pitchFamily="18" charset="0"/>
                  </a:rPr>
                  <a:t>	VD 20 =Vertical Dipole mode data obtained at 20 </a:t>
                </a:r>
                <a:r>
                  <a:rPr lang="en-GB" dirty="0" smtClean="0">
                    <a:latin typeface="Times New Roman" pitchFamily="18" charset="0"/>
                    <a:cs typeface="Times New Roman" pitchFamily="18" charset="0"/>
                  </a:rPr>
                  <a:t>m coil </a:t>
                </a:r>
                <a:r>
                  <a:rPr lang="en-GB" dirty="0">
                    <a:latin typeface="Times New Roman" pitchFamily="18" charset="0"/>
                    <a:cs typeface="Times New Roman" pitchFamily="18" charset="0"/>
                  </a:rPr>
                  <a:t>spacing</a:t>
                </a:r>
              </a:p>
              <a:p>
                <a:pPr marL="0" indent="0">
                  <a:buFont typeface="Arial" pitchFamily="34" charset="0"/>
                  <a:buNone/>
                </a:pPr>
                <a:r>
                  <a:rPr lang="en-GB" dirty="0">
                    <a:latin typeface="Times New Roman" pitchFamily="18" charset="0"/>
                    <a:cs typeface="Times New Roman" pitchFamily="18" charset="0"/>
                  </a:rPr>
                  <a:t>	VD 40 =Vertical Dipole mode data obtained at 40 </a:t>
                </a:r>
                <a:r>
                  <a:rPr lang="en-GB" dirty="0" smtClean="0">
                    <a:latin typeface="Times New Roman" pitchFamily="18" charset="0"/>
                    <a:cs typeface="Times New Roman" pitchFamily="18" charset="0"/>
                  </a:rPr>
                  <a:t>m coil </a:t>
                </a:r>
                <a:r>
                  <a:rPr lang="en-GB" dirty="0">
                    <a:latin typeface="Times New Roman" pitchFamily="18" charset="0"/>
                    <a:cs typeface="Times New Roman" pitchFamily="18" charset="0"/>
                  </a:rPr>
                  <a:t>spacing</a:t>
                </a:r>
              </a:p>
              <a:p>
                <a:pPr marL="0" indent="0">
                  <a:buFont typeface="Arial" pitchFamily="34" charset="0"/>
                  <a:buNone/>
                </a:pPr>
                <a:endParaRPr lang="en-GB" sz="3100" dirty="0">
                  <a:latin typeface="Times New Roman" pitchFamily="18" charset="0"/>
                  <a:cs typeface="Times New Roman" pitchFamily="18"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91837" y="3505200"/>
                <a:ext cx="8229600" cy="3327545"/>
              </a:xfrm>
              <a:prstGeom prst="rect">
                <a:avLst/>
              </a:prstGeom>
              <a:blipFill rotWithShape="1">
                <a:blip r:embed="rId2"/>
                <a:stretch>
                  <a:fillRect l="-815" t="-1099" r="-1556"/>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4CC26B9C-98DD-4199-8CE1-845E295BAE5E}" type="slidenum">
              <a:rPr lang="en-US" smtClean="0"/>
              <a:t>12</a:t>
            </a:fld>
            <a:endParaRPr lang="en-US"/>
          </a:p>
        </p:txBody>
      </p:sp>
    </p:spTree>
    <p:extLst>
      <p:ext uri="{BB962C8B-B14F-4D97-AF65-F5344CB8AC3E}">
        <p14:creationId xmlns:p14="http://schemas.microsoft.com/office/powerpoint/2010/main" val="2950768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txBox="1">
                <a:spLocks/>
              </p:cNvSpPr>
              <p:nvPr/>
            </p:nvSpPr>
            <p:spPr>
              <a:xfrm>
                <a:off x="471055" y="749586"/>
                <a:ext cx="82296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smtClean="0">
                    <a:latin typeface="Times New Roman" pitchFamily="18" charset="0"/>
                    <a:cs typeface="Times New Roman" pitchFamily="18" charset="0"/>
                  </a:rPr>
                  <a:t>linear </a:t>
                </a:r>
                <a:r>
                  <a:rPr lang="en-GB" sz="2800" dirty="0">
                    <a:latin typeface="Times New Roman" pitchFamily="18" charset="0"/>
                    <a:cs typeface="Times New Roman" pitchFamily="18" charset="0"/>
                  </a:rPr>
                  <a:t>regression equation becomes;</a:t>
                </a:r>
              </a:p>
              <a:p>
                <a:pPr marL="0" indent="0">
                  <a:buFont typeface="Arial" pitchFamily="34" charset="0"/>
                  <a:buNone/>
                </a:pPr>
                <a14:m>
                  <m:oMath xmlns:m="http://schemas.openxmlformats.org/officeDocument/2006/math">
                    <m:r>
                      <m:rPr>
                        <m:sty m:val="p"/>
                      </m:rPr>
                      <a:rPr lang="en-GB" sz="2000">
                        <a:latin typeface="Cambria Math"/>
                      </a:rPr>
                      <m:t>TDS</m:t>
                    </m:r>
                    <m:r>
                      <a:rPr lang="en-GB" sz="2000" i="1">
                        <a:latin typeface="Cambria Math"/>
                      </a:rPr>
                      <m:t>=</m:t>
                    </m:r>
                    <m:r>
                      <a:rPr lang="en-GB" sz="2000">
                        <a:latin typeface="Cambria Math"/>
                      </a:rPr>
                      <m:t>60.42+9.58</m:t>
                    </m:r>
                    <m:d>
                      <m:dPr>
                        <m:ctrlPr>
                          <a:rPr lang="en-GB" sz="2000" i="1">
                            <a:latin typeface="Cambria Math"/>
                          </a:rPr>
                        </m:ctrlPr>
                      </m:dPr>
                      <m:e>
                        <m:r>
                          <m:rPr>
                            <m:sty m:val="p"/>
                          </m:rPr>
                          <a:rPr lang="en-GB" sz="2000">
                            <a:latin typeface="Cambria Math"/>
                          </a:rPr>
                          <m:t>HD</m:t>
                        </m:r>
                        <m:r>
                          <a:rPr lang="en-GB" sz="2000">
                            <a:latin typeface="Cambria Math"/>
                          </a:rPr>
                          <m:t> 40</m:t>
                        </m:r>
                      </m:e>
                    </m:d>
                    <m:r>
                      <a:rPr lang="en-GB" sz="2000">
                        <a:latin typeface="Cambria Math"/>
                      </a:rPr>
                      <m:t>+3.53</m:t>
                    </m:r>
                    <m:d>
                      <m:dPr>
                        <m:ctrlPr>
                          <a:rPr lang="en-GB" sz="2000" i="1">
                            <a:latin typeface="Cambria Math"/>
                          </a:rPr>
                        </m:ctrlPr>
                      </m:dPr>
                      <m:e>
                        <m:r>
                          <m:rPr>
                            <m:sty m:val="p"/>
                          </m:rPr>
                          <a:rPr lang="en-GB" sz="2000">
                            <a:latin typeface="Cambria Math"/>
                          </a:rPr>
                          <m:t>VD</m:t>
                        </m:r>
                        <m:r>
                          <a:rPr lang="en-GB" sz="2000">
                            <a:latin typeface="Cambria Math"/>
                          </a:rPr>
                          <m:t> 20</m:t>
                        </m:r>
                      </m:e>
                    </m:d>
                    <m:r>
                      <a:rPr lang="en-GB" sz="2000" i="1">
                        <a:latin typeface="Cambria Math"/>
                      </a:rPr>
                      <m:t>−</m:t>
                    </m:r>
                    <m:r>
                      <a:rPr lang="en-GB" sz="2000">
                        <a:latin typeface="Cambria Math"/>
                      </a:rPr>
                      <m:t>12.70</m:t>
                    </m:r>
                    <m:d>
                      <m:dPr>
                        <m:ctrlPr>
                          <a:rPr lang="en-GB" sz="2000" i="1">
                            <a:latin typeface="Cambria Math"/>
                          </a:rPr>
                        </m:ctrlPr>
                      </m:dPr>
                      <m:e>
                        <m:r>
                          <m:rPr>
                            <m:sty m:val="p"/>
                          </m:rPr>
                          <a:rPr lang="en-GB" sz="2000">
                            <a:latin typeface="Cambria Math"/>
                          </a:rPr>
                          <m:t>VD</m:t>
                        </m:r>
                        <m:r>
                          <a:rPr lang="en-GB" sz="2000">
                            <a:latin typeface="Cambria Math"/>
                          </a:rPr>
                          <m:t> 40</m:t>
                        </m:r>
                      </m:e>
                    </m:d>
                    <m:r>
                      <a:rPr lang="en-GB" sz="2000" i="1">
                        <a:latin typeface="Cambria Math"/>
                      </a:rPr>
                      <m:t>…….(3)</m:t>
                    </m:r>
                  </m:oMath>
                </a14:m>
                <a:r>
                  <a:rPr lang="en-GB" sz="2000" dirty="0">
                    <a:latin typeface="Times New Roman" pitchFamily="18" charset="0"/>
                    <a:cs typeface="Times New Roman" pitchFamily="18" charset="0"/>
                  </a:rPr>
                  <a:t> </a:t>
                </a:r>
              </a:p>
              <a:p>
                <a:endParaRPr lang="en-US" dirty="0"/>
              </a:p>
            </p:txBody>
          </p:sp>
        </mc:Choice>
        <mc:Fallback xmlns="">
          <p:sp>
            <p:nvSpPr>
              <p:cNvPr id="2" name="Content Placeholder 1"/>
              <p:cNvSpPr txBox="1">
                <a:spLocks noRot="1" noChangeAspect="1" noMove="1" noResize="1" noEditPoints="1" noAdjustHandles="1" noChangeArrowheads="1" noChangeShapeType="1" noTextEdit="1"/>
              </p:cNvSpPr>
              <p:nvPr/>
            </p:nvSpPr>
            <p:spPr>
              <a:xfrm>
                <a:off x="471055" y="749586"/>
                <a:ext cx="8229600" cy="990600"/>
              </a:xfrm>
              <a:prstGeom prst="rect">
                <a:avLst/>
              </a:prstGeom>
              <a:blipFill rotWithShape="1">
                <a:blip r:embed="rId2"/>
                <a:stretch>
                  <a:fillRect l="-1481" t="-6173" b="-69136"/>
                </a:stretch>
              </a:blipFill>
            </p:spPr>
            <p:txBody>
              <a:bodyPr/>
              <a:lstStyle/>
              <a:p>
                <a:r>
                  <a:rPr lang="en-US">
                    <a:noFill/>
                  </a:rPr>
                  <a:t> </a:t>
                </a:r>
              </a:p>
            </p:txBody>
          </p:sp>
        </mc:Fallback>
      </mc:AlternateContent>
      <p:sp>
        <p:nvSpPr>
          <p:cNvPr id="3" name="Title 1"/>
          <p:cNvSpPr txBox="1">
            <a:spLocks/>
          </p:cNvSpPr>
          <p:nvPr/>
        </p:nvSpPr>
        <p:spPr>
          <a:xfrm>
            <a:off x="471055" y="-1"/>
            <a:ext cx="8229600" cy="7495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6858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4236" y="1699736"/>
            <a:ext cx="5688632" cy="369332"/>
          </a:xfrm>
          <a:prstGeom prst="rect">
            <a:avLst/>
          </a:prstGeom>
        </p:spPr>
        <p:txBody>
          <a:bodyPr wrap="square">
            <a:spAutoFit/>
          </a:bodyPr>
          <a:lstStyle/>
          <a:p>
            <a:r>
              <a:rPr lang="en-GB" dirty="0"/>
              <a:t>Table </a:t>
            </a:r>
            <a:r>
              <a:rPr lang="en-GB" dirty="0" smtClean="0"/>
              <a:t>1.3: </a:t>
            </a:r>
            <a:r>
              <a:rPr lang="en-GB" dirty="0"/>
              <a:t>Record of the Observed and Predicted TDS</a:t>
            </a:r>
          </a:p>
        </p:txBody>
      </p:sp>
      <p:sp>
        <p:nvSpPr>
          <p:cNvPr id="6" name="Slide Number Placeholder 5"/>
          <p:cNvSpPr>
            <a:spLocks noGrp="1"/>
          </p:cNvSpPr>
          <p:nvPr>
            <p:ph type="sldNum" sz="quarter" idx="12"/>
          </p:nvPr>
        </p:nvSpPr>
        <p:spPr/>
        <p:txBody>
          <a:bodyPr/>
          <a:lstStyle/>
          <a:p>
            <a:fld id="{4CC26B9C-98DD-4199-8CE1-845E295BAE5E}" type="slidenum">
              <a:rPr lang="en-US" smtClean="0"/>
              <a:t>13</a:t>
            </a:fld>
            <a:endParaRPr lang="en-US"/>
          </a:p>
        </p:txBody>
      </p:sp>
    </p:spTree>
    <p:extLst>
      <p:ext uri="{BB962C8B-B14F-4D97-AF65-F5344CB8AC3E}">
        <p14:creationId xmlns:p14="http://schemas.microsoft.com/office/powerpoint/2010/main" val="2031455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055" y="-1"/>
            <a:ext cx="8229600" cy="6096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graphicFrame>
        <p:nvGraphicFramePr>
          <p:cNvPr id="3" name="Content Placeholder 2"/>
          <p:cNvGraphicFramePr>
            <a:graphicFrameLocks/>
          </p:cNvGraphicFramePr>
          <p:nvPr>
            <p:extLst>
              <p:ext uri="{D42A27DB-BD31-4B8C-83A1-F6EECF244321}">
                <p14:modId xmlns:p14="http://schemas.microsoft.com/office/powerpoint/2010/main" val="2767722659"/>
              </p:ext>
            </p:extLst>
          </p:nvPr>
        </p:nvGraphicFramePr>
        <p:xfrm>
          <a:off x="114299" y="2286000"/>
          <a:ext cx="8991599" cy="3352801"/>
        </p:xfrm>
        <a:graphic>
          <a:graphicData uri="http://schemas.openxmlformats.org/drawingml/2006/table">
            <a:tbl>
              <a:tblPr firstRow="1" firstCol="1" bandRow="1">
                <a:tableStyleId>{5C22544A-7EE6-4342-B048-85BDC9FD1C3A}</a:tableStyleId>
              </a:tblPr>
              <a:tblGrid>
                <a:gridCol w="1015714">
                  <a:extLst>
                    <a:ext uri="{9D8B030D-6E8A-4147-A177-3AD203B41FA5}">
                      <a16:colId xmlns:a16="http://schemas.microsoft.com/office/drawing/2014/main" xmlns="" val="20000"/>
                    </a:ext>
                  </a:extLst>
                </a:gridCol>
                <a:gridCol w="1191810">
                  <a:extLst>
                    <a:ext uri="{9D8B030D-6E8A-4147-A177-3AD203B41FA5}">
                      <a16:colId xmlns:a16="http://schemas.microsoft.com/office/drawing/2014/main" xmlns="" val="20001"/>
                    </a:ext>
                  </a:extLst>
                </a:gridCol>
                <a:gridCol w="1364015">
                  <a:extLst>
                    <a:ext uri="{9D8B030D-6E8A-4147-A177-3AD203B41FA5}">
                      <a16:colId xmlns:a16="http://schemas.microsoft.com/office/drawing/2014/main" xmlns="" val="20002"/>
                    </a:ext>
                  </a:extLst>
                </a:gridCol>
                <a:gridCol w="1371797">
                  <a:extLst>
                    <a:ext uri="{9D8B030D-6E8A-4147-A177-3AD203B41FA5}">
                      <a16:colId xmlns:a16="http://schemas.microsoft.com/office/drawing/2014/main" xmlns="" val="20003"/>
                    </a:ext>
                  </a:extLst>
                </a:gridCol>
                <a:gridCol w="1364015">
                  <a:extLst>
                    <a:ext uri="{9D8B030D-6E8A-4147-A177-3AD203B41FA5}">
                      <a16:colId xmlns:a16="http://schemas.microsoft.com/office/drawing/2014/main" xmlns="" val="20004"/>
                    </a:ext>
                  </a:extLst>
                </a:gridCol>
                <a:gridCol w="1482709">
                  <a:extLst>
                    <a:ext uri="{9D8B030D-6E8A-4147-A177-3AD203B41FA5}">
                      <a16:colId xmlns:a16="http://schemas.microsoft.com/office/drawing/2014/main" xmlns="" val="20005"/>
                    </a:ext>
                  </a:extLst>
                </a:gridCol>
                <a:gridCol w="1201539">
                  <a:extLst>
                    <a:ext uri="{9D8B030D-6E8A-4147-A177-3AD203B41FA5}">
                      <a16:colId xmlns:a16="http://schemas.microsoft.com/office/drawing/2014/main" xmlns="" val="20006"/>
                    </a:ext>
                  </a:extLst>
                </a:gridCol>
              </a:tblGrid>
              <a:tr h="1128817">
                <a:tc>
                  <a:txBody>
                    <a:bodyPr/>
                    <a:lstStyle/>
                    <a:p>
                      <a:pPr marL="0" marR="0" algn="just">
                        <a:lnSpc>
                          <a:spcPct val="115000"/>
                        </a:lnSpc>
                        <a:spcBef>
                          <a:spcPts val="0"/>
                        </a:spcBef>
                        <a:spcAft>
                          <a:spcPts val="0"/>
                        </a:spcAft>
                      </a:pPr>
                      <a:r>
                        <a:rPr lang="en-GB" sz="1400" dirty="0">
                          <a:effectLst/>
                        </a:rPr>
                        <a:t>Profile locations</a:t>
                      </a:r>
                      <a:endParaRPr lang="en-US" sz="1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Coordinates</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VD20(mS/m)</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HD40(mS/m)</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VD40(mS/m)</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Observed TDS from water samples (Ayolabi et.al 2015)</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Predicted TDS using proposed model</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555996">
                <a:tc>
                  <a:txBody>
                    <a:bodyPr/>
                    <a:lstStyle/>
                    <a:p>
                      <a:pPr marL="0" marR="0" algn="just">
                        <a:lnSpc>
                          <a:spcPct val="115000"/>
                        </a:lnSpc>
                        <a:spcBef>
                          <a:spcPts val="0"/>
                        </a:spcBef>
                        <a:spcAft>
                          <a:spcPts val="0"/>
                        </a:spcAft>
                      </a:pPr>
                      <a:r>
                        <a:rPr lang="en-GB" sz="1400">
                          <a:effectLst/>
                        </a:rPr>
                        <a:t>P11</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dirty="0">
                          <a:effectLst/>
                        </a:rPr>
                        <a:t>6</a:t>
                      </a:r>
                      <a:r>
                        <a:rPr lang="en-GB" sz="1400" baseline="30000" dirty="0">
                          <a:effectLst/>
                        </a:rPr>
                        <a:t>0</a:t>
                      </a:r>
                      <a:r>
                        <a:rPr lang="en-GB" sz="1400" dirty="0">
                          <a:effectLst/>
                        </a:rPr>
                        <a:t>35</a:t>
                      </a:r>
                      <a:r>
                        <a:rPr lang="en-GB" sz="1400" baseline="30000" dirty="0">
                          <a:effectLst/>
                        </a:rPr>
                        <a:t>1</a:t>
                      </a:r>
                      <a:r>
                        <a:rPr lang="en-GB" sz="1400" dirty="0">
                          <a:effectLst/>
                        </a:rPr>
                        <a:t>20.26</a:t>
                      </a:r>
                      <a:r>
                        <a:rPr lang="en-GB" sz="1400" baseline="30000" dirty="0">
                          <a:effectLst/>
                        </a:rPr>
                        <a:t>11</a:t>
                      </a:r>
                      <a:r>
                        <a:rPr lang="en-GB" sz="1400" dirty="0">
                          <a:effectLst/>
                        </a:rPr>
                        <a:t>N</a:t>
                      </a:r>
                      <a:endParaRPr lang="en-US" sz="1400" dirty="0">
                        <a:effectLst/>
                      </a:endParaRPr>
                    </a:p>
                    <a:p>
                      <a:pPr marL="0" marR="0" algn="just">
                        <a:lnSpc>
                          <a:spcPct val="115000"/>
                        </a:lnSpc>
                        <a:spcBef>
                          <a:spcPts val="0"/>
                        </a:spcBef>
                        <a:spcAft>
                          <a:spcPts val="0"/>
                        </a:spcAft>
                      </a:pPr>
                      <a:r>
                        <a:rPr lang="en-GB" sz="1400" dirty="0">
                          <a:effectLst/>
                        </a:rPr>
                        <a:t>3</a:t>
                      </a:r>
                      <a:r>
                        <a:rPr lang="en-GB" sz="1400" baseline="30000" dirty="0">
                          <a:effectLst/>
                        </a:rPr>
                        <a:t>0</a:t>
                      </a:r>
                      <a:r>
                        <a:rPr lang="en-GB" sz="1400" dirty="0">
                          <a:effectLst/>
                        </a:rPr>
                        <a:t>22</a:t>
                      </a:r>
                      <a:r>
                        <a:rPr lang="en-GB" sz="1400" baseline="30000" dirty="0">
                          <a:effectLst/>
                        </a:rPr>
                        <a:t>1</a:t>
                      </a:r>
                      <a:r>
                        <a:rPr lang="en-GB" sz="1400" dirty="0">
                          <a:effectLst/>
                        </a:rPr>
                        <a:t>31.20</a:t>
                      </a:r>
                      <a:r>
                        <a:rPr lang="en-GB" sz="1400" baseline="30000" dirty="0">
                          <a:effectLst/>
                        </a:rPr>
                        <a:t>11</a:t>
                      </a:r>
                      <a:r>
                        <a:rPr lang="en-GB" sz="1400" dirty="0">
                          <a:effectLst/>
                        </a:rPr>
                        <a:t>E</a:t>
                      </a:r>
                      <a:endParaRPr lang="en-US" sz="1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27.3</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17.3</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dirty="0">
                          <a:effectLst/>
                        </a:rPr>
                        <a:t>18</a:t>
                      </a:r>
                      <a:endParaRPr lang="en-US" sz="1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81</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93.9</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555996">
                <a:tc>
                  <a:txBody>
                    <a:bodyPr/>
                    <a:lstStyle/>
                    <a:p>
                      <a:pPr marL="0" marR="0" algn="just">
                        <a:lnSpc>
                          <a:spcPct val="115000"/>
                        </a:lnSpc>
                        <a:spcBef>
                          <a:spcPts val="0"/>
                        </a:spcBef>
                        <a:spcAft>
                          <a:spcPts val="0"/>
                        </a:spcAft>
                      </a:pPr>
                      <a:r>
                        <a:rPr lang="en-GB" sz="1400">
                          <a:effectLst/>
                        </a:rPr>
                        <a:t>P1</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6</a:t>
                      </a:r>
                      <a:r>
                        <a:rPr lang="en-GB" sz="1400" baseline="30000">
                          <a:effectLst/>
                        </a:rPr>
                        <a:t>0</a:t>
                      </a:r>
                      <a:r>
                        <a:rPr lang="en-GB" sz="1400">
                          <a:effectLst/>
                        </a:rPr>
                        <a:t>35</a:t>
                      </a:r>
                      <a:r>
                        <a:rPr lang="en-GB" sz="1400" baseline="30000">
                          <a:effectLst/>
                        </a:rPr>
                        <a:t>1</a:t>
                      </a:r>
                      <a:r>
                        <a:rPr lang="en-GB" sz="1400">
                          <a:effectLst/>
                        </a:rPr>
                        <a:t>45.00</a:t>
                      </a:r>
                      <a:r>
                        <a:rPr lang="en-GB" sz="1400" baseline="30000">
                          <a:effectLst/>
                        </a:rPr>
                        <a:t>11</a:t>
                      </a:r>
                      <a:r>
                        <a:rPr lang="en-GB" sz="1400">
                          <a:effectLst/>
                        </a:rPr>
                        <a:t>N</a:t>
                      </a:r>
                      <a:endParaRPr lang="en-US" sz="1400">
                        <a:effectLst/>
                      </a:endParaRPr>
                    </a:p>
                    <a:p>
                      <a:pPr marL="0" marR="0" algn="just">
                        <a:lnSpc>
                          <a:spcPct val="115000"/>
                        </a:lnSpc>
                        <a:spcBef>
                          <a:spcPts val="0"/>
                        </a:spcBef>
                        <a:spcAft>
                          <a:spcPts val="0"/>
                        </a:spcAft>
                      </a:pPr>
                      <a:r>
                        <a:rPr lang="en-GB" sz="1400">
                          <a:effectLst/>
                        </a:rPr>
                        <a:t>3</a:t>
                      </a:r>
                      <a:r>
                        <a:rPr lang="en-GB" sz="1400" baseline="30000">
                          <a:effectLst/>
                        </a:rPr>
                        <a:t>0</a:t>
                      </a:r>
                      <a:r>
                        <a:rPr lang="en-GB" sz="1400">
                          <a:effectLst/>
                        </a:rPr>
                        <a:t>22</a:t>
                      </a:r>
                      <a:r>
                        <a:rPr lang="en-GB" sz="1400" baseline="30000">
                          <a:effectLst/>
                        </a:rPr>
                        <a:t>1</a:t>
                      </a:r>
                      <a:r>
                        <a:rPr lang="en-GB" sz="1400">
                          <a:effectLst/>
                        </a:rPr>
                        <a:t>42.36</a:t>
                      </a:r>
                      <a:r>
                        <a:rPr lang="en-GB" sz="1400" baseline="30000">
                          <a:effectLst/>
                        </a:rPr>
                        <a:t>11</a:t>
                      </a:r>
                      <a:r>
                        <a:rPr lang="en-GB" sz="1400">
                          <a:effectLst/>
                        </a:rPr>
                        <a:t>E</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110.0</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dirty="0">
                          <a:effectLst/>
                        </a:rPr>
                        <a:t>80.0</a:t>
                      </a:r>
                      <a:endParaRPr lang="en-US" sz="1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85</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112</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135.62</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555996">
                <a:tc>
                  <a:txBody>
                    <a:bodyPr/>
                    <a:lstStyle/>
                    <a:p>
                      <a:pPr marL="0" marR="0" algn="just">
                        <a:lnSpc>
                          <a:spcPct val="115000"/>
                        </a:lnSpc>
                        <a:spcBef>
                          <a:spcPts val="0"/>
                        </a:spcBef>
                        <a:spcAft>
                          <a:spcPts val="0"/>
                        </a:spcAft>
                      </a:pPr>
                      <a:r>
                        <a:rPr lang="en-GB" sz="1400">
                          <a:effectLst/>
                        </a:rPr>
                        <a:t>P9</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6</a:t>
                      </a:r>
                      <a:r>
                        <a:rPr lang="en-GB" sz="1400" baseline="30000">
                          <a:effectLst/>
                        </a:rPr>
                        <a:t>0</a:t>
                      </a:r>
                      <a:r>
                        <a:rPr lang="en-GB" sz="1400">
                          <a:effectLst/>
                        </a:rPr>
                        <a:t>35</a:t>
                      </a:r>
                      <a:r>
                        <a:rPr lang="en-GB" sz="1400" baseline="30000">
                          <a:effectLst/>
                        </a:rPr>
                        <a:t>1</a:t>
                      </a:r>
                      <a:r>
                        <a:rPr lang="en-GB" sz="1400">
                          <a:effectLst/>
                        </a:rPr>
                        <a:t>40.05</a:t>
                      </a:r>
                      <a:r>
                        <a:rPr lang="en-GB" sz="1400" baseline="30000">
                          <a:effectLst/>
                        </a:rPr>
                        <a:t>11</a:t>
                      </a:r>
                      <a:r>
                        <a:rPr lang="en-GB" sz="1400">
                          <a:effectLst/>
                        </a:rPr>
                        <a:t>N</a:t>
                      </a:r>
                      <a:endParaRPr lang="en-US" sz="1400">
                        <a:effectLst/>
                      </a:endParaRPr>
                    </a:p>
                    <a:p>
                      <a:pPr marL="0" marR="0" algn="just">
                        <a:lnSpc>
                          <a:spcPct val="115000"/>
                        </a:lnSpc>
                        <a:spcBef>
                          <a:spcPts val="0"/>
                        </a:spcBef>
                        <a:spcAft>
                          <a:spcPts val="0"/>
                        </a:spcAft>
                      </a:pPr>
                      <a:r>
                        <a:rPr lang="en-GB" sz="1400">
                          <a:effectLst/>
                        </a:rPr>
                        <a:t>3</a:t>
                      </a:r>
                      <a:r>
                        <a:rPr lang="en-GB" sz="1400" baseline="30000">
                          <a:effectLst/>
                        </a:rPr>
                        <a:t>0</a:t>
                      </a:r>
                      <a:r>
                        <a:rPr lang="en-GB" sz="1400">
                          <a:effectLst/>
                        </a:rPr>
                        <a:t>22</a:t>
                      </a:r>
                      <a:r>
                        <a:rPr lang="en-GB" sz="1400" baseline="30000">
                          <a:effectLst/>
                        </a:rPr>
                        <a:t>1</a:t>
                      </a:r>
                      <a:r>
                        <a:rPr lang="en-GB" sz="1400">
                          <a:effectLst/>
                        </a:rPr>
                        <a:t>38.85</a:t>
                      </a:r>
                      <a:r>
                        <a:rPr lang="en-GB" sz="1400" baseline="30000">
                          <a:effectLst/>
                        </a:rPr>
                        <a:t>11</a:t>
                      </a:r>
                      <a:r>
                        <a:rPr lang="en-GB" sz="1400">
                          <a:effectLst/>
                        </a:rPr>
                        <a:t>E</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dirty="0">
                          <a:effectLst/>
                        </a:rPr>
                        <a:t>143.5</a:t>
                      </a:r>
                      <a:endParaRPr lang="en-US" sz="1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140.0</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dirty="0">
                          <a:effectLst/>
                        </a:rPr>
                        <a:t>69</a:t>
                      </a:r>
                      <a:endParaRPr lang="en-US" sz="1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dirty="0">
                          <a:effectLst/>
                        </a:rPr>
                        <a:t>896</a:t>
                      </a:r>
                      <a:endParaRPr lang="en-US" sz="1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dirty="0">
                          <a:effectLst/>
                        </a:rPr>
                        <a:t>1037.63</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555996">
                <a:tc>
                  <a:txBody>
                    <a:bodyPr/>
                    <a:lstStyle/>
                    <a:p>
                      <a:pPr marL="0" marR="0" algn="just">
                        <a:lnSpc>
                          <a:spcPct val="115000"/>
                        </a:lnSpc>
                        <a:spcBef>
                          <a:spcPts val="0"/>
                        </a:spcBef>
                        <a:spcAft>
                          <a:spcPts val="0"/>
                        </a:spcAft>
                      </a:pPr>
                      <a:r>
                        <a:rPr lang="en-GB" sz="1400">
                          <a:effectLst/>
                        </a:rPr>
                        <a:t>P10</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6</a:t>
                      </a:r>
                      <a:r>
                        <a:rPr lang="en-GB" sz="1400" baseline="30000">
                          <a:effectLst/>
                        </a:rPr>
                        <a:t>0</a:t>
                      </a:r>
                      <a:r>
                        <a:rPr lang="en-GB" sz="1400">
                          <a:effectLst/>
                        </a:rPr>
                        <a:t>35</a:t>
                      </a:r>
                      <a:r>
                        <a:rPr lang="en-GB" sz="1400" baseline="30000">
                          <a:effectLst/>
                        </a:rPr>
                        <a:t>1</a:t>
                      </a:r>
                      <a:r>
                        <a:rPr lang="en-GB" sz="1400">
                          <a:effectLst/>
                        </a:rPr>
                        <a:t>30.86</a:t>
                      </a:r>
                      <a:r>
                        <a:rPr lang="en-GB" sz="1400" baseline="30000">
                          <a:effectLst/>
                        </a:rPr>
                        <a:t>11</a:t>
                      </a:r>
                      <a:r>
                        <a:rPr lang="en-GB" sz="1400">
                          <a:effectLst/>
                        </a:rPr>
                        <a:t>N</a:t>
                      </a:r>
                      <a:endParaRPr lang="en-US" sz="1400">
                        <a:effectLst/>
                      </a:endParaRPr>
                    </a:p>
                    <a:p>
                      <a:pPr marL="0" marR="0" algn="just">
                        <a:lnSpc>
                          <a:spcPct val="115000"/>
                        </a:lnSpc>
                        <a:spcBef>
                          <a:spcPts val="0"/>
                        </a:spcBef>
                        <a:spcAft>
                          <a:spcPts val="0"/>
                        </a:spcAft>
                      </a:pPr>
                      <a:r>
                        <a:rPr lang="en-GB" sz="1400">
                          <a:effectLst/>
                        </a:rPr>
                        <a:t>3</a:t>
                      </a:r>
                      <a:r>
                        <a:rPr lang="en-GB" sz="1400" baseline="30000">
                          <a:effectLst/>
                        </a:rPr>
                        <a:t>0</a:t>
                      </a:r>
                      <a:r>
                        <a:rPr lang="en-GB" sz="1400">
                          <a:effectLst/>
                        </a:rPr>
                        <a:t>22</a:t>
                      </a:r>
                      <a:r>
                        <a:rPr lang="en-GB" sz="1400" baseline="30000">
                          <a:effectLst/>
                        </a:rPr>
                        <a:t>1</a:t>
                      </a:r>
                      <a:r>
                        <a:rPr lang="en-GB" sz="1400">
                          <a:effectLst/>
                        </a:rPr>
                        <a:t>29.78</a:t>
                      </a:r>
                      <a:r>
                        <a:rPr lang="en-GB" sz="1400" baseline="30000">
                          <a:effectLst/>
                        </a:rPr>
                        <a:t>11</a:t>
                      </a:r>
                      <a:r>
                        <a:rPr lang="en-GB" sz="1400">
                          <a:effectLst/>
                        </a:rPr>
                        <a:t>E</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21.3</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22.0</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21.5</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a:effectLst/>
                        </a:rPr>
                        <a:t>81</a:t>
                      </a:r>
                      <a:endParaRPr lang="en-US" sz="1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400" dirty="0">
                          <a:effectLst/>
                        </a:rPr>
                        <a:t>73.0</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
        <p:nvSpPr>
          <p:cNvPr id="4" name="Rectangle 3"/>
          <p:cNvSpPr/>
          <p:nvPr/>
        </p:nvSpPr>
        <p:spPr>
          <a:xfrm>
            <a:off x="304800" y="1295400"/>
            <a:ext cx="8610599" cy="646331"/>
          </a:xfrm>
          <a:prstGeom prst="rect">
            <a:avLst/>
          </a:prstGeom>
        </p:spPr>
        <p:txBody>
          <a:bodyPr wrap="square">
            <a:spAutoFit/>
          </a:bodyPr>
          <a:lstStyle/>
          <a:p>
            <a:r>
              <a:rPr lang="en-GB" b="1" dirty="0"/>
              <a:t>Table </a:t>
            </a:r>
            <a:r>
              <a:rPr lang="en-GB" b="1" dirty="0" smtClean="0"/>
              <a:t>1.4: </a:t>
            </a:r>
            <a:r>
              <a:rPr lang="en-GB" b="1" dirty="0"/>
              <a:t>Observed mean Terrain Conductivity and TDS Parameters around Olushosun dumpsite obtained from Ayolabi et.al </a:t>
            </a:r>
            <a:r>
              <a:rPr lang="en-GB" b="1" dirty="0" smtClean="0"/>
              <a:t>2015 </a:t>
            </a:r>
            <a:endParaRPr lang="en-US" dirty="0"/>
          </a:p>
        </p:txBody>
      </p:sp>
      <p:sp>
        <p:nvSpPr>
          <p:cNvPr id="5" name="Rectangle 4"/>
          <p:cNvSpPr/>
          <p:nvPr/>
        </p:nvSpPr>
        <p:spPr>
          <a:xfrm>
            <a:off x="2743200" y="768505"/>
            <a:ext cx="3276600" cy="523220"/>
          </a:xfrm>
          <a:prstGeom prst="rect">
            <a:avLst/>
          </a:prstGeom>
        </p:spPr>
        <p:txBody>
          <a:bodyPr wrap="square">
            <a:spAutoFit/>
          </a:bodyPr>
          <a:lstStyle/>
          <a:p>
            <a:r>
              <a:rPr lang="en-GB" sz="2800" dirty="0" smtClean="0"/>
              <a:t>     Model </a:t>
            </a:r>
            <a:r>
              <a:rPr lang="en-GB" sz="2800" dirty="0"/>
              <a:t>Validation </a:t>
            </a:r>
            <a:endParaRPr lang="en-US" sz="2800" dirty="0"/>
          </a:p>
        </p:txBody>
      </p:sp>
      <p:sp>
        <p:nvSpPr>
          <p:cNvPr id="6" name="Slide Number Placeholder 5"/>
          <p:cNvSpPr>
            <a:spLocks noGrp="1"/>
          </p:cNvSpPr>
          <p:nvPr>
            <p:ph type="sldNum" sz="quarter" idx="12"/>
          </p:nvPr>
        </p:nvSpPr>
        <p:spPr/>
        <p:txBody>
          <a:bodyPr/>
          <a:lstStyle/>
          <a:p>
            <a:fld id="{4CC26B9C-98DD-4199-8CE1-845E295BAE5E}" type="slidenum">
              <a:rPr lang="en-US" smtClean="0"/>
              <a:t>14</a:t>
            </a:fld>
            <a:endParaRPr lang="en-US"/>
          </a:p>
        </p:txBody>
      </p:sp>
    </p:spTree>
    <p:extLst>
      <p:ext uri="{BB962C8B-B14F-4D97-AF65-F5344CB8AC3E}">
        <p14:creationId xmlns:p14="http://schemas.microsoft.com/office/powerpoint/2010/main" val="4284474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055" y="-1"/>
            <a:ext cx="8229600" cy="6096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2119819383"/>
              </p:ext>
            </p:extLst>
          </p:nvPr>
        </p:nvGraphicFramePr>
        <p:xfrm>
          <a:off x="457200" y="139281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04800" y="5715000"/>
            <a:ext cx="9029700" cy="584775"/>
          </a:xfrm>
          <a:prstGeom prst="rect">
            <a:avLst/>
          </a:prstGeom>
        </p:spPr>
        <p:txBody>
          <a:bodyPr wrap="square">
            <a:spAutoFit/>
          </a:bodyPr>
          <a:lstStyle/>
          <a:p>
            <a:r>
              <a:rPr lang="en-GB" sz="1600" b="1" dirty="0"/>
              <a:t>Figure </a:t>
            </a:r>
            <a:r>
              <a:rPr lang="en-GB" sz="1600" b="1" dirty="0" smtClean="0"/>
              <a:t>1.4: </a:t>
            </a:r>
            <a:r>
              <a:rPr lang="en-GB" sz="1600" b="1" dirty="0"/>
              <a:t>Plot of </a:t>
            </a:r>
            <a:r>
              <a:rPr lang="en-GB" sz="1600" b="1" dirty="0" err="1"/>
              <a:t>comparism</a:t>
            </a:r>
            <a:r>
              <a:rPr lang="en-GB" sz="1600" b="1" dirty="0"/>
              <a:t> between the observed TDS by Ayolabi et.al 2015b and predicted TDS using proposed model </a:t>
            </a:r>
            <a:endParaRPr lang="en-US" sz="1600" dirty="0"/>
          </a:p>
        </p:txBody>
      </p:sp>
      <p:sp>
        <p:nvSpPr>
          <p:cNvPr id="5" name="Slide Number Placeholder 4"/>
          <p:cNvSpPr>
            <a:spLocks noGrp="1"/>
          </p:cNvSpPr>
          <p:nvPr>
            <p:ph type="sldNum" sz="quarter" idx="12"/>
          </p:nvPr>
        </p:nvSpPr>
        <p:spPr/>
        <p:txBody>
          <a:bodyPr/>
          <a:lstStyle/>
          <a:p>
            <a:fld id="{4CC26B9C-98DD-4199-8CE1-845E295BAE5E}" type="slidenum">
              <a:rPr lang="en-US" smtClean="0"/>
              <a:t>15</a:t>
            </a:fld>
            <a:endParaRPr lang="en-US"/>
          </a:p>
        </p:txBody>
      </p:sp>
    </p:spTree>
    <p:extLst>
      <p:ext uri="{BB962C8B-B14F-4D97-AF65-F5344CB8AC3E}">
        <p14:creationId xmlns:p14="http://schemas.microsoft.com/office/powerpoint/2010/main" val="116314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1013" y="1131888"/>
            <a:ext cx="8964487" cy="5112568"/>
          </a:xfrm>
          <a:prstGeom prst="rect">
            <a:avLst/>
          </a:prstGeom>
        </p:spPr>
      </p:pic>
      <p:sp>
        <p:nvSpPr>
          <p:cNvPr id="3" name="Title 1"/>
          <p:cNvSpPr txBox="1">
            <a:spLocks/>
          </p:cNvSpPr>
          <p:nvPr/>
        </p:nvSpPr>
        <p:spPr>
          <a:xfrm>
            <a:off x="471055" y="-1"/>
            <a:ext cx="8229600" cy="6096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sp>
        <p:nvSpPr>
          <p:cNvPr id="4" name="Rectangle 3"/>
          <p:cNvSpPr/>
          <p:nvPr/>
        </p:nvSpPr>
        <p:spPr>
          <a:xfrm>
            <a:off x="251519" y="6381328"/>
            <a:ext cx="8712967" cy="646331"/>
          </a:xfrm>
          <a:prstGeom prst="rect">
            <a:avLst/>
          </a:prstGeom>
        </p:spPr>
        <p:txBody>
          <a:bodyPr wrap="square">
            <a:spAutoFit/>
          </a:bodyPr>
          <a:lstStyle/>
          <a:p>
            <a:r>
              <a:rPr lang="en-GB" dirty="0"/>
              <a:t>Figure </a:t>
            </a:r>
            <a:r>
              <a:rPr lang="en-GB" dirty="0" smtClean="0"/>
              <a:t>1.5: </a:t>
            </a:r>
            <a:r>
              <a:rPr lang="en-GB" dirty="0"/>
              <a:t>Spatial distribution of interpolated estimated TDS around Olushosun dumpsite</a:t>
            </a:r>
          </a:p>
          <a:p>
            <a:endParaRPr lang="en-GB" dirty="0"/>
          </a:p>
        </p:txBody>
      </p:sp>
      <p:sp>
        <p:nvSpPr>
          <p:cNvPr id="5" name="Slide Number Placeholder 4"/>
          <p:cNvSpPr>
            <a:spLocks noGrp="1"/>
          </p:cNvSpPr>
          <p:nvPr>
            <p:ph type="sldNum" sz="quarter" idx="12"/>
          </p:nvPr>
        </p:nvSpPr>
        <p:spPr/>
        <p:txBody>
          <a:bodyPr/>
          <a:lstStyle/>
          <a:p>
            <a:fld id="{4CC26B9C-98DD-4199-8CE1-845E295BAE5E}" type="slidenum">
              <a:rPr lang="en-US" smtClean="0"/>
              <a:t>16</a:t>
            </a:fld>
            <a:endParaRPr lang="en-US"/>
          </a:p>
        </p:txBody>
      </p:sp>
    </p:spTree>
    <p:extLst>
      <p:ext uri="{BB962C8B-B14F-4D97-AF65-F5344CB8AC3E}">
        <p14:creationId xmlns:p14="http://schemas.microsoft.com/office/powerpoint/2010/main" val="53406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055" y="-1"/>
            <a:ext cx="8229600" cy="6096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3" name="Content Placeholder 5"/>
          <p:cNvPicPr>
            <a:picLocks/>
          </p:cNvPicPr>
          <p:nvPr/>
        </p:nvPicPr>
        <p:blipFill>
          <a:blip r:embed="rId2"/>
          <a:stretch>
            <a:fillRect/>
          </a:stretch>
        </p:blipFill>
        <p:spPr>
          <a:xfrm>
            <a:off x="0" y="908719"/>
            <a:ext cx="9143998" cy="5219709"/>
          </a:xfrm>
          <a:prstGeom prst="rect">
            <a:avLst/>
          </a:prstGeom>
        </p:spPr>
      </p:pic>
      <p:sp>
        <p:nvSpPr>
          <p:cNvPr id="4" name="Rectangle 3"/>
          <p:cNvSpPr/>
          <p:nvPr/>
        </p:nvSpPr>
        <p:spPr>
          <a:xfrm>
            <a:off x="171059" y="6128429"/>
            <a:ext cx="8972939" cy="646331"/>
          </a:xfrm>
          <a:prstGeom prst="rect">
            <a:avLst/>
          </a:prstGeom>
        </p:spPr>
        <p:txBody>
          <a:bodyPr wrap="square">
            <a:spAutoFit/>
          </a:bodyPr>
          <a:lstStyle/>
          <a:p>
            <a:r>
              <a:rPr lang="en-GB" dirty="0"/>
              <a:t>Figure </a:t>
            </a:r>
            <a:r>
              <a:rPr lang="en-GB" dirty="0" smtClean="0"/>
              <a:t>1.6: Spatial distribution plot </a:t>
            </a:r>
            <a:r>
              <a:rPr lang="en-GB" dirty="0"/>
              <a:t>of apparent soil electrical conductivity (</a:t>
            </a:r>
            <a:r>
              <a:rPr lang="en-GB" dirty="0" err="1"/>
              <a:t>σa</a:t>
            </a:r>
            <a:r>
              <a:rPr lang="en-GB" dirty="0"/>
              <a:t> − </a:t>
            </a:r>
            <a:r>
              <a:rPr lang="en-GB" dirty="0" err="1"/>
              <a:t>mS∕m</a:t>
            </a:r>
            <a:r>
              <a:rPr lang="en-GB" dirty="0"/>
              <a:t>) measured using EM34 in horizontal dipole </a:t>
            </a:r>
            <a:r>
              <a:rPr lang="en-GB" dirty="0" smtClean="0"/>
              <a:t>mode: 40 </a:t>
            </a:r>
            <a:r>
              <a:rPr lang="en-GB" dirty="0"/>
              <a:t>m (EM34-HD </a:t>
            </a:r>
            <a:r>
              <a:rPr lang="en-GB" dirty="0" smtClean="0"/>
              <a:t>40</a:t>
            </a:r>
            <a:r>
              <a:rPr lang="en-GB" dirty="0"/>
              <a:t>)</a:t>
            </a:r>
          </a:p>
        </p:txBody>
      </p:sp>
      <p:sp>
        <p:nvSpPr>
          <p:cNvPr id="5" name="Slide Number Placeholder 4"/>
          <p:cNvSpPr>
            <a:spLocks noGrp="1"/>
          </p:cNvSpPr>
          <p:nvPr>
            <p:ph type="sldNum" sz="quarter" idx="12"/>
          </p:nvPr>
        </p:nvSpPr>
        <p:spPr/>
        <p:txBody>
          <a:bodyPr/>
          <a:lstStyle/>
          <a:p>
            <a:fld id="{4CC26B9C-98DD-4199-8CE1-845E295BAE5E}" type="slidenum">
              <a:rPr lang="en-US" smtClean="0"/>
              <a:t>17</a:t>
            </a:fld>
            <a:endParaRPr lang="en-US"/>
          </a:p>
        </p:txBody>
      </p:sp>
    </p:spTree>
    <p:extLst>
      <p:ext uri="{BB962C8B-B14F-4D97-AF65-F5344CB8AC3E}">
        <p14:creationId xmlns:p14="http://schemas.microsoft.com/office/powerpoint/2010/main" val="110100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055" y="-1"/>
            <a:ext cx="8229600" cy="6096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3" name="Content Placeholder 4"/>
          <p:cNvPicPr>
            <a:picLocks/>
          </p:cNvPicPr>
          <p:nvPr/>
        </p:nvPicPr>
        <p:blipFill>
          <a:blip r:embed="rId2"/>
          <a:stretch>
            <a:fillRect/>
          </a:stretch>
        </p:blipFill>
        <p:spPr>
          <a:xfrm>
            <a:off x="0" y="1052736"/>
            <a:ext cx="9144000" cy="5112568"/>
          </a:xfrm>
          <a:prstGeom prst="rect">
            <a:avLst/>
          </a:prstGeom>
        </p:spPr>
      </p:pic>
      <p:sp>
        <p:nvSpPr>
          <p:cNvPr id="4" name="Rectangle 3"/>
          <p:cNvSpPr/>
          <p:nvPr/>
        </p:nvSpPr>
        <p:spPr>
          <a:xfrm>
            <a:off x="171059" y="6128429"/>
            <a:ext cx="8972939" cy="646331"/>
          </a:xfrm>
          <a:prstGeom prst="rect">
            <a:avLst/>
          </a:prstGeom>
        </p:spPr>
        <p:txBody>
          <a:bodyPr wrap="square">
            <a:spAutoFit/>
          </a:bodyPr>
          <a:lstStyle/>
          <a:p>
            <a:r>
              <a:rPr lang="en-GB" dirty="0"/>
              <a:t>Figure </a:t>
            </a:r>
            <a:r>
              <a:rPr lang="en-GB" dirty="0" smtClean="0"/>
              <a:t>1.7: </a:t>
            </a:r>
            <a:r>
              <a:rPr lang="en-GB" dirty="0"/>
              <a:t>Spatial distribution plot of apparent soil electrical conductivity (</a:t>
            </a:r>
            <a:r>
              <a:rPr lang="en-GB" dirty="0" err="1"/>
              <a:t>σa</a:t>
            </a:r>
            <a:r>
              <a:rPr lang="en-GB" dirty="0"/>
              <a:t> − </a:t>
            </a:r>
            <a:r>
              <a:rPr lang="en-GB" dirty="0" err="1"/>
              <a:t>mS∕m</a:t>
            </a:r>
            <a:r>
              <a:rPr lang="en-GB" dirty="0"/>
              <a:t>) measured using EM34 in </a:t>
            </a:r>
            <a:r>
              <a:rPr lang="en-GB" dirty="0" smtClean="0"/>
              <a:t>Vertical </a:t>
            </a:r>
            <a:r>
              <a:rPr lang="en-GB" dirty="0"/>
              <a:t>dipole </a:t>
            </a:r>
            <a:r>
              <a:rPr lang="en-GB" dirty="0" smtClean="0"/>
              <a:t>mode: 40 </a:t>
            </a:r>
            <a:r>
              <a:rPr lang="en-GB" dirty="0"/>
              <a:t>m (</a:t>
            </a:r>
            <a:r>
              <a:rPr lang="en-GB" dirty="0" smtClean="0"/>
              <a:t>EM34-VD 40</a:t>
            </a:r>
            <a:r>
              <a:rPr lang="en-GB" dirty="0"/>
              <a:t>)</a:t>
            </a:r>
          </a:p>
        </p:txBody>
      </p:sp>
      <p:sp>
        <p:nvSpPr>
          <p:cNvPr id="5" name="Slide Number Placeholder 4"/>
          <p:cNvSpPr>
            <a:spLocks noGrp="1"/>
          </p:cNvSpPr>
          <p:nvPr>
            <p:ph type="sldNum" sz="quarter" idx="12"/>
          </p:nvPr>
        </p:nvSpPr>
        <p:spPr/>
        <p:txBody>
          <a:bodyPr/>
          <a:lstStyle/>
          <a:p>
            <a:fld id="{4CC26B9C-98DD-4199-8CE1-845E295BAE5E}" type="slidenum">
              <a:rPr lang="en-US" smtClean="0"/>
              <a:t>18</a:t>
            </a:fld>
            <a:endParaRPr lang="en-US"/>
          </a:p>
        </p:txBody>
      </p:sp>
    </p:spTree>
    <p:extLst>
      <p:ext uri="{BB962C8B-B14F-4D97-AF65-F5344CB8AC3E}">
        <p14:creationId xmlns:p14="http://schemas.microsoft.com/office/powerpoint/2010/main" val="429068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just"/>
            <a:r>
              <a:rPr lang="en-GB" sz="2400" dirty="0" smtClean="0">
                <a:latin typeface="Times New Roman" pitchFamily="18" charset="0"/>
                <a:cs typeface="Times New Roman" pitchFamily="18" charset="0"/>
              </a:rPr>
              <a:t>The developed TDS models can easily be deployed to determine TDS concentration in groundwater around the study areas where the terrain conductivity data is available, thus reducing the time and cost of determining and monitoring both parameters separately</a:t>
            </a:r>
          </a:p>
          <a:p>
            <a:pPr marL="0" indent="0" algn="just">
              <a:buNone/>
            </a:pPr>
            <a:endParaRPr lang="en-GB"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outcome of this research work will assist policy makers and environmental managers to take quality decisions required to preserve and sustain a healthy environment for mankind and the ecosystems in general, and to effectively and safely manage our natural resources</a:t>
            </a:r>
            <a:endParaRPr lang="en-GB" sz="2400" dirty="0" smtClean="0">
              <a:latin typeface="Times New Roman" pitchFamily="18" charset="0"/>
              <a:cs typeface="Times New Roman" pitchFamily="18" charset="0"/>
            </a:endParaRPr>
          </a:p>
          <a:p>
            <a:endParaRPr lang="en-US" dirty="0"/>
          </a:p>
        </p:txBody>
      </p:sp>
      <p:sp>
        <p:nvSpPr>
          <p:cNvPr id="6"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Conclusion</a:t>
            </a:r>
            <a:endParaRPr lang="en-US" dirty="0"/>
          </a:p>
        </p:txBody>
      </p:sp>
      <p:sp>
        <p:nvSpPr>
          <p:cNvPr id="7" name="Slide Number Placeholder 6"/>
          <p:cNvSpPr>
            <a:spLocks noGrp="1"/>
          </p:cNvSpPr>
          <p:nvPr>
            <p:ph type="sldNum" sz="quarter" idx="12"/>
          </p:nvPr>
        </p:nvSpPr>
        <p:spPr/>
        <p:txBody>
          <a:bodyPr/>
          <a:lstStyle/>
          <a:p>
            <a:fld id="{4CC26B9C-98DD-4199-8CE1-845E295BAE5E}" type="slidenum">
              <a:rPr lang="en-US" smtClean="0"/>
              <a:t>19</a:t>
            </a:fld>
            <a:endParaRPr lang="en-US"/>
          </a:p>
        </p:txBody>
      </p:sp>
    </p:spTree>
    <p:extLst>
      <p:ext uri="{BB962C8B-B14F-4D97-AF65-F5344CB8AC3E}">
        <p14:creationId xmlns:p14="http://schemas.microsoft.com/office/powerpoint/2010/main" val="270630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GB" dirty="0" smtClean="0">
                <a:latin typeface="Times New Roman" pitchFamily="18" charset="0"/>
                <a:cs typeface="Times New Roman" pitchFamily="18" charset="0"/>
              </a:rPr>
              <a:t>Presentation Outline</a:t>
            </a:r>
            <a:endParaRPr lang="en-US" dirty="0"/>
          </a:p>
        </p:txBody>
      </p:sp>
      <p:sp>
        <p:nvSpPr>
          <p:cNvPr id="5" name="Content Placeholder 2"/>
          <p:cNvSpPr>
            <a:spLocks noGrp="1"/>
          </p:cNvSpPr>
          <p:nvPr>
            <p:ph idx="1"/>
          </p:nvPr>
        </p:nvSpPr>
        <p:spPr>
          <a:xfrm>
            <a:off x="457200" y="1600201"/>
            <a:ext cx="8229600" cy="3200400"/>
          </a:xfrm>
        </p:spPr>
        <p:txBody>
          <a:bodyPr>
            <a:normAutofit/>
          </a:bodyPr>
          <a:lstStyle/>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Introduction</a:t>
            </a:r>
          </a:p>
          <a:p>
            <a:pPr lvl="1">
              <a:buFont typeface="Wingdings" pitchFamily="2" charset="2"/>
              <a:buChar char="§"/>
            </a:pPr>
            <a:r>
              <a:rPr lang="en-GB" sz="2000" dirty="0" smtClean="0">
                <a:solidFill>
                  <a:schemeClr val="tx1">
                    <a:lumMod val="95000"/>
                  </a:schemeClr>
                </a:solidFill>
                <a:latin typeface="Times New Roman" pitchFamily="18" charset="0"/>
                <a:cs typeface="Times New Roman" pitchFamily="18" charset="0"/>
              </a:rPr>
              <a:t>Background to the study </a:t>
            </a:r>
          </a:p>
          <a:p>
            <a:pPr lvl="1">
              <a:buFont typeface="Wingdings" pitchFamily="2" charset="2"/>
              <a:buChar char="§"/>
            </a:pPr>
            <a:r>
              <a:rPr lang="en-GB" sz="2000" dirty="0" smtClean="0">
                <a:latin typeface="Times New Roman" pitchFamily="18" charset="0"/>
                <a:cs typeface="Times New Roman" pitchFamily="18" charset="0"/>
              </a:rPr>
              <a:t>Aim and Objectives of the study</a:t>
            </a:r>
          </a:p>
          <a:p>
            <a:pPr lvl="1">
              <a:buFont typeface="Wingdings" pitchFamily="2" charset="2"/>
              <a:buChar char="§"/>
            </a:pPr>
            <a:r>
              <a:rPr lang="en-GB" sz="2000" dirty="0" smtClean="0">
                <a:latin typeface="Times New Roman" pitchFamily="18" charset="0"/>
                <a:cs typeface="Times New Roman" pitchFamily="18" charset="0"/>
              </a:rPr>
              <a:t>Literature review</a:t>
            </a:r>
          </a:p>
          <a:p>
            <a:pPr>
              <a:buFont typeface="Wingdings" pitchFamily="2" charset="2"/>
              <a:buChar char="ü"/>
            </a:pPr>
            <a:r>
              <a:rPr lang="en-GB" sz="2000" dirty="0" smtClean="0">
                <a:latin typeface="Times New Roman" pitchFamily="18" charset="0"/>
                <a:cs typeface="Times New Roman" pitchFamily="18" charset="0"/>
              </a:rPr>
              <a:t>Materials and method</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Results and Discussion </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Conclusions</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References</a:t>
            </a:r>
          </a:p>
          <a:p>
            <a:endParaRPr lang="en-US" dirty="0"/>
          </a:p>
        </p:txBody>
      </p:sp>
      <p:sp>
        <p:nvSpPr>
          <p:cNvPr id="6" name="Slide Number Placeholder 5"/>
          <p:cNvSpPr>
            <a:spLocks noGrp="1"/>
          </p:cNvSpPr>
          <p:nvPr>
            <p:ph type="sldNum" sz="quarter" idx="12"/>
          </p:nvPr>
        </p:nvSpPr>
        <p:spPr/>
        <p:txBody>
          <a:bodyPr/>
          <a:lstStyle/>
          <a:p>
            <a:fld id="{4CC26B9C-98DD-4199-8CE1-845E295BAE5E}" type="slidenum">
              <a:rPr lang="en-US" smtClean="0"/>
              <a:t>2</a:t>
            </a:fld>
            <a:endParaRPr lang="en-US"/>
          </a:p>
        </p:txBody>
      </p:sp>
    </p:spTree>
    <p:extLst>
      <p:ext uri="{BB962C8B-B14F-4D97-AF65-F5344CB8AC3E}">
        <p14:creationId xmlns:p14="http://schemas.microsoft.com/office/powerpoint/2010/main" val="573863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p:txBody>
          <a:bodyPr>
            <a:noAutofit/>
          </a:bodyPr>
          <a:lstStyle/>
          <a:p>
            <a:pPr lvl="0" algn="just"/>
            <a:r>
              <a:rPr lang="en-GB" sz="1600" dirty="0"/>
              <a:t>Abu-</a:t>
            </a:r>
            <a:r>
              <a:rPr lang="en-GB" sz="1600" dirty="0" err="1"/>
              <a:t>Zeid</a:t>
            </a:r>
            <a:r>
              <a:rPr lang="en-GB" sz="1600" dirty="0"/>
              <a:t>, N., G. </a:t>
            </a:r>
            <a:r>
              <a:rPr lang="en-GB" sz="1600" dirty="0" err="1"/>
              <a:t>Bianchini</a:t>
            </a:r>
            <a:r>
              <a:rPr lang="en-GB" sz="1600" dirty="0"/>
              <a:t>, G., </a:t>
            </a:r>
            <a:r>
              <a:rPr lang="en-GB" sz="1600" dirty="0" err="1"/>
              <a:t>Santarato</a:t>
            </a:r>
            <a:r>
              <a:rPr lang="en-GB" sz="1600" dirty="0"/>
              <a:t>, and C. </a:t>
            </a:r>
            <a:r>
              <a:rPr lang="en-GB" sz="1600" dirty="0" err="1"/>
              <a:t>Vaccaro</a:t>
            </a:r>
            <a:r>
              <a:rPr lang="en-GB" sz="1600" dirty="0"/>
              <a:t>, 2004. Geochemical characterisation and geophysical mapping of landfill leachates: The </a:t>
            </a:r>
            <a:r>
              <a:rPr lang="en-GB" sz="1600" dirty="0" err="1"/>
              <a:t>Marozzo</a:t>
            </a:r>
            <a:r>
              <a:rPr lang="en-GB" sz="1600" dirty="0"/>
              <a:t> Canal case study NE Italy: Environmental Geology, 45, 439–447.</a:t>
            </a:r>
            <a:endParaRPr lang="en-US" sz="1600" dirty="0"/>
          </a:p>
          <a:p>
            <a:pPr lvl="0" algn="just"/>
            <a:r>
              <a:rPr lang="en-GB" sz="1600" dirty="0" err="1"/>
              <a:t>Ademola</a:t>
            </a:r>
            <a:r>
              <a:rPr lang="en-GB" sz="1600" dirty="0"/>
              <a:t>, J. A., 2008. Exposure to high background radiation level in the tin </a:t>
            </a:r>
            <a:r>
              <a:rPr lang="en-GB" sz="1600" dirty="0" err="1"/>
              <a:t>minning</a:t>
            </a:r>
            <a:r>
              <a:rPr lang="en-GB" sz="1600" dirty="0"/>
              <a:t> area of Jos Plateau, Nigeria. J. </a:t>
            </a:r>
            <a:r>
              <a:rPr lang="en-GB" sz="1600" dirty="0" err="1"/>
              <a:t>Radiol</a:t>
            </a:r>
            <a:r>
              <a:rPr lang="en-GB" sz="1600" dirty="0"/>
              <a:t>. </a:t>
            </a:r>
            <a:r>
              <a:rPr lang="en-GB" sz="1600" dirty="0" err="1"/>
              <a:t>Prot</a:t>
            </a:r>
            <a:r>
              <a:rPr lang="en-GB" sz="1600" dirty="0"/>
              <a:t>, 28: 93-99.</a:t>
            </a:r>
            <a:endParaRPr lang="en-US" sz="1600" dirty="0"/>
          </a:p>
          <a:p>
            <a:pPr lvl="0" algn="just"/>
            <a:r>
              <a:rPr lang="en-GB" sz="1600" dirty="0"/>
              <a:t>AGI, 2003. Earth Imager 2D Resistivity Inversion Software, version1.5.10. Advanced Geosciences, Inc. Austin, </a:t>
            </a:r>
            <a:r>
              <a:rPr lang="en-GB" sz="1600" dirty="0" smtClean="0"/>
              <a:t>TX</a:t>
            </a:r>
          </a:p>
          <a:p>
            <a:pPr lvl="0" algn="just"/>
            <a:r>
              <a:rPr lang="en-US" sz="1600" dirty="0" err="1"/>
              <a:t>Adeoti</a:t>
            </a:r>
            <a:r>
              <a:rPr lang="en-US" sz="1600" dirty="0"/>
              <a:t>, </a:t>
            </a:r>
            <a:r>
              <a:rPr lang="en-US" sz="1600" dirty="0" smtClean="0"/>
              <a:t>L.., </a:t>
            </a:r>
            <a:r>
              <a:rPr lang="en-US" sz="1600" dirty="0" err="1"/>
              <a:t>Oladele</a:t>
            </a:r>
            <a:r>
              <a:rPr lang="en-US" sz="1600" dirty="0"/>
              <a:t>, </a:t>
            </a:r>
            <a:r>
              <a:rPr lang="en-US" sz="1600" dirty="0" smtClean="0"/>
              <a:t>S., </a:t>
            </a:r>
            <a:r>
              <a:rPr lang="en-US" sz="1600" dirty="0" err="1"/>
              <a:t>Ogunlana</a:t>
            </a:r>
            <a:r>
              <a:rPr lang="en-US" sz="1600" dirty="0"/>
              <a:t>, </a:t>
            </a:r>
            <a:r>
              <a:rPr lang="en-US" sz="1600" dirty="0" smtClean="0"/>
              <a:t>F. O</a:t>
            </a:r>
            <a:r>
              <a:rPr lang="en-US" sz="1600" dirty="0"/>
              <a:t>., </a:t>
            </a:r>
            <a:r>
              <a:rPr lang="en-US" sz="1600" dirty="0" smtClean="0"/>
              <a:t>2011. Geo-electrical </a:t>
            </a:r>
            <a:r>
              <a:rPr lang="en-US" sz="1600" dirty="0"/>
              <a:t>investigation of leachate impact on groundwater: A case study of Ile-</a:t>
            </a:r>
            <a:r>
              <a:rPr lang="en-US" sz="1600" dirty="0" err="1"/>
              <a:t>Epo</a:t>
            </a:r>
            <a:r>
              <a:rPr lang="en-US" sz="1600" dirty="0"/>
              <a:t> Dumpsite, Lagos, Nigeria, Journal of Applied Sciences and Environmental Management, 15(2), </a:t>
            </a:r>
            <a:r>
              <a:rPr lang="en-US" sz="1600" dirty="0" err="1"/>
              <a:t>pp</a:t>
            </a:r>
            <a:r>
              <a:rPr lang="en-US" sz="1600" dirty="0"/>
              <a:t> 361-364. </a:t>
            </a:r>
          </a:p>
          <a:p>
            <a:pPr lvl="0" algn="just"/>
            <a:r>
              <a:rPr lang="en-GB" sz="1600" dirty="0" err="1"/>
              <a:t>Akinloye</a:t>
            </a:r>
            <a:r>
              <a:rPr lang="en-GB" sz="1600" dirty="0"/>
              <a:t>, M. K. and </a:t>
            </a:r>
            <a:r>
              <a:rPr lang="en-GB" sz="1600" dirty="0" err="1"/>
              <a:t>Olomo</a:t>
            </a:r>
            <a:r>
              <a:rPr lang="en-GB" sz="1600" dirty="0"/>
              <a:t> J. B., 2005. The radioactivity in some grasses in the environment of nuclear research facilities located within the OAU, Ile-Ife, Nigeria. Nig. J. Phys., 17S: 219-225.</a:t>
            </a:r>
            <a:endParaRPr lang="en-US" sz="1600" dirty="0"/>
          </a:p>
          <a:p>
            <a:pPr lvl="0" algn="just"/>
            <a:r>
              <a:rPr lang="en-GB" sz="1600" dirty="0" err="1"/>
              <a:t>Akoteyon</a:t>
            </a:r>
            <a:r>
              <a:rPr lang="en-GB" sz="1600" dirty="0"/>
              <a:t> I. S., </a:t>
            </a:r>
            <a:r>
              <a:rPr lang="en-GB" sz="1600" dirty="0" err="1"/>
              <a:t>Mbata</a:t>
            </a:r>
            <a:r>
              <a:rPr lang="en-GB" sz="1600" dirty="0"/>
              <a:t> U. A., </a:t>
            </a:r>
            <a:r>
              <a:rPr lang="en-GB" sz="1600" dirty="0" err="1"/>
              <a:t>Olalude</a:t>
            </a:r>
            <a:r>
              <a:rPr lang="en-GB" sz="1600" dirty="0"/>
              <a:t> G. A., 2011. Investigation of Heavy Metal Contamination in Groundwater around Land-fill Site in a Typical Sub-Urban Settlement in </a:t>
            </a:r>
            <a:r>
              <a:rPr lang="en-GB" sz="1600" dirty="0" err="1"/>
              <a:t>Alimosho</a:t>
            </a:r>
            <a:r>
              <a:rPr lang="en-GB" sz="1600" dirty="0"/>
              <a:t>, Lagos State. “J. App. Sci. in Environ. Sanitation 6(2) 155-163.</a:t>
            </a:r>
            <a:endParaRPr lang="en-US" sz="1600" dirty="0"/>
          </a:p>
          <a:p>
            <a:pPr lvl="0" algn="just"/>
            <a:r>
              <a:rPr lang="en-GB" sz="1600" dirty="0" err="1"/>
              <a:t>Aldecy</a:t>
            </a:r>
            <a:r>
              <a:rPr lang="en-GB" sz="1600" dirty="0"/>
              <a:t> de Almeida, S., and </a:t>
            </a:r>
            <a:r>
              <a:rPr lang="en-GB" sz="1600" dirty="0" err="1"/>
              <a:t>Shozo</a:t>
            </a:r>
            <a:r>
              <a:rPr lang="en-GB" sz="1600" dirty="0"/>
              <a:t>, S., 2008. "Evaluation on surface water quality of the influence area of the sanitary landfill." </a:t>
            </a:r>
            <a:r>
              <a:rPr lang="en-GB" sz="1600" dirty="0" err="1"/>
              <a:t>Engenharia</a:t>
            </a:r>
            <a:r>
              <a:rPr lang="en-GB" sz="1600" dirty="0"/>
              <a:t> </a:t>
            </a:r>
            <a:r>
              <a:rPr lang="en-GB" sz="1600" dirty="0" err="1"/>
              <a:t>Ambiental</a:t>
            </a:r>
            <a:r>
              <a:rPr lang="en-GB" sz="1600" dirty="0"/>
              <a:t> : </a:t>
            </a:r>
            <a:r>
              <a:rPr lang="en-GB" sz="1600" dirty="0" err="1"/>
              <a:t>Pesquisa</a:t>
            </a:r>
            <a:r>
              <a:rPr lang="en-GB" sz="1600" dirty="0"/>
              <a:t> e </a:t>
            </a:r>
            <a:r>
              <a:rPr lang="en-GB" sz="1600" dirty="0" err="1"/>
              <a:t>Tecnologia</a:t>
            </a:r>
            <a:r>
              <a:rPr lang="en-GB" sz="1600" dirty="0"/>
              <a:t> 5(2): 139-151.</a:t>
            </a:r>
            <a:endParaRPr lang="en-US" sz="1600" dirty="0"/>
          </a:p>
          <a:p>
            <a:pPr marL="0" indent="0">
              <a:buNone/>
            </a:pPr>
            <a:endParaRPr lang="en-US" sz="1600" dirty="0"/>
          </a:p>
        </p:txBody>
      </p:sp>
      <p:sp>
        <p:nvSpPr>
          <p:cNvPr id="6"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 References</a:t>
            </a:r>
            <a:endParaRPr lang="en-GB" dirty="0"/>
          </a:p>
        </p:txBody>
      </p:sp>
      <p:sp>
        <p:nvSpPr>
          <p:cNvPr id="7" name="Slide Number Placeholder 6"/>
          <p:cNvSpPr>
            <a:spLocks noGrp="1"/>
          </p:cNvSpPr>
          <p:nvPr>
            <p:ph type="sldNum" sz="quarter" idx="12"/>
          </p:nvPr>
        </p:nvSpPr>
        <p:spPr/>
        <p:txBody>
          <a:bodyPr/>
          <a:lstStyle/>
          <a:p>
            <a:fld id="{4CC26B9C-98DD-4199-8CE1-845E295BAE5E}" type="slidenum">
              <a:rPr lang="en-US" smtClean="0"/>
              <a:t>20</a:t>
            </a:fld>
            <a:endParaRPr lang="en-US"/>
          </a:p>
        </p:txBody>
      </p:sp>
    </p:spTree>
    <p:extLst>
      <p:ext uri="{BB962C8B-B14F-4D97-AF65-F5344CB8AC3E}">
        <p14:creationId xmlns:p14="http://schemas.microsoft.com/office/powerpoint/2010/main" val="51633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 References</a:t>
            </a:r>
            <a:endParaRPr lang="en-GB" dirty="0"/>
          </a:p>
        </p:txBody>
      </p:sp>
      <p:sp>
        <p:nvSpPr>
          <p:cNvPr id="5" name="Content Placeholder 2"/>
          <p:cNvSpPr>
            <a:spLocks noGrp="1"/>
          </p:cNvSpPr>
          <p:nvPr>
            <p:ph idx="1"/>
          </p:nvPr>
        </p:nvSpPr>
        <p:spPr/>
        <p:txBody>
          <a:bodyPr>
            <a:normAutofit fontScale="55000" lnSpcReduction="20000"/>
          </a:bodyPr>
          <a:lstStyle/>
          <a:p>
            <a:pPr lvl="0" algn="just"/>
            <a:r>
              <a:rPr lang="en-GB" dirty="0" err="1"/>
              <a:t>Ayolabi</a:t>
            </a:r>
            <a:r>
              <a:rPr lang="en-GB" dirty="0"/>
              <a:t>, E. A., 2005. </a:t>
            </a:r>
            <a:r>
              <a:rPr lang="en-GB" dirty="0" err="1"/>
              <a:t>Geoelectric</a:t>
            </a:r>
            <a:r>
              <a:rPr lang="en-GB" dirty="0"/>
              <a:t> evaluation of </a:t>
            </a:r>
            <a:r>
              <a:rPr lang="en-GB" dirty="0" err="1"/>
              <a:t>Olushosun</a:t>
            </a:r>
            <a:r>
              <a:rPr lang="en-GB" dirty="0"/>
              <a:t> landfill site, southwest Nigeria and its implications on groundwater. J </a:t>
            </a:r>
            <a:r>
              <a:rPr lang="en-GB" dirty="0" err="1"/>
              <a:t>Geol</a:t>
            </a:r>
            <a:r>
              <a:rPr lang="en-GB" dirty="0"/>
              <a:t> </a:t>
            </a:r>
            <a:r>
              <a:rPr lang="en-GB" dirty="0" err="1"/>
              <a:t>Soc</a:t>
            </a:r>
            <a:r>
              <a:rPr lang="en-GB" dirty="0"/>
              <a:t> India 66:318–322</a:t>
            </a:r>
            <a:endParaRPr lang="en-US" dirty="0"/>
          </a:p>
          <a:p>
            <a:pPr lvl="0" algn="just"/>
            <a:r>
              <a:rPr lang="en-GB" dirty="0" err="1"/>
              <a:t>Ayolabi</a:t>
            </a:r>
            <a:r>
              <a:rPr lang="en-GB" dirty="0"/>
              <a:t>, Elijah A., Ebenezer, </a:t>
            </a:r>
            <a:r>
              <a:rPr lang="en-GB" dirty="0" err="1"/>
              <a:t>Epelle</a:t>
            </a:r>
            <a:r>
              <a:rPr lang="en-GB" dirty="0"/>
              <a:t> S., </a:t>
            </a:r>
            <a:r>
              <a:rPr lang="en-GB" dirty="0" err="1"/>
              <a:t>Oluwatosin</a:t>
            </a:r>
            <a:r>
              <a:rPr lang="en-GB" dirty="0"/>
              <a:t>, Lucas B., and </a:t>
            </a:r>
            <a:r>
              <a:rPr lang="en-GB" dirty="0" err="1"/>
              <a:t>Adedayo</a:t>
            </a:r>
            <a:r>
              <a:rPr lang="en-GB" dirty="0"/>
              <a:t> </a:t>
            </a:r>
            <a:r>
              <a:rPr lang="en-GB" dirty="0" err="1"/>
              <a:t>Ojo</a:t>
            </a:r>
            <a:r>
              <a:rPr lang="en-GB" dirty="0"/>
              <a:t>, 2014a. "Geophysical and geochemical site investigation of eastern part of Lagos metropolis, </a:t>
            </a:r>
            <a:r>
              <a:rPr lang="en-GB" dirty="0" err="1"/>
              <a:t>southwestern</a:t>
            </a:r>
            <a:r>
              <a:rPr lang="en-GB" dirty="0"/>
              <a:t> Nigeria", Arabian Journal of Geosciences. DOI 10.1007/s12517-014-1688-0  8:7445–7453 </a:t>
            </a:r>
            <a:endParaRPr lang="en-US" dirty="0"/>
          </a:p>
          <a:p>
            <a:pPr lvl="0" algn="just"/>
            <a:r>
              <a:rPr lang="en-GB" dirty="0" err="1"/>
              <a:t>Ayolabi</a:t>
            </a:r>
            <a:r>
              <a:rPr lang="en-GB" dirty="0"/>
              <a:t>, Elijah A., Lucas, </a:t>
            </a:r>
            <a:r>
              <a:rPr lang="en-GB" dirty="0" err="1"/>
              <a:t>Oluwatosin</a:t>
            </a:r>
            <a:r>
              <a:rPr lang="en-GB" dirty="0"/>
              <a:t> B., and </a:t>
            </a:r>
            <a:r>
              <a:rPr lang="en-GB" dirty="0" err="1"/>
              <a:t>Chidinma</a:t>
            </a:r>
            <a:r>
              <a:rPr lang="en-GB" dirty="0"/>
              <a:t>, </a:t>
            </a:r>
            <a:r>
              <a:rPr lang="en-GB" dirty="0" err="1"/>
              <a:t>Ifekwuna</a:t>
            </a:r>
            <a:r>
              <a:rPr lang="en-GB" dirty="0"/>
              <a:t> D., 2014b. "Integrated geophysical and physicochemical assessment of </a:t>
            </a:r>
            <a:r>
              <a:rPr lang="en-GB" dirty="0" err="1"/>
              <a:t>Olushosun</a:t>
            </a:r>
            <a:r>
              <a:rPr lang="en-GB" dirty="0"/>
              <a:t> sanitary landfill site, southwest Nigeria", Arabian Journal of Geosciences. DOI 10.1007/s12517-014-1486-8</a:t>
            </a:r>
            <a:endParaRPr lang="en-US" dirty="0"/>
          </a:p>
          <a:p>
            <a:pPr lvl="0" algn="just"/>
            <a:r>
              <a:rPr lang="en-GB" dirty="0" err="1"/>
              <a:t>Baedecker</a:t>
            </a:r>
            <a:r>
              <a:rPr lang="en-GB" dirty="0"/>
              <a:t>, M. J., Back, W., 1979. Hydrogeological processes and chemical reactions at a landfill: Ground </a:t>
            </a:r>
            <a:r>
              <a:rPr lang="en-GB" dirty="0" err="1"/>
              <a:t>Wat</a:t>
            </a:r>
            <a:r>
              <a:rPr lang="en-GB" dirty="0"/>
              <a:t>., 17, 429-437.</a:t>
            </a:r>
            <a:endParaRPr lang="en-US" dirty="0"/>
          </a:p>
          <a:p>
            <a:pPr lvl="0" algn="just"/>
            <a:r>
              <a:rPr lang="en-GB" dirty="0" err="1"/>
              <a:t>Bagchi</a:t>
            </a:r>
            <a:r>
              <a:rPr lang="en-GB" dirty="0"/>
              <a:t>, A., 1989. Design, construction and monitoring of sanitary landfill. John Wiley &amp; Sons, New York.</a:t>
            </a:r>
            <a:endParaRPr lang="en-US" dirty="0"/>
          </a:p>
          <a:p>
            <a:pPr lvl="0" algn="just"/>
            <a:r>
              <a:rPr lang="en-GB" dirty="0"/>
              <a:t>Ball, J. M., and Stove, J. G., 2002. Pollution plume migration: Coastal Park landfill. Proc. WasteCon-2002. International water management biennial, Durban, South Africa.</a:t>
            </a: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4CC26B9C-98DD-4199-8CE1-845E295BAE5E}" type="slidenum">
              <a:rPr lang="en-US" smtClean="0"/>
              <a:t>21</a:t>
            </a:fld>
            <a:endParaRPr lang="en-US"/>
          </a:p>
        </p:txBody>
      </p:sp>
    </p:spTree>
    <p:extLst>
      <p:ext uri="{BB962C8B-B14F-4D97-AF65-F5344CB8AC3E}">
        <p14:creationId xmlns:p14="http://schemas.microsoft.com/office/powerpoint/2010/main" val="234421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Thank you for listening!!!</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4CC26B9C-98DD-4199-8CE1-845E295BAE5E}" type="slidenum">
              <a:rPr lang="en-US" smtClean="0"/>
              <a:t>22</a:t>
            </a:fld>
            <a:endParaRPr lang="en-US"/>
          </a:p>
        </p:txBody>
      </p:sp>
    </p:spTree>
    <p:extLst>
      <p:ext uri="{BB962C8B-B14F-4D97-AF65-F5344CB8AC3E}">
        <p14:creationId xmlns:p14="http://schemas.microsoft.com/office/powerpoint/2010/main" val="427919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solidFill>
                  <a:schemeClr val="tx1">
                    <a:lumMod val="95000"/>
                  </a:schemeClr>
                </a:solidFill>
                <a:latin typeface="Times New Roman" pitchFamily="18" charset="0"/>
                <a:cs typeface="Times New Roman" pitchFamily="18" charset="0"/>
              </a:rPr>
              <a:t> Background to the study </a:t>
            </a:r>
            <a:br>
              <a:rPr lang="en-GB" dirty="0" smtClean="0">
                <a:solidFill>
                  <a:schemeClr val="tx1">
                    <a:lumMod val="95000"/>
                  </a:schemeClr>
                </a:solidFill>
                <a:latin typeface="Times New Roman" pitchFamily="18" charset="0"/>
                <a:cs typeface="Times New Roman" pitchFamily="18" charset="0"/>
              </a:rPr>
            </a:br>
            <a:endParaRPr lang="en-US" dirty="0"/>
          </a:p>
        </p:txBody>
      </p:sp>
      <p:sp>
        <p:nvSpPr>
          <p:cNvPr id="5" name="Content Placeholder 2"/>
          <p:cNvSpPr>
            <a:spLocks noGrp="1"/>
          </p:cNvSpPr>
          <p:nvPr>
            <p:ph idx="1"/>
          </p:nvPr>
        </p:nvSpPr>
        <p:spPr/>
        <p:txBody>
          <a:bodyPr>
            <a:noAutofit/>
          </a:bodyPr>
          <a:lstStyle/>
          <a:p>
            <a:endParaRPr lang="en-GB" sz="2000" dirty="0"/>
          </a:p>
          <a:p>
            <a:pPr algn="just">
              <a:buFont typeface="Wingdings" pitchFamily="2" charset="2"/>
              <a:buChar char="Ø"/>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management of solid waste landfills has been a major problem of our urban centers in Nigeria and other developing economies worldwide. </a:t>
            </a:r>
            <a:endParaRPr lang="en-GB" sz="2400" dirty="0" smtClean="0">
              <a:latin typeface="Times New Roman" pitchFamily="18" charset="0"/>
              <a:cs typeface="Times New Roman" pitchFamily="18" charset="0"/>
            </a:endParaRPr>
          </a:p>
          <a:p>
            <a:pPr algn="just">
              <a:buFont typeface="Wingdings" pitchFamily="2" charset="2"/>
              <a:buChar char="Ø"/>
            </a:pPr>
            <a:endParaRPr lang="en-GB" sz="2400" dirty="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these urban centres, wastes are generated daily and disposed indiscriminately in rivers and landfills without recourse to the </a:t>
            </a:r>
            <a:r>
              <a:rPr lang="en-GB" sz="2400" dirty="0" smtClean="0">
                <a:latin typeface="Times New Roman" pitchFamily="18" charset="0"/>
                <a:cs typeface="Times New Roman" pitchFamily="18" charset="0"/>
              </a:rPr>
              <a:t>subsurface environment, geology </a:t>
            </a:r>
            <a:r>
              <a:rPr lang="en-GB" sz="2400" dirty="0">
                <a:latin typeface="Times New Roman" pitchFamily="18" charset="0"/>
                <a:cs typeface="Times New Roman" pitchFamily="18" charset="0"/>
              </a:rPr>
              <a:t>and their proximity to the living quarters (</a:t>
            </a:r>
            <a:r>
              <a:rPr lang="en-GB" sz="2400" dirty="0" err="1">
                <a:latin typeface="Times New Roman" pitchFamily="18" charset="0"/>
                <a:cs typeface="Times New Roman" pitchFamily="18" charset="0"/>
              </a:rPr>
              <a:t>Ehirim</a:t>
            </a:r>
            <a:r>
              <a:rPr lang="en-GB" sz="2400" dirty="0">
                <a:latin typeface="Times New Roman" pitchFamily="18" charset="0"/>
                <a:cs typeface="Times New Roman" pitchFamily="18" charset="0"/>
              </a:rPr>
              <a:t> et; al, 2009, </a:t>
            </a:r>
            <a:r>
              <a:rPr lang="en-GB" sz="2400" dirty="0" err="1">
                <a:latin typeface="Times New Roman" pitchFamily="18" charset="0"/>
                <a:cs typeface="Times New Roman" pitchFamily="18" charset="0"/>
              </a:rPr>
              <a:t>Adeoti</a:t>
            </a:r>
            <a:r>
              <a:rPr lang="en-GB" sz="2400" dirty="0">
                <a:latin typeface="Times New Roman" pitchFamily="18" charset="0"/>
                <a:cs typeface="Times New Roman" pitchFamily="18" charset="0"/>
              </a:rPr>
              <a:t> et; al, 2011). </a:t>
            </a:r>
            <a:endParaRPr lang="en-GB" sz="2400" dirty="0" smtClean="0">
              <a:latin typeface="Times New Roman" pitchFamily="18" charset="0"/>
              <a:cs typeface="Times New Roman" pitchFamily="18" charset="0"/>
            </a:endParaRPr>
          </a:p>
          <a:p>
            <a:pPr algn="just">
              <a:buFont typeface="Wingdings" pitchFamily="2" charset="2"/>
              <a:buChar char="Ø"/>
            </a:pPr>
            <a:endParaRPr lang="en-GB" sz="24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4CC26B9C-98DD-4199-8CE1-845E295BAE5E}" type="slidenum">
              <a:rPr lang="en-US" smtClean="0"/>
              <a:t>3</a:t>
            </a:fld>
            <a:endParaRPr lang="en-US"/>
          </a:p>
        </p:txBody>
      </p:sp>
    </p:spTree>
    <p:extLst>
      <p:ext uri="{BB962C8B-B14F-4D97-AF65-F5344CB8AC3E}">
        <p14:creationId xmlns:p14="http://schemas.microsoft.com/office/powerpoint/2010/main" val="3168230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48" y="533400"/>
            <a:ext cx="852245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0"/>
            <a:ext cx="7162800" cy="8382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tx1">
                    <a:lumMod val="95000"/>
                  </a:schemeClr>
                </a:solidFill>
                <a:latin typeface="Times New Roman" pitchFamily="18" charset="0"/>
                <a:cs typeface="Times New Roman" pitchFamily="18" charset="0"/>
              </a:rPr>
              <a:t>	</a:t>
            </a:r>
            <a:r>
              <a:rPr lang="en-GB" dirty="0" smtClean="0">
                <a:solidFill>
                  <a:schemeClr val="tx1">
                    <a:lumMod val="95000"/>
                  </a:schemeClr>
                </a:solidFill>
                <a:latin typeface="Times New Roman" pitchFamily="18" charset="0"/>
                <a:cs typeface="Times New Roman" pitchFamily="18" charset="0"/>
              </a:rPr>
              <a:t>	Background to the study Cont’d </a:t>
            </a:r>
            <a:br>
              <a:rPr lang="en-GB" dirty="0" smtClean="0">
                <a:solidFill>
                  <a:schemeClr val="tx1">
                    <a:lumMod val="95000"/>
                  </a:schemeClr>
                </a:solidFill>
                <a:latin typeface="Times New Roman" pitchFamily="18" charset="0"/>
                <a:cs typeface="Times New Roman" pitchFamily="18" charset="0"/>
              </a:rPr>
            </a:br>
            <a:endParaRPr lang="en-US" dirty="0"/>
          </a:p>
        </p:txBody>
      </p:sp>
      <p:sp>
        <p:nvSpPr>
          <p:cNvPr id="6" name="Title 1"/>
          <p:cNvSpPr txBox="1">
            <a:spLocks/>
          </p:cNvSpPr>
          <p:nvPr/>
        </p:nvSpPr>
        <p:spPr>
          <a:xfrm>
            <a:off x="381000" y="6038084"/>
            <a:ext cx="6264696" cy="38418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Fig 1.0: Pictorial view of part </a:t>
            </a:r>
            <a:r>
              <a:rPr lang="en-US" dirty="0" smtClean="0">
                <a:latin typeface="Times New Roman" pitchFamily="18" charset="0"/>
                <a:ea typeface="+mj-ea"/>
                <a:cs typeface="Times New Roman" pitchFamily="18" charset="0"/>
              </a:rPr>
              <a:t>the Olushosun </a:t>
            </a:r>
            <a:r>
              <a:rPr kumimoji="0" lang="en-US"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dumpsite </a:t>
            </a:r>
            <a:endParaRPr kumimoji="0" lang="en-US"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Slide Number Placeholder 6"/>
          <p:cNvSpPr>
            <a:spLocks noGrp="1"/>
          </p:cNvSpPr>
          <p:nvPr>
            <p:ph type="sldNum" sz="quarter" idx="12"/>
          </p:nvPr>
        </p:nvSpPr>
        <p:spPr/>
        <p:txBody>
          <a:bodyPr/>
          <a:lstStyle/>
          <a:p>
            <a:fld id="{4CC26B9C-98DD-4199-8CE1-845E295BAE5E}" type="slidenum">
              <a:rPr lang="en-US" smtClean="0"/>
              <a:t>4</a:t>
            </a:fld>
            <a:endParaRPr lang="en-US"/>
          </a:p>
        </p:txBody>
      </p:sp>
    </p:spTree>
    <p:extLst>
      <p:ext uri="{BB962C8B-B14F-4D97-AF65-F5344CB8AC3E}">
        <p14:creationId xmlns:p14="http://schemas.microsoft.com/office/powerpoint/2010/main" val="2791449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sz="4000" dirty="0" smtClean="0">
                <a:latin typeface="Times New Roman" pitchFamily="18" charset="0"/>
                <a:cs typeface="Times New Roman" pitchFamily="18" charset="0"/>
              </a:rPr>
              <a:t>Aim and objectives of the study </a:t>
            </a:r>
            <a:r>
              <a:rPr lang="en-GB" dirty="0" smtClean="0"/>
              <a:t/>
            </a:r>
            <a:br>
              <a:rPr lang="en-GB" dirty="0" smtClean="0"/>
            </a:br>
            <a:endParaRPr lang="en-GB" dirty="0"/>
          </a:p>
        </p:txBody>
      </p:sp>
      <p:sp>
        <p:nvSpPr>
          <p:cNvPr id="5" name="Content Placeholder 2"/>
          <p:cNvSpPr>
            <a:spLocks noGrp="1"/>
          </p:cNvSpPr>
          <p:nvPr>
            <p:ph idx="1"/>
          </p:nvPr>
        </p:nvSpPr>
        <p:spPr/>
        <p:txBody>
          <a:bodyPr>
            <a:noAutofit/>
          </a:bodyPr>
          <a:lstStyle/>
          <a:p>
            <a:pPr marL="0" indent="0" algn="just">
              <a:buNone/>
            </a:pPr>
            <a:r>
              <a:rPr lang="en-US" sz="2400" dirty="0">
                <a:latin typeface="Times New Roman" pitchFamily="18" charset="0"/>
                <a:cs typeface="Times New Roman" pitchFamily="18" charset="0"/>
              </a:rPr>
              <a:t>The aim of the this research work is to </a:t>
            </a:r>
            <a:r>
              <a:rPr lang="en-US" sz="2400" dirty="0" smtClean="0">
                <a:latin typeface="Times New Roman" pitchFamily="18" charset="0"/>
                <a:cs typeface="Times New Roman" pitchFamily="18" charset="0"/>
              </a:rPr>
              <a:t>assess </a:t>
            </a:r>
            <a:r>
              <a:rPr lang="en-US" sz="2400" dirty="0">
                <a:latin typeface="Times New Roman" pitchFamily="18" charset="0"/>
                <a:cs typeface="Times New Roman" pitchFamily="18" charset="0"/>
              </a:rPr>
              <a:t>the impact of </a:t>
            </a:r>
            <a:r>
              <a:rPr lang="en-US" sz="2400" dirty="0" smtClean="0">
                <a:latin typeface="Times New Roman" pitchFamily="18" charset="0"/>
                <a:cs typeface="Times New Roman" pitchFamily="18" charset="0"/>
              </a:rPr>
              <a:t>leachates </a:t>
            </a:r>
            <a:r>
              <a:rPr lang="en-US" sz="2400" dirty="0">
                <a:latin typeface="Times New Roman" pitchFamily="18" charset="0"/>
                <a:cs typeface="Times New Roman" pitchFamily="18" charset="0"/>
              </a:rPr>
              <a:t>from the </a:t>
            </a:r>
            <a:r>
              <a:rPr lang="en-US" sz="2400" dirty="0" smtClean="0">
                <a:latin typeface="Times New Roman" pitchFamily="18" charset="0"/>
                <a:cs typeface="Times New Roman" pitchFamily="18" charset="0"/>
              </a:rPr>
              <a:t>dumpsite </a:t>
            </a:r>
            <a:r>
              <a:rPr lang="en-US" sz="2400" dirty="0">
                <a:latin typeface="Times New Roman" pitchFamily="18" charset="0"/>
                <a:cs typeface="Times New Roman" pitchFamily="18" charset="0"/>
              </a:rPr>
              <a:t>on the soil and groundwater </a:t>
            </a:r>
            <a:r>
              <a:rPr lang="en-US" sz="2400" dirty="0" smtClean="0">
                <a:latin typeface="Times New Roman" pitchFamily="18" charset="0"/>
                <a:cs typeface="Times New Roman" pitchFamily="18" charset="0"/>
              </a:rPr>
              <a:t>system around the study area.</a:t>
            </a:r>
          </a:p>
          <a:p>
            <a:pPr marL="0" indent="0" algn="just">
              <a:buNone/>
            </a:pPr>
            <a:endParaRPr lang="en-US" sz="24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The specific objectives are to:</a:t>
            </a:r>
          </a:p>
          <a:p>
            <a:pPr lvl="0" algn="just">
              <a:buFont typeface="Wingdings" pitchFamily="2" charset="2"/>
              <a:buChar char="ü"/>
            </a:pPr>
            <a:r>
              <a:rPr lang="en-US" sz="2000" dirty="0" smtClean="0">
                <a:latin typeface="Times New Roman" pitchFamily="18" charset="0"/>
                <a:cs typeface="Times New Roman" pitchFamily="18" charset="0"/>
              </a:rPr>
              <a:t>Carry out Frequency </a:t>
            </a:r>
            <a:r>
              <a:rPr lang="en-US" sz="2000" dirty="0">
                <a:latin typeface="Times New Roman" pitchFamily="18" charset="0"/>
                <a:cs typeface="Times New Roman" pitchFamily="18" charset="0"/>
              </a:rPr>
              <a:t>Domain Electromagnetic [FDEM] surveys to </a:t>
            </a:r>
            <a:r>
              <a:rPr lang="en-US" sz="2000" dirty="0" smtClean="0">
                <a:latin typeface="Times New Roman" pitchFamily="18" charset="0"/>
                <a:cs typeface="Times New Roman" pitchFamily="18" charset="0"/>
              </a:rPr>
              <a:t>investigate </a:t>
            </a:r>
            <a:r>
              <a:rPr lang="en-US" sz="2000" dirty="0">
                <a:latin typeface="Times New Roman" pitchFamily="18" charset="0"/>
                <a:cs typeface="Times New Roman" pitchFamily="18" charset="0"/>
              </a:rPr>
              <a:t>the vertical and lateral distribution of  contaminants around </a:t>
            </a:r>
            <a:r>
              <a:rPr lang="en-US" sz="2000" dirty="0" smtClean="0">
                <a:latin typeface="Times New Roman" pitchFamily="18" charset="0"/>
                <a:cs typeface="Times New Roman" pitchFamily="18" charset="0"/>
              </a:rPr>
              <a:t>the dumpsite.</a:t>
            </a:r>
            <a:endParaRPr lang="en-GB" sz="2000" dirty="0">
              <a:latin typeface="Times New Roman" pitchFamily="18" charset="0"/>
              <a:cs typeface="Times New Roman" pitchFamily="18" charset="0"/>
            </a:endParaRPr>
          </a:p>
          <a:p>
            <a:pPr algn="just">
              <a:buFont typeface="Wingdings" pitchFamily="2" charset="2"/>
              <a:buChar char="ü"/>
            </a:pPr>
            <a:r>
              <a:rPr lang="en-US" sz="2000" dirty="0" smtClean="0">
                <a:latin typeface="Times New Roman" pitchFamily="18" charset="0"/>
                <a:cs typeface="Times New Roman" pitchFamily="18" charset="0"/>
              </a:rPr>
              <a:t>Analyze the hydrophysical properties of </a:t>
            </a:r>
            <a:r>
              <a:rPr lang="en-US" sz="2000" dirty="0">
                <a:latin typeface="Times New Roman" pitchFamily="18" charset="0"/>
                <a:cs typeface="Times New Roman" pitchFamily="18" charset="0"/>
              </a:rPr>
              <a:t>water samples </a:t>
            </a:r>
            <a:r>
              <a:rPr lang="en-US" sz="2000" dirty="0" smtClean="0">
                <a:latin typeface="Times New Roman" pitchFamily="18" charset="0"/>
                <a:cs typeface="Times New Roman" pitchFamily="18" charset="0"/>
              </a:rPr>
              <a:t>obtained from boreholes </a:t>
            </a:r>
            <a:r>
              <a:rPr lang="en-US" sz="2000" dirty="0">
                <a:latin typeface="Times New Roman" pitchFamily="18" charset="0"/>
                <a:cs typeface="Times New Roman" pitchFamily="18" charset="0"/>
              </a:rPr>
              <a:t>near the sites. </a:t>
            </a:r>
          </a:p>
          <a:p>
            <a:pPr lvl="0" algn="just">
              <a:buFont typeface="Wingdings" pitchFamily="2" charset="2"/>
              <a:buChar char="ü"/>
            </a:pPr>
            <a:r>
              <a:rPr lang="en-US" sz="2000" dirty="0" smtClean="0">
                <a:latin typeface="Times New Roman" pitchFamily="18" charset="0"/>
                <a:cs typeface="Times New Roman" pitchFamily="18" charset="0"/>
              </a:rPr>
              <a:t>Develop predictive TDS model for the study area</a:t>
            </a:r>
            <a:endParaRPr lang="en-GB" sz="20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4CC26B9C-98DD-4199-8CE1-845E295BAE5E}" type="slidenum">
              <a:rPr lang="en-US" smtClean="0"/>
              <a:t>5</a:t>
            </a:fld>
            <a:endParaRPr lang="en-US"/>
          </a:p>
        </p:txBody>
      </p:sp>
    </p:spTree>
    <p:extLst>
      <p:ext uri="{BB962C8B-B14F-4D97-AF65-F5344CB8AC3E}">
        <p14:creationId xmlns:p14="http://schemas.microsoft.com/office/powerpoint/2010/main" val="128895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3600" dirty="0" smtClean="0"/>
              <a:t>Literature review</a:t>
            </a:r>
            <a:endParaRPr lang="en-US" sz="3600" dirty="0"/>
          </a:p>
        </p:txBody>
      </p:sp>
      <p:sp>
        <p:nvSpPr>
          <p:cNvPr id="5" name="Content Placeholder 1"/>
          <p:cNvSpPr>
            <a:spLocks noGrp="1"/>
          </p:cNvSpPr>
          <p:nvPr>
            <p:ph idx="1"/>
          </p:nvPr>
        </p:nvSpPr>
        <p:spPr/>
        <p:txBody>
          <a:bodyPr>
            <a:normAutofit fontScale="77500" lnSpcReduction="20000"/>
          </a:bodyPr>
          <a:lstStyle/>
          <a:p>
            <a:pPr algn="just"/>
            <a:r>
              <a:rPr lang="en-GB" dirty="0">
                <a:latin typeface="Times New Roman" pitchFamily="18" charset="0"/>
                <a:cs typeface="Times New Roman" pitchFamily="18" charset="0"/>
              </a:rPr>
              <a:t>Electrical and electromagnetic geophysical methods are becoming increasingly accepted tools for the initial characterization of contaminant plumes from municipal and hazardous waste landfills (Greenhouse and Harris 1983; Sweeney 1984; Greenhouse and </a:t>
            </a:r>
            <a:r>
              <a:rPr lang="en-GB" dirty="0" err="1">
                <a:latin typeface="Times New Roman" pitchFamily="18" charset="0"/>
                <a:cs typeface="Times New Roman" pitchFamily="18" charset="0"/>
              </a:rPr>
              <a:t>Monier</a:t>
            </a:r>
            <a:r>
              <a:rPr lang="en-GB" dirty="0">
                <a:latin typeface="Times New Roman" pitchFamily="18" charset="0"/>
                <a:cs typeface="Times New Roman" pitchFamily="18" charset="0"/>
              </a:rPr>
              <a:t>-Williams </a:t>
            </a:r>
            <a:r>
              <a:rPr lang="en-GB" dirty="0" smtClean="0">
                <a:latin typeface="Times New Roman" pitchFamily="18" charset="0"/>
                <a:cs typeface="Times New Roman" pitchFamily="18" charset="0"/>
              </a:rPr>
              <a:t>1985 </a:t>
            </a:r>
            <a:r>
              <a:rPr lang="en-GB" dirty="0" err="1" smtClean="0">
                <a:latin typeface="Times New Roman" pitchFamily="18" charset="0"/>
                <a:cs typeface="Times New Roman" pitchFamily="18" charset="0"/>
              </a:rPr>
              <a:t>Ayolabi</a:t>
            </a:r>
            <a:r>
              <a:rPr lang="en-GB" dirty="0" smtClean="0">
                <a:latin typeface="Times New Roman" pitchFamily="18" charset="0"/>
                <a:cs typeface="Times New Roman" pitchFamily="18" charset="0"/>
              </a:rPr>
              <a:t> et.al, 2015).</a:t>
            </a:r>
          </a:p>
          <a:p>
            <a:pPr marL="0" indent="0" algn="just">
              <a:buNone/>
            </a:pPr>
            <a:endParaRPr lang="en-GB"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Many other workers have investigated the contamination of groundwater by heavy metal around landfill site [Lee, et al., 1986, Christensen, et al., 1998, </a:t>
            </a:r>
            <a:r>
              <a:rPr lang="en-US" dirty="0" err="1">
                <a:latin typeface="Times New Roman" pitchFamily="18" charset="0"/>
                <a:cs typeface="Times New Roman" pitchFamily="18" charset="0"/>
              </a:rPr>
              <a:t>Ogundiran</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Afolabi</a:t>
            </a:r>
            <a:r>
              <a:rPr lang="en-US" dirty="0">
                <a:latin typeface="Times New Roman" pitchFamily="18" charset="0"/>
                <a:cs typeface="Times New Roman" pitchFamily="18" charset="0"/>
              </a:rPr>
              <a:t>, 2008, Ayolabi and Peters, 2004, Ayolabi  and </a:t>
            </a:r>
            <a:r>
              <a:rPr lang="en-US" dirty="0" err="1">
                <a:latin typeface="Times New Roman" pitchFamily="18" charset="0"/>
                <a:cs typeface="Times New Roman" pitchFamily="18" charset="0"/>
              </a:rPr>
              <a:t>Oyelayo</a:t>
            </a:r>
            <a:r>
              <a:rPr lang="en-US" dirty="0">
                <a:latin typeface="Times New Roman" pitchFamily="18" charset="0"/>
                <a:cs typeface="Times New Roman" pitchFamily="18" charset="0"/>
              </a:rPr>
              <a:t>, 2005, Ayolabi et al., </a:t>
            </a:r>
            <a:r>
              <a:rPr lang="en-US" dirty="0" smtClean="0">
                <a:latin typeface="Times New Roman" pitchFamily="18" charset="0"/>
                <a:cs typeface="Times New Roman" pitchFamily="18" charset="0"/>
              </a:rPr>
              <a:t>2013,</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Ayolabi</a:t>
            </a:r>
            <a:r>
              <a:rPr lang="en-GB" dirty="0">
                <a:latin typeface="Times New Roman" pitchFamily="18" charset="0"/>
                <a:cs typeface="Times New Roman" pitchFamily="18" charset="0"/>
              </a:rPr>
              <a:t> et.al, 2015</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lgn="just">
              <a:buNone/>
            </a:pPr>
            <a:endParaRPr lang="en-GB" dirty="0">
              <a:latin typeface="Times New Roman" pitchFamily="18" charset="0"/>
              <a:cs typeface="Times New Roman" pitchFamily="18" charset="0"/>
            </a:endParaRPr>
          </a:p>
          <a:p>
            <a:endParaRPr lang="en-US" dirty="0"/>
          </a:p>
        </p:txBody>
      </p:sp>
      <p:sp>
        <p:nvSpPr>
          <p:cNvPr id="6" name="Slide Number Placeholder 5"/>
          <p:cNvSpPr>
            <a:spLocks noGrp="1"/>
          </p:cNvSpPr>
          <p:nvPr>
            <p:ph type="sldNum" sz="quarter" idx="12"/>
          </p:nvPr>
        </p:nvSpPr>
        <p:spPr/>
        <p:txBody>
          <a:bodyPr/>
          <a:lstStyle/>
          <a:p>
            <a:fld id="{4CC26B9C-98DD-4199-8CE1-845E295BAE5E}" type="slidenum">
              <a:rPr lang="en-US" smtClean="0"/>
              <a:t>6</a:t>
            </a:fld>
            <a:endParaRPr lang="en-US"/>
          </a:p>
        </p:txBody>
      </p:sp>
    </p:spTree>
    <p:extLst>
      <p:ext uri="{BB962C8B-B14F-4D97-AF65-F5344CB8AC3E}">
        <p14:creationId xmlns:p14="http://schemas.microsoft.com/office/powerpoint/2010/main" val="303472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33400" y="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itchFamily="18" charset="0"/>
                <a:cs typeface="Times New Roman" pitchFamily="18" charset="0"/>
              </a:rPr>
              <a:t>Materials and methods</a:t>
            </a:r>
            <a:endParaRPr lang="en-GB" sz="3600" dirty="0">
              <a:latin typeface="Times New Roman" pitchFamily="18" charset="0"/>
              <a:cs typeface="Times New Roman" pitchFamily="18" charset="0"/>
            </a:endParaRPr>
          </a:p>
        </p:txBody>
      </p:sp>
      <p:sp>
        <p:nvSpPr>
          <p:cNvPr id="5" name="Content Placeholder 8"/>
          <p:cNvSpPr>
            <a:spLocks noGrp="1"/>
          </p:cNvSpPr>
          <p:nvPr>
            <p:ph idx="1"/>
          </p:nvPr>
        </p:nvSpPr>
        <p:spPr>
          <a:xfrm>
            <a:off x="457200" y="609600"/>
            <a:ext cx="2743200" cy="966418"/>
          </a:xfrm>
          <a:prstGeom prst="rect">
            <a:avLst/>
          </a:prstGeom>
        </p:spPr>
        <p:txBody>
          <a:bodyPr wrap="square">
            <a:spAutoFit/>
          </a:bodyPr>
          <a:lstStyle/>
          <a:p>
            <a:pPr>
              <a:buNone/>
            </a:pPr>
            <a:r>
              <a:rPr lang="en-US" sz="2800" dirty="0" smtClean="0">
                <a:latin typeface="Times New Roman" pitchFamily="18" charset="0"/>
                <a:cs typeface="Times New Roman" pitchFamily="18" charset="0"/>
              </a:rPr>
              <a:t> Data Acquisition</a:t>
            </a:r>
            <a:endParaRPr lang="en-US" sz="2800" b="1"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EM data</a:t>
            </a:r>
          </a:p>
        </p:txBody>
      </p:sp>
      <p:sp>
        <p:nvSpPr>
          <p:cNvPr id="6" name="Rectangle 5"/>
          <p:cNvSpPr/>
          <p:nvPr/>
        </p:nvSpPr>
        <p:spPr>
          <a:xfrm>
            <a:off x="762000" y="6488668"/>
            <a:ext cx="4204886" cy="369332"/>
          </a:xfrm>
          <a:prstGeom prst="rect">
            <a:avLst/>
          </a:prstGeom>
        </p:spPr>
        <p:txBody>
          <a:bodyPr wrap="square">
            <a:spAutoFit/>
          </a:bodyPr>
          <a:lstStyle/>
          <a:p>
            <a:r>
              <a:rPr lang="en-GB" dirty="0" smtClean="0">
                <a:latin typeface="Times New Roman" pitchFamily="18" charset="0"/>
                <a:cs typeface="Times New Roman" pitchFamily="18" charset="0"/>
              </a:rPr>
              <a:t>Figure 1.2: EM-34 instrument</a:t>
            </a:r>
            <a:endParaRPr lang="en-GB"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1524000"/>
            <a:ext cx="7239000" cy="48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4CC26B9C-98DD-4199-8CE1-845E295BAE5E}" type="slidenum">
              <a:rPr lang="en-US" smtClean="0"/>
              <a:t>7</a:t>
            </a:fld>
            <a:endParaRPr lang="en-US"/>
          </a:p>
        </p:txBody>
      </p:sp>
    </p:spTree>
    <p:extLst>
      <p:ext uri="{BB962C8B-B14F-4D97-AF65-F5344CB8AC3E}">
        <p14:creationId xmlns:p14="http://schemas.microsoft.com/office/powerpoint/2010/main" val="403358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2000"/>
          </a:xfrm>
        </p:spPr>
        <p:txBody>
          <a:bodyPr>
            <a:normAutofit/>
          </a:bodyPr>
          <a:lstStyle/>
          <a:p>
            <a:r>
              <a:rPr lang="en-US" sz="3600" dirty="0" smtClean="0">
                <a:latin typeface="Times New Roman" pitchFamily="18" charset="0"/>
                <a:cs typeface="Times New Roman" pitchFamily="18" charset="0"/>
              </a:rPr>
              <a:t>Materials and methods cont’d</a:t>
            </a:r>
            <a:endParaRPr lang="en-GB" sz="3600" dirty="0">
              <a:latin typeface="Times New Roman" pitchFamily="18" charset="0"/>
              <a:cs typeface="Times New Roman" pitchFamily="18" charset="0"/>
            </a:endParaRPr>
          </a:p>
        </p:txBody>
      </p:sp>
      <p:sp>
        <p:nvSpPr>
          <p:cNvPr id="5" name="Content Placeholder 2"/>
          <p:cNvSpPr>
            <a:spLocks noGrp="1"/>
          </p:cNvSpPr>
          <p:nvPr>
            <p:ph idx="1"/>
          </p:nvPr>
        </p:nvSpPr>
        <p:spPr>
          <a:xfrm>
            <a:off x="457200" y="1371601"/>
            <a:ext cx="8229600" cy="3048000"/>
          </a:xfrm>
        </p:spPr>
        <p:txBody>
          <a:bodyPr>
            <a:normAutofit/>
          </a:bodyPr>
          <a:lstStyle/>
          <a:p>
            <a:pPr>
              <a:buFont typeface="Wingdings" pitchFamily="2" charset="2"/>
              <a:buChar char="§"/>
            </a:pPr>
            <a:r>
              <a:rPr lang="en-GB" dirty="0" smtClean="0">
                <a:latin typeface="Times New Roman" pitchFamily="18" charset="0"/>
                <a:cs typeface="Times New Roman" pitchFamily="18" charset="0"/>
              </a:rPr>
              <a:t>Water sample analysis</a:t>
            </a:r>
            <a:r>
              <a:rPr lang="en-GB" b="1"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	</a:t>
            </a:r>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physical </a:t>
            </a:r>
            <a:r>
              <a:rPr lang="en-GB" dirty="0" smtClean="0">
                <a:latin typeface="Times New Roman" pitchFamily="18" charset="0"/>
                <a:cs typeface="Times New Roman" pitchFamily="18" charset="0"/>
              </a:rPr>
              <a:t>properties of water </a:t>
            </a:r>
            <a:r>
              <a:rPr lang="en-GB" dirty="0">
                <a:latin typeface="Times New Roman" pitchFamily="18" charset="0"/>
                <a:cs typeface="Times New Roman" pitchFamily="18" charset="0"/>
              </a:rPr>
              <a:t>tested for are their total dissolved solid (TDS), pH values, </a:t>
            </a:r>
            <a:r>
              <a:rPr lang="en-GB" dirty="0" smtClean="0">
                <a:latin typeface="Times New Roman" pitchFamily="18" charset="0"/>
                <a:cs typeface="Times New Roman" pitchFamily="18" charset="0"/>
              </a:rPr>
              <a:t>temperatures, hardness and </a:t>
            </a:r>
            <a:r>
              <a:rPr lang="en-GB" dirty="0">
                <a:latin typeface="Times New Roman" pitchFamily="18" charset="0"/>
                <a:cs typeface="Times New Roman" pitchFamily="18" charset="0"/>
              </a:rPr>
              <a:t>electrical conductivity (EC). </a:t>
            </a:r>
          </a:p>
        </p:txBody>
      </p:sp>
      <p:sp>
        <p:nvSpPr>
          <p:cNvPr id="6" name="Slide Number Placeholder 5"/>
          <p:cNvSpPr>
            <a:spLocks noGrp="1"/>
          </p:cNvSpPr>
          <p:nvPr>
            <p:ph type="sldNum" sz="quarter" idx="12"/>
          </p:nvPr>
        </p:nvSpPr>
        <p:spPr/>
        <p:txBody>
          <a:bodyPr/>
          <a:lstStyle/>
          <a:p>
            <a:fld id="{4CC26B9C-98DD-4199-8CE1-845E295BAE5E}" type="slidenum">
              <a:rPr lang="en-US" smtClean="0"/>
              <a:t>8</a:t>
            </a:fld>
            <a:endParaRPr lang="en-US"/>
          </a:p>
        </p:txBody>
      </p:sp>
    </p:spTree>
    <p:extLst>
      <p:ext uri="{BB962C8B-B14F-4D97-AF65-F5344CB8AC3E}">
        <p14:creationId xmlns:p14="http://schemas.microsoft.com/office/powerpoint/2010/main" val="15435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0"/>
            <a:ext cx="8229600" cy="1143000"/>
          </a:xfrm>
        </p:spPr>
        <p:txBody>
          <a:bodyPr>
            <a:normAutofit/>
          </a:bodyPr>
          <a:lstStyle/>
          <a:p>
            <a:r>
              <a:rPr lang="en-US" sz="3600" dirty="0" smtClean="0">
                <a:latin typeface="Times New Roman" pitchFamily="18" charset="0"/>
                <a:cs typeface="Times New Roman" pitchFamily="18" charset="0"/>
              </a:rPr>
              <a:t>Materials and methods cont’d</a:t>
            </a:r>
            <a:endParaRPr lang="en-GB" sz="3600" dirty="0">
              <a:latin typeface="Times New Roman" pitchFamily="18" charset="0"/>
              <a:cs typeface="Times New Roman" pitchFamily="18" charset="0"/>
            </a:endParaRPr>
          </a:p>
        </p:txBody>
      </p:sp>
      <p:sp>
        <p:nvSpPr>
          <p:cNvPr id="12" name="Rectangle 11"/>
          <p:cNvSpPr/>
          <p:nvPr/>
        </p:nvSpPr>
        <p:spPr>
          <a:xfrm>
            <a:off x="304800" y="1154668"/>
            <a:ext cx="4019049" cy="461665"/>
          </a:xfrm>
          <a:prstGeom prst="rect">
            <a:avLst/>
          </a:prstGeom>
        </p:spPr>
        <p:txBody>
          <a:bodyPr wrap="none">
            <a:spAutoFit/>
          </a:bodyPr>
          <a:lstStyle/>
          <a:p>
            <a:pPr marL="342900" indent="-342900">
              <a:buFont typeface="Wingdings" pitchFamily="2" charset="2"/>
              <a:buChar char="§"/>
            </a:pPr>
            <a:r>
              <a:rPr lang="en-GB" sz="2400" b="1" dirty="0">
                <a:latin typeface="Times New Roman" pitchFamily="18" charset="0"/>
                <a:cs typeface="Times New Roman" pitchFamily="18" charset="0"/>
              </a:rPr>
              <a:t>Statistical analysis of data </a:t>
            </a:r>
            <a:endParaRPr lang="en-US" sz="2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457200" y="1893332"/>
                <a:ext cx="8229600" cy="42328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Font typeface="Arial" pitchFamily="34" charset="0"/>
                  <a:buNone/>
                </a:pPr>
                <a:r>
                  <a:rPr lang="en-GB" sz="2400" dirty="0" smtClean="0">
                    <a:latin typeface="Times New Roman"/>
                    <a:ea typeface="Calibri"/>
                    <a:cs typeface="Times New Roman"/>
                  </a:rPr>
                  <a:t>Considering the generalised Multiple Linear Regression;</a:t>
                </a:r>
                <a:endParaRPr lang="en-US" sz="2000" dirty="0">
                  <a:ea typeface="Calibri"/>
                  <a:cs typeface="Times New Roman"/>
                </a:endParaRPr>
              </a:p>
              <a:p>
                <a:pPr marL="0" indent="0">
                  <a:lnSpc>
                    <a:spcPct val="115000"/>
                  </a:lnSpc>
                  <a:spcBef>
                    <a:spcPts val="0"/>
                  </a:spcBef>
                  <a:buFont typeface="Arial" pitchFamily="34" charset="0"/>
                  <a:buNone/>
                </a:pPr>
                <a:r>
                  <a:rPr lang="en-GB" sz="2400" dirty="0">
                    <a:latin typeface="Times New Roman"/>
                    <a:ea typeface="Calibri"/>
                    <a:cs typeface="Times New Roman"/>
                  </a:rPr>
                  <a:t> </a:t>
                </a:r>
                <a:endParaRPr lang="en-US" sz="2000" dirty="0">
                  <a:ea typeface="Calibri"/>
                  <a:cs typeface="Times New Roman"/>
                </a:endParaRPr>
              </a:p>
              <a:p>
                <a:pPr marL="0" indent="0">
                  <a:lnSpc>
                    <a:spcPct val="115000"/>
                  </a:lnSpc>
                  <a:spcBef>
                    <a:spcPts val="0"/>
                  </a:spcBef>
                  <a:spcAft>
                    <a:spcPts val="1000"/>
                  </a:spcAft>
                  <a:buFont typeface="Arial" pitchFamily="34" charset="0"/>
                  <a:buNone/>
                </a:pPr>
                <a14:m>
                  <m:oMath xmlns:m="http://schemas.openxmlformats.org/officeDocument/2006/math">
                    <m:r>
                      <a:rPr lang="en-GB" sz="2400" i="1">
                        <a:latin typeface="Cambria Math"/>
                        <a:ea typeface="Calibri"/>
                        <a:cs typeface="Times New Roman"/>
                      </a:rPr>
                      <m:t>𝑌</m:t>
                    </m:r>
                    <m:r>
                      <a:rPr lang="en-GB" sz="2400" i="1">
                        <a:latin typeface="Cambria Math"/>
                        <a:ea typeface="Calibri"/>
                        <a:cs typeface="Times New Roman"/>
                      </a:rPr>
                      <m:t>=</m:t>
                    </m:r>
                    <m:sSub>
                      <m:sSubPr>
                        <m:ctrlPr>
                          <a:rPr lang="en-US" sz="2400" i="1">
                            <a:latin typeface="Cambria Math"/>
                            <a:ea typeface="Calibri"/>
                            <a:cs typeface="Times New Roman"/>
                          </a:rPr>
                        </m:ctrlPr>
                      </m:sSubPr>
                      <m:e>
                        <m:r>
                          <m:rPr>
                            <m:sty m:val="p"/>
                          </m:rPr>
                          <a:rPr lang="en-GB" sz="2400">
                            <a:latin typeface="Cambria Math"/>
                            <a:ea typeface="Calibri"/>
                            <a:cs typeface="Times New Roman"/>
                          </a:rPr>
                          <m:t>β</m:t>
                        </m:r>
                      </m:e>
                      <m:sub>
                        <m:r>
                          <a:rPr lang="en-GB" sz="2400">
                            <a:latin typeface="Cambria Math"/>
                            <a:ea typeface="Calibri"/>
                            <a:cs typeface="Times New Roman"/>
                          </a:rPr>
                          <m:t>0</m:t>
                        </m:r>
                      </m:sub>
                    </m:sSub>
                    <m:r>
                      <a:rPr lang="en-GB" sz="2400">
                        <a:latin typeface="Cambria Math"/>
                        <a:ea typeface="Calibri"/>
                        <a:cs typeface="Times New Roman"/>
                      </a:rPr>
                      <m:t>+</m:t>
                    </m:r>
                    <m:sSub>
                      <m:sSubPr>
                        <m:ctrlPr>
                          <a:rPr lang="en-US" sz="2400" i="1">
                            <a:latin typeface="Cambria Math"/>
                            <a:ea typeface="Calibri"/>
                            <a:cs typeface="Times New Roman"/>
                          </a:rPr>
                        </m:ctrlPr>
                      </m:sSubPr>
                      <m:e>
                        <m:r>
                          <m:rPr>
                            <m:sty m:val="p"/>
                          </m:rPr>
                          <a:rPr lang="en-GB" sz="2400">
                            <a:latin typeface="Cambria Math"/>
                            <a:ea typeface="Calibri"/>
                            <a:cs typeface="Times New Roman"/>
                          </a:rPr>
                          <m:t>β</m:t>
                        </m:r>
                      </m:e>
                      <m:sub>
                        <m:r>
                          <a:rPr lang="en-GB" sz="2400">
                            <a:latin typeface="Cambria Math"/>
                            <a:ea typeface="Calibri"/>
                            <a:cs typeface="Times New Roman"/>
                          </a:rPr>
                          <m:t>1 </m:t>
                        </m:r>
                      </m:sub>
                    </m:sSub>
                    <m:sSub>
                      <m:sSubPr>
                        <m:ctrlPr>
                          <a:rPr lang="en-US" sz="2400" i="1">
                            <a:latin typeface="Cambria Math"/>
                            <a:ea typeface="Calibri"/>
                            <a:cs typeface="Times New Roman"/>
                          </a:rPr>
                        </m:ctrlPr>
                      </m:sSubPr>
                      <m:e>
                        <m:r>
                          <a:rPr lang="en-GB" sz="2400" i="1">
                            <a:latin typeface="Cambria Math"/>
                            <a:ea typeface="Calibri"/>
                            <a:cs typeface="Times New Roman"/>
                          </a:rPr>
                          <m:t>𝑋</m:t>
                        </m:r>
                      </m:e>
                      <m:sub>
                        <m:r>
                          <a:rPr lang="en-GB" sz="2400" i="1">
                            <a:latin typeface="Cambria Math"/>
                            <a:ea typeface="Calibri"/>
                            <a:cs typeface="Times New Roman"/>
                          </a:rPr>
                          <m:t>1</m:t>
                        </m:r>
                      </m:sub>
                    </m:sSub>
                    <m:r>
                      <a:rPr lang="en-GB" sz="2400">
                        <a:latin typeface="Cambria Math"/>
                        <a:ea typeface="Calibri"/>
                        <a:cs typeface="Times New Roman"/>
                      </a:rPr>
                      <m:t>+</m:t>
                    </m:r>
                    <m:sSub>
                      <m:sSubPr>
                        <m:ctrlPr>
                          <a:rPr lang="en-US" sz="2400" i="1">
                            <a:latin typeface="Cambria Math"/>
                            <a:ea typeface="Calibri"/>
                            <a:cs typeface="Times New Roman"/>
                          </a:rPr>
                        </m:ctrlPr>
                      </m:sSubPr>
                      <m:e>
                        <m:r>
                          <m:rPr>
                            <m:sty m:val="p"/>
                          </m:rPr>
                          <a:rPr lang="en-GB" sz="2400">
                            <a:latin typeface="Cambria Math"/>
                            <a:ea typeface="Calibri"/>
                            <a:cs typeface="Times New Roman"/>
                          </a:rPr>
                          <m:t>β</m:t>
                        </m:r>
                      </m:e>
                      <m:sub>
                        <m:r>
                          <a:rPr lang="en-GB" sz="2400">
                            <a:latin typeface="Cambria Math"/>
                            <a:ea typeface="Calibri"/>
                            <a:cs typeface="Times New Roman"/>
                          </a:rPr>
                          <m:t>2</m:t>
                        </m:r>
                      </m:sub>
                    </m:sSub>
                    <m:sSub>
                      <m:sSubPr>
                        <m:ctrlPr>
                          <a:rPr lang="en-US" sz="2400" i="1">
                            <a:latin typeface="Cambria Math"/>
                            <a:ea typeface="Calibri"/>
                            <a:cs typeface="Times New Roman"/>
                          </a:rPr>
                        </m:ctrlPr>
                      </m:sSubPr>
                      <m:e>
                        <m:r>
                          <a:rPr lang="en-GB" sz="2400" i="1">
                            <a:latin typeface="Cambria Math"/>
                            <a:ea typeface="Calibri"/>
                            <a:cs typeface="Times New Roman"/>
                          </a:rPr>
                          <m:t>𝑋</m:t>
                        </m:r>
                      </m:e>
                      <m:sub>
                        <m:r>
                          <a:rPr lang="en-GB" sz="2400" i="1">
                            <a:latin typeface="Cambria Math"/>
                            <a:ea typeface="Calibri"/>
                            <a:cs typeface="Times New Roman"/>
                          </a:rPr>
                          <m:t>2</m:t>
                        </m:r>
                      </m:sub>
                    </m:sSub>
                    <m:r>
                      <a:rPr lang="en-GB" sz="2400">
                        <a:latin typeface="Cambria Math"/>
                        <a:ea typeface="Calibri"/>
                        <a:cs typeface="Times New Roman"/>
                      </a:rPr>
                      <m:t>+…</m:t>
                    </m:r>
                    <m:sSub>
                      <m:sSubPr>
                        <m:ctrlPr>
                          <a:rPr lang="en-US" sz="2400" i="1">
                            <a:latin typeface="Cambria Math"/>
                            <a:ea typeface="Calibri"/>
                            <a:cs typeface="Times New Roman"/>
                          </a:rPr>
                        </m:ctrlPr>
                      </m:sSubPr>
                      <m:e>
                        <m:r>
                          <m:rPr>
                            <m:sty m:val="p"/>
                          </m:rPr>
                          <a:rPr lang="en-GB" sz="2400">
                            <a:latin typeface="Cambria Math"/>
                            <a:ea typeface="Calibri"/>
                            <a:cs typeface="Times New Roman"/>
                          </a:rPr>
                          <m:t>β</m:t>
                        </m:r>
                      </m:e>
                      <m:sub>
                        <m:r>
                          <a:rPr lang="en-GB" sz="2400" i="1">
                            <a:latin typeface="Cambria Math"/>
                            <a:ea typeface="Calibri"/>
                            <a:cs typeface="Times New Roman"/>
                          </a:rPr>
                          <m:t>𝑛</m:t>
                        </m:r>
                      </m:sub>
                    </m:sSub>
                    <m:sSub>
                      <m:sSubPr>
                        <m:ctrlPr>
                          <a:rPr lang="en-US" sz="2400" i="1">
                            <a:latin typeface="Cambria Math"/>
                            <a:ea typeface="Calibri"/>
                            <a:cs typeface="Times New Roman"/>
                          </a:rPr>
                        </m:ctrlPr>
                      </m:sSubPr>
                      <m:e>
                        <m:r>
                          <a:rPr lang="en-GB" sz="2400" i="1">
                            <a:latin typeface="Cambria Math"/>
                            <a:ea typeface="Calibri"/>
                            <a:cs typeface="Times New Roman"/>
                          </a:rPr>
                          <m:t>𝑋</m:t>
                        </m:r>
                      </m:e>
                      <m:sub>
                        <m:r>
                          <a:rPr lang="en-GB" sz="2400" i="1">
                            <a:latin typeface="Cambria Math"/>
                            <a:ea typeface="Calibri"/>
                            <a:cs typeface="Times New Roman"/>
                          </a:rPr>
                          <m:t>𝑛</m:t>
                        </m:r>
                      </m:sub>
                    </m:sSub>
                    <m:r>
                      <a:rPr lang="en-GB" sz="2400">
                        <a:latin typeface="Cambria Math"/>
                        <a:ea typeface="Calibri"/>
                        <a:cs typeface="Times New Roman"/>
                      </a:rPr>
                      <m:t>+ </m:t>
                    </m:r>
                    <m:sSub>
                      <m:sSubPr>
                        <m:ctrlPr>
                          <a:rPr lang="en-US" sz="2400" i="1">
                            <a:latin typeface="Cambria Math"/>
                            <a:ea typeface="Calibri"/>
                            <a:cs typeface="Times New Roman"/>
                          </a:rPr>
                        </m:ctrlPr>
                      </m:sSubPr>
                      <m:e>
                        <m:r>
                          <m:rPr>
                            <m:sty m:val="p"/>
                          </m:rPr>
                          <a:rPr lang="en-GB" sz="2400">
                            <a:latin typeface="Cambria Math"/>
                            <a:ea typeface="Calibri"/>
                            <a:cs typeface="Times New Roman"/>
                          </a:rPr>
                          <m:t>η</m:t>
                        </m:r>
                      </m:e>
                      <m:sub>
                        <m:r>
                          <m:rPr>
                            <m:sty m:val="p"/>
                          </m:rPr>
                          <a:rPr lang="en-GB" sz="2400">
                            <a:latin typeface="Cambria Math"/>
                            <a:ea typeface="Calibri"/>
                            <a:cs typeface="Times New Roman"/>
                          </a:rPr>
                          <m:t>i</m:t>
                        </m:r>
                      </m:sub>
                    </m:sSub>
                  </m:oMath>
                </a14:m>
                <a:r>
                  <a:rPr lang="en-GB" sz="2400" dirty="0">
                    <a:latin typeface="Times New Roman"/>
                    <a:ea typeface="Times New Roman"/>
                    <a:cs typeface="Times New Roman"/>
                  </a:rPr>
                  <a:t>…………………. (3.0)</a:t>
                </a:r>
                <a:endParaRPr lang="en-US" sz="2000" dirty="0">
                  <a:ea typeface="Calibri"/>
                  <a:cs typeface="Times New Roman"/>
                </a:endParaRPr>
              </a:p>
              <a:p>
                <a:pPr marL="0" indent="0">
                  <a:lnSpc>
                    <a:spcPct val="115000"/>
                  </a:lnSpc>
                  <a:spcBef>
                    <a:spcPts val="0"/>
                  </a:spcBef>
                  <a:spcAft>
                    <a:spcPts val="1000"/>
                  </a:spcAft>
                  <a:buFont typeface="Arial" pitchFamily="34" charset="0"/>
                  <a:buNone/>
                </a:pPr>
                <a:r>
                  <a:rPr lang="en-GB" sz="2400" dirty="0">
                    <a:latin typeface="Times New Roman"/>
                    <a:ea typeface="Calibri"/>
                    <a:cs typeface="Times New Roman"/>
                  </a:rPr>
                  <a:t>Where Y = Dependent variable predicted by regression model</a:t>
                </a:r>
                <a:endParaRPr lang="en-US" sz="2000" dirty="0">
                  <a:ea typeface="Calibri"/>
                  <a:cs typeface="Times New Roman"/>
                </a:endParaRPr>
              </a:p>
              <a:p>
                <a:pPr marL="0" indent="0">
                  <a:lnSpc>
                    <a:spcPct val="115000"/>
                  </a:lnSpc>
                  <a:spcBef>
                    <a:spcPts val="0"/>
                  </a:spcBef>
                  <a:spcAft>
                    <a:spcPts val="1000"/>
                  </a:spcAft>
                  <a:buFont typeface="Arial" pitchFamily="34" charset="0"/>
                  <a:buNone/>
                </a:pPr>
                <a:r>
                  <a:rPr lang="en-GB" sz="2400" dirty="0">
                    <a:latin typeface="Times New Roman"/>
                    <a:ea typeface="Calibri"/>
                    <a:cs typeface="Times New Roman"/>
                  </a:rPr>
                  <a:t>	</a:t>
                </a:r>
                <a14:m>
                  <m:oMath xmlns:m="http://schemas.openxmlformats.org/officeDocument/2006/math">
                    <m:sSub>
                      <m:sSubPr>
                        <m:ctrlPr>
                          <a:rPr lang="en-US" sz="2400" i="1">
                            <a:latin typeface="Cambria Math"/>
                            <a:ea typeface="Calibri"/>
                            <a:cs typeface="Times New Roman"/>
                          </a:rPr>
                        </m:ctrlPr>
                      </m:sSubPr>
                      <m:e>
                        <m:r>
                          <m:rPr>
                            <m:sty m:val="p"/>
                          </m:rPr>
                          <a:rPr lang="en-GB" sz="2400">
                            <a:latin typeface="Cambria Math"/>
                            <a:ea typeface="Calibri"/>
                            <a:cs typeface="Times New Roman"/>
                          </a:rPr>
                          <m:t>β</m:t>
                        </m:r>
                      </m:e>
                      <m:sub>
                        <m:r>
                          <a:rPr lang="en-GB" sz="2400">
                            <a:latin typeface="Cambria Math"/>
                            <a:ea typeface="Calibri"/>
                            <a:cs typeface="Times New Roman"/>
                          </a:rPr>
                          <m:t>0</m:t>
                        </m:r>
                      </m:sub>
                    </m:sSub>
                    <m:r>
                      <a:rPr lang="en-GB" sz="2400">
                        <a:latin typeface="Cambria Math"/>
                        <a:ea typeface="Calibri"/>
                        <a:cs typeface="Times New Roman"/>
                      </a:rPr>
                      <m:t>=</m:t>
                    </m:r>
                    <m:r>
                      <m:rPr>
                        <m:sty m:val="p"/>
                      </m:rPr>
                      <a:rPr lang="en-GB" sz="2400">
                        <a:latin typeface="Cambria Math"/>
                        <a:ea typeface="Calibri"/>
                        <a:cs typeface="Times New Roman"/>
                      </a:rPr>
                      <m:t>Intercept</m:t>
                    </m:r>
                  </m:oMath>
                </a14:m>
                <a:r>
                  <a:rPr lang="en-GB" sz="2400" dirty="0">
                    <a:latin typeface="Times New Roman"/>
                    <a:ea typeface="Times New Roman"/>
                    <a:cs typeface="Times New Roman"/>
                  </a:rPr>
                  <a:t> Of the regression line</a:t>
                </a:r>
                <a:endParaRPr lang="en-US" sz="2000" dirty="0">
                  <a:ea typeface="Calibri"/>
                  <a:cs typeface="Times New Roman"/>
                </a:endParaRPr>
              </a:p>
              <a:p>
                <a:pPr marL="0" indent="0">
                  <a:lnSpc>
                    <a:spcPct val="115000"/>
                  </a:lnSpc>
                  <a:spcBef>
                    <a:spcPts val="0"/>
                  </a:spcBef>
                  <a:spcAft>
                    <a:spcPts val="1000"/>
                  </a:spcAft>
                  <a:buFont typeface="Arial" pitchFamily="34" charset="0"/>
                  <a:buNone/>
                </a:pPr>
                <a:r>
                  <a:rPr lang="en-GB" sz="2400" dirty="0">
                    <a:latin typeface="Times New Roman"/>
                    <a:ea typeface="Times New Roman"/>
                    <a:cs typeface="Times New Roman"/>
                  </a:rPr>
                  <a:t>	</a:t>
                </a:r>
                <a14:m>
                  <m:oMath xmlns:m="http://schemas.openxmlformats.org/officeDocument/2006/math">
                    <m:sSub>
                      <m:sSubPr>
                        <m:ctrlPr>
                          <a:rPr lang="en-US" sz="2400" i="1">
                            <a:latin typeface="Cambria Math"/>
                            <a:ea typeface="Calibri"/>
                            <a:cs typeface="Times New Roman"/>
                          </a:rPr>
                        </m:ctrlPr>
                      </m:sSubPr>
                      <m:e>
                        <m:r>
                          <m:rPr>
                            <m:sty m:val="p"/>
                          </m:rPr>
                          <a:rPr lang="en-GB" sz="2400">
                            <a:latin typeface="Cambria Math"/>
                            <a:ea typeface="Calibri"/>
                            <a:cs typeface="Times New Roman"/>
                          </a:rPr>
                          <m:t>β</m:t>
                        </m:r>
                      </m:e>
                      <m:sub>
                        <m:r>
                          <a:rPr lang="en-GB" sz="2400">
                            <a:latin typeface="Cambria Math"/>
                            <a:ea typeface="Calibri"/>
                            <a:cs typeface="Times New Roman"/>
                          </a:rPr>
                          <m:t>1 </m:t>
                        </m:r>
                      </m:sub>
                    </m:sSub>
                    <m:r>
                      <m:rPr>
                        <m:sty m:val="p"/>
                      </m:rPr>
                      <a:rPr lang="en-GB" sz="2400">
                        <a:latin typeface="Cambria Math"/>
                        <a:ea typeface="Calibri"/>
                        <a:cs typeface="Times New Roman"/>
                      </a:rPr>
                      <m:t>through</m:t>
                    </m:r>
                    <m:r>
                      <a:rPr lang="en-GB" sz="2400">
                        <a:latin typeface="Cambria Math"/>
                        <a:ea typeface="Calibri"/>
                        <a:cs typeface="Times New Roman"/>
                      </a:rPr>
                      <m:t> </m:t>
                    </m:r>
                    <m:r>
                      <m:rPr>
                        <m:sty m:val="p"/>
                      </m:rPr>
                      <a:rPr lang="en-GB" sz="2400">
                        <a:latin typeface="Cambria Math"/>
                        <a:ea typeface="Calibri"/>
                        <a:cs typeface="Times New Roman"/>
                      </a:rPr>
                      <m:t>βn</m:t>
                    </m:r>
                    <m:r>
                      <a:rPr lang="en-GB" sz="2400">
                        <a:latin typeface="Cambria Math"/>
                        <a:ea typeface="Calibri"/>
                        <a:cs typeface="Times New Roman"/>
                      </a:rPr>
                      <m:t> </m:t>
                    </m:r>
                    <m:r>
                      <m:rPr>
                        <m:sty m:val="p"/>
                      </m:rPr>
                      <a:rPr lang="en-GB" sz="2400">
                        <a:latin typeface="Cambria Math"/>
                        <a:ea typeface="Calibri"/>
                        <a:cs typeface="Times New Roman"/>
                      </a:rPr>
                      <m:t>are</m:t>
                    </m:r>
                    <m:r>
                      <a:rPr lang="en-GB" sz="2400">
                        <a:latin typeface="Cambria Math"/>
                        <a:ea typeface="Calibri"/>
                        <a:cs typeface="Times New Roman"/>
                      </a:rPr>
                      <m:t> </m:t>
                    </m:r>
                    <m:r>
                      <m:rPr>
                        <m:sty m:val="p"/>
                      </m:rPr>
                      <a:rPr lang="en-GB" sz="2400">
                        <a:latin typeface="Cambria Math"/>
                        <a:ea typeface="Calibri"/>
                        <a:cs typeface="Times New Roman"/>
                      </a:rPr>
                      <m:t>the</m:t>
                    </m:r>
                    <m:r>
                      <a:rPr lang="en-GB" sz="2400">
                        <a:latin typeface="Cambria Math"/>
                        <a:ea typeface="Calibri"/>
                        <a:cs typeface="Times New Roman"/>
                      </a:rPr>
                      <m:t> </m:t>
                    </m:r>
                    <m:r>
                      <m:rPr>
                        <m:sty m:val="p"/>
                      </m:rPr>
                      <a:rPr lang="en-GB" sz="2400">
                        <a:latin typeface="Cambria Math"/>
                        <a:ea typeface="Calibri"/>
                        <a:cs typeface="Times New Roman"/>
                      </a:rPr>
                      <m:t>slopes</m:t>
                    </m:r>
                    <m:r>
                      <a:rPr lang="en-GB" sz="2400">
                        <a:latin typeface="Cambria Math"/>
                        <a:ea typeface="Calibri"/>
                        <a:cs typeface="Times New Roman"/>
                      </a:rPr>
                      <m:t> </m:t>
                    </m:r>
                    <m:r>
                      <m:rPr>
                        <m:sty m:val="p"/>
                      </m:rPr>
                      <a:rPr lang="en-GB" sz="2400">
                        <a:latin typeface="Cambria Math"/>
                        <a:ea typeface="Calibri"/>
                        <a:cs typeface="Times New Roman"/>
                      </a:rPr>
                      <m:t>of</m:t>
                    </m:r>
                    <m:r>
                      <a:rPr lang="en-GB" sz="2400">
                        <a:latin typeface="Cambria Math"/>
                        <a:ea typeface="Calibri"/>
                        <a:cs typeface="Times New Roman"/>
                      </a:rPr>
                      <m:t> </m:t>
                    </m:r>
                    <m:r>
                      <m:rPr>
                        <m:sty m:val="p"/>
                      </m:rPr>
                      <a:rPr lang="en-GB" sz="2400">
                        <a:latin typeface="Cambria Math"/>
                        <a:ea typeface="Calibri"/>
                        <a:cs typeface="Times New Roman"/>
                      </a:rPr>
                      <m:t>the</m:t>
                    </m:r>
                    <m:r>
                      <a:rPr lang="en-GB" sz="2400">
                        <a:latin typeface="Cambria Math"/>
                        <a:ea typeface="Calibri"/>
                        <a:cs typeface="Times New Roman"/>
                      </a:rPr>
                      <m:t> </m:t>
                    </m:r>
                    <m:r>
                      <m:rPr>
                        <m:sty m:val="p"/>
                      </m:rPr>
                      <a:rPr lang="en-GB" sz="2400">
                        <a:latin typeface="Cambria Math"/>
                        <a:ea typeface="Calibri"/>
                        <a:cs typeface="Times New Roman"/>
                      </a:rPr>
                      <m:t>regression</m:t>
                    </m:r>
                    <m:r>
                      <a:rPr lang="en-GB" sz="2400">
                        <a:latin typeface="Cambria Math"/>
                        <a:ea typeface="Calibri"/>
                        <a:cs typeface="Times New Roman"/>
                      </a:rPr>
                      <m:t> </m:t>
                    </m:r>
                    <m:r>
                      <m:rPr>
                        <m:sty m:val="p"/>
                      </m:rPr>
                      <a:rPr lang="en-GB" sz="2400">
                        <a:latin typeface="Cambria Math"/>
                        <a:ea typeface="Calibri"/>
                        <a:cs typeface="Times New Roman"/>
                      </a:rPr>
                      <m:t>line</m:t>
                    </m:r>
                  </m:oMath>
                </a14:m>
                <a:endParaRPr lang="en-US" sz="2000" dirty="0">
                  <a:ea typeface="Calibri"/>
                  <a:cs typeface="Times New Roman"/>
                </a:endParaRPr>
              </a:p>
              <a:p>
                <a:pPr marL="0" indent="0">
                  <a:lnSpc>
                    <a:spcPct val="115000"/>
                  </a:lnSpc>
                  <a:spcBef>
                    <a:spcPts val="0"/>
                  </a:spcBef>
                  <a:spcAft>
                    <a:spcPts val="1000"/>
                  </a:spcAft>
                  <a:buFont typeface="Arial" pitchFamily="34" charset="0"/>
                  <a:buNone/>
                </a:pPr>
                <a:r>
                  <a:rPr lang="en-GB" sz="2400" dirty="0">
                    <a:latin typeface="Times New Roman"/>
                    <a:ea typeface="Times New Roman"/>
                    <a:cs typeface="Times New Roman"/>
                  </a:rPr>
                  <a:t>	</a:t>
                </a:r>
                <a14:m>
                  <m:oMath xmlns:m="http://schemas.openxmlformats.org/officeDocument/2006/math">
                    <m:sSub>
                      <m:sSubPr>
                        <m:ctrlPr>
                          <a:rPr lang="en-US" sz="2400" i="1">
                            <a:latin typeface="Cambria Math"/>
                            <a:ea typeface="Calibri"/>
                            <a:cs typeface="Times New Roman"/>
                          </a:rPr>
                        </m:ctrlPr>
                      </m:sSubPr>
                      <m:e>
                        <m:r>
                          <a:rPr lang="en-GB" sz="2400" i="1">
                            <a:latin typeface="Cambria Math"/>
                            <a:ea typeface="Calibri"/>
                            <a:cs typeface="Times New Roman"/>
                          </a:rPr>
                          <m:t>𝑋</m:t>
                        </m:r>
                      </m:e>
                      <m:sub>
                        <m:r>
                          <a:rPr lang="en-GB" sz="2400" i="1">
                            <a:latin typeface="Cambria Math"/>
                            <a:ea typeface="Calibri"/>
                            <a:cs typeface="Times New Roman"/>
                          </a:rPr>
                          <m:t>1</m:t>
                        </m:r>
                      </m:sub>
                    </m:sSub>
                    <m:r>
                      <a:rPr lang="en-GB" sz="2400">
                        <a:latin typeface="Cambria Math"/>
                        <a:ea typeface="Calibri"/>
                        <a:cs typeface="Times New Roman"/>
                      </a:rPr>
                      <m:t> </m:t>
                    </m:r>
                    <m:r>
                      <m:rPr>
                        <m:sty m:val="p"/>
                      </m:rPr>
                      <a:rPr lang="en-GB" sz="2400">
                        <a:latin typeface="Cambria Math"/>
                        <a:ea typeface="Calibri"/>
                        <a:cs typeface="Times New Roman"/>
                      </a:rPr>
                      <m:t>throuhg</m:t>
                    </m:r>
                    <m:r>
                      <a:rPr lang="en-GB" sz="2400">
                        <a:latin typeface="Cambria Math"/>
                        <a:ea typeface="Calibri"/>
                        <a:cs typeface="Times New Roman"/>
                      </a:rPr>
                      <m:t> </m:t>
                    </m:r>
                    <m:sSub>
                      <m:sSubPr>
                        <m:ctrlPr>
                          <a:rPr lang="en-US" sz="2400" i="1">
                            <a:latin typeface="Cambria Math"/>
                            <a:ea typeface="Calibri"/>
                            <a:cs typeface="Times New Roman"/>
                          </a:rPr>
                        </m:ctrlPr>
                      </m:sSubPr>
                      <m:e>
                        <m:r>
                          <a:rPr lang="en-GB" sz="2400" i="1">
                            <a:latin typeface="Cambria Math"/>
                            <a:ea typeface="Calibri"/>
                            <a:cs typeface="Times New Roman"/>
                          </a:rPr>
                          <m:t>𝑋</m:t>
                        </m:r>
                      </m:e>
                      <m:sub>
                        <m:r>
                          <a:rPr lang="en-GB" sz="2400" i="1">
                            <a:latin typeface="Cambria Math"/>
                            <a:ea typeface="Calibri"/>
                            <a:cs typeface="Times New Roman"/>
                          </a:rPr>
                          <m:t>𝑛</m:t>
                        </m:r>
                      </m:sub>
                    </m:sSub>
                    <m:r>
                      <a:rPr lang="en-GB" sz="2400">
                        <a:latin typeface="Cambria Math"/>
                        <a:ea typeface="Calibri"/>
                        <a:cs typeface="Times New Roman"/>
                      </a:rPr>
                      <m:t> </m:t>
                    </m:r>
                    <m:r>
                      <m:rPr>
                        <m:sty m:val="p"/>
                      </m:rPr>
                      <a:rPr lang="en-GB" sz="2400">
                        <a:latin typeface="Cambria Math"/>
                        <a:ea typeface="Calibri"/>
                        <a:cs typeface="Times New Roman"/>
                      </a:rPr>
                      <m:t>are</m:t>
                    </m:r>
                    <m:r>
                      <a:rPr lang="en-GB" sz="2400">
                        <a:latin typeface="Cambria Math"/>
                        <a:ea typeface="Calibri"/>
                        <a:cs typeface="Times New Roman"/>
                      </a:rPr>
                      <m:t> </m:t>
                    </m:r>
                    <m:r>
                      <m:rPr>
                        <m:sty m:val="p"/>
                      </m:rPr>
                      <a:rPr lang="en-GB" sz="2400">
                        <a:latin typeface="Cambria Math"/>
                        <a:ea typeface="Calibri"/>
                        <a:cs typeface="Times New Roman"/>
                      </a:rPr>
                      <m:t>the</m:t>
                    </m:r>
                    <m:r>
                      <a:rPr lang="en-GB" sz="2400">
                        <a:latin typeface="Cambria Math"/>
                        <a:ea typeface="Calibri"/>
                        <a:cs typeface="Times New Roman"/>
                      </a:rPr>
                      <m:t> </m:t>
                    </m:r>
                    <m:r>
                      <m:rPr>
                        <m:sty m:val="p"/>
                      </m:rPr>
                      <a:rPr lang="en-GB" sz="2400">
                        <a:latin typeface="Cambria Math"/>
                        <a:ea typeface="Calibri"/>
                        <a:cs typeface="Times New Roman"/>
                      </a:rPr>
                      <m:t>independent</m:t>
                    </m:r>
                    <m:r>
                      <a:rPr lang="en-GB" sz="2400">
                        <a:latin typeface="Cambria Math"/>
                        <a:ea typeface="Calibri"/>
                        <a:cs typeface="Times New Roman"/>
                      </a:rPr>
                      <m:t> </m:t>
                    </m:r>
                    <m:r>
                      <m:rPr>
                        <m:sty m:val="p"/>
                      </m:rPr>
                      <a:rPr lang="en-GB" sz="2400">
                        <a:latin typeface="Cambria Math"/>
                        <a:ea typeface="Calibri"/>
                        <a:cs typeface="Times New Roman"/>
                      </a:rPr>
                      <m:t>variables</m:t>
                    </m:r>
                  </m:oMath>
                </a14:m>
                <a:endParaRPr lang="en-US" sz="2000" dirty="0">
                  <a:ea typeface="Calibri"/>
                  <a:cs typeface="Times New Roman"/>
                </a:endParaRPr>
              </a:p>
              <a:p>
                <a:pPr marL="0" indent="0">
                  <a:lnSpc>
                    <a:spcPct val="115000"/>
                  </a:lnSpc>
                  <a:spcBef>
                    <a:spcPts val="0"/>
                  </a:spcBef>
                  <a:spcAft>
                    <a:spcPts val="1000"/>
                  </a:spcAft>
                  <a:buFont typeface="Arial" pitchFamily="34" charset="0"/>
                  <a:buNone/>
                </a:pPr>
                <a:r>
                  <a:rPr lang="en-GB" sz="2400" dirty="0">
                    <a:latin typeface="Times New Roman"/>
                    <a:ea typeface="Calibri"/>
                    <a:cs typeface="Times New Roman"/>
                  </a:rPr>
                  <a:t>	</a:t>
                </a:r>
                <a14:m>
                  <m:oMath xmlns:m="http://schemas.openxmlformats.org/officeDocument/2006/math">
                    <m:sSub>
                      <m:sSubPr>
                        <m:ctrlPr>
                          <a:rPr lang="en-US" sz="2400" i="1">
                            <a:latin typeface="Cambria Math"/>
                            <a:ea typeface="Calibri"/>
                            <a:cs typeface="Times New Roman"/>
                          </a:rPr>
                        </m:ctrlPr>
                      </m:sSubPr>
                      <m:e>
                        <m:r>
                          <m:rPr>
                            <m:sty m:val="p"/>
                          </m:rPr>
                          <a:rPr lang="en-GB" sz="2400">
                            <a:latin typeface="Cambria Math"/>
                            <a:ea typeface="Calibri"/>
                            <a:cs typeface="Times New Roman"/>
                          </a:rPr>
                          <m:t>η</m:t>
                        </m:r>
                      </m:e>
                      <m:sub>
                        <m:r>
                          <m:rPr>
                            <m:sty m:val="p"/>
                          </m:rPr>
                          <a:rPr lang="en-GB" sz="2400">
                            <a:latin typeface="Cambria Math"/>
                            <a:ea typeface="Calibri"/>
                            <a:cs typeface="Times New Roman"/>
                          </a:rPr>
                          <m:t>i</m:t>
                        </m:r>
                      </m:sub>
                    </m:sSub>
                    <m:r>
                      <a:rPr lang="en-GB" sz="2400">
                        <a:latin typeface="Cambria Math"/>
                        <a:ea typeface="Calibri"/>
                        <a:cs typeface="Times New Roman"/>
                      </a:rPr>
                      <m:t>=</m:t>
                    </m:r>
                    <m:r>
                      <m:rPr>
                        <m:sty m:val="p"/>
                      </m:rPr>
                      <a:rPr lang="en-GB" sz="2400">
                        <a:latin typeface="Cambria Math"/>
                        <a:ea typeface="Calibri"/>
                        <a:cs typeface="Times New Roman"/>
                      </a:rPr>
                      <m:t>is</m:t>
                    </m:r>
                    <m:r>
                      <a:rPr lang="en-GB" sz="2400">
                        <a:latin typeface="Cambria Math"/>
                        <a:ea typeface="Calibri"/>
                        <a:cs typeface="Times New Roman"/>
                      </a:rPr>
                      <m:t> </m:t>
                    </m:r>
                    <m:r>
                      <m:rPr>
                        <m:sty m:val="p"/>
                      </m:rPr>
                      <a:rPr lang="en-GB" sz="2400">
                        <a:latin typeface="Cambria Math"/>
                        <a:ea typeface="Calibri"/>
                        <a:cs typeface="Times New Roman"/>
                      </a:rPr>
                      <m:t>the</m:t>
                    </m:r>
                    <m:r>
                      <a:rPr lang="en-GB" sz="2400">
                        <a:latin typeface="Cambria Math"/>
                        <a:ea typeface="Calibri"/>
                        <a:cs typeface="Times New Roman"/>
                      </a:rPr>
                      <m:t> </m:t>
                    </m:r>
                    <m:r>
                      <m:rPr>
                        <m:sty m:val="p"/>
                      </m:rPr>
                      <a:rPr lang="en-GB" sz="2400">
                        <a:latin typeface="Cambria Math"/>
                        <a:ea typeface="Calibri"/>
                        <a:cs typeface="Times New Roman"/>
                      </a:rPr>
                      <m:t>error</m:t>
                    </m:r>
                    <m:r>
                      <a:rPr lang="en-GB" sz="2400">
                        <a:latin typeface="Cambria Math"/>
                        <a:ea typeface="Calibri"/>
                        <a:cs typeface="Times New Roman"/>
                      </a:rPr>
                      <m:t> </m:t>
                    </m:r>
                    <m:r>
                      <m:rPr>
                        <m:sty m:val="p"/>
                      </m:rPr>
                      <a:rPr lang="en-GB" sz="2400">
                        <a:latin typeface="Cambria Math"/>
                        <a:ea typeface="Calibri"/>
                        <a:cs typeface="Times New Roman"/>
                      </a:rPr>
                      <m:t>term</m:t>
                    </m:r>
                  </m:oMath>
                </a14:m>
                <a:endParaRPr lang="en-US" sz="2000" dirty="0">
                  <a:ea typeface="Calibri"/>
                  <a:cs typeface="Times New Roman"/>
                </a:endParaRPr>
              </a:p>
              <a:p>
                <a:pPr marL="0" indent="0">
                  <a:lnSpc>
                    <a:spcPct val="115000"/>
                  </a:lnSpc>
                  <a:spcBef>
                    <a:spcPts val="0"/>
                  </a:spcBef>
                  <a:spcAft>
                    <a:spcPts val="1000"/>
                  </a:spcAft>
                  <a:buFont typeface="Arial" pitchFamily="34" charset="0"/>
                  <a:buNone/>
                </a:pPr>
                <a:endParaRPr lang="en-US" sz="2000" dirty="0">
                  <a:ea typeface="Calibri"/>
                  <a:cs typeface="Times New Roman"/>
                </a:endParaRPr>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457200" y="1893332"/>
                <a:ext cx="8229600" cy="4232831"/>
              </a:xfrm>
              <a:prstGeom prst="rect">
                <a:avLst/>
              </a:prstGeom>
              <a:blipFill rotWithShape="1">
                <a:blip r:embed="rId2"/>
                <a:stretch>
                  <a:fillRect l="-1111" t="-576" b="-10086"/>
                </a:stretch>
              </a:blipFill>
            </p:spPr>
            <p:txBody>
              <a:bodyPr/>
              <a:lstStyle/>
              <a:p>
                <a:r>
                  <a:rPr lang="en-US">
                    <a:noFill/>
                  </a:rPr>
                  <a:t> </a:t>
                </a:r>
              </a:p>
            </p:txBody>
          </p:sp>
        </mc:Fallback>
      </mc:AlternateContent>
      <p:sp>
        <p:nvSpPr>
          <p:cNvPr id="14" name="Slide Number Placeholder 13"/>
          <p:cNvSpPr>
            <a:spLocks noGrp="1"/>
          </p:cNvSpPr>
          <p:nvPr>
            <p:ph type="sldNum" sz="quarter" idx="12"/>
          </p:nvPr>
        </p:nvSpPr>
        <p:spPr/>
        <p:txBody>
          <a:bodyPr/>
          <a:lstStyle/>
          <a:p>
            <a:fld id="{4CC26B9C-98DD-4199-8CE1-845E295BAE5E}" type="slidenum">
              <a:rPr lang="en-US" smtClean="0"/>
              <a:t>9</a:t>
            </a:fld>
            <a:endParaRPr lang="en-US"/>
          </a:p>
        </p:txBody>
      </p:sp>
    </p:spTree>
    <p:extLst>
      <p:ext uri="{BB962C8B-B14F-4D97-AF65-F5344CB8AC3E}">
        <p14:creationId xmlns:p14="http://schemas.microsoft.com/office/powerpoint/2010/main" val="3619433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1387</Words>
  <Application>Microsoft Office PowerPoint</Application>
  <PresentationFormat>On-screen Show (4:3)</PresentationFormat>
  <Paragraphs>209</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Document</vt:lpstr>
      <vt:lpstr>PowerPoint Presentation</vt:lpstr>
      <vt:lpstr>Presentation Outline</vt:lpstr>
      <vt:lpstr> Background to the study  </vt:lpstr>
      <vt:lpstr>PowerPoint Presentation</vt:lpstr>
      <vt:lpstr>Aim and objectives of the study  </vt:lpstr>
      <vt:lpstr>Literature review</vt:lpstr>
      <vt:lpstr>Materials and methods</vt:lpstr>
      <vt:lpstr>Materials and methods cont’d</vt:lpstr>
      <vt:lpstr>Materials and methods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 References</vt:lpstr>
      <vt:lpstr> 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Ameloko Anthony</dc:creator>
  <cp:lastModifiedBy>OPEN-PC-2</cp:lastModifiedBy>
  <cp:revision>24</cp:revision>
  <dcterms:created xsi:type="dcterms:W3CDTF">2016-11-03T13:08:59Z</dcterms:created>
  <dcterms:modified xsi:type="dcterms:W3CDTF">2018-12-10T10:38:18Z</dcterms:modified>
</cp:coreProperties>
</file>