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69" r:id="rId3"/>
    <p:sldId id="257" r:id="rId4"/>
    <p:sldId id="258" r:id="rId5"/>
    <p:sldId id="265" r:id="rId6"/>
    <p:sldId id="261" r:id="rId7"/>
    <p:sldId id="260" r:id="rId8"/>
    <p:sldId id="262" r:id="rId9"/>
    <p:sldId id="267" r:id="rId10"/>
    <p:sldId id="268" r:id="rId11"/>
    <p:sldId id="264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55007-954F-4C61-88AE-229D61D7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C0E3-CFDD-4328-8533-4B57E22952F7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204DF-B512-45D3-9BB6-F9E05B74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57F55-D440-4089-8DE5-0D84F2CA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8311B-6D8E-4FE1-9ECB-B0A0E80B1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34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BB0907-6F27-4E66-B701-7DFFABC25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19E0-A911-43B7-8E3F-9D88835CD8C8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D4A337-1069-4265-BC3B-A6DF162C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1199C4-70AC-411F-AB40-84E5A760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4779C-E2B9-4511-A1E2-5817F2819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46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82B0B-4D4C-46C1-AAB0-3A3638519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3DA37-43FF-4E3F-9B39-C482648D8C9B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D24CF-28FB-42D6-9E10-5A1F768F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7DCAF-957E-4BC8-A5F3-AE169E9D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EE98-EE97-4EE9-AFBA-5EB076CC1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89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60FF7A-BF31-46EC-9839-D0BB66BF136A}"/>
              </a:ext>
            </a:extLst>
          </p:cNvPr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7396B1-FD26-4DC6-8F4C-AC0712D6EFB7}"/>
              </a:ext>
            </a:extLst>
          </p:cNvPr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30032A-45DA-4AA5-83A6-0EA844B25E8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50A4-9CF0-4ECA-94D4-EB88492F910A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95A436-1677-4642-971B-63D89B7375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822F1F-6942-4EFB-A659-F2C88BE2DE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27FE9BA-AF51-45BD-8C09-A14E5FD98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12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EFBCF-81AF-431B-A331-1DB68728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F1650-963C-476B-9070-C12CC5598A67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3941E-FE07-4AAB-BA7A-E0FE6138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63076-D9EF-4D36-B318-D8C7D726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8D377-D3D1-4544-BA1D-DFBFDB7F9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259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010197-3BC1-43B0-A223-58DF75A88DF3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3E9F4-EEDE-46C5-96B4-E42895997240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2D5C7DF-AF09-4F0A-8F8E-E3008BAE8A7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4216-771F-4FBE-B159-83B4FB614BA9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8E9AFE5-E0AF-4A4E-97DD-BDC3A32726C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E66AE77-2532-417E-A0E7-07701A9E4A0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01BE75D-6C8C-4FC3-85B9-0B1F89BD6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13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27A01B-5EB3-4548-AB22-169E69245B06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7EC6A2-613A-46C0-9327-2E3FAFB78D52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740A5B0-45F6-4FBA-8776-D31A53FB28C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BB10-BA7E-47C4-8A3B-582153B5575A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A13660C-9A16-4FBB-B56A-4A397E18BD8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78201B9-A98E-4E45-AA48-8882E841C41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0467B3D8-9DC9-4E5E-9BD9-7F9051226E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927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BB9E6-D0EB-4182-A907-40A4F87C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73E9-C0CB-44E0-AE6F-769AEC854606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EF48C-C216-4089-A05D-DB852197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B19D0-F371-4344-80D8-2CA314D9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3CCCF-3B04-4E73-B52E-235ECE606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098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5106D-93F3-42D1-A845-E06179CD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09DE-E3B8-4C79-8E33-CD3F99D49F3E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4B521-B63B-460D-B106-38B644A1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7C798-D8CA-4E52-A26D-23437ADA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AD2B9-F1F2-4D7E-92FB-00DF97045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03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CBE44-0A3D-4EFB-9A75-16284312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A94B-21FD-42EA-9BD5-6F4F2E0CD111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B5C4E-805F-4321-9CD8-E10238440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CDB4C-1F8A-4219-8FA4-BDA07573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10BE-0C46-4338-8221-DE4B4A312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63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52327-74B7-487C-8918-740631AFF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41B3-18D1-44CF-B579-4C95CCA64082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2D575-7DD4-45BA-8EE1-8933E297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5739B-5B42-484E-8AB8-E3354937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3DBD-51B5-4547-9003-B1F6056DA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69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544923-DD8D-4589-9104-4014450B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FDB3-77C2-4D5F-A904-E60A05AFCA55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2F1622-DBDB-4E15-BB12-44EDBF1F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4A2199-4B0B-4AF2-88CE-31959957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952BD-14FD-42D8-8F4E-7F986F7A4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51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3D9037-09D0-43C2-9F1B-DF7CA3FE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5C27-9A80-40A6-A658-8557C0315279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B93862-14FD-4E72-8856-C945F6D8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25B360-1947-4F27-AE89-8AFB7BD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9E3AB-1724-49E5-BB83-24D922AC4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89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892390-C9B4-4739-9AF9-BED5A612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A3936-54E7-461D-A457-5F13D27CD51A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3762C1-857D-4A19-A84F-8E8E04E8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C03F84-A398-4E56-AF76-88C9F25F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0C2A8-C201-43AA-9A5E-043937ED3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26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C931D6-4347-4B0E-B839-E48BB463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F60D-E7D8-400A-BCBC-F21D942B9F14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907900-361B-4739-8233-00DBA283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1248B4-2AD3-4F64-BA00-65EF4E07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A9EA7-5D78-43C7-B632-4300F76C9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63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FDAB91-4600-4870-8C5B-DAF8CEE4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65C1A-E5B4-414F-9CAB-3A2147A0AFAF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23D282-FD40-44CB-86DF-836FD96D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B733D-EE76-4903-B838-673CE49B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1F077-E9C9-44D4-A6E6-DE6DE5249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9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E93E37-2541-4CDA-A939-5372D386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476F-8C7C-4D40-9B6D-07E777EBE098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43EE50-4B58-41D9-936E-9DF9CFD1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96C245-66B7-4DD3-8DEA-ED789CA9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CFB02-670A-4142-B397-369D05CBF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6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822FC1E9-80CE-4CC0-A61A-052D4AADDBAA}"/>
              </a:ext>
            </a:extLst>
          </p:cNvPr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651E91D-632F-4A56-A246-BE2C181777AC}"/>
              </a:ext>
            </a:extLst>
          </p:cNvPr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6B6F72-2594-4914-B62C-808E25A7CD0D}"/>
              </a:ext>
            </a:extLst>
          </p:cNvPr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70A68B-51EB-4D23-BCF0-DD62F13BF347}"/>
              </a:ext>
            </a:extLst>
          </p:cNvPr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65B851-CB4C-4FD5-B8BA-B7100EC8F155}"/>
              </a:ext>
            </a:extLst>
          </p:cNvPr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418525-03F5-4C16-AEAA-E4264942654F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>
            <a:extLst>
              <a:ext uri="{FF2B5EF4-FFF2-40B4-BE49-F238E27FC236}">
                <a16:creationId xmlns:a16="http://schemas.microsoft.com/office/drawing/2014/main" id="{DB56AEAB-D3A8-4366-B838-65F6BB471F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3" name="Text Placeholder 2">
            <a:extLst>
              <a:ext uri="{FF2B5EF4-FFF2-40B4-BE49-F238E27FC236}">
                <a16:creationId xmlns:a16="http://schemas.microsoft.com/office/drawing/2014/main" id="{7BD89A52-4C2E-41BE-B654-814505F7F3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2483E-F6DA-4A6E-9885-50F842F4F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36A5B6-7B55-4661-B9C3-F0FFCA82A2C1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F2E4A-30F4-4EC9-97E8-38D9E7B88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68A8C-C3FD-4821-BF33-6EB9D7E6F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F8AF45F1-8520-487F-BC6A-A24A2CEF99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7" r:id="rId12"/>
    <p:sldLayoutId id="2147483854" r:id="rId13"/>
    <p:sldLayoutId id="2147483858" r:id="rId14"/>
    <p:sldLayoutId id="2147483859" r:id="rId15"/>
    <p:sldLayoutId id="2147483855" r:id="rId16"/>
    <p:sldLayoutId id="2147483856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BF07-14A9-4889-8B2F-C48496381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076325"/>
            <a:ext cx="7696200" cy="1011238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br>
              <a:rPr lang="en-US" sz="4400" b="1" dirty="0">
                <a:solidFill>
                  <a:schemeClr val="accent4"/>
                </a:solidFill>
              </a:rPr>
            </a:br>
            <a:br>
              <a:rPr lang="en-US" sz="4400" b="1" dirty="0">
                <a:solidFill>
                  <a:schemeClr val="accent4"/>
                </a:solidFill>
              </a:rPr>
            </a:br>
            <a:br>
              <a:rPr lang="en-US" sz="4400" b="1" dirty="0">
                <a:solidFill>
                  <a:schemeClr val="accent4"/>
                </a:solidFill>
              </a:rPr>
            </a:br>
            <a:br>
              <a:rPr lang="en-US" sz="4400" b="1" dirty="0">
                <a:solidFill>
                  <a:schemeClr val="accent4"/>
                </a:solidFill>
              </a:rPr>
            </a:br>
            <a:r>
              <a:rPr lang="en-US" sz="4000" b="1" dirty="0">
                <a:solidFill>
                  <a:schemeClr val="accent4"/>
                </a:solidFill>
              </a:rPr>
              <a:t>MODERN ELECTRONIC THEORY OF ATOMS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F0D4C-0EBC-49A8-8DB6-60EEC2FA6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13" y="2187575"/>
            <a:ext cx="7275512" cy="2308225"/>
          </a:xfrm>
        </p:spPr>
        <p:txBody>
          <a:bodyPr rtlCol="0">
            <a:normAutofit/>
          </a:bodyPr>
          <a:lstStyle/>
          <a:p>
            <a:pPr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4000" b="1" dirty="0">
                <a:solidFill>
                  <a:schemeClr val="accent1"/>
                </a:solidFill>
              </a:rPr>
              <a:t>           CHM 101</a:t>
            </a:r>
          </a:p>
          <a:p>
            <a:pPr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3600" b="1" dirty="0">
                <a:solidFill>
                  <a:schemeClr val="accent2"/>
                </a:solidFill>
                <a:latin typeface="Arial Narrow" pitchFamily="34" charset="0"/>
              </a:rPr>
              <a:t>Dr. ( Mrs.) </a:t>
            </a:r>
            <a:r>
              <a:rPr lang="en-US" sz="3600" b="1" dirty="0" err="1">
                <a:solidFill>
                  <a:schemeClr val="accent2"/>
                </a:solidFill>
                <a:latin typeface="Arial Narrow" pitchFamily="34" charset="0"/>
              </a:rPr>
              <a:t>Ndukwe</a:t>
            </a:r>
            <a:r>
              <a:rPr lang="en-US" sz="3600" b="1" dirty="0">
                <a:solidFill>
                  <a:schemeClr val="accent2"/>
                </a:solidFill>
                <a:latin typeface="Arial Narrow" pitchFamily="34" charset="0"/>
              </a:rPr>
              <a:t>, Nelly </a:t>
            </a:r>
            <a:r>
              <a:rPr lang="en-US" sz="3600" b="1" dirty="0" err="1">
                <a:solidFill>
                  <a:schemeClr val="accent2"/>
                </a:solidFill>
                <a:latin typeface="Arial Narrow" pitchFamily="34" charset="0"/>
              </a:rPr>
              <a:t>Acha</a:t>
            </a:r>
            <a:endParaRPr lang="en-US" sz="36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B011E71C-1EBE-4C64-ADA8-6A1ABBF92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203825"/>
            <a:ext cx="6400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0" hangingPunct="0"/>
            <a:r>
              <a:rPr lang="en-US" altLang="en-US">
                <a:latin typeface="Arial" panose="020B0604020202020204" pitchFamily="34" charset="0"/>
                <a:hlinkClick r:id="rId2"/>
              </a:rPr>
              <a:t>  </a:t>
            </a:r>
            <a:r>
              <a:rPr lang="en-US" altLang="en-US">
                <a:latin typeface="Arial" panose="020B0604020202020204" pitchFamily="34" charset="0"/>
              </a:rPr>
              <a:t>             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 sz="1000">
                <a:latin typeface="Arial" panose="020B0604020202020204" pitchFamily="34" charset="0"/>
              </a:rPr>
              <a:t>MODERN ELECTRONIC THEORY OF ATOMS by Dr. ( Mrs.) Ndukwe, Nelly Acha is licensed under a </a:t>
            </a:r>
            <a:r>
              <a:rPr lang="en-US" altLang="en-US" sz="1000">
                <a:latin typeface="Arial" panose="020B0604020202020204" pitchFamily="34" charset="0"/>
                <a:hlinkClick r:id="rId2"/>
              </a:rPr>
              <a:t>Creative Commons Attribution-NonCommercial 4.0 International License</a:t>
            </a:r>
            <a:r>
              <a:rPr lang="en-US" altLang="en-US" sz="1000"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5125" name="Picture 2" descr="Creative Commons License">
            <a:hlinkClick r:id="rId2"/>
            <a:extLst>
              <a:ext uri="{FF2B5EF4-FFF2-40B4-BE49-F238E27FC236}">
                <a16:creationId xmlns:a16="http://schemas.microsoft.com/office/drawing/2014/main" id="{D1F8AC3D-A599-4770-BB54-97217301B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5486400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>
            <a:extLst>
              <a:ext uri="{FF2B5EF4-FFF2-40B4-BE49-F238E27FC236}">
                <a16:creationId xmlns:a16="http://schemas.microsoft.com/office/drawing/2014/main" id="{6F5C0D03-5C01-475C-8D81-5D7218D3F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77800"/>
            <a:ext cx="13001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4664F35-5BB6-4F64-AE6F-D86999044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2400"/>
            <a:ext cx="886301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1B57-B86F-4F58-A176-10D4052D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92163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C0504D"/>
                </a:solidFill>
              </a:rPr>
              <a:t>Electromagnetic Spectrum Cont.,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C3FF-A09A-405C-9FA7-46F2762E5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8" y="1143000"/>
            <a:ext cx="9117012" cy="5715000"/>
          </a:xfrm>
        </p:spPr>
        <p:txBody>
          <a:bodyPr rtlCol="0">
            <a:normAutofit fontScale="70000" lnSpcReduction="2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3300" dirty="0"/>
              <a:t>In Electromagnetic spectrum, electromagnetic radiation travels as waves. A particular wave is characterized by three properties: wavelength, frequency, and speed</a:t>
            </a:r>
            <a:r>
              <a:rPr lang="en-US" sz="2800" dirty="0"/>
              <a:t>.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800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3300" dirty="0"/>
              <a:t>The wavelength represents the distance between corresponding points on two successive waves. The </a:t>
            </a:r>
            <a:r>
              <a:rPr lang="en-US" sz="3300" b="1" dirty="0">
                <a:solidFill>
                  <a:srgbClr val="002060"/>
                </a:solidFill>
              </a:rPr>
              <a:t>energy of a photon is inversely proportional to the wavelength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3300" b="1" dirty="0">
                <a:solidFill>
                  <a:srgbClr val="002060"/>
                </a:solidFill>
              </a:rPr>
              <a:t>(E = </a:t>
            </a:r>
            <a:r>
              <a:rPr lang="en-US" sz="3300" b="1" dirty="0" err="1">
                <a:solidFill>
                  <a:srgbClr val="002060"/>
                </a:solidFill>
              </a:rPr>
              <a:t>hc</a:t>
            </a:r>
            <a:r>
              <a:rPr lang="en-US" sz="3300" b="1" dirty="0">
                <a:solidFill>
                  <a:srgbClr val="002060"/>
                </a:solidFill>
              </a:rPr>
              <a:t>/λ )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3300" b="1" dirty="0">
              <a:solidFill>
                <a:srgbClr val="002060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3300" b="1" dirty="0">
                <a:solidFill>
                  <a:srgbClr val="002060"/>
                </a:solidFill>
              </a:rPr>
              <a:t>The speed of electromagnetic radiation represents how fast a given wave moves through space.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3300" b="1" dirty="0">
                <a:solidFill>
                  <a:srgbClr val="002060"/>
                </a:solidFill>
              </a:rPr>
              <a:t>The frequency of electromagnetic radiation represents how many complete cycles of the wave pass a given point per second. These two concepts are not the same.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F85F-DD69-413C-AB32-760DB2C6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+mn-lt"/>
              </a:rPr>
              <a:t>EMISSION OF ENERGY BY ATOMS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601B7ADC-A8B9-4B7D-A786-BE31D72916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838200"/>
            <a:ext cx="8716963" cy="5334000"/>
          </a:xfrm>
        </p:spPr>
      </p:pic>
      <p:sp>
        <p:nvSpPr>
          <p:cNvPr id="16388" name="Rectangle 3">
            <a:extLst>
              <a:ext uri="{FF2B5EF4-FFF2-40B4-BE49-F238E27FC236}">
                <a16:creationId xmlns:a16="http://schemas.microsoft.com/office/drawing/2014/main" id="{E0A88329-8883-4D69-AEBF-4EAC667A9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048375"/>
            <a:ext cx="7813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n-US" sz="2400"/>
              <a:t>The color display of fireworks results from atoms absorbing energy and becoming excited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38BF463-8203-4B37-BB61-BCBC453F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rgbClr val="FF0000"/>
                </a:solidFill>
              </a:rPr>
              <a:t>EMISSION OF ENERGY BY ATOMS</a:t>
            </a:r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0C2C0449-B4BA-4182-8027-3CEA80F58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791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400"/>
              <a:t> </a:t>
            </a:r>
            <a:r>
              <a:rPr lang="en-US" altLang="en-US"/>
              <a:t>Atoms in an excited state are higher in energy and unstable and when they return to a lower, more stable energy state, they release photons (or light energy), sometimes in the form </a:t>
            </a:r>
            <a:r>
              <a:rPr lang="en-US" altLang="en-US" b="1">
                <a:solidFill>
                  <a:srgbClr val="002060"/>
                </a:solidFill>
              </a:rPr>
              <a:t>of visible light that we can observe as colored light.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en-US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/>
              <a:t>Different elements give off different energy, which leads to their characteristics colors </a:t>
            </a:r>
            <a:r>
              <a:rPr lang="en-US" altLang="en-US">
                <a:solidFill>
                  <a:srgbClr val="002060"/>
                </a:solidFill>
              </a:rPr>
              <a:t>(e.g. calcium for orange, barium and copper for green, lithium for reddish-pink, etc.).</a:t>
            </a:r>
          </a:p>
          <a:p>
            <a:endParaRPr lang="en-US" altLang="en-US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>
                <a:solidFill>
                  <a:srgbClr val="002060"/>
                </a:solidFill>
              </a:rPr>
              <a:t>The color depend on the arrangement of electrons within each element since elements differ in the numbers of protons and electrons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B8D5-3F43-4DC8-8F0D-8161E7D9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US" sz="3600" dirty="0"/>
              <a:t>The Atoms Elements that Emit Visible Colors Emit Unique Characteristics Colors ( flame tests) 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0E3B3B05-05C9-4C1B-A3E5-F961AD3799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0388" y="2763838"/>
            <a:ext cx="4705350" cy="2773362"/>
          </a:xfrm>
        </p:spPr>
      </p:pic>
      <p:sp>
        <p:nvSpPr>
          <p:cNvPr id="18436" name="Rectangle 1">
            <a:extLst>
              <a:ext uri="{FF2B5EF4-FFF2-40B4-BE49-F238E27FC236}">
                <a16:creationId xmlns:a16="http://schemas.microsoft.com/office/drawing/2014/main" id="{00B52A5B-D063-4928-ADF7-D7E690139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63" y="5518150"/>
            <a:ext cx="79279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0" hangingPunct="0"/>
            <a:r>
              <a:rPr lang="en-US" altLang="en-US">
                <a:latin typeface="Arial" panose="020B0604020202020204" pitchFamily="34" charset="0"/>
                <a:hlinkClick r:id="rId3"/>
              </a:rPr>
              <a:t>  </a:t>
            </a:r>
            <a:r>
              <a:rPr lang="en-US" altLang="en-US">
                <a:latin typeface="Arial" panose="020B0604020202020204" pitchFamily="34" charset="0"/>
              </a:rPr>
              <a:t>             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 sz="1100">
                <a:latin typeface="Arial" panose="020B0604020202020204" pitchFamily="34" charset="0"/>
              </a:rPr>
              <a:t>MODERN ELECTRONIC THEORY OF ATOMS by Dr. ( Mrs.) Ndukwe, Nelly Acha is licensed under a </a:t>
            </a:r>
            <a:r>
              <a:rPr lang="en-US" altLang="en-US" sz="1100">
                <a:latin typeface="Arial" panose="020B0604020202020204" pitchFamily="34" charset="0"/>
                <a:hlinkClick r:id="rId3"/>
              </a:rPr>
              <a:t>Creative Commons Attribution-NonCommercial 4.0 International License</a:t>
            </a:r>
            <a:r>
              <a:rPr lang="en-US" altLang="en-US" sz="1100"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8437" name="Picture 2" descr="Creative Commons License">
            <a:hlinkClick r:id="rId3"/>
            <a:extLst>
              <a:ext uri="{FF2B5EF4-FFF2-40B4-BE49-F238E27FC236}">
                <a16:creationId xmlns:a16="http://schemas.microsoft.com/office/drawing/2014/main" id="{C195D781-976F-433B-B81E-5F3E7E144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07075"/>
            <a:ext cx="6715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9E41-A71D-4EE0-8337-9513D860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68363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Classical Descriptions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88739-AD13-4E26-8E53-946E9FC97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6019800"/>
          </a:xfrm>
        </p:spPr>
        <p:txBody>
          <a:bodyPr rtlCol="0">
            <a:normAutofit fontScale="62500" lnSpcReduction="20000"/>
          </a:bodyPr>
          <a:lstStyle/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4500" b="1" dirty="0">
                <a:solidFill>
                  <a:srgbClr val="002060"/>
                </a:solidFill>
              </a:rPr>
              <a:t>John Dalton (1803)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3400" dirty="0"/>
              <a:t>– Atoms are hard, indivisible, billiard-like particles.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3400" dirty="0"/>
              <a:t>– Atoms have distinct masses (what distinguishes on type of atom from another). All atoms of an element are the same.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b="1" dirty="0">
                <a:solidFill>
                  <a:srgbClr val="002060"/>
                </a:solidFill>
              </a:rPr>
              <a:t>JJ Thomson (1890s</a:t>
            </a:r>
            <a:r>
              <a:rPr lang="en-US" b="1" dirty="0">
                <a:solidFill>
                  <a:srgbClr val="002060"/>
                </a:solidFill>
              </a:rPr>
              <a:t>)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3400" dirty="0"/>
              <a:t>– discovered charge-to-mass ratio of electrons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3400" dirty="0"/>
              <a:t>→ atoms are divisible because the electrons are one part of atom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endParaRPr lang="en-US" sz="4000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b="1" dirty="0">
                <a:solidFill>
                  <a:srgbClr val="002060"/>
                </a:solidFill>
              </a:rPr>
              <a:t>Ernest Rutherford (1910)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3400" dirty="0"/>
              <a:t>– shot positively charged alpha particles at a thin foil of gold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3400" dirty="0"/>
              <a:t>→ discovery of the atomic nucleu</a:t>
            </a:r>
            <a:r>
              <a:rPr lang="en-US" dirty="0"/>
              <a:t>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b="1" dirty="0">
                <a:solidFill>
                  <a:srgbClr val="002060"/>
                </a:solidFill>
              </a:rPr>
              <a:t>James Maxwell (1873)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3700" dirty="0"/>
              <a:t>– visible light consists of electromagnetic waves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72C9-F9DA-47D4-8D0A-6A95CFB6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+mn-lt"/>
              </a:rPr>
              <a:t>ELECTROMAGNETIC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E9617-21AB-4658-BEA7-08902405E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15000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3000" dirty="0">
                <a:solidFill>
                  <a:schemeClr val="accent2"/>
                </a:solidFill>
              </a:rPr>
              <a:t>Energy can be transmitted from one place to another by light popularly known as electromagnetic radiation.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endParaRPr lang="en-US" sz="3000" dirty="0">
              <a:solidFill>
                <a:schemeClr val="accent2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2800" dirty="0"/>
              <a:t>Light is a form of electromagnetic radiation, a </a:t>
            </a:r>
            <a:r>
              <a:rPr lang="en-US" sz="2800" dirty="0">
                <a:solidFill>
                  <a:schemeClr val="accent2"/>
                </a:solidFill>
              </a:rPr>
              <a:t>type of energy</a:t>
            </a:r>
            <a:r>
              <a:rPr lang="en-US" sz="2800" dirty="0"/>
              <a:t> that travels through space at a constant speed, known as the speed of light (symbol c): 2.998×10</a:t>
            </a:r>
            <a:r>
              <a:rPr lang="en-US" sz="2800" baseline="30000" dirty="0"/>
              <a:t>8 </a:t>
            </a:r>
            <a:r>
              <a:rPr lang="en-US" sz="2800" dirty="0"/>
              <a:t>m/s.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800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2800" dirty="0"/>
              <a:t>While light may appear instantaneous to us, it is actually a wave traveling at a finite speed.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2800" dirty="0"/>
              <a:t>Many kinds of electromagnetic radiation exist: X rays, microwaves, radio waves etc.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endParaRPr lang="en-US" sz="2800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8AC8-A7CE-4311-843A-B12DA279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3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Theory of Electromagnetic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F3AF5-CCFA-4D03-9AD6-4CC808F0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059363"/>
          </a:xfrm>
        </p:spPr>
        <p:txBody>
          <a:bodyPr rtlCol="0">
            <a:normAutofit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/>
              <a:t> </a:t>
            </a:r>
            <a:r>
              <a:rPr lang="en-US" sz="2800" dirty="0"/>
              <a:t>The term electromagnetic comes from the theory proposed by Scottish scientist James Clerk Maxwell that radiant energy </a:t>
            </a:r>
            <a:r>
              <a:rPr lang="en-US" sz="2800" dirty="0">
                <a:solidFill>
                  <a:srgbClr val="FF0000"/>
                </a:solidFill>
              </a:rPr>
              <a:t>consists of waves with an oscillating electric field and an oscillating magnetic field, which are perpendicular to one another.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endParaRPr lang="en-US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endParaRPr lang="en-US" dirty="0"/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endParaRPr lang="en-US" sz="2800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endParaRPr lang="en-US" sz="2800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endParaRPr lang="en-US" sz="2800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endParaRPr lang="en-US" sz="2800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endParaRPr lang="en-US" sz="2800" dirty="0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C48273A8-013A-4727-BB22-33EB9969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77993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3272-1F88-4090-8464-FB5964FC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44563"/>
          </a:xfrm>
        </p:spPr>
        <p:txBody>
          <a:bodyPr rtlCol="0">
            <a:normAutofit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6"/>
                </a:solidFill>
                <a:ea typeface="+mn-ea"/>
                <a:cs typeface="+mn-cs"/>
              </a:rPr>
              <a:t>Electromagnetic Radiation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2D3E450-F4B2-4D94-80B9-95000C809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6019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800">
                <a:solidFill>
                  <a:srgbClr val="000000"/>
                </a:solidFill>
              </a:rPr>
              <a:t>Electromagnetic radiation is radiant energy that travels through space with wavelike behavior at the speed of light.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>
                <a:solidFill>
                  <a:srgbClr val="000000"/>
                </a:solidFill>
              </a:rPr>
              <a:t>The different forms of electromagnetic radiation are similar in that they all exhibit the </a:t>
            </a:r>
            <a:r>
              <a:rPr lang="en-US" altLang="en-US" sz="2800">
                <a:solidFill>
                  <a:schemeClr val="accent2"/>
                </a:solidFill>
              </a:rPr>
              <a:t>same type of wave-like behavior and are propagated through space at the same speed (the speed of light).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en-US" sz="28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>
                <a:solidFill>
                  <a:srgbClr val="000000"/>
                </a:solidFill>
              </a:rPr>
              <a:t>The types of electromagnetic radiation differ in their frequency (and wavelength) and in the resulting amount of energy carried per photon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75C5-9DF2-45FD-8A07-808B4AA0240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Electromagnetic Spectrum Cont.,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297A5-8853-4906-B488-A46040911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 rtlCol="0">
            <a:normAutofit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/>
              <a:t>Electromagnetic spectrum is a continuum of radiant energy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/>
              <a:t> The substances below are about the size of the wavelength indicated in the EM spectrum.</a:t>
            </a:r>
          </a:p>
          <a:p>
            <a:pPr marL="0" indent="0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dirty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/>
              <a:t>For example, an atom is about 10</a:t>
            </a:r>
            <a:r>
              <a:rPr lang="en-US" baseline="30000" dirty="0"/>
              <a:t>-10</a:t>
            </a:r>
            <a:r>
              <a:rPr lang="en-US" dirty="0"/>
              <a:t>-10</a:t>
            </a:r>
            <a:r>
              <a:rPr lang="en-US" baseline="30000" dirty="0"/>
              <a:t>-9</a:t>
            </a:r>
            <a:r>
              <a:rPr lang="en-US" dirty="0"/>
              <a:t> m in size while a CD is about 10</a:t>
            </a:r>
            <a:r>
              <a:rPr lang="en-US" baseline="30000" dirty="0"/>
              <a:t>-3</a:t>
            </a:r>
            <a:r>
              <a:rPr lang="en-US" dirty="0"/>
              <a:t> m (or 1 mm) thick.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B2DC41B9-B448-4B40-B670-F95B6E0D2F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991600" cy="6477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95EF-58D5-45BF-A1F9-0B728532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C0504D"/>
                </a:solidFill>
              </a:rPr>
              <a:t>Electromagnetic Spectrum Cont.,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0BB9A-9C79-44AF-86A8-6C1597327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</p:spPr>
        <p:txBody>
          <a:bodyPr rtlCol="0">
            <a:normAutofit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chemeClr val="accent2"/>
                </a:solidFill>
              </a:rPr>
              <a:t>Visible region</a:t>
            </a:r>
            <a:r>
              <a:rPr lang="en-US" sz="2800" b="1" dirty="0"/>
              <a:t>: </a:t>
            </a:r>
            <a:r>
              <a:rPr lang="en-US" sz="2800" dirty="0"/>
              <a:t>Is the portion of the Electromagnetic spectrum that we can perceive as color. For example, a "red-hot" or "white-hot" iron bar freshly removed from a high-temperature source has forms of energy in different parts of the EM spectrum.</a:t>
            </a:r>
            <a:endParaRPr lang="en-US" sz="2800" dirty="0">
              <a:solidFill>
                <a:srgbClr val="7030A0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endParaRPr lang="en-US" sz="2800" dirty="0">
              <a:solidFill>
                <a:srgbClr val="7030A0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rgbClr val="7030A0"/>
                </a:solidFill>
              </a:rPr>
              <a:t>The red or white glow falls within the visible region, and heat falls within the infrared region</a:t>
            </a:r>
            <a:r>
              <a:rPr lang="en-US" dirty="0"/>
              <a:t>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</a:rPr>
              <a:t>Ultraviolet radiation </a:t>
            </a:r>
            <a:r>
              <a:rPr lang="en-US" sz="2800" dirty="0"/>
              <a:t>is of shorter wavelength than visible light, and therefore is of higher energy than visible light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D010-4466-4D53-911E-CF08FC43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4925"/>
            <a:ext cx="8915400" cy="955675"/>
          </a:xfrm>
        </p:spPr>
        <p:txBody>
          <a:bodyPr rtlCol="0">
            <a:noAutofit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/>
                </a:solidFill>
                <a:latin typeface="+mn-lt"/>
              </a:rPr>
              <a:t>Characteristics of Electromagnetic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1094F-3003-4CC2-8FBC-810EF2E31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334000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/>
              <a:t> </a:t>
            </a:r>
            <a:r>
              <a:rPr lang="en-US" sz="2800" dirty="0"/>
              <a:t>Electromagnetic waves have both  wavelength and  frequency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2800" b="1" dirty="0"/>
              <a:t>Wavelength (</a:t>
            </a:r>
            <a:r>
              <a:rPr lang="en-US" sz="2800" dirty="0"/>
              <a:t>λ</a:t>
            </a:r>
            <a:r>
              <a:rPr lang="en-US" sz="2800" b="1" dirty="0"/>
              <a:t>=</a:t>
            </a:r>
            <a:r>
              <a:rPr lang="en-US" sz="2800" dirty="0"/>
              <a:t>Greek “</a:t>
            </a:r>
            <a:r>
              <a:rPr lang="en-US" sz="2800" b="1" dirty="0"/>
              <a:t>lambda</a:t>
            </a:r>
            <a:r>
              <a:rPr lang="en-US" sz="2800" dirty="0"/>
              <a:t>”</a:t>
            </a:r>
            <a:r>
              <a:rPr lang="en-US" sz="2800" b="1" dirty="0"/>
              <a:t>): </a:t>
            </a:r>
            <a:r>
              <a:rPr lang="en-US" sz="2800" dirty="0"/>
              <a:t>distance between successive peaks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2800" b="1" dirty="0"/>
              <a:t>Frequency (</a:t>
            </a:r>
            <a:r>
              <a:rPr lang="en-US" sz="2800" dirty="0"/>
              <a:t>ν</a:t>
            </a:r>
            <a:r>
              <a:rPr lang="en-US" sz="2800" b="1" dirty="0"/>
              <a:t>=</a:t>
            </a:r>
            <a:r>
              <a:rPr lang="en-US" sz="2800" dirty="0"/>
              <a:t>Greek “</a:t>
            </a:r>
            <a:r>
              <a:rPr lang="en-US" sz="2800" b="1" dirty="0"/>
              <a:t>nu</a:t>
            </a:r>
            <a:r>
              <a:rPr lang="en-US" sz="2800" dirty="0"/>
              <a:t>”</a:t>
            </a:r>
            <a:r>
              <a:rPr lang="en-US" sz="2800" b="1" dirty="0"/>
              <a:t>): </a:t>
            </a:r>
            <a:r>
              <a:rPr lang="en-US" sz="2800" dirty="0"/>
              <a:t>number of waves passing a given point in 1s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2800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How is energy related to wavelength and frequency?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2800" dirty="0"/>
              <a:t>As the wavelength ↑, </a:t>
            </a:r>
            <a:r>
              <a:rPr lang="en-US" sz="2800" b="1" dirty="0">
                <a:solidFill>
                  <a:srgbClr val="002060"/>
                </a:solidFill>
              </a:rPr>
              <a:t>the frequency ↓, and the energy ↓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q"/>
              <a:defRPr/>
            </a:pPr>
            <a:r>
              <a:rPr lang="en-US" sz="2800" dirty="0"/>
              <a:t>As the wavelength ↓, </a:t>
            </a:r>
            <a:r>
              <a:rPr lang="en-US" sz="2800" b="1" dirty="0">
                <a:solidFill>
                  <a:srgbClr val="002060"/>
                </a:solidFill>
              </a:rPr>
              <a:t>the frequency ↑, and the energy ↑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7467</TotalTime>
  <Words>857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Century Gothic</vt:lpstr>
      <vt:lpstr>Arial</vt:lpstr>
      <vt:lpstr>Wingdings 3</vt:lpstr>
      <vt:lpstr>Calibri</vt:lpstr>
      <vt:lpstr>Arial Narrow</vt:lpstr>
      <vt:lpstr>Wingdings</vt:lpstr>
      <vt:lpstr>Ion</vt:lpstr>
      <vt:lpstr>    MODERN ELECTRONIC THEORY OF ATOMS</vt:lpstr>
      <vt:lpstr>Classical Descriptions of Matter</vt:lpstr>
      <vt:lpstr>ELECTROMAGNETIC RADIATION</vt:lpstr>
      <vt:lpstr>Theory of Electromagnetic Radiation</vt:lpstr>
      <vt:lpstr>Electromagnetic Radiation</vt:lpstr>
      <vt:lpstr>Electromagnetic Spectrum Cont.,</vt:lpstr>
      <vt:lpstr>PowerPoint Presentation</vt:lpstr>
      <vt:lpstr>Electromagnetic Spectrum Cont.,</vt:lpstr>
      <vt:lpstr>Characteristics of Electromagnetic Waves</vt:lpstr>
      <vt:lpstr>PowerPoint Presentation</vt:lpstr>
      <vt:lpstr>Electromagnetic Spectrum Cont.,</vt:lpstr>
      <vt:lpstr>EMISSION OF ENERGY BY ATOMS</vt:lpstr>
      <vt:lpstr>EMISSION OF ENERGY BY ATOMS</vt:lpstr>
      <vt:lpstr>The Atoms Elements that Emit Visible Colors Emit Unique Characteristics Colors ( flame tests)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Ademola Balogun</cp:lastModifiedBy>
  <cp:revision>37</cp:revision>
  <dcterms:created xsi:type="dcterms:W3CDTF">2016-04-07T16:29:55Z</dcterms:created>
  <dcterms:modified xsi:type="dcterms:W3CDTF">2021-08-15T19:32:36Z</dcterms:modified>
</cp:coreProperties>
</file>