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2" r:id="rId1"/>
  </p:sldMasterIdLst>
  <p:sldIdLst>
    <p:sldId id="256" r:id="rId2"/>
    <p:sldId id="269" r:id="rId3"/>
    <p:sldId id="257" r:id="rId4"/>
    <p:sldId id="258" r:id="rId5"/>
    <p:sldId id="265" r:id="rId6"/>
    <p:sldId id="261" r:id="rId7"/>
    <p:sldId id="260" r:id="rId8"/>
    <p:sldId id="262" r:id="rId9"/>
    <p:sldId id="267" r:id="rId10"/>
    <p:sldId id="268" r:id="rId11"/>
    <p:sldId id="264" r:id="rId12"/>
    <p:sldId id="270" r:id="rId13"/>
    <p:sldId id="271" r:id="rId14"/>
    <p:sldId id="272" r:id="rId15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566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255007-954F-4C61-88AE-229D61D7C2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85C0E3-CFDD-4328-8533-4B57E22952F7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4204DF-B512-45D3-9BB6-F9E05B74E7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B57F55-D440-4089-8DE5-0D84F2CA3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38311B-6D8E-4FE1-9ECB-B0A0E80B101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263452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ABB0907-6F27-4E66-B701-7DFFABC255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9A19E0-A911-43B7-8E3F-9D88835CD8C8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FD4A337-1069-4265-BC3B-A6DF162CE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71199C4-70AC-411F-AB40-84E5A760D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34779C-E2B9-4511-A1E2-5817F28190C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454678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582B0B-4D4C-46C1-AAB0-3A36385198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B3DA37-43FF-4E3F-9B39-C482648D8C9B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2D24CF-28FB-42D6-9E10-5A1F768F6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87DCAF-957E-4BC8-A5F3-AE169E9D6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11EE98-EE97-4EE9-AFBA-5EB076CC1FF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718971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560FF7A-BF31-46EC-9839-D0BB66BF136A}"/>
              </a:ext>
            </a:extLst>
          </p:cNvPr>
          <p:cNvSpPr txBox="1"/>
          <p:nvPr/>
        </p:nvSpPr>
        <p:spPr>
          <a:xfrm>
            <a:off x="674688" y="971550"/>
            <a:ext cx="600075" cy="197008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“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57396B1-FD26-4DC6-8F4C-AC0712D6EFB7}"/>
              </a:ext>
            </a:extLst>
          </p:cNvPr>
          <p:cNvSpPr txBox="1"/>
          <p:nvPr/>
        </p:nvSpPr>
        <p:spPr>
          <a:xfrm>
            <a:off x="6999288" y="2613025"/>
            <a:ext cx="601662" cy="197008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rtlCol="0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8D30032A-45DA-4AA5-83A6-0EA844B25E81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7050A4-9CF0-4ECA-94D4-EB88492F910A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E95A436-1677-4642-971B-63D89B73750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4822F1F-6942-4EFB-A659-F2C88BE2DE8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327FE9BA-AF51-45BD-8C09-A14E5FD989D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181244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DEFBCF-81AF-431B-A331-1DB687285C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3F1650-963C-476B-9070-C12CC5598A67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43941E-FE07-4AAB-BA7A-E0FE6138E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B63076-D9EF-4D36-B318-D8C7D72698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28D377-D3D1-4544-BA1D-DFBFDB7F960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892595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9010197-3BC1-43B0-A223-58DF75A88DF3}"/>
              </a:ext>
            </a:extLst>
          </p:cNvPr>
          <p:cNvCxnSpPr/>
          <p:nvPr/>
        </p:nvCxnSpPr>
        <p:spPr>
          <a:xfrm>
            <a:off x="2795588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BB3E9F4-EEDE-46C5-96B4-E42895997240}"/>
              </a:ext>
            </a:extLst>
          </p:cNvPr>
          <p:cNvCxnSpPr/>
          <p:nvPr/>
        </p:nvCxnSpPr>
        <p:spPr>
          <a:xfrm>
            <a:off x="5222875" y="2133600"/>
            <a:ext cx="0" cy="3967163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F2D5C7DF-AF09-4F0A-8F8E-E3008BAE8A78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C04216-771F-4FBE-B159-83B4FB614BA9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18E9AFE5-E0AF-4A4E-97DD-BDC3A32726C6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1E66AE77-2532-417E-A0E7-07701A9E4A07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fld id="{201BE75D-6C8C-4FC3-85B9-0B1F89BD65A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71317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D27A01B-5EB3-4548-AB22-169E69245B06}"/>
              </a:ext>
            </a:extLst>
          </p:cNvPr>
          <p:cNvCxnSpPr/>
          <p:nvPr/>
        </p:nvCxnSpPr>
        <p:spPr>
          <a:xfrm>
            <a:off x="2795588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57EC6A2-613A-46C0-9327-2E3FAFB78D52}"/>
              </a:ext>
            </a:extLst>
          </p:cNvPr>
          <p:cNvCxnSpPr/>
          <p:nvPr/>
        </p:nvCxnSpPr>
        <p:spPr>
          <a:xfrm>
            <a:off x="5222875" y="2133600"/>
            <a:ext cx="0" cy="3967163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C740A5B0-45F6-4FBA-8776-D31A53FB28C9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DCBB10-BA7E-47C4-8A3B-582153B5575A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1A13660C-9A16-4FBB-B56A-4A397E18BD81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C78201B9-A98E-4E45-AA48-8882E841C415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/>
            </a:lvl1pPr>
          </a:lstStyle>
          <a:p>
            <a:fld id="{0467B3D8-9DC9-4E5E-9BD9-7F9051226ED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219278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4BB9E6-D0EB-4182-A907-40A4F87CB1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1573E9-C0CB-44E0-AE6F-769AEC854606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1EF48C-C216-4089-A05D-DB852197E8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2B19D0-F371-4344-80D8-2CA314D90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73CCCF-3B04-4E73-B52E-235ECE60654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380980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55106D-93F3-42D1-A845-E06179CDFA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4C09DE-E3B8-4C79-8E33-CD3F99D49F3E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54B521-B63B-460D-B106-38B644A142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37C798-D8CA-4E52-A26D-23437ADABE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EAD2B9-F1F2-4D7E-92FB-00DF97045CA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900333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2CBE44-0A3D-4EFB-9A75-1628431221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DBA94B-21FD-42EA-9BD5-6F4F2E0CD111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2B5C4E-805F-4321-9CD8-E102384409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0CDB4C-1F8A-4219-8FA4-BDA07573E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DA10BE-0C46-4338-8221-DE4B4A3123E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166322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E52327-74B7-487C-8918-740631AFF2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2D41B3-18D1-44CF-B579-4C95CCA64082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52D575-7DD4-45BA-8EE1-8933E2978A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D5739B-5B42-484E-8AB8-E335493796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933DBD-51B5-4547-9003-B1F6056DA31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366963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4544923-DD8D-4589-9104-4014450B5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E9FDB3-77C2-4D5F-A904-E60A05AFCA55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A2F1622-DBDB-4E15-BB12-44EDBF1FBF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54A2199-4B0B-4AF2-88CE-31959957F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8952BD-14FD-42D8-8F4E-7F986F7A429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915114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FF3D9037-09D0-43C2-9F1B-DF7CA3FE94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3A5C27-9A80-40A6-A658-8557C0315279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70B93862-14FD-4E72-8856-C945F6D8BE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A25B360-1947-4F27-AE89-8AFB7BDFE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29E3AB-1724-49E5-BB83-24D922AC4E8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62891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BD892390-C9B4-4739-9AF9-BED5A6128F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BA3936-54E7-461D-A457-5F13D27CD51A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33762C1-857D-4A19-A84F-8E8E04E8E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8C03F84-A398-4E56-AF76-88C9F25F40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90C2A8-C201-43AA-9A5E-043937ED3D3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912647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A8C931D6-4347-4B0E-B839-E48BB463EE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FCF60D-E7D8-400A-BCBC-F21D942B9F14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D907900-361B-4739-8233-00DBA2830D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371248B4-2AD3-4F64-BA00-65EF4E07E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BA9EA7-5D78-43C7-B632-4300F76C96B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296321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8FDAB91-4600-4870-8C5B-DAF8CEE456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365C1A-E5B4-414F-9CAB-3A2147A0AFAF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023D282-FD40-44CB-86DF-836FD96D3B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57B733D-EE76-4903-B838-673CE49BE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01F077-E9C9-44D4-A6E6-DE6DE524989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5193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EE93E37-2541-4CDA-A939-5372D3866D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F9476F-8C7C-4D40-9B6D-07E777EBE098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D43EE50-4B58-41D9-936E-9DF9CFD190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196C245-66B7-4DD3-8DEA-ED789CA97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BCFB02-670A-4142-B397-369D05CBF37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621671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9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>
            <a:extLst>
              <a:ext uri="{FF2B5EF4-FFF2-40B4-BE49-F238E27FC236}">
                <a16:creationId xmlns:a16="http://schemas.microsoft.com/office/drawing/2014/main" id="{822FC1E9-80CE-4CC0-A61A-052D4AADDBAA}"/>
              </a:ext>
            </a:extLst>
          </p:cNvPr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2651E91D-632F-4A56-A246-BE2C181777AC}"/>
              </a:ext>
            </a:extLst>
          </p:cNvPr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EF6B6F72-2594-4914-B62C-808E25A7CD0D}"/>
              </a:ext>
            </a:extLst>
          </p:cNvPr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F570A68B-51EB-4D23-BCF0-DD62F13BF347}"/>
              </a:ext>
            </a:extLst>
          </p:cNvPr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0165B851-CB4C-4FD5-B8BA-B7100EC8F155}"/>
              </a:ext>
            </a:extLst>
          </p:cNvPr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9418525-03F5-4C16-AEAA-E4264942654F}"/>
              </a:ext>
            </a:extLst>
          </p:cNvPr>
          <p:cNvSpPr/>
          <p:nvPr/>
        </p:nvSpPr>
        <p:spPr>
          <a:xfrm>
            <a:off x="7745413" y="0"/>
            <a:ext cx="685800" cy="11001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42" name="Title Placeholder 1">
            <a:extLst>
              <a:ext uri="{FF2B5EF4-FFF2-40B4-BE49-F238E27FC236}">
                <a16:creationId xmlns:a16="http://schemas.microsoft.com/office/drawing/2014/main" id="{DB56AEAB-D3A8-4366-B838-65F6BB471F8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84188" y="452438"/>
            <a:ext cx="7056437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43" name="Text Placeholder 2">
            <a:extLst>
              <a:ext uri="{FF2B5EF4-FFF2-40B4-BE49-F238E27FC236}">
                <a16:creationId xmlns:a16="http://schemas.microsoft.com/office/drawing/2014/main" id="{7BD89A52-4C2E-41BE-B654-814505F7F3C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27088" y="2052638"/>
            <a:ext cx="6711950" cy="419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D2483E-F6DA-4A6E-9885-50F842F4FE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7494588" y="1828800"/>
            <a:ext cx="990600" cy="22860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 b="0" i="0" smtClean="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736A5B6-7B55-4661-B9C3-F0FFCA82A2C1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AF2E4A-30F4-4EC9-97E8-38D9E7B88F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6233318" y="3263107"/>
            <a:ext cx="3859213" cy="2286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168A8C-C3FD-4821-BF33-6EB9D7E6F3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7766050" y="295275"/>
            <a:ext cx="628650" cy="7683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2800">
                <a:solidFill>
                  <a:srgbClr val="FFFFFF"/>
                </a:solidFill>
                <a:latin typeface="Century Gothic" panose="020B0502020202020204" pitchFamily="34" charset="0"/>
              </a:defRPr>
            </a:lvl1pPr>
          </a:lstStyle>
          <a:p>
            <a:fld id="{F8AF45F1-8520-487F-BC6A-A24A2CEF99C8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43" r:id="rId1"/>
    <p:sldLayoutId id="2147483844" r:id="rId2"/>
    <p:sldLayoutId id="2147483845" r:id="rId3"/>
    <p:sldLayoutId id="2147483846" r:id="rId4"/>
    <p:sldLayoutId id="2147483847" r:id="rId5"/>
    <p:sldLayoutId id="2147483848" r:id="rId6"/>
    <p:sldLayoutId id="2147483849" r:id="rId7"/>
    <p:sldLayoutId id="2147483850" r:id="rId8"/>
    <p:sldLayoutId id="2147483851" r:id="rId9"/>
    <p:sldLayoutId id="2147483852" r:id="rId10"/>
    <p:sldLayoutId id="2147483853" r:id="rId11"/>
    <p:sldLayoutId id="2147483857" r:id="rId12"/>
    <p:sldLayoutId id="2147483854" r:id="rId13"/>
    <p:sldLayoutId id="2147483858" r:id="rId14"/>
    <p:sldLayoutId id="2147483859" r:id="rId15"/>
    <p:sldLayoutId id="2147483855" r:id="rId16"/>
    <p:sldLayoutId id="2147483856" r:id="rId17"/>
  </p:sldLayoutIdLst>
  <p:txStyles>
    <p:titleStyle>
      <a:lvl1pPr algn="l" defTabSz="457200" rtl="0" fontAlgn="base">
        <a:spcBef>
          <a:spcPct val="0"/>
        </a:spcBef>
        <a:spcAft>
          <a:spcPct val="0"/>
        </a:spcAft>
        <a:defRPr sz="4200" kern="1200">
          <a:solidFill>
            <a:schemeClr val="tx2"/>
          </a:solidFill>
          <a:latin typeface="+mj-lt"/>
          <a:ea typeface="+mj-ea"/>
          <a:cs typeface="+mj-cs"/>
        </a:defRPr>
      </a:lvl1pPr>
      <a:lvl2pPr algn="l" defTabSz="457200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Century Gothic" panose="020B0502020202020204" pitchFamily="34" charset="0"/>
        </a:defRPr>
      </a:lvl2pPr>
      <a:lvl3pPr algn="l" defTabSz="457200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Century Gothic" panose="020B0502020202020204" pitchFamily="34" charset="0"/>
        </a:defRPr>
      </a:lvl3pPr>
      <a:lvl4pPr algn="l" defTabSz="457200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Century Gothic" panose="020B0502020202020204" pitchFamily="34" charset="0"/>
        </a:defRPr>
      </a:lvl4pPr>
      <a:lvl5pPr algn="l" defTabSz="457200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Century Gothic" panose="020B0502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fontAlgn="base">
        <a:spcBef>
          <a:spcPts val="1000"/>
        </a:spcBef>
        <a:spcAft>
          <a:spcPct val="0"/>
        </a:spcAft>
        <a:buClr>
          <a:srgbClr val="8AD0D6"/>
        </a:buClr>
        <a:buSzPct val="80000"/>
        <a:buFont typeface="Wingdings 3" panose="05040102010807070707" pitchFamily="18" charset="2"/>
        <a:buChar char=""/>
        <a:defRPr sz="200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fontAlgn="base">
        <a:spcBef>
          <a:spcPts val="1000"/>
        </a:spcBef>
        <a:spcAft>
          <a:spcPct val="0"/>
        </a:spcAft>
        <a:buClr>
          <a:srgbClr val="8AD0D6"/>
        </a:buClr>
        <a:buSzPct val="80000"/>
        <a:buFont typeface="Wingdings 3" panose="05040102010807070707" pitchFamily="18" charset="2"/>
        <a:buChar char=""/>
        <a:defRPr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fontAlgn="base">
        <a:spcBef>
          <a:spcPts val="1000"/>
        </a:spcBef>
        <a:spcAft>
          <a:spcPct val="0"/>
        </a:spcAft>
        <a:buClr>
          <a:srgbClr val="8AD0D6"/>
        </a:buClr>
        <a:buSzPct val="80000"/>
        <a:buFont typeface="Wingdings 3" panose="05040102010807070707" pitchFamily="18" charset="2"/>
        <a:buChar char=""/>
        <a:defRPr sz="160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fontAlgn="base">
        <a:spcBef>
          <a:spcPts val="1000"/>
        </a:spcBef>
        <a:spcAft>
          <a:spcPct val="0"/>
        </a:spcAft>
        <a:buClr>
          <a:srgbClr val="8AD0D6"/>
        </a:buClr>
        <a:buSzPct val="80000"/>
        <a:buFont typeface="Wingdings 3" panose="05040102010807070707" pitchFamily="18" charset="2"/>
        <a:buChar char=""/>
        <a:defRPr sz="140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fontAlgn="base">
        <a:spcBef>
          <a:spcPts val="1000"/>
        </a:spcBef>
        <a:spcAft>
          <a:spcPct val="0"/>
        </a:spcAft>
        <a:buClr>
          <a:srgbClr val="8AD0D6"/>
        </a:buClr>
        <a:buSzPct val="80000"/>
        <a:buFont typeface="Wingdings 3" panose="05040102010807070707" pitchFamily="18" charset="2"/>
        <a:buChar char=""/>
        <a:defRPr sz="140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creativecommons.org/licenses/by-nc/4.0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/4.0/" TargetMode="External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83BF07-14A9-4889-8B2F-C48496381B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0600" y="1076325"/>
            <a:ext cx="7696200" cy="1011238"/>
          </a:xfrm>
        </p:spPr>
        <p:txBody>
          <a:bodyPr rtlCol="0">
            <a:normAutofit fontScale="90000"/>
          </a:bodyPr>
          <a:lstStyle/>
          <a:p>
            <a:pPr defTabSz="457207" fontAlgn="auto">
              <a:spcAft>
                <a:spcPts val="0"/>
              </a:spcAft>
              <a:defRPr/>
            </a:pPr>
            <a:br>
              <a:rPr lang="en-US" sz="4400" b="1" dirty="0">
                <a:solidFill>
                  <a:schemeClr val="accent4"/>
                </a:solidFill>
              </a:rPr>
            </a:br>
            <a:br>
              <a:rPr lang="en-US" sz="4400" b="1" dirty="0">
                <a:solidFill>
                  <a:schemeClr val="accent4"/>
                </a:solidFill>
              </a:rPr>
            </a:br>
            <a:br>
              <a:rPr lang="en-US" sz="4400" b="1" dirty="0">
                <a:solidFill>
                  <a:schemeClr val="accent4"/>
                </a:solidFill>
              </a:rPr>
            </a:br>
            <a:br>
              <a:rPr lang="en-US" sz="4400" b="1" dirty="0">
                <a:solidFill>
                  <a:schemeClr val="accent4"/>
                </a:solidFill>
              </a:rPr>
            </a:br>
            <a:r>
              <a:rPr lang="en-US" sz="4000" b="1" dirty="0">
                <a:solidFill>
                  <a:schemeClr val="accent4"/>
                </a:solidFill>
              </a:rPr>
              <a:t>MODERN ELECTRONIC THEORY OF ATOMS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BF0D4C-0EBC-49A8-8DB6-60EEC2FA69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9913" y="2187575"/>
            <a:ext cx="7275512" cy="2308225"/>
          </a:xfrm>
        </p:spPr>
        <p:txBody>
          <a:bodyPr rtlCol="0">
            <a:normAutofit/>
          </a:bodyPr>
          <a:lstStyle/>
          <a:p>
            <a:pPr algn="ctr" defTabSz="457207" fontAlgn="auto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None/>
              <a:defRPr/>
            </a:pPr>
            <a:r>
              <a:rPr lang="en-US" sz="4000" b="1" dirty="0">
                <a:solidFill>
                  <a:schemeClr val="accent1"/>
                </a:solidFill>
              </a:rPr>
              <a:t>           CHM 101</a:t>
            </a:r>
          </a:p>
          <a:p>
            <a:pPr algn="ctr" defTabSz="457207" fontAlgn="auto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None/>
              <a:defRPr/>
            </a:pPr>
            <a:r>
              <a:rPr lang="en-US" sz="3600" b="1" dirty="0">
                <a:solidFill>
                  <a:schemeClr val="accent2"/>
                </a:solidFill>
                <a:latin typeface="Arial Narrow" pitchFamily="34" charset="0"/>
              </a:rPr>
              <a:t>Dr. ( Mrs.) </a:t>
            </a:r>
            <a:r>
              <a:rPr lang="en-US" sz="3600" b="1" dirty="0" err="1">
                <a:solidFill>
                  <a:schemeClr val="accent2"/>
                </a:solidFill>
                <a:latin typeface="Arial Narrow" pitchFamily="34" charset="0"/>
              </a:rPr>
              <a:t>Ndukwe</a:t>
            </a:r>
            <a:r>
              <a:rPr lang="en-US" sz="3600" b="1" dirty="0">
                <a:solidFill>
                  <a:schemeClr val="accent2"/>
                </a:solidFill>
                <a:latin typeface="Arial Narrow" pitchFamily="34" charset="0"/>
              </a:rPr>
              <a:t>, Nelly </a:t>
            </a:r>
            <a:r>
              <a:rPr lang="en-US" sz="3600" b="1" dirty="0" err="1">
                <a:solidFill>
                  <a:schemeClr val="accent2"/>
                </a:solidFill>
                <a:latin typeface="Arial Narrow" pitchFamily="34" charset="0"/>
              </a:rPr>
              <a:t>Acha</a:t>
            </a:r>
            <a:endParaRPr lang="en-US" sz="3600" b="1" dirty="0">
              <a:solidFill>
                <a:schemeClr val="accent2"/>
              </a:solidFill>
              <a:latin typeface="Arial Narrow" pitchFamily="34" charset="0"/>
            </a:endParaRPr>
          </a:p>
        </p:txBody>
      </p:sp>
      <p:sp>
        <p:nvSpPr>
          <p:cNvPr id="5124" name="Rectangle 1">
            <a:extLst>
              <a:ext uri="{FF2B5EF4-FFF2-40B4-BE49-F238E27FC236}">
                <a16:creationId xmlns:a16="http://schemas.microsoft.com/office/drawing/2014/main" id="{B011E71C-1EBE-4C64-ADA8-6A1ABBF92A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5203825"/>
            <a:ext cx="6400800" cy="67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defTabSz="914400" eaLnBrk="0" hangingPunct="0"/>
            <a:r>
              <a:rPr lang="en-US" altLang="en-US">
                <a:latin typeface="Arial" panose="020B0604020202020204" pitchFamily="34" charset="0"/>
                <a:hlinkClick r:id="rId2"/>
              </a:rPr>
              <a:t>  </a:t>
            </a:r>
            <a:r>
              <a:rPr lang="en-US" altLang="en-US">
                <a:latin typeface="Arial" panose="020B0604020202020204" pitchFamily="34" charset="0"/>
              </a:rPr>
              <a:t>             </a:t>
            </a:r>
            <a:br>
              <a:rPr lang="en-US" altLang="en-US">
                <a:latin typeface="Arial" panose="020B0604020202020204" pitchFamily="34" charset="0"/>
              </a:rPr>
            </a:br>
            <a:r>
              <a:rPr lang="en-US" altLang="en-US" sz="1000">
                <a:latin typeface="Arial" panose="020B0604020202020204" pitchFamily="34" charset="0"/>
              </a:rPr>
              <a:t>MODERN ELECTRONIC THEORY OF ATOMS by Dr. ( Mrs.) Ndukwe, Nelly Acha is licensed under a </a:t>
            </a:r>
            <a:r>
              <a:rPr lang="en-US" altLang="en-US" sz="1000">
                <a:latin typeface="Arial" panose="020B0604020202020204" pitchFamily="34" charset="0"/>
                <a:hlinkClick r:id="rId2"/>
              </a:rPr>
              <a:t>Creative Commons Attribution-NonCommercial 4.0 International License</a:t>
            </a:r>
            <a:r>
              <a:rPr lang="en-US" altLang="en-US" sz="1000">
                <a:latin typeface="Arial" panose="020B0604020202020204" pitchFamily="34" charset="0"/>
              </a:rPr>
              <a:t>. </a:t>
            </a:r>
          </a:p>
        </p:txBody>
      </p:sp>
      <p:pic>
        <p:nvPicPr>
          <p:cNvPr id="5125" name="Picture 2" descr="Creative Commons License">
            <a:hlinkClick r:id="rId2"/>
            <a:extLst>
              <a:ext uri="{FF2B5EF4-FFF2-40B4-BE49-F238E27FC236}">
                <a16:creationId xmlns:a16="http://schemas.microsoft.com/office/drawing/2014/main" id="{D1F8AC3D-A599-4770-BB54-97217301B0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913" y="5486400"/>
            <a:ext cx="838200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5">
            <a:extLst>
              <a:ext uri="{FF2B5EF4-FFF2-40B4-BE49-F238E27FC236}">
                <a16:creationId xmlns:a16="http://schemas.microsoft.com/office/drawing/2014/main" id="{6F5C0D03-5C01-475C-8D81-5D7218D3F9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177800"/>
            <a:ext cx="1300162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>
            <a:extLst>
              <a:ext uri="{FF2B5EF4-FFF2-40B4-BE49-F238E27FC236}">
                <a16:creationId xmlns:a16="http://schemas.microsoft.com/office/drawing/2014/main" id="{74664F35-5BB6-4F64-AE6F-D869990440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152400"/>
            <a:ext cx="8863012" cy="670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8B1B57-B86F-4F58-A176-10D4052D02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152400"/>
            <a:ext cx="8382000" cy="792163"/>
          </a:xfrm>
        </p:spPr>
        <p:txBody>
          <a:bodyPr rtlCol="0">
            <a:normAutofit fontScale="90000"/>
          </a:bodyPr>
          <a:lstStyle/>
          <a:p>
            <a:pPr defTabSz="457207" fontAlgn="auto">
              <a:spcAft>
                <a:spcPts val="0"/>
              </a:spcAft>
              <a:defRPr/>
            </a:pPr>
            <a:r>
              <a:rPr lang="en-US" b="1" dirty="0">
                <a:solidFill>
                  <a:srgbClr val="C0504D"/>
                </a:solidFill>
              </a:rPr>
              <a:t>Electromagnetic Spectrum Cont.,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43C3FF-A09A-405C-9FA7-46F2762E53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988" y="1143000"/>
            <a:ext cx="9117012" cy="5715000"/>
          </a:xfrm>
        </p:spPr>
        <p:txBody>
          <a:bodyPr rtlCol="0">
            <a:normAutofit fontScale="70000" lnSpcReduction="20000"/>
          </a:bodyPr>
          <a:lstStyle/>
          <a:p>
            <a:pPr marL="342906" indent="-342906" defTabSz="457207" fontAlgn="auto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" pitchFamily="2" charset="2"/>
              <a:buChar char="q"/>
              <a:defRPr/>
            </a:pPr>
            <a:r>
              <a:rPr lang="en-US" sz="3300" dirty="0"/>
              <a:t>In Electromagnetic spectrum, electromagnetic radiation travels as waves. A particular wave is characterized by three properties: wavelength, frequency, and speed</a:t>
            </a:r>
            <a:r>
              <a:rPr lang="en-US" sz="2800" dirty="0"/>
              <a:t>.</a:t>
            </a:r>
          </a:p>
          <a:p>
            <a:pPr marL="0" indent="0" defTabSz="457207" fontAlgn="auto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None/>
              <a:defRPr/>
            </a:pPr>
            <a:endParaRPr lang="en-US" sz="2800" dirty="0"/>
          </a:p>
          <a:p>
            <a:pPr marL="342906" indent="-342906" defTabSz="457207" fontAlgn="auto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" pitchFamily="2" charset="2"/>
              <a:buChar char="q"/>
              <a:defRPr/>
            </a:pPr>
            <a:r>
              <a:rPr lang="en-US" sz="3300" dirty="0"/>
              <a:t>The wavelength represents the distance between corresponding points on two successive waves. The </a:t>
            </a:r>
            <a:r>
              <a:rPr lang="en-US" sz="3300" b="1" dirty="0">
                <a:solidFill>
                  <a:srgbClr val="002060"/>
                </a:solidFill>
              </a:rPr>
              <a:t>energy of a photon is inversely proportional to the wavelength </a:t>
            </a:r>
          </a:p>
          <a:p>
            <a:pPr marL="342906" indent="-342906" defTabSz="457207" fontAlgn="auto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" pitchFamily="2" charset="2"/>
              <a:buChar char="q"/>
              <a:defRPr/>
            </a:pPr>
            <a:r>
              <a:rPr lang="en-US" sz="3300" b="1" dirty="0">
                <a:solidFill>
                  <a:srgbClr val="002060"/>
                </a:solidFill>
              </a:rPr>
              <a:t>(E = </a:t>
            </a:r>
            <a:r>
              <a:rPr lang="en-US" sz="3300" b="1" dirty="0" err="1">
                <a:solidFill>
                  <a:srgbClr val="002060"/>
                </a:solidFill>
              </a:rPr>
              <a:t>hc</a:t>
            </a:r>
            <a:r>
              <a:rPr lang="en-US" sz="3300" b="1" dirty="0">
                <a:solidFill>
                  <a:srgbClr val="002060"/>
                </a:solidFill>
              </a:rPr>
              <a:t>/λ )</a:t>
            </a:r>
          </a:p>
          <a:p>
            <a:pPr marL="0" indent="0" defTabSz="457207" fontAlgn="auto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None/>
              <a:defRPr/>
            </a:pPr>
            <a:endParaRPr lang="en-US" sz="3300" b="1" dirty="0">
              <a:solidFill>
                <a:srgbClr val="002060"/>
              </a:solidFill>
            </a:endParaRPr>
          </a:p>
          <a:p>
            <a:pPr marL="342906" indent="-342906" defTabSz="457207" fontAlgn="auto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" pitchFamily="2" charset="2"/>
              <a:buChar char="q"/>
              <a:defRPr/>
            </a:pPr>
            <a:r>
              <a:rPr lang="en-US" sz="3300" b="1" dirty="0">
                <a:solidFill>
                  <a:srgbClr val="002060"/>
                </a:solidFill>
              </a:rPr>
              <a:t>The speed of electromagnetic radiation represents how fast a given wave moves through space.</a:t>
            </a:r>
          </a:p>
          <a:p>
            <a:pPr marL="342906" indent="-342906" defTabSz="457207" fontAlgn="auto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" pitchFamily="2" charset="2"/>
              <a:buChar char="q"/>
              <a:defRPr/>
            </a:pPr>
            <a:r>
              <a:rPr lang="en-US" sz="3300" b="1" dirty="0">
                <a:solidFill>
                  <a:srgbClr val="002060"/>
                </a:solidFill>
              </a:rPr>
              <a:t>The frequency of electromagnetic radiation represents how many complete cycles of the wave pass a given point per second. These two concepts are not the same.</a:t>
            </a:r>
          </a:p>
          <a:p>
            <a:pPr marL="342906" indent="-342906" defTabSz="457207" fontAlgn="auto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C7F85F-DD69-413C-AB32-760DB2C6A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63563"/>
          </a:xfrm>
        </p:spPr>
        <p:txBody>
          <a:bodyPr rtlCol="0">
            <a:normAutofit fontScale="90000"/>
          </a:bodyPr>
          <a:lstStyle/>
          <a:p>
            <a:pPr defTabSz="457207" fontAlgn="auto">
              <a:spcAft>
                <a:spcPts val="0"/>
              </a:spcAft>
              <a:defRPr/>
            </a:pPr>
            <a:r>
              <a:rPr lang="en-US" sz="4000" b="1" dirty="0">
                <a:solidFill>
                  <a:srgbClr val="FF0000"/>
                </a:solidFill>
                <a:latin typeface="+mn-lt"/>
              </a:rPr>
              <a:t>EMISSION OF ENERGY BY ATOMS</a:t>
            </a:r>
            <a:endParaRPr lang="en-US" sz="4000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16387" name="Picture 2">
            <a:extLst>
              <a:ext uri="{FF2B5EF4-FFF2-40B4-BE49-F238E27FC236}">
                <a16:creationId xmlns:a16="http://schemas.microsoft.com/office/drawing/2014/main" id="{601B7ADC-A8B9-4B7D-A786-BE31D729163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8600" y="838200"/>
            <a:ext cx="8716963" cy="5334000"/>
          </a:xfrm>
        </p:spPr>
      </p:pic>
      <p:sp>
        <p:nvSpPr>
          <p:cNvPr id="16388" name="Rectangle 3">
            <a:extLst>
              <a:ext uri="{FF2B5EF4-FFF2-40B4-BE49-F238E27FC236}">
                <a16:creationId xmlns:a16="http://schemas.microsoft.com/office/drawing/2014/main" id="{E0A88329-8883-4D69-AEBF-4EAC667A9E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6048375"/>
            <a:ext cx="78136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n-US" altLang="en-US" sz="2400"/>
              <a:t>The color display of fireworks results from atoms absorbing energy and becoming excited</a:t>
            </a:r>
            <a:r>
              <a:rPr lang="en-US" altLang="en-US"/>
              <a:t>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138BF463-8203-4B37-BB61-BCBC453FB6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 b="1">
                <a:solidFill>
                  <a:srgbClr val="FF0000"/>
                </a:solidFill>
              </a:rPr>
              <a:t>EMISSION OF ENERGY BY ATOMS</a:t>
            </a:r>
            <a:endParaRPr lang="en-US" altLang="en-US"/>
          </a:p>
        </p:txBody>
      </p:sp>
      <p:sp>
        <p:nvSpPr>
          <p:cNvPr id="17411" name="Content Placeholder 2">
            <a:extLst>
              <a:ext uri="{FF2B5EF4-FFF2-40B4-BE49-F238E27FC236}">
                <a16:creationId xmlns:a16="http://schemas.microsoft.com/office/drawing/2014/main" id="{0C2C0449-B4BA-4182-8027-3CEA80F588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" y="1447800"/>
            <a:ext cx="9067800" cy="57912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altLang="en-US" sz="2400"/>
              <a:t> </a:t>
            </a:r>
            <a:r>
              <a:rPr lang="en-US" altLang="en-US"/>
              <a:t>Atoms in an excited state are higher in energy and unstable and when they return to a lower, more stable energy state, they release photons (or light energy), sometimes in the form </a:t>
            </a:r>
            <a:r>
              <a:rPr lang="en-US" altLang="en-US" b="1">
                <a:solidFill>
                  <a:srgbClr val="002060"/>
                </a:solidFill>
              </a:rPr>
              <a:t>of visible light that we can observe as colored light.</a:t>
            </a:r>
          </a:p>
          <a:p>
            <a:pPr>
              <a:buFont typeface="Wingdings" panose="05000000000000000000" pitchFamily="2" charset="2"/>
              <a:buChar char="q"/>
            </a:pPr>
            <a:endParaRPr lang="en-US" altLang="en-US"/>
          </a:p>
          <a:p>
            <a:pPr>
              <a:buFont typeface="Wingdings" panose="05000000000000000000" pitchFamily="2" charset="2"/>
              <a:buChar char="q"/>
            </a:pPr>
            <a:r>
              <a:rPr lang="en-US" altLang="en-US"/>
              <a:t>Different elements give off different energy, which leads to their characteristics colors </a:t>
            </a:r>
            <a:r>
              <a:rPr lang="en-US" altLang="en-US">
                <a:solidFill>
                  <a:srgbClr val="002060"/>
                </a:solidFill>
              </a:rPr>
              <a:t>(e.g. calcium for orange, barium and copper for green, lithium for reddish-pink, etc.).</a:t>
            </a:r>
          </a:p>
          <a:p>
            <a:endParaRPr lang="en-US" altLang="en-US"/>
          </a:p>
          <a:p>
            <a:pPr>
              <a:buFont typeface="Wingdings" panose="05000000000000000000" pitchFamily="2" charset="2"/>
              <a:buChar char="q"/>
            </a:pPr>
            <a:r>
              <a:rPr lang="en-US" altLang="en-US">
                <a:solidFill>
                  <a:srgbClr val="002060"/>
                </a:solidFill>
              </a:rPr>
              <a:t>The color depend on the arrangement of electrons within each element since elements differ in the numbers of protons and electrons</a:t>
            </a:r>
            <a:r>
              <a:rPr lang="en-US" altLang="en-US"/>
              <a:t>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5B8D5-3F43-4DC8-8F0D-8161E7D934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152400"/>
            <a:ext cx="8229600" cy="1143000"/>
          </a:xfrm>
        </p:spPr>
        <p:txBody>
          <a:bodyPr rtlCol="0">
            <a:normAutofit fontScale="90000"/>
          </a:bodyPr>
          <a:lstStyle/>
          <a:p>
            <a:pPr defTabSz="457207" fontAlgn="auto">
              <a:spcAft>
                <a:spcPts val="0"/>
              </a:spcAft>
              <a:defRPr/>
            </a:pPr>
            <a:r>
              <a:rPr lang="en-US" sz="3600" dirty="0"/>
              <a:t>The Atoms Elements that Emit Visible Colors Emit Unique Characteristics Colors ( flame tests) </a:t>
            </a:r>
          </a:p>
        </p:txBody>
      </p:sp>
      <p:pic>
        <p:nvPicPr>
          <p:cNvPr id="18435" name="Picture 2">
            <a:extLst>
              <a:ext uri="{FF2B5EF4-FFF2-40B4-BE49-F238E27FC236}">
                <a16:creationId xmlns:a16="http://schemas.microsoft.com/office/drawing/2014/main" id="{0E3B3B05-05C9-4C1B-A3E5-F961AD37997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30388" y="2763838"/>
            <a:ext cx="4705350" cy="2773362"/>
          </a:xfrm>
        </p:spPr>
      </p:pic>
      <p:sp>
        <p:nvSpPr>
          <p:cNvPr id="18436" name="Rectangle 1">
            <a:extLst>
              <a:ext uri="{FF2B5EF4-FFF2-40B4-BE49-F238E27FC236}">
                <a16:creationId xmlns:a16="http://schemas.microsoft.com/office/drawing/2014/main" id="{00B52A5B-D063-4928-ADF7-D7E690139E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0763" y="5518150"/>
            <a:ext cx="7927975" cy="70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defTabSz="914400" eaLnBrk="0" hangingPunct="0"/>
            <a:r>
              <a:rPr lang="en-US" altLang="en-US">
                <a:latin typeface="Arial" panose="020B0604020202020204" pitchFamily="34" charset="0"/>
                <a:hlinkClick r:id="rId3"/>
              </a:rPr>
              <a:t>  </a:t>
            </a:r>
            <a:r>
              <a:rPr lang="en-US" altLang="en-US">
                <a:latin typeface="Arial" panose="020B0604020202020204" pitchFamily="34" charset="0"/>
              </a:rPr>
              <a:t>             </a:t>
            </a:r>
            <a:br>
              <a:rPr lang="en-US" altLang="en-US">
                <a:latin typeface="Arial" panose="020B0604020202020204" pitchFamily="34" charset="0"/>
              </a:rPr>
            </a:br>
            <a:r>
              <a:rPr lang="en-US" altLang="en-US" sz="1100">
                <a:latin typeface="Arial" panose="020B0604020202020204" pitchFamily="34" charset="0"/>
              </a:rPr>
              <a:t>MODERN ELECTRONIC THEORY OF ATOMS by Dr. ( Mrs.) Ndukwe, Nelly Acha is licensed under a </a:t>
            </a:r>
            <a:r>
              <a:rPr lang="en-US" altLang="en-US" sz="1100">
                <a:latin typeface="Arial" panose="020B0604020202020204" pitchFamily="34" charset="0"/>
                <a:hlinkClick r:id="rId3"/>
              </a:rPr>
              <a:t>Creative Commons Attribution-NonCommercial 4.0 International License</a:t>
            </a:r>
            <a:r>
              <a:rPr lang="en-US" altLang="en-US" sz="1100">
                <a:latin typeface="Arial" panose="020B0604020202020204" pitchFamily="34" charset="0"/>
              </a:rPr>
              <a:t>. </a:t>
            </a:r>
          </a:p>
        </p:txBody>
      </p:sp>
      <p:pic>
        <p:nvPicPr>
          <p:cNvPr id="18437" name="Picture 2" descr="Creative Commons License">
            <a:hlinkClick r:id="rId3"/>
            <a:extLst>
              <a:ext uri="{FF2B5EF4-FFF2-40B4-BE49-F238E27FC236}">
                <a16:creationId xmlns:a16="http://schemas.microsoft.com/office/drawing/2014/main" id="{C195D781-976F-433B-B81E-5F3E7E144D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5807075"/>
            <a:ext cx="671513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D9E41-A71D-4EE0-8337-9513D860B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152400"/>
            <a:ext cx="8229600" cy="868363"/>
          </a:xfrm>
        </p:spPr>
        <p:txBody>
          <a:bodyPr rtlCol="0">
            <a:normAutofit fontScale="90000"/>
          </a:bodyPr>
          <a:lstStyle/>
          <a:p>
            <a:pPr defTabSz="457207" fontAlgn="auto">
              <a:spcAft>
                <a:spcPts val="0"/>
              </a:spcAft>
              <a:defRPr/>
            </a:pPr>
            <a:r>
              <a:rPr lang="en-US" b="1" dirty="0">
                <a:solidFill>
                  <a:srgbClr val="FF0000"/>
                </a:solidFill>
              </a:rPr>
              <a:t>Classical Descriptions of Matter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C88739-AD13-4E26-8E53-946E9FC97D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762000"/>
            <a:ext cx="8382000" cy="6019800"/>
          </a:xfrm>
        </p:spPr>
        <p:txBody>
          <a:bodyPr rtlCol="0">
            <a:normAutofit fontScale="62500" lnSpcReduction="20000"/>
          </a:bodyPr>
          <a:lstStyle/>
          <a:p>
            <a:pPr marL="0" indent="0" defTabSz="457207" fontAlgn="auto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None/>
              <a:defRPr/>
            </a:pPr>
            <a:endParaRPr lang="en-US" dirty="0"/>
          </a:p>
          <a:p>
            <a:pPr marL="342906" indent="-342906" defTabSz="457207" fontAlgn="auto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" pitchFamily="2" charset="2"/>
              <a:buChar char="q"/>
              <a:defRPr/>
            </a:pPr>
            <a:r>
              <a:rPr lang="en-US" sz="4500" b="1" dirty="0">
                <a:solidFill>
                  <a:srgbClr val="002060"/>
                </a:solidFill>
              </a:rPr>
              <a:t>John Dalton (1803)</a:t>
            </a:r>
          </a:p>
          <a:p>
            <a:pPr marL="342906" indent="-342906" defTabSz="457207" fontAlgn="auto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en-US" sz="3400" dirty="0"/>
              <a:t>– Atoms are hard, indivisible, billiard-like particles.</a:t>
            </a:r>
          </a:p>
          <a:p>
            <a:pPr marL="342906" indent="-342906" defTabSz="457207" fontAlgn="auto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en-US" sz="3400" dirty="0"/>
              <a:t>– Atoms have distinct masses (what distinguishes on type of atom from another). All atoms of an element are the same.</a:t>
            </a:r>
          </a:p>
          <a:p>
            <a:pPr marL="342906" indent="-342906" defTabSz="457207" fontAlgn="auto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" pitchFamily="2" charset="2"/>
              <a:buChar char="q"/>
              <a:defRPr/>
            </a:pPr>
            <a:r>
              <a:rPr lang="en-US" sz="4000" b="1" dirty="0">
                <a:solidFill>
                  <a:srgbClr val="002060"/>
                </a:solidFill>
              </a:rPr>
              <a:t>JJ Thomson (1890s</a:t>
            </a:r>
            <a:r>
              <a:rPr lang="en-US" b="1" dirty="0">
                <a:solidFill>
                  <a:srgbClr val="002060"/>
                </a:solidFill>
              </a:rPr>
              <a:t>)</a:t>
            </a:r>
          </a:p>
          <a:p>
            <a:pPr marL="342906" indent="-342906" defTabSz="457207" fontAlgn="auto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en-US" sz="3400" dirty="0"/>
              <a:t>– discovered charge-to-mass ratio of electrons</a:t>
            </a:r>
          </a:p>
          <a:p>
            <a:pPr marL="342906" indent="-342906" defTabSz="457207" fontAlgn="auto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en-US" sz="3400" dirty="0"/>
              <a:t>→ atoms are divisible because the electrons are one part of atom</a:t>
            </a:r>
          </a:p>
          <a:p>
            <a:pPr marL="342906" indent="-342906" defTabSz="457207" fontAlgn="auto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" pitchFamily="2" charset="2"/>
              <a:buChar char="q"/>
              <a:defRPr/>
            </a:pPr>
            <a:endParaRPr lang="en-US" sz="4000" dirty="0"/>
          </a:p>
          <a:p>
            <a:pPr marL="342906" indent="-342906" defTabSz="457207" fontAlgn="auto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" pitchFamily="2" charset="2"/>
              <a:buChar char="q"/>
              <a:defRPr/>
            </a:pPr>
            <a:r>
              <a:rPr lang="en-US" sz="4000" b="1" dirty="0">
                <a:solidFill>
                  <a:srgbClr val="002060"/>
                </a:solidFill>
              </a:rPr>
              <a:t>Ernest Rutherford (1910)</a:t>
            </a:r>
          </a:p>
          <a:p>
            <a:pPr marL="342906" indent="-342906" defTabSz="457207" fontAlgn="auto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en-US" sz="3400" dirty="0"/>
              <a:t>– shot positively charged alpha particles at a thin foil of gold</a:t>
            </a:r>
          </a:p>
          <a:p>
            <a:pPr marL="342906" indent="-342906" defTabSz="457207" fontAlgn="auto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en-US" sz="3400" dirty="0"/>
              <a:t>→ discovery of the atomic nucleu</a:t>
            </a:r>
            <a:r>
              <a:rPr lang="en-US" dirty="0"/>
              <a:t>s</a:t>
            </a:r>
          </a:p>
          <a:p>
            <a:pPr marL="342906" indent="-342906" defTabSz="457207" fontAlgn="auto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" pitchFamily="2" charset="2"/>
              <a:buChar char="q"/>
              <a:defRPr/>
            </a:pPr>
            <a:r>
              <a:rPr lang="en-US" sz="4000" b="1" dirty="0">
                <a:solidFill>
                  <a:srgbClr val="002060"/>
                </a:solidFill>
              </a:rPr>
              <a:t>James Maxwell (1873)</a:t>
            </a:r>
          </a:p>
          <a:p>
            <a:pPr marL="342906" indent="-342906" defTabSz="457207" fontAlgn="auto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en-US" sz="3700" dirty="0"/>
              <a:t>– visible light consists of electromagnetic waves</a:t>
            </a:r>
          </a:p>
          <a:p>
            <a:pPr marL="342906" indent="-342906" defTabSz="457207" fontAlgn="auto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A72C9-F9DA-47D4-8D0A-6A95CFB6C3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 rtlCol="0">
            <a:normAutofit/>
          </a:bodyPr>
          <a:lstStyle/>
          <a:p>
            <a:pPr defTabSz="457207" fontAlgn="auto">
              <a:spcAft>
                <a:spcPts val="0"/>
              </a:spcAft>
              <a:defRPr/>
            </a:pPr>
            <a:r>
              <a:rPr lang="en-US" sz="4000" b="1" dirty="0">
                <a:solidFill>
                  <a:srgbClr val="FF0000"/>
                </a:solidFill>
                <a:latin typeface="+mn-lt"/>
              </a:rPr>
              <a:t>ELECTROMAGNETIC RADIATION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6E9617-21AB-4658-BEA7-08902405EC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90600"/>
            <a:ext cx="9067800" cy="5715000"/>
          </a:xfrm>
        </p:spPr>
        <p:txBody>
          <a:bodyPr rtlCol="0">
            <a:normAutofit fontScale="92500" lnSpcReduction="10000"/>
          </a:bodyPr>
          <a:lstStyle/>
          <a:p>
            <a:pPr marL="342906" indent="-342906" defTabSz="457207" fontAlgn="auto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" pitchFamily="2" charset="2"/>
              <a:buChar char="q"/>
              <a:defRPr/>
            </a:pPr>
            <a:r>
              <a:rPr lang="en-US" sz="3000" dirty="0">
                <a:solidFill>
                  <a:schemeClr val="accent2"/>
                </a:solidFill>
              </a:rPr>
              <a:t>Energy can be transmitted from one place to another by light popularly known as electromagnetic radiation. </a:t>
            </a:r>
          </a:p>
          <a:p>
            <a:pPr marL="342906" indent="-342906" defTabSz="457207" fontAlgn="auto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" pitchFamily="2" charset="2"/>
              <a:buChar char="q"/>
              <a:defRPr/>
            </a:pPr>
            <a:endParaRPr lang="en-US" sz="3000" dirty="0">
              <a:solidFill>
                <a:schemeClr val="accent2"/>
              </a:solidFill>
            </a:endParaRPr>
          </a:p>
          <a:p>
            <a:pPr marL="342906" indent="-342906" defTabSz="457207" fontAlgn="auto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" pitchFamily="2" charset="2"/>
              <a:buChar char="q"/>
              <a:defRPr/>
            </a:pPr>
            <a:r>
              <a:rPr lang="en-US" sz="2800" dirty="0"/>
              <a:t>Light is a form of electromagnetic radiation, a </a:t>
            </a:r>
            <a:r>
              <a:rPr lang="en-US" sz="2800" dirty="0">
                <a:solidFill>
                  <a:schemeClr val="accent2"/>
                </a:solidFill>
              </a:rPr>
              <a:t>type of energy</a:t>
            </a:r>
            <a:r>
              <a:rPr lang="en-US" sz="2800" dirty="0"/>
              <a:t> that travels through space at a constant speed, known as the speed of light (symbol c): 2.998×10</a:t>
            </a:r>
            <a:r>
              <a:rPr lang="en-US" sz="2800" baseline="30000" dirty="0"/>
              <a:t>8 </a:t>
            </a:r>
            <a:r>
              <a:rPr lang="en-US" sz="2800" dirty="0"/>
              <a:t>m/s.</a:t>
            </a:r>
          </a:p>
          <a:p>
            <a:pPr marL="0" indent="0" defTabSz="457207" fontAlgn="auto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None/>
              <a:defRPr/>
            </a:pPr>
            <a:endParaRPr lang="en-US" sz="2800" dirty="0"/>
          </a:p>
          <a:p>
            <a:pPr marL="342906" indent="-342906" defTabSz="457207" fontAlgn="auto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" pitchFamily="2" charset="2"/>
              <a:buChar char="q"/>
              <a:defRPr/>
            </a:pPr>
            <a:r>
              <a:rPr lang="en-US" sz="2800" dirty="0"/>
              <a:t>While light may appear instantaneous to us, it is actually a wave traveling at a finite speed.</a:t>
            </a:r>
          </a:p>
          <a:p>
            <a:pPr marL="342906" indent="-342906" defTabSz="457207" fontAlgn="auto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" pitchFamily="2" charset="2"/>
              <a:buChar char="q"/>
              <a:defRPr/>
            </a:pPr>
            <a:r>
              <a:rPr lang="en-US" sz="2800" dirty="0"/>
              <a:t>Many kinds of electromagnetic radiation exist: X rays, microwaves, radio waves etc.</a:t>
            </a:r>
          </a:p>
          <a:p>
            <a:pPr marL="342906" indent="-342906" defTabSz="457207" fontAlgn="auto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" pitchFamily="2" charset="2"/>
              <a:buChar char="q"/>
              <a:defRPr/>
            </a:pPr>
            <a:endParaRPr lang="en-US" sz="2800" dirty="0"/>
          </a:p>
          <a:p>
            <a:pPr marL="342906" indent="-342906" defTabSz="457207" fontAlgn="auto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" pitchFamily="2" charset="2"/>
              <a:buChar char="q"/>
              <a:defRPr/>
            </a:pPr>
            <a:endParaRPr lang="en-US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0E8AC8-A7CE-4311-843A-B12DA279E7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152400"/>
            <a:ext cx="8229600" cy="944563"/>
          </a:xfrm>
        </p:spPr>
        <p:txBody>
          <a:bodyPr rtlCol="0">
            <a:normAutofit fontScale="90000"/>
          </a:bodyPr>
          <a:lstStyle/>
          <a:p>
            <a:pPr defTabSz="457207" fontAlgn="auto">
              <a:spcAft>
                <a:spcPts val="0"/>
              </a:spcAft>
              <a:defRPr/>
            </a:pPr>
            <a:r>
              <a:rPr lang="en-US" dirty="0">
                <a:solidFill>
                  <a:srgbClr val="FF0000"/>
                </a:solidFill>
              </a:rPr>
              <a:t>Theory of Electromagnetic Radiation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0F3AF5-CCFA-4D03-9AD6-4CC808F07F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" y="1066800"/>
            <a:ext cx="8915400" cy="5059363"/>
          </a:xfrm>
        </p:spPr>
        <p:txBody>
          <a:bodyPr rtlCol="0">
            <a:normAutofit/>
          </a:bodyPr>
          <a:lstStyle/>
          <a:p>
            <a:pPr marL="342906" indent="-342906" defTabSz="457207" fontAlgn="auto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" pitchFamily="2" charset="2"/>
              <a:buChar char="q"/>
              <a:defRPr/>
            </a:pPr>
            <a:r>
              <a:rPr lang="en-US" dirty="0"/>
              <a:t> </a:t>
            </a:r>
            <a:r>
              <a:rPr lang="en-US" sz="2800" dirty="0"/>
              <a:t>The term electromagnetic comes from the theory proposed by Scottish scientist James Clerk Maxwell that radiant energy </a:t>
            </a:r>
            <a:r>
              <a:rPr lang="en-US" sz="2800" dirty="0">
                <a:solidFill>
                  <a:srgbClr val="FF0000"/>
                </a:solidFill>
              </a:rPr>
              <a:t>consists of waves with an oscillating electric field and an oscillating magnetic field, which are perpendicular to one another.</a:t>
            </a:r>
          </a:p>
          <a:p>
            <a:pPr marL="342906" indent="-342906" defTabSz="457207" fontAlgn="auto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" pitchFamily="2" charset="2"/>
              <a:buChar char="q"/>
              <a:defRPr/>
            </a:pPr>
            <a:endParaRPr lang="en-US" dirty="0"/>
          </a:p>
          <a:p>
            <a:pPr marL="342906" indent="-342906" defTabSz="457207" fontAlgn="auto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" pitchFamily="2" charset="2"/>
              <a:buChar char="q"/>
              <a:defRPr/>
            </a:pPr>
            <a:endParaRPr lang="en-US" dirty="0"/>
          </a:p>
          <a:p>
            <a:pPr marL="0" indent="0" defTabSz="457207" fontAlgn="auto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None/>
              <a:defRPr/>
            </a:pPr>
            <a:endParaRPr lang="en-US" dirty="0"/>
          </a:p>
          <a:p>
            <a:pPr marL="342906" indent="-342906" defTabSz="457207" fontAlgn="auto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" pitchFamily="2" charset="2"/>
              <a:buChar char="q"/>
              <a:defRPr/>
            </a:pPr>
            <a:endParaRPr lang="en-US" sz="2800" dirty="0"/>
          </a:p>
          <a:p>
            <a:pPr marL="342906" indent="-342906" defTabSz="457207" fontAlgn="auto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" pitchFamily="2" charset="2"/>
              <a:buChar char="q"/>
              <a:defRPr/>
            </a:pPr>
            <a:endParaRPr lang="en-US" sz="2800" dirty="0"/>
          </a:p>
          <a:p>
            <a:pPr marL="342906" indent="-342906" defTabSz="457207" fontAlgn="auto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" pitchFamily="2" charset="2"/>
              <a:buChar char="q"/>
              <a:defRPr/>
            </a:pPr>
            <a:endParaRPr lang="en-US" sz="2800" dirty="0"/>
          </a:p>
          <a:p>
            <a:pPr marL="342906" indent="-342906" defTabSz="457207" fontAlgn="auto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" pitchFamily="2" charset="2"/>
              <a:buChar char="q"/>
              <a:defRPr/>
            </a:pPr>
            <a:endParaRPr lang="en-US" sz="2800" dirty="0"/>
          </a:p>
          <a:p>
            <a:pPr marL="342906" indent="-342906" defTabSz="457207" fontAlgn="auto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" pitchFamily="2" charset="2"/>
              <a:buChar char="q"/>
              <a:defRPr/>
            </a:pPr>
            <a:endParaRPr lang="en-US" sz="2800" dirty="0"/>
          </a:p>
        </p:txBody>
      </p:sp>
      <p:pic>
        <p:nvPicPr>
          <p:cNvPr id="8196" name="Picture 2">
            <a:extLst>
              <a:ext uri="{FF2B5EF4-FFF2-40B4-BE49-F238E27FC236}">
                <a16:creationId xmlns:a16="http://schemas.microsoft.com/office/drawing/2014/main" id="{C48273A8-013A-4727-BB22-33EB9969CB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3276600"/>
            <a:ext cx="7799388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243272-1F88-4090-8464-FB5964FCFC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152400"/>
            <a:ext cx="8458200" cy="944563"/>
          </a:xfrm>
        </p:spPr>
        <p:txBody>
          <a:bodyPr rtlCol="0">
            <a:normAutofit/>
          </a:bodyPr>
          <a:lstStyle/>
          <a:p>
            <a:pPr defTabSz="457207" fontAlgn="auto">
              <a:spcAft>
                <a:spcPts val="0"/>
              </a:spcAft>
              <a:defRPr/>
            </a:pPr>
            <a:r>
              <a:rPr lang="en-US" sz="4000" dirty="0">
                <a:solidFill>
                  <a:schemeClr val="accent6"/>
                </a:solidFill>
                <a:ea typeface="+mn-ea"/>
                <a:cs typeface="+mn-cs"/>
              </a:rPr>
              <a:t>Electromagnetic Radiation</a:t>
            </a:r>
            <a:endParaRPr lang="en-US" sz="4000" dirty="0">
              <a:solidFill>
                <a:schemeClr val="accent6"/>
              </a:solidFill>
            </a:endParaRPr>
          </a:p>
        </p:txBody>
      </p:sp>
      <p:sp>
        <p:nvSpPr>
          <p:cNvPr id="9219" name="Content Placeholder 2">
            <a:extLst>
              <a:ext uri="{FF2B5EF4-FFF2-40B4-BE49-F238E27FC236}">
                <a16:creationId xmlns:a16="http://schemas.microsoft.com/office/drawing/2014/main" id="{F2D3E450-F4B2-4D94-80B9-95000C8090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990600"/>
            <a:ext cx="8686800" cy="60198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altLang="en-US" sz="2800">
                <a:solidFill>
                  <a:srgbClr val="000000"/>
                </a:solidFill>
              </a:rPr>
              <a:t>Electromagnetic radiation is radiant energy that travels through space with wavelike behavior at the speed of light.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altLang="en-US" sz="2800">
                <a:solidFill>
                  <a:srgbClr val="000000"/>
                </a:solidFill>
              </a:rPr>
              <a:t>The different forms of electromagnetic radiation are similar in that they all exhibit the </a:t>
            </a:r>
            <a:r>
              <a:rPr lang="en-US" altLang="en-US" sz="2800">
                <a:solidFill>
                  <a:schemeClr val="accent2"/>
                </a:solidFill>
              </a:rPr>
              <a:t>same type of wave-like behavior and are propagated through space at the same speed (the speed of light).</a:t>
            </a:r>
          </a:p>
          <a:p>
            <a:pPr>
              <a:buFont typeface="Wingdings" panose="05000000000000000000" pitchFamily="2" charset="2"/>
              <a:buChar char="q"/>
            </a:pPr>
            <a:endParaRPr lang="en-US" altLang="en-US" sz="2800">
              <a:solidFill>
                <a:srgbClr val="000000"/>
              </a:solidFill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altLang="en-US" sz="2800">
                <a:solidFill>
                  <a:srgbClr val="000000"/>
                </a:solidFill>
              </a:rPr>
              <a:t>The types of electromagnetic radiation differ in their frequency (and wavelength) and in the resulting amount of energy carried per photon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1B75C5-9DF2-45FD-8A07-808B4AA0240F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 rtlCol="0">
            <a:noAutofit/>
          </a:bodyPr>
          <a:lstStyle/>
          <a:p>
            <a:pPr defTabSz="457207" fontAlgn="auto">
              <a:spcAft>
                <a:spcPts val="0"/>
              </a:spcAft>
              <a:defRPr/>
            </a:pPr>
            <a:r>
              <a:rPr lang="en-US" b="1" dirty="0">
                <a:solidFill>
                  <a:schemeClr val="accent2"/>
                </a:solidFill>
                <a:latin typeface="+mn-lt"/>
              </a:rPr>
              <a:t>Electromagnetic Spectrum Cont.,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9297A5-8853-4906-B488-A46040911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600200"/>
            <a:ext cx="8610600" cy="4525963"/>
          </a:xfrm>
        </p:spPr>
        <p:txBody>
          <a:bodyPr rtlCol="0">
            <a:normAutofit/>
          </a:bodyPr>
          <a:lstStyle/>
          <a:p>
            <a:pPr marL="342906" indent="-342906" defTabSz="457207" fontAlgn="auto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" pitchFamily="2" charset="2"/>
              <a:buChar char="q"/>
              <a:defRPr/>
            </a:pPr>
            <a:r>
              <a:rPr lang="en-US" dirty="0"/>
              <a:t>Electromagnetic spectrum is a continuum of radiant energy </a:t>
            </a:r>
          </a:p>
          <a:p>
            <a:pPr marL="342906" indent="-342906" defTabSz="457207" fontAlgn="auto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" pitchFamily="2" charset="2"/>
              <a:buChar char="q"/>
              <a:defRPr/>
            </a:pPr>
            <a:r>
              <a:rPr lang="en-US" dirty="0"/>
              <a:t> The substances below are about the size of the wavelength indicated in the EM spectrum.</a:t>
            </a:r>
          </a:p>
          <a:p>
            <a:pPr marL="0" indent="0" defTabSz="457207" fontAlgn="auto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None/>
              <a:defRPr/>
            </a:pPr>
            <a:endParaRPr lang="en-US" dirty="0"/>
          </a:p>
          <a:p>
            <a:pPr marL="342906" indent="-342906" defTabSz="457207" fontAlgn="auto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" pitchFamily="2" charset="2"/>
              <a:buChar char="q"/>
              <a:defRPr/>
            </a:pPr>
            <a:r>
              <a:rPr lang="en-US" dirty="0"/>
              <a:t>For example, an atom is about 10</a:t>
            </a:r>
            <a:r>
              <a:rPr lang="en-US" baseline="30000" dirty="0"/>
              <a:t>-10</a:t>
            </a:r>
            <a:r>
              <a:rPr lang="en-US" dirty="0"/>
              <a:t>-10</a:t>
            </a:r>
            <a:r>
              <a:rPr lang="en-US" baseline="30000" dirty="0"/>
              <a:t>-9</a:t>
            </a:r>
            <a:r>
              <a:rPr lang="en-US" dirty="0"/>
              <a:t> m in size while a CD is about 10</a:t>
            </a:r>
            <a:r>
              <a:rPr lang="en-US" baseline="30000" dirty="0"/>
              <a:t>-3</a:t>
            </a:r>
            <a:r>
              <a:rPr lang="en-US" dirty="0"/>
              <a:t> m (or 1 mm) thick.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3">
            <a:extLst>
              <a:ext uri="{FF2B5EF4-FFF2-40B4-BE49-F238E27FC236}">
                <a16:creationId xmlns:a16="http://schemas.microsoft.com/office/drawing/2014/main" id="{B2DC41B9-B448-4B40-B670-F95B6E0D2F4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" y="152400"/>
            <a:ext cx="8991600" cy="6477000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3795EF-58D5-45BF-A1F9-0B728532A8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 rtlCol="0">
            <a:normAutofit fontScale="90000"/>
          </a:bodyPr>
          <a:lstStyle/>
          <a:p>
            <a:pPr defTabSz="457207" fontAlgn="auto">
              <a:spcAft>
                <a:spcPts val="0"/>
              </a:spcAft>
              <a:defRPr/>
            </a:pPr>
            <a:r>
              <a:rPr lang="en-US" b="1" dirty="0">
                <a:solidFill>
                  <a:srgbClr val="C0504D"/>
                </a:solidFill>
              </a:rPr>
              <a:t>Electromagnetic Spectrum Cont.,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B0BB9A-9C79-44AF-86A8-6C15973272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" y="1143000"/>
            <a:ext cx="8991600" cy="5410200"/>
          </a:xfrm>
        </p:spPr>
        <p:txBody>
          <a:bodyPr rtlCol="0">
            <a:normAutofit lnSpcReduction="10000"/>
          </a:bodyPr>
          <a:lstStyle/>
          <a:p>
            <a:pPr marL="342906" indent="-342906" defTabSz="457207" fontAlgn="auto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" pitchFamily="2" charset="2"/>
              <a:buChar char="q"/>
              <a:defRPr/>
            </a:pPr>
            <a:r>
              <a:rPr lang="en-US" sz="2800" b="1" dirty="0">
                <a:solidFill>
                  <a:schemeClr val="accent2"/>
                </a:solidFill>
              </a:rPr>
              <a:t>Visible region</a:t>
            </a:r>
            <a:r>
              <a:rPr lang="en-US" sz="2800" b="1" dirty="0"/>
              <a:t>: </a:t>
            </a:r>
            <a:r>
              <a:rPr lang="en-US" sz="2800" dirty="0"/>
              <a:t>Is the portion of the Electromagnetic spectrum that we can perceive as color. For example, a "red-hot" or "white-hot" iron bar freshly removed from a high-temperature source has forms of energy in different parts of the EM spectrum.</a:t>
            </a:r>
            <a:endParaRPr lang="en-US" sz="2800" dirty="0">
              <a:solidFill>
                <a:srgbClr val="7030A0"/>
              </a:solidFill>
            </a:endParaRPr>
          </a:p>
          <a:p>
            <a:pPr marL="342906" indent="-342906" defTabSz="457207" fontAlgn="auto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" pitchFamily="2" charset="2"/>
              <a:buChar char="q"/>
              <a:defRPr/>
            </a:pPr>
            <a:endParaRPr lang="en-US" sz="2800" dirty="0">
              <a:solidFill>
                <a:srgbClr val="7030A0"/>
              </a:solidFill>
            </a:endParaRPr>
          </a:p>
          <a:p>
            <a:pPr marL="342906" indent="-342906" defTabSz="457207" fontAlgn="auto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" pitchFamily="2" charset="2"/>
              <a:buChar char="q"/>
              <a:defRPr/>
            </a:pPr>
            <a:r>
              <a:rPr lang="en-US" sz="2800" dirty="0">
                <a:solidFill>
                  <a:srgbClr val="7030A0"/>
                </a:solidFill>
              </a:rPr>
              <a:t>The red or white glow falls within the visible region, and heat falls within the infrared region</a:t>
            </a:r>
            <a:r>
              <a:rPr lang="en-US" dirty="0"/>
              <a:t>.</a:t>
            </a:r>
          </a:p>
          <a:p>
            <a:pPr marL="342906" indent="-342906" defTabSz="457207" fontAlgn="auto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" pitchFamily="2" charset="2"/>
              <a:buChar char="q"/>
              <a:defRPr/>
            </a:pPr>
            <a:r>
              <a:rPr lang="en-US" sz="2800" b="1" dirty="0">
                <a:solidFill>
                  <a:srgbClr val="FF0000"/>
                </a:solidFill>
              </a:rPr>
              <a:t>Ultraviolet radiation </a:t>
            </a:r>
            <a:r>
              <a:rPr lang="en-US" sz="2800" dirty="0"/>
              <a:t>is of shorter wavelength than visible light, and therefore is of higher energy than visible light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CD010-4466-4D53-911E-CF08FC43C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34925"/>
            <a:ext cx="8915400" cy="955675"/>
          </a:xfrm>
        </p:spPr>
        <p:txBody>
          <a:bodyPr rtlCol="0">
            <a:noAutofit/>
          </a:bodyPr>
          <a:lstStyle/>
          <a:p>
            <a:pPr defTabSz="457207" fontAlgn="auto">
              <a:spcAft>
                <a:spcPts val="0"/>
              </a:spcAft>
              <a:defRPr/>
            </a:pPr>
            <a:r>
              <a:rPr lang="en-US" sz="4000" b="1" dirty="0">
                <a:solidFill>
                  <a:schemeClr val="accent2"/>
                </a:solidFill>
                <a:latin typeface="+mn-lt"/>
              </a:rPr>
              <a:t>Characteristics of Electromagnetic Waves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81094F-3003-4CC2-8FBC-810EF2E317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066800"/>
            <a:ext cx="8839200" cy="5334000"/>
          </a:xfrm>
        </p:spPr>
        <p:txBody>
          <a:bodyPr rtlCol="0">
            <a:normAutofit fontScale="92500" lnSpcReduction="10000"/>
          </a:bodyPr>
          <a:lstStyle/>
          <a:p>
            <a:pPr marL="342906" indent="-342906" defTabSz="457207" fontAlgn="auto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" pitchFamily="2" charset="2"/>
              <a:buChar char="q"/>
              <a:defRPr/>
            </a:pPr>
            <a:r>
              <a:rPr lang="en-US" dirty="0"/>
              <a:t> </a:t>
            </a:r>
            <a:r>
              <a:rPr lang="en-US" sz="2800" dirty="0"/>
              <a:t>Electromagnetic waves have both  wavelength and  frequency</a:t>
            </a:r>
          </a:p>
          <a:p>
            <a:pPr marL="342906" indent="-342906" defTabSz="457207" fontAlgn="auto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" pitchFamily="2" charset="2"/>
              <a:buChar char="q"/>
              <a:defRPr/>
            </a:pPr>
            <a:r>
              <a:rPr lang="en-US" sz="2800" b="1" dirty="0"/>
              <a:t>Wavelength (</a:t>
            </a:r>
            <a:r>
              <a:rPr lang="en-US" sz="2800" dirty="0"/>
              <a:t>λ</a:t>
            </a:r>
            <a:r>
              <a:rPr lang="en-US" sz="2800" b="1" dirty="0"/>
              <a:t>=</a:t>
            </a:r>
            <a:r>
              <a:rPr lang="en-US" sz="2800" dirty="0"/>
              <a:t>Greek “</a:t>
            </a:r>
            <a:r>
              <a:rPr lang="en-US" sz="2800" b="1" dirty="0"/>
              <a:t>lambda</a:t>
            </a:r>
            <a:r>
              <a:rPr lang="en-US" sz="2800" dirty="0"/>
              <a:t>”</a:t>
            </a:r>
            <a:r>
              <a:rPr lang="en-US" sz="2800" b="1" dirty="0"/>
              <a:t>): </a:t>
            </a:r>
            <a:r>
              <a:rPr lang="en-US" sz="2800" dirty="0"/>
              <a:t>distance between successive peaks</a:t>
            </a:r>
          </a:p>
          <a:p>
            <a:pPr marL="342906" indent="-342906" defTabSz="457207" fontAlgn="auto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" pitchFamily="2" charset="2"/>
              <a:buChar char="q"/>
              <a:defRPr/>
            </a:pPr>
            <a:r>
              <a:rPr lang="en-US" sz="2800" b="1" dirty="0"/>
              <a:t>Frequency (</a:t>
            </a:r>
            <a:r>
              <a:rPr lang="en-US" sz="2800" dirty="0"/>
              <a:t>ν</a:t>
            </a:r>
            <a:r>
              <a:rPr lang="en-US" sz="2800" b="1" dirty="0"/>
              <a:t>=</a:t>
            </a:r>
            <a:r>
              <a:rPr lang="en-US" sz="2800" dirty="0"/>
              <a:t>Greek “</a:t>
            </a:r>
            <a:r>
              <a:rPr lang="en-US" sz="2800" b="1" dirty="0"/>
              <a:t>nu</a:t>
            </a:r>
            <a:r>
              <a:rPr lang="en-US" sz="2800" dirty="0"/>
              <a:t>”</a:t>
            </a:r>
            <a:r>
              <a:rPr lang="en-US" sz="2800" b="1" dirty="0"/>
              <a:t>): </a:t>
            </a:r>
            <a:r>
              <a:rPr lang="en-US" sz="2800" dirty="0"/>
              <a:t>number of waves passing a given point in 1s</a:t>
            </a:r>
          </a:p>
          <a:p>
            <a:pPr marL="342906" indent="-342906" defTabSz="457207" fontAlgn="auto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" pitchFamily="2" charset="2"/>
              <a:buChar char="q"/>
              <a:defRPr/>
            </a:pPr>
            <a:r>
              <a:rPr lang="en-US" sz="2800" dirty="0"/>
              <a:t> </a:t>
            </a:r>
            <a:r>
              <a:rPr lang="en-US" sz="2800" b="1" dirty="0">
                <a:solidFill>
                  <a:schemeClr val="accent2"/>
                </a:solidFill>
              </a:rPr>
              <a:t>How is energy related to wavelength and frequency?</a:t>
            </a:r>
          </a:p>
          <a:p>
            <a:pPr marL="342906" indent="-342906" defTabSz="457207" fontAlgn="auto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" pitchFamily="2" charset="2"/>
              <a:buChar char="q"/>
              <a:defRPr/>
            </a:pPr>
            <a:r>
              <a:rPr lang="en-US" sz="2800" dirty="0"/>
              <a:t>As the wavelength ↑, </a:t>
            </a:r>
            <a:r>
              <a:rPr lang="en-US" sz="2800" b="1" dirty="0">
                <a:solidFill>
                  <a:srgbClr val="002060"/>
                </a:solidFill>
              </a:rPr>
              <a:t>the frequency ↓, and the energy ↓</a:t>
            </a:r>
          </a:p>
          <a:p>
            <a:pPr marL="342906" indent="-342906" defTabSz="457207" fontAlgn="auto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" pitchFamily="2" charset="2"/>
              <a:buChar char="q"/>
              <a:defRPr/>
            </a:pPr>
            <a:r>
              <a:rPr lang="en-US" sz="2800" dirty="0"/>
              <a:t>As the wavelength ↓, </a:t>
            </a:r>
            <a:r>
              <a:rPr lang="en-US" sz="2800" b="1" dirty="0">
                <a:solidFill>
                  <a:srgbClr val="002060"/>
                </a:solidFill>
              </a:rPr>
              <a:t>the frequency ↑, and the energy ↑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7467</TotalTime>
  <Words>857</Words>
  <Application>Microsoft Office PowerPoint</Application>
  <PresentationFormat>On-screen Show (4:3)</PresentationFormat>
  <Paragraphs>73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Century Gothic</vt:lpstr>
      <vt:lpstr>Arial</vt:lpstr>
      <vt:lpstr>Wingdings 3</vt:lpstr>
      <vt:lpstr>Calibri</vt:lpstr>
      <vt:lpstr>Arial Narrow</vt:lpstr>
      <vt:lpstr>Wingdings</vt:lpstr>
      <vt:lpstr>Ion</vt:lpstr>
      <vt:lpstr>    MODERN ELECTRONIC THEORY OF ATOMS</vt:lpstr>
      <vt:lpstr>Classical Descriptions of Matter</vt:lpstr>
      <vt:lpstr>ELECTROMAGNETIC RADIATION</vt:lpstr>
      <vt:lpstr>Theory of Electromagnetic Radiation</vt:lpstr>
      <vt:lpstr>Electromagnetic Radiation</vt:lpstr>
      <vt:lpstr>Electromagnetic Spectrum Cont.,</vt:lpstr>
      <vt:lpstr>PowerPoint Presentation</vt:lpstr>
      <vt:lpstr>Electromagnetic Spectrum Cont.,</vt:lpstr>
      <vt:lpstr>Characteristics of Electromagnetic Waves</vt:lpstr>
      <vt:lpstr>PowerPoint Presentation</vt:lpstr>
      <vt:lpstr>Electromagnetic Spectrum Cont.,</vt:lpstr>
      <vt:lpstr>EMISSION OF ENERGY BY ATOMS</vt:lpstr>
      <vt:lpstr>EMISSION OF ENERGY BY ATOMS</vt:lpstr>
      <vt:lpstr>The Atoms Elements that Emit Visible Colors Emit Unique Characteristics Colors ( flame tests)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Ademola Balogun</cp:lastModifiedBy>
  <cp:revision>37</cp:revision>
  <dcterms:created xsi:type="dcterms:W3CDTF">2016-04-07T16:29:55Z</dcterms:created>
  <dcterms:modified xsi:type="dcterms:W3CDTF">2021-08-15T19:32:36Z</dcterms:modified>
</cp:coreProperties>
</file>