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81" r:id="rId22"/>
    <p:sldId id="280" r:id="rId23"/>
    <p:sldId id="277"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2796" y="13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P\Desktop\Customer%20Churn%20Analysi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HP\Desktop\Customer%20Churn%20Analysi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HP\Desktop\Customer%20Churn%20Analysi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HP\Desktop\Customer%20Churn%20Analysi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Accuracy of Decision Trees Algorithm</a:t>
            </a:r>
          </a:p>
        </c:rich>
      </c:tx>
      <c:overlay val="0"/>
      <c:spPr>
        <a:noFill/>
        <a:ln>
          <a:noFill/>
        </a:ln>
        <a:effectLst/>
      </c:spPr>
    </c:title>
    <c:autoTitleDeleted val="0"/>
    <c:plotArea>
      <c:layout/>
      <c:barChart>
        <c:barDir val="col"/>
        <c:grouping val="clustered"/>
        <c:varyColors val="0"/>
        <c:ser>
          <c:idx val="0"/>
          <c:order val="0"/>
          <c:tx>
            <c:strRef>
              <c:f>Classification!$B$35</c:f>
              <c:strCache>
                <c:ptCount val="1"/>
                <c:pt idx="0">
                  <c:v>C4.5</c:v>
                </c:pt>
              </c:strCache>
            </c:strRef>
          </c:tx>
          <c:spPr>
            <a:solidFill>
              <a:schemeClr val="accent1"/>
            </a:solidFill>
            <a:ln>
              <a:noFill/>
            </a:ln>
            <a:effectLst/>
          </c:spPr>
          <c:invertIfNegative val="0"/>
          <c:cat>
            <c:strRef>
              <c:f>Classification!$A$36:$A$45</c:f>
              <c:strCache>
                <c:ptCount val="10"/>
                <c:pt idx="0">
                  <c:v>50/50</c:v>
                </c:pt>
                <c:pt idx="1">
                  <c:v>55/45</c:v>
                </c:pt>
                <c:pt idx="2">
                  <c:v>60/40</c:v>
                </c:pt>
                <c:pt idx="3">
                  <c:v>65/35</c:v>
                </c:pt>
                <c:pt idx="4">
                  <c:v>70/30</c:v>
                </c:pt>
                <c:pt idx="5">
                  <c:v>75/25</c:v>
                </c:pt>
                <c:pt idx="6">
                  <c:v>80/20</c:v>
                </c:pt>
                <c:pt idx="7">
                  <c:v>85/15</c:v>
                </c:pt>
                <c:pt idx="8">
                  <c:v>90/10</c:v>
                </c:pt>
                <c:pt idx="9">
                  <c:v>95/5</c:v>
                </c:pt>
              </c:strCache>
            </c:strRef>
          </c:cat>
          <c:val>
            <c:numRef>
              <c:f>Classification!$B$36:$B$45</c:f>
              <c:numCache>
                <c:formatCode>0.00</c:formatCode>
                <c:ptCount val="10"/>
                <c:pt idx="0" formatCode="General">
                  <c:v>77.760000000000005</c:v>
                </c:pt>
                <c:pt idx="1">
                  <c:v>77.25</c:v>
                </c:pt>
                <c:pt idx="2">
                  <c:v>77.28</c:v>
                </c:pt>
                <c:pt idx="3">
                  <c:v>77.69</c:v>
                </c:pt>
                <c:pt idx="4">
                  <c:v>78.61</c:v>
                </c:pt>
                <c:pt idx="5">
                  <c:v>77.459999999999994</c:v>
                </c:pt>
                <c:pt idx="6">
                  <c:v>77.64</c:v>
                </c:pt>
                <c:pt idx="7">
                  <c:v>78.22</c:v>
                </c:pt>
                <c:pt idx="8">
                  <c:v>77.84</c:v>
                </c:pt>
                <c:pt idx="9">
                  <c:v>80.680000000000007</c:v>
                </c:pt>
              </c:numCache>
            </c:numRef>
          </c:val>
          <c:extLst>
            <c:ext xmlns:c16="http://schemas.microsoft.com/office/drawing/2014/chart" uri="{C3380CC4-5D6E-409C-BE32-E72D297353CC}">
              <c16:uniqueId val="{00000000-0586-4393-AD83-D6083E22FDEF}"/>
            </c:ext>
          </c:extLst>
        </c:ser>
        <c:ser>
          <c:idx val="1"/>
          <c:order val="1"/>
          <c:tx>
            <c:strRef>
              <c:f>Classification!$C$35</c:f>
              <c:strCache>
                <c:ptCount val="1"/>
                <c:pt idx="0">
                  <c:v>CART</c:v>
                </c:pt>
              </c:strCache>
            </c:strRef>
          </c:tx>
          <c:spPr>
            <a:solidFill>
              <a:schemeClr val="accent2"/>
            </a:solidFill>
            <a:ln>
              <a:noFill/>
            </a:ln>
            <a:effectLst/>
          </c:spPr>
          <c:invertIfNegative val="0"/>
          <c:cat>
            <c:strRef>
              <c:f>Classification!$A$36:$A$45</c:f>
              <c:strCache>
                <c:ptCount val="10"/>
                <c:pt idx="0">
                  <c:v>50/50</c:v>
                </c:pt>
                <c:pt idx="1">
                  <c:v>55/45</c:v>
                </c:pt>
                <c:pt idx="2">
                  <c:v>60/40</c:v>
                </c:pt>
                <c:pt idx="3">
                  <c:v>65/35</c:v>
                </c:pt>
                <c:pt idx="4">
                  <c:v>70/30</c:v>
                </c:pt>
                <c:pt idx="5">
                  <c:v>75/25</c:v>
                </c:pt>
                <c:pt idx="6">
                  <c:v>80/20</c:v>
                </c:pt>
                <c:pt idx="7">
                  <c:v>85/15</c:v>
                </c:pt>
                <c:pt idx="8">
                  <c:v>90/10</c:v>
                </c:pt>
                <c:pt idx="9">
                  <c:v>95/5</c:v>
                </c:pt>
              </c:strCache>
            </c:strRef>
          </c:cat>
          <c:val>
            <c:numRef>
              <c:f>Classification!$C$36:$C$45</c:f>
              <c:numCache>
                <c:formatCode>0.00</c:formatCode>
                <c:ptCount val="10"/>
                <c:pt idx="0" formatCode="General">
                  <c:v>78.84</c:v>
                </c:pt>
                <c:pt idx="1">
                  <c:v>78.48</c:v>
                </c:pt>
                <c:pt idx="2">
                  <c:v>79.09</c:v>
                </c:pt>
                <c:pt idx="3">
                  <c:v>78.900000000000006</c:v>
                </c:pt>
                <c:pt idx="4">
                  <c:v>79.739999999999995</c:v>
                </c:pt>
                <c:pt idx="5">
                  <c:v>79.61</c:v>
                </c:pt>
                <c:pt idx="6">
                  <c:v>79.7</c:v>
                </c:pt>
                <c:pt idx="7">
                  <c:v>79.349999999999994</c:v>
                </c:pt>
                <c:pt idx="8">
                  <c:v>79.69</c:v>
                </c:pt>
                <c:pt idx="9">
                  <c:v>81.819999999999993</c:v>
                </c:pt>
              </c:numCache>
            </c:numRef>
          </c:val>
          <c:extLst>
            <c:ext xmlns:c16="http://schemas.microsoft.com/office/drawing/2014/chart" uri="{C3380CC4-5D6E-409C-BE32-E72D297353CC}">
              <c16:uniqueId val="{00000001-0586-4393-AD83-D6083E22FDEF}"/>
            </c:ext>
          </c:extLst>
        </c:ser>
        <c:dLbls>
          <c:showLegendKey val="0"/>
          <c:showVal val="0"/>
          <c:showCatName val="0"/>
          <c:showSerName val="0"/>
          <c:showPercent val="0"/>
          <c:showBubbleSize val="0"/>
        </c:dLbls>
        <c:gapWidth val="219"/>
        <c:axId val="121246848"/>
        <c:axId val="121248768"/>
      </c:barChart>
      <c:catAx>
        <c:axId val="12124684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Train/Test Proportion</a:t>
                </a:r>
              </a:p>
            </c:rich>
          </c:tx>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1248768"/>
        <c:crosses val="autoZero"/>
        <c:auto val="1"/>
        <c:lblAlgn val="ctr"/>
        <c:lblOffset val="100"/>
        <c:noMultiLvlLbl val="0"/>
      </c:catAx>
      <c:valAx>
        <c:axId val="12124876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Accuracy (%)</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12468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TP rate of Decision Trees Algorithm</a:t>
            </a:r>
          </a:p>
        </c:rich>
      </c:tx>
      <c:overlay val="0"/>
      <c:spPr>
        <a:noFill/>
        <a:ln>
          <a:noFill/>
        </a:ln>
        <a:effectLst/>
      </c:spPr>
    </c:title>
    <c:autoTitleDeleted val="0"/>
    <c:plotArea>
      <c:layout/>
      <c:barChart>
        <c:barDir val="col"/>
        <c:grouping val="clustered"/>
        <c:varyColors val="0"/>
        <c:ser>
          <c:idx val="0"/>
          <c:order val="0"/>
          <c:tx>
            <c:strRef>
              <c:f>Classification!$B$52</c:f>
              <c:strCache>
                <c:ptCount val="1"/>
                <c:pt idx="0">
                  <c:v>C4.5</c:v>
                </c:pt>
              </c:strCache>
            </c:strRef>
          </c:tx>
          <c:spPr>
            <a:solidFill>
              <a:schemeClr val="accent1"/>
            </a:solidFill>
            <a:ln>
              <a:noFill/>
            </a:ln>
            <a:effectLst/>
          </c:spPr>
          <c:invertIfNegative val="0"/>
          <c:cat>
            <c:strRef>
              <c:f>Classification!$A$53:$A$62</c:f>
              <c:strCache>
                <c:ptCount val="10"/>
                <c:pt idx="0">
                  <c:v>50/50</c:v>
                </c:pt>
                <c:pt idx="1">
                  <c:v>55/45</c:v>
                </c:pt>
                <c:pt idx="2">
                  <c:v>60/40</c:v>
                </c:pt>
                <c:pt idx="3">
                  <c:v>65/35</c:v>
                </c:pt>
                <c:pt idx="4">
                  <c:v>70/30</c:v>
                </c:pt>
                <c:pt idx="5">
                  <c:v>75/25</c:v>
                </c:pt>
                <c:pt idx="6">
                  <c:v>80/20</c:v>
                </c:pt>
                <c:pt idx="7">
                  <c:v>85/15</c:v>
                </c:pt>
                <c:pt idx="8">
                  <c:v>90/10</c:v>
                </c:pt>
                <c:pt idx="9">
                  <c:v>95/5</c:v>
                </c:pt>
              </c:strCache>
            </c:strRef>
          </c:cat>
          <c:val>
            <c:numRef>
              <c:f>Classification!$B$53:$B$62</c:f>
              <c:numCache>
                <c:formatCode>0.000</c:formatCode>
                <c:ptCount val="10"/>
                <c:pt idx="0">
                  <c:v>0.77800000000000002</c:v>
                </c:pt>
                <c:pt idx="1">
                  <c:v>0.77200000000000002</c:v>
                </c:pt>
                <c:pt idx="2">
                  <c:v>0.77300000000000002</c:v>
                </c:pt>
                <c:pt idx="3">
                  <c:v>0.77700000000000002</c:v>
                </c:pt>
                <c:pt idx="4">
                  <c:v>0.78600000000000003</c:v>
                </c:pt>
                <c:pt idx="5">
                  <c:v>0.77500000000000002</c:v>
                </c:pt>
                <c:pt idx="6">
                  <c:v>0.77600000000000002</c:v>
                </c:pt>
                <c:pt idx="7">
                  <c:v>0.78200000000000003</c:v>
                </c:pt>
                <c:pt idx="8">
                  <c:v>0.77800000000000002</c:v>
                </c:pt>
                <c:pt idx="9">
                  <c:v>0.80700000000000005</c:v>
                </c:pt>
              </c:numCache>
            </c:numRef>
          </c:val>
          <c:extLst>
            <c:ext xmlns:c16="http://schemas.microsoft.com/office/drawing/2014/chart" uri="{C3380CC4-5D6E-409C-BE32-E72D297353CC}">
              <c16:uniqueId val="{00000000-556F-47F2-8613-4D0D5CF93138}"/>
            </c:ext>
          </c:extLst>
        </c:ser>
        <c:ser>
          <c:idx val="1"/>
          <c:order val="1"/>
          <c:tx>
            <c:strRef>
              <c:f>Classification!$C$52</c:f>
              <c:strCache>
                <c:ptCount val="1"/>
                <c:pt idx="0">
                  <c:v>CART</c:v>
                </c:pt>
              </c:strCache>
            </c:strRef>
          </c:tx>
          <c:spPr>
            <a:solidFill>
              <a:schemeClr val="accent2"/>
            </a:solidFill>
            <a:ln>
              <a:noFill/>
            </a:ln>
            <a:effectLst/>
          </c:spPr>
          <c:invertIfNegative val="0"/>
          <c:cat>
            <c:strRef>
              <c:f>Classification!$A$53:$A$62</c:f>
              <c:strCache>
                <c:ptCount val="10"/>
                <c:pt idx="0">
                  <c:v>50/50</c:v>
                </c:pt>
                <c:pt idx="1">
                  <c:v>55/45</c:v>
                </c:pt>
                <c:pt idx="2">
                  <c:v>60/40</c:v>
                </c:pt>
                <c:pt idx="3">
                  <c:v>65/35</c:v>
                </c:pt>
                <c:pt idx="4">
                  <c:v>70/30</c:v>
                </c:pt>
                <c:pt idx="5">
                  <c:v>75/25</c:v>
                </c:pt>
                <c:pt idx="6">
                  <c:v>80/20</c:v>
                </c:pt>
                <c:pt idx="7">
                  <c:v>85/15</c:v>
                </c:pt>
                <c:pt idx="8">
                  <c:v>90/10</c:v>
                </c:pt>
                <c:pt idx="9">
                  <c:v>95/5</c:v>
                </c:pt>
              </c:strCache>
            </c:strRef>
          </c:cat>
          <c:val>
            <c:numRef>
              <c:f>Classification!$C$53:$C$62</c:f>
              <c:numCache>
                <c:formatCode>0.000</c:formatCode>
                <c:ptCount val="10"/>
                <c:pt idx="0">
                  <c:v>0.79</c:v>
                </c:pt>
                <c:pt idx="1">
                  <c:v>0.78500000000000003</c:v>
                </c:pt>
                <c:pt idx="2">
                  <c:v>0.79100000000000004</c:v>
                </c:pt>
                <c:pt idx="3">
                  <c:v>0.78900000000000003</c:v>
                </c:pt>
                <c:pt idx="4">
                  <c:v>0.79700000000000004</c:v>
                </c:pt>
                <c:pt idx="5">
                  <c:v>0.79600000000000004</c:v>
                </c:pt>
                <c:pt idx="6">
                  <c:v>0.79700000000000004</c:v>
                </c:pt>
                <c:pt idx="7">
                  <c:v>0.79400000000000004</c:v>
                </c:pt>
                <c:pt idx="8">
                  <c:v>0.79700000000000004</c:v>
                </c:pt>
                <c:pt idx="9">
                  <c:v>0.81799999999999995</c:v>
                </c:pt>
              </c:numCache>
            </c:numRef>
          </c:val>
          <c:extLst>
            <c:ext xmlns:c16="http://schemas.microsoft.com/office/drawing/2014/chart" uri="{C3380CC4-5D6E-409C-BE32-E72D297353CC}">
              <c16:uniqueId val="{00000001-556F-47F2-8613-4D0D5CF93138}"/>
            </c:ext>
          </c:extLst>
        </c:ser>
        <c:dLbls>
          <c:showLegendKey val="0"/>
          <c:showVal val="0"/>
          <c:showCatName val="0"/>
          <c:showSerName val="0"/>
          <c:showPercent val="0"/>
          <c:showBubbleSize val="0"/>
        </c:dLbls>
        <c:gapWidth val="219"/>
        <c:axId val="121278464"/>
        <c:axId val="121280384"/>
      </c:barChart>
      <c:catAx>
        <c:axId val="12127846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Train/Test</a:t>
                </a:r>
                <a:r>
                  <a:rPr lang="en-US" baseline="0"/>
                  <a:t> Proportion</a:t>
                </a:r>
                <a:endParaRPr lang="en-US"/>
              </a:p>
            </c:rich>
          </c:tx>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1280384"/>
        <c:crosses val="autoZero"/>
        <c:auto val="1"/>
        <c:lblAlgn val="ctr"/>
        <c:lblOffset val="100"/>
        <c:noMultiLvlLbl val="0"/>
      </c:catAx>
      <c:valAx>
        <c:axId val="1212803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TP rate</a:t>
                </a:r>
              </a:p>
            </c:rich>
          </c:tx>
          <c:overlay val="0"/>
          <c:spPr>
            <a:noFill/>
            <a:ln>
              <a:noFill/>
            </a:ln>
            <a:effectLst/>
          </c:spPr>
        </c:title>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12784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FP rate of Decision Trees Algorithm</a:t>
            </a:r>
          </a:p>
        </c:rich>
      </c:tx>
      <c:overlay val="0"/>
      <c:spPr>
        <a:noFill/>
        <a:ln>
          <a:noFill/>
        </a:ln>
        <a:effectLst/>
      </c:spPr>
    </c:title>
    <c:autoTitleDeleted val="0"/>
    <c:plotArea>
      <c:layout/>
      <c:barChart>
        <c:barDir val="col"/>
        <c:grouping val="clustered"/>
        <c:varyColors val="0"/>
        <c:ser>
          <c:idx val="0"/>
          <c:order val="0"/>
          <c:tx>
            <c:strRef>
              <c:f>Classification!$B$68</c:f>
              <c:strCache>
                <c:ptCount val="1"/>
                <c:pt idx="0">
                  <c:v>C4.5</c:v>
                </c:pt>
              </c:strCache>
            </c:strRef>
          </c:tx>
          <c:spPr>
            <a:solidFill>
              <a:schemeClr val="accent1"/>
            </a:solidFill>
            <a:ln>
              <a:noFill/>
            </a:ln>
            <a:effectLst/>
          </c:spPr>
          <c:invertIfNegative val="0"/>
          <c:cat>
            <c:strRef>
              <c:f>Classification!$A$69:$A$78</c:f>
              <c:strCache>
                <c:ptCount val="10"/>
                <c:pt idx="0">
                  <c:v>50/50</c:v>
                </c:pt>
                <c:pt idx="1">
                  <c:v>55/45</c:v>
                </c:pt>
                <c:pt idx="2">
                  <c:v>60/40</c:v>
                </c:pt>
                <c:pt idx="3">
                  <c:v>65/35</c:v>
                </c:pt>
                <c:pt idx="4">
                  <c:v>70/30</c:v>
                </c:pt>
                <c:pt idx="5">
                  <c:v>75/25</c:v>
                </c:pt>
                <c:pt idx="6">
                  <c:v>80/20</c:v>
                </c:pt>
                <c:pt idx="7">
                  <c:v>85/15</c:v>
                </c:pt>
                <c:pt idx="8">
                  <c:v>90/10</c:v>
                </c:pt>
                <c:pt idx="9">
                  <c:v>95/5</c:v>
                </c:pt>
              </c:strCache>
            </c:strRef>
          </c:cat>
          <c:val>
            <c:numRef>
              <c:f>Classification!$B$69:$B$78</c:f>
              <c:numCache>
                <c:formatCode>0.000</c:formatCode>
                <c:ptCount val="10"/>
                <c:pt idx="0">
                  <c:v>0.38900000000000001</c:v>
                </c:pt>
                <c:pt idx="1">
                  <c:v>0.39800000000000002</c:v>
                </c:pt>
                <c:pt idx="2">
                  <c:v>0.38500000000000001</c:v>
                </c:pt>
                <c:pt idx="3">
                  <c:v>0.40600000000000003</c:v>
                </c:pt>
                <c:pt idx="4">
                  <c:v>0.376</c:v>
                </c:pt>
                <c:pt idx="5">
                  <c:v>0.379</c:v>
                </c:pt>
                <c:pt idx="6">
                  <c:v>0.36099999999999999</c:v>
                </c:pt>
                <c:pt idx="7">
                  <c:v>0.38700000000000001</c:v>
                </c:pt>
                <c:pt idx="8">
                  <c:v>0.38300000000000001</c:v>
                </c:pt>
                <c:pt idx="9">
                  <c:v>0.32600000000000001</c:v>
                </c:pt>
              </c:numCache>
            </c:numRef>
          </c:val>
          <c:extLst>
            <c:ext xmlns:c16="http://schemas.microsoft.com/office/drawing/2014/chart" uri="{C3380CC4-5D6E-409C-BE32-E72D297353CC}">
              <c16:uniqueId val="{00000000-B586-4C62-84B5-C35C07D2D88D}"/>
            </c:ext>
          </c:extLst>
        </c:ser>
        <c:ser>
          <c:idx val="1"/>
          <c:order val="1"/>
          <c:tx>
            <c:strRef>
              <c:f>Classification!$C$68</c:f>
              <c:strCache>
                <c:ptCount val="1"/>
                <c:pt idx="0">
                  <c:v>CART</c:v>
                </c:pt>
              </c:strCache>
            </c:strRef>
          </c:tx>
          <c:spPr>
            <a:solidFill>
              <a:schemeClr val="accent2"/>
            </a:solidFill>
            <a:ln>
              <a:noFill/>
            </a:ln>
            <a:effectLst/>
          </c:spPr>
          <c:invertIfNegative val="0"/>
          <c:cat>
            <c:strRef>
              <c:f>Classification!$A$69:$A$78</c:f>
              <c:strCache>
                <c:ptCount val="10"/>
                <c:pt idx="0">
                  <c:v>50/50</c:v>
                </c:pt>
                <c:pt idx="1">
                  <c:v>55/45</c:v>
                </c:pt>
                <c:pt idx="2">
                  <c:v>60/40</c:v>
                </c:pt>
                <c:pt idx="3">
                  <c:v>65/35</c:v>
                </c:pt>
                <c:pt idx="4">
                  <c:v>70/30</c:v>
                </c:pt>
                <c:pt idx="5">
                  <c:v>75/25</c:v>
                </c:pt>
                <c:pt idx="6">
                  <c:v>80/20</c:v>
                </c:pt>
                <c:pt idx="7">
                  <c:v>85/15</c:v>
                </c:pt>
                <c:pt idx="8">
                  <c:v>90/10</c:v>
                </c:pt>
                <c:pt idx="9">
                  <c:v>95/5</c:v>
                </c:pt>
              </c:strCache>
            </c:strRef>
          </c:cat>
          <c:val>
            <c:numRef>
              <c:f>Classification!$C$69:$C$78</c:f>
              <c:numCache>
                <c:formatCode>0.000</c:formatCode>
                <c:ptCount val="10"/>
                <c:pt idx="0">
                  <c:v>0.34799999999999998</c:v>
                </c:pt>
                <c:pt idx="1">
                  <c:v>0.33400000000000002</c:v>
                </c:pt>
                <c:pt idx="2">
                  <c:v>0.34100000000000003</c:v>
                </c:pt>
                <c:pt idx="3">
                  <c:v>0.35799999999999998</c:v>
                </c:pt>
                <c:pt idx="4">
                  <c:v>0.38400000000000001</c:v>
                </c:pt>
                <c:pt idx="5">
                  <c:v>0.39200000000000002</c:v>
                </c:pt>
                <c:pt idx="6">
                  <c:v>0.35499999999999998</c:v>
                </c:pt>
                <c:pt idx="7">
                  <c:v>0.35199999999999998</c:v>
                </c:pt>
                <c:pt idx="8">
                  <c:v>0.36199999999999999</c:v>
                </c:pt>
                <c:pt idx="9">
                  <c:v>0.307</c:v>
                </c:pt>
              </c:numCache>
            </c:numRef>
          </c:val>
          <c:extLst>
            <c:ext xmlns:c16="http://schemas.microsoft.com/office/drawing/2014/chart" uri="{C3380CC4-5D6E-409C-BE32-E72D297353CC}">
              <c16:uniqueId val="{00000001-B586-4C62-84B5-C35C07D2D88D}"/>
            </c:ext>
          </c:extLst>
        </c:ser>
        <c:dLbls>
          <c:showLegendKey val="0"/>
          <c:showVal val="0"/>
          <c:showCatName val="0"/>
          <c:showSerName val="0"/>
          <c:showPercent val="0"/>
          <c:showBubbleSize val="0"/>
        </c:dLbls>
        <c:gapWidth val="219"/>
        <c:axId val="121445376"/>
        <c:axId val="121455744"/>
      </c:barChart>
      <c:catAx>
        <c:axId val="12144537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Train/Test Proportion</a:t>
                </a:r>
              </a:p>
            </c:rich>
          </c:tx>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1455744"/>
        <c:crosses val="autoZero"/>
        <c:auto val="1"/>
        <c:lblAlgn val="ctr"/>
        <c:lblOffset val="100"/>
        <c:noMultiLvlLbl val="0"/>
      </c:catAx>
      <c:valAx>
        <c:axId val="1214557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FP rate</a:t>
                </a:r>
              </a:p>
            </c:rich>
          </c:tx>
          <c:overlay val="0"/>
          <c:spPr>
            <a:noFill/>
            <a:ln>
              <a:noFill/>
            </a:ln>
            <a:effectLst/>
          </c:spPr>
        </c:title>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1445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Precision of Decision Trees Algorithm</a:t>
            </a:r>
          </a:p>
        </c:rich>
      </c:tx>
      <c:overlay val="0"/>
      <c:spPr>
        <a:noFill/>
        <a:ln>
          <a:noFill/>
        </a:ln>
        <a:effectLst/>
      </c:spPr>
    </c:title>
    <c:autoTitleDeleted val="0"/>
    <c:plotArea>
      <c:layout/>
      <c:barChart>
        <c:barDir val="col"/>
        <c:grouping val="clustered"/>
        <c:varyColors val="0"/>
        <c:ser>
          <c:idx val="0"/>
          <c:order val="0"/>
          <c:tx>
            <c:strRef>
              <c:f>Classification!$B$83</c:f>
              <c:strCache>
                <c:ptCount val="1"/>
                <c:pt idx="0">
                  <c:v>C4.5</c:v>
                </c:pt>
              </c:strCache>
            </c:strRef>
          </c:tx>
          <c:spPr>
            <a:solidFill>
              <a:schemeClr val="accent1"/>
            </a:solidFill>
            <a:ln>
              <a:noFill/>
            </a:ln>
            <a:effectLst/>
          </c:spPr>
          <c:invertIfNegative val="0"/>
          <c:cat>
            <c:strRef>
              <c:f>Classification!$A$84:$A$93</c:f>
              <c:strCache>
                <c:ptCount val="10"/>
                <c:pt idx="0">
                  <c:v>50/50</c:v>
                </c:pt>
                <c:pt idx="1">
                  <c:v>55/45</c:v>
                </c:pt>
                <c:pt idx="2">
                  <c:v>60/40</c:v>
                </c:pt>
                <c:pt idx="3">
                  <c:v>65/35</c:v>
                </c:pt>
                <c:pt idx="4">
                  <c:v>70/30</c:v>
                </c:pt>
                <c:pt idx="5">
                  <c:v>75/25</c:v>
                </c:pt>
                <c:pt idx="6">
                  <c:v>80/20</c:v>
                </c:pt>
                <c:pt idx="7">
                  <c:v>85/15</c:v>
                </c:pt>
                <c:pt idx="8">
                  <c:v>90/10</c:v>
                </c:pt>
                <c:pt idx="9">
                  <c:v>95/5</c:v>
                </c:pt>
              </c:strCache>
            </c:strRef>
          </c:cat>
          <c:val>
            <c:numRef>
              <c:f>Classification!$B$84:$B$93</c:f>
              <c:numCache>
                <c:formatCode>0.000</c:formatCode>
                <c:ptCount val="10"/>
                <c:pt idx="0">
                  <c:v>0.76900000000000002</c:v>
                </c:pt>
                <c:pt idx="1">
                  <c:v>0.76400000000000001</c:v>
                </c:pt>
                <c:pt idx="2">
                  <c:v>0.76700000000000002</c:v>
                </c:pt>
                <c:pt idx="3">
                  <c:v>0.76700000000000002</c:v>
                </c:pt>
                <c:pt idx="4">
                  <c:v>0.78</c:v>
                </c:pt>
                <c:pt idx="5">
                  <c:v>0.76900000000000002</c:v>
                </c:pt>
                <c:pt idx="6">
                  <c:v>0.77300000000000002</c:v>
                </c:pt>
                <c:pt idx="7">
                  <c:v>0.77300000000000002</c:v>
                </c:pt>
                <c:pt idx="8">
                  <c:v>0.77100000000000002</c:v>
                </c:pt>
                <c:pt idx="9">
                  <c:v>0.80700000000000005</c:v>
                </c:pt>
              </c:numCache>
            </c:numRef>
          </c:val>
          <c:extLst>
            <c:ext xmlns:c16="http://schemas.microsoft.com/office/drawing/2014/chart" uri="{C3380CC4-5D6E-409C-BE32-E72D297353CC}">
              <c16:uniqueId val="{00000000-F511-4FA3-9D0B-1041B4D91B54}"/>
            </c:ext>
          </c:extLst>
        </c:ser>
        <c:ser>
          <c:idx val="1"/>
          <c:order val="1"/>
          <c:tx>
            <c:strRef>
              <c:f>Classification!$C$83</c:f>
              <c:strCache>
                <c:ptCount val="1"/>
                <c:pt idx="0">
                  <c:v>CART</c:v>
                </c:pt>
              </c:strCache>
            </c:strRef>
          </c:tx>
          <c:spPr>
            <a:solidFill>
              <a:schemeClr val="accent2"/>
            </a:solidFill>
            <a:ln>
              <a:noFill/>
            </a:ln>
            <a:effectLst/>
          </c:spPr>
          <c:invertIfNegative val="0"/>
          <c:cat>
            <c:strRef>
              <c:f>Classification!$A$84:$A$93</c:f>
              <c:strCache>
                <c:ptCount val="10"/>
                <c:pt idx="0">
                  <c:v>50/50</c:v>
                </c:pt>
                <c:pt idx="1">
                  <c:v>55/45</c:v>
                </c:pt>
                <c:pt idx="2">
                  <c:v>60/40</c:v>
                </c:pt>
                <c:pt idx="3">
                  <c:v>65/35</c:v>
                </c:pt>
                <c:pt idx="4">
                  <c:v>70/30</c:v>
                </c:pt>
                <c:pt idx="5">
                  <c:v>75/25</c:v>
                </c:pt>
                <c:pt idx="6">
                  <c:v>80/20</c:v>
                </c:pt>
                <c:pt idx="7">
                  <c:v>85/15</c:v>
                </c:pt>
                <c:pt idx="8">
                  <c:v>90/10</c:v>
                </c:pt>
                <c:pt idx="9">
                  <c:v>95/5</c:v>
                </c:pt>
              </c:strCache>
            </c:strRef>
          </c:cat>
          <c:val>
            <c:numRef>
              <c:f>Classification!$C$84:$C$93</c:f>
              <c:numCache>
                <c:formatCode>0.000</c:formatCode>
                <c:ptCount val="10"/>
                <c:pt idx="0">
                  <c:v>0.78500000000000003</c:v>
                </c:pt>
                <c:pt idx="1">
                  <c:v>0.78500000000000003</c:v>
                </c:pt>
                <c:pt idx="2">
                  <c:v>0.78800000000000003</c:v>
                </c:pt>
                <c:pt idx="3">
                  <c:v>0.78400000000000003</c:v>
                </c:pt>
                <c:pt idx="4">
                  <c:v>0.78800000000000003</c:v>
                </c:pt>
                <c:pt idx="5">
                  <c:v>0.78500000000000003</c:v>
                </c:pt>
                <c:pt idx="6">
                  <c:v>0.79</c:v>
                </c:pt>
                <c:pt idx="7">
                  <c:v>0.78800000000000003</c:v>
                </c:pt>
                <c:pt idx="8">
                  <c:v>0.78900000000000003</c:v>
                </c:pt>
                <c:pt idx="9">
                  <c:v>0.81799999999999995</c:v>
                </c:pt>
              </c:numCache>
            </c:numRef>
          </c:val>
          <c:extLst>
            <c:ext xmlns:c16="http://schemas.microsoft.com/office/drawing/2014/chart" uri="{C3380CC4-5D6E-409C-BE32-E72D297353CC}">
              <c16:uniqueId val="{00000001-F511-4FA3-9D0B-1041B4D91B54}"/>
            </c:ext>
          </c:extLst>
        </c:ser>
        <c:dLbls>
          <c:showLegendKey val="0"/>
          <c:showVal val="0"/>
          <c:showCatName val="0"/>
          <c:showSerName val="0"/>
          <c:showPercent val="0"/>
          <c:showBubbleSize val="0"/>
        </c:dLbls>
        <c:gapWidth val="219"/>
        <c:axId val="121493760"/>
        <c:axId val="121500032"/>
      </c:barChart>
      <c:catAx>
        <c:axId val="12149376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Train/Test</a:t>
                </a:r>
                <a:r>
                  <a:rPr lang="en-US" baseline="0"/>
                  <a:t> Proportion</a:t>
                </a:r>
                <a:endParaRPr lang="en-US"/>
              </a:p>
            </c:rich>
          </c:tx>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1500032"/>
        <c:crosses val="autoZero"/>
        <c:auto val="1"/>
        <c:lblAlgn val="ctr"/>
        <c:lblOffset val="100"/>
        <c:noMultiLvlLbl val="0"/>
      </c:catAx>
      <c:valAx>
        <c:axId val="1215000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Precision</a:t>
                </a:r>
              </a:p>
            </c:rich>
          </c:tx>
          <c:overlay val="0"/>
          <c:spPr>
            <a:noFill/>
            <a:ln>
              <a:noFill/>
            </a:ln>
            <a:effectLst/>
          </c:spPr>
        </c:title>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14937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2B908-1446-41C9-96FF-98D9861BB1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C54A6D-236B-4C92-AAA8-2DEF01F4A5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680AEA-29CB-4350-ADAC-AD0B26E07599}"/>
              </a:ext>
            </a:extLst>
          </p:cNvPr>
          <p:cNvSpPr>
            <a:spLocks noGrp="1"/>
          </p:cNvSpPr>
          <p:nvPr>
            <p:ph type="dt" sz="half" idx="10"/>
          </p:nvPr>
        </p:nvSpPr>
        <p:spPr/>
        <p:txBody>
          <a:bodyPr/>
          <a:lstStyle/>
          <a:p>
            <a:fld id="{9BDB3DA6-4610-49F2-ADC9-9DD10973C3BF}" type="datetimeFigureOut">
              <a:rPr lang="en-US" smtClean="0"/>
              <a:t>8/5/2021</a:t>
            </a:fld>
            <a:endParaRPr lang="en-US"/>
          </a:p>
        </p:txBody>
      </p:sp>
      <p:sp>
        <p:nvSpPr>
          <p:cNvPr id="5" name="Footer Placeholder 4">
            <a:extLst>
              <a:ext uri="{FF2B5EF4-FFF2-40B4-BE49-F238E27FC236}">
                <a16:creationId xmlns:a16="http://schemas.microsoft.com/office/drawing/2014/main" id="{B4A4DB5D-33EB-44D5-9241-E99C828FF0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D62F98-7CAF-4F98-8BC3-05CB01BF75FE}"/>
              </a:ext>
            </a:extLst>
          </p:cNvPr>
          <p:cNvSpPr>
            <a:spLocks noGrp="1"/>
          </p:cNvSpPr>
          <p:nvPr>
            <p:ph type="sldNum" sz="quarter" idx="12"/>
          </p:nvPr>
        </p:nvSpPr>
        <p:spPr/>
        <p:txBody>
          <a:bodyPr/>
          <a:lstStyle/>
          <a:p>
            <a:fld id="{60682ABB-1958-48EB-A580-A3673CC9DB5B}" type="slidenum">
              <a:rPr lang="en-US" smtClean="0"/>
              <a:t>‹#›</a:t>
            </a:fld>
            <a:endParaRPr lang="en-US"/>
          </a:p>
        </p:txBody>
      </p:sp>
    </p:spTree>
    <p:extLst>
      <p:ext uri="{BB962C8B-B14F-4D97-AF65-F5344CB8AC3E}">
        <p14:creationId xmlns:p14="http://schemas.microsoft.com/office/powerpoint/2010/main" val="4135369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1747A-A935-4136-AA3B-F9AE5FF988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68322D-855F-4FFD-8A2B-E8B81CCF11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53264E-38BB-4E36-8260-3A8E8D8D4A52}"/>
              </a:ext>
            </a:extLst>
          </p:cNvPr>
          <p:cNvSpPr>
            <a:spLocks noGrp="1"/>
          </p:cNvSpPr>
          <p:nvPr>
            <p:ph type="dt" sz="half" idx="10"/>
          </p:nvPr>
        </p:nvSpPr>
        <p:spPr/>
        <p:txBody>
          <a:bodyPr/>
          <a:lstStyle/>
          <a:p>
            <a:fld id="{9BDB3DA6-4610-49F2-ADC9-9DD10973C3BF}" type="datetimeFigureOut">
              <a:rPr lang="en-US" smtClean="0"/>
              <a:t>8/5/2021</a:t>
            </a:fld>
            <a:endParaRPr lang="en-US"/>
          </a:p>
        </p:txBody>
      </p:sp>
      <p:sp>
        <p:nvSpPr>
          <p:cNvPr id="5" name="Footer Placeholder 4">
            <a:extLst>
              <a:ext uri="{FF2B5EF4-FFF2-40B4-BE49-F238E27FC236}">
                <a16:creationId xmlns:a16="http://schemas.microsoft.com/office/drawing/2014/main" id="{91CF0B26-3982-4438-9A7C-B6A7B6BCDA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84C086-1619-42A9-8DF6-890F07396719}"/>
              </a:ext>
            </a:extLst>
          </p:cNvPr>
          <p:cNvSpPr>
            <a:spLocks noGrp="1"/>
          </p:cNvSpPr>
          <p:nvPr>
            <p:ph type="sldNum" sz="quarter" idx="12"/>
          </p:nvPr>
        </p:nvSpPr>
        <p:spPr/>
        <p:txBody>
          <a:bodyPr/>
          <a:lstStyle/>
          <a:p>
            <a:fld id="{60682ABB-1958-48EB-A580-A3673CC9DB5B}" type="slidenum">
              <a:rPr lang="en-US" smtClean="0"/>
              <a:t>‹#›</a:t>
            </a:fld>
            <a:endParaRPr lang="en-US"/>
          </a:p>
        </p:txBody>
      </p:sp>
    </p:spTree>
    <p:extLst>
      <p:ext uri="{BB962C8B-B14F-4D97-AF65-F5344CB8AC3E}">
        <p14:creationId xmlns:p14="http://schemas.microsoft.com/office/powerpoint/2010/main" val="338356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F5033E-1FCE-4A32-81BC-ADC61EB63B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B86D41D-D464-4395-8C4E-44C021C9179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0E65AA-36B5-4143-ABB1-D0265048223D}"/>
              </a:ext>
            </a:extLst>
          </p:cNvPr>
          <p:cNvSpPr>
            <a:spLocks noGrp="1"/>
          </p:cNvSpPr>
          <p:nvPr>
            <p:ph type="dt" sz="half" idx="10"/>
          </p:nvPr>
        </p:nvSpPr>
        <p:spPr/>
        <p:txBody>
          <a:bodyPr/>
          <a:lstStyle/>
          <a:p>
            <a:fld id="{9BDB3DA6-4610-49F2-ADC9-9DD10973C3BF}" type="datetimeFigureOut">
              <a:rPr lang="en-US" smtClean="0"/>
              <a:t>8/5/2021</a:t>
            </a:fld>
            <a:endParaRPr lang="en-US"/>
          </a:p>
        </p:txBody>
      </p:sp>
      <p:sp>
        <p:nvSpPr>
          <p:cNvPr id="5" name="Footer Placeholder 4">
            <a:extLst>
              <a:ext uri="{FF2B5EF4-FFF2-40B4-BE49-F238E27FC236}">
                <a16:creationId xmlns:a16="http://schemas.microsoft.com/office/drawing/2014/main" id="{0D9DFD1A-3C3A-4E0E-9DEA-35F101E19A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D51F5B-CFED-4569-883A-3C7C37ACDF49}"/>
              </a:ext>
            </a:extLst>
          </p:cNvPr>
          <p:cNvSpPr>
            <a:spLocks noGrp="1"/>
          </p:cNvSpPr>
          <p:nvPr>
            <p:ph type="sldNum" sz="quarter" idx="12"/>
          </p:nvPr>
        </p:nvSpPr>
        <p:spPr/>
        <p:txBody>
          <a:bodyPr/>
          <a:lstStyle/>
          <a:p>
            <a:fld id="{60682ABB-1958-48EB-A580-A3673CC9DB5B}" type="slidenum">
              <a:rPr lang="en-US" smtClean="0"/>
              <a:t>‹#›</a:t>
            </a:fld>
            <a:endParaRPr lang="en-US"/>
          </a:p>
        </p:txBody>
      </p:sp>
    </p:spTree>
    <p:extLst>
      <p:ext uri="{BB962C8B-B14F-4D97-AF65-F5344CB8AC3E}">
        <p14:creationId xmlns:p14="http://schemas.microsoft.com/office/powerpoint/2010/main" val="3951557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E91A1-3758-40CA-A7F8-CA4A02B982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D7E47A-CA51-4E8F-95F2-A93B439141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D0E7B8-8871-4BEB-A501-B521538C33AB}"/>
              </a:ext>
            </a:extLst>
          </p:cNvPr>
          <p:cNvSpPr>
            <a:spLocks noGrp="1"/>
          </p:cNvSpPr>
          <p:nvPr>
            <p:ph type="dt" sz="half" idx="10"/>
          </p:nvPr>
        </p:nvSpPr>
        <p:spPr/>
        <p:txBody>
          <a:bodyPr/>
          <a:lstStyle/>
          <a:p>
            <a:fld id="{9BDB3DA6-4610-49F2-ADC9-9DD10973C3BF}" type="datetimeFigureOut">
              <a:rPr lang="en-US" smtClean="0"/>
              <a:t>8/5/2021</a:t>
            </a:fld>
            <a:endParaRPr lang="en-US"/>
          </a:p>
        </p:txBody>
      </p:sp>
      <p:sp>
        <p:nvSpPr>
          <p:cNvPr id="5" name="Footer Placeholder 4">
            <a:extLst>
              <a:ext uri="{FF2B5EF4-FFF2-40B4-BE49-F238E27FC236}">
                <a16:creationId xmlns:a16="http://schemas.microsoft.com/office/drawing/2014/main" id="{EB351DB5-A349-44A4-9238-28152F273A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C89961-0BB4-403A-A822-12209D1D9FC4}"/>
              </a:ext>
            </a:extLst>
          </p:cNvPr>
          <p:cNvSpPr>
            <a:spLocks noGrp="1"/>
          </p:cNvSpPr>
          <p:nvPr>
            <p:ph type="sldNum" sz="quarter" idx="12"/>
          </p:nvPr>
        </p:nvSpPr>
        <p:spPr/>
        <p:txBody>
          <a:bodyPr/>
          <a:lstStyle/>
          <a:p>
            <a:fld id="{60682ABB-1958-48EB-A580-A3673CC9DB5B}" type="slidenum">
              <a:rPr lang="en-US" smtClean="0"/>
              <a:t>‹#›</a:t>
            </a:fld>
            <a:endParaRPr lang="en-US"/>
          </a:p>
        </p:txBody>
      </p:sp>
    </p:spTree>
    <p:extLst>
      <p:ext uri="{BB962C8B-B14F-4D97-AF65-F5344CB8AC3E}">
        <p14:creationId xmlns:p14="http://schemas.microsoft.com/office/powerpoint/2010/main" val="3751893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F3EC-5CB2-473F-86F5-E0DB9B2139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F87960-C3C6-4607-9575-BBF116E159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8F4895-BDA6-40B3-9916-1AEE6C9D8B8B}"/>
              </a:ext>
            </a:extLst>
          </p:cNvPr>
          <p:cNvSpPr>
            <a:spLocks noGrp="1"/>
          </p:cNvSpPr>
          <p:nvPr>
            <p:ph type="dt" sz="half" idx="10"/>
          </p:nvPr>
        </p:nvSpPr>
        <p:spPr/>
        <p:txBody>
          <a:bodyPr/>
          <a:lstStyle/>
          <a:p>
            <a:fld id="{9BDB3DA6-4610-49F2-ADC9-9DD10973C3BF}" type="datetimeFigureOut">
              <a:rPr lang="en-US" smtClean="0"/>
              <a:t>8/5/2021</a:t>
            </a:fld>
            <a:endParaRPr lang="en-US"/>
          </a:p>
        </p:txBody>
      </p:sp>
      <p:sp>
        <p:nvSpPr>
          <p:cNvPr id="5" name="Footer Placeholder 4">
            <a:extLst>
              <a:ext uri="{FF2B5EF4-FFF2-40B4-BE49-F238E27FC236}">
                <a16:creationId xmlns:a16="http://schemas.microsoft.com/office/drawing/2014/main" id="{F2A4783E-BC9D-447A-9840-EB66D64E40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6494FA-F33C-44FF-89CC-D4DAA5044749}"/>
              </a:ext>
            </a:extLst>
          </p:cNvPr>
          <p:cNvSpPr>
            <a:spLocks noGrp="1"/>
          </p:cNvSpPr>
          <p:nvPr>
            <p:ph type="sldNum" sz="quarter" idx="12"/>
          </p:nvPr>
        </p:nvSpPr>
        <p:spPr/>
        <p:txBody>
          <a:bodyPr/>
          <a:lstStyle/>
          <a:p>
            <a:fld id="{60682ABB-1958-48EB-A580-A3673CC9DB5B}" type="slidenum">
              <a:rPr lang="en-US" smtClean="0"/>
              <a:t>‹#›</a:t>
            </a:fld>
            <a:endParaRPr lang="en-US"/>
          </a:p>
        </p:txBody>
      </p:sp>
    </p:spTree>
    <p:extLst>
      <p:ext uri="{BB962C8B-B14F-4D97-AF65-F5344CB8AC3E}">
        <p14:creationId xmlns:p14="http://schemas.microsoft.com/office/powerpoint/2010/main" val="377255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19DDD-6049-4A8A-8048-7C36C57D92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BE6667-DCA5-4793-BA03-5BC3F2F4DA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681E63-3CD1-4628-A2E9-BD65C70D46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C8D3B6-6486-4634-9FCA-202FC879DE05}"/>
              </a:ext>
            </a:extLst>
          </p:cNvPr>
          <p:cNvSpPr>
            <a:spLocks noGrp="1"/>
          </p:cNvSpPr>
          <p:nvPr>
            <p:ph type="dt" sz="half" idx="10"/>
          </p:nvPr>
        </p:nvSpPr>
        <p:spPr/>
        <p:txBody>
          <a:bodyPr/>
          <a:lstStyle/>
          <a:p>
            <a:fld id="{9BDB3DA6-4610-49F2-ADC9-9DD10973C3BF}" type="datetimeFigureOut">
              <a:rPr lang="en-US" smtClean="0"/>
              <a:t>8/5/2021</a:t>
            </a:fld>
            <a:endParaRPr lang="en-US"/>
          </a:p>
        </p:txBody>
      </p:sp>
      <p:sp>
        <p:nvSpPr>
          <p:cNvPr id="6" name="Footer Placeholder 5">
            <a:extLst>
              <a:ext uri="{FF2B5EF4-FFF2-40B4-BE49-F238E27FC236}">
                <a16:creationId xmlns:a16="http://schemas.microsoft.com/office/drawing/2014/main" id="{0D2B77F6-88AB-4E1D-9C11-CCC361CEAA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438D4E-41BF-4036-A9EB-51840DF11F5D}"/>
              </a:ext>
            </a:extLst>
          </p:cNvPr>
          <p:cNvSpPr>
            <a:spLocks noGrp="1"/>
          </p:cNvSpPr>
          <p:nvPr>
            <p:ph type="sldNum" sz="quarter" idx="12"/>
          </p:nvPr>
        </p:nvSpPr>
        <p:spPr/>
        <p:txBody>
          <a:bodyPr/>
          <a:lstStyle/>
          <a:p>
            <a:fld id="{60682ABB-1958-48EB-A580-A3673CC9DB5B}" type="slidenum">
              <a:rPr lang="en-US" smtClean="0"/>
              <a:t>‹#›</a:t>
            </a:fld>
            <a:endParaRPr lang="en-US"/>
          </a:p>
        </p:txBody>
      </p:sp>
    </p:spTree>
    <p:extLst>
      <p:ext uri="{BB962C8B-B14F-4D97-AF65-F5344CB8AC3E}">
        <p14:creationId xmlns:p14="http://schemas.microsoft.com/office/powerpoint/2010/main" val="1011540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BFD6A-C947-48AA-B348-F0C5EA4E7C4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0CF523-1EA1-4D45-8742-656732EDB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E64F6A-A131-4976-B8BA-5D746C3FD0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EC0679-BB1F-491F-8350-FB0C7EA3B3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CA2034-C484-4661-AF1A-29792E657E9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704405-A74A-49A7-A1DC-EC20C5ED0DE9}"/>
              </a:ext>
            </a:extLst>
          </p:cNvPr>
          <p:cNvSpPr>
            <a:spLocks noGrp="1"/>
          </p:cNvSpPr>
          <p:nvPr>
            <p:ph type="dt" sz="half" idx="10"/>
          </p:nvPr>
        </p:nvSpPr>
        <p:spPr/>
        <p:txBody>
          <a:bodyPr/>
          <a:lstStyle/>
          <a:p>
            <a:fld id="{9BDB3DA6-4610-49F2-ADC9-9DD10973C3BF}" type="datetimeFigureOut">
              <a:rPr lang="en-US" smtClean="0"/>
              <a:t>8/5/2021</a:t>
            </a:fld>
            <a:endParaRPr lang="en-US"/>
          </a:p>
        </p:txBody>
      </p:sp>
      <p:sp>
        <p:nvSpPr>
          <p:cNvPr id="8" name="Footer Placeholder 7">
            <a:extLst>
              <a:ext uri="{FF2B5EF4-FFF2-40B4-BE49-F238E27FC236}">
                <a16:creationId xmlns:a16="http://schemas.microsoft.com/office/drawing/2014/main" id="{4176B634-1650-485C-A120-E1E0903C35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9709094-E56D-48F5-8BB7-F42D717DA52F}"/>
              </a:ext>
            </a:extLst>
          </p:cNvPr>
          <p:cNvSpPr>
            <a:spLocks noGrp="1"/>
          </p:cNvSpPr>
          <p:nvPr>
            <p:ph type="sldNum" sz="quarter" idx="12"/>
          </p:nvPr>
        </p:nvSpPr>
        <p:spPr/>
        <p:txBody>
          <a:bodyPr/>
          <a:lstStyle/>
          <a:p>
            <a:fld id="{60682ABB-1958-48EB-A580-A3673CC9DB5B}" type="slidenum">
              <a:rPr lang="en-US" smtClean="0"/>
              <a:t>‹#›</a:t>
            </a:fld>
            <a:endParaRPr lang="en-US"/>
          </a:p>
        </p:txBody>
      </p:sp>
    </p:spTree>
    <p:extLst>
      <p:ext uri="{BB962C8B-B14F-4D97-AF65-F5344CB8AC3E}">
        <p14:creationId xmlns:p14="http://schemas.microsoft.com/office/powerpoint/2010/main" val="621400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4D1FF-9B16-4575-A581-CC101A05326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37E1229-FA91-49DF-A4DE-E53CF341E575}"/>
              </a:ext>
            </a:extLst>
          </p:cNvPr>
          <p:cNvSpPr>
            <a:spLocks noGrp="1"/>
          </p:cNvSpPr>
          <p:nvPr>
            <p:ph type="dt" sz="half" idx="10"/>
          </p:nvPr>
        </p:nvSpPr>
        <p:spPr/>
        <p:txBody>
          <a:bodyPr/>
          <a:lstStyle/>
          <a:p>
            <a:fld id="{9BDB3DA6-4610-49F2-ADC9-9DD10973C3BF}" type="datetimeFigureOut">
              <a:rPr lang="en-US" smtClean="0"/>
              <a:t>8/5/2021</a:t>
            </a:fld>
            <a:endParaRPr lang="en-US"/>
          </a:p>
        </p:txBody>
      </p:sp>
      <p:sp>
        <p:nvSpPr>
          <p:cNvPr id="4" name="Footer Placeholder 3">
            <a:extLst>
              <a:ext uri="{FF2B5EF4-FFF2-40B4-BE49-F238E27FC236}">
                <a16:creationId xmlns:a16="http://schemas.microsoft.com/office/drawing/2014/main" id="{2347AFF5-71FF-4B87-9083-F2732651B3F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7D4E9F3-6789-430B-B5D7-B770E244B8AD}"/>
              </a:ext>
            </a:extLst>
          </p:cNvPr>
          <p:cNvSpPr>
            <a:spLocks noGrp="1"/>
          </p:cNvSpPr>
          <p:nvPr>
            <p:ph type="sldNum" sz="quarter" idx="12"/>
          </p:nvPr>
        </p:nvSpPr>
        <p:spPr/>
        <p:txBody>
          <a:bodyPr/>
          <a:lstStyle/>
          <a:p>
            <a:fld id="{60682ABB-1958-48EB-A580-A3673CC9DB5B}" type="slidenum">
              <a:rPr lang="en-US" smtClean="0"/>
              <a:t>‹#›</a:t>
            </a:fld>
            <a:endParaRPr lang="en-US"/>
          </a:p>
        </p:txBody>
      </p:sp>
    </p:spTree>
    <p:extLst>
      <p:ext uri="{BB962C8B-B14F-4D97-AF65-F5344CB8AC3E}">
        <p14:creationId xmlns:p14="http://schemas.microsoft.com/office/powerpoint/2010/main" val="3361404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8C0954-E9D9-46FD-A4A0-DD5C988850D5}"/>
              </a:ext>
            </a:extLst>
          </p:cNvPr>
          <p:cNvSpPr>
            <a:spLocks noGrp="1"/>
          </p:cNvSpPr>
          <p:nvPr>
            <p:ph type="dt" sz="half" idx="10"/>
          </p:nvPr>
        </p:nvSpPr>
        <p:spPr/>
        <p:txBody>
          <a:bodyPr/>
          <a:lstStyle/>
          <a:p>
            <a:fld id="{9BDB3DA6-4610-49F2-ADC9-9DD10973C3BF}" type="datetimeFigureOut">
              <a:rPr lang="en-US" smtClean="0"/>
              <a:t>8/5/2021</a:t>
            </a:fld>
            <a:endParaRPr lang="en-US"/>
          </a:p>
        </p:txBody>
      </p:sp>
      <p:sp>
        <p:nvSpPr>
          <p:cNvPr id="3" name="Footer Placeholder 2">
            <a:extLst>
              <a:ext uri="{FF2B5EF4-FFF2-40B4-BE49-F238E27FC236}">
                <a16:creationId xmlns:a16="http://schemas.microsoft.com/office/drawing/2014/main" id="{3F11F371-55BC-4418-A1D8-DDA9E5862F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0A1A5C6-5D96-4573-BE81-0D4ABB2706F2}"/>
              </a:ext>
            </a:extLst>
          </p:cNvPr>
          <p:cNvSpPr>
            <a:spLocks noGrp="1"/>
          </p:cNvSpPr>
          <p:nvPr>
            <p:ph type="sldNum" sz="quarter" idx="12"/>
          </p:nvPr>
        </p:nvSpPr>
        <p:spPr/>
        <p:txBody>
          <a:bodyPr/>
          <a:lstStyle/>
          <a:p>
            <a:fld id="{60682ABB-1958-48EB-A580-A3673CC9DB5B}" type="slidenum">
              <a:rPr lang="en-US" smtClean="0"/>
              <a:t>‹#›</a:t>
            </a:fld>
            <a:endParaRPr lang="en-US"/>
          </a:p>
        </p:txBody>
      </p:sp>
    </p:spTree>
    <p:extLst>
      <p:ext uri="{BB962C8B-B14F-4D97-AF65-F5344CB8AC3E}">
        <p14:creationId xmlns:p14="http://schemas.microsoft.com/office/powerpoint/2010/main" val="1996649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4ECAB-2EF3-4830-B7CE-07C111A3BF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794012-B285-4698-BB8F-90B12A466D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9D763CA-6F47-4B15-AD31-F4D48FB0A4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927D39-65D8-4C39-9E26-47DFCE950040}"/>
              </a:ext>
            </a:extLst>
          </p:cNvPr>
          <p:cNvSpPr>
            <a:spLocks noGrp="1"/>
          </p:cNvSpPr>
          <p:nvPr>
            <p:ph type="dt" sz="half" idx="10"/>
          </p:nvPr>
        </p:nvSpPr>
        <p:spPr/>
        <p:txBody>
          <a:bodyPr/>
          <a:lstStyle/>
          <a:p>
            <a:fld id="{9BDB3DA6-4610-49F2-ADC9-9DD10973C3BF}" type="datetimeFigureOut">
              <a:rPr lang="en-US" smtClean="0"/>
              <a:t>8/5/2021</a:t>
            </a:fld>
            <a:endParaRPr lang="en-US"/>
          </a:p>
        </p:txBody>
      </p:sp>
      <p:sp>
        <p:nvSpPr>
          <p:cNvPr id="6" name="Footer Placeholder 5">
            <a:extLst>
              <a:ext uri="{FF2B5EF4-FFF2-40B4-BE49-F238E27FC236}">
                <a16:creationId xmlns:a16="http://schemas.microsoft.com/office/drawing/2014/main" id="{96FCA005-8B7B-45FA-9BB2-8F97E597E3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C4D1AA-0B89-4A0A-AE06-D8B6038B4409}"/>
              </a:ext>
            </a:extLst>
          </p:cNvPr>
          <p:cNvSpPr>
            <a:spLocks noGrp="1"/>
          </p:cNvSpPr>
          <p:nvPr>
            <p:ph type="sldNum" sz="quarter" idx="12"/>
          </p:nvPr>
        </p:nvSpPr>
        <p:spPr/>
        <p:txBody>
          <a:bodyPr/>
          <a:lstStyle/>
          <a:p>
            <a:fld id="{60682ABB-1958-48EB-A580-A3673CC9DB5B}" type="slidenum">
              <a:rPr lang="en-US" smtClean="0"/>
              <a:t>‹#›</a:t>
            </a:fld>
            <a:endParaRPr lang="en-US"/>
          </a:p>
        </p:txBody>
      </p:sp>
    </p:spTree>
    <p:extLst>
      <p:ext uri="{BB962C8B-B14F-4D97-AF65-F5344CB8AC3E}">
        <p14:creationId xmlns:p14="http://schemas.microsoft.com/office/powerpoint/2010/main" val="3536517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BFAEE-295C-41D4-A502-C87CAFB610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5BF7ACF-9997-4E13-B184-50BA2EC8AF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4304FB-362E-4A2F-8EB8-E8A56D3644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08A0A7-6104-4839-88F6-ECE49CC272A0}"/>
              </a:ext>
            </a:extLst>
          </p:cNvPr>
          <p:cNvSpPr>
            <a:spLocks noGrp="1"/>
          </p:cNvSpPr>
          <p:nvPr>
            <p:ph type="dt" sz="half" idx="10"/>
          </p:nvPr>
        </p:nvSpPr>
        <p:spPr/>
        <p:txBody>
          <a:bodyPr/>
          <a:lstStyle/>
          <a:p>
            <a:fld id="{9BDB3DA6-4610-49F2-ADC9-9DD10973C3BF}" type="datetimeFigureOut">
              <a:rPr lang="en-US" smtClean="0"/>
              <a:t>8/5/2021</a:t>
            </a:fld>
            <a:endParaRPr lang="en-US"/>
          </a:p>
        </p:txBody>
      </p:sp>
      <p:sp>
        <p:nvSpPr>
          <p:cNvPr id="6" name="Footer Placeholder 5">
            <a:extLst>
              <a:ext uri="{FF2B5EF4-FFF2-40B4-BE49-F238E27FC236}">
                <a16:creationId xmlns:a16="http://schemas.microsoft.com/office/drawing/2014/main" id="{0B937778-D48E-4C67-B841-66856DC924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AEDAC6-9283-4A85-BC0F-B9BD6108088B}"/>
              </a:ext>
            </a:extLst>
          </p:cNvPr>
          <p:cNvSpPr>
            <a:spLocks noGrp="1"/>
          </p:cNvSpPr>
          <p:nvPr>
            <p:ph type="sldNum" sz="quarter" idx="12"/>
          </p:nvPr>
        </p:nvSpPr>
        <p:spPr/>
        <p:txBody>
          <a:bodyPr/>
          <a:lstStyle/>
          <a:p>
            <a:fld id="{60682ABB-1958-48EB-A580-A3673CC9DB5B}" type="slidenum">
              <a:rPr lang="en-US" smtClean="0"/>
              <a:t>‹#›</a:t>
            </a:fld>
            <a:endParaRPr lang="en-US"/>
          </a:p>
        </p:txBody>
      </p:sp>
    </p:spTree>
    <p:extLst>
      <p:ext uri="{BB962C8B-B14F-4D97-AF65-F5344CB8AC3E}">
        <p14:creationId xmlns:p14="http://schemas.microsoft.com/office/powerpoint/2010/main" val="451849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2A44FC-906C-4B34-BFE1-32B64D8852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5955F4D-97B7-41A1-B200-369CC34BB0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89CFCA-0D26-4C51-BDA4-9E114686B1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DB3DA6-4610-49F2-ADC9-9DD10973C3BF}" type="datetimeFigureOut">
              <a:rPr lang="en-US" smtClean="0"/>
              <a:t>8/5/2021</a:t>
            </a:fld>
            <a:endParaRPr lang="en-US"/>
          </a:p>
        </p:txBody>
      </p:sp>
      <p:sp>
        <p:nvSpPr>
          <p:cNvPr id="5" name="Footer Placeholder 4">
            <a:extLst>
              <a:ext uri="{FF2B5EF4-FFF2-40B4-BE49-F238E27FC236}">
                <a16:creationId xmlns:a16="http://schemas.microsoft.com/office/drawing/2014/main" id="{EBD42781-1246-41BC-A713-2EF9DE4BA7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560735-B0D8-4A26-A568-BA1A2C436F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682ABB-1958-48EB-A580-A3673CC9DB5B}" type="slidenum">
              <a:rPr lang="en-US" smtClean="0"/>
              <a:t>‹#›</a:t>
            </a:fld>
            <a:endParaRPr lang="en-US"/>
          </a:p>
        </p:txBody>
      </p:sp>
    </p:spTree>
    <p:extLst>
      <p:ext uri="{BB962C8B-B14F-4D97-AF65-F5344CB8AC3E}">
        <p14:creationId xmlns:p14="http://schemas.microsoft.com/office/powerpoint/2010/main" val="345080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1E0FC-3EC6-466D-AE72-82D8202C3587}"/>
              </a:ext>
            </a:extLst>
          </p:cNvPr>
          <p:cNvSpPr>
            <a:spLocks noGrp="1"/>
          </p:cNvSpPr>
          <p:nvPr>
            <p:ph type="ctrTitle"/>
          </p:nvPr>
        </p:nvSpPr>
        <p:spPr>
          <a:xfrm>
            <a:off x="19050" y="138320"/>
            <a:ext cx="12077700" cy="2387600"/>
          </a:xfrm>
        </p:spPr>
        <p:txBody>
          <a:bodyPr>
            <a:noAutofit/>
          </a:bodyPr>
          <a:lstStyle/>
          <a:p>
            <a:r>
              <a:rPr lang="en-US" sz="4800" b="1" dirty="0">
                <a:solidFill>
                  <a:srgbClr val="003300"/>
                </a:solidFill>
              </a:rPr>
              <a:t>DEVELOPMENT OF A CLASSIFICATION MODEL FOR THE PREDICTION OF CHURN AMONG CUSTOMERS USING DECISION TREES ALGORITHM</a:t>
            </a:r>
          </a:p>
        </p:txBody>
      </p:sp>
      <p:sp>
        <p:nvSpPr>
          <p:cNvPr id="3" name="Subtitle 2">
            <a:extLst>
              <a:ext uri="{FF2B5EF4-FFF2-40B4-BE49-F238E27FC236}">
                <a16:creationId xmlns:a16="http://schemas.microsoft.com/office/drawing/2014/main" id="{C91703BB-6FAC-4CB6-922E-16E4417CCEB6}"/>
              </a:ext>
            </a:extLst>
          </p:cNvPr>
          <p:cNvSpPr>
            <a:spLocks noGrp="1"/>
          </p:cNvSpPr>
          <p:nvPr>
            <p:ph type="subTitle" idx="1"/>
          </p:nvPr>
        </p:nvSpPr>
        <p:spPr>
          <a:xfrm>
            <a:off x="514350" y="2686050"/>
            <a:ext cx="11372850" cy="4171950"/>
          </a:xfrm>
        </p:spPr>
        <p:txBody>
          <a:bodyPr>
            <a:normAutofit/>
          </a:bodyPr>
          <a:lstStyle/>
          <a:p>
            <a:r>
              <a:rPr lang="en-US" dirty="0"/>
              <a:t>Presented by</a:t>
            </a:r>
          </a:p>
          <a:p>
            <a:r>
              <a:rPr lang="en-US" b="1" dirty="0"/>
              <a:t>BALOGUN, Jeremiah Ademola</a:t>
            </a:r>
          </a:p>
          <a:p>
            <a:r>
              <a:rPr lang="en-US" b="1" i="1" dirty="0">
                <a:solidFill>
                  <a:srgbClr val="92D050"/>
                </a:solidFill>
              </a:rPr>
              <a:t>Department of Computer Science and Mathematics</a:t>
            </a:r>
          </a:p>
          <a:p>
            <a:r>
              <a:rPr lang="en-US" b="1" dirty="0">
                <a:solidFill>
                  <a:srgbClr val="CC00FF"/>
                </a:solidFill>
              </a:rPr>
              <a:t>MOUNTAIN TOP UNIVERSITY, OGUN STATE, NIGERIA</a:t>
            </a:r>
          </a:p>
          <a:p>
            <a:r>
              <a:rPr lang="en-US" sz="3200" dirty="0"/>
              <a:t>@</a:t>
            </a:r>
          </a:p>
          <a:p>
            <a:r>
              <a:rPr lang="en-US" sz="3200" b="1" dirty="0">
                <a:solidFill>
                  <a:srgbClr val="003300"/>
                </a:solidFill>
              </a:rPr>
              <a:t>NCS INTERNATIONAL CONFERENCE ON </a:t>
            </a:r>
          </a:p>
          <a:p>
            <a:r>
              <a:rPr lang="en-US" sz="3200" b="1" dirty="0">
                <a:solidFill>
                  <a:srgbClr val="FFC000"/>
                </a:solidFill>
              </a:rPr>
              <a:t>INNOVATIVE SYSTEMS FOR DIGITAL ECONOMY (ISDE 2021)</a:t>
            </a:r>
          </a:p>
          <a:p>
            <a:pPr algn="r"/>
            <a:r>
              <a:rPr lang="en-US" sz="3200" i="1" dirty="0">
                <a:solidFill>
                  <a:srgbClr val="003300"/>
                </a:solidFill>
              </a:rPr>
              <a:t>August 5, 2021</a:t>
            </a:r>
            <a:endParaRPr lang="en-US" i="1" dirty="0">
              <a:solidFill>
                <a:srgbClr val="003300"/>
              </a:solidFill>
            </a:endParaRPr>
          </a:p>
        </p:txBody>
      </p:sp>
    </p:spTree>
    <p:extLst>
      <p:ext uri="{BB962C8B-B14F-4D97-AF65-F5344CB8AC3E}">
        <p14:creationId xmlns:p14="http://schemas.microsoft.com/office/powerpoint/2010/main" val="16098242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838200" y="-76200"/>
            <a:ext cx="10515600" cy="930275"/>
          </a:xfrm>
        </p:spPr>
        <p:txBody>
          <a:bodyPr>
            <a:normAutofit/>
          </a:bodyPr>
          <a:lstStyle/>
          <a:p>
            <a:pPr algn="ctr"/>
            <a:r>
              <a:rPr lang="en-US" sz="5400" b="1" dirty="0">
                <a:solidFill>
                  <a:srgbClr val="003300"/>
                </a:solidFill>
              </a:rPr>
              <a:t>RELATED WORKS 2 OF 3</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4A1CE9F9-ED4E-42BE-B8BE-44D7DB0CD4D5}"/>
              </a:ext>
            </a:extLst>
          </p:cNvPr>
          <p:cNvSpPr txBox="1"/>
          <p:nvPr/>
        </p:nvSpPr>
        <p:spPr>
          <a:xfrm>
            <a:off x="76200" y="628650"/>
            <a:ext cx="11868150" cy="5262979"/>
          </a:xfrm>
          <a:prstGeom prst="rect">
            <a:avLst/>
          </a:prstGeom>
          <a:noFill/>
        </p:spPr>
        <p:txBody>
          <a:bodyPr wrap="square" rtlCol="0">
            <a:spAutoFit/>
          </a:bodyPr>
          <a:lstStyle/>
          <a:p>
            <a:pPr algn="just"/>
            <a:r>
              <a:rPr lang="en-US" sz="2400" dirty="0"/>
              <a:t>Sabbeh (2018), performed a comparative analysis of the performance of machine learning algorithms for the classification of customer churn. </a:t>
            </a:r>
          </a:p>
          <a:p>
            <a:pPr algn="just"/>
            <a:endParaRPr lang="en-US" sz="2400" dirty="0"/>
          </a:p>
          <a:p>
            <a:pPr marL="285750" indent="-285750" algn="just">
              <a:buFont typeface="Arial" panose="020B0604020202020204" pitchFamily="34" charset="0"/>
              <a:buChar char="•"/>
            </a:pPr>
            <a:r>
              <a:rPr lang="en-US" sz="2400" b="1" dirty="0"/>
              <a:t>Methods</a:t>
            </a:r>
            <a:r>
              <a:rPr lang="en-US" sz="2400" dirty="0"/>
              <a:t>: The study adopted the use of filter-based feature selection for the identification of the most relevant among the explanatory variables collected. Also, the study adopted the use of eight machine learning algorithms for the classification of customer churn based on the collected dataset based on a 10-fold cross validation.</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b="1" dirty="0"/>
              <a:t>Results</a:t>
            </a:r>
            <a:r>
              <a:rPr lang="en-US" sz="2400" dirty="0"/>
              <a:t>: The results of feature selection revealed that 13 features among the identified variables were deemed relevant using the filter-based algorithms with decision trees having the best performance. </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b="1" dirty="0"/>
              <a:t>Remarks</a:t>
            </a:r>
            <a:r>
              <a:rPr lang="en-US" sz="2400" dirty="0"/>
              <a:t>: The study failed to provide details of the effect of varying folds on the performance on the machine learning algorithm used.</a:t>
            </a:r>
          </a:p>
        </p:txBody>
      </p:sp>
    </p:spTree>
    <p:extLst>
      <p:ext uri="{BB962C8B-B14F-4D97-AF65-F5344CB8AC3E}">
        <p14:creationId xmlns:p14="http://schemas.microsoft.com/office/powerpoint/2010/main" val="6996483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fade">
                                      <p:cBhvr>
                                        <p:cTn id="12" dur="500"/>
                                        <p:tgtEl>
                                          <p:spTgt spid="6">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animEffect transition="in" filter="fade">
                                      <p:cBhvr>
                                        <p:cTn id="1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838200" y="-76200"/>
            <a:ext cx="10515600" cy="930275"/>
          </a:xfrm>
        </p:spPr>
        <p:txBody>
          <a:bodyPr>
            <a:normAutofit/>
          </a:bodyPr>
          <a:lstStyle/>
          <a:p>
            <a:pPr algn="ctr"/>
            <a:r>
              <a:rPr lang="en-US" sz="5400" b="1" dirty="0">
                <a:solidFill>
                  <a:srgbClr val="003300"/>
                </a:solidFill>
              </a:rPr>
              <a:t>RELATED WORKS 3 OF 3</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4A1CE9F9-ED4E-42BE-B8BE-44D7DB0CD4D5}"/>
              </a:ext>
            </a:extLst>
          </p:cNvPr>
          <p:cNvSpPr txBox="1"/>
          <p:nvPr/>
        </p:nvSpPr>
        <p:spPr>
          <a:xfrm>
            <a:off x="76200" y="628650"/>
            <a:ext cx="11868150" cy="4893647"/>
          </a:xfrm>
          <a:prstGeom prst="rect">
            <a:avLst/>
          </a:prstGeom>
          <a:noFill/>
        </p:spPr>
        <p:txBody>
          <a:bodyPr wrap="square" rtlCol="0">
            <a:spAutoFit/>
          </a:bodyPr>
          <a:lstStyle/>
          <a:p>
            <a:pPr algn="just"/>
            <a:r>
              <a:rPr lang="en-US" sz="2400" dirty="0"/>
              <a:t>Ahmad, Jafar, and Aljoumaa (2019), performed a comparative analysis of the application of machine learning to the prediction of customer churn in the telecommunication sector.</a:t>
            </a:r>
          </a:p>
          <a:p>
            <a:pPr algn="just"/>
            <a:endParaRPr lang="en-US" sz="2400" dirty="0"/>
          </a:p>
          <a:p>
            <a:pPr marL="285750" indent="-285750" algn="just">
              <a:buFont typeface="Arial" panose="020B0604020202020204" pitchFamily="34" charset="0"/>
              <a:buChar char="•"/>
            </a:pPr>
            <a:r>
              <a:rPr lang="en-US" sz="2400" b="1" dirty="0"/>
              <a:t>Methods</a:t>
            </a:r>
            <a:r>
              <a:rPr lang="en-US" sz="2400" dirty="0"/>
              <a:t>: The study adopted the use of feature ranking for ranking the variables according to their effect on improving the performance of machine learning algorithm on churn prediction.</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b="1" dirty="0"/>
              <a:t>Results</a:t>
            </a:r>
            <a:r>
              <a:rPr lang="en-US" sz="2400" dirty="0"/>
              <a:t>: The results of feature selection revealed that 13 features among the identified variables were deemed relevant using the filter-based algorithms with decision trees having the best performance. </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b="1" dirty="0"/>
              <a:t>Remarks</a:t>
            </a:r>
            <a:r>
              <a:rPr lang="en-US" sz="2400" dirty="0"/>
              <a:t>: The study failed to identify the performance of the relevant variables selected on the performance of the prediction of customer churn.</a:t>
            </a:r>
          </a:p>
        </p:txBody>
      </p:sp>
    </p:spTree>
    <p:extLst>
      <p:ext uri="{BB962C8B-B14F-4D97-AF65-F5344CB8AC3E}">
        <p14:creationId xmlns:p14="http://schemas.microsoft.com/office/powerpoint/2010/main" val="356925774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fade">
                                      <p:cBhvr>
                                        <p:cTn id="12" dur="500"/>
                                        <p:tgtEl>
                                          <p:spTgt spid="6">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animEffect transition="in" filter="fade">
                                      <p:cBhvr>
                                        <p:cTn id="1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METHOD I – DATA IDENTIFICATION AND COLLECTION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7FF856CF-2656-4D29-88C3-9BDD922D6687}"/>
              </a:ext>
            </a:extLst>
          </p:cNvPr>
          <p:cNvSpPr txBox="1"/>
          <p:nvPr/>
        </p:nvSpPr>
        <p:spPr>
          <a:xfrm>
            <a:off x="76200" y="628650"/>
            <a:ext cx="11868150" cy="5632311"/>
          </a:xfrm>
          <a:prstGeom prst="rect">
            <a:avLst/>
          </a:prstGeom>
          <a:noFill/>
        </p:spPr>
        <p:txBody>
          <a:bodyPr wrap="square" rtlCol="0">
            <a:spAutoFit/>
          </a:bodyPr>
          <a:lstStyle/>
          <a:p>
            <a:pPr marL="342900" indent="-342900" algn="just">
              <a:buFont typeface="Arial" panose="020B0604020202020204" pitchFamily="34" charset="0"/>
              <a:buChar char="•"/>
            </a:pPr>
            <a:r>
              <a:rPr lang="en-US" sz="2400" dirty="0"/>
              <a:t>The data that was adopted for this study contained various information about customers of Telco communication Company; a publicly available dataset.</a:t>
            </a:r>
          </a:p>
          <a:p>
            <a:pPr marL="800100" lvl="1" indent="-342900" algn="just">
              <a:buFont typeface="Arial" panose="020B0604020202020204" pitchFamily="34" charset="0"/>
              <a:buChar char="•"/>
            </a:pPr>
            <a:r>
              <a:rPr lang="en-US" sz="2400" dirty="0"/>
              <a:t>The dataset was downloaded as a.csv file from the Kaggle online repository via the URL https://www.kaggle.com/blastchar/telco-customer-churn. </a:t>
            </a:r>
          </a:p>
          <a:p>
            <a:pPr marL="800100" lvl="1" indent="-342900" algn="just">
              <a:buFont typeface="Arial" panose="020B0604020202020204" pitchFamily="34" charset="0"/>
              <a:buChar char="•"/>
            </a:pPr>
            <a:r>
              <a:rPr lang="en-US" sz="2400" dirty="0"/>
              <a:t>The datasets consist of 7043 records with a binary classification of the target class, such that 1870 were customers who churned and 5173 were customers who did not churn. </a:t>
            </a:r>
          </a:p>
          <a:p>
            <a:pPr marL="342900"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r>
              <a:rPr lang="en-US" sz="2400" dirty="0"/>
              <a:t>The dataset was composed of information about 20 variables broadly classified into three (3) groups, namely: </a:t>
            </a:r>
          </a:p>
          <a:p>
            <a:pPr marL="800100" lvl="1" indent="-342900" algn="just">
              <a:buFont typeface="Arial" panose="020B0604020202020204" pitchFamily="34" charset="0"/>
              <a:buChar char="•"/>
            </a:pPr>
            <a:r>
              <a:rPr lang="en-US" sz="2400" b="1" dirty="0"/>
              <a:t>demographic data of customers</a:t>
            </a:r>
            <a:r>
              <a:rPr lang="en-US" sz="2400" dirty="0"/>
              <a:t> – gender, senior citizen status, marital status and dependents</a:t>
            </a:r>
          </a:p>
          <a:p>
            <a:pPr marL="800100" lvl="1" indent="-342900" algn="just">
              <a:buFont typeface="Arial" panose="020B0604020202020204" pitchFamily="34" charset="0"/>
              <a:buChar char="•"/>
            </a:pPr>
            <a:r>
              <a:rPr lang="en-US" sz="2400" b="1" dirty="0"/>
              <a:t>subscribed service</a:t>
            </a:r>
            <a:r>
              <a:rPr lang="en-US" sz="2400" dirty="0"/>
              <a:t> – phone service, multiple line, internet service, online security and backup, device protection, technical support, streaming TV and movies. </a:t>
            </a:r>
          </a:p>
          <a:p>
            <a:pPr marL="800100" lvl="1" indent="-342900" algn="just">
              <a:buFont typeface="Arial" panose="020B0604020202020204" pitchFamily="34" charset="0"/>
              <a:buChar char="•"/>
            </a:pPr>
            <a:r>
              <a:rPr lang="en-US" sz="2400" b="1" dirty="0"/>
              <a:t>customer account information</a:t>
            </a:r>
            <a:r>
              <a:rPr lang="en-US" sz="2400" dirty="0"/>
              <a:t> – customer ID, contract terms, paperless billing, payment method, monthly charges, total charges, and tenure</a:t>
            </a:r>
          </a:p>
        </p:txBody>
      </p:sp>
    </p:spTree>
    <p:extLst>
      <p:ext uri="{BB962C8B-B14F-4D97-AF65-F5344CB8AC3E}">
        <p14:creationId xmlns:p14="http://schemas.microsoft.com/office/powerpoint/2010/main" val="33336909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animEffect transition="in" filter="fade">
                                      <p:cBhvr>
                                        <p:cTn id="17" dur="500"/>
                                        <p:tgtEl>
                                          <p:spTgt spid="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5" end="5"/>
                                            </p:txEl>
                                          </p:spTgt>
                                        </p:tgtEl>
                                        <p:attrNameLst>
                                          <p:attrName>style.visibility</p:attrName>
                                        </p:attrNameLst>
                                      </p:cBhvr>
                                      <p:to>
                                        <p:strVal val="visible"/>
                                      </p:to>
                                    </p:set>
                                    <p:animEffect transition="in" filter="fade">
                                      <p:cBhvr>
                                        <p:cTn id="22" dur="500"/>
                                        <p:tgtEl>
                                          <p:spTgt spid="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animEffect transition="in" filter="fade">
                                      <p:cBhvr>
                                        <p:cTn id="27" dur="500"/>
                                        <p:tgtEl>
                                          <p:spTgt spid="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7" end="7"/>
                                            </p:txEl>
                                          </p:spTgt>
                                        </p:tgtEl>
                                        <p:attrNameLst>
                                          <p:attrName>style.visibility</p:attrName>
                                        </p:attrNameLst>
                                      </p:cBhvr>
                                      <p:to>
                                        <p:strVal val="visible"/>
                                      </p:to>
                                    </p:set>
                                    <p:animEffect transition="in" filter="fade">
                                      <p:cBhvr>
                                        <p:cTn id="3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METHOD I – DATA IDENTIFICATION AND COLLECTION…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pic>
        <p:nvPicPr>
          <p:cNvPr id="6" name="Picture 5">
            <a:extLst>
              <a:ext uri="{FF2B5EF4-FFF2-40B4-BE49-F238E27FC236}">
                <a16:creationId xmlns:a16="http://schemas.microsoft.com/office/drawing/2014/main" id="{0B3C9D1E-2128-494D-A0DA-161D5C4827AD}"/>
              </a:ext>
            </a:extLst>
          </p:cNvPr>
          <p:cNvPicPr/>
          <p:nvPr/>
        </p:nvPicPr>
        <p:blipFill rotWithShape="1">
          <a:blip r:embed="rId3"/>
          <a:srcRect t="12282"/>
          <a:stretch/>
        </p:blipFill>
        <p:spPr bwMode="auto">
          <a:xfrm>
            <a:off x="2362200" y="854076"/>
            <a:ext cx="7219950" cy="4620570"/>
          </a:xfrm>
          <a:prstGeom prst="rect">
            <a:avLst/>
          </a:prstGeom>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4344113C-2E62-4FF0-9F34-CF2286DCE022}"/>
              </a:ext>
            </a:extLst>
          </p:cNvPr>
          <p:cNvSpPr txBox="1"/>
          <p:nvPr/>
        </p:nvSpPr>
        <p:spPr>
          <a:xfrm>
            <a:off x="740174" y="5478800"/>
            <a:ext cx="10706100" cy="461665"/>
          </a:xfrm>
          <a:prstGeom prst="rect">
            <a:avLst/>
          </a:prstGeom>
          <a:noFill/>
        </p:spPr>
        <p:txBody>
          <a:bodyPr wrap="square" rtlCol="0">
            <a:spAutoFit/>
          </a:bodyPr>
          <a:lstStyle/>
          <a:p>
            <a:pPr algn="ctr"/>
            <a:r>
              <a:rPr lang="en-US" sz="2400" b="1" dirty="0"/>
              <a:t>Figure 2: Dataset collected for the Classification of Customer Churn</a:t>
            </a:r>
          </a:p>
        </p:txBody>
      </p:sp>
    </p:spTree>
    <p:extLst>
      <p:ext uri="{BB962C8B-B14F-4D97-AF65-F5344CB8AC3E}">
        <p14:creationId xmlns:p14="http://schemas.microsoft.com/office/powerpoint/2010/main" val="302048684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METHOD II – CLASSIFICATION MODEL FORMULATION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FF856CF-2656-4D29-88C3-9BDD922D6687}"/>
                  </a:ext>
                </a:extLst>
              </p:cNvPr>
              <p:cNvSpPr txBox="1"/>
              <p:nvPr/>
            </p:nvSpPr>
            <p:spPr>
              <a:xfrm>
                <a:off x="76200" y="552450"/>
                <a:ext cx="11868150" cy="5761385"/>
              </a:xfrm>
              <a:prstGeom prst="rect">
                <a:avLst/>
              </a:prstGeom>
              <a:noFill/>
            </p:spPr>
            <p:txBody>
              <a:bodyPr wrap="square" rtlCol="0">
                <a:spAutoFit/>
              </a:bodyPr>
              <a:lstStyle/>
              <a:p>
                <a:pPr marL="342900" indent="-342900" algn="just">
                  <a:buFont typeface="Arial" panose="020B0604020202020204" pitchFamily="34" charset="0"/>
                  <a:buChar char="•"/>
                </a:pPr>
                <a:r>
                  <a:rPr lang="en-US" sz="2000" dirty="0"/>
                  <a:t>Consider the historical dataset </a:t>
                </a:r>
                <a:r>
                  <a:rPr lang="en-US" sz="2000" i="1" dirty="0"/>
                  <a:t>S</a:t>
                </a:r>
                <a:r>
                  <a:rPr lang="en-US" sz="2000" dirty="0"/>
                  <a:t> which was collected and consists of </a:t>
                </a:r>
                <a:r>
                  <a:rPr lang="en-US" sz="2000" i="1" dirty="0"/>
                  <a:t>j</a:t>
                </a:r>
                <a:r>
                  <a:rPr lang="en-US" sz="2000" dirty="0"/>
                  <a:t> customer records containing </a:t>
                </a:r>
                <a:r>
                  <a:rPr lang="en-US" sz="2000" i="1" dirty="0" err="1"/>
                  <a:t>i</a:t>
                </a:r>
                <a:r>
                  <a:rPr lang="en-US" sz="2000" i="1" dirty="0"/>
                  <a:t> </a:t>
                </a:r>
                <a:r>
                  <a:rPr lang="en-US" sz="2000" dirty="0"/>
                  <a:t>attributes (or variables) which represent the set of classification factors,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𝑋</m:t>
                        </m:r>
                      </m:e>
                      <m:sub>
                        <m:r>
                          <a:rPr lang="en-US" sz="2000" i="1">
                            <a:latin typeface="Cambria Math" panose="02040503050406030204" pitchFamily="18" charset="0"/>
                          </a:rPr>
                          <m:t>𝑖𝑗</m:t>
                        </m:r>
                      </m:sub>
                    </m:sSub>
                  </m:oMath>
                </a14:m>
                <a:r>
                  <a:rPr lang="en-US" sz="2000" dirty="0"/>
                  <a:t> in addition to their respective target variable (presence of customer churn),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𝑌</m:t>
                        </m:r>
                      </m:e>
                      <m:sub>
                        <m:r>
                          <a:rPr lang="en-US" sz="2000" i="1">
                            <a:latin typeface="Cambria Math" panose="02040503050406030204" pitchFamily="18" charset="0"/>
                          </a:rPr>
                          <m:t>𝑗</m:t>
                        </m:r>
                      </m:sub>
                    </m:sSub>
                  </m:oMath>
                </a14:m>
                <a:r>
                  <a:rPr lang="en-US" sz="2000" dirty="0"/>
                  <a:t>. </a:t>
                </a:r>
              </a:p>
              <a:p>
                <a:pPr marL="342900" indent="-342900" algn="just">
                  <a:buFont typeface="Arial" panose="020B0604020202020204" pitchFamily="34" charset="0"/>
                  <a:buChar char="•"/>
                </a:pPr>
                <a:endParaRPr lang="en-US" sz="2000" dirty="0"/>
              </a:p>
              <a:p>
                <a:pPr marL="342900" indent="-342900" algn="just">
                  <a:buFont typeface="Arial" panose="020B0604020202020204" pitchFamily="34" charset="0"/>
                  <a:buChar char="•"/>
                </a:pPr>
                <a:r>
                  <a:rPr lang="en-US" sz="2000" dirty="0"/>
                  <a:t>Therefore, the purpose of the decision trees algorithm is to infer a mapping </a:t>
                </a:r>
                <a14:m>
                  <m:oMath xmlns:m="http://schemas.openxmlformats.org/officeDocument/2006/math">
                    <m:r>
                      <a:rPr lang="en-US" sz="2000" i="1">
                        <a:latin typeface="Cambria Math" panose="02040503050406030204" pitchFamily="18" charset="0"/>
                      </a:rPr>
                      <m:t>𝜑</m:t>
                    </m:r>
                  </m:oMath>
                </a14:m>
                <a:r>
                  <a:rPr lang="en-US" sz="2000" dirty="0"/>
                  <a:t> with the lowest error required for determining the customer churn </a:t>
                </a:r>
                <a:r>
                  <a:rPr lang="en-US" sz="2000" i="1" dirty="0"/>
                  <a:t>Y</a:t>
                </a:r>
                <a:r>
                  <a:rPr lang="en-US" sz="2000" dirty="0"/>
                  <a:t> from information about associated variables </a:t>
                </a:r>
                <a:r>
                  <a:rPr lang="en-US" sz="2000" i="1" dirty="0"/>
                  <a:t>X</a:t>
                </a:r>
                <a:r>
                  <a:rPr lang="en-US" sz="2000" dirty="0"/>
                  <a:t> according to equation (1).</a:t>
                </a:r>
              </a:p>
              <a:p>
                <a:pPr marL="342900" indent="-342900" algn="just">
                  <a:buFont typeface="Arial" panose="020B0604020202020204" pitchFamily="34" charset="0"/>
                  <a:buChar char="•"/>
                </a:pPr>
                <a:endParaRPr lang="en-US" sz="2000" dirty="0"/>
              </a:p>
              <a:p>
                <a:pPr algn="just"/>
                <a14:m>
                  <m:oMathPara xmlns:m="http://schemas.openxmlformats.org/officeDocument/2006/math">
                    <m:oMathParaPr>
                      <m:jc m:val="centerGroup"/>
                    </m:oMathParaPr>
                    <m:oMath xmlns:m="http://schemas.openxmlformats.org/officeDocument/2006/math">
                      <m:r>
                        <a:rPr lang="en-US" sz="2000" i="1">
                          <a:latin typeface="Cambria Math" panose="02040503050406030204" pitchFamily="18" charset="0"/>
                        </a:rPr>
                        <m:t> </m:t>
                      </m:r>
                      <m:r>
                        <a:rPr lang="en-US" sz="2000" i="1">
                          <a:latin typeface="Cambria Math" panose="02040503050406030204" pitchFamily="18" charset="0"/>
                        </a:rPr>
                        <m:t>𝜑</m:t>
                      </m:r>
                      <m:r>
                        <a:rPr lang="en-US" sz="2000" i="1">
                          <a:latin typeface="Cambria Math" panose="02040503050406030204" pitchFamily="18" charset="0"/>
                        </a:rPr>
                        <m:t>:</m:t>
                      </m:r>
                      <m:r>
                        <a:rPr lang="en-US" sz="2000" i="1">
                          <a:latin typeface="Cambria Math" panose="02040503050406030204" pitchFamily="18" charset="0"/>
                        </a:rPr>
                        <m:t>𝑋</m:t>
                      </m:r>
                      <m:r>
                        <a:rPr lang="en-US" sz="2000" i="1">
                          <a:latin typeface="Cambria Math" panose="02040503050406030204" pitchFamily="18" charset="0"/>
                        </a:rPr>
                        <m:t> →</m:t>
                      </m:r>
                      <m:r>
                        <a:rPr lang="en-US" sz="2000" i="1">
                          <a:latin typeface="Cambria Math" panose="02040503050406030204" pitchFamily="18" charset="0"/>
                        </a:rPr>
                        <m:t>𝑌</m:t>
                      </m:r>
                      <m:r>
                        <a:rPr lang="en-US" sz="2000" i="1">
                          <a:latin typeface="Cambria Math" panose="02040503050406030204" pitchFamily="18" charset="0"/>
                        </a:rPr>
                        <m:t>                                                                          (1)</m:t>
                      </m:r>
                    </m:oMath>
                  </m:oMathPara>
                </a14:m>
                <a:endParaRPr lang="en-US" sz="2000" dirty="0"/>
              </a:p>
              <a:p>
                <a:pPr algn="just"/>
                <a14:m>
                  <m:oMathPara xmlns:m="http://schemas.openxmlformats.org/officeDocument/2006/math">
                    <m:oMathParaPr>
                      <m:jc m:val="centerGroup"/>
                    </m:oMathParaPr>
                    <m:oMath xmlns:m="http://schemas.openxmlformats.org/officeDocument/2006/math">
                      <m:r>
                        <a:rPr lang="en-US" sz="2000" i="1">
                          <a:latin typeface="Cambria Math" panose="02040503050406030204" pitchFamily="18" charset="0"/>
                        </a:rPr>
                        <m:t>𝑑𝑒𝑓𝑖𝑛𝑒𝑑</m:t>
                      </m:r>
                      <m:r>
                        <a:rPr lang="en-US" sz="2000" i="1">
                          <a:latin typeface="Cambria Math" panose="02040503050406030204" pitchFamily="18" charset="0"/>
                        </a:rPr>
                        <m:t> </m:t>
                      </m:r>
                      <m:r>
                        <a:rPr lang="en-US" sz="2000" i="1">
                          <a:latin typeface="Cambria Math" panose="02040503050406030204" pitchFamily="18" charset="0"/>
                        </a:rPr>
                        <m:t>𝑏𝑦</m:t>
                      </m:r>
                      <m:r>
                        <a:rPr lang="en-US" sz="2000" i="1">
                          <a:latin typeface="Cambria Math" panose="02040503050406030204" pitchFamily="18" charset="0"/>
                        </a:rPr>
                        <m:t> </m:t>
                      </m:r>
                      <m:r>
                        <a:rPr lang="en-US" sz="2000" i="1">
                          <a:latin typeface="Cambria Math" panose="02040503050406030204" pitchFamily="18" charset="0"/>
                        </a:rPr>
                        <m:t>𝜑</m:t>
                      </m:r>
                      <m:d>
                        <m:dPr>
                          <m:ctrlPr>
                            <a:rPr lang="en-US" sz="2000" i="1">
                              <a:latin typeface="Cambria Math" panose="02040503050406030204" pitchFamily="18" charset="0"/>
                            </a:rPr>
                          </m:ctrlPr>
                        </m:dPr>
                        <m:e>
                          <m:r>
                            <a:rPr lang="en-US" sz="2000" i="1">
                              <a:latin typeface="Cambria Math" panose="02040503050406030204" pitchFamily="18" charset="0"/>
                            </a:rPr>
                            <m:t>𝑋</m:t>
                          </m:r>
                        </m:e>
                      </m:d>
                      <m:r>
                        <a:rPr lang="en-US" sz="2000" i="1">
                          <a:latin typeface="Cambria Math" panose="02040503050406030204" pitchFamily="18" charset="0"/>
                        </a:rPr>
                        <m:t>=</m:t>
                      </m:r>
                      <m:d>
                        <m:dPr>
                          <m:begChr m:val="{"/>
                          <m:endChr m:val=""/>
                          <m:ctrlPr>
                            <a:rPr lang="en-US" sz="2000" i="1">
                              <a:latin typeface="Cambria Math" panose="02040503050406030204" pitchFamily="18" charset="0"/>
                            </a:rPr>
                          </m:ctrlPr>
                        </m:dPr>
                        <m:e>
                          <m:eqArr>
                            <m:eqArrPr>
                              <m:ctrlPr>
                                <a:rPr lang="en-US" sz="2000" i="1">
                                  <a:latin typeface="Cambria Math" panose="02040503050406030204" pitchFamily="18" charset="0"/>
                                </a:rPr>
                              </m:ctrlPr>
                            </m:eqArrPr>
                            <m:e>
                              <m:r>
                                <a:rPr lang="en-US" sz="2000" i="1">
                                  <a:latin typeface="Cambria Math" panose="02040503050406030204" pitchFamily="18" charset="0"/>
                                </a:rPr>
                                <m:t>𝐶h𝑢𝑟𝑛</m:t>
                              </m:r>
                              <m:r>
                                <a:rPr lang="en-US" sz="2000" i="1">
                                  <a:latin typeface="Cambria Math" panose="02040503050406030204" pitchFamily="18" charset="0"/>
                                </a:rPr>
                                <m:t> (</m:t>
                              </m:r>
                              <m:r>
                                <a:rPr lang="en-US" sz="2000" i="1">
                                  <a:latin typeface="Cambria Math" panose="02040503050406030204" pitchFamily="18" charset="0"/>
                                </a:rPr>
                                <m:t>𝑌𝑒𝑠</m:t>
                              </m:r>
                              <m:r>
                                <a:rPr lang="en-US" sz="2000" i="1">
                                  <a:latin typeface="Cambria Math" panose="02040503050406030204" pitchFamily="18" charset="0"/>
                                </a:rPr>
                                <m:t>)</m:t>
                              </m:r>
                            </m:e>
                            <m:e>
                              <m:r>
                                <a:rPr lang="en-US" sz="2000" i="1">
                                  <a:latin typeface="Cambria Math" panose="02040503050406030204" pitchFamily="18" charset="0"/>
                                </a:rPr>
                                <m:t>𝑁𝑜</m:t>
                              </m:r>
                              <m:r>
                                <a:rPr lang="en-US" sz="2000" i="1">
                                  <a:latin typeface="Cambria Math" panose="02040503050406030204" pitchFamily="18" charset="0"/>
                                </a:rPr>
                                <m:t> </m:t>
                              </m:r>
                              <m:r>
                                <a:rPr lang="en-US" sz="2000" i="1">
                                  <a:latin typeface="Cambria Math" panose="02040503050406030204" pitchFamily="18" charset="0"/>
                                </a:rPr>
                                <m:t>𝐶h𝑢𝑟𝑛</m:t>
                              </m:r>
                              <m:r>
                                <a:rPr lang="en-US" sz="2000" i="1">
                                  <a:latin typeface="Cambria Math" panose="02040503050406030204" pitchFamily="18" charset="0"/>
                                </a:rPr>
                                <m:t> (</m:t>
                              </m:r>
                              <m:r>
                                <a:rPr lang="en-US" sz="2000" i="1">
                                  <a:latin typeface="Cambria Math" panose="02040503050406030204" pitchFamily="18" charset="0"/>
                                </a:rPr>
                                <m:t>𝑁𝑜</m:t>
                              </m:r>
                              <m:r>
                                <a:rPr lang="en-US" sz="2000" i="1">
                                  <a:latin typeface="Cambria Math" panose="02040503050406030204" pitchFamily="18" charset="0"/>
                                </a:rPr>
                                <m:t>)</m:t>
                              </m:r>
                            </m:e>
                          </m:eqArr>
                        </m:e>
                      </m:d>
                    </m:oMath>
                  </m:oMathPara>
                </a14:m>
                <a:endParaRPr lang="en-US" sz="2000" dirty="0"/>
              </a:p>
              <a:p>
                <a:pPr marL="342900" indent="-342900" algn="just">
                  <a:buFont typeface="Arial" panose="020B0604020202020204" pitchFamily="34" charset="0"/>
                  <a:buChar char="•"/>
                </a:pPr>
                <a:r>
                  <a:rPr lang="en-US" sz="2000" dirty="0"/>
                  <a:t>The decision trees algorithm was used to split the customer churn dataset into subsets by recursive partitioning of the parent nodes (variables) into child nodes based on the homogeneity of the within–node instances or separation of between-node instances with respect to customer churn information. </a:t>
                </a:r>
              </a:p>
              <a:p>
                <a:pPr marL="342900" indent="-342900" algn="just">
                  <a:buFont typeface="Arial" panose="020B0604020202020204" pitchFamily="34" charset="0"/>
                  <a:buChar char="•"/>
                </a:pPr>
                <a:endParaRPr lang="en-US" sz="2000" dirty="0"/>
              </a:p>
              <a:p>
                <a:pPr marL="342900" indent="-342900" algn="just">
                  <a:buFont typeface="Arial" panose="020B0604020202020204" pitchFamily="34" charset="0"/>
                  <a:buChar char="•"/>
                </a:pPr>
                <a:r>
                  <a:rPr lang="en-US" sz="2000" dirty="0"/>
                  <a:t>Thus, at each node, attributes were examined using a root test and the splitter is chosen to be the attribute which after producing child nodes according to the value of the attribute variable provides a good classification of customer churn. </a:t>
                </a:r>
              </a:p>
            </p:txBody>
          </p:sp>
        </mc:Choice>
        <mc:Fallback xmlns="">
          <p:sp>
            <p:nvSpPr>
              <p:cNvPr id="7" name="TextBox 6">
                <a:extLst>
                  <a:ext uri="{FF2B5EF4-FFF2-40B4-BE49-F238E27FC236}">
                    <a16:creationId xmlns:a16="http://schemas.microsoft.com/office/drawing/2014/main" id="{7FF856CF-2656-4D29-88C3-9BDD922D6687}"/>
                  </a:ext>
                </a:extLst>
              </p:cNvPr>
              <p:cNvSpPr txBox="1">
                <a:spLocks noRot="1" noChangeAspect="1" noMove="1" noResize="1" noEditPoints="1" noAdjustHandles="1" noChangeArrowheads="1" noChangeShapeType="1" noTextEdit="1"/>
              </p:cNvSpPr>
              <p:nvPr/>
            </p:nvSpPr>
            <p:spPr>
              <a:xfrm>
                <a:off x="76200" y="552450"/>
                <a:ext cx="11868150" cy="5761385"/>
              </a:xfrm>
              <a:prstGeom prst="rect">
                <a:avLst/>
              </a:prstGeom>
              <a:blipFill>
                <a:blip r:embed="rId3"/>
                <a:stretch>
                  <a:fillRect l="-462" t="-635" r="-565" b="-952"/>
                </a:stretch>
              </a:blipFill>
            </p:spPr>
            <p:txBody>
              <a:bodyPr/>
              <a:lstStyle/>
              <a:p>
                <a:r>
                  <a:rPr lang="en-US">
                    <a:noFill/>
                  </a:rPr>
                  <a:t> </a:t>
                </a:r>
              </a:p>
            </p:txBody>
          </p:sp>
        </mc:Fallback>
      </mc:AlternateContent>
    </p:spTree>
    <p:extLst>
      <p:ext uri="{BB962C8B-B14F-4D97-AF65-F5344CB8AC3E}">
        <p14:creationId xmlns:p14="http://schemas.microsoft.com/office/powerpoint/2010/main" val="121811815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6" end="6"/>
                                            </p:txEl>
                                          </p:spTgt>
                                        </p:tgtEl>
                                        <p:attrNameLst>
                                          <p:attrName>style.visibility</p:attrName>
                                        </p:attrNameLst>
                                      </p:cBhvr>
                                      <p:to>
                                        <p:strVal val="visible"/>
                                      </p:to>
                                    </p:set>
                                    <p:animEffect transition="in" filter="fade">
                                      <p:cBhvr>
                                        <p:cTn id="7" dur="500"/>
                                        <p:tgtEl>
                                          <p:spTgt spid="7">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8" end="8"/>
                                            </p:txEl>
                                          </p:spTgt>
                                        </p:tgtEl>
                                        <p:attrNameLst>
                                          <p:attrName>style.visibility</p:attrName>
                                        </p:attrNameLst>
                                      </p:cBhvr>
                                      <p:to>
                                        <p:strVal val="visible"/>
                                      </p:to>
                                    </p:set>
                                    <p:animEffect transition="in" filter="fade">
                                      <p:cBhvr>
                                        <p:cTn id="12"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METHOD II – DECISION TREES MODELING</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FF856CF-2656-4D29-88C3-9BDD922D6687}"/>
                  </a:ext>
                </a:extLst>
              </p:cNvPr>
              <p:cNvSpPr txBox="1"/>
              <p:nvPr/>
            </p:nvSpPr>
            <p:spPr>
              <a:xfrm>
                <a:off x="0" y="552450"/>
                <a:ext cx="11982450" cy="5565563"/>
              </a:xfrm>
              <a:prstGeom prst="rect">
                <a:avLst/>
              </a:prstGeom>
              <a:noFill/>
            </p:spPr>
            <p:txBody>
              <a:bodyPr wrap="square" rtlCol="0">
                <a:spAutoFit/>
              </a:bodyPr>
              <a:lstStyle/>
              <a:p>
                <a:pPr marL="342900" indent="-342900" algn="just">
                  <a:buFont typeface="Arial" panose="020B0604020202020204" pitchFamily="34" charset="0"/>
                  <a:buChar char="•"/>
                </a:pPr>
                <a:r>
                  <a:rPr lang="en-US" sz="2000" b="1" dirty="0"/>
                  <a:t>CART Decision Trees Algorithm</a:t>
                </a:r>
              </a:p>
              <a:p>
                <a:pPr marL="571500" lvl="1" indent="-342900" algn="just">
                  <a:buFont typeface="Arial" panose="020B0604020202020204" pitchFamily="34" charset="0"/>
                  <a:buChar char="•"/>
                  <a:tabLst>
                    <a:tab pos="571500" algn="l"/>
                  </a:tabLst>
                </a:pPr>
                <a:r>
                  <a:rPr lang="en-US" sz="2000" dirty="0"/>
                  <a:t>The CART implements its decision trees as nodes with binary edges.</a:t>
                </a:r>
              </a:p>
              <a:p>
                <a:pPr marL="571500" lvl="1" indent="-342900" algn="just">
                  <a:buFont typeface="Arial" panose="020B0604020202020204" pitchFamily="34" charset="0"/>
                  <a:buChar char="•"/>
                  <a:tabLst>
                    <a:tab pos="571500" algn="l"/>
                  </a:tabLst>
                </a:pPr>
                <a:r>
                  <a:rPr lang="en-US" dirty="0"/>
                  <a:t>CART was used to estimate the Gini index of each variable by estimating the conditional probability of the occurrence of the value </a:t>
                </a:r>
                <a:r>
                  <a:rPr lang="en-US" i="1" dirty="0"/>
                  <a:t>v </a:t>
                </a:r>
                <a:r>
                  <a:rPr lang="en-US" dirty="0"/>
                  <a:t>of a variable </a:t>
                </a:r>
                <a:r>
                  <a:rPr lang="en-US" i="1" dirty="0"/>
                  <a:t>X</a:t>
                </a:r>
                <a:r>
                  <a:rPr lang="en-US" dirty="0"/>
                  <a:t> with respect to each customer churn classification</a:t>
                </a:r>
                <a14:m>
                  <m:oMath xmlns:m="http://schemas.openxmlformats.org/officeDocument/2006/math">
                    <m:r>
                      <a:rPr lang="en-US" i="1">
                        <a:latin typeface="Cambria Math" panose="02040503050406030204" pitchFamily="18" charset="0"/>
                      </a:rPr>
                      <m:t> </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𝐶</m:t>
                    </m:r>
                  </m:oMath>
                </a14:m>
                <a:r>
                  <a:rPr lang="en-US" dirty="0"/>
                  <a:t>.</a:t>
                </a:r>
              </a:p>
              <a:p>
                <a:pPr marL="571500" lvl="1" indent="-342900" algn="just">
                  <a:buFont typeface="Arial" panose="020B0604020202020204" pitchFamily="34" charset="0"/>
                  <a:buChar char="•"/>
                  <a:tabLst>
                    <a:tab pos="571500" algn="l"/>
                  </a:tabLst>
                </a:pPr>
                <a:r>
                  <a:rPr lang="en-US" sz="2000" dirty="0"/>
                  <a:t>The closer the Gini index is to 1 then it is associated with either class C and thus used to split the dataset.</a:t>
                </a:r>
              </a:p>
              <a:p>
                <a:pPr lvl="1" algn="just"/>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 </m:t>
                      </m:r>
                      <m:r>
                        <a:rPr lang="en-US" i="1">
                          <a:latin typeface="Cambria Math" panose="02040503050406030204" pitchFamily="18" charset="0"/>
                        </a:rPr>
                        <m:t>𝐺𝑖𝑛𝑖</m:t>
                      </m:r>
                      <m:r>
                        <a:rPr lang="en-US" i="1">
                          <a:latin typeface="Cambria Math" panose="02040503050406030204" pitchFamily="18" charset="0"/>
                        </a:rPr>
                        <m:t> </m:t>
                      </m:r>
                      <m:r>
                        <a:rPr lang="en-US" i="1">
                          <a:latin typeface="Cambria Math" panose="02040503050406030204" pitchFamily="18" charset="0"/>
                        </a:rPr>
                        <m:t>𝐼𝑛𝑑𝑒𝑥</m:t>
                      </m:r>
                      <m:d>
                        <m:dPr>
                          <m:ctrlPr>
                            <a:rPr lang="en-US" i="1">
                              <a:latin typeface="Cambria Math" panose="02040503050406030204" pitchFamily="18" charset="0"/>
                            </a:rPr>
                          </m:ctrlPr>
                        </m:dPr>
                        <m:e>
                          <m:r>
                            <a:rPr lang="en-US" i="1">
                              <a:latin typeface="Cambria Math" panose="02040503050406030204" pitchFamily="18" charset="0"/>
                            </a:rPr>
                            <m:t>𝑋</m:t>
                          </m:r>
                        </m:e>
                      </m:d>
                      <m:r>
                        <a:rPr lang="en-US" i="1">
                          <a:latin typeface="Cambria Math" panose="02040503050406030204" pitchFamily="18" charset="0"/>
                        </a:rPr>
                        <m:t>=1−</m:t>
                      </m:r>
                      <m:nary>
                        <m:naryPr>
                          <m:chr m:val="∑"/>
                          <m:limLoc m:val="subSup"/>
                          <m:ctrlPr>
                            <a:rPr lang="en-US" i="1">
                              <a:latin typeface="Cambria Math" panose="02040503050406030204" pitchFamily="18" charset="0"/>
                            </a:rPr>
                          </m:ctrlPr>
                        </m:naryPr>
                        <m:sub>
                          <m:r>
                            <a:rPr lang="en-US" i="1">
                              <a:latin typeface="Cambria Math" panose="02040503050406030204" pitchFamily="18" charset="0"/>
                            </a:rPr>
                            <m:t>𝑐</m:t>
                          </m:r>
                          <m:r>
                            <a:rPr lang="en-US" i="1">
                              <a:latin typeface="Cambria Math" panose="02040503050406030204" pitchFamily="18" charset="0"/>
                            </a:rPr>
                            <m:t>=1</m:t>
                          </m:r>
                        </m:sub>
                        <m:sup>
                          <m:r>
                            <a:rPr lang="en-US" i="1">
                              <a:latin typeface="Cambria Math" panose="02040503050406030204" pitchFamily="18" charset="0"/>
                            </a:rPr>
                            <m:t>𝐶</m:t>
                          </m:r>
                        </m:sup>
                        <m:e>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𝑝</m:t>
                                  </m:r>
                                  <m:r>
                                    <a:rPr lang="en-US" i="1">
                                      <a:latin typeface="Cambria Math" panose="02040503050406030204" pitchFamily="18" charset="0"/>
                                    </a:rPr>
                                    <m:t>(</m:t>
                                  </m:r>
                                  <m:r>
                                    <a:rPr lang="en-US" i="1">
                                      <a:latin typeface="Cambria Math" panose="02040503050406030204" pitchFamily="18" charset="0"/>
                                    </a:rPr>
                                    <m:t>𝑣</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e>
                              </m:d>
                            </m:e>
                            <m:sup>
                              <m:r>
                                <a:rPr lang="en-US" i="1">
                                  <a:latin typeface="Cambria Math" panose="02040503050406030204" pitchFamily="18" charset="0"/>
                                </a:rPr>
                                <m:t>2</m:t>
                              </m:r>
                            </m:sup>
                          </m:sSup>
                        </m:e>
                      </m:nary>
                      <m:r>
                        <a:rPr lang="en-US" i="1">
                          <a:latin typeface="Cambria Math" panose="02040503050406030204" pitchFamily="18" charset="0"/>
                        </a:rPr>
                        <m:t>                                                (2)</m:t>
                      </m:r>
                    </m:oMath>
                  </m:oMathPara>
                </a14:m>
                <a:endParaRPr lang="en-US" sz="2000" dirty="0"/>
              </a:p>
              <a:p>
                <a:pPr marL="342900" indent="-342900" algn="just">
                  <a:buFont typeface="Arial" panose="020B0604020202020204" pitchFamily="34" charset="0"/>
                  <a:buChar char="•"/>
                </a:pPr>
                <a:r>
                  <a:rPr lang="en-US" sz="2000" b="1" dirty="0"/>
                  <a:t>C4.5 Decision Trees Algorithm</a:t>
                </a:r>
                <a:r>
                  <a:rPr lang="en-US" sz="2000" dirty="0"/>
                  <a:t> </a:t>
                </a:r>
              </a:p>
              <a:p>
                <a:pPr marL="571500" lvl="1" indent="-342900" algn="just">
                  <a:buFont typeface="Arial" panose="020B0604020202020204" pitchFamily="34" charset="0"/>
                  <a:buChar char="•"/>
                </a:pPr>
                <a:r>
                  <a:rPr lang="en-US" sz="2000" dirty="0"/>
                  <a:t>The C4.5 implements its decision trees as nodes with multiple edges proportional to the variable’s values.</a:t>
                </a:r>
              </a:p>
              <a:p>
                <a:pPr marL="571500" lvl="1" indent="-342900" algn="just">
                  <a:buFont typeface="Arial" panose="020B0604020202020204" pitchFamily="34" charset="0"/>
                  <a:buChar char="•"/>
                </a:pPr>
                <a:r>
                  <a:rPr lang="en-US" dirty="0"/>
                  <a:t>The C4.5 decision trees algorithm adopts the use of entropy </a:t>
                </a:r>
                <a:r>
                  <a:rPr lang="en-US" i="1" dirty="0"/>
                  <a:t>H(X)</a:t>
                </a:r>
                <a:r>
                  <a:rPr lang="en-US" dirty="0"/>
                  <a:t> to measure the level of impurity or randomness existing within a dataset.</a:t>
                </a:r>
              </a:p>
              <a:p>
                <a:pPr marL="571500" lvl="1" indent="-342900" algn="just"/>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 </m:t>
                      </m:r>
                      <m:r>
                        <a:rPr lang="en-US" i="1">
                          <a:latin typeface="Cambria Math" panose="02040503050406030204" pitchFamily="18" charset="0"/>
                        </a:rPr>
                        <m:t>𝐸𝑛𝑡𝑟𝑜𝑝𝑦</m:t>
                      </m:r>
                      <m:r>
                        <a:rPr lang="en-US" i="1">
                          <a:latin typeface="Cambria Math" panose="02040503050406030204" pitchFamily="18" charset="0"/>
                        </a:rPr>
                        <m:t>, </m:t>
                      </m:r>
                      <m:r>
                        <a:rPr lang="en-US" i="1">
                          <a:latin typeface="Cambria Math" panose="02040503050406030204" pitchFamily="18" charset="0"/>
                        </a:rPr>
                        <m:t>𝐻</m:t>
                      </m:r>
                      <m:d>
                        <m:dPr>
                          <m:ctrlPr>
                            <a:rPr lang="en-US" i="1">
                              <a:latin typeface="Cambria Math" panose="02040503050406030204" pitchFamily="18" charset="0"/>
                            </a:rPr>
                          </m:ctrlPr>
                        </m:dPr>
                        <m:e>
                          <m:r>
                            <a:rPr lang="en-US" i="1">
                              <a:latin typeface="Cambria Math" panose="02040503050406030204" pitchFamily="18" charset="0"/>
                            </a:rPr>
                            <m:t>𝑋</m:t>
                          </m:r>
                        </m:e>
                      </m:d>
                      <m:r>
                        <a:rPr lang="en-US" i="1">
                          <a:latin typeface="Cambria Math" panose="02040503050406030204" pitchFamily="18" charset="0"/>
                        </a:rPr>
                        <m:t>=−</m:t>
                      </m:r>
                      <m:nary>
                        <m:naryPr>
                          <m:chr m:val="∑"/>
                          <m:limLoc m:val="subSup"/>
                          <m:ctrlPr>
                            <a:rPr lang="en-US" i="1">
                              <a:latin typeface="Cambria Math" panose="02040503050406030204" pitchFamily="18" charset="0"/>
                            </a:rPr>
                          </m:ctrlPr>
                        </m:naryPr>
                        <m:sub>
                          <m:r>
                            <a:rPr lang="en-US" i="1">
                              <a:latin typeface="Cambria Math" panose="02040503050406030204" pitchFamily="18" charset="0"/>
                            </a:rPr>
                            <m:t>𝑖</m:t>
                          </m:r>
                          <m:r>
                            <a:rPr lang="en-US" i="1">
                              <a:latin typeface="Cambria Math" panose="02040503050406030204" pitchFamily="18" charset="0"/>
                            </a:rPr>
                            <m:t>=1</m:t>
                          </m:r>
                        </m:sub>
                        <m:sup>
                          <m:r>
                            <a:rPr lang="en-US" i="1">
                              <a:latin typeface="Cambria Math" panose="02040503050406030204" pitchFamily="18" charset="0"/>
                            </a:rPr>
                            <m:t>𝑛</m:t>
                          </m:r>
                        </m:sup>
                        <m:e>
                          <m:r>
                            <a:rPr lang="en-US" i="1">
                              <a:latin typeface="Cambria Math" panose="02040503050406030204" pitchFamily="18" charset="0"/>
                            </a:rPr>
                            <m:t>𝑝</m:t>
                          </m:r>
                          <m:d>
                            <m:dPr>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𝑣</m:t>
                                  </m:r>
                                </m:e>
                                <m:sub>
                                  <m:r>
                                    <a:rPr lang="en-US" i="1">
                                      <a:latin typeface="Cambria Math" panose="02040503050406030204" pitchFamily="18" charset="0"/>
                                    </a:rPr>
                                    <m:t>𝑖</m:t>
                                  </m:r>
                                </m:sub>
                              </m:sSub>
                            </m:e>
                          </m:d>
                          <m:func>
                            <m:funcPr>
                              <m:ctrlPr>
                                <a:rPr lang="en-US" i="1">
                                  <a:latin typeface="Cambria Math" panose="02040503050406030204" pitchFamily="18" charset="0"/>
                                </a:rPr>
                              </m:ctrlPr>
                            </m:funcPr>
                            <m:fName>
                              <m:sSub>
                                <m:sSubPr>
                                  <m:ctrlPr>
                                    <a:rPr lang="en-US" i="1">
                                      <a:latin typeface="Cambria Math" panose="02040503050406030204" pitchFamily="18" charset="0"/>
                                    </a:rPr>
                                  </m:ctrlPr>
                                </m:sSubPr>
                                <m:e>
                                  <m:r>
                                    <m:rPr>
                                      <m:sty m:val="p"/>
                                    </m:rPr>
                                    <a:rPr lang="en-US">
                                      <a:latin typeface="Cambria Math" panose="02040503050406030204" pitchFamily="18" charset="0"/>
                                    </a:rPr>
                                    <m:t>log</m:t>
                                  </m:r>
                                </m:e>
                                <m:sub>
                                  <m:r>
                                    <a:rPr lang="en-US" i="1">
                                      <a:latin typeface="Cambria Math" panose="02040503050406030204" pitchFamily="18" charset="0"/>
                                    </a:rPr>
                                    <m:t>2</m:t>
                                  </m:r>
                                </m:sub>
                              </m:sSub>
                            </m:fName>
                            <m:e>
                              <m:r>
                                <a:rPr lang="en-US" i="1">
                                  <a:latin typeface="Cambria Math" panose="02040503050406030204" pitchFamily="18" charset="0"/>
                                </a:rPr>
                                <m:t>𝑝</m:t>
                              </m:r>
                              <m:d>
                                <m:dPr>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𝑣</m:t>
                                      </m:r>
                                    </m:e>
                                    <m:sub>
                                      <m:r>
                                        <a:rPr lang="en-US" i="1">
                                          <a:latin typeface="Cambria Math" panose="02040503050406030204" pitchFamily="18" charset="0"/>
                                        </a:rPr>
                                        <m:t>𝑖</m:t>
                                      </m:r>
                                    </m:sub>
                                  </m:sSub>
                                </m:e>
                              </m:d>
                            </m:e>
                          </m:func>
                        </m:e>
                      </m:nary>
                      <m:r>
                        <a:rPr lang="en-US" i="1">
                          <a:latin typeface="Cambria Math" panose="02040503050406030204" pitchFamily="18" charset="0"/>
                        </a:rPr>
                        <m:t>                                      (3)</m:t>
                      </m:r>
                    </m:oMath>
                  </m:oMathPara>
                </a14:m>
                <a:endParaRPr lang="en-US" sz="2000" dirty="0"/>
              </a:p>
              <a:p>
                <a:pPr marL="571500" lvl="1" indent="-342900" algn="just">
                  <a:buFont typeface="Arial" panose="020B0604020202020204" pitchFamily="34" charset="0"/>
                  <a:buChar char="•"/>
                </a:pPr>
                <a:r>
                  <a:rPr lang="en-US" dirty="0"/>
                  <a:t>In addition, a mutual entropy </a:t>
                </a:r>
                <a:r>
                  <a:rPr lang="en-US" i="1" dirty="0"/>
                  <a:t>H(C|X)</a:t>
                </a:r>
                <a:r>
                  <a:rPr lang="en-US" dirty="0"/>
                  <a:t> was determined in terms of entropy as a function of the conditional probability of the value </a:t>
                </a:r>
                <a:r>
                  <a:rPr lang="en-US" i="1" dirty="0"/>
                  <a:t>v</a:t>
                </a:r>
                <a:r>
                  <a:rPr lang="en-US" dirty="0"/>
                  <a:t> of an attribute </a:t>
                </a:r>
                <a:r>
                  <a:rPr lang="en-US" i="1" dirty="0"/>
                  <a:t>X</a:t>
                </a:r>
                <a:r>
                  <a:rPr lang="en-US" dirty="0"/>
                  <a:t> with respect to the values </a:t>
                </a:r>
                <a:r>
                  <a:rPr lang="en-US" i="1" dirty="0"/>
                  <a:t>c</a:t>
                </a:r>
                <a:r>
                  <a:rPr lang="en-US" dirty="0"/>
                  <a:t> of the target class </a:t>
                </a:r>
                <a:r>
                  <a:rPr lang="en-US" i="1" dirty="0"/>
                  <a:t>C</a:t>
                </a:r>
                <a:r>
                  <a:rPr lang="en-US" dirty="0"/>
                  <a:t>.</a:t>
                </a:r>
              </a:p>
              <a:p>
                <a:pPr marL="571500" lvl="1" indent="-342900" algn="just"/>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 </m:t>
                      </m:r>
                      <m:r>
                        <a:rPr lang="en-US" i="1">
                          <a:latin typeface="Cambria Math" panose="02040503050406030204" pitchFamily="18" charset="0"/>
                        </a:rPr>
                        <m:t>𝑀𝑢𝑡𝑢𝑎𝑙</m:t>
                      </m:r>
                      <m:r>
                        <a:rPr lang="en-US" i="1">
                          <a:latin typeface="Cambria Math" panose="02040503050406030204" pitchFamily="18" charset="0"/>
                        </a:rPr>
                        <m:t> </m:t>
                      </m:r>
                      <m:r>
                        <a:rPr lang="en-US" i="1">
                          <a:latin typeface="Cambria Math" panose="02040503050406030204" pitchFamily="18" charset="0"/>
                        </a:rPr>
                        <m:t>𝐸𝑛𝑡𝑟𝑜𝑝𝑦</m:t>
                      </m:r>
                      <m:r>
                        <a:rPr lang="en-US" i="1">
                          <a:latin typeface="Cambria Math" panose="02040503050406030204" pitchFamily="18" charset="0"/>
                        </a:rPr>
                        <m:t>, </m:t>
                      </m:r>
                      <m:r>
                        <a:rPr lang="en-US" i="1">
                          <a:latin typeface="Cambria Math" panose="02040503050406030204" pitchFamily="18" charset="0"/>
                        </a:rPr>
                        <m:t>𝐻</m:t>
                      </m:r>
                      <m:d>
                        <m:dPr>
                          <m:ctrlPr>
                            <a:rPr lang="en-US" i="1">
                              <a:latin typeface="Cambria Math" panose="02040503050406030204" pitchFamily="18" charset="0"/>
                            </a:rPr>
                          </m:ctrlPr>
                        </m:dPr>
                        <m:e>
                          <m:r>
                            <a:rPr lang="en-US" i="1">
                              <a:latin typeface="Cambria Math" panose="02040503050406030204" pitchFamily="18" charset="0"/>
                            </a:rPr>
                            <m:t>𝐶</m:t>
                          </m:r>
                        </m:e>
                        <m:e>
                          <m:r>
                            <a:rPr lang="en-US" i="1">
                              <a:latin typeface="Cambria Math" panose="02040503050406030204" pitchFamily="18" charset="0"/>
                            </a:rPr>
                            <m:t>𝑋</m:t>
                          </m:r>
                        </m:e>
                      </m:d>
                      <m:r>
                        <a:rPr lang="en-US" i="1">
                          <a:latin typeface="Cambria Math" panose="02040503050406030204" pitchFamily="18" charset="0"/>
                        </a:rPr>
                        <m:t>=−</m:t>
                      </m:r>
                      <m:nary>
                        <m:naryPr>
                          <m:chr m:val="∑"/>
                          <m:limLoc m:val="subSup"/>
                          <m:ctrlPr>
                            <a:rPr lang="en-US" i="1">
                              <a:latin typeface="Cambria Math" panose="02040503050406030204" pitchFamily="18" charset="0"/>
                            </a:rPr>
                          </m:ctrlPr>
                        </m:naryPr>
                        <m:sub>
                          <m:r>
                            <a:rPr lang="en-US" i="1">
                              <a:latin typeface="Cambria Math" panose="02040503050406030204" pitchFamily="18" charset="0"/>
                            </a:rPr>
                            <m:t>𝑐</m:t>
                          </m:r>
                          <m:r>
                            <a:rPr lang="en-US" i="1">
                              <a:latin typeface="Cambria Math" panose="02040503050406030204" pitchFamily="18" charset="0"/>
                            </a:rPr>
                            <m:t>=1</m:t>
                          </m:r>
                        </m:sub>
                        <m:sup>
                          <m:r>
                            <a:rPr lang="en-US" i="1">
                              <a:latin typeface="Cambria Math" panose="02040503050406030204" pitchFamily="18" charset="0"/>
                            </a:rPr>
                            <m:t>𝐶</m:t>
                          </m:r>
                        </m:sup>
                        <m:e>
                          <m:r>
                            <a:rPr lang="en-US" i="1">
                              <a:latin typeface="Cambria Math" panose="02040503050406030204" pitchFamily="18" charset="0"/>
                            </a:rPr>
                            <m:t>𝑝</m:t>
                          </m:r>
                          <m:d>
                            <m:dPr>
                              <m:ctrlPr>
                                <a:rPr lang="en-US" i="1">
                                  <a:latin typeface="Cambria Math" panose="02040503050406030204" pitchFamily="18" charset="0"/>
                                </a:rPr>
                              </m:ctrlPr>
                            </m:dPr>
                            <m:e>
                              <m:r>
                                <a:rPr lang="en-US" i="1">
                                  <a:latin typeface="Cambria Math" panose="02040503050406030204" pitchFamily="18" charset="0"/>
                                </a:rPr>
                                <m:t>𝑣</m:t>
                              </m:r>
                              <m:r>
                                <a:rPr lang="en-US" i="1">
                                  <a:latin typeface="Cambria Math" panose="02040503050406030204" pitchFamily="18" charset="0"/>
                                </a:rPr>
                                <m:t>|</m:t>
                              </m:r>
                              <m:r>
                                <a:rPr lang="en-US" i="1">
                                  <a:latin typeface="Cambria Math" panose="02040503050406030204" pitchFamily="18" charset="0"/>
                                </a:rPr>
                                <m:t>𝑐</m:t>
                              </m:r>
                            </m:e>
                          </m:d>
                          <m:func>
                            <m:funcPr>
                              <m:ctrlPr>
                                <a:rPr lang="en-US" i="1">
                                  <a:latin typeface="Cambria Math" panose="02040503050406030204" pitchFamily="18" charset="0"/>
                                </a:rPr>
                              </m:ctrlPr>
                            </m:funcPr>
                            <m:fName>
                              <m:sSub>
                                <m:sSubPr>
                                  <m:ctrlPr>
                                    <a:rPr lang="en-US" i="1">
                                      <a:latin typeface="Cambria Math" panose="02040503050406030204" pitchFamily="18" charset="0"/>
                                    </a:rPr>
                                  </m:ctrlPr>
                                </m:sSubPr>
                                <m:e>
                                  <m:r>
                                    <m:rPr>
                                      <m:sty m:val="p"/>
                                    </m:rPr>
                                    <a:rPr lang="en-US">
                                      <a:latin typeface="Cambria Math" panose="02040503050406030204" pitchFamily="18" charset="0"/>
                                    </a:rPr>
                                    <m:t>log</m:t>
                                  </m:r>
                                </m:e>
                                <m:sub>
                                  <m:r>
                                    <a:rPr lang="en-US" i="1">
                                      <a:latin typeface="Cambria Math" panose="02040503050406030204" pitchFamily="18" charset="0"/>
                                    </a:rPr>
                                    <m:t>2</m:t>
                                  </m:r>
                                </m:sub>
                              </m:sSub>
                            </m:fName>
                            <m:e>
                              <m:r>
                                <a:rPr lang="en-US" i="1">
                                  <a:latin typeface="Cambria Math" panose="02040503050406030204" pitchFamily="18" charset="0"/>
                                </a:rPr>
                                <m:t>𝑝</m:t>
                              </m:r>
                              <m:d>
                                <m:dPr>
                                  <m:ctrlPr>
                                    <a:rPr lang="en-US" i="1">
                                      <a:latin typeface="Cambria Math" panose="02040503050406030204" pitchFamily="18" charset="0"/>
                                    </a:rPr>
                                  </m:ctrlPr>
                                </m:dPr>
                                <m:e>
                                  <m:r>
                                    <a:rPr lang="en-US" i="1">
                                      <a:latin typeface="Cambria Math" panose="02040503050406030204" pitchFamily="18" charset="0"/>
                                    </a:rPr>
                                    <m:t>𝑣</m:t>
                                  </m:r>
                                  <m:r>
                                    <a:rPr lang="en-US" i="1">
                                      <a:latin typeface="Cambria Math" panose="02040503050406030204" pitchFamily="18" charset="0"/>
                                    </a:rPr>
                                    <m:t>|</m:t>
                                  </m:r>
                                  <m:r>
                                    <a:rPr lang="en-US" i="1">
                                      <a:latin typeface="Cambria Math" panose="02040503050406030204" pitchFamily="18" charset="0"/>
                                    </a:rPr>
                                    <m:t>𝑐</m:t>
                                  </m:r>
                                </m:e>
                              </m:d>
                            </m:e>
                          </m:func>
                        </m:e>
                      </m:nary>
                      <m:r>
                        <a:rPr lang="en-US" i="1">
                          <a:latin typeface="Cambria Math" panose="02040503050406030204" pitchFamily="18" charset="0"/>
                        </a:rPr>
                        <m:t>                               (4)</m:t>
                      </m:r>
                    </m:oMath>
                  </m:oMathPara>
                </a14:m>
                <a:endParaRPr lang="en-US" sz="2000" dirty="0"/>
              </a:p>
              <a:p>
                <a:pPr marL="571500" lvl="1" indent="-342900" algn="just">
                  <a:buFont typeface="Arial" panose="020B0604020202020204" pitchFamily="34" charset="0"/>
                  <a:buChar char="•"/>
                </a:pPr>
                <a:r>
                  <a:rPr lang="en-US" sz="2000" dirty="0"/>
                  <a:t>The value of the information gain (IG) was determined by subtracting the entropy from the mutual entropy.</a:t>
                </a:r>
              </a:p>
              <a:p>
                <a:pPr marL="571500" lvl="1" indent="-342900" algn="just">
                  <a:buFont typeface="Arial" panose="020B0604020202020204" pitchFamily="34" charset="0"/>
                  <a:buChar char="•"/>
                </a:pPr>
                <a:r>
                  <a:rPr lang="en-US" dirty="0"/>
                  <a:t>The closer the IG is to 1 then, the more effect of information about </a:t>
                </a:r>
                <a:r>
                  <a:rPr lang="en-US" i="1" dirty="0"/>
                  <a:t>X </a:t>
                </a:r>
                <a:r>
                  <a:rPr lang="en-US" dirty="0"/>
                  <a:t>on the determination of the target class </a:t>
                </a:r>
                <a:r>
                  <a:rPr lang="en-US" i="1" dirty="0"/>
                  <a:t>C</a:t>
                </a:r>
                <a:r>
                  <a:rPr lang="en-US" dirty="0"/>
                  <a:t>.</a:t>
                </a:r>
                <a:endParaRPr lang="en-US" sz="2000" dirty="0"/>
              </a:p>
            </p:txBody>
          </p:sp>
        </mc:Choice>
        <mc:Fallback xmlns="">
          <p:sp>
            <p:nvSpPr>
              <p:cNvPr id="7" name="TextBox 6">
                <a:extLst>
                  <a:ext uri="{FF2B5EF4-FFF2-40B4-BE49-F238E27FC236}">
                    <a16:creationId xmlns:a16="http://schemas.microsoft.com/office/drawing/2014/main" id="{7FF856CF-2656-4D29-88C3-9BDD922D6687}"/>
                  </a:ext>
                </a:extLst>
              </p:cNvPr>
              <p:cNvSpPr txBox="1">
                <a:spLocks noRot="1" noChangeAspect="1" noMove="1" noResize="1" noEditPoints="1" noAdjustHandles="1" noChangeArrowheads="1" noChangeShapeType="1" noTextEdit="1"/>
              </p:cNvSpPr>
              <p:nvPr/>
            </p:nvSpPr>
            <p:spPr>
              <a:xfrm>
                <a:off x="0" y="552450"/>
                <a:ext cx="11982450" cy="5565563"/>
              </a:xfrm>
              <a:prstGeom prst="rect">
                <a:avLst/>
              </a:prstGeom>
              <a:blipFill>
                <a:blip r:embed="rId3"/>
                <a:stretch>
                  <a:fillRect l="-458" t="-657" r="-356" b="-767"/>
                </a:stretch>
              </a:blipFill>
            </p:spPr>
            <p:txBody>
              <a:bodyPr/>
              <a:lstStyle/>
              <a:p>
                <a:r>
                  <a:rPr lang="en-US">
                    <a:noFill/>
                  </a:rPr>
                  <a:t> </a:t>
                </a:r>
              </a:p>
            </p:txBody>
          </p:sp>
        </mc:Fallback>
      </mc:AlternateContent>
    </p:spTree>
    <p:extLst>
      <p:ext uri="{BB962C8B-B14F-4D97-AF65-F5344CB8AC3E}">
        <p14:creationId xmlns:p14="http://schemas.microsoft.com/office/powerpoint/2010/main" val="227464618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5" end="5"/>
                                            </p:txEl>
                                          </p:spTgt>
                                        </p:tgtEl>
                                        <p:attrNameLst>
                                          <p:attrName>style.visibility</p:attrName>
                                        </p:attrNameLst>
                                      </p:cBhvr>
                                      <p:to>
                                        <p:strVal val="visible"/>
                                      </p:to>
                                    </p:set>
                                    <p:animEffect transition="in" filter="fade">
                                      <p:cBhvr>
                                        <p:cTn id="12" dur="500"/>
                                        <p:tgtEl>
                                          <p:spTgt spid="7">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fade">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fade">
                                      <p:cBhvr>
                                        <p:cTn id="27" dur="500"/>
                                        <p:tgtEl>
                                          <p:spTgt spid="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4" end="4"/>
                                            </p:txEl>
                                          </p:spTgt>
                                        </p:tgtEl>
                                        <p:attrNameLst>
                                          <p:attrName>style.visibility</p:attrName>
                                        </p:attrNameLst>
                                      </p:cBhvr>
                                      <p:to>
                                        <p:strVal val="visible"/>
                                      </p:to>
                                    </p:set>
                                    <p:animEffect transition="in" filter="fade">
                                      <p:cBhvr>
                                        <p:cTn id="32" dur="500"/>
                                        <p:tgtEl>
                                          <p:spTgt spid="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fade">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9" end="9"/>
                                            </p:txEl>
                                          </p:spTgt>
                                        </p:tgtEl>
                                        <p:attrNameLst>
                                          <p:attrName>style.visibility</p:attrName>
                                        </p:attrNameLst>
                                      </p:cBhvr>
                                      <p:to>
                                        <p:strVal val="visible"/>
                                      </p:to>
                                    </p:set>
                                    <p:animEffect transition="in" filter="fade">
                                      <p:cBhvr>
                                        <p:cTn id="52" dur="500"/>
                                        <p:tgtEl>
                                          <p:spTgt spid="7">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7">
                                            <p:txEl>
                                              <p:pRg st="10" end="10"/>
                                            </p:txEl>
                                          </p:spTgt>
                                        </p:tgtEl>
                                        <p:attrNameLst>
                                          <p:attrName>style.visibility</p:attrName>
                                        </p:attrNameLst>
                                      </p:cBhvr>
                                      <p:to>
                                        <p:strVal val="visible"/>
                                      </p:to>
                                    </p:set>
                                    <p:animEffect transition="in" filter="fade">
                                      <p:cBhvr>
                                        <p:cTn id="57" dur="500"/>
                                        <p:tgtEl>
                                          <p:spTgt spid="7">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
                                            <p:txEl>
                                              <p:pRg st="11" end="11"/>
                                            </p:txEl>
                                          </p:spTgt>
                                        </p:tgtEl>
                                        <p:attrNameLst>
                                          <p:attrName>style.visibility</p:attrName>
                                        </p:attrNameLst>
                                      </p:cBhvr>
                                      <p:to>
                                        <p:strVal val="visible"/>
                                      </p:to>
                                    </p:set>
                                    <p:animEffect transition="in" filter="fade">
                                      <p:cBhvr>
                                        <p:cTn id="62" dur="500"/>
                                        <p:tgtEl>
                                          <p:spTgt spid="7">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
                                            <p:txEl>
                                              <p:pRg st="12" end="12"/>
                                            </p:txEl>
                                          </p:spTgt>
                                        </p:tgtEl>
                                        <p:attrNameLst>
                                          <p:attrName>style.visibility</p:attrName>
                                        </p:attrNameLst>
                                      </p:cBhvr>
                                      <p:to>
                                        <p:strVal val="visible"/>
                                      </p:to>
                                    </p:set>
                                    <p:animEffect transition="in" filter="fade">
                                      <p:cBhvr>
                                        <p:cTn id="67" dur="500"/>
                                        <p:tgtEl>
                                          <p:spTgt spid="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METHOD III – MODEL SIMULATION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7FF856CF-2656-4D29-88C3-9BDD922D6687}"/>
              </a:ext>
            </a:extLst>
          </p:cNvPr>
          <p:cNvSpPr txBox="1"/>
          <p:nvPr/>
        </p:nvSpPr>
        <p:spPr>
          <a:xfrm>
            <a:off x="0" y="476250"/>
            <a:ext cx="11982450" cy="6894195"/>
          </a:xfrm>
          <a:prstGeom prst="rect">
            <a:avLst/>
          </a:prstGeom>
          <a:noFill/>
        </p:spPr>
        <p:txBody>
          <a:bodyPr wrap="square" rtlCol="0">
            <a:spAutoFit/>
          </a:bodyPr>
          <a:lstStyle/>
          <a:p>
            <a:pPr marL="342900" indent="-342900" algn="just">
              <a:buFont typeface="Arial" panose="020B0604020202020204" pitchFamily="34" charset="0"/>
              <a:buChar char="•"/>
            </a:pPr>
            <a:r>
              <a:rPr lang="en-US" sz="2200" dirty="0"/>
              <a:t>This study adopted the use of the percentage split for the simulation of the classification model for the prediction of customer churn using the Waikato Environment for Knowledge Analysis (WEKA) software; a Java-based machine learning simulation platform.</a:t>
            </a:r>
          </a:p>
          <a:p>
            <a:pPr marL="800100" lvl="1" indent="-342900" algn="just">
              <a:buFont typeface="Arial" panose="020B0604020202020204" pitchFamily="34" charset="0"/>
              <a:buChar char="•"/>
            </a:pPr>
            <a:r>
              <a:rPr lang="en-US" sz="2200" dirty="0"/>
              <a:t>This percentage split technique adopted a proportion of the dataset for training (or building) the model while the remaining proportion was used to validate (or test) the model.</a:t>
            </a:r>
          </a:p>
          <a:p>
            <a:pPr marL="342900" indent="-342900" algn="just">
              <a:buFont typeface="Arial" panose="020B0604020202020204" pitchFamily="34" charset="0"/>
              <a:buChar char="•"/>
            </a:pPr>
            <a:endParaRPr lang="en-US" sz="2200" dirty="0"/>
          </a:p>
          <a:p>
            <a:pPr marL="342900" indent="-342900" algn="just">
              <a:buFont typeface="Arial" panose="020B0604020202020204" pitchFamily="34" charset="0"/>
              <a:buChar char="•"/>
            </a:pPr>
            <a:r>
              <a:rPr lang="en-US" sz="2200" dirty="0"/>
              <a:t>This study used 10 runs of the percentage split method for simulating and validating the model based on the number of records shown below:</a:t>
            </a:r>
          </a:p>
          <a:p>
            <a:pPr marL="800100" lvl="1" indent="-342900" algn="just">
              <a:buFont typeface="Arial" panose="020B0604020202020204" pitchFamily="34" charset="0"/>
              <a:buChar char="•"/>
            </a:pPr>
            <a:r>
              <a:rPr lang="en-US" sz="2000" dirty="0"/>
              <a:t>Run 1 – 50% used for training while 50% was used for testing.</a:t>
            </a:r>
          </a:p>
          <a:p>
            <a:pPr marL="800100" lvl="1" indent="-342900" algn="just">
              <a:buFont typeface="Arial" panose="020B0604020202020204" pitchFamily="34" charset="0"/>
              <a:buChar char="•"/>
            </a:pPr>
            <a:r>
              <a:rPr lang="en-US" sz="2000" dirty="0"/>
              <a:t>Run 2 -  55% used for training while 45% was used for testing.</a:t>
            </a:r>
          </a:p>
          <a:p>
            <a:pPr marL="800100" lvl="1" indent="-342900" algn="just">
              <a:buFont typeface="Arial" panose="020B0604020202020204" pitchFamily="34" charset="0"/>
              <a:buChar char="•"/>
            </a:pPr>
            <a:r>
              <a:rPr lang="en-US" sz="2000" dirty="0"/>
              <a:t>Run 3 -  60% used for training while 40% was used for testing.</a:t>
            </a:r>
          </a:p>
          <a:p>
            <a:pPr marL="800100" lvl="1" indent="-342900" algn="just">
              <a:buFont typeface="Arial" panose="020B0604020202020204" pitchFamily="34" charset="0"/>
              <a:buChar char="•"/>
            </a:pPr>
            <a:r>
              <a:rPr lang="en-US" sz="2000" dirty="0"/>
              <a:t>Run 4 -  65% used for training while 35% was used for testing.</a:t>
            </a:r>
          </a:p>
          <a:p>
            <a:pPr marL="800100" lvl="1" indent="-342900" algn="just">
              <a:buFont typeface="Arial" panose="020B0604020202020204" pitchFamily="34" charset="0"/>
              <a:buChar char="•"/>
            </a:pPr>
            <a:r>
              <a:rPr lang="en-US" sz="2000" dirty="0"/>
              <a:t>Run 5 -  70% used for training while 30% was used for testing.</a:t>
            </a:r>
          </a:p>
          <a:p>
            <a:pPr marL="800100" lvl="1" indent="-342900" algn="just">
              <a:buFont typeface="Arial" panose="020B0604020202020204" pitchFamily="34" charset="0"/>
              <a:buChar char="•"/>
            </a:pPr>
            <a:r>
              <a:rPr lang="en-US" sz="2000" dirty="0"/>
              <a:t>Run 6 -  75% used for training while 25% was used for testing.</a:t>
            </a:r>
          </a:p>
          <a:p>
            <a:pPr marL="800100" lvl="1" indent="-342900" algn="just">
              <a:buFont typeface="Arial" panose="020B0604020202020204" pitchFamily="34" charset="0"/>
              <a:buChar char="•"/>
            </a:pPr>
            <a:r>
              <a:rPr lang="en-US" sz="2000" dirty="0"/>
              <a:t>Run 7 -  80% used for training while 20% was used for testing.</a:t>
            </a:r>
          </a:p>
          <a:p>
            <a:pPr marL="800100" lvl="1" indent="-342900" algn="just">
              <a:buFont typeface="Arial" panose="020B0604020202020204" pitchFamily="34" charset="0"/>
              <a:buChar char="•"/>
            </a:pPr>
            <a:r>
              <a:rPr lang="en-US" sz="2000" dirty="0"/>
              <a:t>Run 8 -  85% used for training while 15% was used for testing.</a:t>
            </a:r>
          </a:p>
          <a:p>
            <a:pPr marL="800100" lvl="1" indent="-342900" algn="just">
              <a:buFont typeface="Arial" panose="020B0604020202020204" pitchFamily="34" charset="0"/>
              <a:buChar char="•"/>
            </a:pPr>
            <a:r>
              <a:rPr lang="en-US" sz="2000" dirty="0"/>
              <a:t>Run 9 -  90% used for training while 10% was used for testing.</a:t>
            </a:r>
          </a:p>
          <a:p>
            <a:pPr marL="800100" lvl="1" indent="-342900" algn="just">
              <a:buFont typeface="Arial" panose="020B0604020202020204" pitchFamily="34" charset="0"/>
              <a:buChar char="•"/>
            </a:pPr>
            <a:r>
              <a:rPr lang="en-US" sz="2000" dirty="0"/>
              <a:t>Run 10 -  95% used for training while 5% was used for testing.</a:t>
            </a:r>
          </a:p>
          <a:p>
            <a:pPr marL="800100" lvl="1" indent="-342900" algn="just">
              <a:buFont typeface="Arial" panose="020B0604020202020204" pitchFamily="34" charset="0"/>
              <a:buChar char="•"/>
            </a:pPr>
            <a:endParaRPr lang="en-US" sz="2200" dirty="0"/>
          </a:p>
          <a:p>
            <a:pPr marL="800100" lvl="1" indent="-342900" algn="just">
              <a:buFont typeface="Arial" panose="020B0604020202020204" pitchFamily="34" charset="0"/>
              <a:buChar char="•"/>
            </a:pPr>
            <a:endParaRPr lang="en-US" sz="2200" dirty="0"/>
          </a:p>
          <a:p>
            <a:pPr marL="342900" indent="-342900" algn="just">
              <a:buFont typeface="Arial" panose="020B0604020202020204" pitchFamily="34" charset="0"/>
              <a:buChar char="•"/>
            </a:pPr>
            <a:endParaRPr lang="en-US" sz="2200" dirty="0"/>
          </a:p>
        </p:txBody>
      </p:sp>
    </p:spTree>
    <p:extLst>
      <p:ext uri="{BB962C8B-B14F-4D97-AF65-F5344CB8AC3E}">
        <p14:creationId xmlns:p14="http://schemas.microsoft.com/office/powerpoint/2010/main" val="359075666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3" end="3"/>
                                            </p:txEl>
                                          </p:spTgt>
                                        </p:tgtEl>
                                        <p:attrNameLst>
                                          <p:attrName>style.visibility</p:attrName>
                                        </p:attrNameLst>
                                      </p:cBhvr>
                                      <p:to>
                                        <p:strVal val="visible"/>
                                      </p:to>
                                    </p:set>
                                    <p:animEffect transition="in" filter="fade">
                                      <p:cBhvr>
                                        <p:cTn id="12" dur="500"/>
                                        <p:tgtEl>
                                          <p:spTgt spid="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animEffect transition="in" filter="fade">
                                      <p:cBhvr>
                                        <p:cTn id="17" dur="500"/>
                                        <p:tgtEl>
                                          <p:spTgt spid="7">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7">
                                            <p:txEl>
                                              <p:pRg st="5" end="5"/>
                                            </p:txEl>
                                          </p:spTgt>
                                        </p:tgtEl>
                                        <p:attrNameLst>
                                          <p:attrName>style.visibility</p:attrName>
                                        </p:attrNameLst>
                                      </p:cBhvr>
                                      <p:to>
                                        <p:strVal val="visible"/>
                                      </p:to>
                                    </p:set>
                                    <p:animEffect transition="in" filter="fade">
                                      <p:cBhvr>
                                        <p:cTn id="20" dur="500"/>
                                        <p:tgtEl>
                                          <p:spTgt spid="7">
                                            <p:txEl>
                                              <p:pRg st="5" end="5"/>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animEffect transition="in" filter="fade">
                                      <p:cBhvr>
                                        <p:cTn id="23" dur="500"/>
                                        <p:tgtEl>
                                          <p:spTgt spid="7">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7">
                                            <p:txEl>
                                              <p:pRg st="7" end="7"/>
                                            </p:txEl>
                                          </p:spTgt>
                                        </p:tgtEl>
                                        <p:attrNameLst>
                                          <p:attrName>style.visibility</p:attrName>
                                        </p:attrNameLst>
                                      </p:cBhvr>
                                      <p:to>
                                        <p:strVal val="visible"/>
                                      </p:to>
                                    </p:set>
                                    <p:animEffect transition="in" filter="fade">
                                      <p:cBhvr>
                                        <p:cTn id="26" dur="500"/>
                                        <p:tgtEl>
                                          <p:spTgt spid="7">
                                            <p:txEl>
                                              <p:pRg st="7" end="7"/>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7">
                                            <p:txEl>
                                              <p:pRg st="8" end="8"/>
                                            </p:txEl>
                                          </p:spTgt>
                                        </p:tgtEl>
                                        <p:attrNameLst>
                                          <p:attrName>style.visibility</p:attrName>
                                        </p:attrNameLst>
                                      </p:cBhvr>
                                      <p:to>
                                        <p:strVal val="visible"/>
                                      </p:to>
                                    </p:set>
                                    <p:animEffect transition="in" filter="fade">
                                      <p:cBhvr>
                                        <p:cTn id="29" dur="500"/>
                                        <p:tgtEl>
                                          <p:spTgt spid="7">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7">
                                            <p:txEl>
                                              <p:pRg st="9" end="9"/>
                                            </p:txEl>
                                          </p:spTgt>
                                        </p:tgtEl>
                                        <p:attrNameLst>
                                          <p:attrName>style.visibility</p:attrName>
                                        </p:attrNameLst>
                                      </p:cBhvr>
                                      <p:to>
                                        <p:strVal val="visible"/>
                                      </p:to>
                                    </p:set>
                                    <p:animEffect transition="in" filter="fade">
                                      <p:cBhvr>
                                        <p:cTn id="32" dur="500"/>
                                        <p:tgtEl>
                                          <p:spTgt spid="7">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7">
                                            <p:txEl>
                                              <p:pRg st="10" end="10"/>
                                            </p:txEl>
                                          </p:spTgt>
                                        </p:tgtEl>
                                        <p:attrNameLst>
                                          <p:attrName>style.visibility</p:attrName>
                                        </p:attrNameLst>
                                      </p:cBhvr>
                                      <p:to>
                                        <p:strVal val="visible"/>
                                      </p:to>
                                    </p:set>
                                    <p:animEffect transition="in" filter="fade">
                                      <p:cBhvr>
                                        <p:cTn id="35" dur="500"/>
                                        <p:tgtEl>
                                          <p:spTgt spid="7">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7">
                                            <p:txEl>
                                              <p:pRg st="11" end="11"/>
                                            </p:txEl>
                                          </p:spTgt>
                                        </p:tgtEl>
                                        <p:attrNameLst>
                                          <p:attrName>style.visibility</p:attrName>
                                        </p:attrNameLst>
                                      </p:cBhvr>
                                      <p:to>
                                        <p:strVal val="visible"/>
                                      </p:to>
                                    </p:set>
                                    <p:animEffect transition="in" filter="fade">
                                      <p:cBhvr>
                                        <p:cTn id="38" dur="500"/>
                                        <p:tgtEl>
                                          <p:spTgt spid="7">
                                            <p:txEl>
                                              <p:pRg st="11" end="11"/>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7">
                                            <p:txEl>
                                              <p:pRg st="12" end="12"/>
                                            </p:txEl>
                                          </p:spTgt>
                                        </p:tgtEl>
                                        <p:attrNameLst>
                                          <p:attrName>style.visibility</p:attrName>
                                        </p:attrNameLst>
                                      </p:cBhvr>
                                      <p:to>
                                        <p:strVal val="visible"/>
                                      </p:to>
                                    </p:set>
                                    <p:animEffect transition="in" filter="fade">
                                      <p:cBhvr>
                                        <p:cTn id="41" dur="500"/>
                                        <p:tgtEl>
                                          <p:spTgt spid="7">
                                            <p:txEl>
                                              <p:pRg st="12" end="12"/>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7">
                                            <p:txEl>
                                              <p:pRg st="13" end="13"/>
                                            </p:txEl>
                                          </p:spTgt>
                                        </p:tgtEl>
                                        <p:attrNameLst>
                                          <p:attrName>style.visibility</p:attrName>
                                        </p:attrNameLst>
                                      </p:cBhvr>
                                      <p:to>
                                        <p:strVal val="visible"/>
                                      </p:to>
                                    </p:set>
                                    <p:animEffect transition="in" filter="fade">
                                      <p:cBhvr>
                                        <p:cTn id="44" dur="500"/>
                                        <p:tgtEl>
                                          <p:spTgt spid="7">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METHOD IV – MODEL VALIDATION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7FF856CF-2656-4D29-88C3-9BDD922D6687}"/>
              </a:ext>
            </a:extLst>
          </p:cNvPr>
          <p:cNvSpPr txBox="1"/>
          <p:nvPr/>
        </p:nvSpPr>
        <p:spPr>
          <a:xfrm>
            <a:off x="0" y="552450"/>
            <a:ext cx="11982450" cy="5509200"/>
          </a:xfrm>
          <a:prstGeom prst="rect">
            <a:avLst/>
          </a:prstGeom>
          <a:noFill/>
        </p:spPr>
        <p:txBody>
          <a:bodyPr wrap="square" rtlCol="0">
            <a:spAutoFit/>
          </a:bodyPr>
          <a:lstStyle/>
          <a:p>
            <a:pPr marL="342900" indent="-342900" algn="just">
              <a:buFont typeface="Arial" panose="020B0604020202020204" pitchFamily="34" charset="0"/>
              <a:buChar char="•"/>
            </a:pPr>
            <a:r>
              <a:rPr lang="en-US" sz="2200" dirty="0"/>
              <a:t>Following the simulation of the predictive model for customer churn prediction, there was a need for the interpretation of the simulation of test dataset which was required for the validation of the predictive model.</a:t>
            </a:r>
          </a:p>
          <a:p>
            <a:pPr marL="800100" lvl="1" indent="-342900" algn="just">
              <a:buFont typeface="Arial" panose="020B0604020202020204" pitchFamily="34" charset="0"/>
              <a:buChar char="•"/>
            </a:pPr>
            <a:r>
              <a:rPr lang="en-US" sz="2200" dirty="0"/>
              <a:t>This was done by representing the correct and incorrect classifications made by the decision trees algorithm on a 2 by 2 square confusion matrix as shown in the figure below.</a:t>
            </a:r>
          </a:p>
          <a:p>
            <a:pPr marL="342900" indent="-342900" algn="just">
              <a:buFont typeface="Arial" panose="020B0604020202020204" pitchFamily="34" charset="0"/>
              <a:buChar char="•"/>
            </a:pPr>
            <a:endParaRPr lang="en-US" sz="2200" dirty="0"/>
          </a:p>
          <a:p>
            <a:pPr marL="342900" indent="-342900" algn="just">
              <a:buFont typeface="Arial" panose="020B0604020202020204" pitchFamily="34" charset="0"/>
              <a:buChar char="•"/>
            </a:pPr>
            <a:endParaRPr lang="en-US" sz="2200" dirty="0"/>
          </a:p>
          <a:p>
            <a:pPr marL="342900" indent="-342900" algn="just">
              <a:buFont typeface="Arial" panose="020B0604020202020204" pitchFamily="34" charset="0"/>
              <a:buChar char="•"/>
            </a:pPr>
            <a:endParaRPr lang="en-US" sz="2200" dirty="0"/>
          </a:p>
          <a:p>
            <a:pPr marL="342900" indent="-342900" algn="just">
              <a:buFont typeface="Arial" panose="020B0604020202020204" pitchFamily="34" charset="0"/>
              <a:buChar char="•"/>
            </a:pPr>
            <a:endParaRPr lang="en-US" sz="2200" dirty="0"/>
          </a:p>
          <a:p>
            <a:pPr marL="342900" indent="-342900" algn="just">
              <a:buFont typeface="Arial" panose="020B0604020202020204" pitchFamily="34" charset="0"/>
              <a:buChar char="•"/>
            </a:pPr>
            <a:endParaRPr lang="en-US" sz="2200" dirty="0"/>
          </a:p>
          <a:p>
            <a:pPr marL="342900" indent="-342900" algn="just">
              <a:buFont typeface="Arial" panose="020B0604020202020204" pitchFamily="34" charset="0"/>
              <a:buChar char="•"/>
            </a:pPr>
            <a:r>
              <a:rPr lang="en-US" sz="2200" dirty="0"/>
              <a:t>The sum of the horizontal cells provide the number of actual records, such that A+B and C+D are the total actual churn and no churn records respectively.</a:t>
            </a:r>
          </a:p>
          <a:p>
            <a:pPr marL="342900" indent="-342900" algn="just">
              <a:buFont typeface="Arial" panose="020B0604020202020204" pitchFamily="34" charset="0"/>
              <a:buChar char="•"/>
            </a:pPr>
            <a:r>
              <a:rPr lang="en-US" sz="2200" dirty="0"/>
              <a:t>The sum of the vertical cells provide the number of predicted records, such that A+C and B+D are the total predicted churn and no churn records respectively.</a:t>
            </a:r>
          </a:p>
          <a:p>
            <a:pPr marL="342900" indent="-342900" algn="just">
              <a:buFont typeface="Arial" panose="020B0604020202020204" pitchFamily="34" charset="0"/>
              <a:buChar char="•"/>
            </a:pPr>
            <a:r>
              <a:rPr lang="en-US" sz="2200" dirty="0"/>
              <a:t>A and D are correct predictions of the churn and no churn records respectively while B and C are incorrect predictions of churn as no churn and no churn as churn respectively.</a:t>
            </a:r>
          </a:p>
        </p:txBody>
      </p:sp>
      <p:pic>
        <p:nvPicPr>
          <p:cNvPr id="6" name="Picture 5">
            <a:extLst>
              <a:ext uri="{FF2B5EF4-FFF2-40B4-BE49-F238E27FC236}">
                <a16:creationId xmlns:a16="http://schemas.microsoft.com/office/drawing/2014/main" id="{74A61A08-A19A-4D46-AFE7-E06FE39290A0}"/>
              </a:ext>
            </a:extLst>
          </p:cNvPr>
          <p:cNvPicPr/>
          <p:nvPr/>
        </p:nvPicPr>
        <p:blipFill rotWithShape="1">
          <a:blip r:embed="rId3"/>
          <a:srcRect l="31190" t="29644" r="31424" b="30732"/>
          <a:stretch/>
        </p:blipFill>
        <p:spPr bwMode="auto">
          <a:xfrm>
            <a:off x="4000500" y="2223336"/>
            <a:ext cx="2709227" cy="179621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0052679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7" end="7"/>
                                            </p:txEl>
                                          </p:spTgt>
                                        </p:tgtEl>
                                        <p:attrNameLst>
                                          <p:attrName>style.visibility</p:attrName>
                                        </p:attrNameLst>
                                      </p:cBhvr>
                                      <p:to>
                                        <p:strVal val="visible"/>
                                      </p:to>
                                    </p:set>
                                    <p:animEffect transition="in" filter="fade">
                                      <p:cBhvr>
                                        <p:cTn id="17" dur="500"/>
                                        <p:tgtEl>
                                          <p:spTgt spid="7">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8" end="8"/>
                                            </p:txEl>
                                          </p:spTgt>
                                        </p:tgtEl>
                                        <p:attrNameLst>
                                          <p:attrName>style.visibility</p:attrName>
                                        </p:attrNameLst>
                                      </p:cBhvr>
                                      <p:to>
                                        <p:strVal val="visible"/>
                                      </p:to>
                                    </p:set>
                                    <p:animEffect transition="in" filter="fade">
                                      <p:cBhvr>
                                        <p:cTn id="22" dur="500"/>
                                        <p:tgtEl>
                                          <p:spTgt spid="7">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9" end="9"/>
                                            </p:txEl>
                                          </p:spTgt>
                                        </p:tgtEl>
                                        <p:attrNameLst>
                                          <p:attrName>style.visibility</p:attrName>
                                        </p:attrNameLst>
                                      </p:cBhvr>
                                      <p:to>
                                        <p:strVal val="visible"/>
                                      </p:to>
                                    </p:set>
                                    <p:animEffect transition="in" filter="fade">
                                      <p:cBhvr>
                                        <p:cTn id="27"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METHOD IV – MODEL VALIDATION…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FF856CF-2656-4D29-88C3-9BDD922D6687}"/>
                  </a:ext>
                </a:extLst>
              </p:cNvPr>
              <p:cNvSpPr txBox="1"/>
              <p:nvPr/>
            </p:nvSpPr>
            <p:spPr>
              <a:xfrm>
                <a:off x="0" y="552450"/>
                <a:ext cx="11982450" cy="5570628"/>
              </a:xfrm>
              <a:prstGeom prst="rect">
                <a:avLst/>
              </a:prstGeom>
              <a:noFill/>
            </p:spPr>
            <p:txBody>
              <a:bodyPr wrap="square" rtlCol="0">
                <a:spAutoFit/>
              </a:bodyPr>
              <a:lstStyle/>
              <a:p>
                <a:pPr marL="342900" indent="-342900" algn="just">
                  <a:buFont typeface="Arial" panose="020B0604020202020204" pitchFamily="34" charset="0"/>
                  <a:buChar char="•"/>
                </a:pPr>
                <a:r>
                  <a:rPr lang="en-US" sz="1600" b="1" dirty="0"/>
                  <a:t>Accuracy</a:t>
                </a:r>
                <a:r>
                  <a:rPr lang="en-US" sz="1600" dirty="0"/>
                  <a:t> - was used to measure the proportion of the total correctly classified records for both churn class (Yes and No) expressed as a percentage according to equation (5).</a:t>
                </a:r>
              </a:p>
              <a:p>
                <a:pPr algn="just"/>
                <a14:m>
                  <m:oMathPara xmlns:m="http://schemas.openxmlformats.org/officeDocument/2006/math">
                    <m:oMathParaPr>
                      <m:jc m:val="centerGroup"/>
                    </m:oMathParaPr>
                    <m:oMath xmlns:m="http://schemas.openxmlformats.org/officeDocument/2006/math">
                      <m:r>
                        <a:rPr lang="en-US" sz="1600" i="1">
                          <a:latin typeface="Cambria Math" panose="02040503050406030204" pitchFamily="18" charset="0"/>
                        </a:rPr>
                        <m:t>𝐴𝑐𝑐𝑐𝑢𝑟𝑎𝑐𝑦</m:t>
                      </m:r>
                      <m:r>
                        <a:rPr lang="en-US" sz="1600" i="1">
                          <a:latin typeface="Cambria Math" panose="02040503050406030204" pitchFamily="18" charset="0"/>
                        </a:rPr>
                        <m:t>=</m:t>
                      </m:r>
                      <m:f>
                        <m:fPr>
                          <m:ctrlPr>
                            <a:rPr lang="en-US" sz="1600" i="1">
                              <a:latin typeface="Cambria Math" panose="02040503050406030204" pitchFamily="18" charset="0"/>
                            </a:rPr>
                          </m:ctrlPr>
                        </m:fPr>
                        <m:num>
                          <m:r>
                            <a:rPr lang="en-US" sz="1600" i="1">
                              <a:latin typeface="Cambria Math" panose="02040503050406030204" pitchFamily="18" charset="0"/>
                            </a:rPr>
                            <m:t>𝐴</m:t>
                          </m:r>
                          <m:r>
                            <a:rPr lang="en-US" sz="1600" i="1">
                              <a:latin typeface="Cambria Math" panose="02040503050406030204" pitchFamily="18" charset="0"/>
                            </a:rPr>
                            <m:t>+</m:t>
                          </m:r>
                          <m:r>
                            <a:rPr lang="en-US" sz="1600" i="1">
                              <a:latin typeface="Cambria Math" panose="02040503050406030204" pitchFamily="18" charset="0"/>
                            </a:rPr>
                            <m:t>𝐷</m:t>
                          </m:r>
                        </m:num>
                        <m:den>
                          <m:r>
                            <a:rPr lang="en-US" sz="1600" i="1">
                              <a:latin typeface="Cambria Math" panose="02040503050406030204" pitchFamily="18" charset="0"/>
                            </a:rPr>
                            <m:t>𝐴</m:t>
                          </m:r>
                          <m:r>
                            <a:rPr lang="en-US" sz="1600" i="1">
                              <a:latin typeface="Cambria Math" panose="02040503050406030204" pitchFamily="18" charset="0"/>
                            </a:rPr>
                            <m:t>+</m:t>
                          </m:r>
                          <m:r>
                            <a:rPr lang="en-US" sz="1600" i="1">
                              <a:latin typeface="Cambria Math" panose="02040503050406030204" pitchFamily="18" charset="0"/>
                            </a:rPr>
                            <m:t>𝐵</m:t>
                          </m:r>
                          <m:r>
                            <a:rPr lang="en-US" sz="1600" i="1">
                              <a:latin typeface="Cambria Math" panose="02040503050406030204" pitchFamily="18" charset="0"/>
                            </a:rPr>
                            <m:t>+</m:t>
                          </m:r>
                          <m:r>
                            <a:rPr lang="en-US" sz="1600" i="1">
                              <a:latin typeface="Cambria Math" panose="02040503050406030204" pitchFamily="18" charset="0"/>
                            </a:rPr>
                            <m:t>𝐶</m:t>
                          </m:r>
                          <m:r>
                            <a:rPr lang="en-US" sz="1600" i="1">
                              <a:latin typeface="Cambria Math" panose="02040503050406030204" pitchFamily="18" charset="0"/>
                            </a:rPr>
                            <m:t>+</m:t>
                          </m:r>
                          <m:r>
                            <a:rPr lang="en-US" sz="1600" i="1">
                              <a:latin typeface="Cambria Math" panose="02040503050406030204" pitchFamily="18" charset="0"/>
                            </a:rPr>
                            <m:t>𝐷</m:t>
                          </m:r>
                        </m:den>
                      </m:f>
                      <m:r>
                        <a:rPr lang="en-US" sz="1600" i="1">
                          <a:latin typeface="Cambria Math" panose="02040503050406030204" pitchFamily="18" charset="0"/>
                        </a:rPr>
                        <m:t>×100%                                             (</m:t>
                      </m:r>
                      <m:r>
                        <a:rPr lang="en-US" sz="1600" b="0" i="1" smtClean="0">
                          <a:latin typeface="Cambria Math" panose="02040503050406030204" pitchFamily="18" charset="0"/>
                        </a:rPr>
                        <m:t>5</m:t>
                      </m:r>
                      <m:r>
                        <a:rPr lang="en-US" sz="1600" i="1">
                          <a:latin typeface="Cambria Math" panose="02040503050406030204" pitchFamily="18" charset="0"/>
                        </a:rPr>
                        <m:t>)</m:t>
                      </m:r>
                    </m:oMath>
                  </m:oMathPara>
                </a14:m>
                <a:endParaRPr lang="en-US" sz="1600" dirty="0"/>
              </a:p>
              <a:p>
                <a:pPr marL="342900" indent="-342900" algn="just">
                  <a:buFont typeface="Arial" panose="020B0604020202020204" pitchFamily="34" charset="0"/>
                  <a:buChar char="•"/>
                </a:pPr>
                <a:r>
                  <a:rPr lang="en-US" sz="1600" b="1" dirty="0"/>
                  <a:t>True Positive (TP) rate/Sensitivity/Recall </a:t>
                </a:r>
                <a:r>
                  <a:rPr lang="en-US" sz="1600" dirty="0"/>
                  <a:t>- was used to assess the proportion of actual records that were correctly classified according to equations (6a) and (6b).</a:t>
                </a:r>
              </a:p>
              <a:p>
                <a:pPr/>
                <a14:m>
                  <m:oMathPara xmlns:m="http://schemas.openxmlformats.org/officeDocument/2006/math">
                    <m:oMathParaPr>
                      <m:jc m:val="centerGroup"/>
                    </m:oMathParaPr>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𝑇𝑃</m:t>
                          </m:r>
                          <m:r>
                            <a:rPr lang="en-US" sz="1600" i="1">
                              <a:latin typeface="Cambria Math" panose="02040503050406030204" pitchFamily="18" charset="0"/>
                            </a:rPr>
                            <m:t> </m:t>
                          </m:r>
                          <m:r>
                            <a:rPr lang="en-US" sz="1600" i="1">
                              <a:latin typeface="Cambria Math" panose="02040503050406030204" pitchFamily="18" charset="0"/>
                            </a:rPr>
                            <m:t>𝑟𝑎𝑡𝑒</m:t>
                          </m:r>
                        </m:e>
                        <m:sub>
                          <m:r>
                            <a:rPr lang="en-US" sz="1600" i="1">
                              <a:latin typeface="Cambria Math" panose="02040503050406030204" pitchFamily="18" charset="0"/>
                            </a:rPr>
                            <m:t>𝐶h𝑢𝑟𝑛</m:t>
                          </m:r>
                        </m:sub>
                      </m:sSub>
                      <m:r>
                        <a:rPr lang="en-US" sz="1600" i="1">
                          <a:latin typeface="Cambria Math" panose="02040503050406030204" pitchFamily="18" charset="0"/>
                        </a:rPr>
                        <m:t>=</m:t>
                      </m:r>
                      <m:f>
                        <m:fPr>
                          <m:ctrlPr>
                            <a:rPr lang="en-US" sz="1600" i="1">
                              <a:latin typeface="Cambria Math" panose="02040503050406030204" pitchFamily="18" charset="0"/>
                            </a:rPr>
                          </m:ctrlPr>
                        </m:fPr>
                        <m:num>
                          <m:r>
                            <a:rPr lang="en-US" sz="1600" i="1">
                              <a:latin typeface="Cambria Math" panose="02040503050406030204" pitchFamily="18" charset="0"/>
                            </a:rPr>
                            <m:t>𝐴</m:t>
                          </m:r>
                        </m:num>
                        <m:den>
                          <m:r>
                            <a:rPr lang="en-US" sz="1600" i="1">
                              <a:latin typeface="Cambria Math" panose="02040503050406030204" pitchFamily="18" charset="0"/>
                            </a:rPr>
                            <m:t>𝐴</m:t>
                          </m:r>
                          <m:r>
                            <a:rPr lang="en-US" sz="1600" i="1">
                              <a:latin typeface="Cambria Math" panose="02040503050406030204" pitchFamily="18" charset="0"/>
                            </a:rPr>
                            <m:t>+</m:t>
                          </m:r>
                          <m:r>
                            <a:rPr lang="en-US" sz="1600" i="1">
                              <a:latin typeface="Cambria Math" panose="02040503050406030204" pitchFamily="18" charset="0"/>
                            </a:rPr>
                            <m:t>𝐵</m:t>
                          </m:r>
                        </m:den>
                      </m:f>
                      <m:r>
                        <a:rPr lang="en-US" sz="1600" i="1">
                          <a:latin typeface="Cambria Math" panose="02040503050406030204" pitchFamily="18" charset="0"/>
                        </a:rPr>
                        <m:t>                                             (</m:t>
                      </m:r>
                      <m:r>
                        <a:rPr lang="en-US" sz="1600" b="0" i="1" smtClean="0">
                          <a:latin typeface="Cambria Math" panose="02040503050406030204" pitchFamily="18" charset="0"/>
                        </a:rPr>
                        <m:t>6</m:t>
                      </m:r>
                      <m:r>
                        <a:rPr lang="en-US" sz="1600" i="1">
                          <a:latin typeface="Cambria Math" panose="02040503050406030204" pitchFamily="18" charset="0"/>
                        </a:rPr>
                        <m:t>𝑎</m:t>
                      </m:r>
                      <m:r>
                        <a:rPr lang="en-US" sz="1600" i="1">
                          <a:latin typeface="Cambria Math" panose="02040503050406030204" pitchFamily="18" charset="0"/>
                        </a:rPr>
                        <m:t>)</m:t>
                      </m:r>
                    </m:oMath>
                  </m:oMathPara>
                </a14:m>
                <a:endParaRPr lang="en-US" sz="1600" dirty="0"/>
              </a:p>
              <a:p>
                <a:pPr/>
                <a14:m>
                  <m:oMathPara xmlns:m="http://schemas.openxmlformats.org/officeDocument/2006/math">
                    <m:oMathParaPr>
                      <m:jc m:val="centerGroup"/>
                    </m:oMathParaPr>
                    <m:oMath xmlns:m="http://schemas.openxmlformats.org/officeDocument/2006/math">
                      <m:r>
                        <a:rPr lang="en-US" sz="1600" i="1">
                          <a:latin typeface="Cambria Math" panose="02040503050406030204" pitchFamily="18" charset="0"/>
                        </a:rPr>
                        <m:t>  </m:t>
                      </m:r>
                      <m:sSub>
                        <m:sSubPr>
                          <m:ctrlPr>
                            <a:rPr lang="en-US" sz="1600" i="1">
                              <a:latin typeface="Cambria Math" panose="02040503050406030204" pitchFamily="18" charset="0"/>
                            </a:rPr>
                          </m:ctrlPr>
                        </m:sSubPr>
                        <m:e>
                          <m:r>
                            <a:rPr lang="en-US" sz="1600" i="1">
                              <a:latin typeface="Cambria Math" panose="02040503050406030204" pitchFamily="18" charset="0"/>
                            </a:rPr>
                            <m:t>𝑇𝑃</m:t>
                          </m:r>
                          <m:r>
                            <a:rPr lang="en-US" sz="1600" i="1">
                              <a:latin typeface="Cambria Math" panose="02040503050406030204" pitchFamily="18" charset="0"/>
                            </a:rPr>
                            <m:t> </m:t>
                          </m:r>
                          <m:r>
                            <a:rPr lang="en-US" sz="1600" i="1">
                              <a:latin typeface="Cambria Math" panose="02040503050406030204" pitchFamily="18" charset="0"/>
                            </a:rPr>
                            <m:t>𝑟𝑎𝑡𝑒</m:t>
                          </m:r>
                        </m:e>
                        <m:sub>
                          <m:r>
                            <a:rPr lang="en-US" sz="1600" i="1">
                              <a:latin typeface="Cambria Math" panose="02040503050406030204" pitchFamily="18" charset="0"/>
                            </a:rPr>
                            <m:t>𝑁𝑜</m:t>
                          </m:r>
                          <m:r>
                            <a:rPr lang="en-US" sz="1600" i="1">
                              <a:latin typeface="Cambria Math" panose="02040503050406030204" pitchFamily="18" charset="0"/>
                            </a:rPr>
                            <m:t> </m:t>
                          </m:r>
                          <m:r>
                            <a:rPr lang="en-US" sz="1600" i="1">
                              <a:latin typeface="Cambria Math" panose="02040503050406030204" pitchFamily="18" charset="0"/>
                            </a:rPr>
                            <m:t>𝐶h𝑢𝑟𝑛</m:t>
                          </m:r>
                        </m:sub>
                      </m:sSub>
                      <m:r>
                        <a:rPr lang="en-US" sz="1600" i="1">
                          <a:latin typeface="Cambria Math" panose="02040503050406030204" pitchFamily="18" charset="0"/>
                        </a:rPr>
                        <m:t>=</m:t>
                      </m:r>
                      <m:f>
                        <m:fPr>
                          <m:ctrlPr>
                            <a:rPr lang="en-US" sz="1600" i="1">
                              <a:latin typeface="Cambria Math" panose="02040503050406030204" pitchFamily="18" charset="0"/>
                            </a:rPr>
                          </m:ctrlPr>
                        </m:fPr>
                        <m:num>
                          <m:r>
                            <a:rPr lang="en-US" sz="1600" i="1">
                              <a:latin typeface="Cambria Math" panose="02040503050406030204" pitchFamily="18" charset="0"/>
                            </a:rPr>
                            <m:t>𝐷</m:t>
                          </m:r>
                        </m:num>
                        <m:den>
                          <m:r>
                            <a:rPr lang="en-US" sz="1600" i="1">
                              <a:latin typeface="Cambria Math" panose="02040503050406030204" pitchFamily="18" charset="0"/>
                            </a:rPr>
                            <m:t>𝐶</m:t>
                          </m:r>
                          <m:r>
                            <a:rPr lang="en-US" sz="1600" i="1">
                              <a:latin typeface="Cambria Math" panose="02040503050406030204" pitchFamily="18" charset="0"/>
                            </a:rPr>
                            <m:t>+</m:t>
                          </m:r>
                          <m:r>
                            <a:rPr lang="en-US" sz="1600" i="1">
                              <a:latin typeface="Cambria Math" panose="02040503050406030204" pitchFamily="18" charset="0"/>
                            </a:rPr>
                            <m:t>𝐷</m:t>
                          </m:r>
                        </m:den>
                      </m:f>
                      <m:r>
                        <a:rPr lang="en-US" sz="1600" i="1">
                          <a:latin typeface="Cambria Math" panose="02040503050406030204" pitchFamily="18" charset="0"/>
                        </a:rPr>
                        <m:t>                                     (</m:t>
                      </m:r>
                      <m:r>
                        <a:rPr lang="en-US" sz="1600" b="0" i="1" smtClean="0">
                          <a:latin typeface="Cambria Math" panose="02040503050406030204" pitchFamily="18" charset="0"/>
                        </a:rPr>
                        <m:t>6</m:t>
                      </m:r>
                      <m:r>
                        <a:rPr lang="en-US" sz="1600" i="1">
                          <a:latin typeface="Cambria Math" panose="02040503050406030204" pitchFamily="18" charset="0"/>
                        </a:rPr>
                        <m:t>𝑏</m:t>
                      </m:r>
                      <m:r>
                        <a:rPr lang="en-US" sz="1600" i="1">
                          <a:latin typeface="Cambria Math" panose="02040503050406030204" pitchFamily="18" charset="0"/>
                        </a:rPr>
                        <m:t>)</m:t>
                      </m:r>
                    </m:oMath>
                  </m:oMathPara>
                </a14:m>
                <a:endParaRPr lang="en-US" sz="1600" dirty="0"/>
              </a:p>
              <a:p>
                <a:pPr marL="342900" indent="-342900" algn="just">
                  <a:buFont typeface="Arial" panose="020B0604020202020204" pitchFamily="34" charset="0"/>
                  <a:buChar char="•"/>
                </a:pPr>
                <a:r>
                  <a:rPr lang="en-US" sz="1600" b="1" dirty="0"/>
                  <a:t>False Positive (FP)/False Alarm rate </a:t>
                </a:r>
                <a:r>
                  <a:rPr lang="en-US" sz="1600" dirty="0"/>
                  <a:t>- was used to assess the proportion of actual records of a target class which were misclassified as the other class according to equations (7a) and (7b). </a:t>
                </a:r>
              </a:p>
              <a:p>
                <a:pPr/>
                <a14:m>
                  <m:oMathPara xmlns:m="http://schemas.openxmlformats.org/officeDocument/2006/math">
                    <m:oMathParaPr>
                      <m:jc m:val="centerGroup"/>
                    </m:oMathParaPr>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𝐹𝑃</m:t>
                          </m:r>
                          <m:r>
                            <a:rPr lang="en-US" sz="1600" i="1">
                              <a:latin typeface="Cambria Math" panose="02040503050406030204" pitchFamily="18" charset="0"/>
                            </a:rPr>
                            <m:t> </m:t>
                          </m:r>
                          <m:r>
                            <a:rPr lang="en-US" sz="1600" i="1">
                              <a:latin typeface="Cambria Math" panose="02040503050406030204" pitchFamily="18" charset="0"/>
                            </a:rPr>
                            <m:t>𝑟𝑎𝑡𝑒</m:t>
                          </m:r>
                        </m:e>
                        <m:sub>
                          <m:r>
                            <a:rPr lang="en-US" sz="1600" i="1">
                              <a:latin typeface="Cambria Math" panose="02040503050406030204" pitchFamily="18" charset="0"/>
                            </a:rPr>
                            <m:t>𝐶h𝑢𝑟𝑛</m:t>
                          </m:r>
                        </m:sub>
                      </m:sSub>
                      <m:r>
                        <a:rPr lang="en-US" sz="1600" i="1">
                          <a:latin typeface="Cambria Math" panose="02040503050406030204" pitchFamily="18" charset="0"/>
                        </a:rPr>
                        <m:t>=</m:t>
                      </m:r>
                      <m:f>
                        <m:fPr>
                          <m:ctrlPr>
                            <a:rPr lang="en-US" sz="1600" i="1">
                              <a:latin typeface="Cambria Math" panose="02040503050406030204" pitchFamily="18" charset="0"/>
                            </a:rPr>
                          </m:ctrlPr>
                        </m:fPr>
                        <m:num>
                          <m:r>
                            <a:rPr lang="en-US" sz="1600" i="1">
                              <a:latin typeface="Cambria Math" panose="02040503050406030204" pitchFamily="18" charset="0"/>
                            </a:rPr>
                            <m:t>𝐶</m:t>
                          </m:r>
                        </m:num>
                        <m:den>
                          <m:r>
                            <a:rPr lang="en-US" sz="1600" i="1">
                              <a:latin typeface="Cambria Math" panose="02040503050406030204" pitchFamily="18" charset="0"/>
                            </a:rPr>
                            <m:t>𝐶</m:t>
                          </m:r>
                          <m:r>
                            <a:rPr lang="en-US" sz="1600" i="1">
                              <a:latin typeface="Cambria Math" panose="02040503050406030204" pitchFamily="18" charset="0"/>
                            </a:rPr>
                            <m:t>+</m:t>
                          </m:r>
                          <m:r>
                            <a:rPr lang="en-US" sz="1600" i="1">
                              <a:latin typeface="Cambria Math" panose="02040503050406030204" pitchFamily="18" charset="0"/>
                            </a:rPr>
                            <m:t>𝐷</m:t>
                          </m:r>
                        </m:den>
                      </m:f>
                      <m:r>
                        <a:rPr lang="en-US" sz="1600" i="1">
                          <a:latin typeface="Cambria Math" panose="02040503050406030204" pitchFamily="18" charset="0"/>
                        </a:rPr>
                        <m:t>                                              (</m:t>
                      </m:r>
                      <m:r>
                        <a:rPr lang="en-US" sz="1600" b="0" i="1" smtClean="0">
                          <a:latin typeface="Cambria Math" panose="02040503050406030204" pitchFamily="18" charset="0"/>
                        </a:rPr>
                        <m:t>7</m:t>
                      </m:r>
                      <m:r>
                        <a:rPr lang="en-US" sz="1600" i="1">
                          <a:latin typeface="Cambria Math" panose="02040503050406030204" pitchFamily="18" charset="0"/>
                        </a:rPr>
                        <m:t>𝑎</m:t>
                      </m:r>
                      <m:r>
                        <a:rPr lang="en-US" sz="1600" i="1">
                          <a:latin typeface="Cambria Math" panose="02040503050406030204" pitchFamily="18" charset="0"/>
                        </a:rPr>
                        <m:t>)</m:t>
                      </m:r>
                    </m:oMath>
                  </m:oMathPara>
                </a14:m>
                <a:endParaRPr lang="en-US" sz="1600" dirty="0"/>
              </a:p>
              <a:p>
                <a:pPr/>
                <a14:m>
                  <m:oMathPara xmlns:m="http://schemas.openxmlformats.org/officeDocument/2006/math">
                    <m:oMathParaPr>
                      <m:jc m:val="centerGroup"/>
                    </m:oMathParaPr>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𝐹𝑃</m:t>
                          </m:r>
                          <m:r>
                            <a:rPr lang="en-US" sz="1600" i="1">
                              <a:latin typeface="Cambria Math" panose="02040503050406030204" pitchFamily="18" charset="0"/>
                            </a:rPr>
                            <m:t> </m:t>
                          </m:r>
                          <m:r>
                            <a:rPr lang="en-US" sz="1600" i="1">
                              <a:latin typeface="Cambria Math" panose="02040503050406030204" pitchFamily="18" charset="0"/>
                            </a:rPr>
                            <m:t>𝑟𝑎𝑡𝑒</m:t>
                          </m:r>
                        </m:e>
                        <m:sub>
                          <m:r>
                            <a:rPr lang="en-US" sz="1600" i="1">
                              <a:latin typeface="Cambria Math" panose="02040503050406030204" pitchFamily="18" charset="0"/>
                            </a:rPr>
                            <m:t>𝑁𝑜</m:t>
                          </m:r>
                          <m:r>
                            <a:rPr lang="en-US" sz="1600" i="1">
                              <a:latin typeface="Cambria Math" panose="02040503050406030204" pitchFamily="18" charset="0"/>
                            </a:rPr>
                            <m:t> </m:t>
                          </m:r>
                          <m:r>
                            <a:rPr lang="en-US" sz="1600" i="1">
                              <a:latin typeface="Cambria Math" panose="02040503050406030204" pitchFamily="18" charset="0"/>
                            </a:rPr>
                            <m:t>𝐶h𝑢𝑟𝑛</m:t>
                          </m:r>
                        </m:sub>
                      </m:sSub>
                      <m:r>
                        <a:rPr lang="en-US" sz="1600" i="1">
                          <a:latin typeface="Cambria Math" panose="02040503050406030204" pitchFamily="18" charset="0"/>
                        </a:rPr>
                        <m:t>=</m:t>
                      </m:r>
                      <m:f>
                        <m:fPr>
                          <m:ctrlPr>
                            <a:rPr lang="en-US" sz="1600" i="1">
                              <a:latin typeface="Cambria Math" panose="02040503050406030204" pitchFamily="18" charset="0"/>
                            </a:rPr>
                          </m:ctrlPr>
                        </m:fPr>
                        <m:num>
                          <m:r>
                            <a:rPr lang="en-US" sz="1600" i="1">
                              <a:latin typeface="Cambria Math" panose="02040503050406030204" pitchFamily="18" charset="0"/>
                            </a:rPr>
                            <m:t>𝐵</m:t>
                          </m:r>
                        </m:num>
                        <m:den>
                          <m:r>
                            <a:rPr lang="en-US" sz="1600" i="1">
                              <a:latin typeface="Cambria Math" panose="02040503050406030204" pitchFamily="18" charset="0"/>
                            </a:rPr>
                            <m:t>𝐴</m:t>
                          </m:r>
                          <m:r>
                            <a:rPr lang="en-US" sz="1600" i="1">
                              <a:latin typeface="Cambria Math" panose="02040503050406030204" pitchFamily="18" charset="0"/>
                            </a:rPr>
                            <m:t>+</m:t>
                          </m:r>
                          <m:r>
                            <a:rPr lang="en-US" sz="1600" i="1">
                              <a:latin typeface="Cambria Math" panose="02040503050406030204" pitchFamily="18" charset="0"/>
                            </a:rPr>
                            <m:t>𝐵</m:t>
                          </m:r>
                        </m:den>
                      </m:f>
                      <m:r>
                        <a:rPr lang="en-US" sz="1600" i="1">
                          <a:latin typeface="Cambria Math" panose="02040503050406030204" pitchFamily="18" charset="0"/>
                        </a:rPr>
                        <m:t>                                     (</m:t>
                      </m:r>
                      <m:r>
                        <a:rPr lang="en-US" sz="1600" b="0" i="1" smtClean="0">
                          <a:latin typeface="Cambria Math" panose="02040503050406030204" pitchFamily="18" charset="0"/>
                        </a:rPr>
                        <m:t>7</m:t>
                      </m:r>
                      <m:r>
                        <a:rPr lang="en-US" sz="1600" i="1">
                          <a:latin typeface="Cambria Math" panose="02040503050406030204" pitchFamily="18" charset="0"/>
                        </a:rPr>
                        <m:t>𝑏</m:t>
                      </m:r>
                      <m:r>
                        <a:rPr lang="en-US" sz="1600" i="1">
                          <a:latin typeface="Cambria Math" panose="02040503050406030204" pitchFamily="18" charset="0"/>
                        </a:rPr>
                        <m:t>)</m:t>
                      </m:r>
                    </m:oMath>
                  </m:oMathPara>
                </a14:m>
                <a:endParaRPr lang="en-US" sz="1600" dirty="0"/>
              </a:p>
              <a:p>
                <a:pPr algn="just"/>
                <a:endParaRPr lang="en-US" sz="1600" dirty="0"/>
              </a:p>
              <a:p>
                <a:pPr marL="342900" indent="-342900" algn="just">
                  <a:buFont typeface="Arial" panose="020B0604020202020204" pitchFamily="34" charset="0"/>
                  <a:buChar char="•"/>
                </a:pPr>
                <a:r>
                  <a:rPr lang="en-US" sz="1600" b="1" dirty="0"/>
                  <a:t>Precision</a:t>
                </a:r>
                <a:r>
                  <a:rPr lang="en-US" sz="1600" dirty="0"/>
                  <a:t> - was used to assess the proportion of predicted records of a target class which were correctly classified according to equations (8a) and (8b).</a:t>
                </a:r>
              </a:p>
              <a:p>
                <a:pPr/>
                <a14:m>
                  <m:oMathPara xmlns:m="http://schemas.openxmlformats.org/officeDocument/2006/math">
                    <m:oMathParaPr>
                      <m:jc m:val="centerGroup"/>
                    </m:oMathParaPr>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𝑃𝑟𝑒𝑐𝑖𝑠𝑖𝑜𝑛</m:t>
                          </m:r>
                        </m:e>
                        <m:sub>
                          <m:r>
                            <a:rPr lang="en-US" sz="1600" i="1">
                              <a:latin typeface="Cambria Math" panose="02040503050406030204" pitchFamily="18" charset="0"/>
                            </a:rPr>
                            <m:t>𝐶h𝑢𝑟𝑛</m:t>
                          </m:r>
                        </m:sub>
                      </m:sSub>
                      <m:r>
                        <a:rPr lang="en-US" sz="1600" i="1">
                          <a:latin typeface="Cambria Math" panose="02040503050406030204" pitchFamily="18" charset="0"/>
                        </a:rPr>
                        <m:t>=</m:t>
                      </m:r>
                      <m:f>
                        <m:fPr>
                          <m:ctrlPr>
                            <a:rPr lang="en-US" sz="1600" i="1">
                              <a:latin typeface="Cambria Math" panose="02040503050406030204" pitchFamily="18" charset="0"/>
                            </a:rPr>
                          </m:ctrlPr>
                        </m:fPr>
                        <m:num>
                          <m:r>
                            <a:rPr lang="en-US" sz="1600" i="1">
                              <a:latin typeface="Cambria Math" panose="02040503050406030204" pitchFamily="18" charset="0"/>
                            </a:rPr>
                            <m:t>𝐴</m:t>
                          </m:r>
                        </m:num>
                        <m:den>
                          <m:r>
                            <a:rPr lang="en-US" sz="1600" i="1">
                              <a:latin typeface="Cambria Math" panose="02040503050406030204" pitchFamily="18" charset="0"/>
                            </a:rPr>
                            <m:t>𝐴</m:t>
                          </m:r>
                          <m:r>
                            <a:rPr lang="en-US" sz="1600" i="1">
                              <a:latin typeface="Cambria Math" panose="02040503050406030204" pitchFamily="18" charset="0"/>
                            </a:rPr>
                            <m:t>+</m:t>
                          </m:r>
                          <m:r>
                            <a:rPr lang="en-US" sz="1600" i="1">
                              <a:latin typeface="Cambria Math" panose="02040503050406030204" pitchFamily="18" charset="0"/>
                            </a:rPr>
                            <m:t>𝐶</m:t>
                          </m:r>
                        </m:den>
                      </m:f>
                      <m:r>
                        <a:rPr lang="en-US" sz="1600" i="1">
                          <a:latin typeface="Cambria Math" panose="02040503050406030204" pitchFamily="18" charset="0"/>
                        </a:rPr>
                        <m:t>                                           (9</m:t>
                      </m:r>
                      <m:r>
                        <a:rPr lang="en-US" sz="1600" i="1">
                          <a:latin typeface="Cambria Math" panose="02040503050406030204" pitchFamily="18" charset="0"/>
                        </a:rPr>
                        <m:t>𝑎</m:t>
                      </m:r>
                      <m:r>
                        <a:rPr lang="en-US" sz="1600" i="1">
                          <a:latin typeface="Cambria Math" panose="02040503050406030204" pitchFamily="18" charset="0"/>
                        </a:rPr>
                        <m:t>)</m:t>
                      </m:r>
                    </m:oMath>
                  </m:oMathPara>
                </a14:m>
                <a:endParaRPr lang="en-US" sz="1600" dirty="0"/>
              </a:p>
              <a:p>
                <a:pPr/>
                <a14:m>
                  <m:oMathPara xmlns:m="http://schemas.openxmlformats.org/officeDocument/2006/math">
                    <m:oMathParaPr>
                      <m:jc m:val="centerGroup"/>
                    </m:oMathParaPr>
                    <m:oMath xmlns:m="http://schemas.openxmlformats.org/officeDocument/2006/math">
                      <m:r>
                        <a:rPr lang="en-US" sz="1600" i="1">
                          <a:latin typeface="Cambria Math" panose="02040503050406030204" pitchFamily="18" charset="0"/>
                        </a:rPr>
                        <m:t>  </m:t>
                      </m:r>
                      <m:sSub>
                        <m:sSubPr>
                          <m:ctrlPr>
                            <a:rPr lang="en-US" sz="1600" i="1">
                              <a:latin typeface="Cambria Math" panose="02040503050406030204" pitchFamily="18" charset="0"/>
                            </a:rPr>
                          </m:ctrlPr>
                        </m:sSubPr>
                        <m:e>
                          <m:r>
                            <a:rPr lang="en-US" sz="1600" i="1">
                              <a:latin typeface="Cambria Math" panose="02040503050406030204" pitchFamily="18" charset="0"/>
                            </a:rPr>
                            <m:t>𝑃𝑟𝑒𝑐𝑖𝑠𝑖𝑜𝑛</m:t>
                          </m:r>
                        </m:e>
                        <m:sub>
                          <m:r>
                            <a:rPr lang="en-US" sz="1600" i="1">
                              <a:latin typeface="Cambria Math" panose="02040503050406030204" pitchFamily="18" charset="0"/>
                            </a:rPr>
                            <m:t>𝑁𝑜</m:t>
                          </m:r>
                          <m:r>
                            <a:rPr lang="en-US" sz="1600" i="1">
                              <a:latin typeface="Cambria Math" panose="02040503050406030204" pitchFamily="18" charset="0"/>
                            </a:rPr>
                            <m:t> </m:t>
                          </m:r>
                          <m:r>
                            <a:rPr lang="en-US" sz="1600" i="1">
                              <a:latin typeface="Cambria Math" panose="02040503050406030204" pitchFamily="18" charset="0"/>
                            </a:rPr>
                            <m:t>𝐶h𝑢𝑟𝑛</m:t>
                          </m:r>
                        </m:sub>
                      </m:sSub>
                      <m:r>
                        <a:rPr lang="en-US" sz="1600" i="1">
                          <a:latin typeface="Cambria Math" panose="02040503050406030204" pitchFamily="18" charset="0"/>
                        </a:rPr>
                        <m:t>=</m:t>
                      </m:r>
                      <m:f>
                        <m:fPr>
                          <m:ctrlPr>
                            <a:rPr lang="en-US" sz="1600" i="1">
                              <a:latin typeface="Cambria Math" panose="02040503050406030204" pitchFamily="18" charset="0"/>
                            </a:rPr>
                          </m:ctrlPr>
                        </m:fPr>
                        <m:num>
                          <m:r>
                            <a:rPr lang="en-US" sz="1600" i="1">
                              <a:latin typeface="Cambria Math" panose="02040503050406030204" pitchFamily="18" charset="0"/>
                            </a:rPr>
                            <m:t>𝐷</m:t>
                          </m:r>
                        </m:num>
                        <m:den>
                          <m:r>
                            <a:rPr lang="en-US" sz="1600" i="1">
                              <a:latin typeface="Cambria Math" panose="02040503050406030204" pitchFamily="18" charset="0"/>
                            </a:rPr>
                            <m:t>𝐵</m:t>
                          </m:r>
                          <m:r>
                            <a:rPr lang="en-US" sz="1600" i="1">
                              <a:latin typeface="Cambria Math" panose="02040503050406030204" pitchFamily="18" charset="0"/>
                            </a:rPr>
                            <m:t>+</m:t>
                          </m:r>
                          <m:r>
                            <a:rPr lang="en-US" sz="1600" i="1">
                              <a:latin typeface="Cambria Math" panose="02040503050406030204" pitchFamily="18" charset="0"/>
                            </a:rPr>
                            <m:t>𝐷</m:t>
                          </m:r>
                        </m:den>
                      </m:f>
                      <m:r>
                        <a:rPr lang="en-US" sz="1600" i="1">
                          <a:latin typeface="Cambria Math" panose="02040503050406030204" pitchFamily="18" charset="0"/>
                        </a:rPr>
                        <m:t>                                      (9</m:t>
                      </m:r>
                      <m:r>
                        <a:rPr lang="en-US" sz="1600" i="1">
                          <a:latin typeface="Cambria Math" panose="02040503050406030204" pitchFamily="18" charset="0"/>
                        </a:rPr>
                        <m:t>𝑏</m:t>
                      </m:r>
                      <m:r>
                        <a:rPr lang="en-US" sz="1600" i="1">
                          <a:latin typeface="Cambria Math" panose="02040503050406030204" pitchFamily="18" charset="0"/>
                        </a:rPr>
                        <m:t>)</m:t>
                      </m:r>
                    </m:oMath>
                  </m:oMathPara>
                </a14:m>
                <a:endParaRPr lang="en-US" sz="1600" dirty="0"/>
              </a:p>
            </p:txBody>
          </p:sp>
        </mc:Choice>
        <mc:Fallback xmlns="">
          <p:sp>
            <p:nvSpPr>
              <p:cNvPr id="7" name="TextBox 6">
                <a:extLst>
                  <a:ext uri="{FF2B5EF4-FFF2-40B4-BE49-F238E27FC236}">
                    <a16:creationId xmlns:a16="http://schemas.microsoft.com/office/drawing/2014/main" id="{7FF856CF-2656-4D29-88C3-9BDD922D6687}"/>
                  </a:ext>
                </a:extLst>
              </p:cNvPr>
              <p:cNvSpPr txBox="1">
                <a:spLocks noRot="1" noChangeAspect="1" noMove="1" noResize="1" noEditPoints="1" noAdjustHandles="1" noChangeArrowheads="1" noChangeShapeType="1" noTextEdit="1"/>
              </p:cNvSpPr>
              <p:nvPr/>
            </p:nvSpPr>
            <p:spPr>
              <a:xfrm>
                <a:off x="0" y="552450"/>
                <a:ext cx="11982450" cy="5570628"/>
              </a:xfrm>
              <a:prstGeom prst="rect">
                <a:avLst/>
              </a:prstGeom>
              <a:blipFill>
                <a:blip r:embed="rId3"/>
                <a:stretch>
                  <a:fillRect l="-203" t="-329" r="-203"/>
                </a:stretch>
              </a:blipFill>
            </p:spPr>
            <p:txBody>
              <a:bodyPr/>
              <a:lstStyle/>
              <a:p>
                <a:r>
                  <a:rPr lang="en-US">
                    <a:noFill/>
                  </a:rPr>
                  <a:t> </a:t>
                </a:r>
              </a:p>
            </p:txBody>
          </p:sp>
        </mc:Fallback>
      </mc:AlternateContent>
    </p:spTree>
    <p:extLst>
      <p:ext uri="{BB962C8B-B14F-4D97-AF65-F5344CB8AC3E}">
        <p14:creationId xmlns:p14="http://schemas.microsoft.com/office/powerpoint/2010/main" val="312047426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500"/>
                                        <p:tgtEl>
                                          <p:spTgt spid="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fade">
                                      <p:cBhvr>
                                        <p:cTn id="18" dur="500"/>
                                        <p:tgtEl>
                                          <p:spTgt spid="7">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animEffect transition="in" filter="fade">
                                      <p:cBhvr>
                                        <p:cTn id="21" dur="500"/>
                                        <p:tgtEl>
                                          <p:spTgt spid="7">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7">
                                            <p:txEl>
                                              <p:pRg st="5" end="5"/>
                                            </p:txEl>
                                          </p:spTgt>
                                        </p:tgtEl>
                                        <p:attrNameLst>
                                          <p:attrName>style.visibility</p:attrName>
                                        </p:attrNameLst>
                                      </p:cBhvr>
                                      <p:to>
                                        <p:strVal val="visible"/>
                                      </p:to>
                                    </p:set>
                                    <p:animEffect transition="in" filter="fade">
                                      <p:cBhvr>
                                        <p:cTn id="26" dur="500"/>
                                        <p:tgtEl>
                                          <p:spTgt spid="7">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7">
                                            <p:txEl>
                                              <p:pRg st="6" end="6"/>
                                            </p:txEl>
                                          </p:spTgt>
                                        </p:tgtEl>
                                        <p:attrNameLst>
                                          <p:attrName>style.visibility</p:attrName>
                                        </p:attrNameLst>
                                      </p:cBhvr>
                                      <p:to>
                                        <p:strVal val="visible"/>
                                      </p:to>
                                    </p:set>
                                    <p:animEffect transition="in" filter="fade">
                                      <p:cBhvr>
                                        <p:cTn id="29" dur="500"/>
                                        <p:tgtEl>
                                          <p:spTgt spid="7">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7">
                                            <p:txEl>
                                              <p:pRg st="7" end="7"/>
                                            </p:txEl>
                                          </p:spTgt>
                                        </p:tgtEl>
                                        <p:attrNameLst>
                                          <p:attrName>style.visibility</p:attrName>
                                        </p:attrNameLst>
                                      </p:cBhvr>
                                      <p:to>
                                        <p:strVal val="visible"/>
                                      </p:to>
                                    </p:set>
                                    <p:animEffect transition="in" filter="fade">
                                      <p:cBhvr>
                                        <p:cTn id="32" dur="500"/>
                                        <p:tgtEl>
                                          <p:spTgt spid="7">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9" end="9"/>
                                            </p:txEl>
                                          </p:spTgt>
                                        </p:tgtEl>
                                        <p:attrNameLst>
                                          <p:attrName>style.visibility</p:attrName>
                                        </p:attrNameLst>
                                      </p:cBhvr>
                                      <p:to>
                                        <p:strVal val="visible"/>
                                      </p:to>
                                    </p:set>
                                    <p:animEffect transition="in" filter="fade">
                                      <p:cBhvr>
                                        <p:cTn id="37" dur="500"/>
                                        <p:tgtEl>
                                          <p:spTgt spid="7">
                                            <p:txEl>
                                              <p:pRg st="9" end="9"/>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7">
                                            <p:txEl>
                                              <p:pRg st="10" end="10"/>
                                            </p:txEl>
                                          </p:spTgt>
                                        </p:tgtEl>
                                        <p:attrNameLst>
                                          <p:attrName>style.visibility</p:attrName>
                                        </p:attrNameLst>
                                      </p:cBhvr>
                                      <p:to>
                                        <p:strVal val="visible"/>
                                      </p:to>
                                    </p:set>
                                    <p:animEffect transition="in" filter="fade">
                                      <p:cBhvr>
                                        <p:cTn id="40" dur="500"/>
                                        <p:tgtEl>
                                          <p:spTgt spid="7">
                                            <p:txEl>
                                              <p:pRg st="10" end="10"/>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7">
                                            <p:txEl>
                                              <p:pRg st="11" end="11"/>
                                            </p:txEl>
                                          </p:spTgt>
                                        </p:tgtEl>
                                        <p:attrNameLst>
                                          <p:attrName>style.visibility</p:attrName>
                                        </p:attrNameLst>
                                      </p:cBhvr>
                                      <p:to>
                                        <p:strVal val="visible"/>
                                      </p:to>
                                    </p:set>
                                    <p:animEffect transition="in" filter="fade">
                                      <p:cBhvr>
                                        <p:cTn id="43" dur="500"/>
                                        <p:tgtEl>
                                          <p:spTgt spid="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RESULTS</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graphicFrame>
        <p:nvGraphicFramePr>
          <p:cNvPr id="3" name="Table 2">
            <a:extLst>
              <a:ext uri="{FF2B5EF4-FFF2-40B4-BE49-F238E27FC236}">
                <a16:creationId xmlns:a16="http://schemas.microsoft.com/office/drawing/2014/main" id="{063731EC-5FDC-4076-9DED-70950DEB79B9}"/>
              </a:ext>
            </a:extLst>
          </p:cNvPr>
          <p:cNvGraphicFramePr>
            <a:graphicFrameLocks noGrp="1"/>
          </p:cNvGraphicFramePr>
          <p:nvPr>
            <p:extLst>
              <p:ext uri="{D42A27DB-BD31-4B8C-83A1-F6EECF244321}">
                <p14:modId xmlns:p14="http://schemas.microsoft.com/office/powerpoint/2010/main" val="3260137537"/>
              </p:ext>
            </p:extLst>
          </p:nvPr>
        </p:nvGraphicFramePr>
        <p:xfrm>
          <a:off x="341948" y="1562480"/>
          <a:ext cx="5487352" cy="3752465"/>
        </p:xfrm>
        <a:graphic>
          <a:graphicData uri="http://schemas.openxmlformats.org/drawingml/2006/table">
            <a:tbl>
              <a:tblPr firstRow="1" firstCol="1" bandRow="1">
                <a:tableStyleId>{5C22544A-7EE6-4342-B048-85BDC9FD1C3A}</a:tableStyleId>
              </a:tblPr>
              <a:tblGrid>
                <a:gridCol w="1176766">
                  <a:extLst>
                    <a:ext uri="{9D8B030D-6E8A-4147-A177-3AD203B41FA5}">
                      <a16:colId xmlns:a16="http://schemas.microsoft.com/office/drawing/2014/main" val="1712509907"/>
                    </a:ext>
                  </a:extLst>
                </a:gridCol>
                <a:gridCol w="724164">
                  <a:extLst>
                    <a:ext uri="{9D8B030D-6E8A-4147-A177-3AD203B41FA5}">
                      <a16:colId xmlns:a16="http://schemas.microsoft.com/office/drawing/2014/main" val="588997937"/>
                    </a:ext>
                  </a:extLst>
                </a:gridCol>
                <a:gridCol w="717526">
                  <a:extLst>
                    <a:ext uri="{9D8B030D-6E8A-4147-A177-3AD203B41FA5}">
                      <a16:colId xmlns:a16="http://schemas.microsoft.com/office/drawing/2014/main" val="2514005367"/>
                    </a:ext>
                  </a:extLst>
                </a:gridCol>
                <a:gridCol w="717526">
                  <a:extLst>
                    <a:ext uri="{9D8B030D-6E8A-4147-A177-3AD203B41FA5}">
                      <a16:colId xmlns:a16="http://schemas.microsoft.com/office/drawing/2014/main" val="4203932205"/>
                    </a:ext>
                  </a:extLst>
                </a:gridCol>
                <a:gridCol w="608902">
                  <a:extLst>
                    <a:ext uri="{9D8B030D-6E8A-4147-A177-3AD203B41FA5}">
                      <a16:colId xmlns:a16="http://schemas.microsoft.com/office/drawing/2014/main" val="4200497811"/>
                    </a:ext>
                  </a:extLst>
                </a:gridCol>
                <a:gridCol w="771234">
                  <a:extLst>
                    <a:ext uri="{9D8B030D-6E8A-4147-A177-3AD203B41FA5}">
                      <a16:colId xmlns:a16="http://schemas.microsoft.com/office/drawing/2014/main" val="2468480003"/>
                    </a:ext>
                  </a:extLst>
                </a:gridCol>
                <a:gridCol w="771234">
                  <a:extLst>
                    <a:ext uri="{9D8B030D-6E8A-4147-A177-3AD203B41FA5}">
                      <a16:colId xmlns:a16="http://schemas.microsoft.com/office/drawing/2014/main" val="2644599123"/>
                    </a:ext>
                  </a:extLst>
                </a:gridCol>
              </a:tblGrid>
              <a:tr h="288444">
                <a:tc rowSpan="2">
                  <a:txBody>
                    <a:bodyPr/>
                    <a:lstStyle/>
                    <a:p>
                      <a:pPr marL="0" marR="0" algn="ctr">
                        <a:lnSpc>
                          <a:spcPct val="107000"/>
                        </a:lnSpc>
                        <a:spcBef>
                          <a:spcPts val="0"/>
                        </a:spcBef>
                        <a:spcAft>
                          <a:spcPts val="0"/>
                        </a:spcAft>
                      </a:pPr>
                      <a:r>
                        <a:rPr lang="en-US" sz="1200">
                          <a:effectLst/>
                        </a:rPr>
                        <a:t>Training/Testing proportion</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marL="0" marR="0" algn="ctr">
                        <a:lnSpc>
                          <a:spcPct val="107000"/>
                        </a:lnSpc>
                        <a:spcBef>
                          <a:spcPts val="0"/>
                        </a:spcBef>
                        <a:spcAft>
                          <a:spcPts val="0"/>
                        </a:spcAft>
                      </a:pPr>
                      <a:r>
                        <a:rPr lang="en-US" sz="1200">
                          <a:effectLst/>
                        </a:rPr>
                        <a:t>C4.5 Decision Trees Algorithm Performance Evaluation</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3453573"/>
                  </a:ext>
                </a:extLst>
              </a:tr>
              <a:tr h="579581">
                <a:tc vMerge="1">
                  <a:txBody>
                    <a:bodyPr/>
                    <a:lstStyle/>
                    <a:p>
                      <a:endParaRPr lang="en-US"/>
                    </a:p>
                  </a:txBody>
                  <a:tcPr/>
                </a:tc>
                <a:tc>
                  <a:txBody>
                    <a:bodyPr/>
                    <a:lstStyle/>
                    <a:p>
                      <a:pPr marL="0" marR="0" algn="ctr">
                        <a:lnSpc>
                          <a:spcPct val="107000"/>
                        </a:lnSpc>
                        <a:spcBef>
                          <a:spcPts val="0"/>
                        </a:spcBef>
                        <a:spcAft>
                          <a:spcPts val="0"/>
                        </a:spcAft>
                      </a:pPr>
                      <a:r>
                        <a:rPr lang="en-US" sz="1200">
                          <a:effectLst/>
                        </a:rPr>
                        <a:t>Build Time (s)</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Test Time (s)</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Accuracy (%)</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TP rate</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FP rate</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Precision</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8284084"/>
                  </a:ext>
                </a:extLst>
              </a:tr>
              <a:tr h="288444">
                <a:tc>
                  <a:txBody>
                    <a:bodyPr/>
                    <a:lstStyle/>
                    <a:p>
                      <a:pPr marL="0" marR="0" algn="ctr">
                        <a:lnSpc>
                          <a:spcPct val="107000"/>
                        </a:lnSpc>
                        <a:spcBef>
                          <a:spcPts val="0"/>
                        </a:spcBef>
                        <a:spcAft>
                          <a:spcPts val="0"/>
                        </a:spcAft>
                      </a:pPr>
                      <a:r>
                        <a:rPr lang="en-US" sz="1200">
                          <a:effectLst/>
                        </a:rPr>
                        <a:t>50/50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0.36</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0.28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77.76</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0.778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0.389</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0.769</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239466"/>
                  </a:ext>
                </a:extLst>
              </a:tr>
              <a:tr h="288444">
                <a:tc>
                  <a:txBody>
                    <a:bodyPr/>
                    <a:lstStyle/>
                    <a:p>
                      <a:pPr marL="0" marR="0" algn="ctr">
                        <a:lnSpc>
                          <a:spcPct val="107000"/>
                        </a:lnSpc>
                        <a:spcBef>
                          <a:spcPts val="0"/>
                        </a:spcBef>
                        <a:spcAft>
                          <a:spcPts val="0"/>
                        </a:spcAft>
                      </a:pPr>
                      <a:r>
                        <a:rPr lang="en-US" sz="1200">
                          <a:effectLst/>
                        </a:rPr>
                        <a:t>55/45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0.42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77.25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0.772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0.398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0.764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77323030"/>
                  </a:ext>
                </a:extLst>
              </a:tr>
              <a:tr h="288444">
                <a:tc>
                  <a:txBody>
                    <a:bodyPr/>
                    <a:lstStyle/>
                    <a:p>
                      <a:pPr marL="0" marR="0" algn="ctr">
                        <a:lnSpc>
                          <a:spcPct val="107000"/>
                        </a:lnSpc>
                        <a:spcBef>
                          <a:spcPts val="0"/>
                        </a:spcBef>
                        <a:spcAft>
                          <a:spcPts val="0"/>
                        </a:spcAft>
                      </a:pPr>
                      <a:r>
                        <a:rPr lang="en-US" sz="1200">
                          <a:effectLst/>
                        </a:rPr>
                        <a:t>60/40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0.36</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0.12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77.28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0.773</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0.385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0.767</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8883898"/>
                  </a:ext>
                </a:extLst>
              </a:tr>
              <a:tr h="288444">
                <a:tc>
                  <a:txBody>
                    <a:bodyPr/>
                    <a:lstStyle/>
                    <a:p>
                      <a:pPr marL="0" marR="0" algn="ctr">
                        <a:lnSpc>
                          <a:spcPct val="107000"/>
                        </a:lnSpc>
                        <a:spcBef>
                          <a:spcPts val="0"/>
                        </a:spcBef>
                        <a:spcAft>
                          <a:spcPts val="0"/>
                        </a:spcAft>
                      </a:pPr>
                      <a:r>
                        <a:rPr lang="en-US" sz="1200">
                          <a:effectLst/>
                        </a:rPr>
                        <a:t>65/35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77.69</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0.777</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0.406</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0.767</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0089180"/>
                  </a:ext>
                </a:extLst>
              </a:tr>
              <a:tr h="288444">
                <a:tc>
                  <a:txBody>
                    <a:bodyPr/>
                    <a:lstStyle/>
                    <a:p>
                      <a:pPr marL="0" marR="0" algn="ctr">
                        <a:lnSpc>
                          <a:spcPct val="107000"/>
                        </a:lnSpc>
                        <a:spcBef>
                          <a:spcPts val="0"/>
                        </a:spcBef>
                        <a:spcAft>
                          <a:spcPts val="0"/>
                        </a:spcAft>
                      </a:pPr>
                      <a:r>
                        <a:rPr lang="en-US" sz="1200">
                          <a:effectLst/>
                        </a:rPr>
                        <a:t>70/30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0.03</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78.61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0.786</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0.376</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158753"/>
                  </a:ext>
                </a:extLst>
              </a:tr>
              <a:tr h="288444">
                <a:tc>
                  <a:txBody>
                    <a:bodyPr/>
                    <a:lstStyle/>
                    <a:p>
                      <a:pPr marL="0" marR="0" algn="ctr">
                        <a:lnSpc>
                          <a:spcPct val="107000"/>
                        </a:lnSpc>
                        <a:spcBef>
                          <a:spcPts val="0"/>
                        </a:spcBef>
                        <a:spcAft>
                          <a:spcPts val="0"/>
                        </a:spcAft>
                      </a:pPr>
                      <a:r>
                        <a:rPr lang="en-US" sz="1200">
                          <a:effectLst/>
                        </a:rPr>
                        <a:t>75/25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0.36</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0.07</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77.46</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0.775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0.379</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0.769</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43602108"/>
                  </a:ext>
                </a:extLst>
              </a:tr>
              <a:tr h="288444">
                <a:tc>
                  <a:txBody>
                    <a:bodyPr/>
                    <a:lstStyle/>
                    <a:p>
                      <a:pPr marL="0" marR="0" algn="ctr">
                        <a:lnSpc>
                          <a:spcPct val="107000"/>
                        </a:lnSpc>
                        <a:spcBef>
                          <a:spcPts val="0"/>
                        </a:spcBef>
                        <a:spcAft>
                          <a:spcPts val="0"/>
                        </a:spcAft>
                      </a:pPr>
                      <a:r>
                        <a:rPr lang="en-US" sz="1200">
                          <a:effectLst/>
                        </a:rPr>
                        <a:t>80/20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77.64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0.776</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0.361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0.773</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50598316"/>
                  </a:ext>
                </a:extLst>
              </a:tr>
              <a:tr h="288444">
                <a:tc>
                  <a:txBody>
                    <a:bodyPr/>
                    <a:lstStyle/>
                    <a:p>
                      <a:pPr marL="0" marR="0" algn="ctr">
                        <a:lnSpc>
                          <a:spcPct val="107000"/>
                        </a:lnSpc>
                        <a:spcBef>
                          <a:spcPts val="0"/>
                        </a:spcBef>
                        <a:spcAft>
                          <a:spcPts val="0"/>
                        </a:spcAft>
                      </a:pPr>
                      <a:r>
                        <a:rPr lang="en-US" sz="1200">
                          <a:effectLst/>
                        </a:rPr>
                        <a:t>85/15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78.22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0.387</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0.773</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3446808"/>
                  </a:ext>
                </a:extLst>
              </a:tr>
              <a:tr h="288444">
                <a:tc>
                  <a:txBody>
                    <a:bodyPr/>
                    <a:lstStyle/>
                    <a:p>
                      <a:pPr marL="0" marR="0" algn="ctr">
                        <a:lnSpc>
                          <a:spcPct val="107000"/>
                        </a:lnSpc>
                        <a:spcBef>
                          <a:spcPts val="0"/>
                        </a:spcBef>
                        <a:spcAft>
                          <a:spcPts val="0"/>
                        </a:spcAft>
                      </a:pPr>
                      <a:r>
                        <a:rPr lang="en-US" sz="1200">
                          <a:effectLst/>
                        </a:rPr>
                        <a:t>90/10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77.84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0.778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0.383</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0.771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26177386"/>
                  </a:ext>
                </a:extLst>
              </a:tr>
              <a:tr h="288444">
                <a:tc>
                  <a:txBody>
                    <a:bodyPr/>
                    <a:lstStyle/>
                    <a:p>
                      <a:pPr marL="0" marR="0" algn="ctr">
                        <a:lnSpc>
                          <a:spcPct val="107000"/>
                        </a:lnSpc>
                        <a:spcBef>
                          <a:spcPts val="0"/>
                        </a:spcBef>
                        <a:spcAft>
                          <a:spcPts val="0"/>
                        </a:spcAft>
                      </a:pPr>
                      <a:r>
                        <a:rPr lang="en-US" sz="1200">
                          <a:effectLst/>
                        </a:rPr>
                        <a:t>95/5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80.68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0.807</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0.326</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0.807</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84773108"/>
                  </a:ext>
                </a:extLst>
              </a:tr>
            </a:tbl>
          </a:graphicData>
        </a:graphic>
      </p:graphicFrame>
      <p:graphicFrame>
        <p:nvGraphicFramePr>
          <p:cNvPr id="6" name="Table 5">
            <a:extLst>
              <a:ext uri="{FF2B5EF4-FFF2-40B4-BE49-F238E27FC236}">
                <a16:creationId xmlns:a16="http://schemas.microsoft.com/office/drawing/2014/main" id="{2A59E7AC-6079-4EB5-895E-882ABAC23618}"/>
              </a:ext>
            </a:extLst>
          </p:cNvPr>
          <p:cNvGraphicFramePr>
            <a:graphicFrameLocks noGrp="1"/>
          </p:cNvGraphicFramePr>
          <p:nvPr>
            <p:extLst>
              <p:ext uri="{D42A27DB-BD31-4B8C-83A1-F6EECF244321}">
                <p14:modId xmlns:p14="http://schemas.microsoft.com/office/powerpoint/2010/main" val="4124060110"/>
              </p:ext>
            </p:extLst>
          </p:nvPr>
        </p:nvGraphicFramePr>
        <p:xfrm>
          <a:off x="6093224" y="1562480"/>
          <a:ext cx="5487353" cy="3752464"/>
        </p:xfrm>
        <a:graphic>
          <a:graphicData uri="http://schemas.openxmlformats.org/drawingml/2006/table">
            <a:tbl>
              <a:tblPr firstRow="1" firstCol="1" bandRow="1">
                <a:tableStyleId>{5C22544A-7EE6-4342-B048-85BDC9FD1C3A}</a:tableStyleId>
              </a:tblPr>
              <a:tblGrid>
                <a:gridCol w="1197576">
                  <a:extLst>
                    <a:ext uri="{9D8B030D-6E8A-4147-A177-3AD203B41FA5}">
                      <a16:colId xmlns:a16="http://schemas.microsoft.com/office/drawing/2014/main" val="1450142910"/>
                    </a:ext>
                  </a:extLst>
                </a:gridCol>
                <a:gridCol w="718546">
                  <a:extLst>
                    <a:ext uri="{9D8B030D-6E8A-4147-A177-3AD203B41FA5}">
                      <a16:colId xmlns:a16="http://schemas.microsoft.com/office/drawing/2014/main" val="939905646"/>
                    </a:ext>
                  </a:extLst>
                </a:gridCol>
                <a:gridCol w="718546">
                  <a:extLst>
                    <a:ext uri="{9D8B030D-6E8A-4147-A177-3AD203B41FA5}">
                      <a16:colId xmlns:a16="http://schemas.microsoft.com/office/drawing/2014/main" val="3511563725"/>
                    </a:ext>
                  </a:extLst>
                </a:gridCol>
                <a:gridCol w="663273">
                  <a:extLst>
                    <a:ext uri="{9D8B030D-6E8A-4147-A177-3AD203B41FA5}">
                      <a16:colId xmlns:a16="http://schemas.microsoft.com/office/drawing/2014/main" val="3208818735"/>
                    </a:ext>
                  </a:extLst>
                </a:gridCol>
                <a:gridCol w="619668">
                  <a:extLst>
                    <a:ext uri="{9D8B030D-6E8A-4147-A177-3AD203B41FA5}">
                      <a16:colId xmlns:a16="http://schemas.microsoft.com/office/drawing/2014/main" val="2317179695"/>
                    </a:ext>
                  </a:extLst>
                </a:gridCol>
                <a:gridCol w="784872">
                  <a:extLst>
                    <a:ext uri="{9D8B030D-6E8A-4147-A177-3AD203B41FA5}">
                      <a16:colId xmlns:a16="http://schemas.microsoft.com/office/drawing/2014/main" val="845666562"/>
                    </a:ext>
                  </a:extLst>
                </a:gridCol>
                <a:gridCol w="784872">
                  <a:extLst>
                    <a:ext uri="{9D8B030D-6E8A-4147-A177-3AD203B41FA5}">
                      <a16:colId xmlns:a16="http://schemas.microsoft.com/office/drawing/2014/main" val="62540143"/>
                    </a:ext>
                  </a:extLst>
                </a:gridCol>
              </a:tblGrid>
              <a:tr h="288444">
                <a:tc rowSpan="2">
                  <a:txBody>
                    <a:bodyPr/>
                    <a:lstStyle/>
                    <a:p>
                      <a:pPr marL="0" marR="0" algn="ctr">
                        <a:lnSpc>
                          <a:spcPct val="107000"/>
                        </a:lnSpc>
                        <a:spcBef>
                          <a:spcPts val="0"/>
                        </a:spcBef>
                        <a:spcAft>
                          <a:spcPts val="0"/>
                        </a:spcAft>
                      </a:pPr>
                      <a:r>
                        <a:rPr lang="en-US" sz="1200">
                          <a:effectLst/>
                        </a:rPr>
                        <a:t>Training/Testing proportion</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marL="0" marR="0" algn="ctr">
                        <a:lnSpc>
                          <a:spcPct val="107000"/>
                        </a:lnSpc>
                        <a:spcBef>
                          <a:spcPts val="0"/>
                        </a:spcBef>
                        <a:spcAft>
                          <a:spcPts val="0"/>
                        </a:spcAft>
                      </a:pPr>
                      <a:r>
                        <a:rPr lang="en-US" sz="1200">
                          <a:effectLst/>
                        </a:rPr>
                        <a:t>CART Decision Trees Algorithm Performance Evaluation</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67180069"/>
                  </a:ext>
                </a:extLst>
              </a:tr>
              <a:tr h="579580">
                <a:tc vMerge="1">
                  <a:txBody>
                    <a:bodyPr/>
                    <a:lstStyle/>
                    <a:p>
                      <a:endParaRPr lang="en-US"/>
                    </a:p>
                  </a:txBody>
                  <a:tcPr/>
                </a:tc>
                <a:tc>
                  <a:txBody>
                    <a:bodyPr/>
                    <a:lstStyle/>
                    <a:p>
                      <a:pPr marL="0" marR="0" algn="ctr">
                        <a:lnSpc>
                          <a:spcPct val="107000"/>
                        </a:lnSpc>
                        <a:spcBef>
                          <a:spcPts val="0"/>
                        </a:spcBef>
                        <a:spcAft>
                          <a:spcPts val="0"/>
                        </a:spcAft>
                      </a:pPr>
                      <a:r>
                        <a:rPr lang="en-US" sz="1200">
                          <a:effectLst/>
                        </a:rPr>
                        <a:t>Build Time (s)</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Test Time (s)</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Accuracy (%)</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TP rate</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FP rate</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Precision</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7415769"/>
                  </a:ext>
                </a:extLst>
              </a:tr>
              <a:tr h="288444">
                <a:tc>
                  <a:txBody>
                    <a:bodyPr/>
                    <a:lstStyle/>
                    <a:p>
                      <a:pPr marL="0" marR="0" algn="ctr">
                        <a:lnSpc>
                          <a:spcPct val="107000"/>
                        </a:lnSpc>
                        <a:spcBef>
                          <a:spcPts val="0"/>
                        </a:spcBef>
                        <a:spcAft>
                          <a:spcPts val="0"/>
                        </a:spcAft>
                      </a:pPr>
                      <a:r>
                        <a:rPr lang="en-US" sz="1200">
                          <a:effectLst/>
                        </a:rPr>
                        <a:t>50/50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8.44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78.84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0.790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0.348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0200469"/>
                  </a:ext>
                </a:extLst>
              </a:tr>
              <a:tr h="288444">
                <a:tc>
                  <a:txBody>
                    <a:bodyPr/>
                    <a:lstStyle/>
                    <a:p>
                      <a:pPr marL="0" marR="0" algn="ctr">
                        <a:lnSpc>
                          <a:spcPct val="107000"/>
                        </a:lnSpc>
                        <a:spcBef>
                          <a:spcPts val="0"/>
                        </a:spcBef>
                        <a:spcAft>
                          <a:spcPts val="0"/>
                        </a:spcAft>
                      </a:pPr>
                      <a:r>
                        <a:rPr lang="en-US" sz="1200">
                          <a:effectLst/>
                        </a:rPr>
                        <a:t>55/45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17.19</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78.48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0.334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4408616"/>
                  </a:ext>
                </a:extLst>
              </a:tr>
              <a:tr h="288444">
                <a:tc>
                  <a:txBody>
                    <a:bodyPr/>
                    <a:lstStyle/>
                    <a:p>
                      <a:pPr marL="0" marR="0" algn="ctr">
                        <a:lnSpc>
                          <a:spcPct val="107000"/>
                        </a:lnSpc>
                        <a:spcBef>
                          <a:spcPts val="0"/>
                        </a:spcBef>
                        <a:spcAft>
                          <a:spcPts val="0"/>
                        </a:spcAft>
                      </a:pPr>
                      <a:r>
                        <a:rPr lang="en-US" sz="1200">
                          <a:effectLst/>
                        </a:rPr>
                        <a:t>60/40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8.28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79.09</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0.791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0.341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31078585"/>
                  </a:ext>
                </a:extLst>
              </a:tr>
              <a:tr h="288444">
                <a:tc>
                  <a:txBody>
                    <a:bodyPr/>
                    <a:lstStyle/>
                    <a:p>
                      <a:pPr marL="0" marR="0" algn="ctr">
                        <a:lnSpc>
                          <a:spcPct val="107000"/>
                        </a:lnSpc>
                        <a:spcBef>
                          <a:spcPts val="0"/>
                        </a:spcBef>
                        <a:spcAft>
                          <a:spcPts val="0"/>
                        </a:spcAft>
                      </a:pPr>
                      <a:r>
                        <a:rPr lang="en-US" sz="1200">
                          <a:effectLst/>
                        </a:rPr>
                        <a:t>65/35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8.21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78.90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0.789</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0.358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3172564"/>
                  </a:ext>
                </a:extLst>
              </a:tr>
              <a:tr h="288444">
                <a:tc>
                  <a:txBody>
                    <a:bodyPr/>
                    <a:lstStyle/>
                    <a:p>
                      <a:pPr marL="0" marR="0" algn="ctr">
                        <a:lnSpc>
                          <a:spcPct val="107000"/>
                        </a:lnSpc>
                        <a:spcBef>
                          <a:spcPts val="0"/>
                        </a:spcBef>
                        <a:spcAft>
                          <a:spcPts val="0"/>
                        </a:spcAft>
                      </a:pPr>
                      <a:r>
                        <a:rPr lang="en-US" sz="1200">
                          <a:effectLst/>
                        </a:rPr>
                        <a:t>70/30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8.29</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79.74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0.797</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0.384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0620001"/>
                  </a:ext>
                </a:extLst>
              </a:tr>
              <a:tr h="288444">
                <a:tc>
                  <a:txBody>
                    <a:bodyPr/>
                    <a:lstStyle/>
                    <a:p>
                      <a:pPr marL="0" marR="0" algn="ctr">
                        <a:lnSpc>
                          <a:spcPct val="107000"/>
                        </a:lnSpc>
                        <a:spcBef>
                          <a:spcPts val="0"/>
                        </a:spcBef>
                        <a:spcAft>
                          <a:spcPts val="0"/>
                        </a:spcAft>
                      </a:pPr>
                      <a:r>
                        <a:rPr lang="en-US" sz="1200">
                          <a:effectLst/>
                        </a:rPr>
                        <a:t>75/25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8.41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79.61</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0.796</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0.392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4963161"/>
                  </a:ext>
                </a:extLst>
              </a:tr>
              <a:tr h="288444">
                <a:tc>
                  <a:txBody>
                    <a:bodyPr/>
                    <a:lstStyle/>
                    <a:p>
                      <a:pPr marL="0" marR="0" algn="ctr">
                        <a:lnSpc>
                          <a:spcPct val="107000"/>
                        </a:lnSpc>
                        <a:spcBef>
                          <a:spcPts val="0"/>
                        </a:spcBef>
                        <a:spcAft>
                          <a:spcPts val="0"/>
                        </a:spcAft>
                      </a:pPr>
                      <a:r>
                        <a:rPr lang="en-US" sz="1200">
                          <a:effectLst/>
                        </a:rPr>
                        <a:t>80/20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8.52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79.70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0.797</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0.355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0.790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6005729"/>
                  </a:ext>
                </a:extLst>
              </a:tr>
              <a:tr h="288444">
                <a:tc>
                  <a:txBody>
                    <a:bodyPr/>
                    <a:lstStyle/>
                    <a:p>
                      <a:pPr marL="0" marR="0" algn="ctr">
                        <a:lnSpc>
                          <a:spcPct val="107000"/>
                        </a:lnSpc>
                        <a:spcBef>
                          <a:spcPts val="0"/>
                        </a:spcBef>
                        <a:spcAft>
                          <a:spcPts val="0"/>
                        </a:spcAft>
                      </a:pPr>
                      <a:r>
                        <a:rPr lang="en-US" sz="1200">
                          <a:effectLst/>
                        </a:rPr>
                        <a:t>85/15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8.32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79.35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0.794</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0.352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3106041"/>
                  </a:ext>
                </a:extLst>
              </a:tr>
              <a:tr h="288444">
                <a:tc>
                  <a:txBody>
                    <a:bodyPr/>
                    <a:lstStyle/>
                    <a:p>
                      <a:pPr marL="0" marR="0" algn="ctr">
                        <a:lnSpc>
                          <a:spcPct val="107000"/>
                        </a:lnSpc>
                        <a:spcBef>
                          <a:spcPts val="0"/>
                        </a:spcBef>
                        <a:spcAft>
                          <a:spcPts val="0"/>
                        </a:spcAft>
                      </a:pPr>
                      <a:r>
                        <a:rPr lang="en-US" sz="1200">
                          <a:effectLst/>
                        </a:rPr>
                        <a:t>90/10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8.73</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79.69</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0.797</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0.362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0.789</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82556889"/>
                  </a:ext>
                </a:extLst>
              </a:tr>
              <a:tr h="288444">
                <a:tc>
                  <a:txBody>
                    <a:bodyPr/>
                    <a:lstStyle/>
                    <a:p>
                      <a:pPr marL="0" marR="0" algn="ctr">
                        <a:lnSpc>
                          <a:spcPct val="107000"/>
                        </a:lnSpc>
                        <a:spcBef>
                          <a:spcPts val="0"/>
                        </a:spcBef>
                        <a:spcAft>
                          <a:spcPts val="0"/>
                        </a:spcAft>
                      </a:pPr>
                      <a:r>
                        <a:rPr lang="en-US" sz="1200">
                          <a:effectLst/>
                        </a:rPr>
                        <a:t>95/5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9.25</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81.82</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0.818</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0.307</a:t>
                      </a:r>
                      <a:endPar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0.818</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6003860"/>
                  </a:ext>
                </a:extLst>
              </a:tr>
            </a:tbl>
          </a:graphicData>
        </a:graphic>
      </p:graphicFrame>
      <p:sp>
        <p:nvSpPr>
          <p:cNvPr id="8" name="TextBox 7">
            <a:extLst>
              <a:ext uri="{FF2B5EF4-FFF2-40B4-BE49-F238E27FC236}">
                <a16:creationId xmlns:a16="http://schemas.microsoft.com/office/drawing/2014/main" id="{8DB25F58-15E3-46AB-85A5-AF5B1D81C4F2}"/>
              </a:ext>
            </a:extLst>
          </p:cNvPr>
          <p:cNvSpPr txBox="1"/>
          <p:nvPr/>
        </p:nvSpPr>
        <p:spPr>
          <a:xfrm>
            <a:off x="341948" y="977445"/>
            <a:ext cx="10706100" cy="461665"/>
          </a:xfrm>
          <a:prstGeom prst="rect">
            <a:avLst/>
          </a:prstGeom>
          <a:noFill/>
        </p:spPr>
        <p:txBody>
          <a:bodyPr wrap="square" rtlCol="0">
            <a:spAutoFit/>
          </a:bodyPr>
          <a:lstStyle/>
          <a:p>
            <a:pPr algn="ctr"/>
            <a:r>
              <a:rPr lang="en-US" sz="2400" b="1" dirty="0"/>
              <a:t>Table 1: Validation of Classification Model using C4.5 (left) and CART (right)</a:t>
            </a:r>
          </a:p>
        </p:txBody>
      </p:sp>
    </p:spTree>
    <p:extLst>
      <p:ext uri="{BB962C8B-B14F-4D97-AF65-F5344CB8AC3E}">
        <p14:creationId xmlns:p14="http://schemas.microsoft.com/office/powerpoint/2010/main" val="5681570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838200" y="-76200"/>
            <a:ext cx="10515600" cy="930275"/>
          </a:xfrm>
        </p:spPr>
        <p:txBody>
          <a:bodyPr>
            <a:normAutofit/>
          </a:bodyPr>
          <a:lstStyle/>
          <a:p>
            <a:pPr algn="ctr"/>
            <a:r>
              <a:rPr lang="en-US" sz="5400" b="1" dirty="0">
                <a:solidFill>
                  <a:srgbClr val="003300"/>
                </a:solidFill>
              </a:rPr>
              <a:t>INTRODUCTION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4A1CE9F9-ED4E-42BE-B8BE-44D7DB0CD4D5}"/>
              </a:ext>
            </a:extLst>
          </p:cNvPr>
          <p:cNvSpPr txBox="1"/>
          <p:nvPr/>
        </p:nvSpPr>
        <p:spPr>
          <a:xfrm>
            <a:off x="76200" y="628650"/>
            <a:ext cx="11868150" cy="5262979"/>
          </a:xfrm>
          <a:prstGeom prst="rect">
            <a:avLst/>
          </a:prstGeom>
          <a:noFill/>
        </p:spPr>
        <p:txBody>
          <a:bodyPr wrap="square" rtlCol="0">
            <a:spAutoFit/>
          </a:bodyPr>
          <a:lstStyle/>
          <a:p>
            <a:pPr marL="285750" indent="-285750" algn="just">
              <a:buFont typeface="Arial" panose="020B0604020202020204" pitchFamily="34" charset="0"/>
              <a:buChar char="•"/>
            </a:pPr>
            <a:r>
              <a:rPr lang="en-US" sz="2400" dirty="0"/>
              <a:t>According to Machowska (2018), customer churn or attrition occurs whenever a customer switches from the services or goods of one company to another or leaves a given market altogether. </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dirty="0"/>
              <a:t>It is worthy of note that the loss of customers can lead to substantial economic losses in business because a strong relationship between organizations and customers is required for generating long-term profit (Hamilton, Rust, &amp; Dev, 2017). </a:t>
            </a:r>
          </a:p>
          <a:p>
            <a:pPr marL="742950" lvl="1" indent="-285750" algn="just">
              <a:buFont typeface="Arial" panose="020B0604020202020204" pitchFamily="34" charset="0"/>
              <a:buChar char="•"/>
            </a:pPr>
            <a:r>
              <a:rPr lang="en-US" sz="2400" dirty="0"/>
              <a:t>Every business is expected to have a very good understanding of its customer’s needs. </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dirty="0"/>
              <a:t>Customers are one of the company’s most valuable assets, hence:</a:t>
            </a:r>
          </a:p>
          <a:p>
            <a:pPr marL="742950" lvl="1" indent="-285750" algn="just">
              <a:buFont typeface="Arial" panose="020B0604020202020204" pitchFamily="34" charset="0"/>
              <a:buChar char="•"/>
            </a:pPr>
            <a:r>
              <a:rPr lang="en-US" sz="2400" dirty="0"/>
              <a:t>Businesses need to provide customers incentives in order to retain and continue to grow the business (Abbasi, Tarhini, Hassouna, &amp; Shah, 2015). </a:t>
            </a:r>
          </a:p>
          <a:p>
            <a:pPr marL="742950" lvl="1" indent="-285750" algn="just">
              <a:buFont typeface="Arial" panose="020B0604020202020204" pitchFamily="34" charset="0"/>
              <a:buChar char="•"/>
            </a:pPr>
            <a:r>
              <a:rPr lang="en-US" sz="2400" dirty="0"/>
              <a:t>However, any negative interaction with a customer is an indication that a customer may likely churn (Amin, Khan, Ali, &amp; Anwar, 2014). </a:t>
            </a:r>
          </a:p>
        </p:txBody>
      </p:sp>
    </p:spTree>
    <p:extLst>
      <p:ext uri="{BB962C8B-B14F-4D97-AF65-F5344CB8AC3E}">
        <p14:creationId xmlns:p14="http://schemas.microsoft.com/office/powerpoint/2010/main" val="295469849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Effect transition="in" filter="fade">
                                      <p:cBhvr>
                                        <p:cTn id="7" dur="500"/>
                                        <p:tgtEl>
                                          <p:spTgt spid="6">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6" end="6"/>
                                            </p:txEl>
                                          </p:spTgt>
                                        </p:tgtEl>
                                        <p:attrNameLst>
                                          <p:attrName>style.visibility</p:attrName>
                                        </p:attrNameLst>
                                      </p:cBhvr>
                                      <p:to>
                                        <p:strVal val="visible"/>
                                      </p:to>
                                    </p:set>
                                    <p:animEffect transition="in" filter="fade">
                                      <p:cBhvr>
                                        <p:cTn id="12" dur="500"/>
                                        <p:tgtEl>
                                          <p:spTgt spid="6">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7" end="7"/>
                                            </p:txEl>
                                          </p:spTgt>
                                        </p:tgtEl>
                                        <p:attrNameLst>
                                          <p:attrName>style.visibility</p:attrName>
                                        </p:attrNameLst>
                                      </p:cBhvr>
                                      <p:to>
                                        <p:strVal val="visible"/>
                                      </p:to>
                                    </p:set>
                                    <p:animEffect transition="in" filter="fade">
                                      <p:cBhvr>
                                        <p:cTn id="17"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RESULTS</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8DB25F58-15E3-46AB-85A5-AF5B1D81C4F2}"/>
              </a:ext>
            </a:extLst>
          </p:cNvPr>
          <p:cNvSpPr txBox="1"/>
          <p:nvPr/>
        </p:nvSpPr>
        <p:spPr>
          <a:xfrm>
            <a:off x="527252" y="4882804"/>
            <a:ext cx="10706100" cy="830997"/>
          </a:xfrm>
          <a:prstGeom prst="rect">
            <a:avLst/>
          </a:prstGeom>
          <a:noFill/>
        </p:spPr>
        <p:txBody>
          <a:bodyPr wrap="square" rtlCol="0">
            <a:spAutoFit/>
          </a:bodyPr>
          <a:lstStyle/>
          <a:p>
            <a:pPr algn="ctr"/>
            <a:r>
              <a:rPr lang="en-US" sz="2400" b="1" dirty="0"/>
              <a:t>Figure 3: Graphical Plot of Results of Accuracy, TP rate, FP rate and Precision (from left to right) for Decision Trees Algorithms</a:t>
            </a:r>
          </a:p>
        </p:txBody>
      </p:sp>
      <p:graphicFrame>
        <p:nvGraphicFramePr>
          <p:cNvPr id="9" name="Chart 8">
            <a:extLst>
              <a:ext uri="{FF2B5EF4-FFF2-40B4-BE49-F238E27FC236}">
                <a16:creationId xmlns:a16="http://schemas.microsoft.com/office/drawing/2014/main" id="{C1CEDBB7-5A5F-4D51-A715-112747CA1E93}"/>
              </a:ext>
            </a:extLst>
          </p:cNvPr>
          <p:cNvGraphicFramePr/>
          <p:nvPr>
            <p:extLst>
              <p:ext uri="{D42A27DB-BD31-4B8C-83A1-F6EECF244321}">
                <p14:modId xmlns:p14="http://schemas.microsoft.com/office/powerpoint/2010/main" val="3522709885"/>
              </p:ext>
            </p:extLst>
          </p:nvPr>
        </p:nvGraphicFramePr>
        <p:xfrm>
          <a:off x="304800" y="854075"/>
          <a:ext cx="3095459" cy="38023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09FD8B6E-A756-455E-B59A-65C8520362E5}"/>
              </a:ext>
            </a:extLst>
          </p:cNvPr>
          <p:cNvGraphicFramePr/>
          <p:nvPr>
            <p:extLst>
              <p:ext uri="{D42A27DB-BD31-4B8C-83A1-F6EECF244321}">
                <p14:modId xmlns:p14="http://schemas.microsoft.com/office/powerpoint/2010/main" val="1495416796"/>
              </p:ext>
            </p:extLst>
          </p:nvPr>
        </p:nvGraphicFramePr>
        <p:xfrm>
          <a:off x="3417251" y="836930"/>
          <a:ext cx="2906631" cy="380238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id="{2BF992DB-D191-47C2-97F6-F9D29DF67D2A}"/>
              </a:ext>
            </a:extLst>
          </p:cNvPr>
          <p:cNvGraphicFramePr/>
          <p:nvPr>
            <p:extLst>
              <p:ext uri="{D42A27DB-BD31-4B8C-83A1-F6EECF244321}">
                <p14:modId xmlns:p14="http://schemas.microsoft.com/office/powerpoint/2010/main" val="1233150348"/>
              </p:ext>
            </p:extLst>
          </p:nvPr>
        </p:nvGraphicFramePr>
        <p:xfrm>
          <a:off x="6340874" y="854074"/>
          <a:ext cx="2906631" cy="3785235"/>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Chart 11">
            <a:extLst>
              <a:ext uri="{FF2B5EF4-FFF2-40B4-BE49-F238E27FC236}">
                <a16:creationId xmlns:a16="http://schemas.microsoft.com/office/drawing/2014/main" id="{6BD0569E-FDEC-4B16-BF4C-4800E9966EB8}"/>
              </a:ext>
            </a:extLst>
          </p:cNvPr>
          <p:cNvGraphicFramePr/>
          <p:nvPr>
            <p:extLst>
              <p:ext uri="{D42A27DB-BD31-4B8C-83A1-F6EECF244321}">
                <p14:modId xmlns:p14="http://schemas.microsoft.com/office/powerpoint/2010/main" val="3101699526"/>
              </p:ext>
            </p:extLst>
          </p:nvPr>
        </p:nvGraphicFramePr>
        <p:xfrm>
          <a:off x="9262509" y="849920"/>
          <a:ext cx="2758041" cy="3785235"/>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38223076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10" grpId="0">
        <p:bldAsOne/>
      </p:bldGraphic>
      <p:bldGraphic spid="11" grpId="0">
        <p:bldAsOne/>
      </p:bldGraphic>
      <p:bldGraphic spid="12"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RESULTS – DECISION TREE MODEL</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8DB25F58-15E3-46AB-85A5-AF5B1D81C4F2}"/>
              </a:ext>
            </a:extLst>
          </p:cNvPr>
          <p:cNvSpPr txBox="1"/>
          <p:nvPr/>
        </p:nvSpPr>
        <p:spPr>
          <a:xfrm>
            <a:off x="740174" y="5490095"/>
            <a:ext cx="10706100" cy="461665"/>
          </a:xfrm>
          <a:prstGeom prst="rect">
            <a:avLst/>
          </a:prstGeom>
          <a:noFill/>
        </p:spPr>
        <p:txBody>
          <a:bodyPr wrap="square" rtlCol="0">
            <a:spAutoFit/>
          </a:bodyPr>
          <a:lstStyle/>
          <a:p>
            <a:pPr algn="ctr"/>
            <a:r>
              <a:rPr lang="en-US" sz="2400" b="1" dirty="0"/>
              <a:t>Figure 4: Decision Tree Model for Customer Churn Prediction</a:t>
            </a:r>
          </a:p>
        </p:txBody>
      </p:sp>
      <p:pic>
        <p:nvPicPr>
          <p:cNvPr id="9" name="Picture 8">
            <a:extLst>
              <a:ext uri="{FF2B5EF4-FFF2-40B4-BE49-F238E27FC236}">
                <a16:creationId xmlns:a16="http://schemas.microsoft.com/office/drawing/2014/main" id="{753C662E-0601-4D54-AF5E-22E3A856B70E}"/>
              </a:ext>
            </a:extLst>
          </p:cNvPr>
          <p:cNvPicPr>
            <a:picLocks noChangeAspect="1"/>
          </p:cNvPicPr>
          <p:nvPr/>
        </p:nvPicPr>
        <p:blipFill>
          <a:blip r:embed="rId3"/>
          <a:stretch>
            <a:fillRect/>
          </a:stretch>
        </p:blipFill>
        <p:spPr>
          <a:xfrm>
            <a:off x="1009650" y="656082"/>
            <a:ext cx="10115549" cy="4841507"/>
          </a:xfrm>
          <a:prstGeom prst="rect">
            <a:avLst/>
          </a:prstGeom>
        </p:spPr>
      </p:pic>
    </p:spTree>
    <p:extLst>
      <p:ext uri="{BB962C8B-B14F-4D97-AF65-F5344CB8AC3E}">
        <p14:creationId xmlns:p14="http://schemas.microsoft.com/office/powerpoint/2010/main" val="91902748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RESULTS – IDENTIFICATION OF RELEVANT VARIABLES</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7FF856CF-2656-4D29-88C3-9BDD922D6687}"/>
              </a:ext>
            </a:extLst>
          </p:cNvPr>
          <p:cNvSpPr txBox="1"/>
          <p:nvPr/>
        </p:nvSpPr>
        <p:spPr>
          <a:xfrm>
            <a:off x="0" y="618950"/>
            <a:ext cx="11982450" cy="6124754"/>
          </a:xfrm>
          <a:prstGeom prst="rect">
            <a:avLst/>
          </a:prstGeom>
          <a:noFill/>
        </p:spPr>
        <p:txBody>
          <a:bodyPr wrap="square" rtlCol="0">
            <a:spAutoFit/>
          </a:bodyPr>
          <a:lstStyle/>
          <a:p>
            <a:pPr marL="342900" indent="-342900" algn="just">
              <a:buFont typeface="Arial" panose="020B0604020202020204" pitchFamily="34" charset="0"/>
              <a:buChar char="•"/>
            </a:pPr>
            <a:r>
              <a:rPr lang="en-US" sz="2800" dirty="0"/>
              <a:t>The following variables were the most important and relevant for the prediction of customer churn relative to the telecommunication data adopted in this study: </a:t>
            </a:r>
          </a:p>
          <a:p>
            <a:pPr marL="914400" lvl="1" indent="-457200" algn="just">
              <a:buFont typeface="+mj-lt"/>
              <a:buAutoNum type="arabicPeriod"/>
            </a:pPr>
            <a:r>
              <a:rPr lang="en-US" sz="2800" dirty="0"/>
              <a:t>The type of contract</a:t>
            </a:r>
          </a:p>
          <a:p>
            <a:pPr marL="914400" lvl="1" indent="-457200" algn="just">
              <a:buFont typeface="+mj-lt"/>
              <a:buAutoNum type="arabicPeriod"/>
            </a:pPr>
            <a:r>
              <a:rPr lang="en-US" sz="2800" dirty="0"/>
              <a:t>Internet Service</a:t>
            </a:r>
          </a:p>
          <a:p>
            <a:pPr marL="914400" lvl="1" indent="-457200" algn="just">
              <a:buFont typeface="+mj-lt"/>
              <a:buAutoNum type="arabicPeriod"/>
            </a:pPr>
            <a:r>
              <a:rPr lang="en-US" sz="2800" dirty="0"/>
              <a:t>Tenure of Service</a:t>
            </a:r>
          </a:p>
          <a:p>
            <a:pPr marL="914400" lvl="1" indent="-457200" algn="just">
              <a:buFont typeface="+mj-lt"/>
              <a:buAutoNum type="arabicPeriod"/>
            </a:pPr>
            <a:r>
              <a:rPr lang="en-US" sz="2800" dirty="0"/>
              <a:t>Technical Support</a:t>
            </a:r>
          </a:p>
          <a:p>
            <a:pPr marL="914400" lvl="1" indent="-457200" algn="just">
              <a:buFont typeface="+mj-lt"/>
              <a:buAutoNum type="arabicPeriod"/>
            </a:pPr>
            <a:r>
              <a:rPr lang="en-US" sz="2800" dirty="0"/>
              <a:t>Payment Method used</a:t>
            </a:r>
          </a:p>
          <a:p>
            <a:pPr marL="914400" lvl="1" indent="-457200" algn="just">
              <a:buFont typeface="+mj-lt"/>
              <a:buAutoNum type="arabicPeriod"/>
            </a:pPr>
            <a:r>
              <a:rPr lang="en-US" sz="2800" dirty="0"/>
              <a:t>Senior Citizen Status</a:t>
            </a:r>
          </a:p>
          <a:p>
            <a:pPr marL="914400" lvl="1" indent="-457200" algn="just">
              <a:buFont typeface="+mj-lt"/>
              <a:buAutoNum type="arabicPeriod"/>
            </a:pPr>
            <a:r>
              <a:rPr lang="en-US" sz="2800" dirty="0"/>
              <a:t>Online Security</a:t>
            </a:r>
          </a:p>
          <a:p>
            <a:pPr marL="914400" lvl="1" indent="-457200" algn="just">
              <a:buFont typeface="+mj-lt"/>
              <a:buAutoNum type="arabicPeriod"/>
            </a:pPr>
            <a:r>
              <a:rPr lang="en-US" sz="2800" dirty="0"/>
              <a:t>Multiple Lines</a:t>
            </a:r>
          </a:p>
          <a:p>
            <a:pPr marL="914400" lvl="1" indent="-457200" algn="just">
              <a:buFont typeface="+mj-lt"/>
              <a:buAutoNum type="arabicPeriod"/>
            </a:pPr>
            <a:r>
              <a:rPr lang="en-US" sz="2800" dirty="0"/>
              <a:t>Paperless Billing</a:t>
            </a:r>
          </a:p>
          <a:p>
            <a:pPr marL="914400" lvl="1" indent="-457200" algn="just">
              <a:buFont typeface="+mj-lt"/>
              <a:buAutoNum type="arabicPeriod"/>
            </a:pPr>
            <a:r>
              <a:rPr lang="en-US" sz="2800" dirty="0"/>
              <a:t>Monthly Charges</a:t>
            </a:r>
          </a:p>
          <a:p>
            <a:pPr marL="800100" lvl="1" indent="-342900" algn="just">
              <a:buFont typeface="Arial" panose="020B0604020202020204" pitchFamily="34" charset="0"/>
              <a:buChar char="•"/>
            </a:pPr>
            <a:endParaRPr lang="en-US" sz="2800" dirty="0"/>
          </a:p>
        </p:txBody>
      </p:sp>
    </p:spTree>
    <p:extLst>
      <p:ext uri="{BB962C8B-B14F-4D97-AF65-F5344CB8AC3E}">
        <p14:creationId xmlns:p14="http://schemas.microsoft.com/office/powerpoint/2010/main" val="3672470210"/>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5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fade">
                                      <p:cBhvr>
                                        <p:cTn id="27" dur="500"/>
                                        <p:tgtEl>
                                          <p:spTgt spid="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animEffect transition="in" filter="fade">
                                      <p:cBhvr>
                                        <p:cTn id="32" dur="500"/>
                                        <p:tgtEl>
                                          <p:spTgt spid="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animEffect transition="in" filter="fade">
                                      <p:cBhvr>
                                        <p:cTn id="37" dur="500"/>
                                        <p:tgtEl>
                                          <p:spTgt spid="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8" end="8"/>
                                            </p:txEl>
                                          </p:spTgt>
                                        </p:tgtEl>
                                        <p:attrNameLst>
                                          <p:attrName>style.visibility</p:attrName>
                                        </p:attrNameLst>
                                      </p:cBhvr>
                                      <p:to>
                                        <p:strVal val="visible"/>
                                      </p:to>
                                    </p:set>
                                    <p:animEffect transition="in" filter="fade">
                                      <p:cBhvr>
                                        <p:cTn id="42" dur="500"/>
                                        <p:tgtEl>
                                          <p:spTgt spid="7">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9" end="9"/>
                                            </p:txEl>
                                          </p:spTgt>
                                        </p:tgtEl>
                                        <p:attrNameLst>
                                          <p:attrName>style.visibility</p:attrName>
                                        </p:attrNameLst>
                                      </p:cBhvr>
                                      <p:to>
                                        <p:strVal val="visible"/>
                                      </p:to>
                                    </p:set>
                                    <p:animEffect transition="in" filter="fade">
                                      <p:cBhvr>
                                        <p:cTn id="47" dur="500"/>
                                        <p:tgtEl>
                                          <p:spTgt spid="7">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10" end="10"/>
                                            </p:txEl>
                                          </p:spTgt>
                                        </p:tgtEl>
                                        <p:attrNameLst>
                                          <p:attrName>style.visibility</p:attrName>
                                        </p:attrNameLst>
                                      </p:cBhvr>
                                      <p:to>
                                        <p:strVal val="visible"/>
                                      </p:to>
                                    </p:set>
                                    <p:animEffect transition="in" filter="fade">
                                      <p:cBhvr>
                                        <p:cTn id="52" dur="5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76200"/>
            <a:ext cx="12186448" cy="930275"/>
          </a:xfrm>
        </p:spPr>
        <p:txBody>
          <a:bodyPr>
            <a:noAutofit/>
          </a:bodyPr>
          <a:lstStyle/>
          <a:p>
            <a:pPr algn="ctr"/>
            <a:r>
              <a:rPr lang="en-US" b="1" dirty="0">
                <a:solidFill>
                  <a:srgbClr val="003300"/>
                </a:solidFill>
              </a:rPr>
              <a:t>CONCLUSION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7FF856CF-2656-4D29-88C3-9BDD922D6687}"/>
              </a:ext>
            </a:extLst>
          </p:cNvPr>
          <p:cNvSpPr txBox="1"/>
          <p:nvPr/>
        </p:nvSpPr>
        <p:spPr>
          <a:xfrm>
            <a:off x="0" y="590550"/>
            <a:ext cx="11982450" cy="5509200"/>
          </a:xfrm>
          <a:prstGeom prst="rect">
            <a:avLst/>
          </a:prstGeom>
          <a:noFill/>
        </p:spPr>
        <p:txBody>
          <a:bodyPr wrap="square" rtlCol="0">
            <a:spAutoFit/>
          </a:bodyPr>
          <a:lstStyle/>
          <a:p>
            <a:pPr marL="342900" indent="-342900" algn="just">
              <a:buFont typeface="Arial" panose="020B0604020202020204" pitchFamily="34" charset="0"/>
              <a:buChar char="•"/>
            </a:pPr>
            <a:r>
              <a:rPr lang="en-US" sz="2200" dirty="0"/>
              <a:t>The study concluded that information assessed about customer demographics, services subscribed to by customer and customer account information can be used to assess customer churn prediction using machine learning algorithm.</a:t>
            </a:r>
          </a:p>
          <a:p>
            <a:pPr marL="342900" indent="-342900" algn="just">
              <a:buFont typeface="Arial" panose="020B0604020202020204" pitchFamily="34" charset="0"/>
              <a:buChar char="•"/>
            </a:pPr>
            <a:endParaRPr lang="en-US" sz="2200" dirty="0"/>
          </a:p>
          <a:p>
            <a:pPr marL="342900" indent="-342900" algn="just">
              <a:buFont typeface="Arial" panose="020B0604020202020204" pitchFamily="34" charset="0"/>
              <a:buChar char="•"/>
            </a:pPr>
            <a:r>
              <a:rPr lang="en-US" sz="2200" dirty="0"/>
              <a:t>Adopting a decision tree for the modeling of customer churn prediction behaviour provides a structural and easy to interpret model for non-experts also thereby improving decision-support.</a:t>
            </a:r>
          </a:p>
          <a:p>
            <a:pPr marL="342900" indent="-342900" algn="just">
              <a:buFont typeface="Arial" panose="020B0604020202020204" pitchFamily="34" charset="0"/>
              <a:buChar char="•"/>
            </a:pPr>
            <a:endParaRPr lang="en-US" sz="2200" dirty="0"/>
          </a:p>
          <a:p>
            <a:pPr marL="342900" indent="-342900" algn="just">
              <a:buFont typeface="Arial" panose="020B0604020202020204" pitchFamily="34" charset="0"/>
              <a:buChar char="•"/>
            </a:pPr>
            <a:r>
              <a:rPr lang="en-US" sz="2200" dirty="0"/>
              <a:t>The structural model developed by the decision trees can be converted to IF-THEN statement containing the combination of the values of variables (parent and child nodes) as antecedent statements while the value of the target class (leaf or terminal node) becomes the consequent part.</a:t>
            </a:r>
          </a:p>
          <a:p>
            <a:pPr marL="342900" indent="-342900" algn="just">
              <a:buFont typeface="Arial" panose="020B0604020202020204" pitchFamily="34" charset="0"/>
              <a:buChar char="•"/>
            </a:pPr>
            <a:endParaRPr lang="en-US" sz="2200" dirty="0"/>
          </a:p>
          <a:p>
            <a:pPr marL="342900" indent="-342900" algn="just">
              <a:buFont typeface="Arial" panose="020B0604020202020204" pitchFamily="34" charset="0"/>
              <a:buChar char="•"/>
            </a:pPr>
            <a:r>
              <a:rPr lang="en-US" sz="2200" dirty="0"/>
              <a:t>Also, among customer account information the most relevant variables are contract type, tenure and monthly charges. The study identified 10 relevant variables from the initial 19 variables collected for customer churn prediction.</a:t>
            </a:r>
          </a:p>
          <a:p>
            <a:pPr marL="342900" indent="-342900" algn="just">
              <a:buFont typeface="Arial" panose="020B0604020202020204" pitchFamily="34" charset="0"/>
              <a:buChar char="•"/>
            </a:pPr>
            <a:endParaRPr lang="en-US" sz="2200" dirty="0"/>
          </a:p>
          <a:p>
            <a:pPr marL="342900" indent="-342900" algn="just">
              <a:buFont typeface="Arial" panose="020B0604020202020204" pitchFamily="34" charset="0"/>
              <a:buChar char="•"/>
            </a:pPr>
            <a:r>
              <a:rPr lang="en-US" sz="2200" dirty="0"/>
              <a:t>The study concluded that model performance increased with increasing size of training dataset.</a:t>
            </a:r>
          </a:p>
        </p:txBody>
      </p:sp>
    </p:spTree>
    <p:extLst>
      <p:ext uri="{BB962C8B-B14F-4D97-AF65-F5344CB8AC3E}">
        <p14:creationId xmlns:p14="http://schemas.microsoft.com/office/powerpoint/2010/main" val="19575417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animEffect transition="in" filter="fade">
                                      <p:cBhvr>
                                        <p:cTn id="17" dur="500"/>
                                        <p:tgtEl>
                                          <p:spTgt spid="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6" end="6"/>
                                            </p:txEl>
                                          </p:spTgt>
                                        </p:tgtEl>
                                        <p:attrNameLst>
                                          <p:attrName>style.visibility</p:attrName>
                                        </p:attrNameLst>
                                      </p:cBhvr>
                                      <p:to>
                                        <p:strVal val="visible"/>
                                      </p:to>
                                    </p:set>
                                    <p:animEffect transition="in" filter="fade">
                                      <p:cBhvr>
                                        <p:cTn id="22" dur="500"/>
                                        <p:tgtEl>
                                          <p:spTgt spid="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8" end="8"/>
                                            </p:txEl>
                                          </p:spTgt>
                                        </p:tgtEl>
                                        <p:attrNameLst>
                                          <p:attrName>style.visibility</p:attrName>
                                        </p:attrNameLst>
                                      </p:cBhvr>
                                      <p:to>
                                        <p:strVal val="visible"/>
                                      </p:to>
                                    </p:set>
                                    <p:animEffect transition="in" filter="fade">
                                      <p:cBhvr>
                                        <p:cTn id="27"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0" y="-152400"/>
            <a:ext cx="12186448" cy="930275"/>
          </a:xfrm>
        </p:spPr>
        <p:txBody>
          <a:bodyPr>
            <a:noAutofit/>
          </a:bodyPr>
          <a:lstStyle/>
          <a:p>
            <a:pPr algn="ctr"/>
            <a:r>
              <a:rPr lang="en-US" b="1" dirty="0">
                <a:solidFill>
                  <a:srgbClr val="003300"/>
                </a:solidFill>
              </a:rPr>
              <a:t>REFERENCES</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7FF856CF-2656-4D29-88C3-9BDD922D6687}"/>
              </a:ext>
            </a:extLst>
          </p:cNvPr>
          <p:cNvSpPr txBox="1"/>
          <p:nvPr/>
        </p:nvSpPr>
        <p:spPr>
          <a:xfrm>
            <a:off x="19050" y="476250"/>
            <a:ext cx="11982450" cy="5755422"/>
          </a:xfrm>
          <a:prstGeom prst="rect">
            <a:avLst/>
          </a:prstGeom>
          <a:noFill/>
        </p:spPr>
        <p:txBody>
          <a:bodyPr wrap="square" rtlCol="0">
            <a:spAutoFit/>
          </a:bodyPr>
          <a:lstStyle/>
          <a:p>
            <a:pPr marL="457200" indent="-400050" algn="just"/>
            <a:r>
              <a:rPr lang="en-US" sz="1600" dirty="0"/>
              <a:t>Ahmad, A., Jafar, A., &amp; Aljoumaa, K. (2019). Customer churn prediction in telecom using machine learning in Big data platform. </a:t>
            </a:r>
            <a:r>
              <a:rPr lang="en-US" sz="1600" i="1" dirty="0"/>
              <a:t>Journal of Big Data, 6</a:t>
            </a:r>
            <a:r>
              <a:rPr lang="en-US" sz="1600" dirty="0"/>
              <a:t>(28), 1-24.</a:t>
            </a:r>
          </a:p>
          <a:p>
            <a:pPr marL="457200" indent="-400050" algn="just"/>
            <a:r>
              <a:rPr lang="en-US" sz="1600" dirty="0"/>
              <a:t>Alwis, P., Kumara, B., &amp; Hapuarachchi, H. (2018). Customer Churn Analysis and Prediction in Telecommunication for Decision Making. </a:t>
            </a:r>
            <a:r>
              <a:rPr lang="en-US" sz="1600" i="1" dirty="0"/>
              <a:t>2018 International Conference on Business Innovation (ICOBI)</a:t>
            </a:r>
            <a:r>
              <a:rPr lang="en-US" sz="1600" dirty="0"/>
              <a:t>, (pp. 40-45). Colombo.</a:t>
            </a:r>
          </a:p>
          <a:p>
            <a:pPr marL="457200" indent="-400050" algn="just"/>
            <a:r>
              <a:rPr lang="en-US" sz="1600" dirty="0"/>
              <a:t>Ballings, M., &amp; Van, D. (2012). Customer Event History for Churn Prediction: How Long is Long Enough. Expert Systems with Applications, 39, 13517-13522.</a:t>
            </a:r>
          </a:p>
          <a:p>
            <a:pPr marL="457200" indent="-400050" algn="just"/>
            <a:r>
              <a:rPr lang="en-US" sz="1600" dirty="0"/>
              <a:t>Blattberg, R., Kim, B., &amp; Neslin, S. (2010). Database Marketing: Analyzing and Managing Customers. New York, NY: Springer.</a:t>
            </a:r>
          </a:p>
          <a:p>
            <a:pPr marL="457200" indent="-400050" algn="just"/>
            <a:r>
              <a:rPr lang="en-US" sz="1600" dirty="0"/>
              <a:t>De Bock, K., &amp; Van, d.-P. (2012). Reconciling Performance and Interpretability in Customer Churn Prediction using Ensemble Learning based on Generalized Additive Models. Expert System with Applications, 39, 6816-6826.</a:t>
            </a:r>
          </a:p>
          <a:p>
            <a:pPr marL="457200" indent="-400050" algn="just"/>
            <a:r>
              <a:rPr lang="en-US" sz="1600" dirty="0"/>
              <a:t>Hu, C., Shu, H., &amp; Qiao, X. (2014). Customer Segmentation Model Research based on Organizational Customer Life Cycle in Telecom Operator. </a:t>
            </a:r>
            <a:r>
              <a:rPr lang="en-US" sz="1600" i="1" dirty="0"/>
              <a:t>International Conference on Education and Social Science.</a:t>
            </a:r>
            <a:r>
              <a:rPr lang="en-US" sz="1600" dirty="0"/>
              <a:t> Atlantis Press. Retrieved from http://dx.doi.org/10.2991/icetss-14.2014.88</a:t>
            </a:r>
          </a:p>
          <a:p>
            <a:pPr marL="457200" indent="-400050" algn="just"/>
            <a:r>
              <a:rPr lang="en-US" sz="1600" dirty="0"/>
              <a:t>Keramati, A., Ghaneei, H., Mirmohammadi, H., &amp; Seyed, M. (2016). Developing a prediction model for customer churn from electronic banking services using data mining. Financial Innovation, 2(10), 1-13.</a:t>
            </a:r>
          </a:p>
          <a:p>
            <a:pPr marL="457200" indent="-400050" algn="just"/>
            <a:r>
              <a:rPr lang="en-US" sz="1600" dirty="0"/>
              <a:t>Lessman, S., &amp; Vob, S. (2009). A Reference Model for Customer-Centric Data Mining with Support Vector Machines. European Journal of Operational research, 199, 520-530.</a:t>
            </a:r>
          </a:p>
          <a:p>
            <a:pPr marL="457200" indent="-400050" algn="just"/>
            <a:r>
              <a:rPr lang="en-US" sz="1600" dirty="0"/>
              <a:t>Martens, D., Vanthienen, J., Verbeke, W., &amp; Baesens, B. (2011). Performance of Classification Models from a User-Perspective. Decision Support Systems, 51(4), 782-793.</a:t>
            </a:r>
          </a:p>
          <a:p>
            <a:pPr marL="457200" indent="-400050" algn="just"/>
            <a:r>
              <a:rPr lang="en-US" sz="1600" dirty="0"/>
              <a:t>Pradeep, B., Sushmitha, V., Swati, M., &amp; Akshay, H. (2017). Analysis of Customer Churn prediction in Logistic Industry using machine learning. International Journal of Scientific and Research Publications, 7(11), 401-403.</a:t>
            </a:r>
          </a:p>
          <a:p>
            <a:pPr marL="457200" indent="-400050" algn="just"/>
            <a:r>
              <a:rPr lang="en-US" sz="1600" dirty="0"/>
              <a:t>Sabbeh, A. (2018). Machine Learning Techniques for Customer Retention: A Comparative Study. International Journal of Advanced Computer Science and Applications, 9(2), 273-281.</a:t>
            </a:r>
          </a:p>
          <a:p>
            <a:pPr marL="457200" indent="-400050" algn="just"/>
            <a:r>
              <a:rPr lang="en-US" sz="1600" dirty="0"/>
              <a:t>Singh, D., &amp; Sharma, V. (2017, June). Predicting Churn in E-Mail using Decision Trees. International Journal for Research in Applied Science and Engineering (IJRASET), 5(6), 288-298.</a:t>
            </a:r>
          </a:p>
        </p:txBody>
      </p:sp>
    </p:spTree>
    <p:extLst>
      <p:ext uri="{BB962C8B-B14F-4D97-AF65-F5344CB8AC3E}">
        <p14:creationId xmlns:p14="http://schemas.microsoft.com/office/powerpoint/2010/main" val="151455257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838200" y="-76200"/>
            <a:ext cx="10515600" cy="930275"/>
          </a:xfrm>
        </p:spPr>
        <p:txBody>
          <a:bodyPr>
            <a:normAutofit/>
          </a:bodyPr>
          <a:lstStyle/>
          <a:p>
            <a:pPr algn="ctr"/>
            <a:r>
              <a:rPr lang="en-US" sz="5400" b="1" dirty="0">
                <a:solidFill>
                  <a:srgbClr val="003300"/>
                </a:solidFill>
              </a:rPr>
              <a:t>INTRODUCTION…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4A1CE9F9-ED4E-42BE-B8BE-44D7DB0CD4D5}"/>
              </a:ext>
            </a:extLst>
          </p:cNvPr>
          <p:cNvSpPr txBox="1"/>
          <p:nvPr/>
        </p:nvSpPr>
        <p:spPr>
          <a:xfrm>
            <a:off x="76200" y="628650"/>
            <a:ext cx="11868150" cy="5262979"/>
          </a:xfrm>
          <a:prstGeom prst="rect">
            <a:avLst/>
          </a:prstGeom>
          <a:noFill/>
        </p:spPr>
        <p:txBody>
          <a:bodyPr wrap="square" rtlCol="0">
            <a:spAutoFit/>
          </a:bodyPr>
          <a:lstStyle/>
          <a:p>
            <a:pPr marL="285750" indent="-285750" algn="just">
              <a:buFont typeface="Arial" panose="020B0604020202020204" pitchFamily="34" charset="0"/>
              <a:buChar char="•"/>
            </a:pPr>
            <a:r>
              <a:rPr lang="en-US" sz="2400" dirty="0"/>
              <a:t>The ability to effectively manage customer churn makes it possible to acquire precise and real-time information about customers who are likely to quit using a company’s service (Hu, Shu, &amp; Qiao, 2014). </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dirty="0"/>
              <a:t>Predicting a customer’s potential to churn in advance, provides valuable insight needed for retaining and increasing customer base (Ballings &amp; Van, 2012).</a:t>
            </a:r>
          </a:p>
          <a:p>
            <a:pPr marL="742950" lvl="1" indent="-285750" algn="just">
              <a:buFont typeface="Arial" panose="020B0604020202020204" pitchFamily="34" charset="0"/>
              <a:buChar char="•"/>
            </a:pPr>
            <a:r>
              <a:rPr lang="en-US" sz="2400" dirty="0"/>
              <a:t>As such, churn prediction models are required for monitoring customer relationship management in order to preserve the customers that intend to quit a service.</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dirty="0"/>
              <a:t>Searching and identifying customers who show an inclination to abandon the services of a company is of crucial importance to customer-oriented retention strategy (Lessman &amp; Vob, 2009; Blattberg, Kim, &amp; Neslin, 2010). </a:t>
            </a:r>
          </a:p>
          <a:p>
            <a:pPr marL="742950" lvl="1" indent="-285750" algn="just">
              <a:buFont typeface="Arial" panose="020B0604020202020204" pitchFamily="34" charset="0"/>
              <a:buChar char="•"/>
            </a:pPr>
            <a:r>
              <a:rPr lang="en-US" sz="2400" dirty="0"/>
              <a:t>Customers can churn for various reasons, and churn can happen at any time.</a:t>
            </a:r>
          </a:p>
          <a:p>
            <a:pPr marL="742950" lvl="1" indent="-285750" algn="just">
              <a:buFont typeface="Arial" panose="020B0604020202020204" pitchFamily="34" charset="0"/>
              <a:buChar char="•"/>
            </a:pPr>
            <a:r>
              <a:rPr lang="en-US" sz="2400" dirty="0"/>
              <a:t>Hence, it is important that these decisions are data-driven whenever it is available.</a:t>
            </a:r>
          </a:p>
        </p:txBody>
      </p:sp>
    </p:spTree>
    <p:extLst>
      <p:ext uri="{BB962C8B-B14F-4D97-AF65-F5344CB8AC3E}">
        <p14:creationId xmlns:p14="http://schemas.microsoft.com/office/powerpoint/2010/main" val="368650731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Effect transition="in" filter="fade">
                                      <p:cBhvr>
                                        <p:cTn id="7" dur="500"/>
                                        <p:tgtEl>
                                          <p:spTgt spid="6">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6" end="6"/>
                                            </p:txEl>
                                          </p:spTgt>
                                        </p:tgtEl>
                                        <p:attrNameLst>
                                          <p:attrName>style.visibility</p:attrName>
                                        </p:attrNameLst>
                                      </p:cBhvr>
                                      <p:to>
                                        <p:strVal val="visible"/>
                                      </p:to>
                                    </p:set>
                                    <p:animEffect transition="in" filter="fade">
                                      <p:cBhvr>
                                        <p:cTn id="12" dur="500"/>
                                        <p:tgtEl>
                                          <p:spTgt spid="6">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7" end="7"/>
                                            </p:txEl>
                                          </p:spTgt>
                                        </p:tgtEl>
                                        <p:attrNameLst>
                                          <p:attrName>style.visibility</p:attrName>
                                        </p:attrNameLst>
                                      </p:cBhvr>
                                      <p:to>
                                        <p:strVal val="visible"/>
                                      </p:to>
                                    </p:set>
                                    <p:animEffect transition="in" filter="fade">
                                      <p:cBhvr>
                                        <p:cTn id="17"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838200" y="-76200"/>
            <a:ext cx="10515600" cy="930275"/>
          </a:xfrm>
        </p:spPr>
        <p:txBody>
          <a:bodyPr>
            <a:normAutofit/>
          </a:bodyPr>
          <a:lstStyle/>
          <a:p>
            <a:pPr algn="ctr"/>
            <a:r>
              <a:rPr lang="en-US" sz="5400" b="1" dirty="0">
                <a:solidFill>
                  <a:srgbClr val="003300"/>
                </a:solidFill>
              </a:rPr>
              <a:t>INTRODUCTION…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4A1CE9F9-ED4E-42BE-B8BE-44D7DB0CD4D5}"/>
              </a:ext>
            </a:extLst>
          </p:cNvPr>
          <p:cNvSpPr txBox="1"/>
          <p:nvPr/>
        </p:nvSpPr>
        <p:spPr>
          <a:xfrm>
            <a:off x="76200" y="628650"/>
            <a:ext cx="11868150" cy="5632311"/>
          </a:xfrm>
          <a:prstGeom prst="rect">
            <a:avLst/>
          </a:prstGeom>
          <a:noFill/>
        </p:spPr>
        <p:txBody>
          <a:bodyPr wrap="square" rtlCol="0">
            <a:spAutoFit/>
          </a:bodyPr>
          <a:lstStyle/>
          <a:p>
            <a:pPr marL="285750" indent="-285750" algn="just">
              <a:buFont typeface="Arial" panose="020B0604020202020204" pitchFamily="34" charset="0"/>
              <a:buChar char="•"/>
            </a:pPr>
            <a:r>
              <a:rPr lang="en-US" sz="2400" dirty="0"/>
              <a:t>In customer retention management, it is important to know why customers are leaving the company to better act on the drivers of churn which leads to an understanding of the comprehensibility of the model (De Bock &amp; Van, 2012). </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dirty="0"/>
              <a:t>The size of the data and the classification models are of great importance to the assessment of the performance of algorithms adopted for churn prediction (Martens, Vanthienen, Verbeke, &amp; Baesens, 2011). </a:t>
            </a:r>
          </a:p>
          <a:p>
            <a:pPr marL="742950" lvl="1" indent="-285750" algn="just">
              <a:buFont typeface="Arial" panose="020B0604020202020204" pitchFamily="34" charset="0"/>
              <a:buChar char="•"/>
            </a:pPr>
            <a:r>
              <a:rPr lang="en-US" sz="2400" dirty="0"/>
              <a:t>Classification model types define the format in which the results of the model are returned. </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dirty="0"/>
              <a:t>Common classification models include: linear models, non-linear models, rule-based models, tree-based models and more generally, machine learning algorithms.</a:t>
            </a:r>
          </a:p>
          <a:p>
            <a:pPr marL="742950" lvl="1" indent="-285750" algn="just">
              <a:buFont typeface="Arial" panose="020B0604020202020204" pitchFamily="34" charset="0"/>
              <a:buChar char="•"/>
            </a:pPr>
            <a:r>
              <a:rPr lang="en-US" sz="2400" dirty="0"/>
              <a:t>Among the machine learning algorithms adopted for classification modeling, the decision trees algorithm possesses attributes similar to both a tree-based and rule-based model.</a:t>
            </a:r>
          </a:p>
        </p:txBody>
      </p:sp>
    </p:spTree>
    <p:extLst>
      <p:ext uri="{BB962C8B-B14F-4D97-AF65-F5344CB8AC3E}">
        <p14:creationId xmlns:p14="http://schemas.microsoft.com/office/powerpoint/2010/main" val="33471687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Effect transition="in" filter="fade">
                                      <p:cBhvr>
                                        <p:cTn id="7" dur="500"/>
                                        <p:tgtEl>
                                          <p:spTgt spid="6">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6" end="6"/>
                                            </p:txEl>
                                          </p:spTgt>
                                        </p:tgtEl>
                                        <p:attrNameLst>
                                          <p:attrName>style.visibility</p:attrName>
                                        </p:attrNameLst>
                                      </p:cBhvr>
                                      <p:to>
                                        <p:strVal val="visible"/>
                                      </p:to>
                                    </p:set>
                                    <p:animEffect transition="in" filter="fade">
                                      <p:cBhvr>
                                        <p:cTn id="12"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838200" y="-76200"/>
            <a:ext cx="10515600" cy="930275"/>
          </a:xfrm>
        </p:spPr>
        <p:txBody>
          <a:bodyPr>
            <a:normAutofit/>
          </a:bodyPr>
          <a:lstStyle/>
          <a:p>
            <a:pPr algn="ctr"/>
            <a:r>
              <a:rPr lang="en-US" sz="5400" b="1" dirty="0">
                <a:solidFill>
                  <a:srgbClr val="003300"/>
                </a:solidFill>
              </a:rPr>
              <a:t>INTRODUCTION…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4A1CE9F9-ED4E-42BE-B8BE-44D7DB0CD4D5}"/>
              </a:ext>
            </a:extLst>
          </p:cNvPr>
          <p:cNvSpPr txBox="1"/>
          <p:nvPr/>
        </p:nvSpPr>
        <p:spPr>
          <a:xfrm>
            <a:off x="76200" y="628650"/>
            <a:ext cx="11868150" cy="5632311"/>
          </a:xfrm>
          <a:prstGeom prst="rect">
            <a:avLst/>
          </a:prstGeom>
          <a:noFill/>
        </p:spPr>
        <p:txBody>
          <a:bodyPr wrap="square" rtlCol="0">
            <a:spAutoFit/>
          </a:bodyPr>
          <a:lstStyle/>
          <a:p>
            <a:pPr marL="285750" indent="-285750" algn="just">
              <a:buFont typeface="Arial" panose="020B0604020202020204" pitchFamily="34" charset="0"/>
              <a:buChar char="•"/>
            </a:pPr>
            <a:r>
              <a:rPr lang="en-US" sz="2400" dirty="0"/>
              <a:t>The decision trees algorithm implements the solution for a classification model as a top-down hierarchical tree using a divide and conquer approach (Alwis, Kumara, &amp; Hapuarachchi, 2018). </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dirty="0"/>
              <a:t>The tree adopts the input variables as its nodes; starting from the root node at the top to successive parent and child nodes while using their label values as edges used to connect successive nodes.</a:t>
            </a:r>
          </a:p>
          <a:p>
            <a:pPr marL="742950" lvl="1" indent="-285750" algn="just">
              <a:buFont typeface="Arial" panose="020B0604020202020204" pitchFamily="34" charset="0"/>
              <a:buChar char="•"/>
            </a:pPr>
            <a:r>
              <a:rPr lang="en-US" sz="2400" dirty="0"/>
              <a:t>This interconnection of nodes continues to the bottom of the tree where the terminal node (or leaf) is used to describe the target class.</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dirty="0"/>
              <a:t>The decision trees uses this hierarchical representation to describe the importance or relevance of variables with respect to the target class of interest.</a:t>
            </a:r>
          </a:p>
          <a:p>
            <a:pPr marL="742950" lvl="1" indent="-285750" algn="just">
              <a:buFont typeface="Arial" panose="020B0604020202020204" pitchFamily="34" charset="0"/>
              <a:buChar char="•"/>
            </a:pPr>
            <a:r>
              <a:rPr lang="en-US" sz="2400" dirty="0"/>
              <a:t>The tree can also be interpreted as a set of IF-THEN rules which are proportional in number to the number of leaves (or terminal nodes of the tree).</a:t>
            </a:r>
          </a:p>
        </p:txBody>
      </p:sp>
    </p:spTree>
    <p:extLst>
      <p:ext uri="{BB962C8B-B14F-4D97-AF65-F5344CB8AC3E}">
        <p14:creationId xmlns:p14="http://schemas.microsoft.com/office/powerpoint/2010/main" val="193849830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fade">
                                      <p:cBhvr>
                                        <p:cTn id="7" dur="500"/>
                                        <p:tgtEl>
                                          <p:spTgt spid="6">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7" end="7"/>
                                            </p:txEl>
                                          </p:spTgt>
                                        </p:tgtEl>
                                        <p:attrNameLst>
                                          <p:attrName>style.visibility</p:attrName>
                                        </p:attrNameLst>
                                      </p:cBhvr>
                                      <p:to>
                                        <p:strVal val="visible"/>
                                      </p:to>
                                    </p:set>
                                    <p:animEffect transition="in" filter="fade">
                                      <p:cBhvr>
                                        <p:cTn id="12"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838200" y="-76200"/>
            <a:ext cx="10515600" cy="930275"/>
          </a:xfrm>
        </p:spPr>
        <p:txBody>
          <a:bodyPr>
            <a:normAutofit/>
          </a:bodyPr>
          <a:lstStyle/>
          <a:p>
            <a:pPr algn="ctr"/>
            <a:r>
              <a:rPr lang="en-US" sz="5400" b="1" dirty="0">
                <a:solidFill>
                  <a:srgbClr val="003300"/>
                </a:solidFill>
              </a:rPr>
              <a:t>INTRODUCTION…</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pic>
        <p:nvPicPr>
          <p:cNvPr id="1030" name="Picture 6" descr="Decision Trees">
            <a:extLst>
              <a:ext uri="{FF2B5EF4-FFF2-40B4-BE49-F238E27FC236}">
                <a16:creationId xmlns:a16="http://schemas.microsoft.com/office/drawing/2014/main" id="{71B1A839-DF54-4D2A-94EF-4D452419C9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58993" y="584416"/>
            <a:ext cx="6268441" cy="463528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4F26399-EC91-4125-9E11-4092C65070C9}"/>
              </a:ext>
            </a:extLst>
          </p:cNvPr>
          <p:cNvSpPr txBox="1"/>
          <p:nvPr/>
        </p:nvSpPr>
        <p:spPr>
          <a:xfrm>
            <a:off x="3219450" y="5219700"/>
            <a:ext cx="5543550" cy="461665"/>
          </a:xfrm>
          <a:prstGeom prst="rect">
            <a:avLst/>
          </a:prstGeom>
          <a:noFill/>
        </p:spPr>
        <p:txBody>
          <a:bodyPr wrap="square" rtlCol="0">
            <a:spAutoFit/>
          </a:bodyPr>
          <a:lstStyle/>
          <a:p>
            <a:pPr algn="ctr"/>
            <a:r>
              <a:rPr lang="en-US" sz="2400" b="1" dirty="0"/>
              <a:t>Figure 1: A Sample Decision Trees Model</a:t>
            </a:r>
          </a:p>
        </p:txBody>
      </p:sp>
      <p:sp>
        <p:nvSpPr>
          <p:cNvPr id="10" name="TextBox 9">
            <a:extLst>
              <a:ext uri="{FF2B5EF4-FFF2-40B4-BE49-F238E27FC236}">
                <a16:creationId xmlns:a16="http://schemas.microsoft.com/office/drawing/2014/main" id="{D61534BB-1930-4B61-8EAA-443D3131B04B}"/>
              </a:ext>
            </a:extLst>
          </p:cNvPr>
          <p:cNvSpPr txBox="1"/>
          <p:nvPr/>
        </p:nvSpPr>
        <p:spPr>
          <a:xfrm>
            <a:off x="9807158" y="971914"/>
            <a:ext cx="1546642" cy="461665"/>
          </a:xfrm>
          <a:prstGeom prst="rect">
            <a:avLst/>
          </a:prstGeom>
          <a:noFill/>
        </p:spPr>
        <p:txBody>
          <a:bodyPr wrap="none" rtlCol="0">
            <a:spAutoFit/>
          </a:bodyPr>
          <a:lstStyle/>
          <a:p>
            <a:r>
              <a:rPr lang="en-US" sz="2400" b="1" dirty="0"/>
              <a:t>Root Node</a:t>
            </a:r>
          </a:p>
        </p:txBody>
      </p:sp>
      <p:sp>
        <p:nvSpPr>
          <p:cNvPr id="14" name="TextBox 13">
            <a:extLst>
              <a:ext uri="{FF2B5EF4-FFF2-40B4-BE49-F238E27FC236}">
                <a16:creationId xmlns:a16="http://schemas.microsoft.com/office/drawing/2014/main" id="{11019D70-6356-41CE-8624-3D02E371EF65}"/>
              </a:ext>
            </a:extLst>
          </p:cNvPr>
          <p:cNvSpPr txBox="1"/>
          <p:nvPr/>
        </p:nvSpPr>
        <p:spPr>
          <a:xfrm>
            <a:off x="9801635" y="2918553"/>
            <a:ext cx="1585690" cy="461665"/>
          </a:xfrm>
          <a:prstGeom prst="rect">
            <a:avLst/>
          </a:prstGeom>
          <a:noFill/>
        </p:spPr>
        <p:txBody>
          <a:bodyPr wrap="none" rtlCol="0">
            <a:spAutoFit/>
          </a:bodyPr>
          <a:lstStyle/>
          <a:p>
            <a:r>
              <a:rPr lang="en-US" sz="2400" b="1" dirty="0"/>
              <a:t>Child Node</a:t>
            </a:r>
          </a:p>
        </p:txBody>
      </p:sp>
      <p:sp>
        <p:nvSpPr>
          <p:cNvPr id="15" name="TextBox 14">
            <a:extLst>
              <a:ext uri="{FF2B5EF4-FFF2-40B4-BE49-F238E27FC236}">
                <a16:creationId xmlns:a16="http://schemas.microsoft.com/office/drawing/2014/main" id="{B244E672-363C-490B-8F1F-598FD7EBE211}"/>
              </a:ext>
            </a:extLst>
          </p:cNvPr>
          <p:cNvSpPr txBox="1"/>
          <p:nvPr/>
        </p:nvSpPr>
        <p:spPr>
          <a:xfrm>
            <a:off x="9649235" y="3849887"/>
            <a:ext cx="2049600" cy="1200329"/>
          </a:xfrm>
          <a:prstGeom prst="rect">
            <a:avLst/>
          </a:prstGeom>
          <a:noFill/>
        </p:spPr>
        <p:txBody>
          <a:bodyPr wrap="none" rtlCol="0">
            <a:spAutoFit/>
          </a:bodyPr>
          <a:lstStyle/>
          <a:p>
            <a:pPr algn="ctr"/>
            <a:r>
              <a:rPr lang="en-US" sz="2400" b="1" dirty="0"/>
              <a:t>Terminal Node</a:t>
            </a:r>
          </a:p>
          <a:p>
            <a:pPr algn="ctr"/>
            <a:r>
              <a:rPr lang="en-US" sz="2400" b="1" dirty="0"/>
              <a:t>or</a:t>
            </a:r>
          </a:p>
          <a:p>
            <a:pPr algn="ctr"/>
            <a:r>
              <a:rPr lang="en-US" sz="2400" b="1" dirty="0"/>
              <a:t>Leaf</a:t>
            </a:r>
          </a:p>
        </p:txBody>
      </p:sp>
      <p:sp>
        <p:nvSpPr>
          <p:cNvPr id="16" name="TextBox 15">
            <a:extLst>
              <a:ext uri="{FF2B5EF4-FFF2-40B4-BE49-F238E27FC236}">
                <a16:creationId xmlns:a16="http://schemas.microsoft.com/office/drawing/2014/main" id="{BAA8F51F-8EE1-4D8A-A740-791781CDC816}"/>
              </a:ext>
            </a:extLst>
          </p:cNvPr>
          <p:cNvSpPr txBox="1"/>
          <p:nvPr/>
        </p:nvSpPr>
        <p:spPr>
          <a:xfrm>
            <a:off x="9801635" y="1757695"/>
            <a:ext cx="1813189" cy="461665"/>
          </a:xfrm>
          <a:prstGeom prst="rect">
            <a:avLst/>
          </a:prstGeom>
          <a:noFill/>
        </p:spPr>
        <p:txBody>
          <a:bodyPr wrap="none" rtlCol="0">
            <a:spAutoFit/>
          </a:bodyPr>
          <a:lstStyle/>
          <a:p>
            <a:r>
              <a:rPr lang="en-US" sz="2400" b="1" dirty="0"/>
              <a:t>Branch/Edge</a:t>
            </a:r>
          </a:p>
        </p:txBody>
      </p:sp>
      <p:cxnSp>
        <p:nvCxnSpPr>
          <p:cNvPr id="12" name="Straight Arrow Connector 11">
            <a:extLst>
              <a:ext uri="{FF2B5EF4-FFF2-40B4-BE49-F238E27FC236}">
                <a16:creationId xmlns:a16="http://schemas.microsoft.com/office/drawing/2014/main" id="{E8BE194E-5B45-41C9-9844-7950078046E2}"/>
              </a:ext>
            </a:extLst>
          </p:cNvPr>
          <p:cNvCxnSpPr>
            <a:endCxn id="10" idx="1"/>
          </p:cNvCxnSpPr>
          <p:nvPr/>
        </p:nvCxnSpPr>
        <p:spPr>
          <a:xfrm>
            <a:off x="6877050" y="1202746"/>
            <a:ext cx="277218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084BBB95-8B62-4E57-A855-E74F8E6DEEA1}"/>
              </a:ext>
            </a:extLst>
          </p:cNvPr>
          <p:cNvCxnSpPr>
            <a:cxnSpLocks/>
          </p:cNvCxnSpPr>
          <p:nvPr/>
        </p:nvCxnSpPr>
        <p:spPr>
          <a:xfrm>
            <a:off x="7863750" y="2045677"/>
            <a:ext cx="178548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C8AECA7-5D39-404F-9873-1A2CB0ACE214}"/>
              </a:ext>
            </a:extLst>
          </p:cNvPr>
          <p:cNvCxnSpPr>
            <a:cxnSpLocks/>
          </p:cNvCxnSpPr>
          <p:nvPr/>
        </p:nvCxnSpPr>
        <p:spPr>
          <a:xfrm>
            <a:off x="8587650" y="3149385"/>
            <a:ext cx="106158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06E6E16F-0F17-4C6B-AB7A-85822D824B51}"/>
              </a:ext>
            </a:extLst>
          </p:cNvPr>
          <p:cNvCxnSpPr>
            <a:cxnSpLocks/>
          </p:cNvCxnSpPr>
          <p:nvPr/>
        </p:nvCxnSpPr>
        <p:spPr>
          <a:xfrm>
            <a:off x="8763000" y="4635285"/>
            <a:ext cx="88623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566DAC3B-9705-468F-BE6F-49D5CC3E2C74}"/>
              </a:ext>
            </a:extLst>
          </p:cNvPr>
          <p:cNvSpPr txBox="1"/>
          <p:nvPr/>
        </p:nvSpPr>
        <p:spPr>
          <a:xfrm>
            <a:off x="3370221" y="4819383"/>
            <a:ext cx="462421" cy="461665"/>
          </a:xfrm>
          <a:prstGeom prst="rect">
            <a:avLst/>
          </a:prstGeom>
          <a:noFill/>
        </p:spPr>
        <p:txBody>
          <a:bodyPr wrap="square" rtlCol="0">
            <a:spAutoFit/>
          </a:bodyPr>
          <a:lstStyle/>
          <a:p>
            <a:r>
              <a:rPr lang="en-US" sz="2400" b="1" dirty="0"/>
              <a:t>1</a:t>
            </a:r>
          </a:p>
        </p:txBody>
      </p:sp>
      <p:sp>
        <p:nvSpPr>
          <p:cNvPr id="26" name="TextBox 25">
            <a:extLst>
              <a:ext uri="{FF2B5EF4-FFF2-40B4-BE49-F238E27FC236}">
                <a16:creationId xmlns:a16="http://schemas.microsoft.com/office/drawing/2014/main" id="{FB57F18F-E8DB-4144-AACA-9F1F1E91E34E}"/>
              </a:ext>
            </a:extLst>
          </p:cNvPr>
          <p:cNvSpPr txBox="1"/>
          <p:nvPr/>
        </p:nvSpPr>
        <p:spPr>
          <a:xfrm>
            <a:off x="4779921" y="4895583"/>
            <a:ext cx="462421" cy="461665"/>
          </a:xfrm>
          <a:prstGeom prst="rect">
            <a:avLst/>
          </a:prstGeom>
          <a:noFill/>
        </p:spPr>
        <p:txBody>
          <a:bodyPr wrap="square" rtlCol="0">
            <a:spAutoFit/>
          </a:bodyPr>
          <a:lstStyle/>
          <a:p>
            <a:r>
              <a:rPr lang="en-US" sz="2400" b="1" dirty="0"/>
              <a:t>2</a:t>
            </a:r>
          </a:p>
        </p:txBody>
      </p:sp>
      <p:sp>
        <p:nvSpPr>
          <p:cNvPr id="27" name="TextBox 26">
            <a:extLst>
              <a:ext uri="{FF2B5EF4-FFF2-40B4-BE49-F238E27FC236}">
                <a16:creationId xmlns:a16="http://schemas.microsoft.com/office/drawing/2014/main" id="{73BF968A-EF4A-41DB-AAB4-BC62168B4992}"/>
              </a:ext>
            </a:extLst>
          </p:cNvPr>
          <p:cNvSpPr txBox="1"/>
          <p:nvPr/>
        </p:nvSpPr>
        <p:spPr>
          <a:xfrm>
            <a:off x="5580021" y="3238233"/>
            <a:ext cx="515979" cy="476517"/>
          </a:xfrm>
          <a:prstGeom prst="rect">
            <a:avLst/>
          </a:prstGeom>
          <a:noFill/>
        </p:spPr>
        <p:txBody>
          <a:bodyPr wrap="square" rtlCol="0">
            <a:spAutoFit/>
          </a:bodyPr>
          <a:lstStyle/>
          <a:p>
            <a:r>
              <a:rPr lang="en-US" sz="2400" b="1" dirty="0"/>
              <a:t>3</a:t>
            </a:r>
          </a:p>
        </p:txBody>
      </p:sp>
      <p:sp>
        <p:nvSpPr>
          <p:cNvPr id="28" name="TextBox 27">
            <a:extLst>
              <a:ext uri="{FF2B5EF4-FFF2-40B4-BE49-F238E27FC236}">
                <a16:creationId xmlns:a16="http://schemas.microsoft.com/office/drawing/2014/main" id="{3E2E80F7-E72D-4083-8ECE-7EAACBEAA864}"/>
              </a:ext>
            </a:extLst>
          </p:cNvPr>
          <p:cNvSpPr txBox="1"/>
          <p:nvPr/>
        </p:nvSpPr>
        <p:spPr>
          <a:xfrm>
            <a:off x="6951621" y="4857483"/>
            <a:ext cx="439779" cy="461665"/>
          </a:xfrm>
          <a:prstGeom prst="rect">
            <a:avLst/>
          </a:prstGeom>
          <a:noFill/>
        </p:spPr>
        <p:txBody>
          <a:bodyPr wrap="square" rtlCol="0">
            <a:spAutoFit/>
          </a:bodyPr>
          <a:lstStyle/>
          <a:p>
            <a:r>
              <a:rPr lang="en-US" sz="2400" b="1" dirty="0"/>
              <a:t>4</a:t>
            </a:r>
          </a:p>
        </p:txBody>
      </p:sp>
      <p:sp>
        <p:nvSpPr>
          <p:cNvPr id="29" name="TextBox 28">
            <a:extLst>
              <a:ext uri="{FF2B5EF4-FFF2-40B4-BE49-F238E27FC236}">
                <a16:creationId xmlns:a16="http://schemas.microsoft.com/office/drawing/2014/main" id="{061C3C6A-A579-4B87-B693-D642E1EF2774}"/>
              </a:ext>
            </a:extLst>
          </p:cNvPr>
          <p:cNvSpPr txBox="1"/>
          <p:nvPr/>
        </p:nvSpPr>
        <p:spPr>
          <a:xfrm>
            <a:off x="8132721" y="4857483"/>
            <a:ext cx="462421" cy="461665"/>
          </a:xfrm>
          <a:prstGeom prst="rect">
            <a:avLst/>
          </a:prstGeom>
          <a:noFill/>
        </p:spPr>
        <p:txBody>
          <a:bodyPr wrap="square" rtlCol="0">
            <a:spAutoFit/>
          </a:bodyPr>
          <a:lstStyle/>
          <a:p>
            <a:r>
              <a:rPr lang="en-US" sz="2400" b="1" dirty="0"/>
              <a:t>5</a:t>
            </a:r>
          </a:p>
        </p:txBody>
      </p:sp>
      <p:cxnSp>
        <p:nvCxnSpPr>
          <p:cNvPr id="30" name="Straight Arrow Connector 29">
            <a:extLst>
              <a:ext uri="{FF2B5EF4-FFF2-40B4-BE49-F238E27FC236}">
                <a16:creationId xmlns:a16="http://schemas.microsoft.com/office/drawing/2014/main" id="{1B8FB99D-9D91-4478-AAA5-F8062245BD53}"/>
              </a:ext>
            </a:extLst>
          </p:cNvPr>
          <p:cNvCxnSpPr>
            <a:cxnSpLocks/>
          </p:cNvCxnSpPr>
          <p:nvPr/>
        </p:nvCxnSpPr>
        <p:spPr>
          <a:xfrm>
            <a:off x="1177843" y="1205342"/>
            <a:ext cx="0" cy="203289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14113DDD-E531-4FAC-B793-7D23B950767C}"/>
              </a:ext>
            </a:extLst>
          </p:cNvPr>
          <p:cNvSpPr txBox="1"/>
          <p:nvPr/>
        </p:nvSpPr>
        <p:spPr>
          <a:xfrm>
            <a:off x="100471" y="3459407"/>
            <a:ext cx="2970171" cy="1569660"/>
          </a:xfrm>
          <a:prstGeom prst="rect">
            <a:avLst/>
          </a:prstGeom>
          <a:noFill/>
        </p:spPr>
        <p:txBody>
          <a:bodyPr wrap="square" rtlCol="0">
            <a:spAutoFit/>
          </a:bodyPr>
          <a:lstStyle/>
          <a:p>
            <a:r>
              <a:rPr lang="en-US" sz="2400" b="1" dirty="0"/>
              <a:t>Rule 1:</a:t>
            </a:r>
          </a:p>
          <a:p>
            <a:r>
              <a:rPr lang="en-US" sz="2400" b="1" dirty="0"/>
              <a:t>If (outlook=sunny) AND (humidity=high) THEN (play=no)</a:t>
            </a:r>
          </a:p>
        </p:txBody>
      </p:sp>
    </p:spTree>
    <p:extLst>
      <p:ext uri="{BB962C8B-B14F-4D97-AF65-F5344CB8AC3E}">
        <p14:creationId xmlns:p14="http://schemas.microsoft.com/office/powerpoint/2010/main" val="37846167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fade">
                                      <p:cBhvr>
                                        <p:cTn id="23" dur="500"/>
                                        <p:tgtEl>
                                          <p:spTgt spid="21"/>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fade">
                                      <p:cBhvr>
                                        <p:cTn id="39" dur="500"/>
                                        <p:tgtEl>
                                          <p:spTgt spid="25"/>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6"/>
                                        </p:tgtEl>
                                        <p:attrNameLst>
                                          <p:attrName>style.visibility</p:attrName>
                                        </p:attrNameLst>
                                      </p:cBhvr>
                                      <p:to>
                                        <p:strVal val="visible"/>
                                      </p:to>
                                    </p:set>
                                    <p:animEffect transition="in" filter="fade">
                                      <p:cBhvr>
                                        <p:cTn id="44" dur="500"/>
                                        <p:tgtEl>
                                          <p:spTgt spid="26"/>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fade">
                                      <p:cBhvr>
                                        <p:cTn id="49" dur="500"/>
                                        <p:tgtEl>
                                          <p:spTgt spid="27"/>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28"/>
                                        </p:tgtEl>
                                        <p:attrNameLst>
                                          <p:attrName>style.visibility</p:attrName>
                                        </p:attrNameLst>
                                      </p:cBhvr>
                                      <p:to>
                                        <p:strVal val="visible"/>
                                      </p:to>
                                    </p:set>
                                    <p:animEffect transition="in" filter="fade">
                                      <p:cBhvr>
                                        <p:cTn id="54" dur="500"/>
                                        <p:tgtEl>
                                          <p:spTgt spid="28"/>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9"/>
                                        </p:tgtEl>
                                        <p:attrNameLst>
                                          <p:attrName>style.visibility</p:attrName>
                                        </p:attrNameLst>
                                      </p:cBhvr>
                                      <p:to>
                                        <p:strVal val="visible"/>
                                      </p:to>
                                    </p:set>
                                    <p:animEffect transition="in" filter="fade">
                                      <p:cBhvr>
                                        <p:cTn id="59" dur="500"/>
                                        <p:tgtEl>
                                          <p:spTgt spid="29"/>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0"/>
                                        </p:tgtEl>
                                        <p:attrNameLst>
                                          <p:attrName>style.visibility</p:attrName>
                                        </p:attrNameLst>
                                      </p:cBhvr>
                                      <p:to>
                                        <p:strVal val="visible"/>
                                      </p:to>
                                    </p:set>
                                    <p:animEffect transition="in" filter="fade">
                                      <p:cBhvr>
                                        <p:cTn id="64" dur="500"/>
                                        <p:tgtEl>
                                          <p:spTgt spid="30"/>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animEffect transition="in" filter="fade">
                                      <p:cBhvr>
                                        <p:cTn id="69"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15" grpId="0"/>
      <p:bldP spid="16" grpId="0"/>
      <p:bldP spid="25" grpId="0"/>
      <p:bldP spid="26" grpId="0"/>
      <p:bldP spid="27" grpId="0"/>
      <p:bldP spid="28" grpId="0"/>
      <p:bldP spid="29" grpId="0"/>
      <p:bldP spid="3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838200" y="-76200"/>
            <a:ext cx="10515600" cy="930275"/>
          </a:xfrm>
        </p:spPr>
        <p:txBody>
          <a:bodyPr>
            <a:normAutofit/>
          </a:bodyPr>
          <a:lstStyle/>
          <a:p>
            <a:pPr algn="ctr"/>
            <a:r>
              <a:rPr lang="en-US" sz="5400" b="1" dirty="0">
                <a:solidFill>
                  <a:srgbClr val="003300"/>
                </a:solidFill>
              </a:rPr>
              <a:t>STATEMENT OF PROBLEM</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4A1CE9F9-ED4E-42BE-B8BE-44D7DB0CD4D5}"/>
              </a:ext>
            </a:extLst>
          </p:cNvPr>
          <p:cNvSpPr txBox="1"/>
          <p:nvPr/>
        </p:nvSpPr>
        <p:spPr>
          <a:xfrm>
            <a:off x="76200" y="628650"/>
            <a:ext cx="11868150" cy="5586145"/>
          </a:xfrm>
          <a:prstGeom prst="rect">
            <a:avLst/>
          </a:prstGeom>
          <a:noFill/>
        </p:spPr>
        <p:txBody>
          <a:bodyPr wrap="square" rtlCol="0">
            <a:spAutoFit/>
          </a:bodyPr>
          <a:lstStyle/>
          <a:p>
            <a:pPr marL="285750" indent="-285750" algn="just">
              <a:buFont typeface="Arial" panose="020B0604020202020204" pitchFamily="34" charset="0"/>
              <a:buChar char="•"/>
            </a:pPr>
            <a:r>
              <a:rPr lang="en-US" sz="2100" dirty="0"/>
              <a:t>According to a review of literature, a number of work has been conducted in the application of statistical analysis to customer churn in telecommunication (Alwis, Kumara &amp;Hapuarachchi, 2018), the application of machine learning in electronic banking (Keramati, Ghaneei, Mirmohammadi &amp; Seyed, 2016), electronic mail (Singh &amp; Sharma, 2017) and logistic service (Pradeep, Sushmitha, Swati, &amp; Akshay, 2017).</a:t>
            </a:r>
          </a:p>
          <a:p>
            <a:pPr marL="742950" lvl="1" indent="-285750" algn="just">
              <a:buFont typeface="Arial" panose="020B0604020202020204" pitchFamily="34" charset="0"/>
              <a:buChar char="•"/>
            </a:pPr>
            <a:r>
              <a:rPr lang="en-US" sz="2100" dirty="0"/>
              <a:t>These studies emphasized the capacity of decision trees in providing effective classification models for customer churn by identifying relevant variables.</a:t>
            </a:r>
          </a:p>
          <a:p>
            <a:pPr marL="742950" lvl="1" indent="-285750" algn="just">
              <a:buFont typeface="Arial" panose="020B0604020202020204" pitchFamily="34" charset="0"/>
              <a:buChar char="•"/>
            </a:pPr>
            <a:endParaRPr lang="en-US" sz="2100" dirty="0"/>
          </a:p>
          <a:p>
            <a:pPr marL="742950" lvl="1" indent="-285750" algn="just">
              <a:buFont typeface="Arial" panose="020B0604020202020204" pitchFamily="34" charset="0"/>
              <a:buChar char="•"/>
            </a:pPr>
            <a:r>
              <a:rPr lang="en-US" sz="2100" dirty="0"/>
              <a:t>However, none of these studies provided information on the structure of the hierarchical tree that was used to implement the customer churn prediction problem.</a:t>
            </a:r>
          </a:p>
          <a:p>
            <a:pPr marL="285750" indent="-285750" algn="just">
              <a:buFont typeface="Arial" panose="020B0604020202020204" pitchFamily="34" charset="0"/>
              <a:buChar char="•"/>
            </a:pPr>
            <a:endParaRPr lang="en-US" sz="2100" dirty="0"/>
          </a:p>
          <a:p>
            <a:pPr marL="285750" indent="-285750" algn="just">
              <a:buFont typeface="Arial" panose="020B0604020202020204" pitchFamily="34" charset="0"/>
              <a:buChar char="•"/>
            </a:pPr>
            <a:r>
              <a:rPr lang="en-US" sz="2100" dirty="0"/>
              <a:t>Related studies failed to identify the variables that are relevant to the classification of customer churn by the decision trees thereby revealing variables of interest required for improving the study of potential customer churn relative to their respective dataset.</a:t>
            </a:r>
          </a:p>
          <a:p>
            <a:pPr marL="285750" indent="-285750" algn="just">
              <a:buFont typeface="Arial" panose="020B0604020202020204" pitchFamily="34" charset="0"/>
              <a:buChar char="•"/>
            </a:pPr>
            <a:endParaRPr lang="en-US" sz="2100" dirty="0"/>
          </a:p>
          <a:p>
            <a:pPr marL="285750" indent="-285750" algn="just">
              <a:buFont typeface="Arial" panose="020B0604020202020204" pitchFamily="34" charset="0"/>
              <a:buChar char="•"/>
            </a:pPr>
            <a:r>
              <a:rPr lang="en-US" sz="2100" dirty="0"/>
              <a:t>The results of related study were dependent on single simulations runs and failed to perform repetitive trails using varying proportion of training and testing datasets in order to measure their impact of model performance.</a:t>
            </a:r>
          </a:p>
        </p:txBody>
      </p:sp>
    </p:spTree>
    <p:extLst>
      <p:ext uri="{BB962C8B-B14F-4D97-AF65-F5344CB8AC3E}">
        <p14:creationId xmlns:p14="http://schemas.microsoft.com/office/powerpoint/2010/main" val="127713695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500"/>
                                        <p:tgtEl>
                                          <p:spTgt spid="6">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animEffect transition="in" filter="fade">
                                      <p:cBhvr>
                                        <p:cTn id="17" dur="500"/>
                                        <p:tgtEl>
                                          <p:spTgt spid="6">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7" end="7"/>
                                            </p:txEl>
                                          </p:spTgt>
                                        </p:tgtEl>
                                        <p:attrNameLst>
                                          <p:attrName>style.visibility</p:attrName>
                                        </p:attrNameLst>
                                      </p:cBhvr>
                                      <p:to>
                                        <p:strVal val="visible"/>
                                      </p:to>
                                    </p:set>
                                    <p:animEffect transition="in" filter="fade">
                                      <p:cBhvr>
                                        <p:cTn id="22"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838200" y="-76200"/>
            <a:ext cx="10515600" cy="930275"/>
          </a:xfrm>
        </p:spPr>
        <p:txBody>
          <a:bodyPr>
            <a:normAutofit/>
          </a:bodyPr>
          <a:lstStyle/>
          <a:p>
            <a:pPr algn="ctr"/>
            <a:r>
              <a:rPr lang="en-US" sz="5400" b="1" dirty="0">
                <a:solidFill>
                  <a:srgbClr val="003300"/>
                </a:solidFill>
              </a:rPr>
              <a:t>AIM AND OBJECTIVES OF STUDY</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4A1CE9F9-ED4E-42BE-B8BE-44D7DB0CD4D5}"/>
              </a:ext>
            </a:extLst>
          </p:cNvPr>
          <p:cNvSpPr txBox="1"/>
          <p:nvPr/>
        </p:nvSpPr>
        <p:spPr>
          <a:xfrm>
            <a:off x="76200" y="628650"/>
            <a:ext cx="11868150" cy="5493812"/>
          </a:xfrm>
          <a:prstGeom prst="rect">
            <a:avLst/>
          </a:prstGeom>
          <a:noFill/>
        </p:spPr>
        <p:txBody>
          <a:bodyPr wrap="square" rtlCol="0">
            <a:spAutoFit/>
          </a:bodyPr>
          <a:lstStyle/>
          <a:p>
            <a:pPr marL="285750" indent="-285750" algn="just">
              <a:buFont typeface="Arial" panose="020B0604020202020204" pitchFamily="34" charset="0"/>
              <a:buChar char="•"/>
            </a:pPr>
            <a:r>
              <a:rPr lang="en-US" sz="2700" dirty="0"/>
              <a:t>This study is aimed at the application of decision trees algorithm to the classification of customer churn based on information collected about related variables with the purpose of identifying important variables relevant for improving customer churn prediction.</a:t>
            </a:r>
          </a:p>
          <a:p>
            <a:pPr marL="285750" indent="-285750" algn="just">
              <a:buFont typeface="Arial" panose="020B0604020202020204" pitchFamily="34" charset="0"/>
              <a:buChar char="•"/>
            </a:pPr>
            <a:endParaRPr lang="en-US" sz="2700" dirty="0"/>
          </a:p>
          <a:p>
            <a:pPr marL="285750" indent="-285750" algn="just">
              <a:buFont typeface="Arial" panose="020B0604020202020204" pitchFamily="34" charset="0"/>
              <a:buChar char="•"/>
            </a:pPr>
            <a:r>
              <a:rPr lang="en-US" sz="2700" dirty="0"/>
              <a:t>The specific research objectives are to</a:t>
            </a:r>
          </a:p>
          <a:p>
            <a:pPr marL="971550" lvl="1" indent="-514350" algn="just">
              <a:buFont typeface="+mj-lt"/>
              <a:buAutoNum type="romanLcPeriod"/>
            </a:pPr>
            <a:r>
              <a:rPr lang="en-US" sz="2700" dirty="0"/>
              <a:t>elicit knowledge on the variables associated with customer churn prediction;</a:t>
            </a:r>
          </a:p>
          <a:p>
            <a:pPr marL="971550" lvl="1" indent="-514350" algn="just">
              <a:buFont typeface="+mj-lt"/>
              <a:buAutoNum type="romanLcPeriod"/>
            </a:pPr>
            <a:endParaRPr lang="en-US" sz="2700" dirty="0"/>
          </a:p>
          <a:p>
            <a:pPr marL="971550" lvl="1" indent="-514350" algn="just">
              <a:buFont typeface="+mj-lt"/>
              <a:buAutoNum type="romanLcPeriod"/>
            </a:pPr>
            <a:r>
              <a:rPr lang="en-US" sz="2700" dirty="0"/>
              <a:t>formulate the classification model for customer churn;</a:t>
            </a:r>
          </a:p>
          <a:p>
            <a:pPr marL="971550" lvl="1" indent="-514350" algn="just">
              <a:buFont typeface="+mj-lt"/>
              <a:buAutoNum type="romanLcPeriod"/>
            </a:pPr>
            <a:endParaRPr lang="en-US" sz="2700" dirty="0"/>
          </a:p>
          <a:p>
            <a:pPr marL="971550" lvl="1" indent="-514350" algn="just">
              <a:buFont typeface="+mj-lt"/>
              <a:buAutoNum type="romanLcPeriod"/>
            </a:pPr>
            <a:r>
              <a:rPr lang="en-US" sz="2700" dirty="0"/>
              <a:t>simulate the model; and</a:t>
            </a:r>
          </a:p>
          <a:p>
            <a:pPr marL="971550" lvl="1" indent="-514350" algn="just">
              <a:buFont typeface="+mj-lt"/>
              <a:buAutoNum type="romanLcPeriod"/>
            </a:pPr>
            <a:endParaRPr lang="en-US" sz="2700" dirty="0"/>
          </a:p>
          <a:p>
            <a:pPr marL="971550" lvl="1" indent="-514350" algn="just">
              <a:buFont typeface="+mj-lt"/>
              <a:buAutoNum type="romanLcPeriod"/>
            </a:pPr>
            <a:r>
              <a:rPr lang="en-US" sz="2700" dirty="0"/>
              <a:t>validate the model.</a:t>
            </a:r>
          </a:p>
        </p:txBody>
      </p:sp>
    </p:spTree>
    <p:extLst>
      <p:ext uri="{BB962C8B-B14F-4D97-AF65-F5344CB8AC3E}">
        <p14:creationId xmlns:p14="http://schemas.microsoft.com/office/powerpoint/2010/main" val="183419588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500"/>
                                        <p:tgtEl>
                                          <p:spTgt spid="6">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animEffect transition="in" filter="fade">
                                      <p:cBhvr>
                                        <p:cTn id="17" dur="500"/>
                                        <p:tgtEl>
                                          <p:spTgt spid="6">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7" end="7"/>
                                            </p:txEl>
                                          </p:spTgt>
                                        </p:tgtEl>
                                        <p:attrNameLst>
                                          <p:attrName>style.visibility</p:attrName>
                                        </p:attrNameLst>
                                      </p:cBhvr>
                                      <p:to>
                                        <p:strVal val="visible"/>
                                      </p:to>
                                    </p:set>
                                    <p:animEffect transition="in" filter="fade">
                                      <p:cBhvr>
                                        <p:cTn id="22" dur="500"/>
                                        <p:tgtEl>
                                          <p:spTgt spid="6">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9" end="9"/>
                                            </p:txEl>
                                          </p:spTgt>
                                        </p:tgtEl>
                                        <p:attrNameLst>
                                          <p:attrName>style.visibility</p:attrName>
                                        </p:attrNameLst>
                                      </p:cBhvr>
                                      <p:to>
                                        <p:strVal val="visible"/>
                                      </p:to>
                                    </p:set>
                                    <p:animEffect transition="in" filter="fade">
                                      <p:cBhvr>
                                        <p:cTn id="27"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09CF-81C6-495B-9CE0-A093801B4B32}"/>
              </a:ext>
            </a:extLst>
          </p:cNvPr>
          <p:cNvSpPr>
            <a:spLocks noGrp="1"/>
          </p:cNvSpPr>
          <p:nvPr>
            <p:ph type="title"/>
          </p:nvPr>
        </p:nvSpPr>
        <p:spPr>
          <a:xfrm>
            <a:off x="838200" y="-76200"/>
            <a:ext cx="10515600" cy="930275"/>
          </a:xfrm>
        </p:spPr>
        <p:txBody>
          <a:bodyPr>
            <a:normAutofit/>
          </a:bodyPr>
          <a:lstStyle/>
          <a:p>
            <a:pPr algn="ctr"/>
            <a:r>
              <a:rPr lang="en-US" sz="5400" b="1" dirty="0">
                <a:solidFill>
                  <a:srgbClr val="003300"/>
                </a:solidFill>
              </a:rPr>
              <a:t>RELATED WORKS 1 OF 3</a:t>
            </a:r>
          </a:p>
        </p:txBody>
      </p:sp>
      <p:pic>
        <p:nvPicPr>
          <p:cNvPr id="4" name="Content Placeholder 3">
            <a:extLst>
              <a:ext uri="{FF2B5EF4-FFF2-40B4-BE49-F238E27FC236}">
                <a16:creationId xmlns:a16="http://schemas.microsoft.com/office/drawing/2014/main" id="{A94DFDDC-590D-4647-B4E4-A5A96065F38F}"/>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2308" b="75511"/>
          <a:stretch/>
        </p:blipFill>
        <p:spPr bwMode="auto">
          <a:xfrm>
            <a:off x="4405745" y="6184669"/>
            <a:ext cx="7780703" cy="673331"/>
          </a:xfrm>
          <a:prstGeom prst="rect">
            <a:avLst/>
          </a:prstGeom>
          <a:noFill/>
          <a:ln>
            <a:noFill/>
          </a:ln>
          <a:extLst>
            <a:ext uri="{53640926-AAD7-44D8-BBD7-CCE9431645EC}">
              <a14:shadowObscured xmlns:a14="http://schemas.microsoft.com/office/drawing/2010/main"/>
            </a:ext>
          </a:extLst>
        </p:spPr>
      </p:pic>
      <p:pic>
        <p:nvPicPr>
          <p:cNvPr id="5" name="Picture 4">
            <a:extLst>
              <a:ext uri="{FF2B5EF4-FFF2-40B4-BE49-F238E27FC236}">
                <a16:creationId xmlns:a16="http://schemas.microsoft.com/office/drawing/2014/main" id="{A9A29C06-B493-437C-A04F-BF4976BFE4E9}"/>
              </a:ext>
            </a:extLst>
          </p:cNvPr>
          <p:cNvPicPr/>
          <p:nvPr/>
        </p:nvPicPr>
        <p:blipFill rotWithShape="1">
          <a:blip r:embed="rId2">
            <a:extLst>
              <a:ext uri="{28A0092B-C50C-407E-A947-70E740481C1C}">
                <a14:useLocalDpi xmlns:a14="http://schemas.microsoft.com/office/drawing/2010/main" val="0"/>
              </a:ext>
            </a:extLst>
          </a:blip>
          <a:srcRect b="87564"/>
          <a:stretch/>
        </p:blipFill>
        <p:spPr bwMode="auto">
          <a:xfrm>
            <a:off x="0" y="6188823"/>
            <a:ext cx="5320146" cy="673331"/>
          </a:xfrm>
          <a:prstGeom prst="rect">
            <a:avLst/>
          </a:prstGeom>
          <a:noFill/>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4A1CE9F9-ED4E-42BE-B8BE-44D7DB0CD4D5}"/>
              </a:ext>
            </a:extLst>
          </p:cNvPr>
          <p:cNvSpPr txBox="1"/>
          <p:nvPr/>
        </p:nvSpPr>
        <p:spPr>
          <a:xfrm>
            <a:off x="76200" y="628650"/>
            <a:ext cx="11868150" cy="5262979"/>
          </a:xfrm>
          <a:prstGeom prst="rect">
            <a:avLst/>
          </a:prstGeom>
          <a:noFill/>
        </p:spPr>
        <p:txBody>
          <a:bodyPr wrap="square" rtlCol="0">
            <a:spAutoFit/>
          </a:bodyPr>
          <a:lstStyle/>
          <a:p>
            <a:pPr algn="just"/>
            <a:r>
              <a:rPr lang="en-US" sz="2400" dirty="0"/>
              <a:t>Keramati, Ghaneei, Mirmohammadi, and Seyed (2016), applied predictive data mining to the development of a predictive model for customer churn in electronic banking service.</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b="1" dirty="0"/>
              <a:t>Methods</a:t>
            </a:r>
            <a:r>
              <a:rPr lang="en-US" sz="2400" dirty="0"/>
              <a:t>: Data for this study was collected from information about electronic banking services provided to customers following which decision trees (DT) algorithm was used to develop the predictive model using a 10-fold cross validation method.</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b="1" dirty="0"/>
              <a:t>Results</a:t>
            </a:r>
            <a:r>
              <a:rPr lang="en-US" sz="2400" dirty="0"/>
              <a:t>: The results of the study showed that the use of the DT algorithm revealed a limited number of variables which were more relevant for predicting churn among customers provided electronic banking service.</a:t>
            </a:r>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b="1" dirty="0"/>
              <a:t>Remarks</a:t>
            </a:r>
            <a:r>
              <a:rPr lang="en-US" sz="2400" dirty="0"/>
              <a:t>: The study failed to provide details on the structure of the decision tree model used to classify customer churn nor considered the effect of varying folds on the performance of decision trees algorithm used.</a:t>
            </a:r>
          </a:p>
        </p:txBody>
      </p:sp>
    </p:spTree>
    <p:extLst>
      <p:ext uri="{BB962C8B-B14F-4D97-AF65-F5344CB8AC3E}">
        <p14:creationId xmlns:p14="http://schemas.microsoft.com/office/powerpoint/2010/main" val="219907364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fade">
                                      <p:cBhvr>
                                        <p:cTn id="12" dur="500"/>
                                        <p:tgtEl>
                                          <p:spTgt spid="6">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animEffect transition="in" filter="fade">
                                      <p:cBhvr>
                                        <p:cTn id="1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TotalTime>
  <Words>3657</Words>
  <Application>Microsoft Office PowerPoint</Application>
  <PresentationFormat>Widescreen</PresentationFormat>
  <Paragraphs>387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Cambria Math</vt:lpstr>
      <vt:lpstr>Office Theme</vt:lpstr>
      <vt:lpstr>DEVELOPMENT OF A CLASSIFICATION MODEL FOR THE PREDICTION OF CHURN AMONG CUSTOMERS USING DECISION TREES ALGORITHM</vt:lpstr>
      <vt:lpstr>INTRODUCTION</vt:lpstr>
      <vt:lpstr>INTRODUCTION…</vt:lpstr>
      <vt:lpstr>INTRODUCTION…</vt:lpstr>
      <vt:lpstr>INTRODUCTION…</vt:lpstr>
      <vt:lpstr>INTRODUCTION…</vt:lpstr>
      <vt:lpstr>STATEMENT OF PROBLEM</vt:lpstr>
      <vt:lpstr>AIM AND OBJECTIVES OF STUDY</vt:lpstr>
      <vt:lpstr>RELATED WORKS 1 OF 3</vt:lpstr>
      <vt:lpstr>RELATED WORKS 2 OF 3</vt:lpstr>
      <vt:lpstr>RELATED WORKS 3 OF 3</vt:lpstr>
      <vt:lpstr>METHOD I – DATA IDENTIFICATION AND COLLECTION</vt:lpstr>
      <vt:lpstr>METHOD I – DATA IDENTIFICATION AND COLLECTION…</vt:lpstr>
      <vt:lpstr>METHOD II – CLASSIFICATION MODEL FORMULATION</vt:lpstr>
      <vt:lpstr>METHOD II – DECISION TREES MODELING</vt:lpstr>
      <vt:lpstr>METHOD III – MODEL SIMULATION</vt:lpstr>
      <vt:lpstr>METHOD IV – MODEL VALIDATION</vt:lpstr>
      <vt:lpstr>METHOD IV – MODEL VALIDATION…</vt:lpstr>
      <vt:lpstr>RESULTS</vt:lpstr>
      <vt:lpstr>RESULTS</vt:lpstr>
      <vt:lpstr>RESULTS – DECISION TREE MODEL</vt:lpstr>
      <vt:lpstr>RESULTS – IDENTIFICATION OF RELEVANT VARIABLES</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A CLASSIFICATION MODEL FOR THE PREDICTION OF CHURN AMONG CUSTOMERS USING DECISION TREES ALGORITHM</dc:title>
  <dc:creator>Ademola Balogun</dc:creator>
  <cp:lastModifiedBy>Ademola Balogun</cp:lastModifiedBy>
  <cp:revision>35</cp:revision>
  <dcterms:created xsi:type="dcterms:W3CDTF">2021-08-04T18:29:30Z</dcterms:created>
  <dcterms:modified xsi:type="dcterms:W3CDTF">2021-08-05T10:50:42Z</dcterms:modified>
</cp:coreProperties>
</file>