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4" r:id="rId31"/>
    <p:sldId id="286" r:id="rId32"/>
    <p:sldId id="287" r:id="rId33"/>
    <p:sldId id="288" r:id="rId34"/>
    <p:sldId id="289" r:id="rId35"/>
    <p:sldId id="290" r:id="rId36"/>
    <p:sldId id="291" r:id="rId37"/>
    <p:sldId id="292" r:id="rId38"/>
    <p:sldId id="303" r:id="rId39"/>
    <p:sldId id="293" r:id="rId40"/>
    <p:sldId id="294" r:id="rId41"/>
    <p:sldId id="295" r:id="rId42"/>
    <p:sldId id="296" r:id="rId43"/>
    <p:sldId id="297" r:id="rId44"/>
    <p:sldId id="298" r:id="rId45"/>
    <p:sldId id="299" r:id="rId46"/>
    <p:sldId id="300" r:id="rId47"/>
    <p:sldId id="301" r:id="rId48"/>
    <p:sldId id="309" r:id="rId49"/>
    <p:sldId id="310" r:id="rId50"/>
    <p:sldId id="302" r:id="rId51"/>
    <p:sldId id="304" r:id="rId52"/>
    <p:sldId id="305" r:id="rId53"/>
    <p:sldId id="306" r:id="rId54"/>
    <p:sldId id="313" r:id="rId55"/>
    <p:sldId id="307" r:id="rId56"/>
    <p:sldId id="308" r:id="rId57"/>
    <p:sldId id="311" r:id="rId58"/>
    <p:sldId id="312" r:id="rId59"/>
    <p:sldId id="314" r:id="rId60"/>
    <p:sldId id="315" r:id="rId61"/>
    <p:sldId id="316" r:id="rId62"/>
    <p:sldId id="317" r:id="rId63"/>
    <p:sldId id="318" r:id="rId64"/>
    <p:sldId id="319" r:id="rId65"/>
    <p:sldId id="320" r:id="rId66"/>
    <p:sldId id="321" r:id="rId67"/>
    <p:sldId id="322" r:id="rId68"/>
    <p:sldId id="323" r:id="rId69"/>
    <p:sldId id="324" r:id="rId70"/>
    <p:sldId id="327" r:id="rId71"/>
    <p:sldId id="325" r:id="rId72"/>
    <p:sldId id="326" r:id="rId73"/>
    <p:sldId id="328" r:id="rId74"/>
    <p:sldId id="329" r:id="rId7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57" d="100"/>
          <a:sy n="57" d="100"/>
        </p:scale>
        <p:origin x="108" y="13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A23641C-9CF3-4EA4-94BA-CE0010BCE12E}"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740693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23641C-9CF3-4EA4-94BA-CE0010BCE12E}"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34659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23641C-9CF3-4EA4-94BA-CE0010BCE12E}"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947307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23641C-9CF3-4EA4-94BA-CE0010BCE12E}"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32272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23641C-9CF3-4EA4-94BA-CE0010BCE12E}"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07836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A23641C-9CF3-4EA4-94BA-CE0010BCE12E}"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93552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23641C-9CF3-4EA4-94BA-CE0010BCE12E}" type="datetimeFigureOut">
              <a:rPr lang="en-US" smtClean="0"/>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428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23641C-9CF3-4EA4-94BA-CE0010BCE12E}" type="datetimeFigureOut">
              <a:rPr lang="en-US" smtClean="0"/>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657780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23641C-9CF3-4EA4-94BA-CE0010BCE12E}" type="datetimeFigureOut">
              <a:rPr lang="en-US" smtClean="0"/>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225726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23641C-9CF3-4EA4-94BA-CE0010BCE12E}"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353428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23641C-9CF3-4EA4-94BA-CE0010BCE12E}"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3AA2D-655D-41C9-BBBD-96137ED1D24C}" type="slidenum">
              <a:rPr lang="en-US" smtClean="0"/>
              <a:t>‹#›</a:t>
            </a:fld>
            <a:endParaRPr lang="en-US"/>
          </a:p>
        </p:txBody>
      </p:sp>
    </p:spTree>
    <p:extLst>
      <p:ext uri="{BB962C8B-B14F-4D97-AF65-F5344CB8AC3E}">
        <p14:creationId xmlns:p14="http://schemas.microsoft.com/office/powerpoint/2010/main" val="620175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23641C-9CF3-4EA4-94BA-CE0010BCE12E}" type="datetimeFigureOut">
              <a:rPr lang="en-US" smtClean="0"/>
              <a:t>8/24/2021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3AA2D-655D-41C9-BBBD-96137ED1D24C}" type="slidenum">
              <a:rPr lang="en-US" smtClean="0"/>
              <a:t>‹#›</a:t>
            </a:fld>
            <a:endParaRPr lang="en-US"/>
          </a:p>
        </p:txBody>
      </p:sp>
    </p:spTree>
    <p:extLst>
      <p:ext uri="{BB962C8B-B14F-4D97-AF65-F5344CB8AC3E}">
        <p14:creationId xmlns:p14="http://schemas.microsoft.com/office/powerpoint/2010/main" val="22776683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PAD 314: CONFLICT MANAGEMENT/</a:t>
            </a:r>
            <a:br>
              <a:rPr lang="en-US" b="1" dirty="0"/>
            </a:br>
            <a:r>
              <a:rPr lang="en-US" b="1" dirty="0"/>
              <a:t>GST 202: PEACE AND CONFLICT MANAGEMENT</a:t>
            </a:r>
          </a:p>
        </p:txBody>
      </p:sp>
      <p:sp>
        <p:nvSpPr>
          <p:cNvPr id="3" name="Subtitle 2"/>
          <p:cNvSpPr>
            <a:spLocks noGrp="1"/>
          </p:cNvSpPr>
          <p:nvPr>
            <p:ph type="subTitle" idx="1"/>
          </p:nvPr>
        </p:nvSpPr>
        <p:spPr/>
        <p:txBody>
          <a:bodyPr/>
          <a:lstStyle/>
          <a:p>
            <a:r>
              <a:rPr lang="en-US" b="1" i="1" dirty="0"/>
              <a:t>By ATTAH, Alexander </a:t>
            </a:r>
            <a:r>
              <a:rPr lang="en-US" b="1" i="1" dirty="0" err="1"/>
              <a:t>Enebi</a:t>
            </a:r>
            <a:endParaRPr lang="en-US" b="1" i="1" dirty="0"/>
          </a:p>
        </p:txBody>
      </p:sp>
      <p:sp>
        <p:nvSpPr>
          <p:cNvPr id="4" name="Rectangle 3">
            <a:extLst>
              <a:ext uri="{FF2B5EF4-FFF2-40B4-BE49-F238E27FC236}">
                <a16:creationId xmlns:a16="http://schemas.microsoft.com/office/drawing/2014/main" id="{2205BAA8-7902-4F70-AD66-7E1D79AE25F4}"/>
              </a:ext>
            </a:extLst>
          </p:cNvPr>
          <p:cNvSpPr>
            <a:spLocks noChangeArrowheads="1"/>
          </p:cNvSpPr>
          <p:nvPr/>
        </p:nvSpPr>
        <p:spPr bwMode="auto">
          <a:xfrm>
            <a:off x="8507" y="6090102"/>
            <a:ext cx="11844825"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effectLst/>
                <a:latin typeface="source sans pro"/>
                <a:hlinkClick r:id="rId2"/>
              </a:rPr>
              <a:t>  </a:t>
            </a:r>
            <a:r>
              <a:rPr kumimoji="0" lang="en-US" altLang="en-US" b="0" i="0" u="none" strike="noStrike" cap="none" normalizeH="0" baseline="0" dirty="0">
                <a:ln>
                  <a:noFill/>
                </a:ln>
                <a:effectLst/>
                <a:latin typeface="source sans pro"/>
              </a:rPr>
              <a:t> </a:t>
            </a:r>
            <a:r>
              <a:rPr kumimoji="0" lang="en-US" altLang="en-US" sz="1400" b="0" i="0" u="none" strike="noStrike" cap="none" normalizeH="0" baseline="0" dirty="0">
                <a:ln>
                  <a:noFill/>
                </a:ln>
                <a:effectLst/>
                <a:latin typeface="source sans pro"/>
              </a:rPr>
              <a:t>        </a:t>
            </a:r>
            <a:br>
              <a:rPr kumimoji="0" lang="en-US" altLang="en-US" sz="800" b="0" i="0" u="none" strike="noStrike" cap="none" normalizeH="0" baseline="0" dirty="0">
                <a:ln>
                  <a:noFill/>
                </a:ln>
                <a:effectLst/>
              </a:rPr>
            </a:br>
            <a:r>
              <a:rPr kumimoji="0" lang="en-US" altLang="en-US" sz="1400" b="0" i="0" u="none" strike="noStrike" cap="none" normalizeH="0" baseline="0" dirty="0">
                <a:ln>
                  <a:noFill/>
                </a:ln>
                <a:effectLst/>
                <a:latin typeface="source sans pro"/>
              </a:rPr>
              <a:t>GST 202 – Conflict Management /GST 202 – Peace and Conflict Management by Attah, A.E. is licensed under a </a:t>
            </a:r>
            <a:r>
              <a:rPr kumimoji="0" lang="en-US" altLang="en-US" sz="1400" b="0" i="0" u="none" strike="noStrike" cap="none" normalizeH="0" baseline="0" dirty="0">
                <a:ln>
                  <a:noFill/>
                </a:ln>
                <a:effectLst/>
                <a:latin typeface="source sans pro"/>
                <a:hlinkClick r:id="rId2"/>
              </a:rPr>
              <a:t>Creative Commons Attribution-</a:t>
            </a:r>
            <a:r>
              <a:rPr kumimoji="0" lang="en-US" altLang="en-US" sz="1400" b="0" i="0" u="none" strike="noStrike" cap="none" normalizeH="0" baseline="0" dirty="0" err="1">
                <a:ln>
                  <a:noFill/>
                </a:ln>
                <a:effectLst/>
                <a:latin typeface="source sans pro"/>
                <a:hlinkClick r:id="rId2"/>
              </a:rPr>
              <a:t>NonCommercial</a:t>
            </a:r>
            <a:r>
              <a:rPr kumimoji="0" lang="en-US" altLang="en-US" sz="1400" b="0" i="0" u="none" strike="noStrike" cap="none" normalizeH="0" baseline="0" dirty="0">
                <a:ln>
                  <a:noFill/>
                </a:ln>
                <a:effectLst/>
                <a:latin typeface="source sans pro"/>
                <a:hlinkClick r:id="rId2"/>
              </a:rPr>
              <a:t> 4.0 International License</a:t>
            </a:r>
            <a:r>
              <a:rPr kumimoji="0" lang="en-US" altLang="en-US" sz="1400" b="0" i="0" u="none" strike="noStrike" cap="none" normalizeH="0" baseline="0" dirty="0">
                <a:ln>
                  <a:noFill/>
                </a:ln>
                <a:effectLst/>
                <a:latin typeface="source sans pro"/>
              </a:rPr>
              <a:t>.</a:t>
            </a:r>
            <a:r>
              <a:rPr kumimoji="0" lang="en-US" altLang="en-US" sz="800" b="0" i="0" u="none" strike="noStrike" cap="none" normalizeH="0" baseline="0" dirty="0">
                <a:ln>
                  <a:noFill/>
                </a:ln>
                <a:effectLst/>
              </a:rPr>
              <a:t> </a:t>
            </a:r>
            <a:endParaRPr kumimoji="0" lang="en-US" altLang="en-US" sz="14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0A95A9C5-3BD7-4DFB-8B02-E214622169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0487" y="6010491"/>
            <a:ext cx="1091026"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8845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SYMMETRIC AND ASYMMETRIC RELATIONSHIPS IN CONFLICT</a:t>
            </a:r>
          </a:p>
        </p:txBody>
      </p:sp>
      <p:sp>
        <p:nvSpPr>
          <p:cNvPr id="3" name="Content Placeholder 2"/>
          <p:cNvSpPr>
            <a:spLocks noGrp="1"/>
          </p:cNvSpPr>
          <p:nvPr>
            <p:ph idx="1"/>
          </p:nvPr>
        </p:nvSpPr>
        <p:spPr/>
        <p:txBody>
          <a:bodyPr>
            <a:normAutofit/>
          </a:bodyPr>
          <a:lstStyle/>
          <a:p>
            <a:pPr marL="514350" indent="-514350">
              <a:buAutoNum type="arabicPeriod"/>
            </a:pPr>
            <a:r>
              <a:rPr lang="en-US" sz="4000" dirty="0"/>
              <a:t>Symmetric: Equal ability and strength. Matches each other</a:t>
            </a:r>
          </a:p>
          <a:p>
            <a:pPr marL="514350" indent="-514350">
              <a:buAutoNum type="arabicPeriod"/>
            </a:pPr>
            <a:r>
              <a:rPr lang="en-US" sz="4000" dirty="0"/>
              <a:t>Asymmetric: unequal ability and strength. Does not match each other</a:t>
            </a:r>
          </a:p>
        </p:txBody>
      </p:sp>
    </p:spTree>
    <p:extLst>
      <p:ext uri="{BB962C8B-B14F-4D97-AF65-F5344CB8AC3E}">
        <p14:creationId xmlns:p14="http://schemas.microsoft.com/office/powerpoint/2010/main" val="3317228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CAUSES OF CONFLICT:</a:t>
            </a:r>
          </a:p>
        </p:txBody>
      </p:sp>
      <p:sp>
        <p:nvSpPr>
          <p:cNvPr id="3" name="Content Placeholder 2"/>
          <p:cNvSpPr>
            <a:spLocks noGrp="1"/>
          </p:cNvSpPr>
          <p:nvPr>
            <p:ph idx="1"/>
          </p:nvPr>
        </p:nvSpPr>
        <p:spPr/>
        <p:txBody>
          <a:bodyPr>
            <a:normAutofit/>
          </a:bodyPr>
          <a:lstStyle/>
          <a:p>
            <a:pPr marL="0" lvl="0" indent="0">
              <a:buNone/>
            </a:pPr>
            <a:r>
              <a:rPr lang="en-US" sz="4000" dirty="0"/>
              <a:t>1. Imbalance in relationships and injustice</a:t>
            </a:r>
          </a:p>
          <a:p>
            <a:pPr marL="0" lvl="0" indent="0">
              <a:buNone/>
            </a:pPr>
            <a:r>
              <a:rPr lang="en-US" sz="4000" dirty="0"/>
              <a:t>2.  Perception</a:t>
            </a:r>
          </a:p>
          <a:p>
            <a:pPr marL="0" lvl="0" indent="0">
              <a:buNone/>
            </a:pPr>
            <a:r>
              <a:rPr lang="en-US" sz="4000" dirty="0"/>
              <a:t>3.  Goals</a:t>
            </a:r>
          </a:p>
          <a:p>
            <a:pPr marL="0" lvl="0" indent="0">
              <a:buNone/>
            </a:pPr>
            <a:r>
              <a:rPr lang="en-US" sz="4000" dirty="0"/>
              <a:t>4.  Inequality in social status</a:t>
            </a:r>
          </a:p>
          <a:p>
            <a:pPr marL="0" lvl="0" indent="0">
              <a:buNone/>
            </a:pPr>
            <a:r>
              <a:rPr lang="en-US" sz="4000" dirty="0"/>
              <a:t>5. Poverty</a:t>
            </a:r>
          </a:p>
          <a:p>
            <a:pPr marL="0" lvl="0" indent="0">
              <a:buNone/>
            </a:pPr>
            <a:r>
              <a:rPr lang="en-US" sz="4000" dirty="0"/>
              <a:t>6. Interest</a:t>
            </a:r>
          </a:p>
        </p:txBody>
      </p:sp>
    </p:spTree>
    <p:extLst>
      <p:ext uri="{BB962C8B-B14F-4D97-AF65-F5344CB8AC3E}">
        <p14:creationId xmlns:p14="http://schemas.microsoft.com/office/powerpoint/2010/main" val="711157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430"/>
            <a:ext cx="10515600" cy="1325563"/>
          </a:xfrm>
        </p:spPr>
        <p:txBody>
          <a:bodyPr/>
          <a:lstStyle/>
          <a:p>
            <a:r>
              <a:rPr lang="en-US" b="1" dirty="0"/>
              <a:t>Types of Conflict</a:t>
            </a:r>
          </a:p>
        </p:txBody>
      </p:sp>
      <p:sp>
        <p:nvSpPr>
          <p:cNvPr id="3" name="Content Placeholder 2"/>
          <p:cNvSpPr>
            <a:spLocks noGrp="1"/>
          </p:cNvSpPr>
          <p:nvPr>
            <p:ph idx="1"/>
          </p:nvPr>
        </p:nvSpPr>
        <p:spPr>
          <a:xfrm>
            <a:off x="838200" y="1284204"/>
            <a:ext cx="10515600" cy="4351338"/>
          </a:xfrm>
        </p:spPr>
        <p:txBody>
          <a:bodyPr>
            <a:noAutofit/>
          </a:bodyPr>
          <a:lstStyle/>
          <a:p>
            <a:pPr marL="0" indent="0">
              <a:buNone/>
            </a:pPr>
            <a:r>
              <a:rPr lang="en-US" sz="3600" dirty="0"/>
              <a:t>Conflict can be classified by the forms and structure. Some different types of conflicts are described below.</a:t>
            </a:r>
          </a:p>
          <a:p>
            <a:pPr marL="0" indent="0">
              <a:buNone/>
            </a:pPr>
            <a:r>
              <a:rPr lang="en-US" sz="3600" b="1" dirty="0"/>
              <a:t>1. Individual Conflict</a:t>
            </a:r>
            <a:r>
              <a:rPr lang="en-US" sz="3600" dirty="0"/>
              <a:t>: Individual conflict occurs in two ways. One is within individual; other is in between two or more individuals. An intra-psychic conflict is the conflict which an individual experiences within the self. It arises from our drives, instincts and values pulling against one another</a:t>
            </a:r>
          </a:p>
        </p:txBody>
      </p:sp>
    </p:spTree>
    <p:extLst>
      <p:ext uri="{BB962C8B-B14F-4D97-AF65-F5344CB8AC3E}">
        <p14:creationId xmlns:p14="http://schemas.microsoft.com/office/powerpoint/2010/main" val="3073451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Psychological indicators of conflict</a:t>
            </a:r>
          </a:p>
        </p:txBody>
      </p:sp>
      <p:sp>
        <p:nvSpPr>
          <p:cNvPr id="3" name="Content Placeholder 2"/>
          <p:cNvSpPr>
            <a:spLocks noGrp="1"/>
          </p:cNvSpPr>
          <p:nvPr>
            <p:ph idx="1"/>
          </p:nvPr>
        </p:nvSpPr>
        <p:spPr/>
        <p:txBody>
          <a:bodyPr>
            <a:normAutofit/>
          </a:bodyPr>
          <a:lstStyle/>
          <a:p>
            <a:r>
              <a:rPr lang="en-US" sz="4000" dirty="0"/>
              <a:t>Different societies and individuals create conflicts for different reasons, including pride, prestige, revenge and quest for resources.</a:t>
            </a:r>
          </a:p>
          <a:p>
            <a:endParaRPr lang="en-US" sz="4000" dirty="0"/>
          </a:p>
        </p:txBody>
      </p:sp>
    </p:spTree>
    <p:extLst>
      <p:ext uri="{BB962C8B-B14F-4D97-AF65-F5344CB8AC3E}">
        <p14:creationId xmlns:p14="http://schemas.microsoft.com/office/powerpoint/2010/main" val="2086013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a:xfrm>
            <a:off x="838200" y="1849688"/>
            <a:ext cx="10515600" cy="4351338"/>
          </a:xfrm>
        </p:spPr>
        <p:txBody>
          <a:bodyPr/>
          <a:lstStyle/>
          <a:p>
            <a:pPr marL="0" indent="0">
              <a:buNone/>
            </a:pPr>
            <a:r>
              <a:rPr lang="en-US" sz="4000" dirty="0"/>
              <a:t>2. </a:t>
            </a:r>
            <a:r>
              <a:rPr lang="en-US" sz="4000" b="1" dirty="0"/>
              <a:t>Class Conflict</a:t>
            </a:r>
            <a:r>
              <a:rPr lang="en-US" sz="4000" dirty="0"/>
              <a:t>: The exploitations of one group by another is the main source of class conflicts. This form of conflict grows out of one class holding itself superior and trying to dominate another for its own interests. These interests may be social prestige, religious objectives, or political power or economic advantages</a:t>
            </a:r>
          </a:p>
          <a:p>
            <a:pPr marL="0" indent="0">
              <a:buNone/>
            </a:pPr>
            <a:endParaRPr lang="en-US" dirty="0"/>
          </a:p>
        </p:txBody>
      </p:sp>
    </p:spTree>
    <p:extLst>
      <p:ext uri="{BB962C8B-B14F-4D97-AF65-F5344CB8AC3E}">
        <p14:creationId xmlns:p14="http://schemas.microsoft.com/office/powerpoint/2010/main" val="1742816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r>
              <a:rPr lang="en-US" dirty="0"/>
              <a:t>:</a:t>
            </a:r>
          </a:p>
        </p:txBody>
      </p:sp>
      <p:sp>
        <p:nvSpPr>
          <p:cNvPr id="3" name="Content Placeholder 2"/>
          <p:cNvSpPr>
            <a:spLocks noGrp="1"/>
          </p:cNvSpPr>
          <p:nvPr>
            <p:ph idx="1"/>
          </p:nvPr>
        </p:nvSpPr>
        <p:spPr/>
        <p:txBody>
          <a:bodyPr/>
          <a:lstStyle/>
          <a:p>
            <a:pPr marL="0" indent="0">
              <a:buNone/>
            </a:pPr>
            <a:r>
              <a:rPr lang="en-US" sz="4000" dirty="0"/>
              <a:t>3.</a:t>
            </a:r>
            <a:r>
              <a:rPr lang="en-US" dirty="0"/>
              <a:t> </a:t>
            </a:r>
            <a:r>
              <a:rPr lang="en-US" sz="4000" b="1" dirty="0"/>
              <a:t>Economic conflict: </a:t>
            </a:r>
            <a:r>
              <a:rPr lang="en-US" sz="4000" dirty="0"/>
              <a:t>Economic conflict is the biggest problem in our society and the world.</a:t>
            </a:r>
          </a:p>
          <a:p>
            <a:pPr marL="0" indent="0">
              <a:buNone/>
            </a:pPr>
            <a:r>
              <a:rPr lang="en-US" sz="4000" dirty="0"/>
              <a:t>People want good life and when this is not achievable, conflict becomes inevitable. Karl Marx’s economic orientation also explains this cause.</a:t>
            </a:r>
          </a:p>
        </p:txBody>
      </p:sp>
    </p:spTree>
    <p:extLst>
      <p:ext uri="{BB962C8B-B14F-4D97-AF65-F5344CB8AC3E}">
        <p14:creationId xmlns:p14="http://schemas.microsoft.com/office/powerpoint/2010/main" val="4266881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p:txBody>
          <a:bodyPr>
            <a:normAutofit fontScale="85000" lnSpcReduction="20000"/>
          </a:bodyPr>
          <a:lstStyle/>
          <a:p>
            <a:r>
              <a:rPr lang="en-US" sz="4000" dirty="0"/>
              <a:t>4.</a:t>
            </a:r>
            <a:r>
              <a:rPr lang="en-US" dirty="0"/>
              <a:t> </a:t>
            </a:r>
            <a:r>
              <a:rPr lang="en-US" sz="4000" b="1" dirty="0"/>
              <a:t>Environmental Conflict: </a:t>
            </a:r>
            <a:r>
              <a:rPr lang="en-US" sz="4000" dirty="0"/>
              <a:t>Modern technology brings forward many advantages in human beings. It has also badly affected our environment. 3G, 4G, 5G controversy and conflict generated.</a:t>
            </a:r>
          </a:p>
          <a:p>
            <a:r>
              <a:rPr lang="en-US" sz="4000" dirty="0"/>
              <a:t>Environmental degradation as a result of large amount of toxic by-products, which  pollute the air, water and soil, automobiles spew out vast quantities of additional air pollutants, as do power generators and widespread, large scale burning forests and grassland, noise from religious centers all around and resultant consequences.</a:t>
            </a:r>
          </a:p>
          <a:p>
            <a:endParaRPr lang="en-US" sz="4000" dirty="0"/>
          </a:p>
        </p:txBody>
      </p:sp>
    </p:spTree>
    <p:extLst>
      <p:ext uri="{BB962C8B-B14F-4D97-AF65-F5344CB8AC3E}">
        <p14:creationId xmlns:p14="http://schemas.microsoft.com/office/powerpoint/2010/main" val="4270223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p:txBody>
          <a:bodyPr>
            <a:normAutofit lnSpcReduction="10000"/>
          </a:bodyPr>
          <a:lstStyle/>
          <a:p>
            <a:pPr marL="0" indent="0">
              <a:buNone/>
            </a:pPr>
            <a:r>
              <a:rPr lang="en-US" sz="4000" dirty="0"/>
              <a:t>5.</a:t>
            </a:r>
            <a:r>
              <a:rPr lang="en-US" dirty="0"/>
              <a:t> </a:t>
            </a:r>
            <a:r>
              <a:rPr lang="en-US" sz="3200" b="1" dirty="0"/>
              <a:t>Social Conflict: </a:t>
            </a:r>
            <a:r>
              <a:rPr lang="en-US" sz="3200" dirty="0"/>
              <a:t>Social conflict is a relationship between two or more parties who believe they have conflicting goals. </a:t>
            </a:r>
          </a:p>
          <a:p>
            <a:pPr marL="0" indent="0">
              <a:buNone/>
            </a:pPr>
            <a:r>
              <a:rPr lang="en-US" sz="3200" dirty="0"/>
              <a:t>The relation between the parties in social conflict are found in: </a:t>
            </a:r>
          </a:p>
          <a:p>
            <a:pPr marL="514350" indent="-514350">
              <a:buAutoNum type="alphaLcParenR"/>
            </a:pPr>
            <a:r>
              <a:rPr lang="en-US" sz="3200" dirty="0"/>
              <a:t>inequality in political power or in property ownership</a:t>
            </a:r>
          </a:p>
          <a:p>
            <a:pPr marL="514350" indent="-514350">
              <a:buAutoNum type="alphaLcParenR"/>
            </a:pPr>
            <a:r>
              <a:rPr lang="en-US" sz="3200" dirty="0"/>
              <a:t> incompatible religions or ideological convictions </a:t>
            </a:r>
          </a:p>
          <a:p>
            <a:pPr marL="514350" indent="-514350">
              <a:buAutoNum type="alphaLcParenR"/>
            </a:pPr>
            <a:r>
              <a:rPr lang="en-US" sz="3200" dirty="0"/>
              <a:t>Some scholars argued that population density; homicides, suicides, alcoholism and urbanization are ever increasing the social conflict.</a:t>
            </a:r>
          </a:p>
          <a:p>
            <a:pPr marL="0" indent="0">
              <a:buNone/>
            </a:pPr>
            <a:endParaRPr lang="en-US" sz="3200" dirty="0"/>
          </a:p>
        </p:txBody>
      </p:sp>
    </p:spTree>
    <p:extLst>
      <p:ext uri="{BB962C8B-B14F-4D97-AF65-F5344CB8AC3E}">
        <p14:creationId xmlns:p14="http://schemas.microsoft.com/office/powerpoint/2010/main" val="325853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p:txBody>
          <a:bodyPr/>
          <a:lstStyle/>
          <a:p>
            <a:pPr marL="0" indent="0">
              <a:buNone/>
            </a:pPr>
            <a:r>
              <a:rPr lang="en-US" sz="4000" dirty="0"/>
              <a:t>6.</a:t>
            </a:r>
            <a:r>
              <a:rPr lang="en-US" dirty="0"/>
              <a:t> </a:t>
            </a:r>
            <a:r>
              <a:rPr lang="en-US" sz="4000" b="1" dirty="0"/>
              <a:t>Religious Conflict: </a:t>
            </a:r>
            <a:r>
              <a:rPr lang="en-US" sz="4000" dirty="0"/>
              <a:t>Religious conflict is more violent and more dangerous than any other conflict. Some fundamentalists believed that their religion is superior to other religions. This is the main issue behind religious conflicts.</a:t>
            </a:r>
          </a:p>
        </p:txBody>
      </p:sp>
    </p:spTree>
    <p:extLst>
      <p:ext uri="{BB962C8B-B14F-4D97-AF65-F5344CB8AC3E}">
        <p14:creationId xmlns:p14="http://schemas.microsoft.com/office/powerpoint/2010/main" val="396389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p:txBody>
          <a:bodyPr>
            <a:normAutofit/>
          </a:bodyPr>
          <a:lstStyle/>
          <a:p>
            <a:r>
              <a:rPr lang="en-US" sz="4000" dirty="0"/>
              <a:t>Fundamentalism is not confined to one religious tradition. It is visible in different parts of the world.</a:t>
            </a:r>
          </a:p>
          <a:p>
            <a:pPr marL="0" indent="0">
              <a:buNone/>
            </a:pPr>
            <a:r>
              <a:rPr lang="en-US" sz="4000" dirty="0"/>
              <a:t>i. Roman Catholic theologians have adapted the theory of </a:t>
            </a:r>
            <a:r>
              <a:rPr lang="en-US" sz="4000" dirty="0" err="1"/>
              <a:t>justwar</a:t>
            </a:r>
            <a:r>
              <a:rPr lang="en-US" sz="4000" dirty="0"/>
              <a:t> as liberation theology, arguing that the church supports a </a:t>
            </a:r>
            <a:r>
              <a:rPr lang="en-US" sz="4000" dirty="0" err="1"/>
              <a:t>justwar</a:t>
            </a:r>
            <a:r>
              <a:rPr lang="en-US" sz="4000" dirty="0"/>
              <a:t> which could in principle also endorse just revolution</a:t>
            </a:r>
          </a:p>
        </p:txBody>
      </p:sp>
    </p:spTree>
    <p:extLst>
      <p:ext uri="{BB962C8B-B14F-4D97-AF65-F5344CB8AC3E}">
        <p14:creationId xmlns:p14="http://schemas.microsoft.com/office/powerpoint/2010/main" val="717166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a:t>
            </a:r>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a:t>Meaning, Nature and Causes of Conflict</a:t>
            </a:r>
          </a:p>
          <a:p>
            <a:pPr marL="514350" indent="-514350">
              <a:buAutoNum type="arabicPeriod"/>
            </a:pPr>
            <a:r>
              <a:rPr lang="en-US" dirty="0"/>
              <a:t>Types of Conflict</a:t>
            </a:r>
          </a:p>
          <a:p>
            <a:pPr marL="514350" indent="-514350">
              <a:buAutoNum type="arabicPeriod"/>
            </a:pPr>
            <a:r>
              <a:rPr lang="en-US" dirty="0"/>
              <a:t>Benefits and Effects of Conflict</a:t>
            </a:r>
          </a:p>
          <a:p>
            <a:pPr marL="514350" indent="-514350">
              <a:buAutoNum type="arabicPeriod"/>
            </a:pPr>
            <a:r>
              <a:rPr lang="en-US" dirty="0"/>
              <a:t>Theories of Conflict</a:t>
            </a:r>
          </a:p>
          <a:p>
            <a:pPr marL="514350" indent="-514350">
              <a:buAutoNum type="arabicPeriod"/>
            </a:pPr>
            <a:r>
              <a:rPr lang="en-US" dirty="0"/>
              <a:t>Basic concepts in Peace Studies and conflict Resolution</a:t>
            </a:r>
          </a:p>
          <a:p>
            <a:pPr marL="514350" indent="-514350">
              <a:buAutoNum type="arabicPeriod"/>
            </a:pPr>
            <a:r>
              <a:rPr lang="en-US" dirty="0"/>
              <a:t>Peace-Keeping</a:t>
            </a:r>
          </a:p>
          <a:p>
            <a:pPr marL="514350" indent="-514350">
              <a:buAutoNum type="arabicPeriod"/>
            </a:pPr>
            <a:r>
              <a:rPr lang="en-US" dirty="0"/>
              <a:t>ADR and Conflict Resolution</a:t>
            </a:r>
          </a:p>
          <a:p>
            <a:pPr marL="514350" indent="-514350">
              <a:buAutoNum type="arabicPeriod"/>
            </a:pPr>
            <a:r>
              <a:rPr lang="en-US" dirty="0"/>
              <a:t>Role of International Organizations in Conflict Resolution: ECOWAS, AU, UN </a:t>
            </a:r>
            <a:r>
              <a:rPr lang="en-US" dirty="0" err="1"/>
              <a:t>etc</a:t>
            </a:r>
            <a:endParaRPr lang="en-US" dirty="0"/>
          </a:p>
        </p:txBody>
      </p:sp>
    </p:spTree>
    <p:extLst>
      <p:ext uri="{BB962C8B-B14F-4D97-AF65-F5344CB8AC3E}">
        <p14:creationId xmlns:p14="http://schemas.microsoft.com/office/powerpoint/2010/main" val="2955195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Conflict:</a:t>
            </a:r>
          </a:p>
        </p:txBody>
      </p:sp>
      <p:sp>
        <p:nvSpPr>
          <p:cNvPr id="3" name="Content Placeholder 2"/>
          <p:cNvSpPr>
            <a:spLocks noGrp="1"/>
          </p:cNvSpPr>
          <p:nvPr>
            <p:ph idx="1"/>
          </p:nvPr>
        </p:nvSpPr>
        <p:spPr/>
        <p:txBody>
          <a:bodyPr/>
          <a:lstStyle/>
          <a:p>
            <a:pPr marL="0" indent="0">
              <a:buNone/>
            </a:pPr>
            <a:r>
              <a:rPr lang="en-US" sz="4000" dirty="0"/>
              <a:t>ii.</a:t>
            </a:r>
            <a:r>
              <a:rPr lang="en-US" dirty="0"/>
              <a:t> </a:t>
            </a:r>
            <a:r>
              <a:rPr lang="en-US" sz="4000" dirty="0"/>
              <a:t>Some Muslim militants (</a:t>
            </a:r>
            <a:r>
              <a:rPr lang="en-US" sz="4000" dirty="0" err="1"/>
              <a:t>Boko</a:t>
            </a:r>
            <a:r>
              <a:rPr lang="en-US" sz="4000" dirty="0"/>
              <a:t> Haram and Al </a:t>
            </a:r>
            <a:r>
              <a:rPr lang="en-US" sz="4000" dirty="0" err="1"/>
              <a:t>Shabab</a:t>
            </a:r>
            <a:r>
              <a:rPr lang="en-US" sz="4000" dirty="0"/>
              <a:t>) used the word Jihad. It is based on the conception of Islam as a universal religion hence it is always conceived as a battle between Muslims and non-Muslims.</a:t>
            </a:r>
          </a:p>
        </p:txBody>
      </p:sp>
    </p:spTree>
    <p:extLst>
      <p:ext uri="{BB962C8B-B14F-4D97-AF65-F5344CB8AC3E}">
        <p14:creationId xmlns:p14="http://schemas.microsoft.com/office/powerpoint/2010/main" val="3936366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4000" dirty="0"/>
              <a:t>iii. India is a pluralistic society, people believed in different religions, however, in recent times, violent conflicts have corrupted the majority Hindus and minority Muslims</a:t>
            </a:r>
          </a:p>
        </p:txBody>
      </p:sp>
    </p:spTree>
    <p:extLst>
      <p:ext uri="{BB962C8B-B14F-4D97-AF65-F5344CB8AC3E}">
        <p14:creationId xmlns:p14="http://schemas.microsoft.com/office/powerpoint/2010/main" val="2258237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4000" b="1" dirty="0"/>
              <a:t>7. International Conflict: </a:t>
            </a:r>
            <a:r>
              <a:rPr lang="en-US" sz="4000" dirty="0"/>
              <a:t>At the international level conflict are of two types. One is in the form of:</a:t>
            </a:r>
          </a:p>
          <a:p>
            <a:pPr marL="0" indent="0">
              <a:buNone/>
            </a:pPr>
            <a:r>
              <a:rPr lang="en-US" sz="4000" dirty="0"/>
              <a:t> </a:t>
            </a:r>
            <a:r>
              <a:rPr lang="en-US" sz="4000" dirty="0" err="1"/>
              <a:t>i</a:t>
            </a:r>
            <a:r>
              <a:rPr lang="en-US" sz="4000" dirty="0"/>
              <a:t>)injustice of the dominant nations over the dominated </a:t>
            </a:r>
          </a:p>
          <a:p>
            <a:pPr marL="0" indent="0">
              <a:buNone/>
            </a:pPr>
            <a:r>
              <a:rPr lang="en-US" sz="4000" dirty="0"/>
              <a:t>ii) conflict in the form of war between countries</a:t>
            </a:r>
          </a:p>
        </p:txBody>
      </p:sp>
    </p:spTree>
    <p:extLst>
      <p:ext uri="{BB962C8B-B14F-4D97-AF65-F5344CB8AC3E}">
        <p14:creationId xmlns:p14="http://schemas.microsoft.com/office/powerpoint/2010/main" val="1337792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causes of International conflict:</a:t>
            </a:r>
          </a:p>
        </p:txBody>
      </p:sp>
      <p:sp>
        <p:nvSpPr>
          <p:cNvPr id="3" name="Content Placeholder 2"/>
          <p:cNvSpPr>
            <a:spLocks noGrp="1"/>
          </p:cNvSpPr>
          <p:nvPr>
            <p:ph idx="1"/>
          </p:nvPr>
        </p:nvSpPr>
        <p:spPr/>
        <p:txBody>
          <a:bodyPr>
            <a:normAutofit fontScale="92500"/>
          </a:bodyPr>
          <a:lstStyle/>
          <a:p>
            <a:pPr marL="0" indent="0">
              <a:buNone/>
            </a:pPr>
            <a:r>
              <a:rPr lang="en-US" sz="4000" dirty="0"/>
              <a:t>i) Economic exploitation </a:t>
            </a:r>
          </a:p>
          <a:p>
            <a:pPr marL="0" indent="0">
              <a:buNone/>
            </a:pPr>
            <a:r>
              <a:rPr lang="en-US" sz="4000" dirty="0"/>
              <a:t>ii) racialism/discrimination on the grounds of </a:t>
            </a:r>
            <a:r>
              <a:rPr lang="en-US" sz="4000" dirty="0" err="1"/>
              <a:t>colour</a:t>
            </a:r>
            <a:endParaRPr lang="en-US" sz="4000" dirty="0"/>
          </a:p>
          <a:p>
            <a:pPr marL="0" indent="0">
              <a:buNone/>
            </a:pPr>
            <a:r>
              <a:rPr lang="en-US" sz="4000" dirty="0"/>
              <a:t>iii) Ideology</a:t>
            </a:r>
          </a:p>
          <a:p>
            <a:pPr marL="0" indent="0">
              <a:buNone/>
            </a:pPr>
            <a:r>
              <a:rPr lang="en-US" sz="4000" dirty="0"/>
              <a:t>iv) disparity among nations in the matter of natural resources and others are the main forms of injustice and exploitations found in the international society</a:t>
            </a:r>
          </a:p>
        </p:txBody>
      </p:sp>
    </p:spTree>
    <p:extLst>
      <p:ext uri="{BB962C8B-B14F-4D97-AF65-F5344CB8AC3E}">
        <p14:creationId xmlns:p14="http://schemas.microsoft.com/office/powerpoint/2010/main" val="263316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NATURE/PHASES OF CONFLICT: </a:t>
            </a:r>
            <a:endParaRPr lang="en-US" dirty="0"/>
          </a:p>
        </p:txBody>
      </p:sp>
      <p:sp>
        <p:nvSpPr>
          <p:cNvPr id="3" name="Content Placeholder 2"/>
          <p:cNvSpPr>
            <a:spLocks noGrp="1"/>
          </p:cNvSpPr>
          <p:nvPr>
            <p:ph idx="1"/>
          </p:nvPr>
        </p:nvSpPr>
        <p:spPr>
          <a:xfrm>
            <a:off x="838200" y="1837657"/>
            <a:ext cx="10515600" cy="4351338"/>
          </a:xfrm>
        </p:spPr>
        <p:txBody>
          <a:bodyPr/>
          <a:lstStyle/>
          <a:p>
            <a:pPr marL="0" indent="0">
              <a:buNone/>
            </a:pPr>
            <a:r>
              <a:rPr lang="en-US" sz="4000" dirty="0"/>
              <a:t>1 No conflict</a:t>
            </a:r>
          </a:p>
          <a:p>
            <a:pPr marL="0" indent="0">
              <a:buNone/>
            </a:pPr>
            <a:r>
              <a:rPr lang="en-US" sz="4000" dirty="0"/>
              <a:t>2 Latent conflict</a:t>
            </a:r>
          </a:p>
          <a:p>
            <a:pPr marL="0" indent="0">
              <a:buNone/>
            </a:pPr>
            <a:r>
              <a:rPr lang="en-US" sz="4000" dirty="0"/>
              <a:t>3 Open conflict</a:t>
            </a:r>
          </a:p>
          <a:p>
            <a:pPr marL="0" indent="0">
              <a:buNone/>
            </a:pPr>
            <a:r>
              <a:rPr lang="en-US" sz="4000" dirty="0"/>
              <a:t>4 Surface conflict </a:t>
            </a:r>
          </a:p>
          <a:p>
            <a:endParaRPr lang="en-US" dirty="0"/>
          </a:p>
        </p:txBody>
      </p:sp>
    </p:spTree>
    <p:extLst>
      <p:ext uri="{BB962C8B-B14F-4D97-AF65-F5344CB8AC3E}">
        <p14:creationId xmlns:p14="http://schemas.microsoft.com/office/powerpoint/2010/main" val="3724639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Nature and Phases </a:t>
            </a:r>
            <a:r>
              <a:rPr lang="en-US" b="1" dirty="0" err="1"/>
              <a:t>Cont</a:t>
            </a:r>
            <a:r>
              <a:rPr lang="en-US" dirty="0"/>
              <a:t>’</a:t>
            </a:r>
          </a:p>
        </p:txBody>
      </p:sp>
      <p:sp>
        <p:nvSpPr>
          <p:cNvPr id="3" name="Content Placeholder 2"/>
          <p:cNvSpPr>
            <a:spLocks noGrp="1"/>
          </p:cNvSpPr>
          <p:nvPr>
            <p:ph idx="1"/>
          </p:nvPr>
        </p:nvSpPr>
        <p:spPr/>
        <p:txBody>
          <a:bodyPr>
            <a:normAutofit fontScale="92500" lnSpcReduction="10000"/>
          </a:bodyPr>
          <a:lstStyle/>
          <a:p>
            <a:pPr lvl="0"/>
            <a:r>
              <a:rPr lang="en-US" sz="3200" dirty="0"/>
              <a:t>No conflict: a peaceful group or society, enduring, lively and dynamic.</a:t>
            </a:r>
          </a:p>
          <a:p>
            <a:pPr lvl="0"/>
            <a:r>
              <a:rPr lang="en-US" sz="3200" dirty="0"/>
              <a:t>Latent Conflict: conflict not open, below the surface and may need to be brought out before it can effectively be addressed</a:t>
            </a:r>
          </a:p>
          <a:p>
            <a:pPr lvl="0"/>
            <a:r>
              <a:rPr lang="en-US" sz="3200" dirty="0"/>
              <a:t>Open conflict: it is both deep- rooted and very visible and may require actions that address both the root cause and the visible effects</a:t>
            </a:r>
          </a:p>
          <a:p>
            <a:pPr lvl="0"/>
            <a:r>
              <a:rPr lang="en-US" sz="3200" dirty="0"/>
              <a:t>Surface conflict: has shallow or no roots and may be only a misunderstanding of goals that can be addressed by means of improved communication.</a:t>
            </a:r>
          </a:p>
          <a:p>
            <a:endParaRPr lang="en-US" dirty="0"/>
          </a:p>
        </p:txBody>
      </p:sp>
    </p:spTree>
    <p:extLst>
      <p:ext uri="{BB962C8B-B14F-4D97-AF65-F5344CB8AC3E}">
        <p14:creationId xmlns:p14="http://schemas.microsoft.com/office/powerpoint/2010/main" val="2564146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THEORIES OF CONFLICT</a:t>
            </a:r>
            <a:br>
              <a:rPr lang="en-US" dirty="0"/>
            </a:br>
            <a:endParaRPr lang="en-US" dirty="0"/>
          </a:p>
        </p:txBody>
      </p:sp>
      <p:sp>
        <p:nvSpPr>
          <p:cNvPr id="3" name="Content Placeholder 2"/>
          <p:cNvSpPr>
            <a:spLocks noGrp="1"/>
          </p:cNvSpPr>
          <p:nvPr>
            <p:ph idx="1"/>
          </p:nvPr>
        </p:nvSpPr>
        <p:spPr/>
        <p:txBody>
          <a:bodyPr/>
          <a:lstStyle/>
          <a:p>
            <a:pPr marL="0" lvl="0" indent="0">
              <a:buNone/>
            </a:pPr>
            <a:r>
              <a:rPr lang="en-US" dirty="0"/>
              <a:t>1 </a:t>
            </a:r>
            <a:r>
              <a:rPr lang="en-US" b="1" dirty="0"/>
              <a:t>Community relations theory</a:t>
            </a:r>
            <a:r>
              <a:rPr lang="en-US" dirty="0"/>
              <a:t>: assumes that conflict is caused by ongoing polarization, mistrust and hostility between different groups within a community.</a:t>
            </a:r>
          </a:p>
          <a:p>
            <a:pPr marL="0" lvl="0" indent="0">
              <a:buNone/>
            </a:pPr>
            <a:r>
              <a:rPr lang="en-US" dirty="0"/>
              <a:t>2. </a:t>
            </a:r>
            <a:r>
              <a:rPr lang="en-US" b="1" dirty="0"/>
              <a:t>Principled negotiation theory</a:t>
            </a:r>
            <a:r>
              <a:rPr lang="en-US" dirty="0"/>
              <a:t>: is of the perspective that conflict is caused by incompatible positions and a zero-sum view of conflict being adopted by the conflicting parties, that is, “have it all syndrome”</a:t>
            </a:r>
          </a:p>
          <a:p>
            <a:pPr marL="0" lvl="0" indent="0">
              <a:buNone/>
            </a:pPr>
            <a:r>
              <a:rPr lang="en-US" dirty="0"/>
              <a:t>3. </a:t>
            </a:r>
            <a:r>
              <a:rPr lang="en-US" b="1" dirty="0"/>
              <a:t>Human needs theory</a:t>
            </a:r>
            <a:r>
              <a:rPr lang="en-US" dirty="0"/>
              <a:t>: assumes that deep rooted conflict is caused by unmet or frustrated basic human needs-physical, social and psychological needs. Security, identity, recognition participation and autonomy </a:t>
            </a:r>
            <a:r>
              <a:rPr lang="en-US" dirty="0" err="1"/>
              <a:t>etc</a:t>
            </a:r>
            <a:endParaRPr lang="en-US" dirty="0"/>
          </a:p>
          <a:p>
            <a:endParaRPr lang="en-US" dirty="0"/>
          </a:p>
        </p:txBody>
      </p:sp>
    </p:spTree>
    <p:extLst>
      <p:ext uri="{BB962C8B-B14F-4D97-AF65-F5344CB8AC3E}">
        <p14:creationId xmlns:p14="http://schemas.microsoft.com/office/powerpoint/2010/main" val="170817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Theories </a:t>
            </a:r>
            <a:r>
              <a:rPr lang="en-US" b="1" dirty="0" err="1"/>
              <a:t>cont</a:t>
            </a:r>
            <a:r>
              <a:rPr lang="en-US" b="1" dirty="0"/>
              <a:t>’</a:t>
            </a:r>
          </a:p>
        </p:txBody>
      </p:sp>
      <p:sp>
        <p:nvSpPr>
          <p:cNvPr id="3" name="Content Placeholder 2"/>
          <p:cNvSpPr>
            <a:spLocks noGrp="1"/>
          </p:cNvSpPr>
          <p:nvPr>
            <p:ph idx="1"/>
          </p:nvPr>
        </p:nvSpPr>
        <p:spPr/>
        <p:txBody>
          <a:bodyPr/>
          <a:lstStyle/>
          <a:p>
            <a:pPr marL="0" lvl="0" indent="0">
              <a:buNone/>
            </a:pPr>
            <a:r>
              <a:rPr lang="en-US" dirty="0"/>
              <a:t>4. </a:t>
            </a:r>
            <a:r>
              <a:rPr lang="en-US" b="1" dirty="0"/>
              <a:t>Identity theory: </a:t>
            </a:r>
            <a:r>
              <a:rPr lang="en-US" dirty="0"/>
              <a:t>assumes that conflict is caused by a feeling of threatened identity often rooted in unresolved past loss and suffering.</a:t>
            </a:r>
          </a:p>
          <a:p>
            <a:pPr marL="0" lvl="0" indent="0">
              <a:buNone/>
            </a:pPr>
            <a:r>
              <a:rPr lang="en-US" dirty="0"/>
              <a:t>5. </a:t>
            </a:r>
            <a:r>
              <a:rPr lang="en-US" b="1" dirty="0"/>
              <a:t>Inter-cultural miscommunication theory: </a:t>
            </a:r>
            <a:r>
              <a:rPr lang="en-US" dirty="0"/>
              <a:t>that conflict is caused by incompatibilities between different cultural communication styles</a:t>
            </a:r>
          </a:p>
          <a:p>
            <a:pPr marL="0" lvl="0" indent="0">
              <a:buNone/>
            </a:pPr>
            <a:r>
              <a:rPr lang="en-US" dirty="0"/>
              <a:t>6. </a:t>
            </a:r>
            <a:r>
              <a:rPr lang="en-US" b="1" dirty="0"/>
              <a:t>Conflict transformation theory: </a:t>
            </a:r>
            <a:r>
              <a:rPr lang="en-US" dirty="0"/>
              <a:t> conflict is caused by real problems of inequality and injustice expressed by competing social, cultural and economic frameworks.</a:t>
            </a:r>
          </a:p>
          <a:p>
            <a:endParaRPr lang="en-US" dirty="0"/>
          </a:p>
        </p:txBody>
      </p:sp>
    </p:spTree>
    <p:extLst>
      <p:ext uri="{BB962C8B-B14F-4D97-AF65-F5344CB8AC3E}">
        <p14:creationId xmlns:p14="http://schemas.microsoft.com/office/powerpoint/2010/main" val="12098630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Benefits of Conflict</a:t>
            </a:r>
          </a:p>
        </p:txBody>
      </p:sp>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dirty="0"/>
              <a:t>1. making people aware of problems around them</a:t>
            </a:r>
          </a:p>
          <a:p>
            <a:pPr marL="0" indent="0">
              <a:buNone/>
            </a:pPr>
            <a:r>
              <a:rPr lang="en-US" dirty="0"/>
              <a:t>2. promoting necessary change</a:t>
            </a:r>
          </a:p>
          <a:p>
            <a:pPr marL="0" indent="0">
              <a:buNone/>
            </a:pPr>
            <a:r>
              <a:rPr lang="en-US" dirty="0"/>
              <a:t>3. improving solutions</a:t>
            </a:r>
          </a:p>
          <a:p>
            <a:pPr marL="0" indent="0">
              <a:buNone/>
            </a:pPr>
            <a:r>
              <a:rPr lang="en-US" dirty="0"/>
              <a:t>4. raising morale</a:t>
            </a:r>
          </a:p>
          <a:p>
            <a:pPr marL="0" indent="0">
              <a:buNone/>
            </a:pPr>
            <a:r>
              <a:rPr lang="en-US" dirty="0"/>
              <a:t>5. fostering personal development</a:t>
            </a:r>
          </a:p>
          <a:p>
            <a:pPr marL="0" indent="0">
              <a:buNone/>
            </a:pPr>
            <a:r>
              <a:rPr lang="en-US" dirty="0"/>
              <a:t>6. increasing self-awareness</a:t>
            </a:r>
          </a:p>
          <a:p>
            <a:pPr marL="0" indent="0">
              <a:buNone/>
            </a:pPr>
            <a:r>
              <a:rPr lang="en-US" dirty="0"/>
              <a:t>7. enhancing psychological maturity</a:t>
            </a:r>
          </a:p>
          <a:p>
            <a:pPr marL="0" indent="0">
              <a:buNone/>
            </a:pPr>
            <a:r>
              <a:rPr lang="en-US" dirty="0"/>
              <a:t>8. fun</a:t>
            </a:r>
          </a:p>
          <a:p>
            <a:endParaRPr lang="en-US" dirty="0"/>
          </a:p>
        </p:txBody>
      </p:sp>
    </p:spTree>
    <p:extLst>
      <p:ext uri="{BB962C8B-B14F-4D97-AF65-F5344CB8AC3E}">
        <p14:creationId xmlns:p14="http://schemas.microsoft.com/office/powerpoint/2010/main" val="22304328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r>
              <a:rPr lang="en-GB" b="1" dirty="0"/>
              <a:t>IMPACT OF CONFLICT</a:t>
            </a:r>
            <a:endParaRPr lang="en-US" dirty="0"/>
          </a:p>
        </p:txBody>
      </p:sp>
      <p:sp>
        <p:nvSpPr>
          <p:cNvPr id="3" name="Content Placeholder 2"/>
          <p:cNvSpPr>
            <a:spLocks noGrp="1"/>
          </p:cNvSpPr>
          <p:nvPr>
            <p:ph idx="1"/>
          </p:nvPr>
        </p:nvSpPr>
        <p:spPr/>
        <p:txBody>
          <a:bodyPr/>
          <a:lstStyle/>
          <a:p>
            <a:pPr lvl="0"/>
            <a:r>
              <a:rPr lang="en-US" dirty="0"/>
              <a:t>Political </a:t>
            </a:r>
          </a:p>
          <a:p>
            <a:pPr lvl="0"/>
            <a:r>
              <a:rPr lang="en-US" dirty="0"/>
              <a:t>Economic </a:t>
            </a:r>
          </a:p>
          <a:p>
            <a:pPr lvl="0"/>
            <a:r>
              <a:rPr lang="en-US" dirty="0"/>
              <a:t>Social</a:t>
            </a:r>
          </a:p>
          <a:p>
            <a:pPr lvl="0"/>
            <a:r>
              <a:rPr lang="en-US" dirty="0"/>
              <a:t>Psychological </a:t>
            </a:r>
          </a:p>
          <a:p>
            <a:pPr lvl="0"/>
            <a:r>
              <a:rPr lang="en-US" dirty="0"/>
              <a:t>Health</a:t>
            </a:r>
          </a:p>
          <a:p>
            <a:pPr lvl="0"/>
            <a:r>
              <a:rPr lang="en-US" dirty="0"/>
              <a:t>Education </a:t>
            </a:r>
          </a:p>
          <a:p>
            <a:pPr lvl="0"/>
            <a:r>
              <a:rPr lang="en-US" dirty="0"/>
              <a:t>Ecological/Environment </a:t>
            </a:r>
          </a:p>
          <a:p>
            <a:endParaRPr lang="en-US" dirty="0"/>
          </a:p>
        </p:txBody>
      </p:sp>
    </p:spTree>
    <p:extLst>
      <p:ext uri="{BB962C8B-B14F-4D97-AF65-F5344CB8AC3E}">
        <p14:creationId xmlns:p14="http://schemas.microsoft.com/office/powerpoint/2010/main" val="3824943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Conflict?</a:t>
            </a:r>
          </a:p>
        </p:txBody>
      </p:sp>
      <p:sp>
        <p:nvSpPr>
          <p:cNvPr id="3" name="Content Placeholder 2"/>
          <p:cNvSpPr>
            <a:spLocks noGrp="1"/>
          </p:cNvSpPr>
          <p:nvPr>
            <p:ph idx="1"/>
          </p:nvPr>
        </p:nvSpPr>
        <p:spPr/>
        <p:txBody>
          <a:bodyPr/>
          <a:lstStyle/>
          <a:p>
            <a:pPr marL="514350" indent="-514350">
              <a:buAutoNum type="arabicPeriod"/>
            </a:pPr>
            <a:r>
              <a:rPr lang="en-US" sz="4000" dirty="0"/>
              <a:t>Conflict is an existing state of disagreement or hostility between two or more people (Nicholson, 1992). By this, it means two or more parties do not have an accord and are as such on two different parallels on the same issue </a:t>
            </a:r>
            <a:r>
              <a:rPr lang="en-US" sz="4000" dirty="0" err="1"/>
              <a:t>i.e</a:t>
            </a:r>
            <a:r>
              <a:rPr lang="en-US" sz="4000" dirty="0"/>
              <a:t> incompatible goals.</a:t>
            </a:r>
          </a:p>
          <a:p>
            <a:pPr marL="514350" indent="-514350">
              <a:buAutoNum type="arabicPeriod"/>
            </a:pPr>
            <a:endParaRPr lang="en-US" dirty="0"/>
          </a:p>
        </p:txBody>
      </p:sp>
    </p:spTree>
    <p:extLst>
      <p:ext uri="{BB962C8B-B14F-4D97-AF65-F5344CB8AC3E}">
        <p14:creationId xmlns:p14="http://schemas.microsoft.com/office/powerpoint/2010/main" val="29760180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Basic concepts in Peace Studies and conflict Resolution</a:t>
            </a:r>
            <a:br>
              <a:rPr lang="en-US" b="1" dirty="0"/>
            </a:br>
            <a:endParaRPr lang="en-US" b="1" dirty="0"/>
          </a:p>
        </p:txBody>
      </p:sp>
      <p:sp>
        <p:nvSpPr>
          <p:cNvPr id="3" name="Content Placeholder 2"/>
          <p:cNvSpPr>
            <a:spLocks noGrp="1"/>
          </p:cNvSpPr>
          <p:nvPr>
            <p:ph idx="1"/>
          </p:nvPr>
        </p:nvSpPr>
        <p:spPr/>
        <p:txBody>
          <a:bodyPr/>
          <a:lstStyle/>
          <a:p>
            <a:pPr lvl="0"/>
            <a:r>
              <a:rPr lang="en-GB" sz="4000" dirty="0"/>
              <a:t>CONFLICT RESOLUTION</a:t>
            </a:r>
            <a:r>
              <a:rPr lang="en-GB" dirty="0"/>
              <a:t>: </a:t>
            </a:r>
            <a:r>
              <a:rPr lang="en-US" sz="4000" dirty="0"/>
              <a:t>It is a variety of methods aimed at resolving conflict through the constructive solving of problems distinct from the management or transformation of conflict. Conflict resolution is multifaceted in that it refers to a process, a result and an identified academic field of study</a:t>
            </a:r>
          </a:p>
        </p:txBody>
      </p:sp>
    </p:spTree>
    <p:extLst>
      <p:ext uri="{BB962C8B-B14F-4D97-AF65-F5344CB8AC3E}">
        <p14:creationId xmlns:p14="http://schemas.microsoft.com/office/powerpoint/2010/main" val="18450691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Concepts </a:t>
            </a:r>
            <a:r>
              <a:rPr lang="en-US" dirty="0" err="1"/>
              <a:t>cont</a:t>
            </a:r>
            <a:r>
              <a:rPr lang="en-US" dirty="0"/>
              <a:t>’</a:t>
            </a:r>
          </a:p>
        </p:txBody>
      </p:sp>
      <p:sp>
        <p:nvSpPr>
          <p:cNvPr id="3" name="Content Placeholder 2"/>
          <p:cNvSpPr>
            <a:spLocks noGrp="1"/>
          </p:cNvSpPr>
          <p:nvPr>
            <p:ph idx="1"/>
          </p:nvPr>
        </p:nvSpPr>
        <p:spPr/>
        <p:txBody>
          <a:bodyPr>
            <a:normAutofit/>
          </a:bodyPr>
          <a:lstStyle/>
          <a:p>
            <a:pPr marL="0" lvl="0" indent="0">
              <a:buNone/>
            </a:pPr>
            <a:r>
              <a:rPr lang="en-US" sz="4000" dirty="0"/>
              <a:t>Conflict Transformation: This is restoring relationship back to the way it was before. Conflict handling is the hardest way and the last option.</a:t>
            </a:r>
          </a:p>
        </p:txBody>
      </p:sp>
    </p:spTree>
    <p:extLst>
      <p:ext uri="{BB962C8B-B14F-4D97-AF65-F5344CB8AC3E}">
        <p14:creationId xmlns:p14="http://schemas.microsoft.com/office/powerpoint/2010/main" val="35087798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sz="4000" dirty="0"/>
              <a:t>CONFLICT PREVENTION: It’s putting structures in place in anticipation of a conflict and seeking to redress causal grievances to avoid escalation into violence. </a:t>
            </a:r>
          </a:p>
          <a:p>
            <a:endParaRPr lang="en-US" dirty="0"/>
          </a:p>
        </p:txBody>
      </p:sp>
    </p:spTree>
    <p:extLst>
      <p:ext uri="{BB962C8B-B14F-4D97-AF65-F5344CB8AC3E}">
        <p14:creationId xmlns:p14="http://schemas.microsoft.com/office/powerpoint/2010/main" val="5149940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sz="3600" dirty="0"/>
              <a:t>CONFLICT MANAGEMENT: This is an interventionist method towards preventing the escalation and negative effects especially violent ones of an on- going conflict. Conflict management is different from conflict resolution.  The aim of resolution is to settle disputes by getting to the root (cause/s) of the issue while management is to absolve the issue for a while</a:t>
            </a:r>
            <a:r>
              <a:rPr lang="en-US" dirty="0"/>
              <a:t>. </a:t>
            </a:r>
          </a:p>
        </p:txBody>
      </p:sp>
    </p:spTree>
    <p:extLst>
      <p:ext uri="{BB962C8B-B14F-4D97-AF65-F5344CB8AC3E}">
        <p14:creationId xmlns:p14="http://schemas.microsoft.com/office/powerpoint/2010/main" val="13124058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ALTERNATIVE DISPUTE RESOLUTION (ADR) OR NON VIOLENT ACTION</a:t>
            </a:r>
          </a:p>
          <a:p>
            <a:pPr marL="0" indent="0">
              <a:buNone/>
            </a:pPr>
            <a:r>
              <a:rPr lang="en-US" dirty="0"/>
              <a:t>Is a wide range of procedures and approaches other than litigation that aim to proffer possible resolutions to conflict which will be mutually accepted by the parties. </a:t>
            </a:r>
          </a:p>
          <a:p>
            <a:r>
              <a:rPr lang="en-US" dirty="0"/>
              <a:t>Under ADR, we have:</a:t>
            </a:r>
          </a:p>
          <a:p>
            <a:r>
              <a:rPr lang="en-US" dirty="0"/>
              <a:t>1. Arbitration</a:t>
            </a:r>
          </a:p>
          <a:p>
            <a:r>
              <a:rPr lang="en-US" dirty="0"/>
              <a:t> 2. Negotiation and </a:t>
            </a:r>
          </a:p>
          <a:p>
            <a:r>
              <a:rPr lang="en-US" dirty="0"/>
              <a:t>3. Mediation. </a:t>
            </a:r>
          </a:p>
        </p:txBody>
      </p:sp>
    </p:spTree>
    <p:extLst>
      <p:ext uri="{BB962C8B-B14F-4D97-AF65-F5344CB8AC3E}">
        <p14:creationId xmlns:p14="http://schemas.microsoft.com/office/powerpoint/2010/main" val="4597555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4000" dirty="0"/>
              <a:t>ARBITRATION: Is a mechanism for resolving conflict whereby the parties identify their grievances and demands, they fix a procedural process and willingly submit to the decisions or outcomes which are to be binding on them. Arbitration gives room for the parties involved to express their grievances with the help of an arbitrator. </a:t>
            </a:r>
          </a:p>
        </p:txBody>
      </p:sp>
    </p:spTree>
    <p:extLst>
      <p:ext uri="{BB962C8B-B14F-4D97-AF65-F5344CB8AC3E}">
        <p14:creationId xmlns:p14="http://schemas.microsoft.com/office/powerpoint/2010/main" val="37482235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a:t>NEGOTIATIONS: Communication usually governed by pre-established procedures between representatives of parties involved in conflict or disputes as a technique in the management and resolution of conflict</a:t>
            </a:r>
            <a:endParaRPr lang="en-US" dirty="0"/>
          </a:p>
        </p:txBody>
      </p:sp>
    </p:spTree>
    <p:extLst>
      <p:ext uri="{BB962C8B-B14F-4D97-AF65-F5344CB8AC3E}">
        <p14:creationId xmlns:p14="http://schemas.microsoft.com/office/powerpoint/2010/main" val="1670927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4000" dirty="0"/>
              <a:t>MEDIATION: A voluntary, informal, non-binding process undertaken with an external party that fosters the settlement of differences or demands between directly invested parties. Mediators often have a general interest in the resolution of a given conflict or dispute but theoretically, they are able to operate neutrally and objectively. </a:t>
            </a:r>
          </a:p>
          <a:p>
            <a:endParaRPr lang="en-US" dirty="0"/>
          </a:p>
        </p:txBody>
      </p:sp>
    </p:spTree>
    <p:extLst>
      <p:ext uri="{BB962C8B-B14F-4D97-AF65-F5344CB8AC3E}">
        <p14:creationId xmlns:p14="http://schemas.microsoft.com/office/powerpoint/2010/main" val="9514998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a:t>
            </a:r>
          </a:p>
        </p:txBody>
      </p:sp>
      <p:sp>
        <p:nvSpPr>
          <p:cNvPr id="3" name="Content Placeholder 2"/>
          <p:cNvSpPr>
            <a:spLocks noGrp="1"/>
          </p:cNvSpPr>
          <p:nvPr>
            <p:ph idx="1"/>
          </p:nvPr>
        </p:nvSpPr>
        <p:spPr/>
        <p:txBody>
          <a:bodyPr/>
          <a:lstStyle/>
          <a:p>
            <a:pPr marL="0" indent="0">
              <a:buNone/>
            </a:pPr>
            <a:r>
              <a:rPr lang="en-US" dirty="0"/>
              <a:t>i. Identify five types of conflict 1mark each (5marks)</a:t>
            </a:r>
          </a:p>
          <a:p>
            <a:pPr marL="0" indent="0">
              <a:buNone/>
            </a:pPr>
            <a:r>
              <a:rPr lang="en-US" dirty="0"/>
              <a:t>ii. Explain each of the above very well 3marks each (15 marks)</a:t>
            </a:r>
          </a:p>
          <a:p>
            <a:pPr marL="0" indent="0">
              <a:buNone/>
            </a:pPr>
            <a:r>
              <a:rPr lang="en-US" dirty="0"/>
              <a:t>iii. Give two examples for each of the types of conflict. 2marks each (10marks) </a:t>
            </a:r>
          </a:p>
          <a:p>
            <a:pPr marL="0" indent="0">
              <a:buNone/>
            </a:pPr>
            <a:endParaRPr lang="en-US" dirty="0"/>
          </a:p>
          <a:p>
            <a:pPr marL="0" indent="0">
              <a:buNone/>
            </a:pPr>
            <a:r>
              <a:rPr lang="en-US" dirty="0"/>
              <a:t>aeattah@mtu.edu.ng</a:t>
            </a:r>
          </a:p>
        </p:txBody>
      </p:sp>
    </p:spTree>
    <p:extLst>
      <p:ext uri="{BB962C8B-B14F-4D97-AF65-F5344CB8AC3E}">
        <p14:creationId xmlns:p14="http://schemas.microsoft.com/office/powerpoint/2010/main" val="16168425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UNDERSTANDING CONFLICT PROGRESSION</a:t>
            </a:r>
          </a:p>
        </p:txBody>
      </p:sp>
      <p:pic>
        <p:nvPicPr>
          <p:cNvPr id="4" name="Content Placeholder 3"/>
          <p:cNvPicPr>
            <a:picLocks noGrp="1" noChangeAspect="1"/>
          </p:cNvPicPr>
          <p:nvPr>
            <p:ph idx="1"/>
          </p:nvPr>
        </p:nvPicPr>
        <p:blipFill>
          <a:blip r:embed="rId2"/>
          <a:stretch>
            <a:fillRect/>
          </a:stretch>
        </p:blipFill>
        <p:spPr>
          <a:xfrm>
            <a:off x="2713456" y="1909846"/>
            <a:ext cx="4743784" cy="4351338"/>
          </a:xfrm>
          <a:prstGeom prst="rect">
            <a:avLst/>
          </a:prstGeom>
        </p:spPr>
      </p:pic>
    </p:spTree>
    <p:extLst>
      <p:ext uri="{BB962C8B-B14F-4D97-AF65-F5344CB8AC3E}">
        <p14:creationId xmlns:p14="http://schemas.microsoft.com/office/powerpoint/2010/main" val="263828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a:t>
            </a:r>
            <a:r>
              <a:rPr lang="en-US" b="1" dirty="0" err="1"/>
              <a:t>Cont</a:t>
            </a:r>
            <a:r>
              <a:rPr lang="en-US" b="1" dirty="0"/>
              <a:t>’</a:t>
            </a:r>
          </a:p>
        </p:txBody>
      </p:sp>
      <p:sp>
        <p:nvSpPr>
          <p:cNvPr id="3" name="Content Placeholder 2"/>
          <p:cNvSpPr>
            <a:spLocks noGrp="1"/>
          </p:cNvSpPr>
          <p:nvPr>
            <p:ph idx="1"/>
          </p:nvPr>
        </p:nvSpPr>
        <p:spPr/>
        <p:txBody>
          <a:bodyPr/>
          <a:lstStyle/>
          <a:p>
            <a:pPr marL="0" indent="0">
              <a:buNone/>
            </a:pPr>
            <a:r>
              <a:rPr lang="en-US" sz="4000" dirty="0"/>
              <a:t>2.</a:t>
            </a:r>
            <a:r>
              <a:rPr lang="en-US" dirty="0"/>
              <a:t>  </a:t>
            </a:r>
            <a:r>
              <a:rPr lang="en-US" sz="4000" dirty="0"/>
              <a:t>In politics, conflict is more explicitly defined. Conflict is said to exist when two or more groups engage in a struggle over values and claims to status, power and resources in which the aims of the opponents are to neutralize, injure or eliminate the rivals (</a:t>
            </a:r>
            <a:r>
              <a:rPr lang="en-US" sz="4000" dirty="0" err="1"/>
              <a:t>Jeong</a:t>
            </a:r>
            <a:r>
              <a:rPr lang="en-US" sz="4000" dirty="0"/>
              <a:t>, 2000)</a:t>
            </a:r>
          </a:p>
          <a:p>
            <a:endParaRPr lang="en-US" dirty="0"/>
          </a:p>
        </p:txBody>
      </p:sp>
    </p:spTree>
    <p:extLst>
      <p:ext uri="{BB962C8B-B14F-4D97-AF65-F5344CB8AC3E}">
        <p14:creationId xmlns:p14="http://schemas.microsoft.com/office/powerpoint/2010/main" val="42222923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CONFLICT ESCALATION</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5200" dirty="0"/>
              <a:t>This explains the increasing intensity of any conflict at any time. Certain factors are responsible for this and these are those factors that can worsen the flow of a conflict:</a:t>
            </a:r>
          </a:p>
          <a:p>
            <a:pPr lvl="0"/>
            <a:r>
              <a:rPr lang="en-US" sz="5200" dirty="0"/>
              <a:t>Provocation </a:t>
            </a:r>
          </a:p>
          <a:p>
            <a:pPr lvl="0"/>
            <a:r>
              <a:rPr lang="en-US" sz="5200" dirty="0"/>
              <a:t>Lack of skills</a:t>
            </a:r>
          </a:p>
          <a:p>
            <a:pPr lvl="0"/>
            <a:r>
              <a:rPr lang="en-US" sz="5200" dirty="0"/>
              <a:t>Insecurity </a:t>
            </a:r>
          </a:p>
          <a:p>
            <a:pPr lvl="0"/>
            <a:r>
              <a:rPr lang="en-US" sz="5200" dirty="0"/>
              <a:t>Intolerance </a:t>
            </a:r>
          </a:p>
          <a:p>
            <a:pPr marL="0" indent="0">
              <a:buNone/>
            </a:pPr>
            <a:endParaRPr lang="en-US" dirty="0"/>
          </a:p>
          <a:p>
            <a:pPr marL="0" indent="0">
              <a:buNone/>
            </a:pPr>
            <a:r>
              <a:rPr lang="en-US" dirty="0"/>
              <a:t>       </a:t>
            </a:r>
          </a:p>
          <a:p>
            <a:endParaRPr lang="en-US" dirty="0"/>
          </a:p>
        </p:txBody>
      </p:sp>
    </p:spTree>
    <p:extLst>
      <p:ext uri="{BB962C8B-B14F-4D97-AF65-F5344CB8AC3E}">
        <p14:creationId xmlns:p14="http://schemas.microsoft.com/office/powerpoint/2010/main" val="7643648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Escalation </a:t>
            </a:r>
            <a:r>
              <a:rPr lang="en-US" b="1" dirty="0" err="1"/>
              <a:t>Cont</a:t>
            </a:r>
            <a:r>
              <a:rPr lang="en-US" b="1" dirty="0"/>
              <a:t>’</a:t>
            </a:r>
          </a:p>
        </p:txBody>
      </p:sp>
      <p:sp>
        <p:nvSpPr>
          <p:cNvPr id="3" name="Content Placeholder 2"/>
          <p:cNvSpPr>
            <a:spLocks noGrp="1"/>
          </p:cNvSpPr>
          <p:nvPr>
            <p:ph idx="1"/>
          </p:nvPr>
        </p:nvSpPr>
        <p:spPr/>
        <p:txBody>
          <a:bodyPr>
            <a:normAutofit/>
          </a:bodyPr>
          <a:lstStyle/>
          <a:p>
            <a:pPr lvl="0"/>
            <a:r>
              <a:rPr lang="en-US" sz="4000" dirty="0"/>
              <a:t>Perception</a:t>
            </a:r>
          </a:p>
          <a:p>
            <a:pPr lvl="0"/>
            <a:r>
              <a:rPr lang="en-US" sz="4000" dirty="0"/>
              <a:t>Subjection </a:t>
            </a:r>
          </a:p>
          <a:p>
            <a:pPr lvl="0"/>
            <a:r>
              <a:rPr lang="en-US" sz="4000" dirty="0"/>
              <a:t>Ignorance</a:t>
            </a:r>
          </a:p>
          <a:p>
            <a:pPr lvl="0"/>
            <a:r>
              <a:rPr lang="en-US" sz="4000" dirty="0"/>
              <a:t>Mistrust</a:t>
            </a:r>
          </a:p>
        </p:txBody>
      </p:sp>
    </p:spTree>
    <p:extLst>
      <p:ext uri="{BB962C8B-B14F-4D97-AF65-F5344CB8AC3E}">
        <p14:creationId xmlns:p14="http://schemas.microsoft.com/office/powerpoint/2010/main" val="23109872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CONFLICT DE-ESCALATION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t> </a:t>
            </a:r>
            <a:r>
              <a:rPr lang="en-US" sz="3200" dirty="0"/>
              <a:t>This explains the decreasing intensity of any conflict at any time (i e, factors that can stem or reduce the course of a conflict in a reverse order downwards.</a:t>
            </a:r>
          </a:p>
          <a:p>
            <a:pPr marL="0" indent="0">
              <a:buNone/>
            </a:pPr>
            <a:r>
              <a:rPr lang="en-US" sz="3200" dirty="0"/>
              <a:t>They include:</a:t>
            </a:r>
            <a:endParaRPr lang="en-US" sz="3200" u="sng" dirty="0"/>
          </a:p>
          <a:p>
            <a:pPr lvl="0"/>
            <a:r>
              <a:rPr lang="en-US" sz="3200" dirty="0"/>
              <a:t>Reversal of all the above, </a:t>
            </a:r>
            <a:r>
              <a:rPr lang="en-US" sz="3200" dirty="0" err="1"/>
              <a:t>ie</a:t>
            </a:r>
            <a:r>
              <a:rPr lang="en-US" sz="3200" dirty="0"/>
              <a:t> the factors that escalates a conflict </a:t>
            </a:r>
          </a:p>
          <a:p>
            <a:pPr lvl="0"/>
            <a:r>
              <a:rPr lang="en-US" sz="3200" dirty="0"/>
              <a:t>Dialogue/negotiation </a:t>
            </a:r>
          </a:p>
          <a:p>
            <a:pPr lvl="0"/>
            <a:r>
              <a:rPr lang="en-US" sz="3200" dirty="0"/>
              <a:t>Shifting of positions </a:t>
            </a:r>
          </a:p>
          <a:p>
            <a:pPr lvl="0"/>
            <a:r>
              <a:rPr lang="en-US" sz="3200" dirty="0"/>
              <a:t>Third party intervention </a:t>
            </a:r>
          </a:p>
          <a:p>
            <a:pPr marL="0" indent="0">
              <a:buNone/>
            </a:pPr>
            <a:endParaRPr lang="en-US" dirty="0"/>
          </a:p>
        </p:txBody>
      </p:sp>
    </p:spTree>
    <p:extLst>
      <p:ext uri="{BB962C8B-B14F-4D97-AF65-F5344CB8AC3E}">
        <p14:creationId xmlns:p14="http://schemas.microsoft.com/office/powerpoint/2010/main" val="36010421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PEACE-KEEPING </a:t>
            </a:r>
            <a:endParaRPr lang="en-US" dirty="0"/>
          </a:p>
        </p:txBody>
      </p:sp>
      <p:sp>
        <p:nvSpPr>
          <p:cNvPr id="3" name="Content Placeholder 2"/>
          <p:cNvSpPr>
            <a:spLocks noGrp="1"/>
          </p:cNvSpPr>
          <p:nvPr>
            <p:ph idx="1"/>
          </p:nvPr>
        </p:nvSpPr>
        <p:spPr/>
        <p:txBody>
          <a:bodyPr>
            <a:normAutofit/>
          </a:bodyPr>
          <a:lstStyle/>
          <a:p>
            <a:r>
              <a:rPr lang="en-US" sz="4000" dirty="0"/>
              <a:t>Peace-keeping is an activity undertaken by the UN to maintain international peace and security. It is the active maintenance of truce between nations and communities especially by an international military force that is neutral.</a:t>
            </a:r>
          </a:p>
        </p:txBody>
      </p:sp>
    </p:spTree>
    <p:extLst>
      <p:ext uri="{BB962C8B-B14F-4D97-AF65-F5344CB8AC3E}">
        <p14:creationId xmlns:p14="http://schemas.microsoft.com/office/powerpoint/2010/main" val="4812210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Peace-Keeping </a:t>
            </a:r>
            <a:r>
              <a:rPr lang="en-US" b="1" dirty="0" err="1"/>
              <a:t>Cont</a:t>
            </a:r>
            <a:r>
              <a:rPr lang="en-US" b="1" dirty="0"/>
              <a:t>’</a:t>
            </a:r>
          </a:p>
        </p:txBody>
      </p:sp>
      <p:sp>
        <p:nvSpPr>
          <p:cNvPr id="3" name="Content Placeholder 2"/>
          <p:cNvSpPr>
            <a:spLocks noGrp="1"/>
          </p:cNvSpPr>
          <p:nvPr>
            <p:ph idx="1"/>
          </p:nvPr>
        </p:nvSpPr>
        <p:spPr/>
        <p:txBody>
          <a:bodyPr>
            <a:normAutofit/>
          </a:bodyPr>
          <a:lstStyle/>
          <a:p>
            <a:pPr marL="0" indent="0">
              <a:buNone/>
            </a:pPr>
            <a:r>
              <a:rPr lang="en-US" sz="4000" dirty="0"/>
              <a:t>The UN pioneered Peace-keeping in 1948 with the creation of UN Truce Supervision Organization (UNTSO) in the Middle East</a:t>
            </a:r>
          </a:p>
        </p:txBody>
      </p:sp>
    </p:spTree>
    <p:extLst>
      <p:ext uri="{BB962C8B-B14F-4D97-AF65-F5344CB8AC3E}">
        <p14:creationId xmlns:p14="http://schemas.microsoft.com/office/powerpoint/2010/main" val="33606854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 PEACE-KEEPING PRINCIPLES</a:t>
            </a:r>
          </a:p>
        </p:txBody>
      </p:sp>
      <p:sp>
        <p:nvSpPr>
          <p:cNvPr id="3" name="Content Placeholder 2"/>
          <p:cNvSpPr>
            <a:spLocks noGrp="1"/>
          </p:cNvSpPr>
          <p:nvPr>
            <p:ph idx="1"/>
          </p:nvPr>
        </p:nvSpPr>
        <p:spPr/>
        <p:txBody>
          <a:bodyPr/>
          <a:lstStyle/>
          <a:p>
            <a:pPr marL="0" indent="0">
              <a:buNone/>
            </a:pPr>
            <a:r>
              <a:rPr lang="en-US" sz="4000" dirty="0"/>
              <a:t>The UN peace keeping is guided by three (3) basic principles:</a:t>
            </a:r>
          </a:p>
          <a:p>
            <a:pPr marL="0" lvl="0" indent="0">
              <a:buNone/>
            </a:pPr>
            <a:r>
              <a:rPr lang="en-US" sz="4000" dirty="0"/>
              <a:t>1. Consent of the party (stakeholders). </a:t>
            </a:r>
          </a:p>
          <a:p>
            <a:pPr marL="0" lvl="0" indent="0">
              <a:buNone/>
            </a:pPr>
            <a:r>
              <a:rPr lang="en-US" sz="4000" dirty="0"/>
              <a:t>2. Impartiality. </a:t>
            </a:r>
          </a:p>
          <a:p>
            <a:pPr marL="0" lvl="0" indent="0">
              <a:buNone/>
            </a:pPr>
            <a:r>
              <a:rPr lang="en-US" sz="4000" dirty="0"/>
              <a:t>3. Non-use of force except in </a:t>
            </a:r>
            <a:r>
              <a:rPr lang="en-US" sz="4000" dirty="0" err="1"/>
              <a:t>self-defence</a:t>
            </a:r>
            <a:r>
              <a:rPr lang="en-US" sz="4000" dirty="0"/>
              <a:t> of the mandate. </a:t>
            </a:r>
          </a:p>
          <a:p>
            <a:endParaRPr lang="en-US" dirty="0"/>
          </a:p>
        </p:txBody>
      </p:sp>
    </p:spTree>
    <p:extLst>
      <p:ext uri="{BB962C8B-B14F-4D97-AF65-F5344CB8AC3E}">
        <p14:creationId xmlns:p14="http://schemas.microsoft.com/office/powerpoint/2010/main" val="9761981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AIMS OF PEACE-KEEPING</a:t>
            </a:r>
          </a:p>
        </p:txBody>
      </p:sp>
      <p:sp>
        <p:nvSpPr>
          <p:cNvPr id="3" name="Content Placeholder 2"/>
          <p:cNvSpPr>
            <a:spLocks noGrp="1"/>
          </p:cNvSpPr>
          <p:nvPr>
            <p:ph idx="1"/>
          </p:nvPr>
        </p:nvSpPr>
        <p:spPr/>
        <p:txBody>
          <a:bodyPr>
            <a:noAutofit/>
          </a:bodyPr>
          <a:lstStyle/>
          <a:p>
            <a:pPr marL="0" indent="0">
              <a:buNone/>
            </a:pPr>
            <a:r>
              <a:rPr lang="en-US" sz="3600" dirty="0"/>
              <a:t>UN peace keeping provides </a:t>
            </a:r>
          </a:p>
          <a:p>
            <a:pPr marL="0" indent="0">
              <a:buNone/>
            </a:pPr>
            <a:r>
              <a:rPr lang="en-US" sz="3600" dirty="0"/>
              <a:t>i. security, </a:t>
            </a:r>
          </a:p>
          <a:p>
            <a:pPr marL="0" indent="0">
              <a:buNone/>
            </a:pPr>
            <a:r>
              <a:rPr lang="en-US" sz="3600" dirty="0"/>
              <a:t>ii. political and peace building support to help countries navigate from conflict to peace</a:t>
            </a:r>
          </a:p>
          <a:p>
            <a:pPr marL="0" indent="0">
              <a:buNone/>
            </a:pPr>
            <a:r>
              <a:rPr lang="en-US" sz="3600" dirty="0"/>
              <a:t>iii. helps to maintain peace and  </a:t>
            </a:r>
          </a:p>
          <a:p>
            <a:pPr marL="0" indent="0">
              <a:buNone/>
            </a:pPr>
            <a:r>
              <a:rPr lang="en-US" sz="3600" dirty="0"/>
              <a:t>iv. facilitate political process</a:t>
            </a:r>
          </a:p>
        </p:txBody>
      </p:sp>
    </p:spTree>
    <p:extLst>
      <p:ext uri="{BB962C8B-B14F-4D97-AF65-F5344CB8AC3E}">
        <p14:creationId xmlns:p14="http://schemas.microsoft.com/office/powerpoint/2010/main" val="42620150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AIMS CONT’</a:t>
            </a:r>
          </a:p>
        </p:txBody>
      </p:sp>
      <p:sp>
        <p:nvSpPr>
          <p:cNvPr id="3" name="Content Placeholder 2"/>
          <p:cNvSpPr>
            <a:spLocks noGrp="1"/>
          </p:cNvSpPr>
          <p:nvPr>
            <p:ph idx="1"/>
          </p:nvPr>
        </p:nvSpPr>
        <p:spPr/>
        <p:txBody>
          <a:bodyPr>
            <a:noAutofit/>
          </a:bodyPr>
          <a:lstStyle/>
          <a:p>
            <a:pPr marL="571500" indent="-571500">
              <a:buAutoNum type="romanLcPeriod" startAt="5"/>
            </a:pPr>
            <a:r>
              <a:rPr lang="en-US" sz="3600" dirty="0"/>
              <a:t>protect civilians</a:t>
            </a:r>
          </a:p>
          <a:p>
            <a:pPr marL="571500" indent="-571500">
              <a:buAutoNum type="romanLcPeriod" startAt="5"/>
            </a:pPr>
            <a:r>
              <a:rPr lang="en-US" sz="3600" dirty="0"/>
              <a:t> assist in disarmament</a:t>
            </a:r>
          </a:p>
          <a:p>
            <a:pPr marL="571500" indent="-571500">
              <a:buAutoNum type="romanLcPeriod" startAt="5"/>
            </a:pPr>
            <a:r>
              <a:rPr lang="en-US" sz="3600" dirty="0"/>
              <a:t>demobilization and re-integration of the former combatants</a:t>
            </a:r>
          </a:p>
          <a:p>
            <a:pPr marL="571500" indent="-571500">
              <a:buAutoNum type="romanLcPeriod" startAt="5"/>
            </a:pPr>
            <a:r>
              <a:rPr lang="en-US" sz="3600" dirty="0"/>
              <a:t> support the organization of election</a:t>
            </a:r>
          </a:p>
          <a:p>
            <a:pPr marL="571500" indent="-571500">
              <a:buAutoNum type="romanLcPeriod" startAt="5"/>
            </a:pPr>
            <a:r>
              <a:rPr lang="en-US" sz="3600" dirty="0"/>
              <a:t>protect and promote human right and assist in restoring rule of law as well as confidence building. </a:t>
            </a:r>
          </a:p>
          <a:p>
            <a:endParaRPr lang="en-US" sz="3600" dirty="0"/>
          </a:p>
        </p:txBody>
      </p:sp>
    </p:spTree>
    <p:extLst>
      <p:ext uri="{BB962C8B-B14F-4D97-AF65-F5344CB8AC3E}">
        <p14:creationId xmlns:p14="http://schemas.microsoft.com/office/powerpoint/2010/main" val="21617891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SOME RECENT ACTIONS BY THE SECURITY COUNCIL </a:t>
            </a:r>
            <a:endParaRPr lang="en-US" dirty="0"/>
          </a:p>
        </p:txBody>
      </p:sp>
      <p:sp>
        <p:nvSpPr>
          <p:cNvPr id="3" name="Content Placeholder 2"/>
          <p:cNvSpPr>
            <a:spLocks noGrp="1"/>
          </p:cNvSpPr>
          <p:nvPr>
            <p:ph idx="1"/>
          </p:nvPr>
        </p:nvSpPr>
        <p:spPr/>
        <p:txBody>
          <a:bodyPr/>
          <a:lstStyle/>
          <a:p>
            <a:pPr marL="514350" lvl="0" indent="-514350">
              <a:buAutoNum type="arabicPeriod"/>
            </a:pPr>
            <a:r>
              <a:rPr lang="en-GB" dirty="0"/>
              <a:t>In July 2007, the council voted unanimously to deploy a 26,000 strong joint United Nations/African Union mission, in Gabon, in an attempt to quell the violence in Sudan’s Western region where fighting between pro-government militia and rebels has killed more than 250,000 since 2003. </a:t>
            </a:r>
          </a:p>
          <a:p>
            <a:pPr marL="514350" indent="-514350">
              <a:buFont typeface="Arial" panose="020B0604020202020204" pitchFamily="34" charset="0"/>
              <a:buAutoNum type="arabicPeriod"/>
            </a:pPr>
            <a:r>
              <a:rPr lang="en-GB" dirty="0"/>
              <a:t>The council established two (2) international criminal tribunals to prosecute crimes against humanity.</a:t>
            </a:r>
            <a:endParaRPr lang="en-US" dirty="0"/>
          </a:p>
          <a:p>
            <a:pPr marL="514350" lvl="0" indent="-514350">
              <a:buAutoNum type="arabicPeriod"/>
            </a:pPr>
            <a:endParaRPr lang="en-US" dirty="0"/>
          </a:p>
          <a:p>
            <a:endParaRPr lang="en-US" dirty="0"/>
          </a:p>
        </p:txBody>
      </p:sp>
    </p:spTree>
    <p:extLst>
      <p:ext uri="{BB962C8B-B14F-4D97-AF65-F5344CB8AC3E}">
        <p14:creationId xmlns:p14="http://schemas.microsoft.com/office/powerpoint/2010/main" val="34920738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GB" dirty="0"/>
              <a:t>3. Following the terrorist attack on the USA on 11</a:t>
            </a:r>
            <a:r>
              <a:rPr lang="en-GB" baseline="30000" dirty="0"/>
              <a:t>th</a:t>
            </a:r>
            <a:r>
              <a:rPr lang="en-GB" dirty="0"/>
              <a:t> Sept 2001, the council established its counter anti-terrorism community to help states increase their capability to fight terrorism. </a:t>
            </a:r>
            <a:endParaRPr lang="en-US" dirty="0"/>
          </a:p>
        </p:txBody>
      </p:sp>
    </p:spTree>
    <p:extLst>
      <p:ext uri="{BB962C8B-B14F-4D97-AF65-F5344CB8AC3E}">
        <p14:creationId xmlns:p14="http://schemas.microsoft.com/office/powerpoint/2010/main" val="4116724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a:t>
            </a:r>
            <a:r>
              <a:rPr lang="en-US" b="1" dirty="0" err="1"/>
              <a:t>Cont</a:t>
            </a:r>
            <a:r>
              <a:rPr lang="en-US" b="1" dirty="0"/>
              <a:t>’</a:t>
            </a:r>
          </a:p>
        </p:txBody>
      </p:sp>
      <p:sp>
        <p:nvSpPr>
          <p:cNvPr id="3" name="Content Placeholder 2"/>
          <p:cNvSpPr>
            <a:spLocks noGrp="1"/>
          </p:cNvSpPr>
          <p:nvPr>
            <p:ph idx="1"/>
          </p:nvPr>
        </p:nvSpPr>
        <p:spPr/>
        <p:txBody>
          <a:bodyPr/>
          <a:lstStyle/>
          <a:p>
            <a:pPr marL="0" indent="0">
              <a:buNone/>
            </a:pPr>
            <a:r>
              <a:rPr lang="en-US" sz="4000" dirty="0"/>
              <a:t>3. Conflict also connotes different perceptions, which may not necessarily result in hostility. This way, conflict simply means ‘a different perception’ or view to an issue or situation (</a:t>
            </a:r>
            <a:r>
              <a:rPr lang="en-US" sz="4000" dirty="0" err="1"/>
              <a:t>Barash</a:t>
            </a:r>
            <a:r>
              <a:rPr lang="en-US" sz="4000" dirty="0"/>
              <a:t> and </a:t>
            </a:r>
            <a:r>
              <a:rPr lang="en-US" sz="4000" dirty="0" err="1"/>
              <a:t>Webel</a:t>
            </a:r>
            <a:r>
              <a:rPr lang="en-US" sz="4000" dirty="0"/>
              <a:t>, 2002). </a:t>
            </a:r>
          </a:p>
        </p:txBody>
      </p:sp>
    </p:spTree>
    <p:extLst>
      <p:ext uri="{BB962C8B-B14F-4D97-AF65-F5344CB8AC3E}">
        <p14:creationId xmlns:p14="http://schemas.microsoft.com/office/powerpoint/2010/main" val="23780884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ROLE OF INTERNATIONAL ORGANIZATIONS IN CONFLICT RESOLUTION </a:t>
            </a:r>
            <a:br>
              <a:rPr lang="en-US" dirty="0"/>
            </a:br>
            <a:endParaRPr lang="en-US" dirty="0"/>
          </a:p>
        </p:txBody>
      </p:sp>
      <p:sp>
        <p:nvSpPr>
          <p:cNvPr id="3" name="Content Placeholder 2"/>
          <p:cNvSpPr>
            <a:spLocks noGrp="1"/>
          </p:cNvSpPr>
          <p:nvPr>
            <p:ph idx="1"/>
          </p:nvPr>
        </p:nvSpPr>
        <p:spPr/>
        <p:txBody>
          <a:bodyPr/>
          <a:lstStyle/>
          <a:p>
            <a:r>
              <a:rPr lang="en-US" sz="3600" dirty="0"/>
              <a:t>An international organization is an organization established by a treaty or other instrument governed by an international law and possessing its own legal personality. </a:t>
            </a:r>
          </a:p>
          <a:p>
            <a:endParaRPr lang="en-US" dirty="0"/>
          </a:p>
        </p:txBody>
      </p:sp>
    </p:spTree>
    <p:extLst>
      <p:ext uri="{BB962C8B-B14F-4D97-AF65-F5344CB8AC3E}">
        <p14:creationId xmlns:p14="http://schemas.microsoft.com/office/powerpoint/2010/main" val="2031983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UNITED NATIONS (UN) </a:t>
            </a:r>
            <a:endParaRPr lang="en-US" dirty="0"/>
          </a:p>
        </p:txBody>
      </p:sp>
      <p:sp>
        <p:nvSpPr>
          <p:cNvPr id="3" name="Content Placeholder 2"/>
          <p:cNvSpPr>
            <a:spLocks noGrp="1"/>
          </p:cNvSpPr>
          <p:nvPr>
            <p:ph idx="1"/>
          </p:nvPr>
        </p:nvSpPr>
        <p:spPr/>
        <p:txBody>
          <a:bodyPr/>
          <a:lstStyle/>
          <a:p>
            <a:r>
              <a:rPr lang="en-US" sz="3600" dirty="0"/>
              <a:t>It is a unique organization of independent countries that have come together to work for world peace and social progress. The organization formerly came into existence on Oct 24, 1945 with 51 countries considered as founding members. By the end of 2008, the membership of the UN had grown to 192</a:t>
            </a:r>
            <a:r>
              <a:rPr lang="en-US" dirty="0"/>
              <a:t>. </a:t>
            </a:r>
          </a:p>
        </p:txBody>
      </p:sp>
    </p:spTree>
    <p:extLst>
      <p:ext uri="{BB962C8B-B14F-4D97-AF65-F5344CB8AC3E}">
        <p14:creationId xmlns:p14="http://schemas.microsoft.com/office/powerpoint/2010/main" val="18563186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UN has four (4) Main purposes</a:t>
            </a:r>
            <a:r>
              <a:rPr lang="en-US" dirty="0"/>
              <a:t>. </a:t>
            </a:r>
            <a:endParaRPr lang="en-US" sz="3600" dirty="0"/>
          </a:p>
        </p:txBody>
      </p:sp>
      <p:sp>
        <p:nvSpPr>
          <p:cNvPr id="3" name="Content Placeholder 2"/>
          <p:cNvSpPr>
            <a:spLocks noGrp="1"/>
          </p:cNvSpPr>
          <p:nvPr>
            <p:ph idx="1"/>
          </p:nvPr>
        </p:nvSpPr>
        <p:spPr/>
        <p:txBody>
          <a:bodyPr>
            <a:normAutofit/>
          </a:bodyPr>
          <a:lstStyle/>
          <a:p>
            <a:pPr marL="457200" lvl="1" indent="0">
              <a:buNone/>
            </a:pPr>
            <a:r>
              <a:rPr lang="en-US" sz="3600" dirty="0"/>
              <a:t>1. To keep peace throughout the world</a:t>
            </a:r>
          </a:p>
          <a:p>
            <a:pPr marL="457200" lvl="1" indent="0">
              <a:buNone/>
            </a:pPr>
            <a:r>
              <a:rPr lang="en-US" sz="3600" dirty="0"/>
              <a:t>2. To develop friendly relation among nations</a:t>
            </a:r>
          </a:p>
          <a:p>
            <a:pPr marL="457200" lvl="1" indent="0">
              <a:buNone/>
            </a:pPr>
            <a:r>
              <a:rPr lang="en-US" sz="3600" dirty="0"/>
              <a:t>3. To work together, come together to help people live better lives, deal with hunger, disease and illiteracy, and to encourage respect for each other’s’ right and freedom. </a:t>
            </a:r>
          </a:p>
          <a:p>
            <a:pPr marL="457200" lvl="1" indent="0">
              <a:buNone/>
            </a:pPr>
            <a:r>
              <a:rPr lang="en-US" sz="3600" dirty="0"/>
              <a:t>4. To be a </a:t>
            </a:r>
            <a:r>
              <a:rPr lang="en-US" sz="3600" dirty="0" err="1"/>
              <a:t>centre</a:t>
            </a:r>
            <a:r>
              <a:rPr lang="en-US" sz="3600" dirty="0"/>
              <a:t> for helping nations achieves its goal.</a:t>
            </a:r>
          </a:p>
          <a:p>
            <a:endParaRPr lang="en-US" sz="3600" dirty="0"/>
          </a:p>
        </p:txBody>
      </p:sp>
    </p:spTree>
    <p:extLst>
      <p:ext uri="{BB962C8B-B14F-4D97-AF65-F5344CB8AC3E}">
        <p14:creationId xmlns:p14="http://schemas.microsoft.com/office/powerpoint/2010/main" val="7252244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METHODS ADOPTED BY UN TO ACHIEVE THEIR GOALS </a:t>
            </a:r>
            <a:endParaRPr lang="en-US" dirty="0"/>
          </a:p>
        </p:txBody>
      </p:sp>
      <p:sp>
        <p:nvSpPr>
          <p:cNvPr id="3" name="Content Placeholder 2"/>
          <p:cNvSpPr>
            <a:spLocks noGrp="1"/>
          </p:cNvSpPr>
          <p:nvPr>
            <p:ph idx="1"/>
          </p:nvPr>
        </p:nvSpPr>
        <p:spPr/>
        <p:txBody>
          <a:bodyPr/>
          <a:lstStyle/>
          <a:p>
            <a:pPr marL="0" lvl="0" indent="0">
              <a:buNone/>
            </a:pPr>
            <a:r>
              <a:rPr lang="en-US" sz="3600" dirty="0"/>
              <a:t>1. Pacific settlement or adjustment of dispute .I.e. seeking peaceful means by the use of mediation, negotiation, enquires judicial settlement, resort to regional agencies (AU, ECOWAS) or arrangement for amicable and peaceful conflict resolution. </a:t>
            </a:r>
          </a:p>
          <a:p>
            <a:pPr marL="0" lvl="0" indent="0">
              <a:buNone/>
            </a:pPr>
            <a:r>
              <a:rPr lang="en-US" sz="3600" dirty="0"/>
              <a:t>2. The use of collective measures .I.e. taking collective actions which are coercive in nature. </a:t>
            </a:r>
          </a:p>
          <a:p>
            <a:endParaRPr lang="en-US" dirty="0"/>
          </a:p>
        </p:txBody>
      </p:sp>
    </p:spTree>
    <p:extLst>
      <p:ext uri="{BB962C8B-B14F-4D97-AF65-F5344CB8AC3E}">
        <p14:creationId xmlns:p14="http://schemas.microsoft.com/office/powerpoint/2010/main" val="27516626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a:t>
            </a:r>
          </a:p>
        </p:txBody>
      </p:sp>
      <p:sp>
        <p:nvSpPr>
          <p:cNvPr id="3" name="Content Placeholder 2"/>
          <p:cNvSpPr>
            <a:spLocks noGrp="1"/>
          </p:cNvSpPr>
          <p:nvPr>
            <p:ph idx="1"/>
          </p:nvPr>
        </p:nvSpPr>
        <p:spPr/>
        <p:txBody>
          <a:bodyPr/>
          <a:lstStyle/>
          <a:p>
            <a:pPr marL="0" indent="0">
              <a:buNone/>
            </a:pPr>
            <a:r>
              <a:rPr lang="en-US" dirty="0"/>
              <a:t>1. Enumerate the functions of the organs of the UN.</a:t>
            </a:r>
          </a:p>
          <a:p>
            <a:pPr marL="0" indent="0">
              <a:buNone/>
            </a:pPr>
            <a:r>
              <a:rPr lang="en-US" dirty="0"/>
              <a:t>2. List out the countries that makes up </a:t>
            </a:r>
            <a:r>
              <a:rPr lang="en-US"/>
              <a:t>the ECOWAS.</a:t>
            </a:r>
            <a:endParaRPr lang="en-US" dirty="0"/>
          </a:p>
        </p:txBody>
      </p:sp>
    </p:spTree>
    <p:extLst>
      <p:ext uri="{BB962C8B-B14F-4D97-AF65-F5344CB8AC3E}">
        <p14:creationId xmlns:p14="http://schemas.microsoft.com/office/powerpoint/2010/main" val="29610634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ORGANS OF THE UN</a:t>
            </a:r>
            <a:endParaRPr lang="en-US" dirty="0"/>
          </a:p>
        </p:txBody>
      </p:sp>
      <p:sp>
        <p:nvSpPr>
          <p:cNvPr id="3" name="Content Placeholder 2"/>
          <p:cNvSpPr>
            <a:spLocks noGrp="1"/>
          </p:cNvSpPr>
          <p:nvPr>
            <p:ph idx="1"/>
          </p:nvPr>
        </p:nvSpPr>
        <p:spPr/>
        <p:txBody>
          <a:bodyPr/>
          <a:lstStyle/>
          <a:p>
            <a:r>
              <a:rPr lang="en-US" dirty="0"/>
              <a:t>There are six (6) organs of the UN</a:t>
            </a:r>
          </a:p>
          <a:p>
            <a:pPr marL="0" lvl="0" indent="0">
              <a:buNone/>
            </a:pPr>
            <a:r>
              <a:rPr lang="en-US" dirty="0"/>
              <a:t>1. General Assembly </a:t>
            </a:r>
          </a:p>
          <a:p>
            <a:pPr marL="0" lvl="0" indent="0">
              <a:buNone/>
            </a:pPr>
            <a:r>
              <a:rPr lang="en-US" dirty="0"/>
              <a:t>2. Security Council </a:t>
            </a:r>
          </a:p>
          <a:p>
            <a:pPr marL="0" lvl="0" indent="0">
              <a:buNone/>
            </a:pPr>
            <a:r>
              <a:rPr lang="en-US" dirty="0"/>
              <a:t>3. Economic and Social Council</a:t>
            </a:r>
          </a:p>
          <a:p>
            <a:pPr marL="0" lvl="0" indent="0">
              <a:buNone/>
            </a:pPr>
            <a:r>
              <a:rPr lang="en-US" dirty="0"/>
              <a:t>4. Trusteeship  Council </a:t>
            </a:r>
          </a:p>
          <a:p>
            <a:pPr marL="0" lvl="0" indent="0">
              <a:buNone/>
            </a:pPr>
            <a:r>
              <a:rPr lang="en-US" dirty="0"/>
              <a:t>5. International  court for Justice</a:t>
            </a:r>
          </a:p>
          <a:p>
            <a:pPr marL="0" lvl="0" indent="0">
              <a:buNone/>
            </a:pPr>
            <a:r>
              <a:rPr lang="en-US" dirty="0"/>
              <a:t>6. The Secretariat </a:t>
            </a:r>
          </a:p>
          <a:p>
            <a:endParaRPr lang="en-US" dirty="0"/>
          </a:p>
        </p:txBody>
      </p:sp>
    </p:spTree>
    <p:extLst>
      <p:ext uri="{BB962C8B-B14F-4D97-AF65-F5344CB8AC3E}">
        <p14:creationId xmlns:p14="http://schemas.microsoft.com/office/powerpoint/2010/main" val="18066160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FUNCTIONS OF THE SECURITY COUNCIL </a:t>
            </a:r>
            <a:endParaRPr lang="en-US" dirty="0"/>
          </a:p>
        </p:txBody>
      </p:sp>
      <p:sp>
        <p:nvSpPr>
          <p:cNvPr id="3" name="Content Placeholder 2"/>
          <p:cNvSpPr>
            <a:spLocks noGrp="1"/>
          </p:cNvSpPr>
          <p:nvPr>
            <p:ph idx="1"/>
          </p:nvPr>
        </p:nvSpPr>
        <p:spPr/>
        <p:txBody>
          <a:bodyPr/>
          <a:lstStyle/>
          <a:p>
            <a:pPr lvl="0"/>
            <a:r>
              <a:rPr lang="en-US" dirty="0"/>
              <a:t>To investigate any dispute or situation, that may lead to international conflict. </a:t>
            </a:r>
          </a:p>
          <a:p>
            <a:pPr lvl="0"/>
            <a:r>
              <a:rPr lang="en-US" dirty="0"/>
              <a:t>To recommend methods and terms of settlement. </a:t>
            </a:r>
          </a:p>
          <a:p>
            <a:pPr lvl="0"/>
            <a:r>
              <a:rPr lang="en-US" dirty="0"/>
              <a:t>To recommend actions against any threat or act of aggression. </a:t>
            </a:r>
          </a:p>
          <a:p>
            <a:pPr lvl="0"/>
            <a:r>
              <a:rPr lang="en-US" dirty="0"/>
              <a:t>To recommend to the General Assembly who should be appointed Secretary General of the United Nations. </a:t>
            </a:r>
          </a:p>
          <a:p>
            <a:endParaRPr lang="en-US" dirty="0"/>
          </a:p>
        </p:txBody>
      </p:sp>
    </p:spTree>
    <p:extLst>
      <p:ext uri="{BB962C8B-B14F-4D97-AF65-F5344CB8AC3E}">
        <p14:creationId xmlns:p14="http://schemas.microsoft.com/office/powerpoint/2010/main" val="131085024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ECONOMIC COMMUNITY OF WEST AFRICAN STATE (ECOWAS)</a:t>
            </a:r>
            <a:br>
              <a:rPr lang="en-US" dirty="0"/>
            </a:br>
            <a:endParaRPr lang="en-US" dirty="0"/>
          </a:p>
        </p:txBody>
      </p:sp>
      <p:sp>
        <p:nvSpPr>
          <p:cNvPr id="3" name="Content Placeholder 2"/>
          <p:cNvSpPr>
            <a:spLocks noGrp="1"/>
          </p:cNvSpPr>
          <p:nvPr>
            <p:ph idx="1"/>
          </p:nvPr>
        </p:nvSpPr>
        <p:spPr/>
        <p:txBody>
          <a:bodyPr/>
          <a:lstStyle/>
          <a:p>
            <a:r>
              <a:rPr lang="en-GB" dirty="0"/>
              <a:t>It was founded in 1975 for economic integration but expanded her scope beyond economy to politics, peace and even security. </a:t>
            </a:r>
            <a:endParaRPr lang="en-US" dirty="0"/>
          </a:p>
          <a:p>
            <a:r>
              <a:rPr lang="en-GB" dirty="0"/>
              <a:t>The ECOWAS community court of Justice created by a protocol in 1991 allows the rulings on disputes between states over interpretations of the law which could be in the country. </a:t>
            </a:r>
            <a:endParaRPr lang="en-US" dirty="0"/>
          </a:p>
        </p:txBody>
      </p:sp>
    </p:spTree>
    <p:extLst>
      <p:ext uri="{BB962C8B-B14F-4D97-AF65-F5344CB8AC3E}">
        <p14:creationId xmlns:p14="http://schemas.microsoft.com/office/powerpoint/2010/main" val="39046624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ROLES OF ECOWAS IN REGIONAL PEACE</a:t>
            </a:r>
            <a:br>
              <a:rPr lang="en-US" dirty="0"/>
            </a:br>
            <a:endParaRPr lang="en-US" dirty="0"/>
          </a:p>
        </p:txBody>
      </p:sp>
      <p:sp>
        <p:nvSpPr>
          <p:cNvPr id="3" name="Content Placeholder 2"/>
          <p:cNvSpPr>
            <a:spLocks noGrp="1"/>
          </p:cNvSpPr>
          <p:nvPr>
            <p:ph idx="1"/>
          </p:nvPr>
        </p:nvSpPr>
        <p:spPr/>
        <p:txBody>
          <a:bodyPr/>
          <a:lstStyle/>
          <a:p>
            <a:pPr marL="0" lvl="0" indent="0">
              <a:buNone/>
            </a:pPr>
            <a:r>
              <a:rPr lang="en-GB" dirty="0"/>
              <a:t>1. Early warning and response network.</a:t>
            </a:r>
            <a:endParaRPr lang="en-US" dirty="0"/>
          </a:p>
          <a:p>
            <a:pPr marL="0" lvl="0" indent="0">
              <a:buNone/>
            </a:pPr>
            <a:r>
              <a:rPr lang="en-GB" dirty="0"/>
              <a:t>2. Engagement.</a:t>
            </a:r>
            <a:endParaRPr lang="en-US" dirty="0"/>
          </a:p>
          <a:p>
            <a:pPr marL="0" lvl="0" indent="0">
              <a:buNone/>
            </a:pPr>
            <a:r>
              <a:rPr lang="en-GB" dirty="0"/>
              <a:t>3. Mediation.</a:t>
            </a:r>
            <a:endParaRPr lang="en-US" dirty="0"/>
          </a:p>
          <a:p>
            <a:pPr marL="0" lvl="0" indent="0">
              <a:buNone/>
            </a:pPr>
            <a:r>
              <a:rPr lang="en-GB" dirty="0"/>
              <a:t>4. ECOWAS stand-by force.</a:t>
            </a:r>
            <a:endParaRPr lang="en-US" dirty="0"/>
          </a:p>
          <a:p>
            <a:pPr marL="0" lvl="0" indent="0">
              <a:buNone/>
            </a:pPr>
            <a:r>
              <a:rPr lang="en-GB" dirty="0"/>
              <a:t>5. ECOWAS conflict prevention framework. </a:t>
            </a:r>
            <a:endParaRPr lang="en-US" dirty="0"/>
          </a:p>
        </p:txBody>
      </p:sp>
    </p:spTree>
    <p:extLst>
      <p:ext uri="{BB962C8B-B14F-4D97-AF65-F5344CB8AC3E}">
        <p14:creationId xmlns:p14="http://schemas.microsoft.com/office/powerpoint/2010/main" val="4427825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of the Peace Education:</a:t>
            </a:r>
            <a:endParaRPr lang="en-US" dirty="0"/>
          </a:p>
        </p:txBody>
      </p:sp>
      <p:sp>
        <p:nvSpPr>
          <p:cNvPr id="3" name="Content Placeholder 2"/>
          <p:cNvSpPr>
            <a:spLocks noGrp="1"/>
          </p:cNvSpPr>
          <p:nvPr>
            <p:ph idx="1"/>
          </p:nvPr>
        </p:nvSpPr>
        <p:spPr/>
        <p:txBody>
          <a:bodyPr>
            <a:normAutofit/>
          </a:bodyPr>
          <a:lstStyle/>
          <a:p>
            <a:pPr marL="0" indent="0">
              <a:buNone/>
            </a:pPr>
            <a:r>
              <a:rPr lang="en-US" dirty="0"/>
              <a:t>There is no universally accepted definition for Peace Education.</a:t>
            </a:r>
          </a:p>
          <a:p>
            <a:pPr marL="0" indent="0">
              <a:buNone/>
            </a:pPr>
            <a:r>
              <a:rPr lang="en-US" dirty="0"/>
              <a:t>According to </a:t>
            </a:r>
            <a:r>
              <a:rPr lang="en-US" b="1" dirty="0" err="1"/>
              <a:t>Freire</a:t>
            </a:r>
            <a:r>
              <a:rPr lang="en-US" b="1" dirty="0"/>
              <a:t> </a:t>
            </a:r>
            <a:r>
              <a:rPr lang="en-US" dirty="0"/>
              <a:t>(2006) “Peace education is a mechanism for the transformation from a culture of violence to a culture of peace through a process of “</a:t>
            </a:r>
            <a:r>
              <a:rPr lang="en-US" dirty="0" err="1"/>
              <a:t>conscientisation</a:t>
            </a:r>
            <a:r>
              <a:rPr lang="en-US" dirty="0"/>
              <a:t>”</a:t>
            </a:r>
          </a:p>
          <a:p>
            <a:pPr marL="0" indent="0">
              <a:buNone/>
            </a:pPr>
            <a:r>
              <a:rPr lang="en-US" b="1" dirty="0"/>
              <a:t>Betty Reardon </a:t>
            </a:r>
            <a:r>
              <a:rPr lang="en-US" dirty="0"/>
              <a:t>defines “Peace Education is the attempt to promote the development of an authentic universal consciousness that will enable us to function as global citizens and to transforms the present human condition by changing the social structures and patterns of thought that have created it”.</a:t>
            </a:r>
          </a:p>
        </p:txBody>
      </p:sp>
    </p:spTree>
    <p:extLst>
      <p:ext uri="{BB962C8B-B14F-4D97-AF65-F5344CB8AC3E}">
        <p14:creationId xmlns:p14="http://schemas.microsoft.com/office/powerpoint/2010/main" val="2328070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a:t>
            </a:r>
            <a:r>
              <a:rPr lang="en-US" b="1" dirty="0" err="1"/>
              <a:t>Cont</a:t>
            </a:r>
            <a:r>
              <a:rPr lang="en-US" b="1" dirty="0"/>
              <a:t>’</a:t>
            </a:r>
          </a:p>
        </p:txBody>
      </p:sp>
      <p:sp>
        <p:nvSpPr>
          <p:cNvPr id="3" name="Content Placeholder 2"/>
          <p:cNvSpPr>
            <a:spLocks noGrp="1"/>
          </p:cNvSpPr>
          <p:nvPr>
            <p:ph idx="1"/>
          </p:nvPr>
        </p:nvSpPr>
        <p:spPr/>
        <p:txBody>
          <a:bodyPr/>
          <a:lstStyle/>
          <a:p>
            <a:pPr marL="0" indent="0">
              <a:buNone/>
            </a:pPr>
            <a:r>
              <a:rPr lang="en-US" sz="4000" dirty="0"/>
              <a:t>4</a:t>
            </a:r>
            <a:r>
              <a:rPr lang="en-US" dirty="0"/>
              <a:t>. </a:t>
            </a:r>
            <a:r>
              <a:rPr lang="en-US" sz="4000" dirty="0"/>
              <a:t>Conflict may also connote hostility or physical confrontation (</a:t>
            </a:r>
            <a:r>
              <a:rPr lang="en-US" sz="4000" dirty="0" err="1"/>
              <a:t>Jeong</a:t>
            </a:r>
            <a:r>
              <a:rPr lang="en-US" sz="4000" dirty="0"/>
              <a:t>, 2000). When goal incompatibility or perception/value differences reach a buildup, a manifestation of actual hostility or clashes is possible.</a:t>
            </a:r>
          </a:p>
        </p:txBody>
      </p:sp>
    </p:spTree>
    <p:extLst>
      <p:ext uri="{BB962C8B-B14F-4D97-AF65-F5344CB8AC3E}">
        <p14:creationId xmlns:p14="http://schemas.microsoft.com/office/powerpoint/2010/main" val="26098988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Peace Education is an attempt to respond to problems of conflict and violence of scale ranging from the global and national to the local and personal. It is about exploring ways of creating more just and sustainable futures. </a:t>
            </a:r>
            <a:r>
              <a:rPr lang="en-US" b="1" dirty="0" err="1"/>
              <a:t>Laing.R.D</a:t>
            </a:r>
            <a:r>
              <a:rPr lang="en-US" dirty="0"/>
              <a:t>.(1978)</a:t>
            </a:r>
          </a:p>
        </p:txBody>
      </p:sp>
    </p:spTree>
    <p:extLst>
      <p:ext uri="{BB962C8B-B14F-4D97-AF65-F5344CB8AC3E}">
        <p14:creationId xmlns:p14="http://schemas.microsoft.com/office/powerpoint/2010/main" val="18239745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t>Declaration of the 44th session of the international conference on education held at Geneva in 1994 has listed the following aims of peace education.</a:t>
            </a:r>
          </a:p>
          <a:p>
            <a:pPr marL="0" indent="0">
              <a:buNone/>
            </a:pPr>
            <a:r>
              <a:rPr lang="en-US" dirty="0"/>
              <a:t>i. To develop sense of universal values in every individual.</a:t>
            </a:r>
          </a:p>
          <a:p>
            <a:pPr marL="0" indent="0">
              <a:buNone/>
            </a:pPr>
            <a:r>
              <a:rPr lang="en-US" dirty="0"/>
              <a:t>ii. To prepare citizens to cope with difficult and uncertain situations and fitting them for personal autonomy and responsibility.</a:t>
            </a:r>
          </a:p>
          <a:p>
            <a:pPr marL="0" indent="0">
              <a:buNone/>
            </a:pPr>
            <a:r>
              <a:rPr lang="en-US" dirty="0"/>
              <a:t>iii. To educate the individual and develop the ability to recognize and accept the values which exist in the diversity of individuals.</a:t>
            </a:r>
          </a:p>
        </p:txBody>
      </p:sp>
    </p:spTree>
    <p:extLst>
      <p:ext uri="{BB962C8B-B14F-4D97-AF65-F5344CB8AC3E}">
        <p14:creationId xmlns:p14="http://schemas.microsoft.com/office/powerpoint/2010/main" val="287267588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t>iv. To strengthen peace, friendship and solidarity between individuals and people.</a:t>
            </a:r>
          </a:p>
          <a:p>
            <a:pPr marL="0" indent="0">
              <a:buNone/>
            </a:pPr>
            <a:r>
              <a:rPr lang="en-US" dirty="0"/>
              <a:t>v. To develop the ability of non-violent conflict – resolution among the individuals.</a:t>
            </a:r>
          </a:p>
          <a:p>
            <a:pPr marL="0" indent="0">
              <a:buNone/>
            </a:pPr>
            <a:r>
              <a:rPr lang="en-US" dirty="0"/>
              <a:t>vi. To cultivate the ability to make informed choices, basing their judgments and actions not only on the analysis of present situations and the vision of a preferred future among the individuals</a:t>
            </a:r>
          </a:p>
        </p:txBody>
      </p:sp>
    </p:spTree>
    <p:extLst>
      <p:ext uri="{BB962C8B-B14F-4D97-AF65-F5344CB8AC3E}">
        <p14:creationId xmlns:p14="http://schemas.microsoft.com/office/powerpoint/2010/main" val="11685975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vii. To teach the citizens to respect the cultural heritage, protect the environment and social harmony.</a:t>
            </a:r>
          </a:p>
          <a:p>
            <a:pPr marL="0" indent="0">
              <a:buNone/>
            </a:pPr>
            <a:r>
              <a:rPr lang="en-US" dirty="0"/>
              <a:t>viii. To cultivate citizens in the line of solidarity feeling and feeling of equity at the national and international levels in the perspectives of a balanced and long-term development.</a:t>
            </a:r>
          </a:p>
          <a:p>
            <a:endParaRPr lang="en-US" dirty="0"/>
          </a:p>
        </p:txBody>
      </p:sp>
    </p:spTree>
    <p:extLst>
      <p:ext uri="{BB962C8B-B14F-4D97-AF65-F5344CB8AC3E}">
        <p14:creationId xmlns:p14="http://schemas.microsoft.com/office/powerpoint/2010/main" val="33277626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CONFLICT HANDLING TECHNIQUES </a:t>
            </a:r>
            <a:br>
              <a:rPr lang="en-US" dirty="0"/>
            </a:br>
            <a:endParaRPr lang="en-US" dirty="0"/>
          </a:p>
        </p:txBody>
      </p:sp>
      <p:sp>
        <p:nvSpPr>
          <p:cNvPr id="3" name="Content Placeholder 2"/>
          <p:cNvSpPr>
            <a:spLocks noGrp="1"/>
          </p:cNvSpPr>
          <p:nvPr>
            <p:ph idx="1"/>
          </p:nvPr>
        </p:nvSpPr>
        <p:spPr/>
        <p:txBody>
          <a:bodyPr/>
          <a:lstStyle/>
          <a:p>
            <a:r>
              <a:rPr lang="en-US" b="1" dirty="0"/>
              <a:t>1. Competing</a:t>
            </a:r>
            <a:endParaRPr lang="en-US" dirty="0"/>
          </a:p>
          <a:p>
            <a:r>
              <a:rPr lang="en-US" dirty="0"/>
              <a:t>It means “Standing up for rights”, defending a position which we believe is correct, or simple trying to win. It is a style in which one’s own needs are advocated over the needs of others. It relies on an aggressive style of communication, low regard for future relationships, and the exercise of coercive power</a:t>
            </a:r>
          </a:p>
        </p:txBody>
      </p:sp>
    </p:spTree>
    <p:extLst>
      <p:ext uri="{BB962C8B-B14F-4D97-AF65-F5344CB8AC3E}">
        <p14:creationId xmlns:p14="http://schemas.microsoft.com/office/powerpoint/2010/main" val="18288035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2. Avoiding</a:t>
            </a:r>
            <a:endParaRPr lang="en-US" dirty="0"/>
          </a:p>
          <a:p>
            <a:pPr marL="0" indent="0">
              <a:buNone/>
            </a:pPr>
            <a:r>
              <a:rPr lang="en-US" dirty="0"/>
              <a:t>It is a common response to the negative perception of conflict. In this process the people neither address their own concerns nor those of the other individual.</a:t>
            </a:r>
          </a:p>
          <a:p>
            <a:pPr marL="0" indent="0">
              <a:buNone/>
            </a:pPr>
            <a:r>
              <a:rPr lang="en-US" dirty="0"/>
              <a:t> Avoiding might take the form of diplomatically side- stepping an issue, postponing an issue until a better time or simply withdrawing from a threatening situation </a:t>
            </a:r>
          </a:p>
        </p:txBody>
      </p:sp>
    </p:spTree>
    <p:extLst>
      <p:ext uri="{BB962C8B-B14F-4D97-AF65-F5344CB8AC3E}">
        <p14:creationId xmlns:p14="http://schemas.microsoft.com/office/powerpoint/2010/main" val="11171550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3. Compromising</a:t>
            </a:r>
            <a:endParaRPr lang="en-US" dirty="0"/>
          </a:p>
          <a:p>
            <a:pPr marL="0" indent="0">
              <a:buNone/>
            </a:pPr>
            <a:r>
              <a:rPr lang="en-US" dirty="0"/>
              <a:t>It is moderate in both assertiveness and cooperativeness. The objective is to find some expedient, mutually acceptable solution that partially satisfies both parties. It falls intermediately between competing and accommodating. Compromising gives up more than competing but less than accommodating. </a:t>
            </a:r>
          </a:p>
        </p:txBody>
      </p:sp>
    </p:spTree>
    <p:extLst>
      <p:ext uri="{BB962C8B-B14F-4D97-AF65-F5344CB8AC3E}">
        <p14:creationId xmlns:p14="http://schemas.microsoft.com/office/powerpoint/2010/main" val="6272171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4. Accommodating</a:t>
            </a:r>
            <a:endParaRPr lang="en-US" dirty="0"/>
          </a:p>
          <a:p>
            <a:pPr marL="0" indent="0">
              <a:buNone/>
            </a:pPr>
            <a:r>
              <a:rPr lang="en-US" dirty="0"/>
              <a:t>It is unassertive but cooperative process which results from a high concern for our group’s own interests, matched with a high concern for the interests of other partners. </a:t>
            </a:r>
          </a:p>
          <a:p>
            <a:pPr marL="0" indent="0">
              <a:buNone/>
            </a:pPr>
            <a:r>
              <a:rPr lang="en-US" dirty="0"/>
              <a:t>This strategy is generally used when concerns for others are important. When accommodating, the individual neglects his own concerns to satisfy the concerns of the other person</a:t>
            </a:r>
          </a:p>
        </p:txBody>
      </p:sp>
    </p:spTree>
    <p:extLst>
      <p:ext uri="{BB962C8B-B14F-4D97-AF65-F5344CB8AC3E}">
        <p14:creationId xmlns:p14="http://schemas.microsoft.com/office/powerpoint/2010/main" val="13145397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5. Collaborating</a:t>
            </a:r>
            <a:endParaRPr lang="en-US" dirty="0"/>
          </a:p>
          <a:p>
            <a:pPr marL="0" indent="0">
              <a:buNone/>
            </a:pPr>
            <a:r>
              <a:rPr lang="en-US" dirty="0"/>
              <a:t>It is both assertive and cooperative – the complete opposite of avoiding style. Collaborating involves an attempt to work with others to find some solution that fully satisfies their concerns. It means digging into an issue to pinpoint the underlying needs and wants of the two individuals</a:t>
            </a:r>
          </a:p>
        </p:txBody>
      </p:sp>
    </p:spTree>
    <p:extLst>
      <p:ext uri="{BB962C8B-B14F-4D97-AF65-F5344CB8AC3E}">
        <p14:creationId xmlns:p14="http://schemas.microsoft.com/office/powerpoint/2010/main" val="8779347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Work</a:t>
            </a:r>
          </a:p>
        </p:txBody>
      </p:sp>
      <p:sp>
        <p:nvSpPr>
          <p:cNvPr id="3" name="Content Placeholder 2"/>
          <p:cNvSpPr>
            <a:spLocks noGrp="1"/>
          </p:cNvSpPr>
          <p:nvPr>
            <p:ph idx="1"/>
          </p:nvPr>
        </p:nvSpPr>
        <p:spPr/>
        <p:txBody>
          <a:bodyPr>
            <a:normAutofit/>
          </a:bodyPr>
          <a:lstStyle/>
          <a:p>
            <a:r>
              <a:rPr lang="en-US" b="1" dirty="0"/>
              <a:t>Additional Activities</a:t>
            </a:r>
            <a:endParaRPr lang="en-US" dirty="0"/>
          </a:p>
          <a:p>
            <a:r>
              <a:rPr lang="en-US" b="1" dirty="0"/>
              <a:t>Conflict Management - A Business Case:</a:t>
            </a:r>
          </a:p>
          <a:p>
            <a:r>
              <a:rPr lang="en-US" dirty="0"/>
              <a:t>In the business case below, you will be able to apply your knowledge on Conflict Management by advising a client on how to deal with conflict.</a:t>
            </a:r>
          </a:p>
          <a:p>
            <a:endParaRPr lang="en-US" dirty="0"/>
          </a:p>
        </p:txBody>
      </p:sp>
    </p:spTree>
    <p:extLst>
      <p:ext uri="{BB962C8B-B14F-4D97-AF65-F5344CB8AC3E}">
        <p14:creationId xmlns:p14="http://schemas.microsoft.com/office/powerpoint/2010/main" val="1308580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Synonyms of conflict</a:t>
            </a:r>
            <a:r>
              <a:rPr lang="en-US" dirty="0"/>
              <a:t>.</a:t>
            </a:r>
          </a:p>
        </p:txBody>
      </p:sp>
      <p:sp>
        <p:nvSpPr>
          <p:cNvPr id="3" name="Content Placeholder 2"/>
          <p:cNvSpPr>
            <a:spLocks noGrp="1"/>
          </p:cNvSpPr>
          <p:nvPr>
            <p:ph idx="1"/>
          </p:nvPr>
        </p:nvSpPr>
        <p:spPr/>
        <p:txBody>
          <a:bodyPr>
            <a:normAutofit/>
          </a:bodyPr>
          <a:lstStyle/>
          <a:p>
            <a:r>
              <a:rPr lang="en-US" sz="4000" dirty="0"/>
              <a:t>These include contrast, disharmony, discord, struggle, contest, strife, antagonism, controversy, clash, rivalry, contest, contention, brawl, fisticuff, fight, battle, feud, combat and war. In politics, it is not too dissimilar; however, conflict technically means an existing state of disconnect between two or more parties on a prevailing issue.</a:t>
            </a:r>
          </a:p>
        </p:txBody>
      </p:sp>
    </p:spTree>
    <p:extLst>
      <p:ext uri="{BB962C8B-B14F-4D97-AF65-F5344CB8AC3E}">
        <p14:creationId xmlns:p14="http://schemas.microsoft.com/office/powerpoint/2010/main" val="142341483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a:t>Case Study:</a:t>
            </a:r>
          </a:p>
          <a:p>
            <a:pPr marL="0" indent="0">
              <a:buNone/>
            </a:pPr>
            <a:r>
              <a:rPr lang="en-US" dirty="0"/>
              <a:t>You are a management consultant specializing in organizational behavior, and you receive a call from a new client, John. John is the Chief Innovation Officer at Soft Touch, a video game company.</a:t>
            </a:r>
          </a:p>
          <a:p>
            <a:endParaRPr lang="en-US" dirty="0"/>
          </a:p>
        </p:txBody>
      </p:sp>
    </p:spTree>
    <p:extLst>
      <p:ext uri="{BB962C8B-B14F-4D97-AF65-F5344CB8AC3E}">
        <p14:creationId xmlns:p14="http://schemas.microsoft.com/office/powerpoint/2010/main" val="3276339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John: "I am calling you because I am having a very hard time dealing with one of my employees, </a:t>
            </a:r>
            <a:r>
              <a:rPr lang="en-US" dirty="0" err="1"/>
              <a:t>Ojone</a:t>
            </a:r>
            <a:r>
              <a:rPr lang="en-US" dirty="0"/>
              <a:t>. </a:t>
            </a:r>
            <a:r>
              <a:rPr lang="en-US" dirty="0" err="1"/>
              <a:t>Ojone</a:t>
            </a:r>
            <a:r>
              <a:rPr lang="en-US" dirty="0"/>
              <a:t> is one of our leading software engineers, and she just joined the company from </a:t>
            </a:r>
            <a:r>
              <a:rPr lang="en-US" dirty="0" err="1"/>
              <a:t>Enebita</a:t>
            </a:r>
            <a:r>
              <a:rPr lang="en-US" dirty="0"/>
              <a:t>. I have a lot of respect for </a:t>
            </a:r>
            <a:r>
              <a:rPr lang="en-US" dirty="0" err="1"/>
              <a:t>Ojone</a:t>
            </a:r>
            <a:r>
              <a:rPr lang="en-US" dirty="0"/>
              <a:t>, and I'm actually the one that hired her. She is the only engineer that has a Ph.D., and her experience at </a:t>
            </a:r>
            <a:r>
              <a:rPr lang="en-US" dirty="0" err="1"/>
              <a:t>Enebita</a:t>
            </a:r>
            <a:r>
              <a:rPr lang="en-US" dirty="0"/>
              <a:t> is exceptionally precious to the company. She is by far our most talented engineer. She even had higher grades than myself in College.</a:t>
            </a:r>
          </a:p>
        </p:txBody>
      </p:sp>
    </p:spTree>
    <p:extLst>
      <p:ext uri="{BB962C8B-B14F-4D97-AF65-F5344CB8AC3E}">
        <p14:creationId xmlns:p14="http://schemas.microsoft.com/office/powerpoint/2010/main" val="18885079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Consultant: "Sounds great, so why are you fighting?"</a:t>
            </a:r>
          </a:p>
          <a:p>
            <a:r>
              <a:rPr lang="en-US" dirty="0"/>
              <a:t>John: "When asking her to create a video game based on the blueprint I created, instead of building the game, she built a </a:t>
            </a:r>
            <a:r>
              <a:rPr lang="en-US" b="1" dirty="0"/>
              <a:t>new</a:t>
            </a:r>
            <a:r>
              <a:rPr lang="en-US" dirty="0"/>
              <a:t> blueprint instead! This upset me tremendously because we have deadlines to maintain, </a:t>
            </a:r>
            <a:r>
              <a:rPr lang="en-US" b="1" dirty="0"/>
              <a:t>and I don't think an employee should ever challenge her manager. Even if her blueprint was better </a:t>
            </a:r>
            <a:r>
              <a:rPr lang="en-US" dirty="0"/>
              <a:t>(though I'd never tell her that, I have too much pride), she has no business trying to step on my turf. In response to this, I decided to build the video game myself at night after work using my blueprint. I did not even discuss the issue with her since I knew it would lead to nothing getting done my way. The problem is that I am so exhausted now, I can keep on doing this going forward."</a:t>
            </a:r>
          </a:p>
          <a:p>
            <a:endParaRPr lang="en-US" dirty="0"/>
          </a:p>
        </p:txBody>
      </p:sp>
    </p:spTree>
    <p:extLst>
      <p:ext uri="{BB962C8B-B14F-4D97-AF65-F5344CB8AC3E}">
        <p14:creationId xmlns:p14="http://schemas.microsoft.com/office/powerpoint/2010/main" val="86044757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Required:</a:t>
            </a:r>
          </a:p>
          <a:p>
            <a:r>
              <a:rPr lang="en-US" dirty="0"/>
              <a:t>What Conflict Management style is John currently using? Explain.</a:t>
            </a:r>
          </a:p>
          <a:p>
            <a:r>
              <a:rPr lang="en-US" dirty="0"/>
              <a:t>What Conflict Management do you recommend John to use? Explain.</a:t>
            </a:r>
          </a:p>
          <a:p>
            <a:endParaRPr lang="en-US" dirty="0"/>
          </a:p>
          <a:p>
            <a:endParaRPr lang="en-US" dirty="0"/>
          </a:p>
        </p:txBody>
      </p:sp>
    </p:spTree>
    <p:extLst>
      <p:ext uri="{BB962C8B-B14F-4D97-AF65-F5344CB8AC3E}">
        <p14:creationId xmlns:p14="http://schemas.microsoft.com/office/powerpoint/2010/main" val="801892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Solution.</a:t>
            </a:r>
            <a:endParaRPr lang="en-US" dirty="0"/>
          </a:p>
          <a:p>
            <a:pPr marL="0" indent="0">
              <a:buNone/>
            </a:pPr>
            <a:r>
              <a:rPr lang="en-US" dirty="0"/>
              <a:t>1. The student should identify this Conflict Management style as </a:t>
            </a:r>
            <a:r>
              <a:rPr lang="en-US" b="1" dirty="0"/>
              <a:t>Competing</a:t>
            </a:r>
            <a:r>
              <a:rPr lang="en-US" dirty="0"/>
              <a:t> with some degree of </a:t>
            </a:r>
            <a:r>
              <a:rPr lang="en-US" b="1" dirty="0"/>
              <a:t>Avoidance</a:t>
            </a:r>
            <a:r>
              <a:rPr lang="en-US" dirty="0"/>
              <a:t> as well.</a:t>
            </a:r>
          </a:p>
          <a:p>
            <a:pPr marL="0" indent="0">
              <a:buNone/>
            </a:pPr>
            <a:r>
              <a:rPr lang="en-US" dirty="0"/>
              <a:t>2. The student should form an answer that considers </a:t>
            </a:r>
            <a:r>
              <a:rPr lang="en-US" dirty="0" err="1"/>
              <a:t>Ojone's</a:t>
            </a:r>
            <a:r>
              <a:rPr lang="en-US" dirty="0"/>
              <a:t> superior expertise and is more cooperative, such as the </a:t>
            </a:r>
            <a:r>
              <a:rPr lang="en-US" b="1" dirty="0"/>
              <a:t>Collaborative</a:t>
            </a:r>
            <a:r>
              <a:rPr lang="en-US" dirty="0"/>
              <a:t>, </a:t>
            </a:r>
            <a:r>
              <a:rPr lang="en-US" b="1" dirty="0"/>
              <a:t>Compromising</a:t>
            </a:r>
            <a:r>
              <a:rPr lang="en-US" dirty="0"/>
              <a:t>, or </a:t>
            </a:r>
            <a:r>
              <a:rPr lang="en-US" b="1" dirty="0"/>
              <a:t>Accommodating</a:t>
            </a:r>
            <a:r>
              <a:rPr lang="en-US" dirty="0"/>
              <a:t> style.</a:t>
            </a:r>
          </a:p>
          <a:p>
            <a:endParaRPr lang="en-US" dirty="0"/>
          </a:p>
        </p:txBody>
      </p:sp>
    </p:spTree>
    <p:extLst>
      <p:ext uri="{BB962C8B-B14F-4D97-AF65-F5344CB8AC3E}">
        <p14:creationId xmlns:p14="http://schemas.microsoft.com/office/powerpoint/2010/main" val="2665166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Peace and Types of Peace.</a:t>
            </a:r>
          </a:p>
        </p:txBody>
      </p:sp>
      <p:sp>
        <p:nvSpPr>
          <p:cNvPr id="3" name="Content Placeholder 2"/>
          <p:cNvSpPr>
            <a:spLocks noGrp="1"/>
          </p:cNvSpPr>
          <p:nvPr>
            <p:ph idx="1"/>
          </p:nvPr>
        </p:nvSpPr>
        <p:spPr/>
        <p:txBody>
          <a:bodyPr>
            <a:normAutofit/>
          </a:bodyPr>
          <a:lstStyle/>
          <a:p>
            <a:pPr marL="0" indent="0">
              <a:buNone/>
            </a:pPr>
            <a:r>
              <a:rPr lang="en-GB" sz="4000" dirty="0"/>
              <a:t>It could literarily mean the absence of conflict and violence in a group or community. </a:t>
            </a:r>
          </a:p>
          <a:p>
            <a:pPr marL="0" indent="0">
              <a:buNone/>
            </a:pPr>
            <a:r>
              <a:rPr lang="en-GB" sz="4000" dirty="0"/>
              <a:t>There are two types of peace: </a:t>
            </a:r>
          </a:p>
          <a:p>
            <a:pPr marL="742950" indent="-742950">
              <a:buAutoNum type="arabicPeriod"/>
            </a:pPr>
            <a:r>
              <a:rPr lang="en-GB" sz="4000" dirty="0"/>
              <a:t>Positive: Positive peace transcends absence of violence. It’s a state where both parties involved are settled and transformation is in a constructive way.</a:t>
            </a:r>
          </a:p>
          <a:p>
            <a:endParaRPr lang="en-US" sz="4000" dirty="0"/>
          </a:p>
        </p:txBody>
      </p:sp>
    </p:spTree>
    <p:extLst>
      <p:ext uri="{BB962C8B-B14F-4D97-AF65-F5344CB8AC3E}">
        <p14:creationId xmlns:p14="http://schemas.microsoft.com/office/powerpoint/2010/main" val="1685388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Peace </a:t>
            </a:r>
            <a:r>
              <a:rPr lang="en-US" b="1" dirty="0" err="1"/>
              <a:t>cont</a:t>
            </a:r>
            <a:r>
              <a:rPr lang="en-US" b="1" dirty="0"/>
              <a:t>’</a:t>
            </a:r>
          </a:p>
        </p:txBody>
      </p:sp>
      <p:sp>
        <p:nvSpPr>
          <p:cNvPr id="3" name="Content Placeholder 2"/>
          <p:cNvSpPr>
            <a:spLocks noGrp="1"/>
          </p:cNvSpPr>
          <p:nvPr>
            <p:ph idx="1"/>
          </p:nvPr>
        </p:nvSpPr>
        <p:spPr/>
        <p:txBody>
          <a:bodyPr/>
          <a:lstStyle/>
          <a:p>
            <a:pPr marL="0" indent="0">
              <a:buNone/>
            </a:pPr>
            <a:r>
              <a:rPr lang="en-US" sz="4000" dirty="0"/>
              <a:t>2.</a:t>
            </a:r>
            <a:r>
              <a:rPr lang="en-US" dirty="0"/>
              <a:t> </a:t>
            </a:r>
            <a:r>
              <a:rPr lang="en-US" sz="4000" dirty="0"/>
              <a:t>Negative Peace: One side is not satisfied with the outcome of the peace process. It is not constructive and could have more damaging outcome/effect in the future. It is also referred to as “PEACE OF THE GRAVEYARD” </a:t>
            </a:r>
          </a:p>
        </p:txBody>
      </p:sp>
    </p:spTree>
    <p:extLst>
      <p:ext uri="{BB962C8B-B14F-4D97-AF65-F5344CB8AC3E}">
        <p14:creationId xmlns:p14="http://schemas.microsoft.com/office/powerpoint/2010/main" val="1641851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1288</TotalTime>
  <Words>3835</Words>
  <Application>Microsoft Office PowerPoint</Application>
  <PresentationFormat>Widescreen</PresentationFormat>
  <Paragraphs>255</Paragraphs>
  <Slides>74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74</vt:i4>
      </vt:variant>
    </vt:vector>
  </HeadingPairs>
  <TitlesOfParts>
    <vt:vector size="79" baseType="lpstr">
      <vt:lpstr>Arial</vt:lpstr>
      <vt:lpstr>Calibri</vt:lpstr>
      <vt:lpstr>Calibri Light</vt:lpstr>
      <vt:lpstr>source sans pro</vt:lpstr>
      <vt:lpstr>Office Theme</vt:lpstr>
      <vt:lpstr>PAD 314: CONFLICT MANAGEMENT/ GST 202: PEACE AND CONFLICT MANAGEMENT</vt:lpstr>
      <vt:lpstr>Outline:</vt:lpstr>
      <vt:lpstr>What is Conflict?</vt:lpstr>
      <vt:lpstr>Definition Cont’</vt:lpstr>
      <vt:lpstr>Definition Cont’</vt:lpstr>
      <vt:lpstr>Definition Cont’</vt:lpstr>
      <vt:lpstr>Synonyms of conflict.</vt:lpstr>
      <vt:lpstr> Peace and Types of Peace.</vt:lpstr>
      <vt:lpstr>Peace cont’</vt:lpstr>
      <vt:lpstr>SYMMETRIC AND ASYMMETRIC RELATIONSHIPS IN CONFLICT</vt:lpstr>
      <vt:lpstr>CAUSES OF CONFLICT:</vt:lpstr>
      <vt:lpstr>Types of Conflict</vt:lpstr>
      <vt:lpstr>Psychological indicators of conflict</vt:lpstr>
      <vt:lpstr>Types of conflict</vt:lpstr>
      <vt:lpstr>Types of Conflict:</vt:lpstr>
      <vt:lpstr>Types of Conflict:</vt:lpstr>
      <vt:lpstr>Types of Conflict:</vt:lpstr>
      <vt:lpstr>Types of Conflict:</vt:lpstr>
      <vt:lpstr>Types of Conflict:</vt:lpstr>
      <vt:lpstr>Types of Conflict:</vt:lpstr>
      <vt:lpstr>PowerPoint Presentation</vt:lpstr>
      <vt:lpstr>PowerPoint Presentation</vt:lpstr>
      <vt:lpstr>Other causes of International conflict:</vt:lpstr>
      <vt:lpstr>NATURE/PHASES OF CONFLICT: </vt:lpstr>
      <vt:lpstr>Nature and Phases Cont’</vt:lpstr>
      <vt:lpstr>THEORIES OF CONFLICT </vt:lpstr>
      <vt:lpstr>Theories cont’</vt:lpstr>
      <vt:lpstr>Benefits of Conflict</vt:lpstr>
      <vt:lpstr>IMPACT OF CONFLICT</vt:lpstr>
      <vt:lpstr>Basic concepts in Peace Studies and conflict Resolution </vt:lpstr>
      <vt:lpstr>Concepts cont’</vt:lpstr>
      <vt:lpstr>PowerPoint Presentation</vt:lpstr>
      <vt:lpstr>PowerPoint Presentation</vt:lpstr>
      <vt:lpstr>PowerPoint Presentation</vt:lpstr>
      <vt:lpstr>PowerPoint Presentation</vt:lpstr>
      <vt:lpstr>PowerPoint Presentation</vt:lpstr>
      <vt:lpstr>PowerPoint Presentation</vt:lpstr>
      <vt:lpstr>ASSIGNMENT</vt:lpstr>
      <vt:lpstr>UNDERSTANDING CONFLICT PROGRESSION</vt:lpstr>
      <vt:lpstr>CONFLICT ESCALATION</vt:lpstr>
      <vt:lpstr>Escalation Cont’</vt:lpstr>
      <vt:lpstr>CONFLICT DE-ESCALATION</vt:lpstr>
      <vt:lpstr>PEACE-KEEPING </vt:lpstr>
      <vt:lpstr>Peace-Keeping Cont’</vt:lpstr>
      <vt:lpstr>UN PEACE-KEEPING PRINCIPLES</vt:lpstr>
      <vt:lpstr>AIMS OF PEACE-KEEPING</vt:lpstr>
      <vt:lpstr>AIMS CONT’</vt:lpstr>
      <vt:lpstr>SOME RECENT ACTIONS BY THE SECURITY COUNCIL </vt:lpstr>
      <vt:lpstr>PowerPoint Presentation</vt:lpstr>
      <vt:lpstr>THE ROLE OF INTERNATIONAL ORGANIZATIONS IN CONFLICT RESOLUTION  </vt:lpstr>
      <vt:lpstr>UNITED NATIONS (UN) </vt:lpstr>
      <vt:lpstr>The UN has four (4) Main purposes. </vt:lpstr>
      <vt:lpstr>METHODS ADOPTED BY UN TO ACHIEVE THEIR GOALS </vt:lpstr>
      <vt:lpstr>Assignment</vt:lpstr>
      <vt:lpstr>ORGANS OF THE UN</vt:lpstr>
      <vt:lpstr>FUNCTIONS OF THE SECURITY COUNCIL </vt:lpstr>
      <vt:lpstr>ECONOMIC COMMUNITY OF WEST AFRICAN STATE (ECOWAS) </vt:lpstr>
      <vt:lpstr>ROLES OF ECOWAS IN REGIONAL PEACE </vt:lpstr>
      <vt:lpstr>Definition of the Peace Education:</vt:lpstr>
      <vt:lpstr>PowerPoint Presentation</vt:lpstr>
      <vt:lpstr>PowerPoint Presentation</vt:lpstr>
      <vt:lpstr>PowerPoint Presentation</vt:lpstr>
      <vt:lpstr>PowerPoint Presentation</vt:lpstr>
      <vt:lpstr>CONFLICT HANDLING TECHNIQUES  </vt:lpstr>
      <vt:lpstr>PowerPoint Presentation</vt:lpstr>
      <vt:lpstr>PowerPoint Presentation</vt:lpstr>
      <vt:lpstr>PowerPoint Presentation</vt:lpstr>
      <vt:lpstr>PowerPoint Presentation</vt:lpstr>
      <vt:lpstr>Class Work</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PAD 314: CONFLICT MANAGEMENT GST 202: PEACE AND CONFLICT MANAGEMENT</dc:title>
  <dc:creator>ATTAH ALEXANDER</dc:creator>
  <cp:lastModifiedBy>Ademola Balogun</cp:lastModifiedBy>
  <cp:revision>65</cp:revision>
  <dcterms:created xsi:type="dcterms:W3CDTF">2020-04-09T15:08:01Z</dcterms:created>
  <dcterms:modified xsi:type="dcterms:W3CDTF">2021-08-24T12:40:01Z</dcterms:modified>
</cp:coreProperties>
</file>