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3" r:id="rId4"/>
    <p:sldId id="276" r:id="rId5"/>
    <p:sldId id="260" r:id="rId6"/>
    <p:sldId id="261" r:id="rId7"/>
    <p:sldId id="262" r:id="rId8"/>
    <p:sldId id="264" r:id="rId9"/>
    <p:sldId id="265" r:id="rId10"/>
    <p:sldId id="272" r:id="rId11"/>
    <p:sldId id="266" r:id="rId12"/>
    <p:sldId id="267" r:id="rId13"/>
    <p:sldId id="268" r:id="rId14"/>
    <p:sldId id="269" r:id="rId15"/>
    <p:sldId id="270" r:id="rId16"/>
    <p:sldId id="271"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YO" initials="B" lastIdx="1" clrIdx="0">
    <p:extLst>
      <p:ext uri="{19B8F6BF-5375-455C-9EA6-DF929625EA0E}">
        <p15:presenceInfo xmlns:p15="http://schemas.microsoft.com/office/powerpoint/2012/main" userId="BAY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4660"/>
  </p:normalViewPr>
  <p:slideViewPr>
    <p:cSldViewPr snapToGrid="0">
      <p:cViewPr varScale="1">
        <p:scale>
          <a:sx n="74" d="100"/>
          <a:sy n="74" d="100"/>
        </p:scale>
        <p:origin x="5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1-15T13:31:49.788" idx="1">
    <p:pos x="10" y="10"/>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DCAC823-7F86-4D89-AF72-77A548991A23}" type="datetimeFigureOut">
              <a:rPr lang="en-US" smtClean="0"/>
              <a:t>2/26/2019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28E0807-0C63-42F6-A6FF-04DE09A8C42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0165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CAC823-7F86-4D89-AF72-77A548991A23}" type="datetimeFigureOut">
              <a:rPr lang="en-US" smtClean="0"/>
              <a:t>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E0807-0C63-42F6-A6FF-04DE09A8C421}" type="slidenum">
              <a:rPr lang="en-US" smtClean="0"/>
              <a:t>‹#›</a:t>
            </a:fld>
            <a:endParaRPr lang="en-US"/>
          </a:p>
        </p:txBody>
      </p:sp>
    </p:spTree>
    <p:extLst>
      <p:ext uri="{BB962C8B-B14F-4D97-AF65-F5344CB8AC3E}">
        <p14:creationId xmlns:p14="http://schemas.microsoft.com/office/powerpoint/2010/main" val="1251836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CAC823-7F86-4D89-AF72-77A548991A23}" type="datetimeFigureOut">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E0807-0C63-42F6-A6FF-04DE09A8C42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3561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CAC823-7F86-4D89-AF72-77A548991A23}" type="datetimeFigureOut">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E0807-0C63-42F6-A6FF-04DE09A8C42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4907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CAC823-7F86-4D89-AF72-77A548991A23}" type="datetimeFigureOut">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E0807-0C63-42F6-A6FF-04DE09A8C421}" type="slidenum">
              <a:rPr lang="en-US" smtClean="0"/>
              <a:t>‹#›</a:t>
            </a:fld>
            <a:endParaRPr lang="en-US"/>
          </a:p>
        </p:txBody>
      </p:sp>
    </p:spTree>
    <p:extLst>
      <p:ext uri="{BB962C8B-B14F-4D97-AF65-F5344CB8AC3E}">
        <p14:creationId xmlns:p14="http://schemas.microsoft.com/office/powerpoint/2010/main" val="438322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CAC823-7F86-4D89-AF72-77A548991A23}" type="datetimeFigureOut">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E0807-0C63-42F6-A6FF-04DE09A8C42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7256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CAC823-7F86-4D89-AF72-77A548991A23}" type="datetimeFigureOut">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E0807-0C63-42F6-A6FF-04DE09A8C42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0821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CAC823-7F86-4D89-AF72-77A548991A23}" type="datetimeFigureOut">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E0807-0C63-42F6-A6FF-04DE09A8C42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1718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CAC823-7F86-4D89-AF72-77A548991A23}" type="datetimeFigureOut">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E0807-0C63-42F6-A6FF-04DE09A8C42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7225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CAC823-7F86-4D89-AF72-77A548991A23}" type="datetimeFigureOut">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E0807-0C63-42F6-A6FF-04DE09A8C421}" type="slidenum">
              <a:rPr lang="en-US" smtClean="0"/>
              <a:t>‹#›</a:t>
            </a:fld>
            <a:endParaRPr lang="en-US"/>
          </a:p>
        </p:txBody>
      </p:sp>
    </p:spTree>
    <p:extLst>
      <p:ext uri="{BB962C8B-B14F-4D97-AF65-F5344CB8AC3E}">
        <p14:creationId xmlns:p14="http://schemas.microsoft.com/office/powerpoint/2010/main" val="1297910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CAC823-7F86-4D89-AF72-77A548991A23}" type="datetimeFigureOut">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E0807-0C63-42F6-A6FF-04DE09A8C42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69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DCAC823-7F86-4D89-AF72-77A548991A23}" type="datetimeFigureOut">
              <a:rPr lang="en-US" smtClean="0"/>
              <a:t>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E0807-0C63-42F6-A6FF-04DE09A8C421}" type="slidenum">
              <a:rPr lang="en-US" smtClean="0"/>
              <a:t>‹#›</a:t>
            </a:fld>
            <a:endParaRPr lang="en-US"/>
          </a:p>
        </p:txBody>
      </p:sp>
    </p:spTree>
    <p:extLst>
      <p:ext uri="{BB962C8B-B14F-4D97-AF65-F5344CB8AC3E}">
        <p14:creationId xmlns:p14="http://schemas.microsoft.com/office/powerpoint/2010/main" val="4151147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CAC823-7F86-4D89-AF72-77A548991A23}" type="datetimeFigureOut">
              <a:rPr lang="en-US" smtClean="0"/>
              <a:t>2/26/2019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8E0807-0C63-42F6-A6FF-04DE09A8C42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7726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DCAC823-7F86-4D89-AF72-77A548991A23}" type="datetimeFigureOut">
              <a:rPr lang="en-US" smtClean="0"/>
              <a:t>2/26/2019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8E0807-0C63-42F6-A6FF-04DE09A8C42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9323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CAC823-7F86-4D89-AF72-77A548991A23}" type="datetimeFigureOut">
              <a:rPr lang="en-US" smtClean="0"/>
              <a:t>2/26/2019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8E0807-0C63-42F6-A6FF-04DE09A8C421}" type="slidenum">
              <a:rPr lang="en-US" smtClean="0"/>
              <a:t>‹#›</a:t>
            </a:fld>
            <a:endParaRPr lang="en-US"/>
          </a:p>
        </p:txBody>
      </p:sp>
    </p:spTree>
    <p:extLst>
      <p:ext uri="{BB962C8B-B14F-4D97-AF65-F5344CB8AC3E}">
        <p14:creationId xmlns:p14="http://schemas.microsoft.com/office/powerpoint/2010/main" val="4264779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CAC823-7F86-4D89-AF72-77A548991A23}" type="datetimeFigureOut">
              <a:rPr lang="en-US" smtClean="0"/>
              <a:t>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E0807-0C63-42F6-A6FF-04DE09A8C42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1587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CAC823-7F86-4D89-AF72-77A548991A23}" type="datetimeFigureOut">
              <a:rPr lang="en-US" smtClean="0"/>
              <a:t>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E0807-0C63-42F6-A6FF-04DE09A8C421}" type="slidenum">
              <a:rPr lang="en-US" smtClean="0"/>
              <a:t>‹#›</a:t>
            </a:fld>
            <a:endParaRPr lang="en-US"/>
          </a:p>
        </p:txBody>
      </p:sp>
    </p:spTree>
    <p:extLst>
      <p:ext uri="{BB962C8B-B14F-4D97-AF65-F5344CB8AC3E}">
        <p14:creationId xmlns:p14="http://schemas.microsoft.com/office/powerpoint/2010/main" val="2048930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CAC823-7F86-4D89-AF72-77A548991A23}" type="datetimeFigureOut">
              <a:rPr lang="en-US" smtClean="0"/>
              <a:t>2/26/2019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28E0807-0C63-42F6-A6FF-04DE09A8C421}" type="slidenum">
              <a:rPr lang="en-US" smtClean="0"/>
              <a:t>‹#›</a:t>
            </a:fld>
            <a:endParaRPr lang="en-US"/>
          </a:p>
        </p:txBody>
      </p:sp>
    </p:spTree>
    <p:extLst>
      <p:ext uri="{BB962C8B-B14F-4D97-AF65-F5344CB8AC3E}">
        <p14:creationId xmlns:p14="http://schemas.microsoft.com/office/powerpoint/2010/main" val="20677355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21.tiff"/><Relationship Id="rId1" Type="http://schemas.openxmlformats.org/officeDocument/2006/relationships/slideLayout" Target="../slideLayouts/slideLayout7.xml"/><Relationship Id="rId5" Type="http://schemas.openxmlformats.org/officeDocument/2006/relationships/image" Target="../media/image24.tiff"/><Relationship Id="rId4" Type="http://schemas.openxmlformats.org/officeDocument/2006/relationships/image" Target="../media/image23.tiff"/></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tif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aoogunyemi@mtu.edu.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400" dirty="0" smtClean="0">
                <a:latin typeface="+mn-lt"/>
              </a:rPr>
              <a:t>Paper Presented At the </a:t>
            </a:r>
            <a:r>
              <a:rPr lang="en-US" sz="2400" dirty="0">
                <a:latin typeface="+mn-lt"/>
              </a:rPr>
              <a:t>S</a:t>
            </a:r>
            <a:r>
              <a:rPr lang="en-US" sz="2400" dirty="0" smtClean="0">
                <a:latin typeface="+mn-lt"/>
              </a:rPr>
              <a:t>ymposium In </a:t>
            </a:r>
            <a:r>
              <a:rPr lang="en-US" sz="2400" dirty="0" err="1" smtClean="0">
                <a:latin typeface="+mn-lt"/>
              </a:rPr>
              <a:t>Honour</a:t>
            </a:r>
            <a:r>
              <a:rPr lang="en-US" sz="2400" dirty="0" smtClean="0">
                <a:latin typeface="+mn-lt"/>
              </a:rPr>
              <a:t> Of Professor Akin Euba</a:t>
            </a:r>
            <a:r>
              <a:rPr lang="en-US" sz="1200" dirty="0"/>
              <a:t/>
            </a:r>
            <a:br>
              <a:rPr lang="en-US" sz="1200" dirty="0"/>
            </a:br>
            <a:endParaRPr lang="en-US" sz="1200" dirty="0"/>
          </a:p>
        </p:txBody>
      </p:sp>
      <p:sp>
        <p:nvSpPr>
          <p:cNvPr id="3" name="Subtitle 2"/>
          <p:cNvSpPr>
            <a:spLocks noGrp="1"/>
          </p:cNvSpPr>
          <p:nvPr>
            <p:ph type="subTitle" idx="1"/>
          </p:nvPr>
        </p:nvSpPr>
        <p:spPr/>
        <p:txBody>
          <a:bodyPr/>
          <a:lstStyle/>
          <a:p>
            <a:r>
              <a:rPr lang="en-US" dirty="0" smtClean="0"/>
              <a:t>Held at The University Of Lagos Nigeria </a:t>
            </a:r>
          </a:p>
          <a:p>
            <a:r>
              <a:rPr lang="en-US" dirty="0" smtClean="0"/>
              <a:t>16-18 the January, 2019</a:t>
            </a:r>
            <a:endParaRPr lang="en-US" dirty="0"/>
          </a:p>
        </p:txBody>
      </p:sp>
    </p:spTree>
    <p:extLst>
      <p:ext uri="{BB962C8B-B14F-4D97-AF65-F5344CB8AC3E}">
        <p14:creationId xmlns:p14="http://schemas.microsoft.com/office/powerpoint/2010/main" val="4240803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My Documents Files\My Unilag folder\PhD 2015\Dundun Imesi\IMG_001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6372" y="2125015"/>
            <a:ext cx="5409127" cy="3400022"/>
          </a:xfrm>
          <a:prstGeom prst="rect">
            <a:avLst/>
          </a:prstGeom>
          <a:noFill/>
          <a:ln>
            <a:no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338" y="2099255"/>
            <a:ext cx="4567708" cy="3425781"/>
          </a:xfrm>
          <a:prstGeom prst="rect">
            <a:avLst/>
          </a:prstGeom>
        </p:spPr>
      </p:pic>
      <p:sp>
        <p:nvSpPr>
          <p:cNvPr id="4" name="TextBox 3"/>
          <p:cNvSpPr txBox="1"/>
          <p:nvPr/>
        </p:nvSpPr>
        <p:spPr>
          <a:xfrm>
            <a:off x="2099256" y="1107583"/>
            <a:ext cx="7637172" cy="523220"/>
          </a:xfrm>
          <a:prstGeom prst="rect">
            <a:avLst/>
          </a:prstGeom>
          <a:noFill/>
        </p:spPr>
        <p:txBody>
          <a:bodyPr wrap="square" rtlCol="0">
            <a:spAutoFit/>
          </a:bodyPr>
          <a:lstStyle/>
          <a:p>
            <a:pPr algn="ctr"/>
            <a:r>
              <a:rPr lang="en-US" sz="2800" dirty="0" smtClean="0"/>
              <a:t>Drum Making and Symbolism in drums</a:t>
            </a:r>
            <a:endParaRPr lang="en-US" sz="2800" dirty="0"/>
          </a:p>
        </p:txBody>
      </p:sp>
    </p:spTree>
    <p:extLst>
      <p:ext uri="{BB962C8B-B14F-4D97-AF65-F5344CB8AC3E}">
        <p14:creationId xmlns:p14="http://schemas.microsoft.com/office/powerpoint/2010/main" val="4222964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2102" y="947862"/>
            <a:ext cx="2275366" cy="523220"/>
          </a:xfrm>
          <a:prstGeom prst="rect">
            <a:avLst/>
          </a:prstGeom>
        </p:spPr>
        <p:txBody>
          <a:bodyPr wrap="none">
            <a:spAutoFit/>
          </a:bodyPr>
          <a:lstStyle/>
          <a:p>
            <a:pPr marL="342900" indent="-342900">
              <a:buAutoNum type="arabicPeriod"/>
            </a:pPr>
            <a:r>
              <a:rPr lang="en-US" sz="2800" b="1" dirty="0"/>
              <a:t>The usages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0764" y="999254"/>
            <a:ext cx="2743200" cy="20574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3110" y="1578804"/>
            <a:ext cx="2743200" cy="20574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606" y="1209472"/>
            <a:ext cx="2743200" cy="2057400"/>
          </a:xfrm>
          <a:prstGeom prst="rect">
            <a:avLst/>
          </a:prstGeom>
        </p:spPr>
      </p:pic>
      <p:sp>
        <p:nvSpPr>
          <p:cNvPr id="6" name="TextBox 5"/>
          <p:cNvSpPr txBox="1"/>
          <p:nvPr/>
        </p:nvSpPr>
        <p:spPr>
          <a:xfrm>
            <a:off x="1526717" y="3503053"/>
            <a:ext cx="1610377" cy="2308324"/>
          </a:xfrm>
          <a:prstGeom prst="rect">
            <a:avLst/>
          </a:prstGeom>
          <a:noFill/>
        </p:spPr>
        <p:txBody>
          <a:bodyPr wrap="none" rtlCol="0">
            <a:spAutoFit/>
          </a:bodyPr>
          <a:lstStyle/>
          <a:p>
            <a:endParaRPr lang="en-US" dirty="0" smtClean="0"/>
          </a:p>
          <a:p>
            <a:pPr marL="285750" indent="-285750">
              <a:buFont typeface="Wingdings" panose="05000000000000000000" pitchFamily="2" charset="2"/>
              <a:buChar char="§"/>
            </a:pPr>
            <a:r>
              <a:rPr lang="en-US" b="1" dirty="0"/>
              <a:t>Concert</a:t>
            </a:r>
          </a:p>
          <a:p>
            <a:pPr marL="285750" indent="-285750">
              <a:buFont typeface="Wingdings" panose="05000000000000000000" pitchFamily="2" charset="2"/>
              <a:buChar char="§"/>
            </a:pPr>
            <a:r>
              <a:rPr lang="en-US" b="1" dirty="0"/>
              <a:t>Educative</a:t>
            </a:r>
          </a:p>
          <a:p>
            <a:pPr marL="285750" indent="-285750">
              <a:buFont typeface="Wingdings" panose="05000000000000000000" pitchFamily="2" charset="2"/>
              <a:buChar char="§"/>
            </a:pPr>
            <a:r>
              <a:rPr lang="en-US" b="1" dirty="0"/>
              <a:t>Ceremonial</a:t>
            </a:r>
          </a:p>
          <a:p>
            <a:pPr marL="285750" indent="-285750">
              <a:buFont typeface="Wingdings" panose="05000000000000000000" pitchFamily="2" charset="2"/>
              <a:buChar char="§"/>
            </a:pPr>
            <a:r>
              <a:rPr lang="en-US" b="1" dirty="0"/>
              <a:t>War</a:t>
            </a:r>
          </a:p>
          <a:p>
            <a:pPr marL="285750" indent="-285750">
              <a:buFont typeface="Wingdings" panose="05000000000000000000" pitchFamily="2" charset="2"/>
              <a:buChar char="§"/>
            </a:pPr>
            <a:r>
              <a:rPr lang="en-US" b="1" dirty="0"/>
              <a:t>Games</a:t>
            </a:r>
          </a:p>
          <a:p>
            <a:pPr marL="285750" indent="-285750">
              <a:buFont typeface="Wingdings" panose="05000000000000000000" pitchFamily="2" charset="2"/>
              <a:buChar char="§"/>
            </a:pPr>
            <a:r>
              <a:rPr lang="en-US" b="1" dirty="0"/>
              <a:t>Religious</a:t>
            </a:r>
          </a:p>
          <a:p>
            <a:endParaRPr lang="en-US" dirty="0" smtClean="0"/>
          </a:p>
        </p:txBody>
      </p:sp>
    </p:spTree>
    <p:extLst>
      <p:ext uri="{BB962C8B-B14F-4D97-AF65-F5344CB8AC3E}">
        <p14:creationId xmlns:p14="http://schemas.microsoft.com/office/powerpoint/2010/main" val="2348624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3013" y="639582"/>
            <a:ext cx="2330318" cy="369332"/>
          </a:xfrm>
          <a:prstGeom prst="rect">
            <a:avLst/>
          </a:prstGeom>
          <a:noFill/>
        </p:spPr>
        <p:txBody>
          <a:bodyPr wrap="none" rtlCol="0">
            <a:spAutoFit/>
          </a:bodyPr>
          <a:lstStyle/>
          <a:p>
            <a:r>
              <a:rPr lang="en-US" b="1" dirty="0" smtClean="0"/>
              <a:t>Rhythm Organization</a:t>
            </a:r>
            <a:endParaRPr lang="en-US" b="1" dirty="0"/>
          </a:p>
        </p:txBody>
      </p:sp>
      <p:pic>
        <p:nvPicPr>
          <p:cNvPr id="3" name="Picture 2" descr="C:\Users\BAYO\Documents\Scores\Dundun Okemesi patterns\Egbo\Egbo.tif"/>
          <p:cNvPicPr/>
          <p:nvPr/>
        </p:nvPicPr>
        <p:blipFill rotWithShape="1">
          <a:blip r:embed="rId2" cstate="print">
            <a:extLst>
              <a:ext uri="{28A0092B-C50C-407E-A947-70E740481C1C}">
                <a14:useLocalDpi xmlns:a14="http://schemas.microsoft.com/office/drawing/2010/main" val="0"/>
              </a:ext>
            </a:extLst>
          </a:blip>
          <a:srcRect t="15503"/>
          <a:stretch/>
        </p:blipFill>
        <p:spPr bwMode="auto">
          <a:xfrm>
            <a:off x="1389088" y="1008914"/>
            <a:ext cx="4857165" cy="2249441"/>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2226500" y="3258355"/>
            <a:ext cx="721672" cy="369332"/>
          </a:xfrm>
          <a:prstGeom prst="rect">
            <a:avLst/>
          </a:prstGeom>
          <a:noFill/>
        </p:spPr>
        <p:txBody>
          <a:bodyPr wrap="none" rtlCol="0">
            <a:spAutoFit/>
          </a:bodyPr>
          <a:lstStyle/>
          <a:p>
            <a:r>
              <a:rPr lang="en-US" b="1" dirty="0" smtClean="0"/>
              <a:t>Ègbò</a:t>
            </a:r>
            <a:endParaRPr lang="en-US" b="1" dirty="0"/>
          </a:p>
        </p:txBody>
      </p:sp>
      <p:pic>
        <p:nvPicPr>
          <p:cNvPr id="5" name="Picture 4" descr="C:\Users\BAYO\Documents\Scores\Dundun Okemesi patterns\Alubansi\Alubansi.tif"/>
          <p:cNvPicPr/>
          <p:nvPr/>
        </p:nvPicPr>
        <p:blipFill rotWithShape="1">
          <a:blip r:embed="rId3" cstate="print">
            <a:extLst>
              <a:ext uri="{28A0092B-C50C-407E-A947-70E740481C1C}">
                <a14:useLocalDpi xmlns:a14="http://schemas.microsoft.com/office/drawing/2010/main" val="0"/>
              </a:ext>
            </a:extLst>
          </a:blip>
          <a:srcRect t="17179"/>
          <a:stretch/>
        </p:blipFill>
        <p:spPr bwMode="auto">
          <a:xfrm>
            <a:off x="6640177" y="1008913"/>
            <a:ext cx="4846319" cy="2249442"/>
          </a:xfrm>
          <a:prstGeom prst="rect">
            <a:avLst/>
          </a:prstGeom>
          <a:noFill/>
          <a:ln>
            <a:noFill/>
          </a:ln>
          <a:extLst>
            <a:ext uri="{53640926-AAD7-44D8-BBD7-CCE9431645EC}">
              <a14:shadowObscured xmlns:a14="http://schemas.microsoft.com/office/drawing/2010/main"/>
            </a:ext>
          </a:extLst>
        </p:spPr>
      </p:pic>
      <p:sp>
        <p:nvSpPr>
          <p:cNvPr id="6" name="TextBox 5"/>
          <p:cNvSpPr txBox="1"/>
          <p:nvPr/>
        </p:nvSpPr>
        <p:spPr>
          <a:xfrm>
            <a:off x="8474299" y="3258355"/>
            <a:ext cx="974947" cy="369332"/>
          </a:xfrm>
          <a:prstGeom prst="rect">
            <a:avLst/>
          </a:prstGeom>
          <a:noFill/>
        </p:spPr>
        <p:txBody>
          <a:bodyPr wrap="none" rtlCol="0">
            <a:spAutoFit/>
          </a:bodyPr>
          <a:lstStyle/>
          <a:p>
            <a:r>
              <a:rPr lang="en-GB" dirty="0"/>
              <a:t>Àlùbánsí</a:t>
            </a:r>
            <a:endParaRPr lang="en-US" dirty="0"/>
          </a:p>
        </p:txBody>
      </p:sp>
      <p:pic>
        <p:nvPicPr>
          <p:cNvPr id="7" name="Picture 6" descr="C:\Users\BAYO\Documents\Scores\Dundun Okemesi patterns\Aarin (Alubansi)\Aarin (Alubansi).tif"/>
          <p:cNvPicPr/>
          <p:nvPr/>
        </p:nvPicPr>
        <p:blipFill rotWithShape="1">
          <a:blip r:embed="rId4" cstate="print">
            <a:extLst>
              <a:ext uri="{28A0092B-C50C-407E-A947-70E740481C1C}">
                <a14:useLocalDpi xmlns:a14="http://schemas.microsoft.com/office/drawing/2010/main" val="0"/>
              </a:ext>
            </a:extLst>
          </a:blip>
          <a:srcRect t="15084"/>
          <a:stretch/>
        </p:blipFill>
        <p:spPr bwMode="auto">
          <a:xfrm>
            <a:off x="1399579" y="3751687"/>
            <a:ext cx="4846674" cy="1979412"/>
          </a:xfrm>
          <a:prstGeom prst="rect">
            <a:avLst/>
          </a:prstGeom>
          <a:noFill/>
          <a:ln>
            <a:noFill/>
          </a:ln>
          <a:extLst>
            <a:ext uri="{53640926-AAD7-44D8-BBD7-CCE9431645EC}">
              <a14:shadowObscured xmlns:a14="http://schemas.microsoft.com/office/drawing/2010/main"/>
            </a:ext>
          </a:extLst>
        </p:spPr>
      </p:pic>
      <p:sp>
        <p:nvSpPr>
          <p:cNvPr id="8" name="TextBox 7"/>
          <p:cNvSpPr txBox="1"/>
          <p:nvPr/>
        </p:nvSpPr>
        <p:spPr>
          <a:xfrm>
            <a:off x="2730321" y="5731099"/>
            <a:ext cx="1718740" cy="646331"/>
          </a:xfrm>
          <a:prstGeom prst="rect">
            <a:avLst/>
          </a:prstGeom>
          <a:noFill/>
        </p:spPr>
        <p:txBody>
          <a:bodyPr wrap="none" rtlCol="0">
            <a:spAutoFit/>
          </a:bodyPr>
          <a:lstStyle/>
          <a:p>
            <a:r>
              <a:rPr lang="en-US" b="1" dirty="0" smtClean="0"/>
              <a:t>Àárín (</a:t>
            </a:r>
            <a:r>
              <a:rPr lang="en-GB" dirty="0" smtClean="0"/>
              <a:t>Àlùbánsí)</a:t>
            </a:r>
            <a:endParaRPr lang="en-US" dirty="0"/>
          </a:p>
          <a:p>
            <a:r>
              <a:rPr lang="en-US" dirty="0" smtClean="0"/>
              <a:t>)</a:t>
            </a:r>
            <a:endParaRPr lang="en-US" dirty="0"/>
          </a:p>
        </p:txBody>
      </p:sp>
      <p:pic>
        <p:nvPicPr>
          <p:cNvPr id="9" name="Picture 8" descr="C:\Users\BAYO\Documents\Scores\Dundun Okemesi patterns\Ele (Alubansi)\Ele (Alubansi).tif"/>
          <p:cNvPicPr/>
          <p:nvPr/>
        </p:nvPicPr>
        <p:blipFill rotWithShape="1">
          <a:blip r:embed="rId5" cstate="print">
            <a:extLst>
              <a:ext uri="{28A0092B-C50C-407E-A947-70E740481C1C}">
                <a14:useLocalDpi xmlns:a14="http://schemas.microsoft.com/office/drawing/2010/main" val="0"/>
              </a:ext>
            </a:extLst>
          </a:blip>
          <a:srcRect t="15084"/>
          <a:stretch/>
        </p:blipFill>
        <p:spPr bwMode="auto">
          <a:xfrm>
            <a:off x="6540638" y="3768501"/>
            <a:ext cx="4571365" cy="1930400"/>
          </a:xfrm>
          <a:prstGeom prst="rect">
            <a:avLst/>
          </a:prstGeom>
          <a:noFill/>
          <a:ln>
            <a:noFill/>
          </a:ln>
          <a:extLst>
            <a:ext uri="{53640926-AAD7-44D8-BBD7-CCE9431645EC}">
              <a14:shadowObscured xmlns:a14="http://schemas.microsoft.com/office/drawing/2010/main"/>
            </a:ext>
          </a:extLst>
        </p:spPr>
      </p:pic>
      <p:sp>
        <p:nvSpPr>
          <p:cNvPr id="12" name="TextBox 11"/>
          <p:cNvSpPr txBox="1"/>
          <p:nvPr/>
        </p:nvSpPr>
        <p:spPr>
          <a:xfrm>
            <a:off x="8474299" y="5839715"/>
            <a:ext cx="1519707" cy="646331"/>
          </a:xfrm>
          <a:prstGeom prst="rect">
            <a:avLst/>
          </a:prstGeom>
          <a:noFill/>
        </p:spPr>
        <p:txBody>
          <a:bodyPr wrap="square" rtlCol="0">
            <a:spAutoFit/>
          </a:bodyPr>
          <a:lstStyle/>
          <a:p>
            <a:r>
              <a:rPr lang="en-US" dirty="0" smtClean="0"/>
              <a:t>Èle (</a:t>
            </a:r>
            <a:r>
              <a:rPr lang="en-GB" dirty="0"/>
              <a:t>Àlùbánsí</a:t>
            </a:r>
            <a:endParaRPr lang="en-US" dirty="0"/>
          </a:p>
          <a:p>
            <a:r>
              <a:rPr lang="en-US" dirty="0" smtClean="0"/>
              <a:t>)</a:t>
            </a:r>
            <a:endParaRPr lang="en-US" dirty="0"/>
          </a:p>
        </p:txBody>
      </p:sp>
    </p:spTree>
    <p:extLst>
      <p:ext uri="{BB962C8B-B14F-4D97-AF65-F5344CB8AC3E}">
        <p14:creationId xmlns:p14="http://schemas.microsoft.com/office/powerpoint/2010/main" val="3643432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BAYO\Documents\Scores\Dundun Okemesi patterns\Agere\Agere.tif"/>
          <p:cNvPicPr/>
          <p:nvPr/>
        </p:nvPicPr>
        <p:blipFill rotWithShape="1">
          <a:blip r:embed="rId2" cstate="print">
            <a:extLst>
              <a:ext uri="{28A0092B-C50C-407E-A947-70E740481C1C}">
                <a14:useLocalDpi xmlns:a14="http://schemas.microsoft.com/office/drawing/2010/main" val="0"/>
              </a:ext>
            </a:extLst>
          </a:blip>
          <a:srcRect t="16572"/>
          <a:stretch/>
        </p:blipFill>
        <p:spPr bwMode="auto">
          <a:xfrm>
            <a:off x="2947432" y="673679"/>
            <a:ext cx="5166258" cy="2219706"/>
          </a:xfrm>
          <a:prstGeom prst="rect">
            <a:avLst/>
          </a:prstGeom>
          <a:noFill/>
          <a:ln>
            <a:noFill/>
          </a:ln>
          <a:extLst>
            <a:ext uri="{53640926-AAD7-44D8-BBD7-CCE9431645EC}">
              <a14:shadowObscured xmlns:a14="http://schemas.microsoft.com/office/drawing/2010/main"/>
            </a:ext>
          </a:extLst>
        </p:spPr>
      </p:pic>
      <p:sp>
        <p:nvSpPr>
          <p:cNvPr id="3" name="TextBox 2"/>
          <p:cNvSpPr txBox="1"/>
          <p:nvPr/>
        </p:nvSpPr>
        <p:spPr>
          <a:xfrm>
            <a:off x="5530561" y="2942442"/>
            <a:ext cx="837127" cy="369332"/>
          </a:xfrm>
          <a:prstGeom prst="rect">
            <a:avLst/>
          </a:prstGeom>
          <a:noFill/>
        </p:spPr>
        <p:txBody>
          <a:bodyPr wrap="square" rtlCol="0">
            <a:spAutoFit/>
          </a:bodyPr>
          <a:lstStyle/>
          <a:p>
            <a:r>
              <a:rPr lang="en-US" dirty="0" err="1" smtClean="0"/>
              <a:t>Agere</a:t>
            </a:r>
            <a:endParaRPr lang="en-US" dirty="0"/>
          </a:p>
        </p:txBody>
      </p:sp>
      <p:sp>
        <p:nvSpPr>
          <p:cNvPr id="4" name="TextBox 3"/>
          <p:cNvSpPr txBox="1"/>
          <p:nvPr/>
        </p:nvSpPr>
        <p:spPr>
          <a:xfrm>
            <a:off x="1313646" y="3447383"/>
            <a:ext cx="10768461" cy="2308324"/>
          </a:xfrm>
          <a:prstGeom prst="rect">
            <a:avLst/>
          </a:prstGeom>
          <a:noFill/>
        </p:spPr>
        <p:txBody>
          <a:bodyPr wrap="none" rtlCol="0">
            <a:spAutoFit/>
          </a:bodyPr>
          <a:lstStyle/>
          <a:p>
            <a:r>
              <a:rPr lang="en-US" dirty="0" smtClean="0"/>
              <a:t>NOTES</a:t>
            </a:r>
          </a:p>
          <a:p>
            <a:r>
              <a:rPr lang="en-US" dirty="0" smtClean="0"/>
              <a:t>. </a:t>
            </a:r>
            <a:r>
              <a:rPr lang="en-US" b="1" dirty="0" smtClean="0"/>
              <a:t>Talking drum is </a:t>
            </a:r>
            <a:r>
              <a:rPr lang="en-US" b="1" dirty="0" err="1"/>
              <a:t>M</a:t>
            </a:r>
            <a:r>
              <a:rPr lang="en-US" b="1" dirty="0" err="1" smtClean="0"/>
              <a:t>elo</a:t>
            </a:r>
            <a:r>
              <a:rPr lang="en-US" b="1" dirty="0" smtClean="0"/>
              <a:t> Rhythmic, Basically improvisational, and instant CRETAIVITY (</a:t>
            </a:r>
            <a:r>
              <a:rPr lang="en-US" b="1" dirty="0" err="1" smtClean="0"/>
              <a:t>extemporizational</a:t>
            </a:r>
            <a:r>
              <a:rPr lang="en-US" b="1" dirty="0"/>
              <a:t>)</a:t>
            </a:r>
            <a:r>
              <a:rPr lang="en-US" b="1" dirty="0" smtClean="0"/>
              <a:t> </a:t>
            </a:r>
          </a:p>
          <a:p>
            <a:r>
              <a:rPr lang="en-US" b="1" dirty="0" smtClean="0"/>
              <a:t>  Ìyá Ilu 2 is</a:t>
            </a:r>
          </a:p>
          <a:p>
            <a:r>
              <a:rPr lang="en-US" b="1" dirty="0" smtClean="0"/>
              <a:t>  I have decided not to notate Ìyá </a:t>
            </a:r>
            <a:r>
              <a:rPr lang="en-US" b="1" dirty="0"/>
              <a:t>I</a:t>
            </a:r>
            <a:r>
              <a:rPr lang="en-US" b="1" dirty="0" smtClean="0"/>
              <a:t>lu because the notes of Ìyá </a:t>
            </a:r>
            <a:r>
              <a:rPr lang="en-US" b="1" dirty="0"/>
              <a:t>I</a:t>
            </a:r>
            <a:r>
              <a:rPr lang="en-US" b="1" dirty="0" smtClean="0"/>
              <a:t>lu are not fixed</a:t>
            </a:r>
          </a:p>
          <a:p>
            <a:endParaRPr lang="en-US" b="1" dirty="0"/>
          </a:p>
          <a:p>
            <a:r>
              <a:rPr lang="en-US" b="1" dirty="0" smtClean="0"/>
              <a:t> In interval, (Aurally taken) between Ìsáájú and Àtèlé is approximately a min 3</a:t>
            </a:r>
            <a:r>
              <a:rPr lang="en-US" b="1" baseline="30000" dirty="0" smtClean="0"/>
              <a:t>rd</a:t>
            </a:r>
            <a:endParaRPr lang="en-US" b="1" dirty="0" smtClean="0"/>
          </a:p>
          <a:p>
            <a:endParaRPr lang="en-US" b="1" dirty="0"/>
          </a:p>
          <a:p>
            <a:r>
              <a:rPr lang="en-US" b="1" dirty="0" smtClean="0"/>
              <a:t> Aro is not categorized as a generic instrument in the ensemble but always brought in occasionally</a:t>
            </a:r>
            <a:endParaRPr lang="en-US" b="1" dirty="0"/>
          </a:p>
        </p:txBody>
      </p:sp>
      <p:pic>
        <p:nvPicPr>
          <p:cNvPr id="5" name="Picture 4" descr="Isaaju tone variation"/>
          <p:cNvPicPr/>
          <p:nvPr/>
        </p:nvPicPr>
        <p:blipFill>
          <a:blip r:embed="rId3">
            <a:extLst>
              <a:ext uri="{28A0092B-C50C-407E-A947-70E740481C1C}">
                <a14:useLocalDpi xmlns:a14="http://schemas.microsoft.com/office/drawing/2010/main" val="0"/>
              </a:ext>
            </a:extLst>
          </a:blip>
          <a:srcRect/>
          <a:stretch>
            <a:fillRect/>
          </a:stretch>
        </p:blipFill>
        <p:spPr bwMode="auto">
          <a:xfrm>
            <a:off x="9594759" y="4841379"/>
            <a:ext cx="1661375" cy="663023"/>
          </a:xfrm>
          <a:prstGeom prst="rect">
            <a:avLst/>
          </a:prstGeom>
          <a:noFill/>
          <a:ln>
            <a:noFill/>
          </a:ln>
        </p:spPr>
      </p:pic>
    </p:spTree>
    <p:extLst>
      <p:ext uri="{BB962C8B-B14F-4D97-AF65-F5344CB8AC3E}">
        <p14:creationId xmlns:p14="http://schemas.microsoft.com/office/powerpoint/2010/main" val="2479659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796" y="1313645"/>
            <a:ext cx="3992451" cy="523220"/>
          </a:xfrm>
          <a:prstGeom prst="rect">
            <a:avLst/>
          </a:prstGeom>
          <a:noFill/>
        </p:spPr>
        <p:txBody>
          <a:bodyPr wrap="square" rtlCol="0">
            <a:spAutoFit/>
          </a:bodyPr>
          <a:lstStyle/>
          <a:p>
            <a:r>
              <a:rPr lang="en-US" sz="2800" b="1" dirty="0"/>
              <a:t>Philosophy and Taboos</a:t>
            </a:r>
            <a:endParaRPr lang="en-US" sz="2800" dirty="0"/>
          </a:p>
        </p:txBody>
      </p:sp>
      <p:sp>
        <p:nvSpPr>
          <p:cNvPr id="3" name="TextBox 2"/>
          <p:cNvSpPr txBox="1"/>
          <p:nvPr/>
        </p:nvSpPr>
        <p:spPr>
          <a:xfrm>
            <a:off x="1687131" y="2318197"/>
            <a:ext cx="4314424" cy="707886"/>
          </a:xfrm>
          <a:prstGeom prst="rect">
            <a:avLst/>
          </a:prstGeom>
          <a:noFill/>
        </p:spPr>
        <p:txBody>
          <a:bodyPr wrap="square" rtlCol="0">
            <a:spAutoFit/>
          </a:bodyPr>
          <a:lstStyle/>
          <a:p>
            <a:pPr marL="342900" indent="-342900">
              <a:buAutoNum type="arabicPeriod"/>
            </a:pPr>
            <a:r>
              <a:rPr lang="en-US" sz="2000" b="1" dirty="0" smtClean="0"/>
              <a:t>Making of the drums</a:t>
            </a:r>
          </a:p>
          <a:p>
            <a:pPr marL="342900" indent="-342900">
              <a:buAutoNum type="arabicPeriod"/>
            </a:pPr>
            <a:r>
              <a:rPr lang="en-US" sz="2000" b="1" dirty="0" smtClean="0"/>
              <a:t>Maintenance of the drums</a:t>
            </a:r>
            <a:endParaRPr lang="en-US" sz="2000" b="1" dirty="0"/>
          </a:p>
        </p:txBody>
      </p:sp>
      <p:sp>
        <p:nvSpPr>
          <p:cNvPr id="4" name="TextBox 3"/>
          <p:cNvSpPr txBox="1"/>
          <p:nvPr/>
        </p:nvSpPr>
        <p:spPr>
          <a:xfrm>
            <a:off x="7057623" y="2195086"/>
            <a:ext cx="3850783" cy="954107"/>
          </a:xfrm>
          <a:prstGeom prst="rect">
            <a:avLst/>
          </a:prstGeom>
          <a:noFill/>
        </p:spPr>
        <p:txBody>
          <a:bodyPr wrap="square" rtlCol="0">
            <a:spAutoFit/>
          </a:bodyPr>
          <a:lstStyle/>
          <a:p>
            <a:pPr marL="285750" indent="-285750">
              <a:buFont typeface="Wingdings" panose="05000000000000000000" pitchFamily="2" charset="2"/>
              <a:buChar char="§"/>
            </a:pPr>
            <a:r>
              <a:rPr lang="en-US" b="1" dirty="0" smtClean="0"/>
              <a:t>Birth in a drummer’s family</a:t>
            </a:r>
          </a:p>
          <a:p>
            <a:pPr marL="285750" indent="-285750">
              <a:buFont typeface="Wingdings" panose="05000000000000000000" pitchFamily="2" charset="2"/>
              <a:buChar char="§"/>
            </a:pPr>
            <a:r>
              <a:rPr lang="en-US" sz="2000" b="1" dirty="0" smtClean="0"/>
              <a:t>Life</a:t>
            </a:r>
            <a:r>
              <a:rPr lang="en-US" b="1" dirty="0" smtClean="0"/>
              <a:t> of a drummer</a:t>
            </a:r>
          </a:p>
          <a:p>
            <a:pPr marL="285750" indent="-285750">
              <a:buFont typeface="Wingdings" panose="05000000000000000000" pitchFamily="2" charset="2"/>
              <a:buChar char="§"/>
            </a:pPr>
            <a:r>
              <a:rPr lang="en-US" b="1" dirty="0" smtClean="0"/>
              <a:t>Burial of a drummer</a:t>
            </a:r>
            <a:endParaRPr lang="en-US" b="1" dirty="0"/>
          </a:p>
        </p:txBody>
      </p:sp>
    </p:spTree>
    <p:extLst>
      <p:ext uri="{BB962C8B-B14F-4D97-AF65-F5344CB8AC3E}">
        <p14:creationId xmlns:p14="http://schemas.microsoft.com/office/powerpoint/2010/main" val="1065156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84868" y="1197735"/>
            <a:ext cx="5834129" cy="523220"/>
          </a:xfrm>
          <a:prstGeom prst="rect">
            <a:avLst/>
          </a:prstGeom>
          <a:noFill/>
        </p:spPr>
        <p:txBody>
          <a:bodyPr wrap="square" rtlCol="0">
            <a:spAutoFit/>
          </a:bodyPr>
          <a:lstStyle/>
          <a:p>
            <a:pPr algn="ctr"/>
            <a:r>
              <a:rPr lang="en-US" sz="2800" b="1" dirty="0" smtClean="0"/>
              <a:t>Training and Transfer of Knowledge</a:t>
            </a:r>
            <a:endParaRPr lang="en-US" sz="2800" b="1" dirty="0"/>
          </a:p>
        </p:txBody>
      </p:sp>
      <p:sp>
        <p:nvSpPr>
          <p:cNvPr id="3" name="Rectangle 2"/>
          <p:cNvSpPr/>
          <p:nvPr/>
        </p:nvSpPr>
        <p:spPr>
          <a:xfrm>
            <a:off x="2457718" y="1720955"/>
            <a:ext cx="7098406" cy="2232214"/>
          </a:xfrm>
          <a:prstGeom prst="rect">
            <a:avLst/>
          </a:prstGeom>
        </p:spPr>
        <p:txBody>
          <a:bodyPr wrap="square">
            <a:spAutoFit/>
          </a:bodyPr>
          <a:lstStyle/>
          <a:p>
            <a:pPr marL="285750" indent="-285750">
              <a:lnSpc>
                <a:spcPct val="200000"/>
              </a:lnSpc>
              <a:buFont typeface="Arial" panose="020B0604020202020204" pitchFamily="34" charset="0"/>
              <a:buChar char="•"/>
            </a:pPr>
            <a:r>
              <a:rPr lang="en-US" dirty="0">
                <a:solidFill>
                  <a:srgbClr val="000000"/>
                </a:solidFill>
                <a:latin typeface="Times New Roman" panose="02020603050405020304" pitchFamily="18" charset="0"/>
                <a:ea typeface="Times New Roman" panose="02020603050405020304" pitchFamily="18" charset="0"/>
              </a:rPr>
              <a:t>Training of drummer is orally conducted by experienced drummer to the younger ones. </a:t>
            </a:r>
            <a:endParaRPr lang="en-US" dirty="0" smtClean="0">
              <a:solidFill>
                <a:srgbClr val="000000"/>
              </a:solidFill>
              <a:latin typeface="Times New Roman" panose="02020603050405020304" pitchFamily="18" charset="0"/>
              <a:ea typeface="Times New Roman" panose="02020603050405020304" pitchFamily="18" charset="0"/>
            </a:endParaRPr>
          </a:p>
          <a:p>
            <a:pPr marL="285750" indent="-285750">
              <a:lnSpc>
                <a:spcPct val="200000"/>
              </a:lnSpc>
              <a:buFont typeface="Arial" panose="020B0604020202020204" pitchFamily="34" charset="0"/>
              <a:buChar char="•"/>
            </a:pPr>
            <a:r>
              <a:rPr lang="en-US" dirty="0" smtClean="0">
                <a:solidFill>
                  <a:srgbClr val="000000"/>
                </a:solidFill>
                <a:latin typeface="Times New Roman" panose="02020603050405020304" pitchFamily="18" charset="0"/>
                <a:ea typeface="Times New Roman" panose="02020603050405020304" pitchFamily="18" charset="0"/>
              </a:rPr>
              <a:t>Knowledge </a:t>
            </a:r>
            <a:r>
              <a:rPr lang="en-US" dirty="0">
                <a:solidFill>
                  <a:srgbClr val="000000"/>
                </a:solidFill>
                <a:latin typeface="Times New Roman" panose="02020603050405020304" pitchFamily="18" charset="0"/>
                <a:ea typeface="Times New Roman" panose="02020603050405020304" pitchFamily="18" charset="0"/>
              </a:rPr>
              <a:t>is also transferred by observation and imitation from one generation of drummer to the other</a:t>
            </a:r>
            <a:r>
              <a:rPr lang="en-US" dirty="0" smtClean="0">
                <a:solidFill>
                  <a:srgbClr val="000000"/>
                </a:solidFill>
                <a:latin typeface="Times New Roman" panose="02020603050405020304" pitchFamily="18" charset="0"/>
                <a:ea typeface="Times New Roman" panose="02020603050405020304" pitchFamily="18" charset="0"/>
              </a:rPr>
              <a:t>. </a:t>
            </a:r>
            <a:endParaRPr lang="en-US" dirty="0"/>
          </a:p>
        </p:txBody>
      </p:sp>
      <p:pic>
        <p:nvPicPr>
          <p:cNvPr id="4" name="Picture 3" descr="D:\My Documents Files\My Unilag folder\PhD 2015\Dundun Imesi\IMG_0061.JPG"/>
          <p:cNvPicPr/>
          <p:nvPr/>
        </p:nvPicPr>
        <p:blipFill rotWithShape="1">
          <a:blip r:embed="rId2" cstate="print">
            <a:extLst>
              <a:ext uri="{28A0092B-C50C-407E-A947-70E740481C1C}">
                <a14:useLocalDpi xmlns:a14="http://schemas.microsoft.com/office/drawing/2010/main" val="0"/>
              </a:ext>
            </a:extLst>
          </a:blip>
          <a:srcRect t="13302"/>
          <a:stretch/>
        </p:blipFill>
        <p:spPr bwMode="auto">
          <a:xfrm>
            <a:off x="2457718" y="4074409"/>
            <a:ext cx="3582474" cy="1927145"/>
          </a:xfrm>
          <a:prstGeom prst="rect">
            <a:avLst/>
          </a:prstGeom>
          <a:noFill/>
          <a:ln>
            <a:noFill/>
          </a:ln>
          <a:extLst>
            <a:ext uri="{53640926-AAD7-44D8-BBD7-CCE9431645EC}">
              <a14:shadowObscured xmlns:a14="http://schemas.microsoft.com/office/drawing/2010/main"/>
            </a:ext>
          </a:extLst>
        </p:spPr>
      </p:pic>
      <p:pic>
        <p:nvPicPr>
          <p:cNvPr id="5" name="Picture 4" descr="D:\My Documents Files\My Unilag folder\PhD 2015\Dundun Imesi\IMG_0019.JPG"/>
          <p:cNvPicPr/>
          <p:nvPr/>
        </p:nvPicPr>
        <p:blipFill rotWithShape="1">
          <a:blip r:embed="rId3" cstate="print">
            <a:extLst>
              <a:ext uri="{28A0092B-C50C-407E-A947-70E740481C1C}">
                <a14:useLocalDpi xmlns:a14="http://schemas.microsoft.com/office/drawing/2010/main" val="0"/>
              </a:ext>
            </a:extLst>
          </a:blip>
          <a:srcRect l="12350" t="24872" b="18132"/>
          <a:stretch/>
        </p:blipFill>
        <p:spPr bwMode="auto">
          <a:xfrm rot="5400000">
            <a:off x="7128633" y="4166491"/>
            <a:ext cx="2163649" cy="150647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3296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08360" y="1071109"/>
            <a:ext cx="5306096" cy="523220"/>
          </a:xfrm>
          <a:prstGeom prst="rect">
            <a:avLst/>
          </a:prstGeom>
          <a:noFill/>
        </p:spPr>
        <p:txBody>
          <a:bodyPr wrap="square" rtlCol="0">
            <a:spAutoFit/>
          </a:bodyPr>
          <a:lstStyle/>
          <a:p>
            <a:r>
              <a:rPr lang="en-US" sz="2800" dirty="0" smtClean="0"/>
              <a:t>, </a:t>
            </a:r>
            <a:endParaRPr lang="en-US" sz="2800" dirty="0"/>
          </a:p>
        </p:txBody>
      </p:sp>
      <p:sp>
        <p:nvSpPr>
          <p:cNvPr id="4" name="Rectangle 3"/>
          <p:cNvSpPr/>
          <p:nvPr/>
        </p:nvSpPr>
        <p:spPr>
          <a:xfrm>
            <a:off x="2582530" y="2352021"/>
            <a:ext cx="7617321" cy="1754326"/>
          </a:xfrm>
          <a:prstGeom prst="rect">
            <a:avLst/>
          </a:prstGeom>
        </p:spPr>
        <p:txBody>
          <a:bodyPr wrap="square">
            <a:spAutoFit/>
          </a:bodyPr>
          <a:lstStyle/>
          <a:p>
            <a:pPr marL="285750" indent="-285750">
              <a:lnSpc>
                <a:spcPct val="150000"/>
              </a:lnSpc>
              <a:buFont typeface="Wingdings" panose="05000000000000000000" pitchFamily="2" charset="2"/>
              <a:buChar char="§"/>
            </a:pPr>
            <a:r>
              <a:rPr lang="en-US" dirty="0" smtClean="0"/>
              <a:t>Dùndún is in an Ekiti town, having a history and tradition.</a:t>
            </a:r>
          </a:p>
          <a:p>
            <a:pPr marL="285750" indent="-285750">
              <a:lnSpc>
                <a:spcPct val="150000"/>
              </a:lnSpc>
              <a:buFont typeface="Wingdings" panose="05000000000000000000" pitchFamily="2" charset="2"/>
              <a:buChar char="§"/>
            </a:pPr>
            <a:r>
              <a:rPr lang="en-US" dirty="0" smtClean="0"/>
              <a:t>The tradition of Dùndún in the town under reviewed is of a strong presence</a:t>
            </a:r>
          </a:p>
          <a:p>
            <a:pPr marL="285750" indent="-285750">
              <a:lnSpc>
                <a:spcPct val="150000"/>
              </a:lnSpc>
              <a:buFont typeface="Wingdings" panose="05000000000000000000" pitchFamily="2" charset="2"/>
              <a:buChar char="§"/>
            </a:pPr>
            <a:r>
              <a:rPr lang="en-US" dirty="0" smtClean="0"/>
              <a:t>Internecine wars has been a major factor in the spread and distribution of Music Musical instruments and musicians. </a:t>
            </a:r>
            <a:endParaRPr lang="en-US" dirty="0"/>
          </a:p>
        </p:txBody>
      </p:sp>
      <p:sp>
        <p:nvSpPr>
          <p:cNvPr id="5" name="Rectangle 4"/>
          <p:cNvSpPr/>
          <p:nvPr/>
        </p:nvSpPr>
        <p:spPr>
          <a:xfrm>
            <a:off x="1777917" y="1537700"/>
            <a:ext cx="1609227" cy="523220"/>
          </a:xfrm>
          <a:prstGeom prst="rect">
            <a:avLst/>
          </a:prstGeom>
        </p:spPr>
        <p:txBody>
          <a:bodyPr wrap="square">
            <a:spAutoFit/>
          </a:bodyPr>
          <a:lstStyle/>
          <a:p>
            <a:r>
              <a:rPr lang="en-US" dirty="0"/>
              <a:t> </a:t>
            </a:r>
            <a:r>
              <a:rPr lang="en-US" sz="2800" dirty="0" smtClean="0"/>
              <a:t>Findings </a:t>
            </a:r>
            <a:endParaRPr lang="en-US" sz="2800" dirty="0"/>
          </a:p>
        </p:txBody>
      </p:sp>
    </p:spTree>
    <p:extLst>
      <p:ext uri="{BB962C8B-B14F-4D97-AF65-F5344CB8AC3E}">
        <p14:creationId xmlns:p14="http://schemas.microsoft.com/office/powerpoint/2010/main" val="654517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0623" y="2647092"/>
            <a:ext cx="6915955" cy="3416320"/>
          </a:xfrm>
          <a:prstGeom prst="rect">
            <a:avLst/>
          </a:prstGeom>
          <a:noFill/>
        </p:spPr>
        <p:txBody>
          <a:bodyPr wrap="square" rtlCol="0">
            <a:spAutoFit/>
          </a:bodyPr>
          <a:lstStyle/>
          <a:p>
            <a:pPr marL="342900" indent="-342900" algn="just">
              <a:buAutoNum type="arabicPeriod"/>
            </a:pPr>
            <a:r>
              <a:rPr lang="en-US" dirty="0" smtClean="0"/>
              <a:t>Having examined the characteristics of Dùndùn performance tradition in an area that falls into the ones termed ‘weak’ based on the yardsticks Prof Euba (and so many other scholars have implied) for such submission to capture the intention, I opined that exceptions must be created.</a:t>
            </a:r>
          </a:p>
          <a:p>
            <a:pPr marL="342900" indent="-342900" algn="just">
              <a:buAutoNum type="arabicPeriod"/>
            </a:pPr>
            <a:r>
              <a:rPr lang="en-US" dirty="0" smtClean="0"/>
              <a:t> There are some isolated cases which must be so recognized in other to properly situate history. </a:t>
            </a:r>
            <a:r>
              <a:rPr lang="en-US" dirty="0"/>
              <a:t>the influence of war in the spread of music, musical </a:t>
            </a:r>
            <a:r>
              <a:rPr lang="en-US" dirty="0" smtClean="0"/>
              <a:t>instruments </a:t>
            </a:r>
          </a:p>
          <a:p>
            <a:pPr marL="342900" indent="-342900" algn="just">
              <a:buAutoNum type="arabicPeriod"/>
            </a:pPr>
            <a:r>
              <a:rPr lang="en-US" dirty="0" smtClean="0"/>
              <a:t>3. Because of some factors, herein analyzed as long years of inter, it is      practically difficult to categorize Yoruba music using geographical spread as the basis</a:t>
            </a:r>
          </a:p>
          <a:p>
            <a:r>
              <a:rPr lang="en-US" dirty="0"/>
              <a:t> </a:t>
            </a:r>
          </a:p>
        </p:txBody>
      </p:sp>
      <p:sp>
        <p:nvSpPr>
          <p:cNvPr id="3" name="Rectangle 2"/>
          <p:cNvSpPr/>
          <p:nvPr/>
        </p:nvSpPr>
        <p:spPr>
          <a:xfrm>
            <a:off x="2444023" y="2123872"/>
            <a:ext cx="1763624" cy="523220"/>
          </a:xfrm>
          <a:prstGeom prst="rect">
            <a:avLst/>
          </a:prstGeom>
        </p:spPr>
        <p:txBody>
          <a:bodyPr wrap="none">
            <a:spAutoFit/>
          </a:bodyPr>
          <a:lstStyle/>
          <a:p>
            <a:r>
              <a:rPr lang="en-US" sz="2800" dirty="0"/>
              <a:t>Conclusion</a:t>
            </a:r>
          </a:p>
        </p:txBody>
      </p:sp>
    </p:spTree>
    <p:extLst>
      <p:ext uri="{BB962C8B-B14F-4D97-AF65-F5344CB8AC3E}">
        <p14:creationId xmlns:p14="http://schemas.microsoft.com/office/powerpoint/2010/main" val="325403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15319" y="1557202"/>
            <a:ext cx="2644378" cy="523220"/>
          </a:xfrm>
          <a:prstGeom prst="rect">
            <a:avLst/>
          </a:prstGeom>
        </p:spPr>
        <p:txBody>
          <a:bodyPr wrap="none">
            <a:spAutoFit/>
          </a:bodyPr>
          <a:lstStyle/>
          <a:p>
            <a:r>
              <a:rPr lang="en-US" sz="2800" dirty="0"/>
              <a:t>Recommendation</a:t>
            </a:r>
          </a:p>
        </p:txBody>
      </p:sp>
      <p:sp>
        <p:nvSpPr>
          <p:cNvPr id="4" name="TextBox 3"/>
          <p:cNvSpPr txBox="1"/>
          <p:nvPr/>
        </p:nvSpPr>
        <p:spPr>
          <a:xfrm>
            <a:off x="1442434" y="2080422"/>
            <a:ext cx="7160653" cy="923330"/>
          </a:xfrm>
          <a:prstGeom prst="rect">
            <a:avLst/>
          </a:prstGeom>
          <a:noFill/>
        </p:spPr>
        <p:txBody>
          <a:bodyPr wrap="square" rtlCol="0">
            <a:spAutoFit/>
          </a:bodyPr>
          <a:lstStyle/>
          <a:p>
            <a:r>
              <a:rPr lang="en-US" dirty="0" smtClean="0"/>
              <a:t> </a:t>
            </a:r>
          </a:p>
          <a:p>
            <a:r>
              <a:rPr lang="en-US" dirty="0" smtClean="0"/>
              <a:t>I have instigated discussion on this topic and recommend a further research in this respect. I also recommend comparative study to determine. </a:t>
            </a:r>
            <a:endParaRPr lang="en-US" dirty="0"/>
          </a:p>
        </p:txBody>
      </p:sp>
    </p:spTree>
    <p:extLst>
      <p:ext uri="{BB962C8B-B14F-4D97-AF65-F5344CB8AC3E}">
        <p14:creationId xmlns:p14="http://schemas.microsoft.com/office/powerpoint/2010/main" val="3178600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2451" y="2073499"/>
            <a:ext cx="4752304" cy="923330"/>
          </a:xfrm>
          <a:prstGeom prst="rect">
            <a:avLst/>
          </a:prstGeom>
          <a:noFill/>
        </p:spPr>
        <p:txBody>
          <a:bodyPr wrap="square" rtlCol="0">
            <a:spAutoFit/>
          </a:bodyPr>
          <a:lstStyle/>
          <a:p>
            <a:pPr algn="ctr"/>
            <a:r>
              <a:rPr lang="en-US" sz="4400" dirty="0" smtClean="0"/>
              <a:t>Thank</a:t>
            </a:r>
            <a:r>
              <a:rPr lang="en-US" dirty="0" smtClean="0"/>
              <a:t> </a:t>
            </a:r>
            <a:r>
              <a:rPr lang="en-US" sz="5400" dirty="0"/>
              <a:t>Y</a:t>
            </a:r>
            <a:r>
              <a:rPr lang="en-US" sz="5400" dirty="0" smtClean="0"/>
              <a:t>ou</a:t>
            </a:r>
            <a:endParaRPr lang="en-US" sz="5400" dirty="0"/>
          </a:p>
        </p:txBody>
      </p:sp>
    </p:spTree>
    <p:extLst>
      <p:ext uri="{BB962C8B-B14F-4D97-AF65-F5344CB8AC3E}">
        <p14:creationId xmlns:p14="http://schemas.microsoft.com/office/powerpoint/2010/main" val="627659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b="1" dirty="0"/>
              <a:t>Performance Style, Rhythmic Organization in Yoruba Dùndún drumming: A Study of Dùndún performance in Òkèmèsí Èkìtì</a:t>
            </a:r>
            <a:endParaRPr lang="en-US" sz="2800" dirty="0"/>
          </a:p>
        </p:txBody>
      </p:sp>
      <p:sp>
        <p:nvSpPr>
          <p:cNvPr id="3" name="Content Placeholder 2"/>
          <p:cNvSpPr>
            <a:spLocks noGrp="1"/>
          </p:cNvSpPr>
          <p:nvPr>
            <p:ph idx="1"/>
          </p:nvPr>
        </p:nvSpPr>
        <p:spPr/>
        <p:txBody>
          <a:bodyPr>
            <a:normAutofit/>
          </a:bodyPr>
          <a:lstStyle/>
          <a:p>
            <a:pPr algn="ctr"/>
            <a:r>
              <a:rPr lang="en-US" dirty="0" smtClean="0"/>
              <a:t/>
            </a:r>
            <a:br>
              <a:rPr lang="en-US" dirty="0" smtClean="0"/>
            </a:br>
            <a:r>
              <a:rPr lang="en-GB" b="1" dirty="0" smtClean="0"/>
              <a:t>‘Báyò Ògúnyemí</a:t>
            </a:r>
            <a:r>
              <a:rPr lang="en-US" dirty="0" smtClean="0"/>
              <a:t/>
            </a:r>
            <a:br>
              <a:rPr lang="en-US" dirty="0" smtClean="0"/>
            </a:br>
            <a:r>
              <a:rPr lang="en-GB" b="1" dirty="0" smtClean="0"/>
              <a:t>Mountain Top University,</a:t>
            </a:r>
            <a:r>
              <a:rPr lang="en-US" dirty="0" smtClean="0"/>
              <a:t/>
            </a:r>
            <a:br>
              <a:rPr lang="en-US" dirty="0" smtClean="0"/>
            </a:br>
            <a:r>
              <a:rPr lang="en-GB" b="1" dirty="0" smtClean="0"/>
              <a:t>Lagos-Ìbàdàn Expressway,</a:t>
            </a:r>
            <a:r>
              <a:rPr lang="en-US" dirty="0" smtClean="0"/>
              <a:t/>
            </a:r>
            <a:br>
              <a:rPr lang="en-US" dirty="0" smtClean="0"/>
            </a:br>
            <a:r>
              <a:rPr lang="en-GB" b="1" dirty="0" smtClean="0"/>
              <a:t>Prayer City,</a:t>
            </a:r>
            <a:r>
              <a:rPr lang="en-US" dirty="0" smtClean="0"/>
              <a:t/>
            </a:r>
            <a:br>
              <a:rPr lang="en-US" dirty="0" smtClean="0"/>
            </a:br>
            <a:r>
              <a:rPr lang="en-GB" b="1" dirty="0" smtClean="0"/>
              <a:t>Ògùn State Nigeria</a:t>
            </a:r>
            <a:r>
              <a:rPr lang="en-US" dirty="0" smtClean="0"/>
              <a:t/>
            </a:r>
            <a:br>
              <a:rPr lang="en-US" dirty="0" smtClean="0"/>
            </a:br>
            <a:r>
              <a:rPr lang="en-GB" u="sng" dirty="0" smtClean="0">
                <a:hlinkClick r:id="rId2"/>
              </a:rPr>
              <a:t>aoogunyemi@mtu.edu.ng</a:t>
            </a:r>
            <a:r>
              <a:rPr lang="en-US" dirty="0" smtClean="0"/>
              <a:t/>
            </a:r>
            <a:br>
              <a:rPr lang="en-US" dirty="0" smtClean="0"/>
            </a:br>
            <a:r>
              <a:rPr lang="en-GB" dirty="0" smtClean="0"/>
              <a:t>08171353575 08023018515</a:t>
            </a:r>
            <a:endParaRPr lang="en-US" dirty="0"/>
          </a:p>
        </p:txBody>
      </p:sp>
    </p:spTree>
    <p:extLst>
      <p:ext uri="{BB962C8B-B14F-4D97-AF65-F5344CB8AC3E}">
        <p14:creationId xmlns:p14="http://schemas.microsoft.com/office/powerpoint/2010/main" val="3574710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919" y="2501840"/>
            <a:ext cx="9601196" cy="1303867"/>
          </a:xfrm>
        </p:spPr>
        <p:txBody>
          <a:bodyPr>
            <a:normAutofit fontScale="90000"/>
          </a:bodyPr>
          <a:lstStyle/>
          <a:p>
            <a:r>
              <a:rPr lang="en-US" sz="6000" b="1" dirty="0" smtClean="0"/>
              <a:t>Assumption</a:t>
            </a:r>
            <a:r>
              <a:rPr lang="en-US" sz="6000" b="1" dirty="0"/>
              <a:t/>
            </a:r>
            <a:br>
              <a:rPr lang="en-US" sz="6000" b="1" dirty="0"/>
            </a:br>
            <a:r>
              <a:rPr lang="en-US" sz="3600" dirty="0"/>
              <a:t>T</a:t>
            </a:r>
            <a:r>
              <a:rPr lang="en-US" sz="3600" dirty="0" smtClean="0"/>
              <a:t>here are some towns outside the areas classified as strong in Dùndún tradition that are well endowed in the drumming of dùndún</a:t>
            </a:r>
            <a:r>
              <a:rPr lang="en-US" dirty="0" smtClean="0"/>
              <a:t>.</a:t>
            </a:r>
            <a:r>
              <a:rPr lang="en-US" dirty="0"/>
              <a:t/>
            </a:r>
            <a:br>
              <a:rPr lang="en-US" dirty="0"/>
            </a:br>
            <a:endParaRPr lang="en-US" dirty="0"/>
          </a:p>
        </p:txBody>
      </p:sp>
    </p:spTree>
    <p:extLst>
      <p:ext uri="{BB962C8B-B14F-4D97-AF65-F5344CB8AC3E}">
        <p14:creationId xmlns:p14="http://schemas.microsoft.com/office/powerpoint/2010/main" val="7592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Statement to Interrogate</a:t>
            </a:r>
            <a:endParaRPr lang="en-US" dirty="0"/>
          </a:p>
        </p:txBody>
      </p:sp>
      <p:sp>
        <p:nvSpPr>
          <p:cNvPr id="3" name="Content Placeholder 2"/>
          <p:cNvSpPr>
            <a:spLocks noGrp="1"/>
          </p:cNvSpPr>
          <p:nvPr>
            <p:ph idx="1"/>
          </p:nvPr>
        </p:nvSpPr>
        <p:spPr/>
        <p:txBody>
          <a:bodyPr/>
          <a:lstStyle/>
          <a:p>
            <a:r>
              <a:rPr lang="en-GB" dirty="0"/>
              <a:t>To this extent, Euba (1990) writes </a:t>
            </a:r>
            <a:r>
              <a:rPr lang="en-GB" dirty="0" smtClean="0"/>
              <a:t>‘Dùndún </a:t>
            </a:r>
            <a:r>
              <a:rPr lang="en-GB" dirty="0"/>
              <a:t>tradition is at its strongest in the central and Northern parts of Yoruba land, an area roughly coincident with that of the Oyo-Yoruba. (29)</a:t>
            </a:r>
            <a:endParaRPr lang="en-US" dirty="0"/>
          </a:p>
          <a:p>
            <a:r>
              <a:rPr lang="en-GB" dirty="0"/>
              <a:t>By this submission, towns like Ìkòròdú, Iléşà, Ijebu, Lagos Ekiti and others in the eastern axis of the Yoruba are adjudged to be weak in the practice of dùndún tradition</a:t>
            </a:r>
            <a:r>
              <a:rPr lang="en-GB" dirty="0" smtClean="0"/>
              <a:t>. </a:t>
            </a:r>
            <a:r>
              <a:rPr lang="en-GB" smtClean="0"/>
              <a:t>(Euba 1990, 20)</a:t>
            </a:r>
            <a:endParaRPr lang="en-US" dirty="0"/>
          </a:p>
          <a:p>
            <a:endParaRPr lang="en-US" dirty="0"/>
          </a:p>
        </p:txBody>
      </p:sp>
    </p:spTree>
    <p:extLst>
      <p:ext uri="{BB962C8B-B14F-4D97-AF65-F5344CB8AC3E}">
        <p14:creationId xmlns:p14="http://schemas.microsoft.com/office/powerpoint/2010/main" val="1810024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81908" y="911275"/>
            <a:ext cx="9387840" cy="4832092"/>
          </a:xfrm>
          <a:prstGeom prst="rect">
            <a:avLst/>
          </a:prstGeom>
        </p:spPr>
        <p:txBody>
          <a:bodyPr wrap="square">
            <a:spAutoFit/>
          </a:bodyPr>
          <a:lstStyle/>
          <a:p>
            <a:r>
              <a:rPr lang="en-GB" sz="2000" dirty="0" smtClean="0">
                <a:effectLst/>
                <a:latin typeface="+mj-lt"/>
                <a:ea typeface="Times New Roman" panose="02020603050405020304" pitchFamily="18" charset="0"/>
              </a:rPr>
              <a:t>ABSTRACT </a:t>
            </a:r>
          </a:p>
          <a:p>
            <a:pPr marL="342900" indent="-342900" algn="just">
              <a:buFont typeface="Wingdings" panose="05000000000000000000" pitchFamily="2" charset="2"/>
              <a:buChar char="§"/>
            </a:pPr>
            <a:r>
              <a:rPr lang="en-GB" sz="2400" dirty="0" smtClean="0">
                <a:effectLst/>
                <a:latin typeface="+mj-lt"/>
                <a:ea typeface="Times New Roman" panose="02020603050405020304" pitchFamily="18" charset="0"/>
              </a:rPr>
              <a:t>Dùndún is a prominent drum ensemble and a form of dance in Yorùbá land. </a:t>
            </a:r>
          </a:p>
          <a:p>
            <a:pPr marL="342900" indent="-342900" algn="just">
              <a:buFont typeface="Wingdings" panose="05000000000000000000" pitchFamily="2" charset="2"/>
              <a:buChar char="§"/>
            </a:pPr>
            <a:endParaRPr lang="en-GB" sz="2400" dirty="0" smtClean="0">
              <a:effectLst/>
              <a:latin typeface="+mj-lt"/>
              <a:ea typeface="Times New Roman" panose="02020603050405020304" pitchFamily="18" charset="0"/>
            </a:endParaRPr>
          </a:p>
          <a:p>
            <a:pPr marL="342900" indent="-342900" algn="just">
              <a:buFont typeface="Wingdings" panose="05000000000000000000" pitchFamily="2" charset="2"/>
              <a:buChar char="§"/>
            </a:pPr>
            <a:r>
              <a:rPr lang="en-GB" sz="2400" dirty="0" smtClean="0">
                <a:latin typeface="+mj-lt"/>
              </a:rPr>
              <a:t>It </a:t>
            </a:r>
            <a:r>
              <a:rPr lang="en-GB" sz="2400" dirty="0">
                <a:latin typeface="+mj-lt"/>
              </a:rPr>
              <a:t>is one of the Yorùbá ensembles that caught the ingenious attention of Akin Euba. </a:t>
            </a:r>
            <a:endParaRPr lang="en-GB" sz="2400" dirty="0" smtClean="0">
              <a:latin typeface="+mj-lt"/>
            </a:endParaRPr>
          </a:p>
          <a:p>
            <a:pPr marL="342900" indent="-342900" algn="just">
              <a:buFont typeface="Wingdings" panose="05000000000000000000" pitchFamily="2" charset="2"/>
              <a:buChar char="§"/>
            </a:pPr>
            <a:endParaRPr lang="en-GB" sz="2400" dirty="0" smtClean="0">
              <a:latin typeface="+mj-lt"/>
            </a:endParaRPr>
          </a:p>
          <a:p>
            <a:pPr marL="342900" indent="-342900" algn="just">
              <a:buFont typeface="Wingdings" panose="05000000000000000000" pitchFamily="2" charset="2"/>
              <a:buChar char="§"/>
            </a:pPr>
            <a:r>
              <a:rPr lang="en-GB" sz="2400" dirty="0" smtClean="0">
                <a:latin typeface="+mj-lt"/>
              </a:rPr>
              <a:t>Professor Euba did an extensive research work on this drums and its essential features.</a:t>
            </a:r>
          </a:p>
          <a:p>
            <a:pPr marL="342900" indent="-342900" algn="just">
              <a:buFont typeface="Wingdings" panose="05000000000000000000" pitchFamily="2" charset="2"/>
              <a:buChar char="§"/>
            </a:pPr>
            <a:endParaRPr lang="en-GB" sz="2400" dirty="0">
              <a:latin typeface="+mj-lt"/>
            </a:endParaRPr>
          </a:p>
          <a:p>
            <a:pPr marL="342900" indent="-342900" algn="just">
              <a:buFont typeface="Wingdings" panose="05000000000000000000" pitchFamily="2" charset="2"/>
              <a:buChar char="§"/>
            </a:pPr>
            <a:r>
              <a:rPr lang="en-GB" sz="2400" dirty="0" smtClean="0">
                <a:latin typeface="+mj-lt"/>
              </a:rPr>
              <a:t>Other scholars</a:t>
            </a:r>
          </a:p>
          <a:p>
            <a:pPr marL="342900" indent="-342900" algn="just">
              <a:buFont typeface="Wingdings" panose="05000000000000000000" pitchFamily="2" charset="2"/>
              <a:buChar char="§"/>
            </a:pPr>
            <a:r>
              <a:rPr lang="en-GB" sz="2400" dirty="0" smtClean="0">
                <a:latin typeface="+mj-lt"/>
              </a:rPr>
              <a:t>Oláníyan, Adégbìte Samuel, et al</a:t>
            </a:r>
          </a:p>
          <a:p>
            <a:pPr marL="342900" indent="-342900" algn="just">
              <a:buFont typeface="Wingdings" panose="05000000000000000000" pitchFamily="2" charset="2"/>
              <a:buChar char="§"/>
            </a:pPr>
            <a:endParaRPr lang="en-US" sz="2400" dirty="0">
              <a:latin typeface="+mj-lt"/>
            </a:endParaRPr>
          </a:p>
        </p:txBody>
      </p:sp>
    </p:spTree>
    <p:extLst>
      <p:ext uri="{BB962C8B-B14F-4D97-AF65-F5344CB8AC3E}">
        <p14:creationId xmlns:p14="http://schemas.microsoft.com/office/powerpoint/2010/main" val="2316600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1390" y="746976"/>
            <a:ext cx="3837905" cy="461665"/>
          </a:xfrm>
          <a:prstGeom prst="rect">
            <a:avLst/>
          </a:prstGeom>
          <a:noFill/>
        </p:spPr>
        <p:txBody>
          <a:bodyPr wrap="square" rtlCol="0">
            <a:spAutoFit/>
          </a:bodyPr>
          <a:lstStyle/>
          <a:p>
            <a:pPr algn="ctr"/>
            <a:r>
              <a:rPr lang="en-US" sz="2400" dirty="0" smtClean="0"/>
              <a:t>Issues this paper Interrogate</a:t>
            </a:r>
            <a:endParaRPr lang="en-US" sz="2400" dirty="0"/>
          </a:p>
        </p:txBody>
      </p:sp>
      <p:sp>
        <p:nvSpPr>
          <p:cNvPr id="3" name="TextBox 2"/>
          <p:cNvSpPr txBox="1"/>
          <p:nvPr/>
        </p:nvSpPr>
        <p:spPr>
          <a:xfrm>
            <a:off x="2983391" y="1271173"/>
            <a:ext cx="6410922" cy="2169825"/>
          </a:xfrm>
          <a:prstGeom prst="rect">
            <a:avLst/>
          </a:prstGeom>
          <a:noFill/>
        </p:spPr>
        <p:txBody>
          <a:bodyPr wrap="none" rtlCol="0">
            <a:spAutoFit/>
          </a:bodyPr>
          <a:lstStyle/>
          <a:p>
            <a:pPr marL="342900" indent="-342900">
              <a:lnSpc>
                <a:spcPct val="150000"/>
              </a:lnSpc>
              <a:buAutoNum type="arabicPeriod"/>
            </a:pPr>
            <a:r>
              <a:rPr lang="en-US" dirty="0" smtClean="0"/>
              <a:t>Area of strong and weak </a:t>
            </a:r>
            <a:r>
              <a:rPr lang="en-US" dirty="0"/>
              <a:t>D</a:t>
            </a:r>
            <a:r>
              <a:rPr lang="en-US" dirty="0" smtClean="0"/>
              <a:t>ùndún tradition</a:t>
            </a:r>
            <a:r>
              <a:rPr lang="en-US" dirty="0"/>
              <a:t> </a:t>
            </a:r>
            <a:r>
              <a:rPr lang="en-US" dirty="0" smtClean="0"/>
              <a:t>Euba, 1990; 30</a:t>
            </a:r>
          </a:p>
          <a:p>
            <a:pPr>
              <a:lnSpc>
                <a:spcPct val="150000"/>
              </a:lnSpc>
            </a:pPr>
            <a:r>
              <a:rPr lang="en-US" dirty="0"/>
              <a:t> </a:t>
            </a:r>
            <a:r>
              <a:rPr lang="en-US" dirty="0" smtClean="0"/>
              <a:t>	a) Dùndún is an active element of cultural life</a:t>
            </a:r>
          </a:p>
          <a:p>
            <a:pPr>
              <a:lnSpc>
                <a:spcPct val="150000"/>
              </a:lnSpc>
            </a:pPr>
            <a:r>
              <a:rPr lang="en-US" dirty="0"/>
              <a:t>	</a:t>
            </a:r>
            <a:r>
              <a:rPr lang="en-US" dirty="0" smtClean="0"/>
              <a:t>b) Dùndún is practiced in its most classical idiom</a:t>
            </a:r>
          </a:p>
          <a:p>
            <a:pPr>
              <a:lnSpc>
                <a:spcPct val="150000"/>
              </a:lnSpc>
            </a:pPr>
            <a:r>
              <a:rPr lang="en-US" dirty="0"/>
              <a:t>	</a:t>
            </a:r>
            <a:r>
              <a:rPr lang="en-US" dirty="0" smtClean="0"/>
              <a:t>c) there is proliferations of </a:t>
            </a:r>
            <a:r>
              <a:rPr lang="en-US" dirty="0"/>
              <a:t>D</a:t>
            </a:r>
            <a:r>
              <a:rPr lang="en-US" dirty="0" smtClean="0"/>
              <a:t>ùndún drummers </a:t>
            </a:r>
          </a:p>
          <a:p>
            <a:pPr>
              <a:lnSpc>
                <a:spcPct val="150000"/>
              </a:lnSpc>
            </a:pPr>
            <a:r>
              <a:rPr lang="en-US" dirty="0"/>
              <a:t>	</a:t>
            </a:r>
            <a:r>
              <a:rPr lang="en-US" dirty="0" smtClean="0"/>
              <a:t>4) Dùndún is used in secular as well as religious Ceremonies</a:t>
            </a:r>
            <a:endParaRPr lang="en-US" dirty="0"/>
          </a:p>
        </p:txBody>
      </p:sp>
      <p:sp>
        <p:nvSpPr>
          <p:cNvPr id="4" name="TextBox 3"/>
          <p:cNvSpPr txBox="1"/>
          <p:nvPr/>
        </p:nvSpPr>
        <p:spPr>
          <a:xfrm>
            <a:off x="2983391" y="3401884"/>
            <a:ext cx="6521217" cy="2585323"/>
          </a:xfrm>
          <a:prstGeom prst="rect">
            <a:avLst/>
          </a:prstGeom>
          <a:noFill/>
        </p:spPr>
        <p:txBody>
          <a:bodyPr wrap="square" rtlCol="0">
            <a:spAutoFit/>
          </a:bodyPr>
          <a:lstStyle/>
          <a:p>
            <a:pPr>
              <a:lnSpc>
                <a:spcPct val="150000"/>
              </a:lnSpc>
            </a:pPr>
            <a:r>
              <a:rPr lang="en-US" dirty="0" smtClean="0"/>
              <a:t>2. Area of Weak </a:t>
            </a:r>
            <a:r>
              <a:rPr lang="en-US" dirty="0"/>
              <a:t>D</a:t>
            </a:r>
            <a:r>
              <a:rPr lang="en-US" dirty="0" smtClean="0"/>
              <a:t>ùndún tradition</a:t>
            </a:r>
          </a:p>
          <a:p>
            <a:pPr>
              <a:lnSpc>
                <a:spcPct val="150000"/>
              </a:lnSpc>
            </a:pPr>
            <a:r>
              <a:rPr lang="en-US" dirty="0"/>
              <a:t>	</a:t>
            </a:r>
            <a:r>
              <a:rPr lang="en-US" dirty="0" smtClean="0"/>
              <a:t>a) Tendency to import Dùndún drummers from outside</a:t>
            </a:r>
          </a:p>
          <a:p>
            <a:pPr>
              <a:lnSpc>
                <a:spcPct val="150000"/>
              </a:lnSpc>
            </a:pPr>
            <a:r>
              <a:rPr lang="en-US" dirty="0"/>
              <a:t>	</a:t>
            </a:r>
            <a:r>
              <a:rPr lang="en-US" dirty="0" smtClean="0"/>
              <a:t>b) There is preference for local instrument types for 	kingship and fro religious purposes</a:t>
            </a:r>
          </a:p>
          <a:p>
            <a:pPr>
              <a:lnSpc>
                <a:spcPct val="150000"/>
              </a:lnSpc>
            </a:pPr>
            <a:r>
              <a:rPr lang="en-US" dirty="0"/>
              <a:t>	</a:t>
            </a:r>
            <a:r>
              <a:rPr lang="en-US" dirty="0" smtClean="0"/>
              <a:t>c) Modern </a:t>
            </a:r>
            <a:r>
              <a:rPr lang="en-US" dirty="0" err="1" smtClean="0"/>
              <a:t>Popularised</a:t>
            </a:r>
            <a:r>
              <a:rPr lang="en-US" dirty="0" smtClean="0"/>
              <a:t> idioms of Dùndún are more 	predominant</a:t>
            </a:r>
          </a:p>
        </p:txBody>
      </p:sp>
    </p:spTree>
    <p:extLst>
      <p:ext uri="{BB962C8B-B14F-4D97-AF65-F5344CB8AC3E}">
        <p14:creationId xmlns:p14="http://schemas.microsoft.com/office/powerpoint/2010/main" val="2276833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17431" y="1146219"/>
            <a:ext cx="10143546" cy="2585323"/>
          </a:xfrm>
          <a:prstGeom prst="rect">
            <a:avLst/>
          </a:prstGeom>
          <a:noFill/>
        </p:spPr>
        <p:txBody>
          <a:bodyPr wrap="none" rtlCol="0">
            <a:spAutoFit/>
          </a:bodyPr>
          <a:lstStyle/>
          <a:p>
            <a:r>
              <a:rPr lang="en-US" dirty="0" smtClean="0"/>
              <a:t>OBJECTIVES</a:t>
            </a:r>
          </a:p>
          <a:p>
            <a:pPr marL="342900" indent="-342900">
              <a:lnSpc>
                <a:spcPct val="200000"/>
              </a:lnSpc>
              <a:buFont typeface="Wingdings" panose="05000000000000000000" pitchFamily="2" charset="2"/>
              <a:buChar char="§"/>
            </a:pPr>
            <a:r>
              <a:rPr lang="en-US" dirty="0" smtClean="0"/>
              <a:t>Examine  the suitability of the segmentation of Yoruba towns as either weak or strong in Dùndún tradition </a:t>
            </a:r>
          </a:p>
          <a:p>
            <a:pPr marL="342900" indent="-342900">
              <a:lnSpc>
                <a:spcPct val="200000"/>
              </a:lnSpc>
              <a:buFont typeface="Wingdings" panose="05000000000000000000" pitchFamily="2" charset="2"/>
              <a:buChar char="§"/>
            </a:pPr>
            <a:r>
              <a:rPr lang="en-US" dirty="0" smtClean="0"/>
              <a:t>Present an overview of Dùndún tradition in Yoruba land</a:t>
            </a:r>
          </a:p>
          <a:p>
            <a:pPr marL="342900" indent="-342900">
              <a:lnSpc>
                <a:spcPct val="200000"/>
              </a:lnSpc>
              <a:buFont typeface="Wingdings" panose="05000000000000000000" pitchFamily="2" charset="2"/>
              <a:buChar char="§"/>
            </a:pPr>
            <a:r>
              <a:rPr lang="en-US" dirty="0" smtClean="0"/>
              <a:t>Elucidate on those factors that are responsible for the spread of musical traditions in Yoruba land</a:t>
            </a:r>
          </a:p>
          <a:p>
            <a:pPr marL="342900" indent="-342900">
              <a:lnSpc>
                <a:spcPct val="200000"/>
              </a:lnSpc>
              <a:buFont typeface="Wingdings" panose="05000000000000000000" pitchFamily="2" charset="2"/>
              <a:buChar char="§"/>
            </a:pPr>
            <a:r>
              <a:rPr lang="en-US" dirty="0" smtClean="0"/>
              <a:t>Examine the performance and practice of Dùndún music in Okemesi Ekiti</a:t>
            </a:r>
            <a:endParaRPr lang="en-US" dirty="0"/>
          </a:p>
        </p:txBody>
      </p:sp>
    </p:spTree>
    <p:extLst>
      <p:ext uri="{BB962C8B-B14F-4D97-AF65-F5344CB8AC3E}">
        <p14:creationId xmlns:p14="http://schemas.microsoft.com/office/powerpoint/2010/main" val="793457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9257" y="1352283"/>
            <a:ext cx="6220495" cy="1354217"/>
          </a:xfrm>
          <a:prstGeom prst="rect">
            <a:avLst/>
          </a:prstGeom>
          <a:noFill/>
        </p:spPr>
        <p:txBody>
          <a:bodyPr wrap="square" rtlCol="0">
            <a:spAutoFit/>
          </a:bodyPr>
          <a:lstStyle/>
          <a:p>
            <a:r>
              <a:rPr lang="en-US" sz="2800" b="1" dirty="0" smtClean="0"/>
              <a:t>Introduction</a:t>
            </a:r>
          </a:p>
          <a:p>
            <a:pPr marL="285750" indent="-285750">
              <a:buFont typeface="Arial" panose="020B0604020202020204" pitchFamily="34" charset="0"/>
              <a:buChar char="•"/>
            </a:pPr>
            <a:r>
              <a:rPr lang="en-US" dirty="0" smtClean="0"/>
              <a:t>Dùndún drumming and the Yoruba people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Okemesi Ekiti, the place and the people</a:t>
            </a:r>
            <a:endParaRPr lang="en-US" dirty="0"/>
          </a:p>
        </p:txBody>
      </p:sp>
      <p:sp>
        <p:nvSpPr>
          <p:cNvPr id="3" name="TextBox 2"/>
          <p:cNvSpPr txBox="1"/>
          <p:nvPr/>
        </p:nvSpPr>
        <p:spPr>
          <a:xfrm>
            <a:off x="2099257" y="3232598"/>
            <a:ext cx="4237149" cy="1754326"/>
          </a:xfrm>
          <a:prstGeom prst="rect">
            <a:avLst/>
          </a:prstGeom>
          <a:noFill/>
        </p:spPr>
        <p:txBody>
          <a:bodyPr wrap="square" rtlCol="0">
            <a:spAutoFit/>
          </a:bodyPr>
          <a:lstStyle/>
          <a:p>
            <a:r>
              <a:rPr lang="en-US" b="1" dirty="0" smtClean="0"/>
              <a:t>Dùndún in Okemesi Ekiti</a:t>
            </a:r>
          </a:p>
          <a:p>
            <a:pPr marL="342900" indent="-342900">
              <a:buAutoNum type="arabicPeriod"/>
            </a:pPr>
            <a:r>
              <a:rPr lang="en-US" dirty="0" smtClean="0"/>
              <a:t>The practice/The ensemble</a:t>
            </a:r>
          </a:p>
          <a:p>
            <a:pPr marL="342900" indent="-342900">
              <a:buAutoNum type="arabicPeriod"/>
            </a:pPr>
            <a:r>
              <a:rPr lang="en-US" dirty="0" smtClean="0"/>
              <a:t>The usages</a:t>
            </a:r>
          </a:p>
          <a:p>
            <a:pPr marL="342900" indent="-342900">
              <a:buAutoNum type="arabicPeriod"/>
            </a:pPr>
            <a:r>
              <a:rPr lang="en-US" dirty="0" smtClean="0"/>
              <a:t>The Philosophy/Taboos</a:t>
            </a:r>
          </a:p>
          <a:p>
            <a:pPr marL="342900" indent="-342900">
              <a:buAutoNum type="arabicPeriod"/>
            </a:pPr>
            <a:r>
              <a:rPr lang="en-US" dirty="0" smtClean="0"/>
              <a:t>The instrument</a:t>
            </a:r>
          </a:p>
          <a:p>
            <a:pPr marL="342900" indent="-342900">
              <a:buAutoNum type="arabicPeriod"/>
            </a:pPr>
            <a:r>
              <a:rPr lang="en-US" dirty="0" smtClean="0"/>
              <a:t>The Knowledge transfer</a:t>
            </a:r>
            <a:endParaRPr lang="en-US" dirty="0"/>
          </a:p>
        </p:txBody>
      </p:sp>
    </p:spTree>
    <p:extLst>
      <p:ext uri="{BB962C8B-B14F-4D97-AF65-F5344CB8AC3E}">
        <p14:creationId xmlns:p14="http://schemas.microsoft.com/office/powerpoint/2010/main" val="2149180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8428" y="516276"/>
            <a:ext cx="5380289" cy="523220"/>
          </a:xfrm>
          <a:prstGeom prst="rect">
            <a:avLst/>
          </a:prstGeom>
        </p:spPr>
        <p:txBody>
          <a:bodyPr wrap="square">
            <a:spAutoFit/>
          </a:bodyPr>
          <a:lstStyle/>
          <a:p>
            <a:pPr marL="342900" indent="-342900" algn="ctr">
              <a:buAutoNum type="arabicPeriod"/>
            </a:pPr>
            <a:r>
              <a:rPr lang="en-US" sz="2800" b="1" dirty="0"/>
              <a:t>The </a:t>
            </a:r>
            <a:r>
              <a:rPr lang="en-US" sz="2800" b="1" dirty="0" smtClean="0"/>
              <a:t>Practice/The Ensemble</a:t>
            </a:r>
            <a:endParaRPr lang="en-US" sz="2800" b="1" dirty="0"/>
          </a:p>
        </p:txBody>
      </p:sp>
      <p:pic>
        <p:nvPicPr>
          <p:cNvPr id="3" name="Picture 2" descr="D:\My Documents Files\My Unilag folder\PhD 2015\Dundun Imesi\IMG_0046.JPG"/>
          <p:cNvPicPr/>
          <p:nvPr/>
        </p:nvPicPr>
        <p:blipFill rotWithShape="1">
          <a:blip r:embed="rId2" cstate="print">
            <a:extLst>
              <a:ext uri="{28A0092B-C50C-407E-A947-70E740481C1C}">
                <a14:useLocalDpi xmlns:a14="http://schemas.microsoft.com/office/drawing/2010/main" val="0"/>
              </a:ext>
            </a:extLst>
          </a:blip>
          <a:srcRect l="28638" t="32189" b="6933"/>
          <a:stretch/>
        </p:blipFill>
        <p:spPr bwMode="auto">
          <a:xfrm rot="5400000">
            <a:off x="478290" y="2136111"/>
            <a:ext cx="2324100" cy="1486535"/>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1040288" y="1347996"/>
            <a:ext cx="828304" cy="369332"/>
          </a:xfrm>
          <a:prstGeom prst="rect">
            <a:avLst/>
          </a:prstGeom>
          <a:noFill/>
        </p:spPr>
        <p:txBody>
          <a:bodyPr wrap="none" rtlCol="0">
            <a:spAutoFit/>
          </a:bodyPr>
          <a:lstStyle/>
          <a:p>
            <a:r>
              <a:rPr lang="en-US" b="1" dirty="0" err="1" smtClean="0"/>
              <a:t>Iya</a:t>
            </a:r>
            <a:r>
              <a:rPr lang="en-US" b="1" dirty="0" smtClean="0"/>
              <a:t> Ilu</a:t>
            </a:r>
            <a:endParaRPr lang="en-US" b="1" dirty="0"/>
          </a:p>
        </p:txBody>
      </p:sp>
      <p:pic>
        <p:nvPicPr>
          <p:cNvPr id="5" name="Picture 4" descr="Iyaluu pix"/>
          <p:cNvPicPr/>
          <p:nvPr/>
        </p:nvPicPr>
        <p:blipFill>
          <a:blip r:embed="rId3">
            <a:extLst>
              <a:ext uri="{28A0092B-C50C-407E-A947-70E740481C1C}">
                <a14:useLocalDpi xmlns:a14="http://schemas.microsoft.com/office/drawing/2010/main" val="0"/>
              </a:ext>
            </a:extLst>
          </a:blip>
          <a:srcRect/>
          <a:stretch>
            <a:fillRect/>
          </a:stretch>
        </p:blipFill>
        <p:spPr bwMode="auto">
          <a:xfrm>
            <a:off x="2824871" y="1765228"/>
            <a:ext cx="3113607" cy="2324101"/>
          </a:xfrm>
          <a:prstGeom prst="rect">
            <a:avLst/>
          </a:prstGeom>
          <a:noFill/>
          <a:ln>
            <a:noFill/>
          </a:ln>
        </p:spPr>
      </p:pic>
      <p:sp>
        <p:nvSpPr>
          <p:cNvPr id="6" name="TextBox 5"/>
          <p:cNvSpPr txBox="1"/>
          <p:nvPr/>
        </p:nvSpPr>
        <p:spPr>
          <a:xfrm>
            <a:off x="3273942" y="4022397"/>
            <a:ext cx="2913811" cy="369332"/>
          </a:xfrm>
          <a:prstGeom prst="rect">
            <a:avLst/>
          </a:prstGeom>
          <a:noFill/>
        </p:spPr>
        <p:txBody>
          <a:bodyPr wrap="none" rtlCol="0">
            <a:spAutoFit/>
          </a:bodyPr>
          <a:lstStyle/>
          <a:p>
            <a:r>
              <a:rPr lang="en-US" b="1" dirty="0" err="1" smtClean="0"/>
              <a:t>Iya</a:t>
            </a:r>
            <a:r>
              <a:rPr lang="en-US" b="1" dirty="0" smtClean="0"/>
              <a:t> Ilu showing the features</a:t>
            </a:r>
            <a:endParaRPr lang="en-US" b="1" dirty="0"/>
          </a:p>
        </p:txBody>
      </p:sp>
      <p:pic>
        <p:nvPicPr>
          <p:cNvPr id="7" name="Picture 6" descr="D:\My Documents Files\My Unilag folder\PhD 2015\Dundun Imesi\IMG_0054.JPG"/>
          <p:cNvPicPr/>
          <p:nvPr/>
        </p:nvPicPr>
        <p:blipFill rotWithShape="1">
          <a:blip r:embed="rId4" cstate="print">
            <a:extLst>
              <a:ext uri="{28A0092B-C50C-407E-A947-70E740481C1C}">
                <a14:useLocalDpi xmlns:a14="http://schemas.microsoft.com/office/drawing/2010/main" val="0"/>
              </a:ext>
            </a:extLst>
          </a:blip>
          <a:srcRect l="7863" t="7271" r="9920"/>
          <a:stretch/>
        </p:blipFill>
        <p:spPr bwMode="auto">
          <a:xfrm rot="5400000">
            <a:off x="6081991" y="2261695"/>
            <a:ext cx="2103120" cy="1778000"/>
          </a:xfrm>
          <a:prstGeom prst="rect">
            <a:avLst/>
          </a:prstGeom>
          <a:noFill/>
          <a:ln>
            <a:noFill/>
          </a:ln>
          <a:extLst>
            <a:ext uri="{53640926-AAD7-44D8-BBD7-CCE9431645EC}">
              <a14:shadowObscured xmlns:a14="http://schemas.microsoft.com/office/drawing/2010/main"/>
            </a:ext>
          </a:extLst>
        </p:spPr>
      </p:pic>
      <p:pic>
        <p:nvPicPr>
          <p:cNvPr id="8" name="Picture 7" descr="D:\My Documents Files\My Unilag folder\PhD 2015\Dundun Imesi\IMG_0052.JPG"/>
          <p:cNvPicPr/>
          <p:nvPr/>
        </p:nvPicPr>
        <p:blipFill rotWithShape="1">
          <a:blip r:embed="rId5" cstate="print">
            <a:extLst>
              <a:ext uri="{28A0092B-C50C-407E-A947-70E740481C1C}">
                <a14:useLocalDpi xmlns:a14="http://schemas.microsoft.com/office/drawing/2010/main" val="0"/>
              </a:ext>
            </a:extLst>
          </a:blip>
          <a:srcRect l="9691" t="11784" r="19810"/>
          <a:stretch/>
        </p:blipFill>
        <p:spPr bwMode="auto">
          <a:xfrm rot="5400000">
            <a:off x="8634977" y="1958820"/>
            <a:ext cx="2103120" cy="1962150"/>
          </a:xfrm>
          <a:prstGeom prst="rect">
            <a:avLst/>
          </a:prstGeom>
          <a:noFill/>
          <a:ln>
            <a:noFill/>
          </a:ln>
          <a:extLst>
            <a:ext uri="{53640926-AAD7-44D8-BBD7-CCE9431645EC}">
              <a14:shadowObscured xmlns:a14="http://schemas.microsoft.com/office/drawing/2010/main"/>
            </a:ext>
          </a:extLst>
        </p:spPr>
      </p:pic>
      <p:sp>
        <p:nvSpPr>
          <p:cNvPr id="9" name="TextBox 8"/>
          <p:cNvSpPr txBox="1"/>
          <p:nvPr/>
        </p:nvSpPr>
        <p:spPr>
          <a:xfrm>
            <a:off x="7914620" y="2900078"/>
            <a:ext cx="780983" cy="369332"/>
          </a:xfrm>
          <a:prstGeom prst="rect">
            <a:avLst/>
          </a:prstGeom>
          <a:noFill/>
        </p:spPr>
        <p:txBody>
          <a:bodyPr wrap="none" rtlCol="0">
            <a:spAutoFit/>
          </a:bodyPr>
          <a:lstStyle/>
          <a:p>
            <a:r>
              <a:rPr lang="en-US" b="1" dirty="0" err="1" smtClean="0"/>
              <a:t>Isaaju</a:t>
            </a:r>
            <a:endParaRPr lang="en-US" b="1" dirty="0"/>
          </a:p>
        </p:txBody>
      </p:sp>
      <p:sp>
        <p:nvSpPr>
          <p:cNvPr id="10" name="TextBox 9"/>
          <p:cNvSpPr txBox="1"/>
          <p:nvPr/>
        </p:nvSpPr>
        <p:spPr>
          <a:xfrm>
            <a:off x="10631769" y="2746776"/>
            <a:ext cx="654346" cy="369332"/>
          </a:xfrm>
          <a:prstGeom prst="rect">
            <a:avLst/>
          </a:prstGeom>
          <a:noFill/>
        </p:spPr>
        <p:txBody>
          <a:bodyPr wrap="none" rtlCol="0">
            <a:spAutoFit/>
          </a:bodyPr>
          <a:lstStyle/>
          <a:p>
            <a:r>
              <a:rPr lang="en-US" dirty="0" err="1" smtClean="0"/>
              <a:t>Atele</a:t>
            </a:r>
            <a:endParaRPr lang="en-US" dirty="0"/>
          </a:p>
        </p:txBody>
      </p:sp>
      <p:pic>
        <p:nvPicPr>
          <p:cNvPr id="11" name="Picture 10" descr="D:\My Documents Files\My Unilag folder\PhD 2015\Dundun Imesi\IMG_0048.JPG"/>
          <p:cNvPicPr/>
          <p:nvPr/>
        </p:nvPicPr>
        <p:blipFill rotWithShape="1">
          <a:blip r:embed="rId6" cstate="print">
            <a:extLst>
              <a:ext uri="{28A0092B-C50C-407E-A947-70E740481C1C}">
                <a14:useLocalDpi xmlns:a14="http://schemas.microsoft.com/office/drawing/2010/main" val="0"/>
              </a:ext>
            </a:extLst>
          </a:blip>
          <a:srcRect l="35746" t="12953" r="17957" b="19639"/>
          <a:stretch/>
        </p:blipFill>
        <p:spPr bwMode="auto">
          <a:xfrm>
            <a:off x="3011723" y="4409388"/>
            <a:ext cx="1666875" cy="1781175"/>
          </a:xfrm>
          <a:prstGeom prst="rect">
            <a:avLst/>
          </a:prstGeom>
          <a:noFill/>
          <a:ln>
            <a:noFill/>
          </a:ln>
          <a:extLst>
            <a:ext uri="{53640926-AAD7-44D8-BBD7-CCE9431645EC}">
              <a14:shadowObscured xmlns:a14="http://schemas.microsoft.com/office/drawing/2010/main"/>
            </a:ext>
          </a:extLst>
        </p:spPr>
      </p:pic>
      <p:pic>
        <p:nvPicPr>
          <p:cNvPr id="12" name="Picture 11" descr="D:\My Documents Files\My Unilag folder\PhD 2015\Dundun Imesi\IMG_0050.JPG"/>
          <p:cNvPicPr/>
          <p:nvPr/>
        </p:nvPicPr>
        <p:blipFill rotWithShape="1">
          <a:blip r:embed="rId7" cstate="print">
            <a:extLst>
              <a:ext uri="{28A0092B-C50C-407E-A947-70E740481C1C}">
                <a14:useLocalDpi xmlns:a14="http://schemas.microsoft.com/office/drawing/2010/main" val="0"/>
              </a:ext>
            </a:extLst>
          </a:blip>
          <a:srcRect l="33240" t="21061" r="29199" b="14203"/>
          <a:stretch/>
        </p:blipFill>
        <p:spPr bwMode="auto">
          <a:xfrm>
            <a:off x="6766180" y="4202255"/>
            <a:ext cx="1475527" cy="1971814"/>
          </a:xfrm>
          <a:prstGeom prst="rect">
            <a:avLst/>
          </a:prstGeom>
          <a:noFill/>
          <a:ln>
            <a:noFill/>
          </a:ln>
          <a:extLst>
            <a:ext uri="{53640926-AAD7-44D8-BBD7-CCE9431645EC}">
              <a14:shadowObscured xmlns:a14="http://schemas.microsoft.com/office/drawing/2010/main"/>
            </a:ext>
          </a:extLst>
        </p:spPr>
      </p:pic>
      <p:sp>
        <p:nvSpPr>
          <p:cNvPr id="13" name="TextBox 12"/>
          <p:cNvSpPr txBox="1"/>
          <p:nvPr/>
        </p:nvSpPr>
        <p:spPr>
          <a:xfrm>
            <a:off x="4619049" y="5264107"/>
            <a:ext cx="2348143" cy="369332"/>
          </a:xfrm>
          <a:prstGeom prst="rect">
            <a:avLst/>
          </a:prstGeom>
          <a:noFill/>
        </p:spPr>
        <p:txBody>
          <a:bodyPr wrap="none" rtlCol="0">
            <a:spAutoFit/>
          </a:bodyPr>
          <a:lstStyle/>
          <a:p>
            <a:r>
              <a:rPr lang="en-US" b="1" dirty="0" err="1" smtClean="0"/>
              <a:t>Gudugudu</a:t>
            </a:r>
            <a:r>
              <a:rPr lang="en-US" b="1" dirty="0" smtClean="0"/>
              <a:t> Front view</a:t>
            </a:r>
            <a:endParaRPr lang="en-US" b="1" dirty="0"/>
          </a:p>
        </p:txBody>
      </p:sp>
      <p:sp>
        <p:nvSpPr>
          <p:cNvPr id="14" name="TextBox 13"/>
          <p:cNvSpPr txBox="1"/>
          <p:nvPr/>
        </p:nvSpPr>
        <p:spPr>
          <a:xfrm>
            <a:off x="8363526" y="4848053"/>
            <a:ext cx="535724" cy="369332"/>
          </a:xfrm>
          <a:prstGeom prst="rect">
            <a:avLst/>
          </a:prstGeom>
          <a:noFill/>
        </p:spPr>
        <p:txBody>
          <a:bodyPr wrap="none" rtlCol="0">
            <a:spAutoFit/>
          </a:bodyPr>
          <a:lstStyle/>
          <a:p>
            <a:r>
              <a:rPr lang="en-US" b="1" dirty="0" smtClean="0"/>
              <a:t>Aro</a:t>
            </a:r>
            <a:endParaRPr lang="en-US" b="1" dirty="0"/>
          </a:p>
        </p:txBody>
      </p:sp>
      <p:pic>
        <p:nvPicPr>
          <p:cNvPr id="15" name="Picture 14" descr="D:\My Documents Files\My Unilag folder\PhD 2015\Dundun Imesi\IMG_0049.JPG"/>
          <p:cNvPicPr/>
          <p:nvPr/>
        </p:nvPicPr>
        <p:blipFill rotWithShape="1">
          <a:blip r:embed="rId8" cstate="print">
            <a:extLst>
              <a:ext uri="{28A0092B-C50C-407E-A947-70E740481C1C}">
                <a14:useLocalDpi xmlns:a14="http://schemas.microsoft.com/office/drawing/2010/main" val="0"/>
              </a:ext>
            </a:extLst>
          </a:blip>
          <a:srcRect l="29085" t="5324" r="1828" b="18180"/>
          <a:stretch/>
        </p:blipFill>
        <p:spPr bwMode="auto">
          <a:xfrm>
            <a:off x="733181" y="4142132"/>
            <a:ext cx="2091690" cy="1736090"/>
          </a:xfrm>
          <a:prstGeom prst="rect">
            <a:avLst/>
          </a:prstGeom>
          <a:noFill/>
          <a:ln>
            <a:noFill/>
          </a:ln>
          <a:extLst>
            <a:ext uri="{53640926-AAD7-44D8-BBD7-CCE9431645EC}">
              <a14:shadowObscured xmlns:a14="http://schemas.microsoft.com/office/drawing/2010/main"/>
            </a:ext>
          </a:extLst>
        </p:spPr>
      </p:pic>
      <p:sp>
        <p:nvSpPr>
          <p:cNvPr id="16" name="Rectangle 15"/>
          <p:cNvSpPr/>
          <p:nvPr/>
        </p:nvSpPr>
        <p:spPr>
          <a:xfrm>
            <a:off x="671681" y="5878222"/>
            <a:ext cx="2226892" cy="369332"/>
          </a:xfrm>
          <a:prstGeom prst="rect">
            <a:avLst/>
          </a:prstGeom>
        </p:spPr>
        <p:txBody>
          <a:bodyPr wrap="none">
            <a:spAutoFit/>
          </a:bodyPr>
          <a:lstStyle/>
          <a:p>
            <a:r>
              <a:rPr lang="en-US" b="1" dirty="0" err="1" smtClean="0"/>
              <a:t>Gudugudu</a:t>
            </a:r>
            <a:r>
              <a:rPr lang="en-US" b="1" dirty="0" smtClean="0"/>
              <a:t> Side </a:t>
            </a:r>
            <a:r>
              <a:rPr lang="en-US" b="1" dirty="0"/>
              <a:t>view</a:t>
            </a:r>
          </a:p>
        </p:txBody>
      </p:sp>
      <p:pic>
        <p:nvPicPr>
          <p:cNvPr id="17" name="Picture 16" descr="C:\Users\BAYO\Downloads\20190115_122250(2).jpg"/>
          <p:cNvPicPr/>
          <p:nvPr/>
        </p:nvPicPr>
        <p:blipFill rotWithShape="1">
          <a:blip r:embed="rId9" cstate="print">
            <a:extLst>
              <a:ext uri="{28A0092B-C50C-407E-A947-70E740481C1C}">
                <a14:useLocalDpi xmlns:a14="http://schemas.microsoft.com/office/drawing/2010/main" val="0"/>
              </a:ext>
            </a:extLst>
          </a:blip>
          <a:srcRect l="25000" t="27469" r="8852" b="6222"/>
          <a:stretch/>
        </p:blipFill>
        <p:spPr bwMode="auto">
          <a:xfrm rot="10800000">
            <a:off x="8899250" y="3983002"/>
            <a:ext cx="2609215" cy="1962150"/>
          </a:xfrm>
          <a:prstGeom prst="rect">
            <a:avLst/>
          </a:prstGeom>
          <a:noFill/>
          <a:ln>
            <a:noFill/>
          </a:ln>
          <a:extLst>
            <a:ext uri="{53640926-AAD7-44D8-BBD7-CCE9431645EC}">
              <a14:shadowObscured xmlns:a14="http://schemas.microsoft.com/office/drawing/2010/main"/>
            </a:ext>
          </a:extLst>
        </p:spPr>
      </p:pic>
      <p:sp>
        <p:nvSpPr>
          <p:cNvPr id="18" name="TextBox 17"/>
          <p:cNvSpPr txBox="1"/>
          <p:nvPr/>
        </p:nvSpPr>
        <p:spPr>
          <a:xfrm>
            <a:off x="8407980" y="5923307"/>
            <a:ext cx="3191771" cy="369332"/>
          </a:xfrm>
          <a:prstGeom prst="rect">
            <a:avLst/>
          </a:prstGeom>
          <a:noFill/>
        </p:spPr>
        <p:txBody>
          <a:bodyPr wrap="none" rtlCol="0">
            <a:spAutoFit/>
          </a:bodyPr>
          <a:lstStyle/>
          <a:p>
            <a:r>
              <a:rPr lang="en-US" b="1" dirty="0" err="1" smtClean="0"/>
              <a:t>Dundun</a:t>
            </a:r>
            <a:r>
              <a:rPr lang="en-US" b="1" dirty="0" smtClean="0"/>
              <a:t> </a:t>
            </a:r>
            <a:r>
              <a:rPr lang="en-US" b="1" dirty="0"/>
              <a:t>P</a:t>
            </a:r>
            <a:r>
              <a:rPr lang="en-US" b="1" dirty="0" smtClean="0"/>
              <a:t>erformance Position</a:t>
            </a:r>
            <a:endParaRPr lang="en-US" b="1" dirty="0"/>
          </a:p>
        </p:txBody>
      </p:sp>
      <p:pic>
        <p:nvPicPr>
          <p:cNvPr id="19" name="Picture 18" descr="D:\My Documents Files\My Unilag folder\PhD 2015\Dundun Imesi\IMG_0056.JPG"/>
          <p:cNvPicPr/>
          <p:nvPr/>
        </p:nvPicPr>
        <p:blipFill rotWithShape="1">
          <a:blip r:embed="rId10" cstate="print">
            <a:extLst>
              <a:ext uri="{28A0092B-C50C-407E-A947-70E740481C1C}">
                <a14:useLocalDpi xmlns:a14="http://schemas.microsoft.com/office/drawing/2010/main" val="0"/>
              </a:ext>
            </a:extLst>
          </a:blip>
          <a:srcRect t="38056" b="17471"/>
          <a:stretch/>
        </p:blipFill>
        <p:spPr bwMode="auto">
          <a:xfrm>
            <a:off x="5851539" y="597068"/>
            <a:ext cx="5023973" cy="126835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518456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369</TotalTime>
  <Words>663</Words>
  <Application>Microsoft Office PowerPoint</Application>
  <PresentationFormat>Widescreen</PresentationFormat>
  <Paragraphs>100</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Garamond</vt:lpstr>
      <vt:lpstr>Times New Roman</vt:lpstr>
      <vt:lpstr>Wingdings</vt:lpstr>
      <vt:lpstr>Organic</vt:lpstr>
      <vt:lpstr>Paper Presented At the Symposium In Honour Of Professor Akin Euba </vt:lpstr>
      <vt:lpstr>Performance Style, Rhythmic Organization in Yoruba Dùndún drumming: A Study of Dùndún performance in Òkèmèsí Èkìtì</vt:lpstr>
      <vt:lpstr>Assumption There are some towns outside the areas classified as strong in Dùndún tradition that are well endowed in the drumming of dùndún. </vt:lpstr>
      <vt:lpstr>Statement to Interrogate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Paper Presented At the Symposium In Honour Of Professor Akin Euba</dc:title>
  <dc:creator>BAYO</dc:creator>
  <cp:lastModifiedBy>BAYO</cp:lastModifiedBy>
  <cp:revision>32</cp:revision>
  <dcterms:created xsi:type="dcterms:W3CDTF">2019-01-15T12:09:11Z</dcterms:created>
  <dcterms:modified xsi:type="dcterms:W3CDTF">2019-02-26T12:18:35Z</dcterms:modified>
</cp:coreProperties>
</file>