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80" r:id="rId7"/>
    <p:sldId id="281" r:id="rId8"/>
    <p:sldId id="282" r:id="rId9"/>
    <p:sldId id="293" r:id="rId10"/>
    <p:sldId id="283" r:id="rId11"/>
    <p:sldId id="262" r:id="rId12"/>
    <p:sldId id="271" r:id="rId13"/>
    <p:sldId id="272" r:id="rId14"/>
    <p:sldId id="273" r:id="rId15"/>
    <p:sldId id="274" r:id="rId16"/>
    <p:sldId id="275" r:id="rId17"/>
    <p:sldId id="276" r:id="rId18"/>
    <p:sldId id="277" r:id="rId19"/>
    <p:sldId id="278" r:id="rId20"/>
    <p:sldId id="279" r:id="rId21"/>
    <p:sldId id="263" r:id="rId22"/>
    <p:sldId id="284" r:id="rId23"/>
    <p:sldId id="285" r:id="rId24"/>
    <p:sldId id="286" r:id="rId25"/>
    <p:sldId id="287" r:id="rId26"/>
    <p:sldId id="265" r:id="rId27"/>
    <p:sldId id="288" r:id="rId28"/>
    <p:sldId id="261" r:id="rId29"/>
    <p:sldId id="266" r:id="rId30"/>
    <p:sldId id="289" r:id="rId31"/>
    <p:sldId id="267" r:id="rId32"/>
    <p:sldId id="290" r:id="rId33"/>
    <p:sldId id="268" r:id="rId34"/>
    <p:sldId id="269" r:id="rId35"/>
    <p:sldId id="292" r:id="rId36"/>
    <p:sldId id="270" r:id="rId37"/>
    <p:sldId id="291" r:id="rId3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56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60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Rectangle 4">
            <a:extLst>
              <a:ext uri="{FF2B5EF4-FFF2-40B4-BE49-F238E27FC236}">
                <a16:creationId xmlns:a16="http://schemas.microsoft.com/office/drawing/2014/main" id="{397D84DF-D391-4484-B56C-2DA58968895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52A8D23-DFBD-40F3-82B5-0851C549ADE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1527CEA-0CD7-4103-8724-725A82B4BF04}"/>
              </a:ext>
            </a:extLst>
          </p:cNvPr>
          <p:cNvSpPr>
            <a:spLocks noGrp="1" noChangeArrowheads="1"/>
          </p:cNvSpPr>
          <p:nvPr>
            <p:ph type="sldNum" sz="quarter" idx="12"/>
          </p:nvPr>
        </p:nvSpPr>
        <p:spPr>
          <a:ln/>
        </p:spPr>
        <p:txBody>
          <a:bodyPr/>
          <a:lstStyle>
            <a:lvl1pPr>
              <a:defRPr/>
            </a:lvl1pPr>
          </a:lstStyle>
          <a:p>
            <a:fld id="{2226AD30-0379-432B-9671-9A738049FE5A}" type="slidenum">
              <a:rPr lang="en-US" altLang="en-US"/>
              <a:pPr/>
              <a:t>‹#›</a:t>
            </a:fld>
            <a:endParaRPr lang="en-US" altLang="en-US"/>
          </a:p>
        </p:txBody>
      </p:sp>
    </p:spTree>
    <p:extLst>
      <p:ext uri="{BB962C8B-B14F-4D97-AF65-F5344CB8AC3E}">
        <p14:creationId xmlns:p14="http://schemas.microsoft.com/office/powerpoint/2010/main" val="2297894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BA905FBE-2FF7-4F66-A469-A7BBD445D72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06074BE-727B-4F02-8689-AC1A212977B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621849C-E500-4D3F-80DA-6E174B191FA0}"/>
              </a:ext>
            </a:extLst>
          </p:cNvPr>
          <p:cNvSpPr>
            <a:spLocks noGrp="1" noChangeArrowheads="1"/>
          </p:cNvSpPr>
          <p:nvPr>
            <p:ph type="sldNum" sz="quarter" idx="12"/>
          </p:nvPr>
        </p:nvSpPr>
        <p:spPr>
          <a:ln/>
        </p:spPr>
        <p:txBody>
          <a:bodyPr/>
          <a:lstStyle>
            <a:lvl1pPr>
              <a:defRPr/>
            </a:lvl1pPr>
          </a:lstStyle>
          <a:p>
            <a:fld id="{749983FF-3943-41B9-9E06-76DE77DA989E}" type="slidenum">
              <a:rPr lang="en-US" altLang="en-US"/>
              <a:pPr/>
              <a:t>‹#›</a:t>
            </a:fld>
            <a:endParaRPr lang="en-US" altLang="en-US"/>
          </a:p>
        </p:txBody>
      </p:sp>
    </p:spTree>
    <p:extLst>
      <p:ext uri="{BB962C8B-B14F-4D97-AF65-F5344CB8AC3E}">
        <p14:creationId xmlns:p14="http://schemas.microsoft.com/office/powerpoint/2010/main" val="4117945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F2E4F13F-0C02-451B-9D7E-ACDF05E255C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8B1178C-5FFC-4B2C-B081-27A1EEC4573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95D28DD-2454-4300-802E-0835545DDEFE}"/>
              </a:ext>
            </a:extLst>
          </p:cNvPr>
          <p:cNvSpPr>
            <a:spLocks noGrp="1" noChangeArrowheads="1"/>
          </p:cNvSpPr>
          <p:nvPr>
            <p:ph type="sldNum" sz="quarter" idx="12"/>
          </p:nvPr>
        </p:nvSpPr>
        <p:spPr>
          <a:ln/>
        </p:spPr>
        <p:txBody>
          <a:bodyPr/>
          <a:lstStyle>
            <a:lvl1pPr>
              <a:defRPr/>
            </a:lvl1pPr>
          </a:lstStyle>
          <a:p>
            <a:fld id="{71DD4055-D8CF-478D-93CA-B1D837485FBB}" type="slidenum">
              <a:rPr lang="en-US" altLang="en-US"/>
              <a:pPr/>
              <a:t>‹#›</a:t>
            </a:fld>
            <a:endParaRPr lang="en-US" altLang="en-US"/>
          </a:p>
        </p:txBody>
      </p:sp>
    </p:spTree>
    <p:extLst>
      <p:ext uri="{BB962C8B-B14F-4D97-AF65-F5344CB8AC3E}">
        <p14:creationId xmlns:p14="http://schemas.microsoft.com/office/powerpoint/2010/main" val="1198648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8C069ADC-0287-41E9-90DD-F8EB7F1792F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52AC962-967E-4E3A-AAE7-1BC5EAA85A7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520C96C-56D6-4B4F-A219-3A635D8CFDE3}"/>
              </a:ext>
            </a:extLst>
          </p:cNvPr>
          <p:cNvSpPr>
            <a:spLocks noGrp="1" noChangeArrowheads="1"/>
          </p:cNvSpPr>
          <p:nvPr>
            <p:ph type="sldNum" sz="quarter" idx="12"/>
          </p:nvPr>
        </p:nvSpPr>
        <p:spPr>
          <a:ln/>
        </p:spPr>
        <p:txBody>
          <a:bodyPr/>
          <a:lstStyle>
            <a:lvl1pPr>
              <a:defRPr/>
            </a:lvl1pPr>
          </a:lstStyle>
          <a:p>
            <a:fld id="{FED22295-D4D2-454D-90BE-0C2E361AD1DD}" type="slidenum">
              <a:rPr lang="en-US" altLang="en-US"/>
              <a:pPr/>
              <a:t>‹#›</a:t>
            </a:fld>
            <a:endParaRPr lang="en-US" altLang="en-US"/>
          </a:p>
        </p:txBody>
      </p:sp>
    </p:spTree>
    <p:extLst>
      <p:ext uri="{BB962C8B-B14F-4D97-AF65-F5344CB8AC3E}">
        <p14:creationId xmlns:p14="http://schemas.microsoft.com/office/powerpoint/2010/main" val="1546822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4F5F1F54-2690-4B0B-B85E-498BB335648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4BD34C7-4908-4F01-AAFB-73537DC3556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4F5C98A-C8A7-4717-AC4A-0FA432F2D4EA}"/>
              </a:ext>
            </a:extLst>
          </p:cNvPr>
          <p:cNvSpPr>
            <a:spLocks noGrp="1" noChangeArrowheads="1"/>
          </p:cNvSpPr>
          <p:nvPr>
            <p:ph type="sldNum" sz="quarter" idx="12"/>
          </p:nvPr>
        </p:nvSpPr>
        <p:spPr>
          <a:ln/>
        </p:spPr>
        <p:txBody>
          <a:bodyPr/>
          <a:lstStyle>
            <a:lvl1pPr>
              <a:defRPr/>
            </a:lvl1pPr>
          </a:lstStyle>
          <a:p>
            <a:fld id="{D4D7947B-8B6A-41B1-BA75-6A65B9DE8921}" type="slidenum">
              <a:rPr lang="en-US" altLang="en-US"/>
              <a:pPr/>
              <a:t>‹#›</a:t>
            </a:fld>
            <a:endParaRPr lang="en-US" altLang="en-US"/>
          </a:p>
        </p:txBody>
      </p:sp>
    </p:spTree>
    <p:extLst>
      <p:ext uri="{BB962C8B-B14F-4D97-AF65-F5344CB8AC3E}">
        <p14:creationId xmlns:p14="http://schemas.microsoft.com/office/powerpoint/2010/main" val="3249590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E44FD946-29E9-4E66-87A9-A2B7DDDCF7C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F831207-E060-4772-8926-D490569E563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FB5CE2E-4399-4E09-81C5-CEB8962C2076}"/>
              </a:ext>
            </a:extLst>
          </p:cNvPr>
          <p:cNvSpPr>
            <a:spLocks noGrp="1" noChangeArrowheads="1"/>
          </p:cNvSpPr>
          <p:nvPr>
            <p:ph type="sldNum" sz="quarter" idx="12"/>
          </p:nvPr>
        </p:nvSpPr>
        <p:spPr>
          <a:ln/>
        </p:spPr>
        <p:txBody>
          <a:bodyPr/>
          <a:lstStyle>
            <a:lvl1pPr>
              <a:defRPr/>
            </a:lvl1pPr>
          </a:lstStyle>
          <a:p>
            <a:fld id="{346AD66F-A8FF-466B-B22D-A737D21F7A83}" type="slidenum">
              <a:rPr lang="en-US" altLang="en-US"/>
              <a:pPr/>
              <a:t>‹#›</a:t>
            </a:fld>
            <a:endParaRPr lang="en-US" altLang="en-US"/>
          </a:p>
        </p:txBody>
      </p:sp>
    </p:spTree>
    <p:extLst>
      <p:ext uri="{BB962C8B-B14F-4D97-AF65-F5344CB8AC3E}">
        <p14:creationId xmlns:p14="http://schemas.microsoft.com/office/powerpoint/2010/main" val="614226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a:extLst>
              <a:ext uri="{FF2B5EF4-FFF2-40B4-BE49-F238E27FC236}">
                <a16:creationId xmlns:a16="http://schemas.microsoft.com/office/drawing/2014/main" id="{9046F3E4-5E1C-49C4-848D-DA8EFB6138EB}"/>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7CF91B30-6688-46C7-8A33-0376CDCFAAA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68FFEA04-12C7-4D56-BA90-5577C264AF23}"/>
              </a:ext>
            </a:extLst>
          </p:cNvPr>
          <p:cNvSpPr>
            <a:spLocks noGrp="1" noChangeArrowheads="1"/>
          </p:cNvSpPr>
          <p:nvPr>
            <p:ph type="sldNum" sz="quarter" idx="12"/>
          </p:nvPr>
        </p:nvSpPr>
        <p:spPr>
          <a:ln/>
        </p:spPr>
        <p:txBody>
          <a:bodyPr/>
          <a:lstStyle>
            <a:lvl1pPr>
              <a:defRPr/>
            </a:lvl1pPr>
          </a:lstStyle>
          <a:p>
            <a:fld id="{84C06561-EFBD-4877-B807-55A59FFB851C}" type="slidenum">
              <a:rPr lang="en-US" altLang="en-US"/>
              <a:pPr/>
              <a:t>‹#›</a:t>
            </a:fld>
            <a:endParaRPr lang="en-US" altLang="en-US"/>
          </a:p>
        </p:txBody>
      </p:sp>
    </p:spTree>
    <p:extLst>
      <p:ext uri="{BB962C8B-B14F-4D97-AF65-F5344CB8AC3E}">
        <p14:creationId xmlns:p14="http://schemas.microsoft.com/office/powerpoint/2010/main" val="1231988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a:extLst>
              <a:ext uri="{FF2B5EF4-FFF2-40B4-BE49-F238E27FC236}">
                <a16:creationId xmlns:a16="http://schemas.microsoft.com/office/drawing/2014/main" id="{38D63404-9137-443B-AD92-38161C0542AB}"/>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F1BAEC36-BDD8-4E53-8888-B5A134D33C0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CAFCC33B-95A8-4F14-BAB4-D315B3504B61}"/>
              </a:ext>
            </a:extLst>
          </p:cNvPr>
          <p:cNvSpPr>
            <a:spLocks noGrp="1" noChangeArrowheads="1"/>
          </p:cNvSpPr>
          <p:nvPr>
            <p:ph type="sldNum" sz="quarter" idx="12"/>
          </p:nvPr>
        </p:nvSpPr>
        <p:spPr>
          <a:ln/>
        </p:spPr>
        <p:txBody>
          <a:bodyPr/>
          <a:lstStyle>
            <a:lvl1pPr>
              <a:defRPr/>
            </a:lvl1pPr>
          </a:lstStyle>
          <a:p>
            <a:fld id="{3A1EA179-C333-4830-8DD4-954785B04F78}" type="slidenum">
              <a:rPr lang="en-US" altLang="en-US"/>
              <a:pPr/>
              <a:t>‹#›</a:t>
            </a:fld>
            <a:endParaRPr lang="en-US" altLang="en-US"/>
          </a:p>
        </p:txBody>
      </p:sp>
    </p:spTree>
    <p:extLst>
      <p:ext uri="{BB962C8B-B14F-4D97-AF65-F5344CB8AC3E}">
        <p14:creationId xmlns:p14="http://schemas.microsoft.com/office/powerpoint/2010/main" val="1634033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F0FC80C-98DB-4369-9D29-B5CCF53450DF}"/>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CB9D0301-B46C-4E6C-852B-5CBBDF7AC9E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7084696B-B446-4389-BA09-C04BC51ED9E6}"/>
              </a:ext>
            </a:extLst>
          </p:cNvPr>
          <p:cNvSpPr>
            <a:spLocks noGrp="1" noChangeArrowheads="1"/>
          </p:cNvSpPr>
          <p:nvPr>
            <p:ph type="sldNum" sz="quarter" idx="12"/>
          </p:nvPr>
        </p:nvSpPr>
        <p:spPr>
          <a:ln/>
        </p:spPr>
        <p:txBody>
          <a:bodyPr/>
          <a:lstStyle>
            <a:lvl1pPr>
              <a:defRPr/>
            </a:lvl1pPr>
          </a:lstStyle>
          <a:p>
            <a:fld id="{07F0DE3D-48E2-462B-B1FA-1BEF82D9B97E}" type="slidenum">
              <a:rPr lang="en-US" altLang="en-US"/>
              <a:pPr/>
              <a:t>‹#›</a:t>
            </a:fld>
            <a:endParaRPr lang="en-US" altLang="en-US"/>
          </a:p>
        </p:txBody>
      </p:sp>
    </p:spTree>
    <p:extLst>
      <p:ext uri="{BB962C8B-B14F-4D97-AF65-F5344CB8AC3E}">
        <p14:creationId xmlns:p14="http://schemas.microsoft.com/office/powerpoint/2010/main" val="38336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64F00AA1-9645-4BBF-A318-725CD27E9B7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6384CF8-F11B-45E5-8A28-355E1929A05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E41064AC-4E57-4E0E-95BC-35B92C03E291}"/>
              </a:ext>
            </a:extLst>
          </p:cNvPr>
          <p:cNvSpPr>
            <a:spLocks noGrp="1" noChangeArrowheads="1"/>
          </p:cNvSpPr>
          <p:nvPr>
            <p:ph type="sldNum" sz="quarter" idx="12"/>
          </p:nvPr>
        </p:nvSpPr>
        <p:spPr>
          <a:ln/>
        </p:spPr>
        <p:txBody>
          <a:bodyPr/>
          <a:lstStyle>
            <a:lvl1pPr>
              <a:defRPr/>
            </a:lvl1pPr>
          </a:lstStyle>
          <a:p>
            <a:fld id="{DDDE0038-94C5-4A04-A14C-4E971274210E}" type="slidenum">
              <a:rPr lang="en-US" altLang="en-US"/>
              <a:pPr/>
              <a:t>‹#›</a:t>
            </a:fld>
            <a:endParaRPr lang="en-US" altLang="en-US"/>
          </a:p>
        </p:txBody>
      </p:sp>
    </p:spTree>
    <p:extLst>
      <p:ext uri="{BB962C8B-B14F-4D97-AF65-F5344CB8AC3E}">
        <p14:creationId xmlns:p14="http://schemas.microsoft.com/office/powerpoint/2010/main" val="3567920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9F392F71-2C44-4228-B78E-AD8761D50D7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47960B1-318E-482C-9A3C-71BEA14E6ED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EB9E3EDC-BB5A-4E03-8713-FF7ADA6D0812}"/>
              </a:ext>
            </a:extLst>
          </p:cNvPr>
          <p:cNvSpPr>
            <a:spLocks noGrp="1" noChangeArrowheads="1"/>
          </p:cNvSpPr>
          <p:nvPr>
            <p:ph type="sldNum" sz="quarter" idx="12"/>
          </p:nvPr>
        </p:nvSpPr>
        <p:spPr>
          <a:ln/>
        </p:spPr>
        <p:txBody>
          <a:bodyPr/>
          <a:lstStyle>
            <a:lvl1pPr>
              <a:defRPr/>
            </a:lvl1pPr>
          </a:lstStyle>
          <a:p>
            <a:fld id="{25799411-355A-4D68-AF6A-94DB4136C427}" type="slidenum">
              <a:rPr lang="en-US" altLang="en-US"/>
              <a:pPr/>
              <a:t>‹#›</a:t>
            </a:fld>
            <a:endParaRPr lang="en-US" altLang="en-US"/>
          </a:p>
        </p:txBody>
      </p:sp>
    </p:spTree>
    <p:extLst>
      <p:ext uri="{BB962C8B-B14F-4D97-AF65-F5344CB8AC3E}">
        <p14:creationId xmlns:p14="http://schemas.microsoft.com/office/powerpoint/2010/main" val="2180140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73CEBC3D-90EA-4150-B5AB-384D68816869}"/>
              </a:ext>
            </a:extLst>
          </p:cNvPr>
          <p:cNvSpPr>
            <a:spLocks noChangeArrowheads="1"/>
          </p:cNvSpPr>
          <p:nvPr userDrawn="1"/>
        </p:nvSpPr>
        <p:spPr bwMode="auto">
          <a:xfrm>
            <a:off x="0" y="0"/>
            <a:ext cx="9144000" cy="6858000"/>
          </a:xfrm>
          <a:prstGeom prst="rect">
            <a:avLst/>
          </a:prstGeom>
          <a:gradFill rotWithShape="1">
            <a:gsLst>
              <a:gs pos="0">
                <a:srgbClr val="333333"/>
              </a:gs>
              <a:gs pos="100000">
                <a:srgbClr val="181818"/>
              </a:gs>
            </a:gsLst>
            <a:path path="shape">
              <a:fillToRect l="50000" t="50000" r="50000" b="50000"/>
            </a:path>
          </a:gradFill>
          <a:ln w="9525">
            <a:solidFill>
              <a:schemeClr val="tx1"/>
            </a:solidFill>
            <a:miter lim="800000"/>
            <a:headEnd/>
            <a:tailEnd/>
          </a:ln>
          <a:effectLst/>
        </p:spPr>
        <p:txBody>
          <a:bodyPr wrap="none" anchor="ctr"/>
          <a:lstStyle/>
          <a:p>
            <a:pPr eaLnBrk="1" hangingPunct="1">
              <a:defRPr/>
            </a:pPr>
            <a:endParaRPr lang="en-GB">
              <a:latin typeface="Arial" charset="0"/>
            </a:endParaRPr>
          </a:p>
        </p:txBody>
      </p:sp>
      <p:sp>
        <p:nvSpPr>
          <p:cNvPr id="6147" name="Rectangle 2">
            <a:extLst>
              <a:ext uri="{FF2B5EF4-FFF2-40B4-BE49-F238E27FC236}">
                <a16:creationId xmlns:a16="http://schemas.microsoft.com/office/drawing/2014/main" id="{085CD0D2-FD7E-4BB1-950C-24FEAC5E4B64}"/>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br>
              <a:rPr lang="en-US" altLang="en-US"/>
            </a:br>
            <a:r>
              <a:rPr lang="en-US" altLang="en-US"/>
              <a:t>- text -</a:t>
            </a:r>
          </a:p>
        </p:txBody>
      </p:sp>
      <p:sp>
        <p:nvSpPr>
          <p:cNvPr id="6148" name="Rectangle 3">
            <a:extLst>
              <a:ext uri="{FF2B5EF4-FFF2-40B4-BE49-F238E27FC236}">
                <a16:creationId xmlns:a16="http://schemas.microsoft.com/office/drawing/2014/main" id="{2AAB5776-FDCF-4E42-AE10-34AB0F7CB110}"/>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Rectangle 4">
            <a:extLst>
              <a:ext uri="{FF2B5EF4-FFF2-40B4-BE49-F238E27FC236}">
                <a16:creationId xmlns:a16="http://schemas.microsoft.com/office/drawing/2014/main" id="{91EB6EFC-D155-4F9F-BA92-3463B7A8EC86}"/>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Arial" panose="020B0604020202020204" pitchFamily="34" charset="0"/>
              </a:defRPr>
            </a:lvl1pPr>
          </a:lstStyle>
          <a:p>
            <a:pPr>
              <a:defRPr/>
            </a:pPr>
            <a:endParaRPr lang="en-US"/>
          </a:p>
        </p:txBody>
      </p:sp>
      <p:sp>
        <p:nvSpPr>
          <p:cNvPr id="1029" name="Rectangle 5">
            <a:extLst>
              <a:ext uri="{FF2B5EF4-FFF2-40B4-BE49-F238E27FC236}">
                <a16:creationId xmlns:a16="http://schemas.microsoft.com/office/drawing/2014/main" id="{9C935D8E-6310-4537-9D91-E3406754D0F7}"/>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Arial" panose="020B0604020202020204" pitchFamily="34" charset="0"/>
              </a:defRPr>
            </a:lvl1pPr>
          </a:lstStyle>
          <a:p>
            <a:pPr>
              <a:defRPr/>
            </a:pPr>
            <a:endParaRPr lang="en-US"/>
          </a:p>
        </p:txBody>
      </p:sp>
      <p:sp>
        <p:nvSpPr>
          <p:cNvPr id="1030" name="Rectangle 6">
            <a:extLst>
              <a:ext uri="{FF2B5EF4-FFF2-40B4-BE49-F238E27FC236}">
                <a16:creationId xmlns:a16="http://schemas.microsoft.com/office/drawing/2014/main" id="{9B0277E5-870C-4663-9C9C-533B8FC758EB}"/>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4FAF52AD-CA27-4D32-BA43-155971E818CF}"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2400" kern="1200">
          <a:solidFill>
            <a:schemeClr val="bg1"/>
          </a:solidFill>
          <a:latin typeface="+mj-lt"/>
          <a:ea typeface="+mj-ea"/>
          <a:cs typeface="+mj-cs"/>
        </a:defRPr>
      </a:lvl1pPr>
      <a:lvl2pPr algn="ctr" rtl="0" eaLnBrk="0" fontAlgn="base" hangingPunct="0">
        <a:spcBef>
          <a:spcPct val="0"/>
        </a:spcBef>
        <a:spcAft>
          <a:spcPct val="0"/>
        </a:spcAft>
        <a:defRPr sz="2400">
          <a:solidFill>
            <a:schemeClr val="bg1"/>
          </a:solidFill>
          <a:latin typeface="Arial" panose="020B0604020202020204" pitchFamily="34" charset="0"/>
        </a:defRPr>
      </a:lvl2pPr>
      <a:lvl3pPr algn="ctr" rtl="0" eaLnBrk="0" fontAlgn="base" hangingPunct="0">
        <a:spcBef>
          <a:spcPct val="0"/>
        </a:spcBef>
        <a:spcAft>
          <a:spcPct val="0"/>
        </a:spcAft>
        <a:defRPr sz="2400">
          <a:solidFill>
            <a:schemeClr val="bg1"/>
          </a:solidFill>
          <a:latin typeface="Arial" panose="020B0604020202020204" pitchFamily="34" charset="0"/>
        </a:defRPr>
      </a:lvl3pPr>
      <a:lvl4pPr algn="ctr" rtl="0" eaLnBrk="0" fontAlgn="base" hangingPunct="0">
        <a:spcBef>
          <a:spcPct val="0"/>
        </a:spcBef>
        <a:spcAft>
          <a:spcPct val="0"/>
        </a:spcAft>
        <a:defRPr sz="2400">
          <a:solidFill>
            <a:schemeClr val="bg1"/>
          </a:solidFill>
          <a:latin typeface="Arial" panose="020B0604020202020204" pitchFamily="34" charset="0"/>
        </a:defRPr>
      </a:lvl4pPr>
      <a:lvl5pPr algn="ctr" rtl="0" eaLnBrk="0" fontAlgn="base" hangingPunct="0">
        <a:spcBef>
          <a:spcPct val="0"/>
        </a:spcBef>
        <a:spcAft>
          <a:spcPct val="0"/>
        </a:spcAft>
        <a:defRPr sz="2400">
          <a:solidFill>
            <a:schemeClr val="bg1"/>
          </a:solidFill>
          <a:latin typeface="Arial" panose="020B0604020202020204" pitchFamily="34" charset="0"/>
        </a:defRPr>
      </a:lvl5pPr>
      <a:lvl6pPr marL="457200" algn="ctr" rtl="0" fontAlgn="base">
        <a:spcBef>
          <a:spcPct val="0"/>
        </a:spcBef>
        <a:spcAft>
          <a:spcPct val="0"/>
        </a:spcAft>
        <a:defRPr sz="2400">
          <a:solidFill>
            <a:schemeClr val="bg1"/>
          </a:solidFill>
          <a:latin typeface="Arial" panose="020B0604020202020204" pitchFamily="34" charset="0"/>
        </a:defRPr>
      </a:lvl6pPr>
      <a:lvl7pPr marL="914400" algn="ctr" rtl="0" fontAlgn="base">
        <a:spcBef>
          <a:spcPct val="0"/>
        </a:spcBef>
        <a:spcAft>
          <a:spcPct val="0"/>
        </a:spcAft>
        <a:defRPr sz="2400">
          <a:solidFill>
            <a:schemeClr val="bg1"/>
          </a:solidFill>
          <a:latin typeface="Arial" panose="020B0604020202020204" pitchFamily="34" charset="0"/>
        </a:defRPr>
      </a:lvl7pPr>
      <a:lvl8pPr marL="1371600" algn="ctr" rtl="0" fontAlgn="base">
        <a:spcBef>
          <a:spcPct val="0"/>
        </a:spcBef>
        <a:spcAft>
          <a:spcPct val="0"/>
        </a:spcAft>
        <a:defRPr sz="2400">
          <a:solidFill>
            <a:schemeClr val="bg1"/>
          </a:solidFill>
          <a:latin typeface="Arial" panose="020B0604020202020204" pitchFamily="34" charset="0"/>
        </a:defRPr>
      </a:lvl8pPr>
      <a:lvl9pPr marL="1828800" algn="ctr" rtl="0" fontAlgn="base">
        <a:spcBef>
          <a:spcPct val="0"/>
        </a:spcBef>
        <a:spcAft>
          <a:spcPct val="0"/>
        </a:spcAft>
        <a:defRPr sz="2400">
          <a:solidFill>
            <a:schemeClr val="bg1"/>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folHlink"/>
          </a:solidFill>
          <a:latin typeface="+mn-lt"/>
          <a:ea typeface="+mn-ea"/>
          <a:cs typeface="+mn-cs"/>
        </a:defRPr>
      </a:lvl1pPr>
      <a:lvl2pPr marL="742950" indent="-285750" algn="l" rtl="0" eaLnBrk="0" fontAlgn="base" hangingPunct="0">
        <a:spcBef>
          <a:spcPct val="20000"/>
        </a:spcBef>
        <a:spcAft>
          <a:spcPct val="0"/>
        </a:spcAft>
        <a:buChar char="–"/>
        <a:defRPr sz="2800" kern="1200">
          <a:solidFill>
            <a:srgbClr val="FFFF66"/>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bg1"/>
          </a:solidFill>
          <a:latin typeface="+mn-lt"/>
          <a:ea typeface="+mn-ea"/>
          <a:cs typeface="+mn-cs"/>
        </a:defRPr>
      </a:lvl3pPr>
      <a:lvl4pPr marL="1600200" indent="-228600" algn="l" rtl="0" eaLnBrk="0" fontAlgn="base" hangingPunct="0">
        <a:spcBef>
          <a:spcPct val="20000"/>
        </a:spcBef>
        <a:spcAft>
          <a:spcPct val="0"/>
        </a:spcAft>
        <a:buChar char="–"/>
        <a:defRPr sz="2000" kern="1200">
          <a:solidFill>
            <a:srgbClr val="FF3300"/>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17.emf"/><Relationship Id="rId4" Type="http://schemas.openxmlformats.org/officeDocument/2006/relationships/oleObject" Target="../embeddings/oleObject4.bin"/></Relationships>
</file>

<file path=ppt/slides/_rels/slide32.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oleObject" Target="../embeddings/oleObject5.bin"/><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oleObject" Target="../embeddings/oleObject6.bin"/><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youtube.com/watch?v=DfPeprQ7oGc"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84C30433-77B1-4002-8236-39BAB638A9E8}"/>
              </a:ext>
            </a:extLst>
          </p:cNvPr>
          <p:cNvSpPr>
            <a:spLocks noGrp="1" noChangeArrowheads="1"/>
          </p:cNvSpPr>
          <p:nvPr>
            <p:ph type="ctrTitle"/>
          </p:nvPr>
        </p:nvSpPr>
        <p:spPr>
          <a:xfrm>
            <a:off x="685800" y="2130425"/>
            <a:ext cx="7772400" cy="1470025"/>
          </a:xfrm>
        </p:spPr>
        <p:txBody>
          <a:bodyPr anchor="ctr"/>
          <a:lstStyle/>
          <a:p>
            <a:pPr eaLnBrk="1" hangingPunct="1"/>
            <a:r>
              <a:rPr lang="en-US" altLang="en-US" sz="4000" b="1"/>
              <a:t>Quantum Physics-PHY305</a:t>
            </a:r>
          </a:p>
        </p:txBody>
      </p:sp>
      <p:sp>
        <p:nvSpPr>
          <p:cNvPr id="7171" name="Subtitle 1">
            <a:extLst>
              <a:ext uri="{FF2B5EF4-FFF2-40B4-BE49-F238E27FC236}">
                <a16:creationId xmlns:a16="http://schemas.microsoft.com/office/drawing/2014/main" id="{739794F4-43A5-4799-9833-CB325266E1D3}"/>
              </a:ext>
            </a:extLst>
          </p:cNvPr>
          <p:cNvSpPr>
            <a:spLocks noGrp="1"/>
          </p:cNvSpPr>
          <p:nvPr>
            <p:ph type="subTitle" idx="1"/>
          </p:nvPr>
        </p:nvSpPr>
        <p:spPr/>
        <p:txBody>
          <a:bodyPr/>
          <a:lstStyle/>
          <a:p>
            <a:pPr eaLnBrk="1" hangingPunct="1"/>
            <a:r>
              <a:rPr lang="en-GB" altLang="en-US"/>
              <a:t>S. O. Kareem</a:t>
            </a:r>
          </a:p>
          <a:p>
            <a:pPr eaLnBrk="1" hangingPunct="1"/>
            <a:r>
              <a:rPr lang="en-GB" altLang="en-US"/>
              <a:t>Department of Physics</a:t>
            </a:r>
          </a:p>
          <a:p>
            <a:pPr eaLnBrk="1" hangingPunct="1"/>
            <a:r>
              <a:rPr lang="en-GB" altLang="en-US"/>
              <a:t>College of Basic and Applied Sciences</a:t>
            </a:r>
          </a:p>
          <a:p>
            <a:pPr eaLnBrk="1" hangingPunct="1"/>
            <a:r>
              <a:rPr lang="en-GB" altLang="en-US"/>
              <a:t>Mountain Top University</a:t>
            </a:r>
          </a:p>
        </p:txBody>
      </p:sp>
      <p:sp>
        <p:nvSpPr>
          <p:cNvPr id="7172" name="Rectangle 1">
            <a:extLst>
              <a:ext uri="{FF2B5EF4-FFF2-40B4-BE49-F238E27FC236}">
                <a16:creationId xmlns:a16="http://schemas.microsoft.com/office/drawing/2014/main" id="{7C76F509-0CDA-4B36-B3C4-93A2BD5B37BE}"/>
              </a:ext>
            </a:extLst>
          </p:cNvPr>
          <p:cNvSpPr>
            <a:spLocks noChangeArrowheads="1"/>
          </p:cNvSpPr>
          <p:nvPr/>
        </p:nvSpPr>
        <p:spPr bwMode="auto">
          <a:xfrm>
            <a:off x="1219200" y="152400"/>
            <a:ext cx="4419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a:t>S. O. Kareem</a:t>
            </a:r>
          </a:p>
          <a:p>
            <a:pPr eaLnBrk="1" hangingPunct="1"/>
            <a:r>
              <a:rPr lang="en-GB" altLang="en-US"/>
              <a:t>Department of Physics</a:t>
            </a:r>
          </a:p>
          <a:p>
            <a:pPr eaLnBrk="1" hangingPunct="1"/>
            <a:r>
              <a:rPr lang="en-GB" altLang="en-US"/>
              <a:t>College of Basic and Applied Sciences</a:t>
            </a:r>
          </a:p>
          <a:p>
            <a:pPr eaLnBrk="1" hangingPunct="1"/>
            <a:r>
              <a:rPr lang="en-GB" altLang="en-US"/>
              <a:t>Mountain Top University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WordArt 6" descr="Narrow vertical">
            <a:extLst>
              <a:ext uri="{FF2B5EF4-FFF2-40B4-BE49-F238E27FC236}">
                <a16:creationId xmlns:a16="http://schemas.microsoft.com/office/drawing/2014/main" id="{2ABEB37A-65BD-4CB2-9D14-AEB494E58EC1}"/>
              </a:ext>
            </a:extLst>
          </p:cNvPr>
          <p:cNvSpPr>
            <a:spLocks noChangeArrowheads="1" noChangeShapeType="1" noTextEdit="1"/>
          </p:cNvSpPr>
          <p:nvPr/>
        </p:nvSpPr>
        <p:spPr bwMode="auto">
          <a:xfrm>
            <a:off x="1447800" y="2362200"/>
            <a:ext cx="6096000" cy="1447800"/>
          </a:xfrm>
          <a:prstGeom prst="rect">
            <a:avLst/>
          </a:prstGeom>
        </p:spPr>
        <p:txBody>
          <a:bodyPr wrap="none" fromWordArt="1">
            <a:prstTxWarp prst="textCurveUp">
              <a:avLst>
                <a:gd name="adj" fmla="val 40356"/>
              </a:avLst>
            </a:prstTxWarp>
          </a:bodyPr>
          <a:lstStyle/>
          <a:p>
            <a:pPr algn="ctr"/>
            <a:r>
              <a:rPr lang="en-US" sz="3600" kern="10">
                <a:ln w="12700">
                  <a:solidFill>
                    <a:srgbClr val="000000"/>
                  </a:solidFill>
                  <a:round/>
                  <a:headEnd/>
                  <a:tailEnd/>
                </a:ln>
                <a:pattFill prst="dashHorz">
                  <a:fgClr>
                    <a:srgbClr val="808080"/>
                  </a:fgClr>
                  <a:bgClr>
                    <a:srgbClr val="FFFF00"/>
                  </a:bgClr>
                </a:pattFill>
                <a:effectLst>
                  <a:outerShdw dist="45791" dir="2021404" algn="ctr" rotWithShape="0">
                    <a:srgbClr val="808080">
                      <a:alpha val="79999"/>
                    </a:srgbClr>
                  </a:outerShdw>
                </a:effectLst>
                <a:latin typeface="Arial Black" panose="020B0A04020102020204" pitchFamily="34" charset="0"/>
              </a:rPr>
              <a:t>Waves as Particles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C183B92A-A368-4374-A2C7-129032F45C7C}"/>
              </a:ext>
            </a:extLst>
          </p:cNvPr>
          <p:cNvSpPr>
            <a:spLocks noGrp="1" noChangeArrowheads="1"/>
          </p:cNvSpPr>
          <p:nvPr>
            <p:ph type="title"/>
          </p:nvPr>
        </p:nvSpPr>
        <p:spPr/>
        <p:txBody>
          <a:bodyPr/>
          <a:lstStyle/>
          <a:p>
            <a:pPr eaLnBrk="1" hangingPunct="1"/>
            <a:r>
              <a:rPr lang="en-US" altLang="en-US"/>
              <a:t>Basics of Quantum Mechanics</a:t>
            </a:r>
            <a:br>
              <a:rPr lang="en-US" altLang="en-US"/>
            </a:br>
            <a:r>
              <a:rPr lang="en-US" altLang="en-US"/>
              <a:t>- Blackbody Radiation -</a:t>
            </a:r>
          </a:p>
        </p:txBody>
      </p:sp>
      <p:sp>
        <p:nvSpPr>
          <p:cNvPr id="16387" name="Rectangle 3">
            <a:extLst>
              <a:ext uri="{FF2B5EF4-FFF2-40B4-BE49-F238E27FC236}">
                <a16:creationId xmlns:a16="http://schemas.microsoft.com/office/drawing/2014/main" id="{D79D0B24-8EE3-412C-8F85-29185F263EF7}"/>
              </a:ext>
            </a:extLst>
          </p:cNvPr>
          <p:cNvSpPr>
            <a:spLocks noGrp="1" noChangeArrowheads="1"/>
          </p:cNvSpPr>
          <p:nvPr>
            <p:ph type="body" idx="1"/>
          </p:nvPr>
        </p:nvSpPr>
        <p:spPr>
          <a:xfrm>
            <a:off x="0" y="1600200"/>
            <a:ext cx="9144000" cy="4525963"/>
          </a:xfrm>
        </p:spPr>
        <p:txBody>
          <a:bodyPr/>
          <a:lstStyle/>
          <a:p>
            <a:pPr eaLnBrk="1" hangingPunct="1">
              <a:lnSpc>
                <a:spcPct val="90000"/>
              </a:lnSpc>
              <a:buFontTx/>
              <a:buNone/>
            </a:pPr>
            <a:r>
              <a:rPr lang="en-US" altLang="en-US"/>
              <a:t>• 	</a:t>
            </a:r>
            <a:r>
              <a:rPr lang="en-US" altLang="en-US" sz="2400"/>
              <a:t>Known since centuries that when a material is heated, it radiates heat and its color depends on its temperature</a:t>
            </a:r>
          </a:p>
          <a:p>
            <a:pPr eaLnBrk="1" hangingPunct="1">
              <a:lnSpc>
                <a:spcPct val="90000"/>
              </a:lnSpc>
              <a:buFontTx/>
              <a:buNone/>
            </a:pPr>
            <a:r>
              <a:rPr lang="en-US" altLang="en-US" sz="2400"/>
              <a:t>• 	Example: heating elements of a stove:</a:t>
            </a:r>
          </a:p>
          <a:p>
            <a:pPr eaLnBrk="1" hangingPunct="1">
              <a:lnSpc>
                <a:spcPct val="90000"/>
              </a:lnSpc>
              <a:buFontTx/>
              <a:buNone/>
            </a:pPr>
            <a:r>
              <a:rPr lang="en-US" altLang="en-US" sz="2400"/>
              <a:t>	– Dark red: 550ºC</a:t>
            </a:r>
          </a:p>
          <a:p>
            <a:pPr eaLnBrk="1" hangingPunct="1">
              <a:lnSpc>
                <a:spcPct val="90000"/>
              </a:lnSpc>
              <a:buFontTx/>
              <a:buNone/>
            </a:pPr>
            <a:r>
              <a:rPr lang="en-US" altLang="en-US" sz="2400"/>
              <a:t>	– Bright red: 700ºC</a:t>
            </a:r>
          </a:p>
          <a:p>
            <a:pPr eaLnBrk="1" hangingPunct="1">
              <a:lnSpc>
                <a:spcPct val="90000"/>
              </a:lnSpc>
              <a:buFontTx/>
              <a:buNone/>
            </a:pPr>
            <a:r>
              <a:rPr lang="en-US" altLang="en-US" sz="2400"/>
              <a:t>	– Then: orange, yellow and finally white (really hot !)</a:t>
            </a:r>
          </a:p>
          <a:p>
            <a:pPr eaLnBrk="1" hangingPunct="1">
              <a:lnSpc>
                <a:spcPct val="90000"/>
              </a:lnSpc>
            </a:pPr>
            <a:r>
              <a:rPr lang="en-US" altLang="en-US" sz="2400"/>
              <a:t>The emission spectrum </a:t>
            </a:r>
          </a:p>
          <a:p>
            <a:pPr lvl="1" eaLnBrk="1" hangingPunct="1">
              <a:lnSpc>
                <a:spcPct val="90000"/>
              </a:lnSpc>
              <a:buFontTx/>
              <a:buNone/>
            </a:pPr>
            <a:r>
              <a:rPr lang="en-US" altLang="en-US" sz="2400">
                <a:solidFill>
                  <a:schemeClr val="folHlink"/>
                </a:solidFill>
              </a:rPr>
              <a:t>depends on the material</a:t>
            </a:r>
          </a:p>
          <a:p>
            <a:pPr eaLnBrk="1" hangingPunct="1">
              <a:lnSpc>
                <a:spcPct val="90000"/>
              </a:lnSpc>
            </a:pPr>
            <a:r>
              <a:rPr lang="en-US" altLang="en-US" sz="2400"/>
              <a:t>Theoretical description: </a:t>
            </a:r>
          </a:p>
          <a:p>
            <a:pPr eaLnBrk="1" hangingPunct="1">
              <a:lnSpc>
                <a:spcPct val="90000"/>
              </a:lnSpc>
              <a:buFontTx/>
              <a:buNone/>
            </a:pPr>
            <a:r>
              <a:rPr lang="en-US" altLang="en-US" sz="2400"/>
              <a:t>	simplifications necessary</a:t>
            </a:r>
          </a:p>
          <a:p>
            <a:pPr eaLnBrk="1" hangingPunct="1">
              <a:lnSpc>
                <a:spcPct val="90000"/>
              </a:lnSpc>
              <a:buFontTx/>
              <a:buNone/>
            </a:pPr>
            <a:r>
              <a:rPr lang="en-US" altLang="en-US" sz="2400"/>
              <a:t> 			Blackbody</a:t>
            </a:r>
          </a:p>
          <a:p>
            <a:pPr eaLnBrk="1" hangingPunct="1">
              <a:lnSpc>
                <a:spcPct val="90000"/>
              </a:lnSpc>
            </a:pPr>
            <a:endParaRPr lang="en-US" altLang="en-US" sz="2400"/>
          </a:p>
        </p:txBody>
      </p:sp>
      <p:pic>
        <p:nvPicPr>
          <p:cNvPr id="16388" name="Picture 4">
            <a:extLst>
              <a:ext uri="{FF2B5EF4-FFF2-40B4-BE49-F238E27FC236}">
                <a16:creationId xmlns:a16="http://schemas.microsoft.com/office/drawing/2014/main" id="{D67ED7FF-1479-45CC-9571-EB0933E275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8600" y="4564063"/>
            <a:ext cx="5105400" cy="2293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A67AF7E0-C5E8-4F8A-85C8-68D77D8871EA}"/>
              </a:ext>
            </a:extLst>
          </p:cNvPr>
          <p:cNvSpPr>
            <a:spLocks noGrp="1" noChangeArrowheads="1"/>
          </p:cNvSpPr>
          <p:nvPr>
            <p:ph type="title"/>
          </p:nvPr>
        </p:nvSpPr>
        <p:spPr/>
        <p:txBody>
          <a:bodyPr/>
          <a:lstStyle/>
          <a:p>
            <a:pPr eaLnBrk="1" hangingPunct="1"/>
            <a:r>
              <a:rPr lang="en-US" altLang="en-US"/>
              <a:t>Blackbody?</a:t>
            </a:r>
          </a:p>
        </p:txBody>
      </p:sp>
      <p:sp>
        <p:nvSpPr>
          <p:cNvPr id="17411" name="Rectangle 3">
            <a:extLst>
              <a:ext uri="{FF2B5EF4-FFF2-40B4-BE49-F238E27FC236}">
                <a16:creationId xmlns:a16="http://schemas.microsoft.com/office/drawing/2014/main" id="{24C9F312-21C8-442D-B109-AA8F5937CF33}"/>
              </a:ext>
            </a:extLst>
          </p:cNvPr>
          <p:cNvSpPr>
            <a:spLocks noGrp="1" noChangeArrowheads="1"/>
          </p:cNvSpPr>
          <p:nvPr>
            <p:ph type="body" idx="1"/>
          </p:nvPr>
        </p:nvSpPr>
        <p:spPr/>
        <p:txBody>
          <a:bodyPr/>
          <a:lstStyle/>
          <a:p>
            <a:pPr eaLnBrk="1" hangingPunct="1">
              <a:lnSpc>
                <a:spcPct val="90000"/>
              </a:lnSpc>
              <a:buFontTx/>
              <a:buNone/>
            </a:pPr>
            <a:r>
              <a:rPr lang="en-US" altLang="en-US" sz="2800"/>
              <a:t>• 	A material is constantly exchanging heat with its surrounding (to remain at a constant temperature):</a:t>
            </a:r>
          </a:p>
          <a:p>
            <a:pPr eaLnBrk="1" hangingPunct="1">
              <a:lnSpc>
                <a:spcPct val="90000"/>
              </a:lnSpc>
              <a:buFontTx/>
              <a:buNone/>
            </a:pPr>
            <a:r>
              <a:rPr lang="en-US" altLang="en-US" sz="2800"/>
              <a:t>		– It absorbs and emits radiations</a:t>
            </a:r>
          </a:p>
          <a:p>
            <a:pPr eaLnBrk="1" hangingPunct="1">
              <a:lnSpc>
                <a:spcPct val="90000"/>
              </a:lnSpc>
              <a:buFontTx/>
              <a:buNone/>
            </a:pPr>
            <a:r>
              <a:rPr lang="en-US" altLang="en-US" sz="2800"/>
              <a:t>		– Problem: it can reflect incoming radiations, 	which makes a theoretical description 	more difficult (depends on the environment)</a:t>
            </a:r>
          </a:p>
          <a:p>
            <a:pPr eaLnBrk="1" hangingPunct="1">
              <a:lnSpc>
                <a:spcPct val="90000"/>
              </a:lnSpc>
            </a:pPr>
            <a:r>
              <a:rPr lang="en-US" altLang="en-US" sz="2800"/>
              <a:t>A blackbody is a perfect absorber:</a:t>
            </a:r>
          </a:p>
          <a:p>
            <a:pPr eaLnBrk="1" hangingPunct="1">
              <a:lnSpc>
                <a:spcPct val="90000"/>
              </a:lnSpc>
              <a:buFontTx/>
              <a:buNone/>
            </a:pPr>
            <a:r>
              <a:rPr lang="en-US" altLang="en-US" sz="2800"/>
              <a:t>		– Incoming radiations is totally absorbed and 	none is reflected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674D4363-E058-4EBA-A9C2-1ED544C38D5C}"/>
              </a:ext>
            </a:extLst>
          </p:cNvPr>
          <p:cNvSpPr>
            <a:spLocks noGrp="1" noChangeArrowheads="1"/>
          </p:cNvSpPr>
          <p:nvPr>
            <p:ph type="title"/>
          </p:nvPr>
        </p:nvSpPr>
        <p:spPr/>
        <p:txBody>
          <a:bodyPr/>
          <a:lstStyle/>
          <a:p>
            <a:pPr eaLnBrk="1" hangingPunct="1"/>
            <a:r>
              <a:rPr lang="en-US" altLang="en-US"/>
              <a:t>Blackbody Radiation</a:t>
            </a:r>
          </a:p>
        </p:txBody>
      </p:sp>
      <p:sp>
        <p:nvSpPr>
          <p:cNvPr id="18435" name="Rectangle 3">
            <a:extLst>
              <a:ext uri="{FF2B5EF4-FFF2-40B4-BE49-F238E27FC236}">
                <a16:creationId xmlns:a16="http://schemas.microsoft.com/office/drawing/2014/main" id="{125B8777-0F00-42EB-A965-8213BE213910}"/>
              </a:ext>
            </a:extLst>
          </p:cNvPr>
          <p:cNvSpPr>
            <a:spLocks noGrp="1" noChangeArrowheads="1"/>
          </p:cNvSpPr>
          <p:nvPr>
            <p:ph type="body" idx="1"/>
          </p:nvPr>
        </p:nvSpPr>
        <p:spPr>
          <a:xfrm>
            <a:off x="457200" y="1371600"/>
            <a:ext cx="8229600" cy="4525963"/>
          </a:xfrm>
        </p:spPr>
        <p:txBody>
          <a:bodyPr/>
          <a:lstStyle/>
          <a:p>
            <a:pPr eaLnBrk="1" hangingPunct="1">
              <a:lnSpc>
                <a:spcPct val="80000"/>
              </a:lnSpc>
            </a:pPr>
            <a:r>
              <a:rPr lang="en-US" altLang="en-US" sz="2400"/>
              <a:t>Blackbody = a cavity, such as a metal box with a small hole drilled into it.</a:t>
            </a:r>
          </a:p>
          <a:p>
            <a:pPr eaLnBrk="1" hangingPunct="1">
              <a:lnSpc>
                <a:spcPct val="80000"/>
              </a:lnSpc>
              <a:buFontTx/>
              <a:buNone/>
            </a:pPr>
            <a:r>
              <a:rPr lang="en-US" altLang="en-US" sz="2400"/>
              <a:t>		– Incoming radiations entering the hole keep 		bouncing around inside the box with a 		negligible change of escaping again 		through the hole  =&gt; Absorbed.</a:t>
            </a:r>
          </a:p>
          <a:p>
            <a:pPr eaLnBrk="1" hangingPunct="1">
              <a:lnSpc>
                <a:spcPct val="80000"/>
              </a:lnSpc>
              <a:buFontTx/>
              <a:buNone/>
            </a:pPr>
            <a:r>
              <a:rPr lang="en-US" altLang="en-US" sz="2400"/>
              <a:t>		– The hole is the perfect absorber, e.g. the 		blackbody Radiation emission does not 		depend on the material the box is 			made of  =&gt; Universal in nature</a:t>
            </a:r>
          </a:p>
        </p:txBody>
      </p:sp>
      <p:pic>
        <p:nvPicPr>
          <p:cNvPr id="18436" name="Picture 4">
            <a:extLst>
              <a:ext uri="{FF2B5EF4-FFF2-40B4-BE49-F238E27FC236}">
                <a16:creationId xmlns:a16="http://schemas.microsoft.com/office/drawing/2014/main" id="{524DD150-8EDB-4D7C-AAC9-A1C91A5B08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4953000"/>
            <a:ext cx="35052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4">
            <a:extLst>
              <a:ext uri="{FF2B5EF4-FFF2-40B4-BE49-F238E27FC236}">
                <a16:creationId xmlns:a16="http://schemas.microsoft.com/office/drawing/2014/main" id="{0840FABA-F69C-47A4-B008-94565B5749DF}"/>
              </a:ext>
            </a:extLst>
          </p:cNvPr>
          <p:cNvPicPr>
            <a:picLocks noChangeAspect="1" noChangeArrowheads="1"/>
          </p:cNvPicPr>
          <p:nvPr>
            <p:ph type="body" idx="4294967295"/>
          </p:nvPr>
        </p:nvPicPr>
        <p:blipFill>
          <a:blip r:embed="rId2">
            <a:extLst>
              <a:ext uri="{28A0092B-C50C-407E-A947-70E740481C1C}">
                <a14:useLocalDpi xmlns:a14="http://schemas.microsoft.com/office/drawing/2010/main" val="0"/>
              </a:ext>
            </a:extLst>
          </a:blip>
          <a:srcRect/>
          <a:stretch>
            <a:fillRect/>
          </a:stretch>
        </p:blipFill>
        <p:spPr>
          <a:xfrm>
            <a:off x="533400" y="609600"/>
            <a:ext cx="8229600" cy="5719763"/>
          </a:xfr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4">
            <a:extLst>
              <a:ext uri="{FF2B5EF4-FFF2-40B4-BE49-F238E27FC236}">
                <a16:creationId xmlns:a16="http://schemas.microsoft.com/office/drawing/2014/main" id="{79926DB2-23E7-4ACE-B5DB-E817C139C332}"/>
              </a:ext>
            </a:extLst>
          </p:cNvPr>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685800" y="609600"/>
            <a:ext cx="7696200" cy="4665663"/>
          </a:xfr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4">
            <a:extLst>
              <a:ext uri="{FF2B5EF4-FFF2-40B4-BE49-F238E27FC236}">
                <a16:creationId xmlns:a16="http://schemas.microsoft.com/office/drawing/2014/main" id="{550A8A36-6C6D-4998-BBC6-AD97FE9D52E9}"/>
              </a:ext>
            </a:extLst>
          </p:cNvPr>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990600" y="685800"/>
            <a:ext cx="7239000" cy="5661025"/>
          </a:xfr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06A8BC80-8671-4F0A-9CF5-7D7A8DCB5770}"/>
              </a:ext>
            </a:extLst>
          </p:cNvPr>
          <p:cNvSpPr>
            <a:spLocks noGrp="1" noChangeArrowheads="1"/>
          </p:cNvSpPr>
          <p:nvPr>
            <p:ph type="title"/>
          </p:nvPr>
        </p:nvSpPr>
        <p:spPr/>
        <p:txBody>
          <a:bodyPr/>
          <a:lstStyle/>
          <a:p>
            <a:pPr eaLnBrk="1" hangingPunct="1"/>
            <a:r>
              <a:rPr lang="en-US" altLang="en-US"/>
              <a:t>Two Catastrophes?</a:t>
            </a:r>
          </a:p>
        </p:txBody>
      </p:sp>
      <p:sp>
        <p:nvSpPr>
          <p:cNvPr id="22531" name="Rectangle 3">
            <a:extLst>
              <a:ext uri="{FF2B5EF4-FFF2-40B4-BE49-F238E27FC236}">
                <a16:creationId xmlns:a16="http://schemas.microsoft.com/office/drawing/2014/main" id="{1BF05BE1-6370-4096-8890-F2E2111C19A7}"/>
              </a:ext>
            </a:extLst>
          </p:cNvPr>
          <p:cNvSpPr>
            <a:spLocks noGrp="1" noChangeArrowheads="1"/>
          </p:cNvSpPr>
          <p:nvPr>
            <p:ph type="body" idx="1"/>
          </p:nvPr>
        </p:nvSpPr>
        <p:spPr>
          <a:xfrm>
            <a:off x="457200" y="1295400"/>
            <a:ext cx="8229600" cy="5562600"/>
          </a:xfrm>
        </p:spPr>
        <p:txBody>
          <a:bodyPr/>
          <a:lstStyle/>
          <a:p>
            <a:pPr eaLnBrk="1" hangingPunct="1">
              <a:lnSpc>
                <a:spcPct val="80000"/>
              </a:lnSpc>
            </a:pPr>
            <a:r>
              <a:rPr lang="en-US" altLang="en-US" sz="2000"/>
              <a:t>Classical physics:</a:t>
            </a:r>
          </a:p>
          <a:p>
            <a:pPr eaLnBrk="1" hangingPunct="1">
              <a:lnSpc>
                <a:spcPct val="80000"/>
              </a:lnSpc>
            </a:pPr>
            <a:endParaRPr lang="en-US" altLang="en-US" sz="2000"/>
          </a:p>
          <a:p>
            <a:pPr lvl="1" eaLnBrk="1" hangingPunct="1">
              <a:lnSpc>
                <a:spcPct val="80000"/>
              </a:lnSpc>
            </a:pPr>
            <a:r>
              <a:rPr lang="en-US" altLang="en-US" sz="2000"/>
              <a:t>Emission spectrum: a superposition of electromagnetic waves of different frequencies</a:t>
            </a:r>
          </a:p>
          <a:p>
            <a:pPr lvl="1" eaLnBrk="1" hangingPunct="1">
              <a:lnSpc>
                <a:spcPct val="80000"/>
              </a:lnSpc>
            </a:pPr>
            <a:r>
              <a:rPr lang="en-US" altLang="en-US" sz="2000"/>
              <a:t>Frequencies allowed: standing waves inside the cavity</a:t>
            </a:r>
          </a:p>
          <a:p>
            <a:pPr lvl="1" eaLnBrk="1" hangingPunct="1">
              <a:lnSpc>
                <a:spcPct val="80000"/>
              </a:lnSpc>
            </a:pPr>
            <a:endParaRPr lang="en-US" altLang="en-US" sz="2000"/>
          </a:p>
          <a:p>
            <a:pPr eaLnBrk="1" hangingPunct="1">
              <a:lnSpc>
                <a:spcPct val="80000"/>
              </a:lnSpc>
            </a:pPr>
            <a:r>
              <a:rPr lang="en-US" altLang="en-US" sz="2000"/>
              <a:t>Equipartition of the energy:</a:t>
            </a:r>
          </a:p>
          <a:p>
            <a:pPr eaLnBrk="1" hangingPunct="1">
              <a:lnSpc>
                <a:spcPct val="80000"/>
              </a:lnSpc>
            </a:pPr>
            <a:endParaRPr lang="en-US" altLang="en-US" sz="2000"/>
          </a:p>
          <a:p>
            <a:pPr lvl="1" eaLnBrk="1" hangingPunct="1">
              <a:lnSpc>
                <a:spcPct val="80000"/>
              </a:lnSpc>
            </a:pPr>
            <a:r>
              <a:rPr lang="en-US" altLang="en-US" sz="2000"/>
              <a:t>Every standing wave carries kT of energy</a:t>
            </a:r>
          </a:p>
          <a:p>
            <a:pPr lvl="1" eaLnBrk="1" hangingPunct="1">
              <a:lnSpc>
                <a:spcPct val="80000"/>
              </a:lnSpc>
            </a:pPr>
            <a:r>
              <a:rPr lang="en-US" altLang="en-US" sz="2000"/>
              <a:t>Flaw: when </a:t>
            </a:r>
            <a:r>
              <a:rPr lang="en-US" altLang="en-US" sz="2000">
                <a:latin typeface="Symbol" panose="05050102010706020507" pitchFamily="18" charset="2"/>
              </a:rPr>
              <a:t>l </a:t>
            </a:r>
            <a:r>
              <a:rPr lang="en-US" altLang="en-US" sz="2000">
                <a:cs typeface="Arial" panose="020B0604020202020204" pitchFamily="34" charset="0"/>
              </a:rPr>
              <a:t>→ </a:t>
            </a:r>
            <a:r>
              <a:rPr lang="en-US" altLang="en-US" sz="2000"/>
              <a:t>0, the number of standing waves </a:t>
            </a:r>
            <a:r>
              <a:rPr lang="en-US" altLang="en-US" sz="2000">
                <a:cs typeface="Arial" panose="020B0604020202020204" pitchFamily="34" charset="0"/>
              </a:rPr>
              <a:t>↑</a:t>
            </a:r>
            <a:r>
              <a:rPr lang="en-US" altLang="en-US" sz="2000"/>
              <a:t>, leading to E </a:t>
            </a:r>
            <a:r>
              <a:rPr lang="en-US" altLang="en-US" sz="2000">
                <a:cs typeface="Arial" panose="020B0604020202020204" pitchFamily="34" charset="0"/>
              </a:rPr>
              <a:t>→ </a:t>
            </a:r>
            <a:r>
              <a:rPr lang="en-US" altLang="en-US" sz="2000"/>
              <a:t>∞</a:t>
            </a:r>
          </a:p>
          <a:p>
            <a:pPr lvl="1" eaLnBrk="1" hangingPunct="1">
              <a:lnSpc>
                <a:spcPct val="80000"/>
              </a:lnSpc>
            </a:pPr>
            <a:endParaRPr lang="en-US" altLang="en-US" sz="2000"/>
          </a:p>
          <a:p>
            <a:pPr eaLnBrk="1" hangingPunct="1">
              <a:lnSpc>
                <a:spcPct val="80000"/>
              </a:lnSpc>
            </a:pPr>
            <a:r>
              <a:rPr lang="en-US" altLang="en-US" sz="2000"/>
              <a:t>[Ultraviolet Catastrophe] Failure of classical theories:</a:t>
            </a:r>
          </a:p>
          <a:p>
            <a:pPr eaLnBrk="1" hangingPunct="1">
              <a:lnSpc>
                <a:spcPct val="80000"/>
              </a:lnSpc>
            </a:pPr>
            <a:endParaRPr lang="en-US" altLang="en-US" sz="2000"/>
          </a:p>
          <a:p>
            <a:pPr lvl="1" eaLnBrk="1" hangingPunct="1">
              <a:lnSpc>
                <a:spcPct val="80000"/>
              </a:lnSpc>
            </a:pPr>
            <a:r>
              <a:rPr lang="en-US" altLang="en-US" sz="2000"/>
              <a:t>The work of Rayleigh-Jeans was considered as state-of-the-art, using well tested theories, which were in very good agreement with experimental results in many other circumstances.</a:t>
            </a:r>
          </a:p>
          <a:p>
            <a:pPr lvl="1" eaLnBrk="1" hangingPunct="1">
              <a:lnSpc>
                <a:spcPct val="80000"/>
              </a:lnSpc>
            </a:pPr>
            <a:r>
              <a:rPr lang="en-US" altLang="en-US" sz="2000"/>
              <a:t> Need for a new theory…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4">
            <a:extLst>
              <a:ext uri="{FF2B5EF4-FFF2-40B4-BE49-F238E27FC236}">
                <a16:creationId xmlns:a16="http://schemas.microsoft.com/office/drawing/2014/main" id="{27C0FBDE-0B76-4E8C-A699-96D536BE515B}"/>
              </a:ext>
            </a:extLst>
          </p:cNvPr>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838200" y="685800"/>
            <a:ext cx="7543800" cy="5729288"/>
          </a:xfr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4">
            <a:extLst>
              <a:ext uri="{FF2B5EF4-FFF2-40B4-BE49-F238E27FC236}">
                <a16:creationId xmlns:a16="http://schemas.microsoft.com/office/drawing/2014/main" id="{B24A9448-0535-4803-93BF-282F5D75DF51}"/>
              </a:ext>
            </a:extLst>
          </p:cNvPr>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762000" y="609600"/>
            <a:ext cx="7696200" cy="5813425"/>
          </a:xfr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D017D4B-5C7D-40A9-A311-4668AB8E809A}"/>
              </a:ext>
            </a:extLst>
          </p:cNvPr>
          <p:cNvSpPr>
            <a:spLocks noGrp="1" noChangeArrowheads="1"/>
          </p:cNvSpPr>
          <p:nvPr>
            <p:ph type="title"/>
          </p:nvPr>
        </p:nvSpPr>
        <p:spPr/>
        <p:txBody>
          <a:bodyPr/>
          <a:lstStyle/>
          <a:p>
            <a:pPr eaLnBrk="1" hangingPunct="1"/>
            <a:r>
              <a:rPr lang="en-US" altLang="en-US"/>
              <a:t>Basics of Quantum Mechanics</a:t>
            </a:r>
            <a:br>
              <a:rPr lang="en-US" altLang="en-US"/>
            </a:br>
            <a:r>
              <a:rPr lang="en-US" altLang="en-US"/>
              <a:t>- Why Quantum Physics? -</a:t>
            </a:r>
          </a:p>
        </p:txBody>
      </p:sp>
      <p:sp>
        <p:nvSpPr>
          <p:cNvPr id="8195" name="AutoShape 3">
            <a:extLst>
              <a:ext uri="{FF2B5EF4-FFF2-40B4-BE49-F238E27FC236}">
                <a16:creationId xmlns:a16="http://schemas.microsoft.com/office/drawing/2014/main" id="{20B32372-0D90-438C-8CC6-58984FF4A160}"/>
              </a:ext>
            </a:extLst>
          </p:cNvPr>
          <p:cNvSpPr>
            <a:spLocks noChangeAspect="1" noChangeArrowheads="1"/>
          </p:cNvSpPr>
          <p:nvPr>
            <p:ph type="body" idx="1"/>
          </p:nvPr>
        </p:nvSpPr>
        <p:spPr/>
        <p:txBody>
          <a:bodyPr/>
          <a:lstStyle/>
          <a:p>
            <a:pPr eaLnBrk="1" hangingPunct="1">
              <a:lnSpc>
                <a:spcPct val="80000"/>
              </a:lnSpc>
            </a:pPr>
            <a:r>
              <a:rPr lang="en-US" altLang="en-US" sz="2400"/>
              <a:t>Classical mechanics (Newton's mechanics) and Maxwell's equations (electromagnetics theory) can explain MACROSCOPIC phenomena such as motion of billiard balls or rockets.</a:t>
            </a:r>
          </a:p>
          <a:p>
            <a:pPr eaLnBrk="1" hangingPunct="1">
              <a:lnSpc>
                <a:spcPct val="80000"/>
              </a:lnSpc>
            </a:pPr>
            <a:r>
              <a:rPr lang="en-US" altLang="en-US" sz="2400"/>
              <a:t>Quantum mechanics is used to explain microscopic phenomena such as photon-atom scattering and flow of the electrons in a semiconductor.</a:t>
            </a:r>
          </a:p>
          <a:p>
            <a:pPr eaLnBrk="1" hangingPunct="1">
              <a:lnSpc>
                <a:spcPct val="80000"/>
              </a:lnSpc>
            </a:pPr>
            <a:r>
              <a:rPr lang="en-US" altLang="en-US" sz="2400"/>
              <a:t>QUANTUM MECHANICS is a collection of postulates based on a huge number of experimental observations.</a:t>
            </a:r>
          </a:p>
          <a:p>
            <a:pPr eaLnBrk="1" hangingPunct="1">
              <a:lnSpc>
                <a:spcPct val="80000"/>
              </a:lnSpc>
            </a:pPr>
            <a:r>
              <a:rPr lang="en-US" altLang="en-US" sz="2400"/>
              <a:t>The differences between the classical and quantum mechanics can be understood by examining both</a:t>
            </a:r>
          </a:p>
          <a:p>
            <a:pPr lvl="1" eaLnBrk="1" hangingPunct="1">
              <a:lnSpc>
                <a:spcPct val="80000"/>
              </a:lnSpc>
            </a:pPr>
            <a:r>
              <a:rPr lang="en-US" altLang="en-US" sz="2000"/>
              <a:t>The classical point of view</a:t>
            </a:r>
          </a:p>
          <a:p>
            <a:pPr lvl="1" eaLnBrk="1" hangingPunct="1">
              <a:lnSpc>
                <a:spcPct val="80000"/>
              </a:lnSpc>
            </a:pPr>
            <a:r>
              <a:rPr lang="en-US" altLang="en-US" sz="2000"/>
              <a:t>The quantum point of view</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a:extLst>
              <a:ext uri="{FF2B5EF4-FFF2-40B4-BE49-F238E27FC236}">
                <a16:creationId xmlns:a16="http://schemas.microsoft.com/office/drawing/2014/main" id="{351B9214-0EE8-408D-A90F-A05C932699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660400"/>
            <a:ext cx="7772400" cy="558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5FE0B5A6-94A4-4738-8BB9-36BD86E39888}"/>
              </a:ext>
            </a:extLst>
          </p:cNvPr>
          <p:cNvSpPr>
            <a:spLocks noGrp="1" noChangeArrowheads="1"/>
          </p:cNvSpPr>
          <p:nvPr>
            <p:ph type="title"/>
          </p:nvPr>
        </p:nvSpPr>
        <p:spPr/>
        <p:txBody>
          <a:bodyPr/>
          <a:lstStyle/>
          <a:p>
            <a:pPr eaLnBrk="1" hangingPunct="1"/>
            <a:r>
              <a:rPr lang="en-US" altLang="en-US"/>
              <a:t>Basics of Quantum Mechanics</a:t>
            </a:r>
            <a:br>
              <a:rPr lang="en-US" altLang="en-US"/>
            </a:br>
            <a:r>
              <a:rPr lang="en-US" altLang="en-US"/>
              <a:t>- Photoelectric Effect -</a:t>
            </a:r>
          </a:p>
        </p:txBody>
      </p:sp>
      <p:sp>
        <p:nvSpPr>
          <p:cNvPr id="26627" name="Rectangle 3">
            <a:extLst>
              <a:ext uri="{FF2B5EF4-FFF2-40B4-BE49-F238E27FC236}">
                <a16:creationId xmlns:a16="http://schemas.microsoft.com/office/drawing/2014/main" id="{2BDFDD2C-666B-482B-8DD3-B8EAE331A0C3}"/>
              </a:ext>
            </a:extLst>
          </p:cNvPr>
          <p:cNvSpPr>
            <a:spLocks noGrp="1" noChangeArrowheads="1"/>
          </p:cNvSpPr>
          <p:nvPr>
            <p:ph type="body" idx="1"/>
          </p:nvPr>
        </p:nvSpPr>
        <p:spPr/>
        <p:txBody>
          <a:bodyPr/>
          <a:lstStyle/>
          <a:p>
            <a:pPr algn="ctr" eaLnBrk="1" hangingPunct="1">
              <a:buFontTx/>
              <a:buNone/>
            </a:pPr>
            <a:r>
              <a:rPr lang="en-US" altLang="en-US" sz="2400"/>
              <a:t>A Photocell is Used to Study the Photoelectric Effect</a:t>
            </a:r>
          </a:p>
          <a:p>
            <a:pPr eaLnBrk="1" hangingPunct="1">
              <a:buFontTx/>
              <a:buNone/>
            </a:pPr>
            <a:endParaRPr lang="en-US" altLang="en-US"/>
          </a:p>
        </p:txBody>
      </p:sp>
      <p:pic>
        <p:nvPicPr>
          <p:cNvPr id="26628" name="Picture 4">
            <a:extLst>
              <a:ext uri="{FF2B5EF4-FFF2-40B4-BE49-F238E27FC236}">
                <a16:creationId xmlns:a16="http://schemas.microsoft.com/office/drawing/2014/main" id="{FE010A16-05E8-41F0-B38F-BC4BC072A6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2286000"/>
            <a:ext cx="6543675" cy="446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570E8A40-B5D7-4446-9FFC-27B2C8983773}"/>
              </a:ext>
            </a:extLst>
          </p:cNvPr>
          <p:cNvSpPr>
            <a:spLocks noGrp="1" noChangeArrowheads="1"/>
          </p:cNvSpPr>
          <p:nvPr>
            <p:ph type="title"/>
          </p:nvPr>
        </p:nvSpPr>
        <p:spPr/>
        <p:txBody>
          <a:bodyPr/>
          <a:lstStyle/>
          <a:p>
            <a:pPr eaLnBrk="1" hangingPunct="1"/>
            <a:r>
              <a:rPr lang="en-US" altLang="en-US"/>
              <a:t>Basics of Quantum Mechanics</a:t>
            </a:r>
            <a:br>
              <a:rPr lang="en-US" altLang="en-US"/>
            </a:br>
            <a:r>
              <a:rPr lang="en-US" altLang="en-US"/>
              <a:t>- Photoelectric Effect -</a:t>
            </a:r>
          </a:p>
        </p:txBody>
      </p:sp>
      <p:pic>
        <p:nvPicPr>
          <p:cNvPr id="27651" name="Picture 4">
            <a:extLst>
              <a:ext uri="{FF2B5EF4-FFF2-40B4-BE49-F238E27FC236}">
                <a16:creationId xmlns:a16="http://schemas.microsoft.com/office/drawing/2014/main" id="{91204E7D-94AF-4A94-9770-0C4773FE6FBF}"/>
              </a:ext>
            </a:extLst>
          </p:cNvPr>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1676400" y="1371600"/>
            <a:ext cx="6019800" cy="4651375"/>
          </a:xfrm>
          <a:noFill/>
        </p:spPr>
      </p:pic>
      <p:sp>
        <p:nvSpPr>
          <p:cNvPr id="27652" name="Text Box 5">
            <a:extLst>
              <a:ext uri="{FF2B5EF4-FFF2-40B4-BE49-F238E27FC236}">
                <a16:creationId xmlns:a16="http://schemas.microsoft.com/office/drawing/2014/main" id="{45ACA5E9-2D26-4A81-B375-2A97CC93E06E}"/>
              </a:ext>
            </a:extLst>
          </p:cNvPr>
          <p:cNvSpPr txBox="1">
            <a:spLocks noChangeArrowheads="1"/>
          </p:cNvSpPr>
          <p:nvPr/>
        </p:nvSpPr>
        <p:spPr bwMode="auto">
          <a:xfrm>
            <a:off x="304800" y="6248400"/>
            <a:ext cx="8655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solidFill>
                  <a:srgbClr val="FFFF66"/>
                </a:solidFill>
              </a:rPr>
              <a:t>Larger light intensity means larger number of photons at a given frequency (Energy)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63DBB62F-47A7-4AE0-9FC0-51EB95779E41}"/>
              </a:ext>
            </a:extLst>
          </p:cNvPr>
          <p:cNvSpPr>
            <a:spLocks noGrp="1" noChangeArrowheads="1"/>
          </p:cNvSpPr>
          <p:nvPr>
            <p:ph type="title"/>
          </p:nvPr>
        </p:nvSpPr>
        <p:spPr/>
        <p:txBody>
          <a:bodyPr/>
          <a:lstStyle/>
          <a:p>
            <a:pPr eaLnBrk="1" hangingPunct="1"/>
            <a:r>
              <a:rPr lang="en-US" altLang="en-US"/>
              <a:t>Basics of Quantum Mechanics</a:t>
            </a:r>
            <a:br>
              <a:rPr lang="en-US" altLang="en-US"/>
            </a:br>
            <a:r>
              <a:rPr lang="en-US" altLang="en-US"/>
              <a:t>- Photoelectric Effect -</a:t>
            </a:r>
          </a:p>
        </p:txBody>
      </p:sp>
      <p:pic>
        <p:nvPicPr>
          <p:cNvPr id="28675" name="Picture 4">
            <a:extLst>
              <a:ext uri="{FF2B5EF4-FFF2-40B4-BE49-F238E27FC236}">
                <a16:creationId xmlns:a16="http://schemas.microsoft.com/office/drawing/2014/main" id="{C1AAF310-2442-44C8-9D00-B016840DD5ED}"/>
              </a:ext>
            </a:extLst>
          </p:cNvPr>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1143000" y="1524000"/>
            <a:ext cx="6781800" cy="4332288"/>
          </a:xfrm>
          <a:noFill/>
        </p:spPr>
      </p:pic>
      <p:sp>
        <p:nvSpPr>
          <p:cNvPr id="28676" name="Text Box 5">
            <a:extLst>
              <a:ext uri="{FF2B5EF4-FFF2-40B4-BE49-F238E27FC236}">
                <a16:creationId xmlns:a16="http://schemas.microsoft.com/office/drawing/2014/main" id="{DE216A66-13B1-4CDC-826E-78BB8CA6AA97}"/>
              </a:ext>
            </a:extLst>
          </p:cNvPr>
          <p:cNvSpPr txBox="1">
            <a:spLocks noChangeArrowheads="1"/>
          </p:cNvSpPr>
          <p:nvPr/>
        </p:nvSpPr>
        <p:spPr bwMode="auto">
          <a:xfrm>
            <a:off x="990600" y="6172200"/>
            <a:ext cx="70739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solidFill>
                  <a:srgbClr val="FFFF66"/>
                </a:solidFill>
              </a:rPr>
              <a:t>Larger frequency, means smaller wavelength, and larger Energy=hf.</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ED23503D-8A67-465F-9ED9-9FA952EDD0AB}"/>
              </a:ext>
            </a:extLst>
          </p:cNvPr>
          <p:cNvSpPr>
            <a:spLocks noGrp="1" noChangeArrowheads="1"/>
          </p:cNvSpPr>
          <p:nvPr>
            <p:ph type="title"/>
          </p:nvPr>
        </p:nvSpPr>
        <p:spPr/>
        <p:txBody>
          <a:bodyPr/>
          <a:lstStyle/>
          <a:p>
            <a:pPr eaLnBrk="1" hangingPunct="1"/>
            <a:r>
              <a:rPr lang="en-US" altLang="en-US"/>
              <a:t>Basics of Quantum Mechanics</a:t>
            </a:r>
            <a:br>
              <a:rPr lang="en-US" altLang="en-US"/>
            </a:br>
            <a:r>
              <a:rPr lang="en-US" altLang="en-US"/>
              <a:t>- Photoelectric Effect -</a:t>
            </a:r>
          </a:p>
        </p:txBody>
      </p:sp>
      <p:sp>
        <p:nvSpPr>
          <p:cNvPr id="29699" name="Rectangle 3">
            <a:extLst>
              <a:ext uri="{FF2B5EF4-FFF2-40B4-BE49-F238E27FC236}">
                <a16:creationId xmlns:a16="http://schemas.microsoft.com/office/drawing/2014/main" id="{C385640C-9784-460F-881E-3951EAFFA9E8}"/>
              </a:ext>
            </a:extLst>
          </p:cNvPr>
          <p:cNvSpPr>
            <a:spLocks noGrp="1" noChangeArrowheads="1"/>
          </p:cNvSpPr>
          <p:nvPr>
            <p:ph type="body" idx="1"/>
          </p:nvPr>
        </p:nvSpPr>
        <p:spPr/>
        <p:txBody>
          <a:bodyPr/>
          <a:lstStyle/>
          <a:p>
            <a:pPr marL="990600" lvl="1" indent="-533400" eaLnBrk="1" hangingPunct="1">
              <a:lnSpc>
                <a:spcPct val="80000"/>
              </a:lnSpc>
            </a:pPr>
            <a:r>
              <a:rPr lang="en-US" altLang="en-US" sz="2400" b="1"/>
              <a:t>The photoelectric effect provides evidence for the particle nature of light.</a:t>
            </a:r>
          </a:p>
          <a:p>
            <a:pPr marL="990600" lvl="1" indent="-533400" eaLnBrk="1" hangingPunct="1">
              <a:lnSpc>
                <a:spcPct val="80000"/>
              </a:lnSpc>
            </a:pPr>
            <a:r>
              <a:rPr lang="en-US" altLang="en-US" sz="2400"/>
              <a:t> </a:t>
            </a:r>
            <a:r>
              <a:rPr lang="en-US" altLang="en-US" sz="2400" b="1"/>
              <a:t>It also provides evidence for quantization.</a:t>
            </a:r>
          </a:p>
          <a:p>
            <a:pPr marL="990600" lvl="1" indent="-533400" eaLnBrk="1" hangingPunct="1">
              <a:lnSpc>
                <a:spcPct val="80000"/>
              </a:lnSpc>
            </a:pPr>
            <a:r>
              <a:rPr lang="en-US" altLang="en-US" sz="2400" b="1"/>
              <a:t>If light shines on the surface of a metal, there is a point at which electrons are ejected from the metal.</a:t>
            </a:r>
          </a:p>
          <a:p>
            <a:pPr marL="990600" lvl="1" indent="-533400" eaLnBrk="1" hangingPunct="1">
              <a:lnSpc>
                <a:spcPct val="80000"/>
              </a:lnSpc>
            </a:pPr>
            <a:r>
              <a:rPr lang="en-US" altLang="en-US" sz="2400" b="1"/>
              <a:t>The electrons will only be ejected once the threshold frequency is reached .</a:t>
            </a:r>
          </a:p>
          <a:p>
            <a:pPr marL="990600" lvl="1" indent="-533400" eaLnBrk="1" hangingPunct="1">
              <a:lnSpc>
                <a:spcPct val="80000"/>
              </a:lnSpc>
            </a:pPr>
            <a:r>
              <a:rPr lang="en-US" altLang="en-US" sz="2400" b="1"/>
              <a:t>Below the threshold frequency, no electrons are ejected.</a:t>
            </a:r>
          </a:p>
          <a:p>
            <a:pPr marL="990600" lvl="1" indent="-533400" eaLnBrk="1" hangingPunct="1">
              <a:lnSpc>
                <a:spcPct val="80000"/>
              </a:lnSpc>
            </a:pPr>
            <a:r>
              <a:rPr lang="en-US" altLang="en-US" sz="2400" b="1"/>
              <a:t>Above the threshold frequency, the number of electrons ejected depend on the intensity of the light.</a:t>
            </a:r>
            <a:endParaRPr lang="en-US" altLang="en-US" sz="2400"/>
          </a:p>
          <a:p>
            <a:pPr marL="609600" indent="-609600" eaLnBrk="1" hangingPunct="1">
              <a:lnSpc>
                <a:spcPct val="80000"/>
              </a:lnSpc>
            </a:pPr>
            <a:endParaRPr lang="en-US" altLang="en-US" sz="28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WordArt 2" descr="Narrow vertical">
            <a:extLst>
              <a:ext uri="{FF2B5EF4-FFF2-40B4-BE49-F238E27FC236}">
                <a16:creationId xmlns:a16="http://schemas.microsoft.com/office/drawing/2014/main" id="{C8FCC8F5-912D-4EC4-834A-788D85F38D08}"/>
              </a:ext>
            </a:extLst>
          </p:cNvPr>
          <p:cNvSpPr>
            <a:spLocks noChangeArrowheads="1" noChangeShapeType="1" noTextEdit="1"/>
          </p:cNvSpPr>
          <p:nvPr/>
        </p:nvSpPr>
        <p:spPr bwMode="auto">
          <a:xfrm>
            <a:off x="1447800" y="2362200"/>
            <a:ext cx="6096000" cy="1447800"/>
          </a:xfrm>
          <a:prstGeom prst="rect">
            <a:avLst/>
          </a:prstGeom>
        </p:spPr>
        <p:txBody>
          <a:bodyPr wrap="none" fromWordArt="1">
            <a:prstTxWarp prst="textCurveUp">
              <a:avLst>
                <a:gd name="adj" fmla="val 40356"/>
              </a:avLst>
            </a:prstTxWarp>
          </a:bodyPr>
          <a:lstStyle/>
          <a:p>
            <a:pPr algn="ctr"/>
            <a:r>
              <a:rPr lang="en-US" sz="3600" kern="10">
                <a:ln w="12700">
                  <a:solidFill>
                    <a:srgbClr val="000000"/>
                  </a:solidFill>
                  <a:round/>
                  <a:headEnd/>
                  <a:tailEnd/>
                </a:ln>
                <a:pattFill prst="dashHorz">
                  <a:fgClr>
                    <a:srgbClr val="808080"/>
                  </a:fgClr>
                  <a:bgClr>
                    <a:srgbClr val="FFFF00"/>
                  </a:bgClr>
                </a:pattFill>
                <a:effectLst>
                  <a:outerShdw dist="45791" dir="2021404" algn="ctr" rotWithShape="0">
                    <a:srgbClr val="808080">
                      <a:alpha val="79999"/>
                    </a:srgbClr>
                  </a:outerShdw>
                </a:effectLst>
                <a:latin typeface="Arial Black" panose="020B0A04020102020204" pitchFamily="34" charset="0"/>
              </a:rPr>
              <a:t> Particles as waves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1AB68E11-1619-43E1-8432-E9ED8E3A1863}"/>
              </a:ext>
            </a:extLst>
          </p:cNvPr>
          <p:cNvSpPr>
            <a:spLocks noGrp="1" noChangeArrowheads="1"/>
          </p:cNvSpPr>
          <p:nvPr>
            <p:ph type="title"/>
          </p:nvPr>
        </p:nvSpPr>
        <p:spPr/>
        <p:txBody>
          <a:bodyPr/>
          <a:lstStyle/>
          <a:p>
            <a:pPr eaLnBrk="1" hangingPunct="1"/>
            <a:r>
              <a:rPr lang="en-US" altLang="en-US"/>
              <a:t>Basics of Quantum Mechanics</a:t>
            </a:r>
            <a:br>
              <a:rPr lang="en-US" altLang="en-US"/>
            </a:br>
            <a:r>
              <a:rPr lang="en-US" altLang="en-US"/>
              <a:t>- Aharonov – Bohm Effect -</a:t>
            </a:r>
          </a:p>
        </p:txBody>
      </p:sp>
      <p:pic>
        <p:nvPicPr>
          <p:cNvPr id="31747" name="Picture 4">
            <a:extLst>
              <a:ext uri="{FF2B5EF4-FFF2-40B4-BE49-F238E27FC236}">
                <a16:creationId xmlns:a16="http://schemas.microsoft.com/office/drawing/2014/main" id="{C7F3CC21-3172-4403-83F9-F40123E656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1554163"/>
            <a:ext cx="5410200" cy="5303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WordArt 6" descr="Narrow vertical">
            <a:extLst>
              <a:ext uri="{FF2B5EF4-FFF2-40B4-BE49-F238E27FC236}">
                <a16:creationId xmlns:a16="http://schemas.microsoft.com/office/drawing/2014/main" id="{4853121A-12A7-427F-812F-00FFEF9A1931}"/>
              </a:ext>
            </a:extLst>
          </p:cNvPr>
          <p:cNvSpPr>
            <a:spLocks noChangeArrowheads="1" noChangeShapeType="1" noTextEdit="1"/>
          </p:cNvSpPr>
          <p:nvPr/>
        </p:nvSpPr>
        <p:spPr bwMode="auto">
          <a:xfrm>
            <a:off x="228600" y="2590800"/>
            <a:ext cx="8543925" cy="1068388"/>
          </a:xfrm>
          <a:prstGeom prst="rect">
            <a:avLst/>
          </a:prstGeom>
        </p:spPr>
        <p:txBody>
          <a:bodyPr wrap="none" fromWordArt="1">
            <a:prstTxWarp prst="textCurveUp">
              <a:avLst>
                <a:gd name="adj" fmla="val 40356"/>
              </a:avLst>
            </a:prstTxWarp>
          </a:bodyPr>
          <a:lstStyle/>
          <a:p>
            <a:pPr algn="ctr"/>
            <a:r>
              <a:rPr lang="en-US" sz="3600" kern="10">
                <a:ln w="12700">
                  <a:solidFill>
                    <a:srgbClr val="000000"/>
                  </a:solidFill>
                  <a:round/>
                  <a:headEnd/>
                  <a:tailEnd/>
                </a:ln>
                <a:pattFill prst="dashHorz">
                  <a:fgClr>
                    <a:srgbClr val="808080"/>
                  </a:fgClr>
                  <a:bgClr>
                    <a:srgbClr val="FFFF00"/>
                  </a:bgClr>
                </a:pattFill>
                <a:effectLst>
                  <a:outerShdw dist="45791" dir="2021404" algn="ctr" rotWithShape="0">
                    <a:srgbClr val="808080">
                      <a:alpha val="79999"/>
                    </a:srgbClr>
                  </a:outerShdw>
                </a:effectLst>
                <a:latin typeface="Arial Black" panose="020B0A04020102020204" pitchFamily="34" charset="0"/>
              </a:rPr>
              <a:t>Postulates of Quantum Mechanics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E79006AF-5FA3-474E-AA44-FB713C235E49}"/>
              </a:ext>
            </a:extLst>
          </p:cNvPr>
          <p:cNvSpPr>
            <a:spLocks noGrp="1" noChangeArrowheads="1"/>
          </p:cNvSpPr>
          <p:nvPr>
            <p:ph type="title"/>
          </p:nvPr>
        </p:nvSpPr>
        <p:spPr/>
        <p:txBody>
          <a:bodyPr/>
          <a:lstStyle/>
          <a:p>
            <a:pPr eaLnBrk="1" hangingPunct="1"/>
            <a:r>
              <a:rPr lang="en-US" altLang="en-US"/>
              <a:t>Basics of Quantum Mechanics</a:t>
            </a:r>
            <a:br>
              <a:rPr lang="en-US" altLang="en-US"/>
            </a:br>
            <a:r>
              <a:rPr lang="en-US" altLang="en-US"/>
              <a:t>- What is Quantum Mechanics? -</a:t>
            </a:r>
          </a:p>
        </p:txBody>
      </p:sp>
      <p:sp>
        <p:nvSpPr>
          <p:cNvPr id="33795" name="Rectangle 3">
            <a:extLst>
              <a:ext uri="{FF2B5EF4-FFF2-40B4-BE49-F238E27FC236}">
                <a16:creationId xmlns:a16="http://schemas.microsoft.com/office/drawing/2014/main" id="{147DB1C2-638D-43E8-9A3F-76B1C5872FD8}"/>
              </a:ext>
            </a:extLst>
          </p:cNvPr>
          <p:cNvSpPr>
            <a:spLocks noGrp="1" noChangeArrowheads="1"/>
          </p:cNvSpPr>
          <p:nvPr>
            <p:ph type="body" idx="1"/>
          </p:nvPr>
        </p:nvSpPr>
        <p:spPr/>
        <p:txBody>
          <a:bodyPr/>
          <a:lstStyle/>
          <a:p>
            <a:pPr eaLnBrk="1" hangingPunct="1"/>
            <a:r>
              <a:rPr lang="en-US" altLang="en-US"/>
              <a:t>Quantum Mechanics is nothing more but linear algebra and Hilbert spaces</a:t>
            </a:r>
          </a:p>
          <a:p>
            <a:pPr eaLnBrk="1" hangingPunct="1"/>
            <a:r>
              <a:rPr lang="en-US" altLang="en-US"/>
              <a:t>What makes quantum mechanics quantum mechanics is the physical interpretation of the results that are obtained</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2A5327B8-9B5A-4282-B66C-7750304DE07A}"/>
              </a:ext>
            </a:extLst>
          </p:cNvPr>
          <p:cNvSpPr>
            <a:spLocks noGrp="1" noChangeArrowheads="1"/>
          </p:cNvSpPr>
          <p:nvPr>
            <p:ph type="title"/>
          </p:nvPr>
        </p:nvSpPr>
        <p:spPr/>
        <p:txBody>
          <a:bodyPr/>
          <a:lstStyle/>
          <a:p>
            <a:pPr eaLnBrk="1" hangingPunct="1"/>
            <a:r>
              <a:rPr lang="en-US" altLang="en-US"/>
              <a:t>Basics of Quantum Mechanics</a:t>
            </a:r>
            <a:br>
              <a:rPr lang="en-US" altLang="en-US"/>
            </a:br>
            <a:r>
              <a:rPr lang="en-US" altLang="en-US"/>
              <a:t>- First Postulate of Quantum Mechanics -</a:t>
            </a:r>
          </a:p>
        </p:txBody>
      </p:sp>
      <p:sp>
        <p:nvSpPr>
          <p:cNvPr id="34819" name="Rectangle 5">
            <a:extLst>
              <a:ext uri="{FF2B5EF4-FFF2-40B4-BE49-F238E27FC236}">
                <a16:creationId xmlns:a16="http://schemas.microsoft.com/office/drawing/2014/main" id="{A32E2DD2-6EA2-410D-AF40-18815F6DC8AA}"/>
              </a:ext>
            </a:extLst>
          </p:cNvPr>
          <p:cNvSpPr>
            <a:spLocks noGrp="1" noChangeArrowheads="1"/>
          </p:cNvSpPr>
          <p:nvPr>
            <p:ph type="body" idx="1"/>
          </p:nvPr>
        </p:nvSpPr>
        <p:spPr/>
        <p:txBody>
          <a:bodyPr/>
          <a:lstStyle/>
          <a:p>
            <a:pPr eaLnBrk="1" hangingPunct="1">
              <a:lnSpc>
                <a:spcPct val="80000"/>
              </a:lnSpc>
              <a:buFontTx/>
              <a:buNone/>
            </a:pPr>
            <a:r>
              <a:rPr lang="en-US" altLang="en-US" sz="2000"/>
              <a:t>	Quantum physicists are interested in all kinds of physical systems (photons, conduction electrons in metals and semiconductors, atoms, etc.). State of these rather diverse systems are represented by the same type of functions </a:t>
            </a:r>
            <a:r>
              <a:rPr lang="en-US" altLang="en-US" sz="2000">
                <a:sym typeface="Wingdings" panose="05000000000000000000" pitchFamily="2" charset="2"/>
              </a:rPr>
              <a:t></a:t>
            </a:r>
            <a:r>
              <a:rPr lang="en-US" altLang="en-US" sz="2000"/>
              <a:t> STATE FUNCTIONS.</a:t>
            </a:r>
            <a:endParaRPr lang="en-US" altLang="en-US" sz="2000" b="1" u="sng"/>
          </a:p>
          <a:p>
            <a:pPr eaLnBrk="1" hangingPunct="1">
              <a:lnSpc>
                <a:spcPct val="80000"/>
              </a:lnSpc>
              <a:buFontTx/>
              <a:buNone/>
            </a:pPr>
            <a:endParaRPr lang="en-US" altLang="en-US" sz="2000" b="1" u="sng"/>
          </a:p>
          <a:p>
            <a:pPr eaLnBrk="1" hangingPunct="1">
              <a:lnSpc>
                <a:spcPct val="80000"/>
              </a:lnSpc>
              <a:buFontTx/>
              <a:buNone/>
            </a:pPr>
            <a:r>
              <a:rPr lang="en-US" altLang="en-US" sz="2000" b="1" u="sng"/>
              <a:t>First postulate of Quantum mechanics:</a:t>
            </a:r>
            <a:endParaRPr lang="en-US" altLang="en-US" sz="2000"/>
          </a:p>
          <a:p>
            <a:pPr eaLnBrk="1" hangingPunct="1">
              <a:lnSpc>
                <a:spcPct val="80000"/>
              </a:lnSpc>
              <a:buFontTx/>
              <a:buNone/>
            </a:pPr>
            <a:r>
              <a:rPr lang="en-US" altLang="en-US" sz="2000"/>
              <a:t>	Every physically-realizable state of the system is described in quantum mechanics by a state function </a:t>
            </a:r>
            <a:r>
              <a:rPr lang="en-US" altLang="en-US" sz="2000">
                <a:sym typeface="Symbol" panose="05050102010706020507" pitchFamily="18" charset="2"/>
              </a:rPr>
              <a:t></a:t>
            </a:r>
            <a:r>
              <a:rPr lang="en-US" altLang="en-US" sz="2000"/>
              <a:t> that contains all accessible physical information about the system in that state.</a:t>
            </a:r>
            <a:endParaRPr lang="en-US" altLang="en-US" sz="2000" b="1"/>
          </a:p>
          <a:p>
            <a:pPr lvl="1" eaLnBrk="1" hangingPunct="1">
              <a:lnSpc>
                <a:spcPct val="80000"/>
              </a:lnSpc>
            </a:pPr>
            <a:endParaRPr lang="en-US" altLang="en-US" sz="1800" b="1"/>
          </a:p>
          <a:p>
            <a:pPr lvl="1" eaLnBrk="1" hangingPunct="1">
              <a:lnSpc>
                <a:spcPct val="80000"/>
              </a:lnSpc>
            </a:pPr>
            <a:r>
              <a:rPr lang="en-US" altLang="en-US" sz="1800" b="1"/>
              <a:t>Physically realizable states</a:t>
            </a:r>
            <a:r>
              <a:rPr lang="en-US" altLang="en-US" sz="1800"/>
              <a:t> </a:t>
            </a:r>
            <a:r>
              <a:rPr lang="en-US" altLang="en-US" sz="1800">
                <a:sym typeface="Wingdings" panose="05000000000000000000" pitchFamily="2" charset="2"/>
              </a:rPr>
              <a:t></a:t>
            </a:r>
            <a:r>
              <a:rPr lang="en-US" altLang="en-US" sz="1800"/>
              <a:t> states that can be studied in laboratory</a:t>
            </a:r>
            <a:endParaRPr lang="en-US" altLang="en-US" sz="1800" b="1"/>
          </a:p>
          <a:p>
            <a:pPr lvl="1" eaLnBrk="1" hangingPunct="1">
              <a:lnSpc>
                <a:spcPct val="80000"/>
              </a:lnSpc>
            </a:pPr>
            <a:r>
              <a:rPr lang="en-US" altLang="en-US" sz="1800" b="1"/>
              <a:t>Accesible information</a:t>
            </a:r>
            <a:r>
              <a:rPr lang="en-US" altLang="en-US" sz="1800"/>
              <a:t> </a:t>
            </a:r>
            <a:r>
              <a:rPr lang="en-US" altLang="en-US" sz="1800">
                <a:sym typeface="Wingdings" panose="05000000000000000000" pitchFamily="2" charset="2"/>
              </a:rPr>
              <a:t></a:t>
            </a:r>
            <a:r>
              <a:rPr lang="en-US" altLang="en-US" sz="1800"/>
              <a:t> the information we can extract from the wavefunction</a:t>
            </a:r>
            <a:endParaRPr lang="en-US" altLang="en-US" sz="1800" b="1"/>
          </a:p>
          <a:p>
            <a:pPr lvl="1" eaLnBrk="1" hangingPunct="1">
              <a:lnSpc>
                <a:spcPct val="80000"/>
              </a:lnSpc>
            </a:pPr>
            <a:r>
              <a:rPr lang="en-US" altLang="en-US" sz="1800" b="1"/>
              <a:t>State function</a:t>
            </a:r>
            <a:r>
              <a:rPr lang="en-US" altLang="en-US" sz="1800"/>
              <a:t> </a:t>
            </a:r>
            <a:r>
              <a:rPr lang="en-US" altLang="en-US" sz="1800">
                <a:sym typeface="Wingdings" panose="05000000000000000000" pitchFamily="2" charset="2"/>
              </a:rPr>
              <a:t></a:t>
            </a:r>
            <a:r>
              <a:rPr lang="en-US" altLang="en-US" sz="1800"/>
              <a:t> function of position, momentum, energy that is spatially localized.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40C657C-B905-42A2-9ABD-3686CFCD3299}"/>
              </a:ext>
            </a:extLst>
          </p:cNvPr>
          <p:cNvSpPr>
            <a:spLocks noGrp="1" noChangeArrowheads="1"/>
          </p:cNvSpPr>
          <p:nvPr>
            <p:ph type="title"/>
          </p:nvPr>
        </p:nvSpPr>
        <p:spPr/>
        <p:txBody>
          <a:bodyPr/>
          <a:lstStyle/>
          <a:p>
            <a:pPr eaLnBrk="1" hangingPunct="1"/>
            <a:r>
              <a:rPr lang="en-US" altLang="en-US"/>
              <a:t>Basics of Quantum Mechanics</a:t>
            </a:r>
            <a:br>
              <a:rPr lang="en-US" altLang="en-US"/>
            </a:br>
            <a:r>
              <a:rPr lang="en-US" altLang="en-US"/>
              <a:t>- Classical Point of View -</a:t>
            </a:r>
          </a:p>
        </p:txBody>
      </p:sp>
      <p:sp>
        <p:nvSpPr>
          <p:cNvPr id="9219" name="Rectangle 3">
            <a:extLst>
              <a:ext uri="{FF2B5EF4-FFF2-40B4-BE49-F238E27FC236}">
                <a16:creationId xmlns:a16="http://schemas.microsoft.com/office/drawing/2014/main" id="{21E21C8E-A7F2-47C9-B144-5188A52CC525}"/>
              </a:ext>
            </a:extLst>
          </p:cNvPr>
          <p:cNvSpPr>
            <a:spLocks noGrp="1" noChangeArrowheads="1"/>
          </p:cNvSpPr>
          <p:nvPr>
            <p:ph type="body" idx="1"/>
          </p:nvPr>
        </p:nvSpPr>
        <p:spPr>
          <a:xfrm>
            <a:off x="457200" y="1600200"/>
            <a:ext cx="8229600" cy="4876800"/>
          </a:xfrm>
        </p:spPr>
        <p:txBody>
          <a:bodyPr/>
          <a:lstStyle/>
          <a:p>
            <a:pPr eaLnBrk="1" hangingPunct="1">
              <a:lnSpc>
                <a:spcPct val="80000"/>
              </a:lnSpc>
            </a:pPr>
            <a:r>
              <a:rPr lang="en-US" altLang="en-US" sz="2000"/>
              <a:t>In Newtonian mechanics, the laws are written in terms of PARTICLE TRAJECTORIES.  </a:t>
            </a:r>
          </a:p>
          <a:p>
            <a:pPr eaLnBrk="1" hangingPunct="1">
              <a:lnSpc>
                <a:spcPct val="80000"/>
              </a:lnSpc>
            </a:pPr>
            <a:r>
              <a:rPr lang="en-US" altLang="en-US" sz="2000"/>
              <a:t>A PARTICLE is an indivisible mass point object that has a variety of properties that can be measured, which we call observables.  The observables specify the state of the particle (position and momentum).</a:t>
            </a:r>
          </a:p>
          <a:p>
            <a:pPr eaLnBrk="1" hangingPunct="1">
              <a:lnSpc>
                <a:spcPct val="80000"/>
              </a:lnSpc>
            </a:pPr>
            <a:r>
              <a:rPr lang="en-US" altLang="en-US" sz="2000"/>
              <a:t>A SYSTEM is a collection of particles, which interact among themselves via internal forces, and can also interact with the outside world via external forces. The STATE OF A SYSTEM is a collection of the states of the particles that comprise the system.</a:t>
            </a:r>
          </a:p>
          <a:p>
            <a:pPr eaLnBrk="1" hangingPunct="1">
              <a:lnSpc>
                <a:spcPct val="80000"/>
              </a:lnSpc>
            </a:pPr>
            <a:r>
              <a:rPr lang="en-US" altLang="en-US" sz="2000"/>
              <a:t>All properties of a particle can be known to infinite precision.</a:t>
            </a:r>
            <a:endParaRPr lang="en-US" altLang="en-US" sz="2000" b="1"/>
          </a:p>
          <a:p>
            <a:pPr eaLnBrk="1" hangingPunct="1">
              <a:lnSpc>
                <a:spcPct val="80000"/>
              </a:lnSpc>
            </a:pPr>
            <a:endParaRPr lang="en-US" altLang="en-US" sz="2000" b="1"/>
          </a:p>
          <a:p>
            <a:pPr eaLnBrk="1" hangingPunct="1">
              <a:lnSpc>
                <a:spcPct val="80000"/>
              </a:lnSpc>
            </a:pPr>
            <a:r>
              <a:rPr lang="en-US" altLang="en-US" sz="2000" b="1"/>
              <a:t>Conclusions:</a:t>
            </a:r>
            <a:endParaRPr lang="en-US" altLang="en-US" sz="2000"/>
          </a:p>
          <a:p>
            <a:pPr lvl="1" eaLnBrk="1" hangingPunct="1">
              <a:lnSpc>
                <a:spcPct val="80000"/>
              </a:lnSpc>
            </a:pPr>
            <a:r>
              <a:rPr lang="en-US" altLang="en-US" sz="1800"/>
              <a:t>TRAJECTORY  </a:t>
            </a:r>
            <a:r>
              <a:rPr lang="en-US" altLang="en-US" sz="1800">
                <a:sym typeface="Wingdings" panose="05000000000000000000" pitchFamily="2" charset="2"/>
              </a:rPr>
              <a:t></a:t>
            </a:r>
            <a:r>
              <a:rPr lang="en-US" altLang="en-US" sz="1800"/>
              <a:t> state descriptor of Newtonian physics, 	</a:t>
            </a:r>
          </a:p>
          <a:p>
            <a:pPr lvl="1" eaLnBrk="1" hangingPunct="1">
              <a:lnSpc>
                <a:spcPct val="80000"/>
              </a:lnSpc>
            </a:pPr>
            <a:r>
              <a:rPr lang="en-US" altLang="en-US" sz="1800"/>
              <a:t>EVOLUTION OF THE STATE </a:t>
            </a:r>
            <a:r>
              <a:rPr lang="en-US" altLang="en-US" sz="1800">
                <a:sym typeface="Wingdings" panose="05000000000000000000" pitchFamily="2" charset="2"/>
              </a:rPr>
              <a:t></a:t>
            </a:r>
            <a:r>
              <a:rPr lang="en-US" altLang="en-US" sz="1800"/>
              <a:t> Use Newton's second law</a:t>
            </a:r>
          </a:p>
          <a:p>
            <a:pPr lvl="1" eaLnBrk="1" hangingPunct="1">
              <a:lnSpc>
                <a:spcPct val="80000"/>
              </a:lnSpc>
            </a:pPr>
            <a:r>
              <a:rPr lang="en-US" altLang="en-US" sz="1800"/>
              <a:t>PRINCIPLE OF CAUSALITY </a:t>
            </a:r>
            <a:r>
              <a:rPr lang="en-US" altLang="en-US" sz="1800">
                <a:sym typeface="Wingdings" panose="05000000000000000000" pitchFamily="2" charset="2"/>
              </a:rPr>
              <a:t></a:t>
            </a:r>
            <a:r>
              <a:rPr lang="en-US" altLang="en-US" sz="1800"/>
              <a:t> Two identical systems with the same initial conditions, subject to the same measurement will yield the same result.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a:extLst>
              <a:ext uri="{FF2B5EF4-FFF2-40B4-BE49-F238E27FC236}">
                <a16:creationId xmlns:a16="http://schemas.microsoft.com/office/drawing/2014/main" id="{CBD23661-15CF-4ED1-B6A2-748B8C0548D5}"/>
              </a:ext>
            </a:extLst>
          </p:cNvPr>
          <p:cNvSpPr>
            <a:spLocks noGrp="1" noChangeArrowheads="1"/>
          </p:cNvSpPr>
          <p:nvPr>
            <p:ph type="title"/>
          </p:nvPr>
        </p:nvSpPr>
        <p:spPr/>
        <p:txBody>
          <a:bodyPr/>
          <a:lstStyle/>
          <a:p>
            <a:pPr eaLnBrk="1" hangingPunct="1"/>
            <a:r>
              <a:rPr lang="en-US" altLang="en-US"/>
              <a:t>Basics of Quantum Mechanics</a:t>
            </a:r>
            <a:br>
              <a:rPr lang="en-US" altLang="en-US"/>
            </a:br>
            <a:r>
              <a:rPr lang="en-US" altLang="en-US"/>
              <a:t>- First Postulate of Quantum Mechanics -</a:t>
            </a:r>
          </a:p>
        </p:txBody>
      </p:sp>
      <p:sp>
        <p:nvSpPr>
          <p:cNvPr id="2052" name="Rectangle 3">
            <a:extLst>
              <a:ext uri="{FF2B5EF4-FFF2-40B4-BE49-F238E27FC236}">
                <a16:creationId xmlns:a16="http://schemas.microsoft.com/office/drawing/2014/main" id="{E55DADFC-592A-431D-A0E8-8271363AB47D}"/>
              </a:ext>
            </a:extLst>
          </p:cNvPr>
          <p:cNvSpPr>
            <a:spLocks noGrp="1" noChangeArrowheads="1"/>
          </p:cNvSpPr>
          <p:nvPr>
            <p:ph type="body" idx="1"/>
          </p:nvPr>
        </p:nvSpPr>
        <p:spPr/>
        <p:txBody>
          <a:bodyPr/>
          <a:lstStyle/>
          <a:p>
            <a:pPr eaLnBrk="1" hangingPunct="1">
              <a:lnSpc>
                <a:spcPct val="80000"/>
              </a:lnSpc>
              <a:buFontTx/>
              <a:buNone/>
            </a:pPr>
            <a:r>
              <a:rPr lang="en-US" altLang="en-US" sz="2000"/>
              <a:t>	If </a:t>
            </a:r>
            <a:r>
              <a:rPr lang="en-US" altLang="en-US" sz="2000">
                <a:sym typeface="Symbol" panose="05050102010706020507" pitchFamily="18" charset="2"/>
              </a:rPr>
              <a:t></a:t>
            </a:r>
            <a:r>
              <a:rPr lang="en-US" altLang="en-US" sz="2000" baseline="-25000"/>
              <a:t>1</a:t>
            </a:r>
            <a:r>
              <a:rPr lang="en-US" altLang="en-US" sz="2000"/>
              <a:t> and </a:t>
            </a:r>
            <a:r>
              <a:rPr lang="en-US" altLang="en-US" sz="2000">
                <a:sym typeface="Symbol" panose="05050102010706020507" pitchFamily="18" charset="2"/>
              </a:rPr>
              <a:t></a:t>
            </a:r>
            <a:r>
              <a:rPr lang="en-US" altLang="en-US" sz="2000" baseline="-25000"/>
              <a:t>2</a:t>
            </a:r>
            <a:r>
              <a:rPr lang="en-US" altLang="en-US" sz="2000"/>
              <a:t> represent two physically-realizable states of the system, then the linear combination</a:t>
            </a:r>
          </a:p>
          <a:p>
            <a:pPr eaLnBrk="1" hangingPunct="1">
              <a:lnSpc>
                <a:spcPct val="80000"/>
              </a:lnSpc>
              <a:buFontTx/>
              <a:buNone/>
            </a:pPr>
            <a:endParaRPr lang="en-US" altLang="en-US" sz="2000"/>
          </a:p>
          <a:p>
            <a:pPr eaLnBrk="1" hangingPunct="1">
              <a:lnSpc>
                <a:spcPct val="80000"/>
              </a:lnSpc>
              <a:buFontTx/>
              <a:buNone/>
            </a:pPr>
            <a:endParaRPr lang="en-US" altLang="en-US" sz="2000"/>
          </a:p>
          <a:p>
            <a:pPr eaLnBrk="1" hangingPunct="1">
              <a:lnSpc>
                <a:spcPct val="80000"/>
              </a:lnSpc>
              <a:buFontTx/>
              <a:buNone/>
            </a:pPr>
            <a:r>
              <a:rPr lang="en-US" altLang="en-US" sz="2000"/>
              <a:t>	where c</a:t>
            </a:r>
            <a:r>
              <a:rPr lang="en-US" altLang="en-US" sz="2000" baseline="-25000"/>
              <a:t>1</a:t>
            </a:r>
            <a:r>
              <a:rPr lang="en-US" altLang="en-US" sz="2000"/>
              <a:t> and c</a:t>
            </a:r>
            <a:r>
              <a:rPr lang="en-US" altLang="en-US" sz="2000" baseline="-25000"/>
              <a:t>2</a:t>
            </a:r>
            <a:r>
              <a:rPr lang="en-US" altLang="en-US" sz="2000"/>
              <a:t> are arbitrary complex constants, represents a third physically realizable state of the system.</a:t>
            </a:r>
          </a:p>
          <a:p>
            <a:pPr eaLnBrk="1" hangingPunct="1">
              <a:lnSpc>
                <a:spcPct val="80000"/>
              </a:lnSpc>
              <a:buFontTx/>
              <a:buNone/>
            </a:pPr>
            <a:endParaRPr lang="en-US" altLang="en-US" sz="2000"/>
          </a:p>
          <a:p>
            <a:pPr eaLnBrk="1" hangingPunct="1">
              <a:lnSpc>
                <a:spcPct val="80000"/>
              </a:lnSpc>
              <a:buFontTx/>
              <a:buNone/>
            </a:pPr>
            <a:r>
              <a:rPr lang="en-US" altLang="en-US" sz="2000"/>
              <a:t>	Note:</a:t>
            </a:r>
          </a:p>
          <a:p>
            <a:pPr eaLnBrk="1" hangingPunct="1">
              <a:lnSpc>
                <a:spcPct val="80000"/>
              </a:lnSpc>
              <a:buFontTx/>
              <a:buNone/>
            </a:pPr>
            <a:r>
              <a:rPr lang="en-US" altLang="en-US" sz="2000"/>
              <a:t>	Wavefunction </a:t>
            </a:r>
            <a:r>
              <a:rPr lang="en-US" altLang="en-US" sz="2000">
                <a:sym typeface="Symbol" panose="05050102010706020507" pitchFamily="18" charset="2"/>
              </a:rPr>
              <a:t></a:t>
            </a:r>
            <a:r>
              <a:rPr lang="en-US" altLang="en-US" sz="2000"/>
              <a:t>(x,t) </a:t>
            </a:r>
            <a:r>
              <a:rPr lang="en-US" altLang="en-US" sz="2000">
                <a:sym typeface="Wingdings" panose="05000000000000000000" pitchFamily="2" charset="2"/>
              </a:rPr>
              <a:t></a:t>
            </a:r>
            <a:r>
              <a:rPr lang="en-US" altLang="en-US" sz="2000"/>
              <a:t> position and time probability amplitude</a:t>
            </a:r>
          </a:p>
          <a:p>
            <a:pPr eaLnBrk="1" hangingPunct="1">
              <a:lnSpc>
                <a:spcPct val="80000"/>
              </a:lnSpc>
              <a:buFontTx/>
              <a:buNone/>
            </a:pPr>
            <a:endParaRPr lang="en-US" altLang="en-US" sz="2000"/>
          </a:p>
          <a:p>
            <a:pPr eaLnBrk="1" hangingPunct="1">
              <a:lnSpc>
                <a:spcPct val="80000"/>
              </a:lnSpc>
              <a:buFontTx/>
              <a:buNone/>
            </a:pPr>
            <a:r>
              <a:rPr lang="en-US" altLang="en-US" sz="2000"/>
              <a:t>	Quantum mechanics describes the outcome of an ensemble of measurements, where an ensemble of measurements consists of a very large number of identical experiments performed on identical non-interacting systems, all of which have been identically prepared so as to be in the same state.</a:t>
            </a:r>
          </a:p>
        </p:txBody>
      </p:sp>
      <p:sp>
        <p:nvSpPr>
          <p:cNvPr id="2053" name="Rectangle 5">
            <a:extLst>
              <a:ext uri="{FF2B5EF4-FFF2-40B4-BE49-F238E27FC236}">
                <a16:creationId xmlns:a16="http://schemas.microsoft.com/office/drawing/2014/main" id="{3D0CF8DD-3D90-40A3-A630-14CA75AA3B19}"/>
              </a:ext>
            </a:extLst>
          </p:cNvPr>
          <p:cNvSpPr>
            <a:spLocks noChangeArrowheads="1"/>
          </p:cNvSpPr>
          <p:nvPr/>
        </p:nvSpPr>
        <p:spPr bwMode="auto">
          <a:xfrm>
            <a:off x="0" y="33194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en-US"/>
          </a:p>
        </p:txBody>
      </p:sp>
      <p:graphicFrame>
        <p:nvGraphicFramePr>
          <p:cNvPr id="2050" name="Object 4">
            <a:extLst>
              <a:ext uri="{FF2B5EF4-FFF2-40B4-BE49-F238E27FC236}">
                <a16:creationId xmlns:a16="http://schemas.microsoft.com/office/drawing/2014/main" id="{4652AEC3-FF5C-4B85-9E54-DB111C49CAA2}"/>
              </a:ext>
            </a:extLst>
          </p:cNvPr>
          <p:cNvGraphicFramePr>
            <a:graphicFrameLocks noChangeAspect="1"/>
          </p:cNvGraphicFramePr>
          <p:nvPr/>
        </p:nvGraphicFramePr>
        <p:xfrm>
          <a:off x="3276600" y="2209800"/>
          <a:ext cx="2438400" cy="484188"/>
        </p:xfrm>
        <a:graphic>
          <a:graphicData uri="http://schemas.openxmlformats.org/presentationml/2006/ole">
            <mc:AlternateContent xmlns:mc="http://schemas.openxmlformats.org/markup-compatibility/2006">
              <mc:Choice xmlns:v="urn:schemas-microsoft-com:vml" Requires="v">
                <p:oleObj name="Equation" r:id="rId2" imgW="1089625" imgH="205740" progId="Equation.DSMT4">
                  <p:embed/>
                </p:oleObj>
              </mc:Choice>
              <mc:Fallback>
                <p:oleObj name="Equation" r:id="rId2" imgW="1089625" imgH="205740" progId="Equation.DSMT4">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2209800"/>
                        <a:ext cx="2438400" cy="48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a:extLst>
              <a:ext uri="{FF2B5EF4-FFF2-40B4-BE49-F238E27FC236}">
                <a16:creationId xmlns:a16="http://schemas.microsoft.com/office/drawing/2014/main" id="{CFD0FFFA-6407-4E21-AF99-6195887227AA}"/>
              </a:ext>
            </a:extLst>
          </p:cNvPr>
          <p:cNvSpPr>
            <a:spLocks noGrp="1" noChangeArrowheads="1"/>
          </p:cNvSpPr>
          <p:nvPr>
            <p:ph type="title"/>
          </p:nvPr>
        </p:nvSpPr>
        <p:spPr/>
        <p:txBody>
          <a:bodyPr/>
          <a:lstStyle/>
          <a:p>
            <a:pPr eaLnBrk="1" hangingPunct="1"/>
            <a:r>
              <a:rPr lang="en-US" altLang="en-US"/>
              <a:t>Basics of Quantum Mechanics</a:t>
            </a:r>
            <a:br>
              <a:rPr lang="en-US" altLang="en-US"/>
            </a:br>
            <a:r>
              <a:rPr lang="en-US" altLang="en-US"/>
              <a:t>- Second Postulate of Quantum Mechanics -</a:t>
            </a:r>
          </a:p>
        </p:txBody>
      </p:sp>
      <p:sp>
        <p:nvSpPr>
          <p:cNvPr id="3077" name="Rectangle 3">
            <a:extLst>
              <a:ext uri="{FF2B5EF4-FFF2-40B4-BE49-F238E27FC236}">
                <a16:creationId xmlns:a16="http://schemas.microsoft.com/office/drawing/2014/main" id="{E5CD0D76-DB0E-4C25-B5CF-C7E44D7001EC}"/>
              </a:ext>
            </a:extLst>
          </p:cNvPr>
          <p:cNvSpPr>
            <a:spLocks noGrp="1" noChangeArrowheads="1"/>
          </p:cNvSpPr>
          <p:nvPr>
            <p:ph type="body" idx="1"/>
          </p:nvPr>
        </p:nvSpPr>
        <p:spPr/>
        <p:txBody>
          <a:bodyPr/>
          <a:lstStyle/>
          <a:p>
            <a:pPr eaLnBrk="1" hangingPunct="1">
              <a:lnSpc>
                <a:spcPct val="80000"/>
              </a:lnSpc>
              <a:buFontTx/>
              <a:buNone/>
            </a:pPr>
            <a:r>
              <a:rPr lang="en-US" altLang="en-US" sz="2000"/>
              <a:t>	If a system is in a quantum state represented by a wavefunction </a:t>
            </a:r>
            <a:r>
              <a:rPr lang="en-US" altLang="en-US" sz="2000">
                <a:sym typeface="Symbol" panose="05050102010706020507" pitchFamily="18" charset="2"/>
              </a:rPr>
              <a:t></a:t>
            </a:r>
            <a:r>
              <a:rPr lang="en-US" altLang="en-US" sz="2000"/>
              <a:t>, then</a:t>
            </a:r>
          </a:p>
          <a:p>
            <a:pPr eaLnBrk="1" hangingPunct="1">
              <a:lnSpc>
                <a:spcPct val="80000"/>
              </a:lnSpc>
              <a:buFontTx/>
              <a:buNone/>
            </a:pPr>
            <a:r>
              <a:rPr lang="en-US" altLang="en-US" sz="2000"/>
              <a:t>	</a:t>
            </a:r>
          </a:p>
          <a:p>
            <a:pPr eaLnBrk="1" hangingPunct="1">
              <a:lnSpc>
                <a:spcPct val="80000"/>
              </a:lnSpc>
              <a:buFontTx/>
              <a:buNone/>
            </a:pPr>
            <a:endParaRPr lang="en-US" altLang="en-US" sz="2000"/>
          </a:p>
          <a:p>
            <a:pPr eaLnBrk="1" hangingPunct="1">
              <a:lnSpc>
                <a:spcPct val="80000"/>
              </a:lnSpc>
              <a:buFontTx/>
              <a:buNone/>
            </a:pPr>
            <a:r>
              <a:rPr lang="en-US" altLang="en-US" sz="2000"/>
              <a:t>	is the probability that in a position measurement at time </a:t>
            </a:r>
            <a:r>
              <a:rPr lang="en-US" altLang="en-US" sz="2000" i="1"/>
              <a:t>t</a:t>
            </a:r>
            <a:r>
              <a:rPr lang="en-US" altLang="en-US" sz="2000"/>
              <a:t> the particle will be detected in the infinitesimal volume d</a:t>
            </a:r>
            <a:r>
              <a:rPr lang="en-US" altLang="en-US" sz="2000" i="1"/>
              <a:t>V</a:t>
            </a:r>
            <a:r>
              <a:rPr lang="en-US" altLang="en-US" sz="2000"/>
              <a:t>.</a:t>
            </a:r>
          </a:p>
          <a:p>
            <a:pPr eaLnBrk="1" hangingPunct="1">
              <a:lnSpc>
                <a:spcPct val="80000"/>
              </a:lnSpc>
              <a:buFontTx/>
              <a:buNone/>
            </a:pPr>
            <a:endParaRPr lang="en-US" altLang="en-US" sz="2000"/>
          </a:p>
          <a:p>
            <a:pPr eaLnBrk="1" hangingPunct="1">
              <a:lnSpc>
                <a:spcPct val="80000"/>
              </a:lnSpc>
              <a:buFontTx/>
              <a:buNone/>
            </a:pPr>
            <a:r>
              <a:rPr lang="en-US" altLang="en-US" sz="2000"/>
              <a:t>	Note:</a:t>
            </a:r>
          </a:p>
          <a:p>
            <a:pPr eaLnBrk="1" hangingPunct="1">
              <a:lnSpc>
                <a:spcPct val="80000"/>
              </a:lnSpc>
              <a:buFontTx/>
              <a:buNone/>
            </a:pPr>
            <a:r>
              <a:rPr lang="en-US" altLang="en-US" sz="2000"/>
              <a:t>			 	</a:t>
            </a:r>
            <a:r>
              <a:rPr lang="en-US" altLang="en-US" sz="2000">
                <a:sym typeface="Wingdings" panose="05000000000000000000" pitchFamily="2" charset="2"/>
              </a:rPr>
              <a:t></a:t>
            </a:r>
            <a:r>
              <a:rPr lang="en-US" altLang="en-US" sz="2000"/>
              <a:t> position and time probability density</a:t>
            </a:r>
          </a:p>
          <a:p>
            <a:pPr eaLnBrk="1" hangingPunct="1">
              <a:lnSpc>
                <a:spcPct val="80000"/>
              </a:lnSpc>
              <a:buFontTx/>
              <a:buNone/>
            </a:pPr>
            <a:endParaRPr lang="en-US" altLang="en-US" sz="2000"/>
          </a:p>
          <a:p>
            <a:pPr eaLnBrk="1" hangingPunct="1">
              <a:lnSpc>
                <a:spcPct val="80000"/>
              </a:lnSpc>
              <a:buFontTx/>
              <a:buNone/>
            </a:pPr>
            <a:r>
              <a:rPr lang="en-US" altLang="en-US" sz="2000"/>
              <a:t>	The importance of normalization follows from the Born interpretation of the state function as a position probability amplitude. According to the second postulate of quantum mechanics, the integrated probability density can be interpreted as a probability that in a position measurement at time t, we will find the particle anywhere in space. </a:t>
            </a:r>
          </a:p>
        </p:txBody>
      </p:sp>
      <p:sp>
        <p:nvSpPr>
          <p:cNvPr id="3078" name="Rectangle 5">
            <a:extLst>
              <a:ext uri="{FF2B5EF4-FFF2-40B4-BE49-F238E27FC236}">
                <a16:creationId xmlns:a16="http://schemas.microsoft.com/office/drawing/2014/main" id="{77ECA76F-F02F-405C-9F18-92B44BF35AB9}"/>
              </a:ext>
            </a:extLst>
          </p:cNvPr>
          <p:cNvSpPr>
            <a:spLocks noChangeArrowheads="1"/>
          </p:cNvSpPr>
          <p:nvPr/>
        </p:nvSpPr>
        <p:spPr bwMode="auto">
          <a:xfrm>
            <a:off x="0" y="32766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en-US"/>
          </a:p>
        </p:txBody>
      </p:sp>
      <p:graphicFrame>
        <p:nvGraphicFramePr>
          <p:cNvPr id="3074" name="Object 4">
            <a:extLst>
              <a:ext uri="{FF2B5EF4-FFF2-40B4-BE49-F238E27FC236}">
                <a16:creationId xmlns:a16="http://schemas.microsoft.com/office/drawing/2014/main" id="{666F5C99-78DF-4412-B247-238BDF5DBA94}"/>
              </a:ext>
            </a:extLst>
          </p:cNvPr>
          <p:cNvGraphicFramePr>
            <a:graphicFrameLocks noChangeAspect="1"/>
          </p:cNvGraphicFramePr>
          <p:nvPr/>
        </p:nvGraphicFramePr>
        <p:xfrm>
          <a:off x="3429000" y="1978025"/>
          <a:ext cx="2057400" cy="665163"/>
        </p:xfrm>
        <a:graphic>
          <a:graphicData uri="http://schemas.openxmlformats.org/presentationml/2006/ole">
            <mc:AlternateContent xmlns:mc="http://schemas.openxmlformats.org/markup-compatibility/2006">
              <mc:Choice xmlns:v="urn:schemas-microsoft-com:vml" Requires="v">
                <p:oleObj name="Equation" r:id="rId2" imgW="929711" imgH="289733" progId="Equation.DSMT4">
                  <p:embed/>
                </p:oleObj>
              </mc:Choice>
              <mc:Fallback>
                <p:oleObj name="Equation" r:id="rId2" imgW="929711" imgH="289733" progId="Equation.DSMT4">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1978025"/>
                        <a:ext cx="2057400" cy="66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9" name="Rectangle 7">
            <a:extLst>
              <a:ext uri="{FF2B5EF4-FFF2-40B4-BE49-F238E27FC236}">
                <a16:creationId xmlns:a16="http://schemas.microsoft.com/office/drawing/2014/main" id="{9D3739A5-CFF8-4908-8AE5-EDE309C642EA}"/>
              </a:ext>
            </a:extLst>
          </p:cNvPr>
          <p:cNvSpPr>
            <a:spLocks noChangeArrowheads="1"/>
          </p:cNvSpPr>
          <p:nvPr/>
        </p:nvSpPr>
        <p:spPr bwMode="auto">
          <a:xfrm>
            <a:off x="0" y="32766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en-US"/>
          </a:p>
        </p:txBody>
      </p:sp>
      <p:graphicFrame>
        <p:nvGraphicFramePr>
          <p:cNvPr id="3075" name="Object 6">
            <a:extLst>
              <a:ext uri="{FF2B5EF4-FFF2-40B4-BE49-F238E27FC236}">
                <a16:creationId xmlns:a16="http://schemas.microsoft.com/office/drawing/2014/main" id="{046F0E49-A8CD-4556-8D38-95D0F9A4871F}"/>
              </a:ext>
            </a:extLst>
          </p:cNvPr>
          <p:cNvGraphicFramePr>
            <a:graphicFrameLocks noChangeAspect="1"/>
          </p:cNvGraphicFramePr>
          <p:nvPr/>
        </p:nvGraphicFramePr>
        <p:xfrm>
          <a:off x="2133600" y="3722688"/>
          <a:ext cx="1143000" cy="620712"/>
        </p:xfrm>
        <a:graphic>
          <a:graphicData uri="http://schemas.openxmlformats.org/presentationml/2006/ole">
            <mc:AlternateContent xmlns:mc="http://schemas.openxmlformats.org/markup-compatibility/2006">
              <mc:Choice xmlns:v="urn:schemas-microsoft-com:vml" Requires="v">
                <p:oleObj name="Equation" r:id="rId4" imgW="548640" imgH="289733" progId="Equation.DSMT4">
                  <p:embed/>
                </p:oleObj>
              </mc:Choice>
              <mc:Fallback>
                <p:oleObj name="Equation" r:id="rId4" imgW="548640" imgH="289733"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3600" y="3722688"/>
                        <a:ext cx="114300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a:extLst>
              <a:ext uri="{FF2B5EF4-FFF2-40B4-BE49-F238E27FC236}">
                <a16:creationId xmlns:a16="http://schemas.microsoft.com/office/drawing/2014/main" id="{3018E3AD-57F8-40CA-869E-F422A17E392E}"/>
              </a:ext>
            </a:extLst>
          </p:cNvPr>
          <p:cNvSpPr>
            <a:spLocks noGrp="1" noChangeArrowheads="1"/>
          </p:cNvSpPr>
          <p:nvPr>
            <p:ph type="title"/>
          </p:nvPr>
        </p:nvSpPr>
        <p:spPr/>
        <p:txBody>
          <a:bodyPr/>
          <a:lstStyle/>
          <a:p>
            <a:pPr eaLnBrk="1" hangingPunct="1"/>
            <a:r>
              <a:rPr lang="en-US" altLang="en-US"/>
              <a:t>Basics of Quantum Mechanics</a:t>
            </a:r>
            <a:br>
              <a:rPr lang="en-US" altLang="en-US"/>
            </a:br>
            <a:r>
              <a:rPr lang="en-US" altLang="en-US"/>
              <a:t>- Second Postulate of Quantum Mechanics -</a:t>
            </a:r>
          </a:p>
        </p:txBody>
      </p:sp>
      <p:sp>
        <p:nvSpPr>
          <p:cNvPr id="4100" name="Rectangle 3">
            <a:extLst>
              <a:ext uri="{FF2B5EF4-FFF2-40B4-BE49-F238E27FC236}">
                <a16:creationId xmlns:a16="http://schemas.microsoft.com/office/drawing/2014/main" id="{FB54F2FE-4B2D-4B25-A206-9187CDF46A55}"/>
              </a:ext>
            </a:extLst>
          </p:cNvPr>
          <p:cNvSpPr>
            <a:spLocks noGrp="1" noChangeArrowheads="1"/>
          </p:cNvSpPr>
          <p:nvPr>
            <p:ph type="body" idx="1"/>
          </p:nvPr>
        </p:nvSpPr>
        <p:spPr/>
        <p:txBody>
          <a:bodyPr/>
          <a:lstStyle/>
          <a:p>
            <a:pPr eaLnBrk="1" hangingPunct="1">
              <a:lnSpc>
                <a:spcPct val="80000"/>
              </a:lnSpc>
              <a:buFontTx/>
              <a:buNone/>
            </a:pPr>
            <a:r>
              <a:rPr lang="en-US" altLang="en-US" sz="2800"/>
              <a:t>	Therefore, the normalization condition for the wavefunction is:</a:t>
            </a:r>
          </a:p>
          <a:p>
            <a:pPr eaLnBrk="1" hangingPunct="1">
              <a:lnSpc>
                <a:spcPct val="80000"/>
              </a:lnSpc>
              <a:buFontTx/>
              <a:buNone/>
            </a:pPr>
            <a:endParaRPr lang="en-US" altLang="en-US" sz="2800"/>
          </a:p>
          <a:p>
            <a:pPr eaLnBrk="1" hangingPunct="1">
              <a:lnSpc>
                <a:spcPct val="80000"/>
              </a:lnSpc>
              <a:buFontTx/>
              <a:buNone/>
            </a:pPr>
            <a:endParaRPr lang="en-US" altLang="en-US" sz="2800"/>
          </a:p>
          <a:p>
            <a:pPr eaLnBrk="1" hangingPunct="1">
              <a:lnSpc>
                <a:spcPct val="80000"/>
              </a:lnSpc>
              <a:buFontTx/>
              <a:buNone/>
            </a:pPr>
            <a:r>
              <a:rPr lang="en-US" altLang="en-US" sz="2800"/>
              <a:t>	Limitations on the wavefunction:</a:t>
            </a:r>
          </a:p>
          <a:p>
            <a:pPr lvl="1" eaLnBrk="1" hangingPunct="1">
              <a:lnSpc>
                <a:spcPct val="80000"/>
              </a:lnSpc>
            </a:pPr>
            <a:r>
              <a:rPr lang="en-US" altLang="en-US" sz="2400"/>
              <a:t>Only normalizable functions can represent a quantum state and these are called physically admissible functions.</a:t>
            </a:r>
          </a:p>
          <a:p>
            <a:pPr lvl="1" eaLnBrk="1" hangingPunct="1">
              <a:lnSpc>
                <a:spcPct val="80000"/>
              </a:lnSpc>
            </a:pPr>
            <a:r>
              <a:rPr lang="en-US" altLang="en-US" sz="2400"/>
              <a:t>State function must be continuous and single valued function.</a:t>
            </a:r>
          </a:p>
          <a:p>
            <a:pPr lvl="1" eaLnBrk="1" hangingPunct="1">
              <a:lnSpc>
                <a:spcPct val="80000"/>
              </a:lnSpc>
            </a:pPr>
            <a:r>
              <a:rPr lang="en-US" altLang="en-US" sz="2400"/>
              <a:t>State function must be a smoothly-varying function (continuous derivative).</a:t>
            </a:r>
          </a:p>
        </p:txBody>
      </p:sp>
      <p:sp>
        <p:nvSpPr>
          <p:cNvPr id="4101" name="Rectangle 5">
            <a:extLst>
              <a:ext uri="{FF2B5EF4-FFF2-40B4-BE49-F238E27FC236}">
                <a16:creationId xmlns:a16="http://schemas.microsoft.com/office/drawing/2014/main" id="{2A7680C5-840D-49EF-84CB-EECCE959C1B3}"/>
              </a:ext>
            </a:extLst>
          </p:cNvPr>
          <p:cNvSpPr>
            <a:spLocks noChangeArrowheads="1"/>
          </p:cNvSpPr>
          <p:nvPr/>
        </p:nvSpPr>
        <p:spPr bwMode="auto">
          <a:xfrm>
            <a:off x="0" y="32766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en-US"/>
          </a:p>
        </p:txBody>
      </p:sp>
      <p:graphicFrame>
        <p:nvGraphicFramePr>
          <p:cNvPr id="4098" name="Object 4">
            <a:extLst>
              <a:ext uri="{FF2B5EF4-FFF2-40B4-BE49-F238E27FC236}">
                <a16:creationId xmlns:a16="http://schemas.microsoft.com/office/drawing/2014/main" id="{E62C7EDB-4B7D-45DF-976E-CBCF6D04577D}"/>
              </a:ext>
            </a:extLst>
          </p:cNvPr>
          <p:cNvGraphicFramePr>
            <a:graphicFrameLocks noChangeAspect="1"/>
          </p:cNvGraphicFramePr>
          <p:nvPr/>
        </p:nvGraphicFramePr>
        <p:xfrm>
          <a:off x="914400" y="2362200"/>
          <a:ext cx="7620000" cy="679450"/>
        </p:xfrm>
        <a:graphic>
          <a:graphicData uri="http://schemas.openxmlformats.org/presentationml/2006/ole">
            <mc:AlternateContent xmlns:mc="http://schemas.openxmlformats.org/markup-compatibility/2006">
              <mc:Choice xmlns:v="urn:schemas-microsoft-com:vml" Requires="v">
                <p:oleObj name="Equation" r:id="rId2" imgW="3406246" imgH="289733" progId="Equation.DSMT4">
                  <p:embed/>
                </p:oleObj>
              </mc:Choice>
              <mc:Fallback>
                <p:oleObj name="Equation" r:id="rId2" imgW="3406246" imgH="289733" progId="Equation.DSMT4">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2362200"/>
                        <a:ext cx="7620000" cy="67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738015F6-9386-4177-9295-62E92F848FB5}"/>
              </a:ext>
            </a:extLst>
          </p:cNvPr>
          <p:cNvSpPr>
            <a:spLocks noGrp="1" noChangeArrowheads="1"/>
          </p:cNvSpPr>
          <p:nvPr>
            <p:ph type="title"/>
          </p:nvPr>
        </p:nvSpPr>
        <p:spPr/>
        <p:txBody>
          <a:bodyPr/>
          <a:lstStyle/>
          <a:p>
            <a:pPr eaLnBrk="1" hangingPunct="1"/>
            <a:r>
              <a:rPr lang="en-US" altLang="en-US"/>
              <a:t>Basics of Quantum Mechanics</a:t>
            </a:r>
            <a:br>
              <a:rPr lang="en-US" altLang="en-US"/>
            </a:br>
            <a:r>
              <a:rPr lang="en-US" altLang="en-US"/>
              <a:t>- Third Postulate of Quantum Mechanics -</a:t>
            </a:r>
          </a:p>
        </p:txBody>
      </p:sp>
      <p:pic>
        <p:nvPicPr>
          <p:cNvPr id="35843" name="Picture 6">
            <a:extLst>
              <a:ext uri="{FF2B5EF4-FFF2-40B4-BE49-F238E27FC236}">
                <a16:creationId xmlns:a16="http://schemas.microsoft.com/office/drawing/2014/main" id="{1A1F911A-37F4-4B4E-AFE4-ED809C1AF9AA}"/>
              </a:ext>
            </a:extLst>
          </p:cNvPr>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152400" y="2057400"/>
            <a:ext cx="8839200" cy="4419600"/>
          </a:xfrm>
          <a:solidFill>
            <a:srgbClr val="FFFF66"/>
          </a:solidFill>
        </p:spPr>
      </p:pic>
      <p:sp>
        <p:nvSpPr>
          <p:cNvPr id="35844" name="Text Box 7">
            <a:extLst>
              <a:ext uri="{FF2B5EF4-FFF2-40B4-BE49-F238E27FC236}">
                <a16:creationId xmlns:a16="http://schemas.microsoft.com/office/drawing/2014/main" id="{709D042D-601B-44DC-B1AA-76B13A676A35}"/>
              </a:ext>
            </a:extLst>
          </p:cNvPr>
          <p:cNvSpPr txBox="1">
            <a:spLocks noChangeArrowheads="1"/>
          </p:cNvSpPr>
          <p:nvPr/>
        </p:nvSpPr>
        <p:spPr bwMode="auto">
          <a:xfrm>
            <a:off x="76200" y="1527175"/>
            <a:ext cx="2501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rgbClr val="FF3300"/>
                </a:solidFill>
              </a:rPr>
              <a:t>Third Postulate: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FD5A7540-147F-41AB-80C0-718AAFC3425C}"/>
              </a:ext>
            </a:extLst>
          </p:cNvPr>
          <p:cNvSpPr>
            <a:spLocks noGrp="1" noChangeArrowheads="1"/>
          </p:cNvSpPr>
          <p:nvPr>
            <p:ph type="title"/>
          </p:nvPr>
        </p:nvSpPr>
        <p:spPr/>
        <p:txBody>
          <a:bodyPr/>
          <a:lstStyle/>
          <a:p>
            <a:pPr eaLnBrk="1" hangingPunct="1"/>
            <a:r>
              <a:rPr lang="en-US" altLang="en-US"/>
              <a:t>Basics of Quantum Mechanics</a:t>
            </a:r>
            <a:br>
              <a:rPr lang="en-US" altLang="en-US"/>
            </a:br>
            <a:r>
              <a:rPr lang="en-US" altLang="en-US"/>
              <a:t>- More on Operators -</a:t>
            </a:r>
          </a:p>
        </p:txBody>
      </p:sp>
      <p:pic>
        <p:nvPicPr>
          <p:cNvPr id="36867" name="Picture 6">
            <a:extLst>
              <a:ext uri="{FF2B5EF4-FFF2-40B4-BE49-F238E27FC236}">
                <a16:creationId xmlns:a16="http://schemas.microsoft.com/office/drawing/2014/main" id="{48240F53-0B1A-4EFD-85F4-CF4563AE01AD}"/>
              </a:ext>
            </a:extLst>
          </p:cNvPr>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228600" y="1447800"/>
            <a:ext cx="8686800" cy="5008563"/>
          </a:xfrm>
          <a:solidFill>
            <a:schemeClr val="bg1"/>
          </a:solidFill>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a:extLst>
              <a:ext uri="{FF2B5EF4-FFF2-40B4-BE49-F238E27FC236}">
                <a16:creationId xmlns:a16="http://schemas.microsoft.com/office/drawing/2014/main" id="{9FBA29EE-BB52-4FF2-9427-71E712AA22DC}"/>
              </a:ext>
            </a:extLst>
          </p:cNvPr>
          <p:cNvSpPr>
            <a:spLocks noGrp="1" noChangeArrowheads="1"/>
          </p:cNvSpPr>
          <p:nvPr>
            <p:ph type="title"/>
          </p:nvPr>
        </p:nvSpPr>
        <p:spPr/>
        <p:txBody>
          <a:bodyPr/>
          <a:lstStyle/>
          <a:p>
            <a:pPr eaLnBrk="1" hangingPunct="1"/>
            <a:r>
              <a:rPr lang="en-US" altLang="en-US"/>
              <a:t>Basics of Quantum Mechanics</a:t>
            </a:r>
            <a:br>
              <a:rPr lang="en-US" altLang="en-US"/>
            </a:br>
            <a:r>
              <a:rPr lang="en-US" altLang="en-US"/>
              <a:t>- More on Operators -</a:t>
            </a:r>
          </a:p>
        </p:txBody>
      </p:sp>
      <p:sp>
        <p:nvSpPr>
          <p:cNvPr id="5124" name="Rectangle 3">
            <a:extLst>
              <a:ext uri="{FF2B5EF4-FFF2-40B4-BE49-F238E27FC236}">
                <a16:creationId xmlns:a16="http://schemas.microsoft.com/office/drawing/2014/main" id="{A576C6AE-7173-4F2C-AB77-304C710AE942}"/>
              </a:ext>
            </a:extLst>
          </p:cNvPr>
          <p:cNvSpPr>
            <a:spLocks noGrp="1" noChangeArrowheads="1"/>
          </p:cNvSpPr>
          <p:nvPr>
            <p:ph type="body" idx="1"/>
          </p:nvPr>
        </p:nvSpPr>
        <p:spPr/>
        <p:txBody>
          <a:bodyPr/>
          <a:lstStyle/>
          <a:p>
            <a:pPr eaLnBrk="1" hangingPunct="1">
              <a:lnSpc>
                <a:spcPct val="80000"/>
              </a:lnSpc>
              <a:buFontTx/>
              <a:buNone/>
            </a:pPr>
            <a:r>
              <a:rPr lang="en-US" altLang="en-US" sz="2400"/>
              <a:t>	The requirement for two operators to be commuting operators is a very important one in quantum mechanics and it means that we can simultaneously measure the observables represented with these two operators. The non-commutivity of the position and the momentum operators (the inability to simultaneously determine particles position and its momentum) is represented with the Heisenberg uncertainty principle, which in mathematical form is expressed as:</a:t>
            </a:r>
          </a:p>
          <a:p>
            <a:pPr eaLnBrk="1" hangingPunct="1">
              <a:lnSpc>
                <a:spcPct val="80000"/>
              </a:lnSpc>
              <a:buFontTx/>
              <a:buNone/>
            </a:pPr>
            <a:endParaRPr lang="en-US" altLang="en-US" sz="2400"/>
          </a:p>
          <a:p>
            <a:pPr eaLnBrk="1" hangingPunct="1">
              <a:lnSpc>
                <a:spcPct val="80000"/>
              </a:lnSpc>
              <a:buFontTx/>
              <a:buNone/>
            </a:pPr>
            <a:endParaRPr lang="en-US" altLang="en-US" sz="2400"/>
          </a:p>
          <a:p>
            <a:pPr eaLnBrk="1" hangingPunct="1">
              <a:lnSpc>
                <a:spcPct val="80000"/>
              </a:lnSpc>
              <a:buFontTx/>
              <a:buNone/>
            </a:pPr>
            <a:r>
              <a:rPr lang="en-US" altLang="en-US" sz="2400"/>
              <a:t>	</a:t>
            </a:r>
          </a:p>
          <a:p>
            <a:pPr eaLnBrk="1" hangingPunct="1">
              <a:lnSpc>
                <a:spcPct val="80000"/>
              </a:lnSpc>
              <a:buFontTx/>
              <a:buNone/>
            </a:pPr>
            <a:r>
              <a:rPr lang="en-US" altLang="en-US" sz="2400"/>
              <a:t>	</a:t>
            </a:r>
          </a:p>
          <a:p>
            <a:pPr eaLnBrk="1" hangingPunct="1">
              <a:lnSpc>
                <a:spcPct val="80000"/>
              </a:lnSpc>
              <a:buFontTx/>
              <a:buNone/>
            </a:pPr>
            <a:r>
              <a:rPr lang="en-US" altLang="en-US" sz="2400"/>
              <a:t>	and can be generalized for any pair of observables.</a:t>
            </a:r>
          </a:p>
        </p:txBody>
      </p:sp>
      <p:sp>
        <p:nvSpPr>
          <p:cNvPr id="5125" name="Rectangle 5">
            <a:extLst>
              <a:ext uri="{FF2B5EF4-FFF2-40B4-BE49-F238E27FC236}">
                <a16:creationId xmlns:a16="http://schemas.microsoft.com/office/drawing/2014/main" id="{721F8561-7B60-476C-98B2-8EEF741D4AA9}"/>
              </a:ext>
            </a:extLst>
          </p:cNvPr>
          <p:cNvSpPr>
            <a:spLocks noChangeArrowheads="1"/>
          </p:cNvSpPr>
          <p:nvPr/>
        </p:nvSpPr>
        <p:spPr bwMode="auto">
          <a:xfrm>
            <a:off x="0" y="32337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en-US"/>
          </a:p>
        </p:txBody>
      </p:sp>
      <p:graphicFrame>
        <p:nvGraphicFramePr>
          <p:cNvPr id="5122" name="Object 4">
            <a:extLst>
              <a:ext uri="{FF2B5EF4-FFF2-40B4-BE49-F238E27FC236}">
                <a16:creationId xmlns:a16="http://schemas.microsoft.com/office/drawing/2014/main" id="{F2D7115F-96E3-4379-8EBF-74817F437AE6}"/>
              </a:ext>
            </a:extLst>
          </p:cNvPr>
          <p:cNvGraphicFramePr>
            <a:graphicFrameLocks noChangeAspect="1"/>
          </p:cNvGraphicFramePr>
          <p:nvPr/>
        </p:nvGraphicFramePr>
        <p:xfrm>
          <a:off x="2286000" y="4495800"/>
          <a:ext cx="3886200" cy="1028700"/>
        </p:xfrm>
        <a:graphic>
          <a:graphicData uri="http://schemas.openxmlformats.org/presentationml/2006/ole">
            <mc:AlternateContent xmlns:mc="http://schemas.openxmlformats.org/markup-compatibility/2006">
              <mc:Choice xmlns:v="urn:schemas-microsoft-com:vml" Requires="v">
                <p:oleObj name="Equation" r:id="rId2" imgW="1473200" imgH="393700" progId="Equation.DSMT4">
                  <p:embed/>
                </p:oleObj>
              </mc:Choice>
              <mc:Fallback>
                <p:oleObj name="Equation" r:id="rId2" imgW="1473200" imgH="393700" progId="Equation.DSMT4">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4495800"/>
                        <a:ext cx="3886200" cy="1028700"/>
                      </a:xfrm>
                      <a:prstGeom prst="rect">
                        <a:avLst/>
                      </a:prstGeom>
                      <a:solidFill>
                        <a:schemeClr val="bg1"/>
                      </a:solidFill>
                      <a:ln w="57150">
                        <a:solidFill>
                          <a:srgbClr val="FF3300"/>
                        </a:solidFill>
                        <a:miter lim="800000"/>
                        <a:headEnd/>
                        <a:tailEnd/>
                      </a:ln>
                    </p:spPr>
                  </p:pic>
                </p:oleObj>
              </mc:Fallback>
            </mc:AlternateContent>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C3C6D6EE-BED7-442E-9A82-480C2C8E2881}"/>
              </a:ext>
            </a:extLst>
          </p:cNvPr>
          <p:cNvSpPr>
            <a:spLocks noGrp="1" noChangeArrowheads="1"/>
          </p:cNvSpPr>
          <p:nvPr>
            <p:ph type="title"/>
          </p:nvPr>
        </p:nvSpPr>
        <p:spPr/>
        <p:txBody>
          <a:bodyPr/>
          <a:lstStyle/>
          <a:p>
            <a:pPr eaLnBrk="1" hangingPunct="1"/>
            <a:r>
              <a:rPr lang="en-US" altLang="en-US"/>
              <a:t>Basics of Quantum Mechanics</a:t>
            </a:r>
            <a:br>
              <a:rPr lang="en-US" altLang="en-US"/>
            </a:br>
            <a:r>
              <a:rPr lang="en-US" altLang="en-US"/>
              <a:t>- Fourth Postulate of Quantum Mechanics -</a:t>
            </a:r>
          </a:p>
        </p:txBody>
      </p:sp>
      <p:pic>
        <p:nvPicPr>
          <p:cNvPr id="37891" name="Picture 4">
            <a:extLst>
              <a:ext uri="{FF2B5EF4-FFF2-40B4-BE49-F238E27FC236}">
                <a16:creationId xmlns:a16="http://schemas.microsoft.com/office/drawing/2014/main" id="{D911A559-B45F-4A9D-9C85-A912B64ED205}"/>
              </a:ext>
            </a:extLst>
          </p:cNvPr>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b="41074"/>
          <a:stretch>
            <a:fillRect/>
          </a:stretch>
        </p:blipFill>
        <p:spPr>
          <a:xfrm>
            <a:off x="152400" y="1600200"/>
            <a:ext cx="8839200" cy="5029200"/>
          </a:xfrm>
          <a:solidFill>
            <a:schemeClr val="folHlink"/>
          </a:solidFill>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AB6B712D-63C1-487D-B2E9-7BB114C84AF1}"/>
              </a:ext>
            </a:extLst>
          </p:cNvPr>
          <p:cNvSpPr>
            <a:spLocks noGrp="1" noChangeArrowheads="1"/>
          </p:cNvSpPr>
          <p:nvPr>
            <p:ph type="title"/>
          </p:nvPr>
        </p:nvSpPr>
        <p:spPr/>
        <p:txBody>
          <a:bodyPr/>
          <a:lstStyle/>
          <a:p>
            <a:pPr eaLnBrk="1" hangingPunct="1"/>
            <a:r>
              <a:rPr lang="en-US" altLang="en-US"/>
              <a:t>Basics of Quantum Mechanics</a:t>
            </a:r>
            <a:br>
              <a:rPr lang="en-US" altLang="en-US"/>
            </a:br>
            <a:r>
              <a:rPr lang="en-US" altLang="en-US"/>
              <a:t>- Fourth Postulate of Quantum Mechanics -</a:t>
            </a:r>
          </a:p>
        </p:txBody>
      </p:sp>
      <p:pic>
        <p:nvPicPr>
          <p:cNvPr id="38915" name="Picture 4">
            <a:extLst>
              <a:ext uri="{FF2B5EF4-FFF2-40B4-BE49-F238E27FC236}">
                <a16:creationId xmlns:a16="http://schemas.microsoft.com/office/drawing/2014/main" id="{0A6ED590-0366-4CE9-BBF7-913E0F398D8C}"/>
              </a:ext>
            </a:extLst>
          </p:cNvPr>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t="58926"/>
          <a:stretch>
            <a:fillRect/>
          </a:stretch>
        </p:blipFill>
        <p:spPr>
          <a:xfrm>
            <a:off x="152400" y="1801813"/>
            <a:ext cx="8839200" cy="3532187"/>
          </a:xfrm>
          <a:solidFill>
            <a:schemeClr val="folHlink"/>
          </a:solid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E0FA1B83-7139-46A4-B68B-5D56DC536B1A}"/>
              </a:ext>
            </a:extLst>
          </p:cNvPr>
          <p:cNvSpPr>
            <a:spLocks noGrp="1" noChangeArrowheads="1"/>
          </p:cNvSpPr>
          <p:nvPr>
            <p:ph type="title"/>
          </p:nvPr>
        </p:nvSpPr>
        <p:spPr/>
        <p:txBody>
          <a:bodyPr/>
          <a:lstStyle/>
          <a:p>
            <a:pPr eaLnBrk="1" hangingPunct="1"/>
            <a:r>
              <a:rPr lang="en-US" altLang="en-US"/>
              <a:t>Basics of Quantum Mechanics</a:t>
            </a:r>
            <a:br>
              <a:rPr lang="en-US" altLang="en-US"/>
            </a:br>
            <a:r>
              <a:rPr lang="en-US" altLang="en-US"/>
              <a:t>- Quantum Point of View -</a:t>
            </a:r>
          </a:p>
        </p:txBody>
      </p:sp>
      <p:sp>
        <p:nvSpPr>
          <p:cNvPr id="10243" name="Rectangle 3">
            <a:extLst>
              <a:ext uri="{FF2B5EF4-FFF2-40B4-BE49-F238E27FC236}">
                <a16:creationId xmlns:a16="http://schemas.microsoft.com/office/drawing/2014/main" id="{F46B2087-98BA-4B83-9279-DFB213B4CC35}"/>
              </a:ext>
            </a:extLst>
          </p:cNvPr>
          <p:cNvSpPr>
            <a:spLocks noGrp="1" noChangeArrowheads="1"/>
          </p:cNvSpPr>
          <p:nvPr>
            <p:ph type="body" idx="1"/>
          </p:nvPr>
        </p:nvSpPr>
        <p:spPr/>
        <p:txBody>
          <a:bodyPr/>
          <a:lstStyle/>
          <a:p>
            <a:pPr eaLnBrk="1" hangingPunct="1">
              <a:lnSpc>
                <a:spcPct val="90000"/>
              </a:lnSpc>
            </a:pPr>
            <a:r>
              <a:rPr lang="en-US" altLang="en-US" sz="2400"/>
              <a:t>Quantum particles can act as both particles and waves </a:t>
            </a:r>
            <a:r>
              <a:rPr lang="en-US" altLang="en-US" sz="2400">
                <a:sym typeface="Wingdings" panose="05000000000000000000" pitchFamily="2" charset="2"/>
              </a:rPr>
              <a:t></a:t>
            </a:r>
            <a:r>
              <a:rPr lang="en-US" altLang="en-US" sz="2400"/>
              <a:t> WAVE-PARTICLE DUALITY</a:t>
            </a:r>
          </a:p>
          <a:p>
            <a:pPr eaLnBrk="1" hangingPunct="1">
              <a:lnSpc>
                <a:spcPct val="90000"/>
              </a:lnSpc>
            </a:pPr>
            <a:r>
              <a:rPr lang="en-US" altLang="en-US" sz="2400"/>
              <a:t>Quantum state is a conglomeration of several possible outcomes of measurement of physical properties </a:t>
            </a:r>
            <a:r>
              <a:rPr lang="en-US" altLang="en-US" sz="2400">
                <a:sym typeface="Wingdings" panose="05000000000000000000" pitchFamily="2" charset="2"/>
              </a:rPr>
              <a:t></a:t>
            </a:r>
            <a:r>
              <a:rPr lang="en-US" altLang="en-US" sz="2400"/>
              <a:t> Quantum mechanics uses the language of  PROBABILITY theory  (random chance)</a:t>
            </a:r>
          </a:p>
          <a:p>
            <a:pPr eaLnBrk="1" hangingPunct="1">
              <a:lnSpc>
                <a:spcPct val="90000"/>
              </a:lnSpc>
            </a:pPr>
            <a:r>
              <a:rPr lang="en-US" altLang="en-US" sz="2400"/>
              <a:t>An observer cannot observe a microscopic system without altering some of its properties. Neither one can predict how the state of the system will change.</a:t>
            </a:r>
          </a:p>
          <a:p>
            <a:pPr eaLnBrk="1" hangingPunct="1">
              <a:lnSpc>
                <a:spcPct val="90000"/>
              </a:lnSpc>
            </a:pPr>
            <a:r>
              <a:rPr lang="en-US" altLang="en-US" sz="2400"/>
              <a:t>QUANTIZATION of energy is yet another property of "microscopic" particles.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a:extLst>
              <a:ext uri="{FF2B5EF4-FFF2-40B4-BE49-F238E27FC236}">
                <a16:creationId xmlns:a16="http://schemas.microsoft.com/office/drawing/2014/main" id="{537B646C-C4CD-44F2-9FD4-E715AFD1E91E}"/>
              </a:ext>
            </a:extLst>
          </p:cNvPr>
          <p:cNvSpPr>
            <a:spLocks noGrp="1" noChangeArrowheads="1"/>
          </p:cNvSpPr>
          <p:nvPr>
            <p:ph type="title"/>
          </p:nvPr>
        </p:nvSpPr>
        <p:spPr/>
        <p:txBody>
          <a:bodyPr/>
          <a:lstStyle/>
          <a:p>
            <a:pPr eaLnBrk="1" hangingPunct="1"/>
            <a:r>
              <a:rPr lang="en-US" altLang="en-US"/>
              <a:t>Basics of Quantum Mechanics</a:t>
            </a:r>
            <a:br>
              <a:rPr lang="en-US" altLang="en-US"/>
            </a:br>
            <a:r>
              <a:rPr lang="en-US" altLang="en-US"/>
              <a:t>- Heisenberg Uncertainty Principle -</a:t>
            </a:r>
          </a:p>
        </p:txBody>
      </p:sp>
      <p:sp>
        <p:nvSpPr>
          <p:cNvPr id="1028" name="Rectangle 3">
            <a:extLst>
              <a:ext uri="{FF2B5EF4-FFF2-40B4-BE49-F238E27FC236}">
                <a16:creationId xmlns:a16="http://schemas.microsoft.com/office/drawing/2014/main" id="{D7531E1E-DA37-4B4A-8192-65E1EE815A9F}"/>
              </a:ext>
            </a:extLst>
          </p:cNvPr>
          <p:cNvSpPr>
            <a:spLocks noGrp="1" noChangeArrowheads="1"/>
          </p:cNvSpPr>
          <p:nvPr>
            <p:ph type="body" idx="1"/>
          </p:nvPr>
        </p:nvSpPr>
        <p:spPr/>
        <p:txBody>
          <a:bodyPr/>
          <a:lstStyle/>
          <a:p>
            <a:pPr eaLnBrk="1" hangingPunct="1">
              <a:lnSpc>
                <a:spcPct val="80000"/>
              </a:lnSpc>
            </a:pPr>
            <a:r>
              <a:rPr lang="en-US" altLang="en-US" sz="2800"/>
              <a:t>One cannot unambiguously specify the values of particle's position and its momentum for a microscopic particle, i.e.</a:t>
            </a:r>
          </a:p>
          <a:p>
            <a:pPr eaLnBrk="1" hangingPunct="1">
              <a:lnSpc>
                <a:spcPct val="80000"/>
              </a:lnSpc>
            </a:pPr>
            <a:endParaRPr lang="en-US" altLang="en-US" sz="2800"/>
          </a:p>
          <a:p>
            <a:pPr eaLnBrk="1" hangingPunct="1">
              <a:lnSpc>
                <a:spcPct val="80000"/>
              </a:lnSpc>
            </a:pPr>
            <a:endParaRPr lang="en-US" altLang="en-US" sz="2800"/>
          </a:p>
          <a:p>
            <a:pPr eaLnBrk="1" hangingPunct="1">
              <a:lnSpc>
                <a:spcPct val="80000"/>
              </a:lnSpc>
            </a:pPr>
            <a:endParaRPr lang="en-US" altLang="en-US" sz="2800"/>
          </a:p>
          <a:p>
            <a:pPr eaLnBrk="1" hangingPunct="1">
              <a:lnSpc>
                <a:spcPct val="80000"/>
              </a:lnSpc>
            </a:pPr>
            <a:r>
              <a:rPr lang="en-US" altLang="en-US" sz="2800"/>
              <a:t>Position and momentum are, therefore, considered as incompatible variables.</a:t>
            </a:r>
          </a:p>
          <a:p>
            <a:pPr eaLnBrk="1" hangingPunct="1">
              <a:lnSpc>
                <a:spcPct val="80000"/>
              </a:lnSpc>
            </a:pPr>
            <a:r>
              <a:rPr lang="en-US" altLang="en-US" sz="2800"/>
              <a:t>The Heisenberg uncertainty principle strikes at the very heart of the classical physics =&gt; the particle trajectory.</a:t>
            </a:r>
          </a:p>
        </p:txBody>
      </p:sp>
      <p:sp>
        <p:nvSpPr>
          <p:cNvPr id="1029" name="Rectangle 5">
            <a:extLst>
              <a:ext uri="{FF2B5EF4-FFF2-40B4-BE49-F238E27FC236}">
                <a16:creationId xmlns:a16="http://schemas.microsoft.com/office/drawing/2014/main" id="{312742FA-4073-4719-BDA2-FB25A36E5C6E}"/>
              </a:ext>
            </a:extLst>
          </p:cNvPr>
          <p:cNvSpPr>
            <a:spLocks noChangeArrowheads="1"/>
          </p:cNvSpPr>
          <p:nvPr/>
        </p:nvSpPr>
        <p:spPr bwMode="auto">
          <a:xfrm>
            <a:off x="0" y="32766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en-US"/>
          </a:p>
        </p:txBody>
      </p:sp>
      <p:graphicFrame>
        <p:nvGraphicFramePr>
          <p:cNvPr id="1026" name="Object 4">
            <a:extLst>
              <a:ext uri="{FF2B5EF4-FFF2-40B4-BE49-F238E27FC236}">
                <a16:creationId xmlns:a16="http://schemas.microsoft.com/office/drawing/2014/main" id="{2980FF4B-880D-41DF-A1A0-6CF4B92655A6}"/>
              </a:ext>
            </a:extLst>
          </p:cNvPr>
          <p:cNvGraphicFramePr>
            <a:graphicFrameLocks noChangeAspect="1"/>
          </p:cNvGraphicFramePr>
          <p:nvPr/>
        </p:nvGraphicFramePr>
        <p:xfrm>
          <a:off x="2209800" y="2971800"/>
          <a:ext cx="3581400" cy="754063"/>
        </p:xfrm>
        <a:graphic>
          <a:graphicData uri="http://schemas.openxmlformats.org/presentationml/2006/ole">
            <mc:AlternateContent xmlns:mc="http://schemas.openxmlformats.org/markup-compatibility/2006">
              <mc:Choice xmlns:v="urn:schemas-microsoft-com:vml" Requires="v">
                <p:oleObj name="Equation" r:id="rId2" imgW="1432418" imgH="289733" progId="Equation.DSMT4">
                  <p:embed/>
                </p:oleObj>
              </mc:Choice>
              <mc:Fallback>
                <p:oleObj name="Equation" r:id="rId2" imgW="1432418" imgH="289733" progId="Equation.DSMT4">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2971800"/>
                        <a:ext cx="3581400"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7E4F561E-DD72-4957-8251-AD8E5D57322E}"/>
              </a:ext>
            </a:extLst>
          </p:cNvPr>
          <p:cNvSpPr>
            <a:spLocks noGrp="1" noChangeArrowheads="1"/>
          </p:cNvSpPr>
          <p:nvPr>
            <p:ph type="title"/>
          </p:nvPr>
        </p:nvSpPr>
        <p:spPr/>
        <p:txBody>
          <a:bodyPr/>
          <a:lstStyle/>
          <a:p>
            <a:pPr eaLnBrk="1" hangingPunct="1"/>
            <a:r>
              <a:rPr lang="en-US" altLang="en-US"/>
              <a:t>Basics of Quantum Mechanics</a:t>
            </a:r>
            <a:br>
              <a:rPr lang="en-US" altLang="en-US"/>
            </a:br>
            <a:r>
              <a:rPr lang="en-US" altLang="en-US"/>
              <a:t>- The Correspondence Principle -</a:t>
            </a:r>
          </a:p>
        </p:txBody>
      </p:sp>
      <p:sp>
        <p:nvSpPr>
          <p:cNvPr id="11267" name="Rectangle 3">
            <a:extLst>
              <a:ext uri="{FF2B5EF4-FFF2-40B4-BE49-F238E27FC236}">
                <a16:creationId xmlns:a16="http://schemas.microsoft.com/office/drawing/2014/main" id="{B02605DC-4890-43B3-9730-BE931BBB6A16}"/>
              </a:ext>
            </a:extLst>
          </p:cNvPr>
          <p:cNvSpPr>
            <a:spLocks noGrp="1" noChangeArrowheads="1"/>
          </p:cNvSpPr>
          <p:nvPr>
            <p:ph type="body" idx="1"/>
          </p:nvPr>
        </p:nvSpPr>
        <p:spPr/>
        <p:txBody>
          <a:bodyPr/>
          <a:lstStyle/>
          <a:p>
            <a:pPr marL="0" indent="0" eaLnBrk="1" hangingPunct="1">
              <a:buFontTx/>
              <a:buNone/>
            </a:pPr>
            <a:r>
              <a:rPr lang="en-US" altLang="en-US" sz="2400"/>
              <a:t>When Quantum physics is applied to macroscopic systems, it must reduce to the classical physics.  Therefore, the nonclassical phenomena, such as uncertainty and duality, must become undetectable.  Niels Bohr codified this requirement into his Correspondence principle:</a:t>
            </a:r>
          </a:p>
        </p:txBody>
      </p:sp>
      <p:pic>
        <p:nvPicPr>
          <p:cNvPr id="11268" name="Picture 4">
            <a:extLst>
              <a:ext uri="{FF2B5EF4-FFF2-40B4-BE49-F238E27FC236}">
                <a16:creationId xmlns:a16="http://schemas.microsoft.com/office/drawing/2014/main" id="{A2CFD426-E1E3-45BD-A1D6-0DAF6885EE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3810000"/>
            <a:ext cx="5943600" cy="27908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8F1C40C-33F8-411D-8E93-0508EA8B0FA3}"/>
              </a:ext>
            </a:extLst>
          </p:cNvPr>
          <p:cNvSpPr>
            <a:spLocks noGrp="1" noChangeArrowheads="1"/>
          </p:cNvSpPr>
          <p:nvPr>
            <p:ph type="title"/>
          </p:nvPr>
        </p:nvSpPr>
        <p:spPr/>
        <p:txBody>
          <a:bodyPr/>
          <a:lstStyle/>
          <a:p>
            <a:pPr eaLnBrk="1" hangingPunct="1"/>
            <a:r>
              <a:rPr lang="en-US" altLang="en-US"/>
              <a:t>Basics of Quantum Mechanics</a:t>
            </a:r>
            <a:br>
              <a:rPr lang="en-US" altLang="en-US"/>
            </a:br>
            <a:r>
              <a:rPr lang="en-US" altLang="en-US"/>
              <a:t>- Particle-Wave Duality -</a:t>
            </a:r>
          </a:p>
        </p:txBody>
      </p:sp>
      <p:sp>
        <p:nvSpPr>
          <p:cNvPr id="12291" name="Rectangle 3">
            <a:extLst>
              <a:ext uri="{FF2B5EF4-FFF2-40B4-BE49-F238E27FC236}">
                <a16:creationId xmlns:a16="http://schemas.microsoft.com/office/drawing/2014/main" id="{2C2C2202-72A8-4A00-ACDF-92F8810FCD9F}"/>
              </a:ext>
            </a:extLst>
          </p:cNvPr>
          <p:cNvSpPr>
            <a:spLocks noGrp="1" noChangeArrowheads="1"/>
          </p:cNvSpPr>
          <p:nvPr>
            <p:ph type="body" idx="1"/>
          </p:nvPr>
        </p:nvSpPr>
        <p:spPr/>
        <p:txBody>
          <a:bodyPr/>
          <a:lstStyle/>
          <a:p>
            <a:pPr eaLnBrk="1" hangingPunct="1">
              <a:lnSpc>
                <a:spcPct val="90000"/>
              </a:lnSpc>
            </a:pPr>
            <a:r>
              <a:rPr lang="en-US" altLang="en-US" sz="2400"/>
              <a:t>The behavior of a "microscopic" particle is very different from that of a classical particle:</a:t>
            </a:r>
            <a:endParaRPr lang="en-US" altLang="en-US" sz="2400">
              <a:sym typeface="Wingdings" panose="05000000000000000000" pitchFamily="2" charset="2"/>
            </a:endParaRPr>
          </a:p>
          <a:p>
            <a:pPr lvl="1" eaLnBrk="1" hangingPunct="1">
              <a:lnSpc>
                <a:spcPct val="90000"/>
              </a:lnSpc>
            </a:pPr>
            <a:r>
              <a:rPr lang="en-US" altLang="en-US" sz="2000">
                <a:sym typeface="Wingdings" panose="05000000000000000000" pitchFamily="2" charset="2"/>
              </a:rPr>
              <a:t></a:t>
            </a:r>
            <a:r>
              <a:rPr lang="en-US" altLang="en-US" sz="2000"/>
              <a:t> in some experiments it resembles the behavior of a classical wave (not localized in space)</a:t>
            </a:r>
          </a:p>
          <a:p>
            <a:pPr lvl="1" eaLnBrk="1" hangingPunct="1">
              <a:lnSpc>
                <a:spcPct val="90000"/>
              </a:lnSpc>
            </a:pPr>
            <a:r>
              <a:rPr lang="en-US" altLang="en-US" sz="2000">
                <a:sym typeface="Wingdings" panose="05000000000000000000" pitchFamily="2" charset="2"/>
              </a:rPr>
              <a:t></a:t>
            </a:r>
            <a:r>
              <a:rPr lang="en-US" altLang="en-US" sz="2000"/>
              <a:t> in other experiments it behaves as a classical particle (localized in space)</a:t>
            </a:r>
          </a:p>
          <a:p>
            <a:pPr eaLnBrk="1" hangingPunct="1">
              <a:lnSpc>
                <a:spcPct val="90000"/>
              </a:lnSpc>
            </a:pPr>
            <a:r>
              <a:rPr lang="en-US" altLang="en-US" sz="2400"/>
              <a:t>Corpuscular theories of light treat light as though it were composed of particles, but can not explain DIFRACTION and INTERFERENCE.</a:t>
            </a:r>
          </a:p>
          <a:p>
            <a:pPr eaLnBrk="1" hangingPunct="1">
              <a:lnSpc>
                <a:spcPct val="90000"/>
              </a:lnSpc>
            </a:pPr>
            <a:r>
              <a:rPr lang="en-US" altLang="en-US" sz="2400"/>
              <a:t>Maxwell's theory of electromagnetic radiation can explain these two phenomena, which was the reason why the corpuscular theory of light was abandoned.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8BE33A7E-0B43-4C9F-936D-0E9417C5E347}"/>
              </a:ext>
            </a:extLst>
          </p:cNvPr>
          <p:cNvSpPr>
            <a:spLocks noGrp="1" noChangeArrowheads="1"/>
          </p:cNvSpPr>
          <p:nvPr>
            <p:ph type="title"/>
          </p:nvPr>
        </p:nvSpPr>
        <p:spPr/>
        <p:txBody>
          <a:bodyPr/>
          <a:lstStyle/>
          <a:p>
            <a:pPr eaLnBrk="1" hangingPunct="1"/>
            <a:r>
              <a:rPr lang="en-US" altLang="en-US"/>
              <a:t>Basics of Quantum Mechanics</a:t>
            </a:r>
            <a:br>
              <a:rPr lang="en-US" altLang="en-US"/>
            </a:br>
            <a:r>
              <a:rPr lang="en-US" altLang="en-US"/>
              <a:t>- Particle-Wave Duality -</a:t>
            </a:r>
          </a:p>
        </p:txBody>
      </p:sp>
      <p:sp>
        <p:nvSpPr>
          <p:cNvPr id="13315" name="Rectangle 3">
            <a:extLst>
              <a:ext uri="{FF2B5EF4-FFF2-40B4-BE49-F238E27FC236}">
                <a16:creationId xmlns:a16="http://schemas.microsoft.com/office/drawing/2014/main" id="{70905ABC-5882-4794-9C1F-8D84F289AD5C}"/>
              </a:ext>
            </a:extLst>
          </p:cNvPr>
          <p:cNvSpPr>
            <a:spLocks noGrp="1" noChangeArrowheads="1"/>
          </p:cNvSpPr>
          <p:nvPr>
            <p:ph type="body" idx="1"/>
          </p:nvPr>
        </p:nvSpPr>
        <p:spPr>
          <a:xfrm>
            <a:off x="457200" y="1600200"/>
            <a:ext cx="8229600" cy="5029200"/>
          </a:xfrm>
        </p:spPr>
        <p:txBody>
          <a:bodyPr/>
          <a:lstStyle/>
          <a:p>
            <a:pPr eaLnBrk="1" hangingPunct="1">
              <a:lnSpc>
                <a:spcPct val="80000"/>
              </a:lnSpc>
            </a:pPr>
            <a:r>
              <a:rPr lang="en-US" altLang="en-US" sz="1800"/>
              <a:t>Waves as particles:</a:t>
            </a:r>
          </a:p>
          <a:p>
            <a:pPr eaLnBrk="1" hangingPunct="1">
              <a:lnSpc>
                <a:spcPct val="80000"/>
              </a:lnSpc>
            </a:pPr>
            <a:endParaRPr lang="en-US" altLang="en-US" sz="1800"/>
          </a:p>
          <a:p>
            <a:pPr lvl="1" eaLnBrk="1" hangingPunct="1">
              <a:lnSpc>
                <a:spcPct val="80000"/>
              </a:lnSpc>
            </a:pPr>
            <a:r>
              <a:rPr lang="en-US" altLang="en-US" sz="1600"/>
              <a:t>Max Plank work on black-body radiation, in which he assumed that the molecules of the cavity walls, described using a simple oscillator model, can only exchange energy in quantized units.</a:t>
            </a:r>
          </a:p>
          <a:p>
            <a:pPr lvl="1" eaLnBrk="1" hangingPunct="1">
              <a:lnSpc>
                <a:spcPct val="80000"/>
              </a:lnSpc>
              <a:buFontTx/>
              <a:buNone/>
            </a:pPr>
            <a:endParaRPr lang="en-US" altLang="en-US" sz="1600"/>
          </a:p>
          <a:p>
            <a:pPr lvl="1" eaLnBrk="1" hangingPunct="1">
              <a:lnSpc>
                <a:spcPct val="80000"/>
              </a:lnSpc>
            </a:pPr>
            <a:r>
              <a:rPr lang="en-US" altLang="en-US" sz="1600"/>
              <a:t>1905 Einstein proposed that the energy in an electromagnetic field is not spread out over a spherical wavefront, but instead is localized in individual clumbs - quanta.  Each quantum of frequency n travels through space with speed of light, carrying a discrete amount of energy  and momentum =photon =&gt; used to explain the photoelectric effect, later to be confirmed by the </a:t>
            </a:r>
            <a:r>
              <a:rPr lang="en-US" altLang="en-US" sz="1600" i="1"/>
              <a:t>x</a:t>
            </a:r>
            <a:r>
              <a:rPr lang="en-US" altLang="en-US" sz="1600"/>
              <a:t>-ray experiments of Compton.</a:t>
            </a:r>
          </a:p>
          <a:p>
            <a:pPr eaLnBrk="1" hangingPunct="1">
              <a:lnSpc>
                <a:spcPct val="80000"/>
              </a:lnSpc>
              <a:buFontTx/>
              <a:buNone/>
            </a:pPr>
            <a:endParaRPr lang="en-US" altLang="en-US" sz="1800"/>
          </a:p>
          <a:p>
            <a:pPr eaLnBrk="1" hangingPunct="1">
              <a:lnSpc>
                <a:spcPct val="80000"/>
              </a:lnSpc>
            </a:pPr>
            <a:r>
              <a:rPr lang="en-US" altLang="en-US" sz="1800"/>
              <a:t>Particles as waves</a:t>
            </a:r>
          </a:p>
          <a:p>
            <a:pPr eaLnBrk="1" hangingPunct="1">
              <a:lnSpc>
                <a:spcPct val="80000"/>
              </a:lnSpc>
            </a:pPr>
            <a:endParaRPr lang="en-US" altLang="en-US" sz="1800"/>
          </a:p>
          <a:p>
            <a:pPr lvl="1" eaLnBrk="1" hangingPunct="1">
              <a:lnSpc>
                <a:spcPct val="80000"/>
              </a:lnSpc>
            </a:pPr>
            <a:r>
              <a:rPr lang="en-US" altLang="en-US" sz="1600"/>
              <a:t>Double-slit experiment, in which instead of using a light source, one uses the electron gun.  The electrons are diffracted by the slit and then interfere in the region between the diaphragm and the detector.</a:t>
            </a:r>
          </a:p>
          <a:p>
            <a:pPr lvl="1" eaLnBrk="1" hangingPunct="1">
              <a:lnSpc>
                <a:spcPct val="80000"/>
              </a:lnSpc>
            </a:pPr>
            <a:endParaRPr lang="en-US" altLang="en-US" sz="1600"/>
          </a:p>
          <a:p>
            <a:pPr lvl="1" eaLnBrk="1" hangingPunct="1">
              <a:lnSpc>
                <a:spcPct val="80000"/>
              </a:lnSpc>
            </a:pPr>
            <a:r>
              <a:rPr lang="en-US" altLang="en-US" sz="1600"/>
              <a:t>Aharonov-Bohm effect</a:t>
            </a:r>
          </a:p>
          <a:p>
            <a:pPr eaLnBrk="1" hangingPunct="1">
              <a:lnSpc>
                <a:spcPct val="80000"/>
              </a:lnSpc>
            </a:pPr>
            <a:endParaRPr lang="en-US" altLang="en-US" sz="1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a:extLst>
              <a:ext uri="{FF2B5EF4-FFF2-40B4-BE49-F238E27FC236}">
                <a16:creationId xmlns:a16="http://schemas.microsoft.com/office/drawing/2014/main" id="{EC9CFFBE-1270-43D9-B2C4-2CBA5217215C}"/>
              </a:ext>
            </a:extLst>
          </p:cNvPr>
          <p:cNvSpPr>
            <a:spLocks noGrp="1" noChangeArrowheads="1"/>
          </p:cNvSpPr>
          <p:nvPr>
            <p:ph type="body" idx="1"/>
          </p:nvPr>
        </p:nvSpPr>
        <p:spPr/>
        <p:txBody>
          <a:bodyPr/>
          <a:lstStyle/>
          <a:p>
            <a:pPr eaLnBrk="1" hangingPunct="1">
              <a:buFontTx/>
              <a:buNone/>
            </a:pPr>
            <a:r>
              <a:rPr lang="en-US" altLang="en-US"/>
              <a:t>	Check this link for Particle-Wave Duality explanation </a:t>
            </a:r>
          </a:p>
          <a:p>
            <a:pPr eaLnBrk="1" hangingPunct="1"/>
            <a:endParaRPr lang="en-US" altLang="en-US"/>
          </a:p>
          <a:p>
            <a:pPr lvl="1" eaLnBrk="1" hangingPunct="1">
              <a:buFontTx/>
              <a:buNone/>
            </a:pPr>
            <a:r>
              <a:rPr lang="en-US" altLang="en-US"/>
              <a:t>	</a:t>
            </a:r>
            <a:r>
              <a:rPr lang="en-US" altLang="en-US" sz="2400">
                <a:hlinkClick r:id="rId2"/>
              </a:rPr>
              <a:t>http://www.youtube.com/watch?v=DfPeprQ7oGc</a:t>
            </a:r>
            <a:r>
              <a:rPr lang="en-US" altLang="en-US" sz="2400"/>
              <a:t> </a:t>
            </a:r>
          </a:p>
        </p:txBody>
      </p:sp>
      <p:sp>
        <p:nvSpPr>
          <p:cNvPr id="14339" name="Rectangle 4">
            <a:extLst>
              <a:ext uri="{FF2B5EF4-FFF2-40B4-BE49-F238E27FC236}">
                <a16:creationId xmlns:a16="http://schemas.microsoft.com/office/drawing/2014/main" id="{9E217B0E-45A7-4680-989D-A243C3B0A192}"/>
              </a:ext>
            </a:extLst>
          </p:cNvPr>
          <p:cNvSpPr>
            <a:spLocks noChangeArrowheads="1"/>
          </p:cNvSpPr>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pPr>
            <a:r>
              <a:rPr lang="en-US" altLang="en-US" sz="3200">
                <a:solidFill>
                  <a:schemeClr val="folHlink"/>
                </a:solidFill>
              </a:rPr>
              <a:t>	Check this link for Particle-Wave Duality explanation </a:t>
            </a:r>
          </a:p>
          <a:p>
            <a:pPr eaLnBrk="1" hangingPunct="1">
              <a:spcBef>
                <a:spcPct val="20000"/>
              </a:spcBef>
              <a:buFontTx/>
              <a:buChar char="•"/>
            </a:pPr>
            <a:endParaRPr lang="en-US" altLang="en-US" sz="3200">
              <a:solidFill>
                <a:schemeClr val="folHlink"/>
              </a:solidFill>
            </a:endParaRPr>
          </a:p>
          <a:p>
            <a:pPr lvl="1" eaLnBrk="1" hangingPunct="1">
              <a:spcBef>
                <a:spcPct val="20000"/>
              </a:spcBef>
            </a:pPr>
            <a:r>
              <a:rPr lang="en-US" altLang="en-US" sz="2800">
                <a:solidFill>
                  <a:srgbClr val="FFFF66"/>
                </a:solidFill>
              </a:rPr>
              <a:t>	</a:t>
            </a:r>
            <a:r>
              <a:rPr lang="en-US" altLang="en-US" sz="2400">
                <a:solidFill>
                  <a:srgbClr val="FFFF66"/>
                </a:solidFill>
                <a:hlinkClick r:id="rId2"/>
              </a:rPr>
              <a:t>http://www.youtube.com/watch?v=DfPeprQ7oGc</a:t>
            </a:r>
            <a:r>
              <a:rPr lang="en-US" altLang="en-US" sz="2800">
                <a:solidFill>
                  <a:srgbClr val="FFFF66"/>
                </a:solidFill>
              </a:rPr>
              <a:t> </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1519</TotalTime>
  <Words>1961</Words>
  <Application>Microsoft Office PowerPoint</Application>
  <PresentationFormat>On-screen Show (4:3)</PresentationFormat>
  <Paragraphs>169</Paragraphs>
  <Slides>37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43" baseType="lpstr">
      <vt:lpstr>Arial</vt:lpstr>
      <vt:lpstr>Calibri</vt:lpstr>
      <vt:lpstr>Wingdings</vt:lpstr>
      <vt:lpstr>Symbol</vt:lpstr>
      <vt:lpstr>Default Design</vt:lpstr>
      <vt:lpstr>MathType 6.0 Equation</vt:lpstr>
      <vt:lpstr>Quantum Physics-PHY305</vt:lpstr>
      <vt:lpstr>Basics of Quantum Mechanics - Why Quantum Physics? -</vt:lpstr>
      <vt:lpstr>Basics of Quantum Mechanics - Classical Point of View -</vt:lpstr>
      <vt:lpstr>Basics of Quantum Mechanics - Quantum Point of View -</vt:lpstr>
      <vt:lpstr>Basics of Quantum Mechanics - Heisenberg Uncertainty Principle -</vt:lpstr>
      <vt:lpstr>Basics of Quantum Mechanics - The Correspondence Principle -</vt:lpstr>
      <vt:lpstr>Basics of Quantum Mechanics - Particle-Wave Duality -</vt:lpstr>
      <vt:lpstr>Basics of Quantum Mechanics - Particle-Wave Duality -</vt:lpstr>
      <vt:lpstr>PowerPoint Presentation</vt:lpstr>
      <vt:lpstr>PowerPoint Presentation</vt:lpstr>
      <vt:lpstr>Basics of Quantum Mechanics - Blackbody Radiation -</vt:lpstr>
      <vt:lpstr>Blackbody?</vt:lpstr>
      <vt:lpstr>Blackbody Radiation</vt:lpstr>
      <vt:lpstr>PowerPoint Presentation</vt:lpstr>
      <vt:lpstr>PowerPoint Presentation</vt:lpstr>
      <vt:lpstr>PowerPoint Presentation</vt:lpstr>
      <vt:lpstr>Two Catastrophes?</vt:lpstr>
      <vt:lpstr>PowerPoint Presentation</vt:lpstr>
      <vt:lpstr>PowerPoint Presentation</vt:lpstr>
      <vt:lpstr>PowerPoint Presentation</vt:lpstr>
      <vt:lpstr>Basics of Quantum Mechanics - Photoelectric Effect -</vt:lpstr>
      <vt:lpstr>Basics of Quantum Mechanics - Photoelectric Effect -</vt:lpstr>
      <vt:lpstr>Basics of Quantum Mechanics - Photoelectric Effect -</vt:lpstr>
      <vt:lpstr>Basics of Quantum Mechanics - Photoelectric Effect -</vt:lpstr>
      <vt:lpstr>PowerPoint Presentation</vt:lpstr>
      <vt:lpstr>Basics of Quantum Mechanics - Aharonov – Bohm Effect -</vt:lpstr>
      <vt:lpstr>PowerPoint Presentation</vt:lpstr>
      <vt:lpstr>Basics of Quantum Mechanics - What is Quantum Mechanics? -</vt:lpstr>
      <vt:lpstr>Basics of Quantum Mechanics - First Postulate of Quantum Mechanics -</vt:lpstr>
      <vt:lpstr>Basics of Quantum Mechanics - First Postulate of Quantum Mechanics -</vt:lpstr>
      <vt:lpstr>Basics of Quantum Mechanics - Second Postulate of Quantum Mechanics -</vt:lpstr>
      <vt:lpstr>Basics of Quantum Mechanics - Second Postulate of Quantum Mechanics -</vt:lpstr>
      <vt:lpstr>Basics of Quantum Mechanics - Third Postulate of Quantum Mechanics -</vt:lpstr>
      <vt:lpstr>Basics of Quantum Mechanics - More on Operators -</vt:lpstr>
      <vt:lpstr>Basics of Quantum Mechanics - More on Operators -</vt:lpstr>
      <vt:lpstr>Basics of Quantum Mechanics - Fourth Postulate of Quantum Mechanics -</vt:lpstr>
      <vt:lpstr>Basics of Quantum Mechanics - Fourth Postulate of Quantum Mechanics -</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Basics of Quantum Mechanics</dc:title>
  <dc:creator>DR. KAREEM SEMIU</dc:creator>
  <cp:lastModifiedBy>Ademola Balogun</cp:lastModifiedBy>
  <cp:revision>27</cp:revision>
  <dcterms:created xsi:type="dcterms:W3CDTF">2010-05-24T23:01:09Z</dcterms:created>
  <dcterms:modified xsi:type="dcterms:W3CDTF">2021-08-15T19:30:57Z</dcterms:modified>
</cp:coreProperties>
</file>