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Mario\Desktop\Ph.D%20Data-%20Omolola\Analyses.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lrMapOvr bg1="lt1" tx1="dk1" bg2="lt2" tx2="dk2" accent1="accent1" accent2="accent2" accent3="accent3" accent4="accent4" accent5="accent5" accent6="accent6" hlink="hlink" folHlink="folHlink"/>
  <c:chart>
    <c:plotArea>
      <c:layout/>
      <c:barChart>
        <c:barDir val="col"/>
        <c:grouping val="clustered"/>
        <c:ser>
          <c:idx val="0"/>
          <c:order val="0"/>
          <c:tx>
            <c:strRef>
              <c:f>'Clinical trial'!$B$38</c:f>
              <c:strCache>
                <c:ptCount val="1"/>
                <c:pt idx="0">
                  <c:v>Week 1</c:v>
                </c:pt>
              </c:strCache>
            </c:strRef>
          </c:tx>
          <c:cat>
            <c:strRef>
              <c:f>'Clinical trial'!$A$39:$A$40</c:f>
              <c:strCache>
                <c:ptCount val="2"/>
                <c:pt idx="0">
                  <c:v>Extruded meal</c:v>
                </c:pt>
                <c:pt idx="1">
                  <c:v>Control</c:v>
                </c:pt>
              </c:strCache>
            </c:strRef>
          </c:cat>
          <c:val>
            <c:numRef>
              <c:f>'Clinical trial'!$B$39:$B$40</c:f>
              <c:numCache>
                <c:formatCode>General</c:formatCode>
                <c:ptCount val="2"/>
                <c:pt idx="0">
                  <c:v>0.30000000000000032</c:v>
                </c:pt>
                <c:pt idx="1">
                  <c:v>0.30000000000000032</c:v>
                </c:pt>
              </c:numCache>
            </c:numRef>
          </c:val>
        </c:ser>
        <c:ser>
          <c:idx val="1"/>
          <c:order val="1"/>
          <c:tx>
            <c:strRef>
              <c:f>'Clinical trial'!$C$38</c:f>
              <c:strCache>
                <c:ptCount val="1"/>
                <c:pt idx="0">
                  <c:v>Week 2</c:v>
                </c:pt>
              </c:strCache>
            </c:strRef>
          </c:tx>
          <c:cat>
            <c:strRef>
              <c:f>'Clinical trial'!$A$39:$A$40</c:f>
              <c:strCache>
                <c:ptCount val="2"/>
                <c:pt idx="0">
                  <c:v>Extruded meal</c:v>
                </c:pt>
                <c:pt idx="1">
                  <c:v>Control</c:v>
                </c:pt>
              </c:strCache>
            </c:strRef>
          </c:cat>
          <c:val>
            <c:numRef>
              <c:f>'Clinical trial'!$C$39:$C$40</c:f>
              <c:numCache>
                <c:formatCode>General</c:formatCode>
                <c:ptCount val="2"/>
                <c:pt idx="0">
                  <c:v>0.62000000000000821</c:v>
                </c:pt>
                <c:pt idx="1">
                  <c:v>0.64000000000000923</c:v>
                </c:pt>
              </c:numCache>
            </c:numRef>
          </c:val>
        </c:ser>
        <c:ser>
          <c:idx val="2"/>
          <c:order val="2"/>
          <c:tx>
            <c:strRef>
              <c:f>'Clinical trial'!$D$38</c:f>
              <c:strCache>
                <c:ptCount val="1"/>
                <c:pt idx="0">
                  <c:v>Week 3</c:v>
                </c:pt>
              </c:strCache>
            </c:strRef>
          </c:tx>
          <c:cat>
            <c:strRef>
              <c:f>'Clinical trial'!$A$39:$A$40</c:f>
              <c:strCache>
                <c:ptCount val="2"/>
                <c:pt idx="0">
                  <c:v>Extruded meal</c:v>
                </c:pt>
                <c:pt idx="1">
                  <c:v>Control</c:v>
                </c:pt>
              </c:strCache>
            </c:strRef>
          </c:cat>
          <c:val>
            <c:numRef>
              <c:f>'Clinical trial'!$D$39:$D$40</c:f>
              <c:numCache>
                <c:formatCode>General</c:formatCode>
                <c:ptCount val="2"/>
                <c:pt idx="0">
                  <c:v>0.9</c:v>
                </c:pt>
                <c:pt idx="1">
                  <c:v>0.94000000000000061</c:v>
                </c:pt>
              </c:numCache>
            </c:numRef>
          </c:val>
        </c:ser>
        <c:ser>
          <c:idx val="3"/>
          <c:order val="3"/>
          <c:tx>
            <c:strRef>
              <c:f>'Clinical trial'!$E$38</c:f>
              <c:strCache>
                <c:ptCount val="1"/>
                <c:pt idx="0">
                  <c:v>Week 4</c:v>
                </c:pt>
              </c:strCache>
            </c:strRef>
          </c:tx>
          <c:cat>
            <c:strRef>
              <c:f>'Clinical trial'!$A$39:$A$40</c:f>
              <c:strCache>
                <c:ptCount val="2"/>
                <c:pt idx="0">
                  <c:v>Extruded meal</c:v>
                </c:pt>
                <c:pt idx="1">
                  <c:v>Control</c:v>
                </c:pt>
              </c:strCache>
            </c:strRef>
          </c:cat>
          <c:val>
            <c:numRef>
              <c:f>'Clinical trial'!$E$39:$E$40</c:f>
              <c:numCache>
                <c:formatCode>General</c:formatCode>
                <c:ptCount val="2"/>
                <c:pt idx="0">
                  <c:v>1.24</c:v>
                </c:pt>
                <c:pt idx="1">
                  <c:v>1.28</c:v>
                </c:pt>
              </c:numCache>
            </c:numRef>
          </c:val>
        </c:ser>
        <c:ser>
          <c:idx val="4"/>
          <c:order val="4"/>
          <c:tx>
            <c:strRef>
              <c:f>'Clinical trial'!$F$38</c:f>
              <c:strCache>
                <c:ptCount val="1"/>
                <c:pt idx="0">
                  <c:v>Week 5</c:v>
                </c:pt>
              </c:strCache>
            </c:strRef>
          </c:tx>
          <c:cat>
            <c:strRef>
              <c:f>'Clinical trial'!$A$39:$A$40</c:f>
              <c:strCache>
                <c:ptCount val="2"/>
                <c:pt idx="0">
                  <c:v>Extruded meal</c:v>
                </c:pt>
                <c:pt idx="1">
                  <c:v>Control</c:v>
                </c:pt>
              </c:strCache>
            </c:strRef>
          </c:cat>
          <c:val>
            <c:numRef>
              <c:f>'Clinical trial'!$F$39:$F$40</c:f>
              <c:numCache>
                <c:formatCode>General</c:formatCode>
                <c:ptCount val="2"/>
                <c:pt idx="0">
                  <c:v>1.59</c:v>
                </c:pt>
                <c:pt idx="1">
                  <c:v>1.62</c:v>
                </c:pt>
              </c:numCache>
            </c:numRef>
          </c:val>
        </c:ser>
        <c:ser>
          <c:idx val="5"/>
          <c:order val="5"/>
          <c:tx>
            <c:strRef>
              <c:f>'Clinical trial'!$G$38</c:f>
              <c:strCache>
                <c:ptCount val="1"/>
                <c:pt idx="0">
                  <c:v>Week 6</c:v>
                </c:pt>
              </c:strCache>
            </c:strRef>
          </c:tx>
          <c:cat>
            <c:strRef>
              <c:f>'Clinical trial'!$A$39:$A$40</c:f>
              <c:strCache>
                <c:ptCount val="2"/>
                <c:pt idx="0">
                  <c:v>Extruded meal</c:v>
                </c:pt>
                <c:pt idx="1">
                  <c:v>Control</c:v>
                </c:pt>
              </c:strCache>
            </c:strRef>
          </c:cat>
          <c:val>
            <c:numRef>
              <c:f>'Clinical trial'!$G$39:$G$40</c:f>
              <c:numCache>
                <c:formatCode>General</c:formatCode>
                <c:ptCount val="2"/>
                <c:pt idx="0">
                  <c:v>1.8900000000000001</c:v>
                </c:pt>
                <c:pt idx="1">
                  <c:v>1.9400000000000162</c:v>
                </c:pt>
              </c:numCache>
            </c:numRef>
          </c:val>
        </c:ser>
        <c:ser>
          <c:idx val="6"/>
          <c:order val="6"/>
          <c:tx>
            <c:strRef>
              <c:f>'Clinical trial'!$H$38</c:f>
              <c:strCache>
                <c:ptCount val="1"/>
                <c:pt idx="0">
                  <c:v>Week 7</c:v>
                </c:pt>
              </c:strCache>
            </c:strRef>
          </c:tx>
          <c:cat>
            <c:strRef>
              <c:f>'Clinical trial'!$A$39:$A$40</c:f>
              <c:strCache>
                <c:ptCount val="2"/>
                <c:pt idx="0">
                  <c:v>Extruded meal</c:v>
                </c:pt>
                <c:pt idx="1">
                  <c:v>Control</c:v>
                </c:pt>
              </c:strCache>
            </c:strRef>
          </c:cat>
          <c:val>
            <c:numRef>
              <c:f>'Clinical trial'!$H$39:$H$40</c:f>
              <c:numCache>
                <c:formatCode>General</c:formatCode>
                <c:ptCount val="2"/>
                <c:pt idx="0">
                  <c:v>2.13</c:v>
                </c:pt>
                <c:pt idx="1">
                  <c:v>2.2200000000000002</c:v>
                </c:pt>
              </c:numCache>
            </c:numRef>
          </c:val>
        </c:ser>
        <c:ser>
          <c:idx val="7"/>
          <c:order val="7"/>
          <c:tx>
            <c:strRef>
              <c:f>'Clinical trial'!$I$38</c:f>
              <c:strCache>
                <c:ptCount val="1"/>
                <c:pt idx="0">
                  <c:v>Week 8</c:v>
                </c:pt>
              </c:strCache>
            </c:strRef>
          </c:tx>
          <c:cat>
            <c:strRef>
              <c:f>'Clinical trial'!$A$39:$A$40</c:f>
              <c:strCache>
                <c:ptCount val="2"/>
                <c:pt idx="0">
                  <c:v>Extruded meal</c:v>
                </c:pt>
                <c:pt idx="1">
                  <c:v>Control</c:v>
                </c:pt>
              </c:strCache>
            </c:strRef>
          </c:cat>
          <c:val>
            <c:numRef>
              <c:f>'Clinical trial'!$I$39:$I$40</c:f>
              <c:numCache>
                <c:formatCode>General</c:formatCode>
                <c:ptCount val="2"/>
                <c:pt idx="0">
                  <c:v>2.4899999999999998</c:v>
                </c:pt>
                <c:pt idx="1">
                  <c:v>2.58</c:v>
                </c:pt>
              </c:numCache>
            </c:numRef>
          </c:val>
        </c:ser>
        <c:axId val="184549376"/>
        <c:axId val="184550912"/>
      </c:barChart>
      <c:catAx>
        <c:axId val="184549376"/>
        <c:scaling>
          <c:orientation val="minMax"/>
        </c:scaling>
        <c:axPos val="b"/>
        <c:tickLblPos val="nextTo"/>
        <c:txPr>
          <a:bodyPr/>
          <a:lstStyle/>
          <a:p>
            <a:pPr>
              <a:defRPr lang="en-US" sz="1600"/>
            </a:pPr>
            <a:endParaRPr lang="en-US"/>
          </a:p>
        </c:txPr>
        <c:crossAx val="184550912"/>
        <c:crosses val="autoZero"/>
        <c:auto val="1"/>
        <c:lblAlgn val="ctr"/>
        <c:lblOffset val="100"/>
      </c:catAx>
      <c:valAx>
        <c:axId val="184550912"/>
        <c:scaling>
          <c:orientation val="minMax"/>
        </c:scaling>
        <c:axPos val="l"/>
        <c:majorGridlines>
          <c:spPr>
            <a:ln>
              <a:noFill/>
            </a:ln>
          </c:spPr>
        </c:majorGridlines>
        <c:numFmt formatCode="General" sourceLinked="1"/>
        <c:tickLblPos val="nextTo"/>
        <c:txPr>
          <a:bodyPr/>
          <a:lstStyle/>
          <a:p>
            <a:pPr>
              <a:defRPr lang="en-US" sz="1600"/>
            </a:pPr>
            <a:endParaRPr lang="en-US"/>
          </a:p>
        </c:txPr>
        <c:crossAx val="184549376"/>
        <c:crosses val="autoZero"/>
        <c:crossBetween val="between"/>
      </c:valAx>
      <c:spPr>
        <a:ln>
          <a:noFill/>
        </a:ln>
      </c:spPr>
    </c:plotArea>
    <c:legend>
      <c:legendPos val="r"/>
      <c:layout/>
      <c:txPr>
        <a:bodyPr/>
        <a:lstStyle/>
        <a:p>
          <a:pPr>
            <a:defRPr lang="en-US" sz="1600"/>
          </a:pPr>
          <a:endParaRPr lang="en-US"/>
        </a:p>
      </c:txPr>
    </c:legend>
    <c:plotVisOnly val="1"/>
    <c:dispBlanksAs val="gap"/>
  </c:chart>
  <c:externalData r:id="rId2"/>
  <c:userShapes r:id="rId3"/>
</c:chartSpace>
</file>

<file path=ppt/drawings/drawing1.xml><?xml version="1.0" encoding="utf-8"?>
<c:userShapes xmlns:c="http://schemas.openxmlformats.org/drawingml/2006/chart">
  <cdr:relSizeAnchor xmlns:cdr="http://schemas.openxmlformats.org/drawingml/2006/chartDrawing">
    <cdr:from>
      <cdr:x>3.36496E-7</cdr:x>
      <cdr:y>0.36102</cdr:y>
    </cdr:from>
    <cdr:to>
      <cdr:x>0.0625</cdr:x>
      <cdr:y>0.64377</cdr:y>
    </cdr:to>
    <cdr:sp macro="" textlink="">
      <cdr:nvSpPr>
        <cdr:cNvPr id="2" name="TextBox 1"/>
        <cdr:cNvSpPr txBox="1"/>
      </cdr:nvSpPr>
      <cdr:spPr>
        <a:xfrm xmlns:a="http://schemas.openxmlformats.org/drawingml/2006/main" rot="16200000">
          <a:off x="-657224" y="2809877"/>
          <a:ext cx="1685925" cy="3714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b="1"/>
            <a:t>Weight (Kg)</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21700415-21CC-4789-AAF9-4A6DF4F79D2A}" type="datetimeFigureOut">
              <a:rPr lang="en-US" smtClean="0"/>
              <a:t>2/13/2019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4A572A-19A4-4922-A8D0-072E5E8DF283}" type="slidenum">
              <a:rPr lang="en-GB" smtClean="0"/>
              <a:t>‹#›</a:t>
            </a:fld>
            <a:endParaRPr lang="en-GB"/>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700415-21CC-4789-AAF9-4A6DF4F79D2A}" type="datetimeFigureOut">
              <a:rPr lang="en-US" smtClean="0"/>
              <a:t>2/13/2019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4A572A-19A4-4922-A8D0-072E5E8DF28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700415-21CC-4789-AAF9-4A6DF4F79D2A}" type="datetimeFigureOut">
              <a:rPr lang="en-US" smtClean="0"/>
              <a:t>2/13/2019</a:t>
            </a:fld>
            <a:endParaRPr lang="en-GB"/>
          </a:p>
        </p:txBody>
      </p:sp>
      <p:sp>
        <p:nvSpPr>
          <p:cNvPr id="5" name="Footer Placeholder 4"/>
          <p:cNvSpPr>
            <a:spLocks noGrp="1"/>
          </p:cNvSpPr>
          <p:nvPr>
            <p:ph type="ftr" sz="quarter" idx="11"/>
          </p:nvPr>
        </p:nvSpPr>
        <p:spPr>
          <a:xfrm>
            <a:off x="2640597" y="6377459"/>
            <a:ext cx="3836404" cy="365125"/>
          </a:xfrm>
        </p:spPr>
        <p:txBody>
          <a:bodyPr/>
          <a:lstStyle/>
          <a:p>
            <a:endParaRPr lang="en-GB"/>
          </a:p>
        </p:txBody>
      </p:sp>
      <p:sp>
        <p:nvSpPr>
          <p:cNvPr id="6" name="Slide Number Placeholder 5"/>
          <p:cNvSpPr>
            <a:spLocks noGrp="1"/>
          </p:cNvSpPr>
          <p:nvPr>
            <p:ph type="sldNum" sz="quarter" idx="12"/>
          </p:nvPr>
        </p:nvSpPr>
        <p:spPr/>
        <p:txBody>
          <a:bodyPr/>
          <a:lstStyle/>
          <a:p>
            <a:fld id="{BD4A572A-19A4-4922-A8D0-072E5E8DF28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700415-21CC-4789-AAF9-4A6DF4F79D2A}" type="datetimeFigureOut">
              <a:rPr lang="en-US" smtClean="0"/>
              <a:t>2/13/2019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4A572A-19A4-4922-A8D0-072E5E8DF283}"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1700415-21CC-4789-AAF9-4A6DF4F79D2A}" type="datetimeFigureOut">
              <a:rPr lang="en-US" smtClean="0"/>
              <a:t>2/13/2019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4A572A-19A4-4922-A8D0-072E5E8DF283}"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1700415-21CC-4789-AAF9-4A6DF4F79D2A}" type="datetimeFigureOut">
              <a:rPr lang="en-US" smtClean="0"/>
              <a:t>2/13/2019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4A572A-19A4-4922-A8D0-072E5E8DF283}"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1700415-21CC-4789-AAF9-4A6DF4F79D2A}" type="datetimeFigureOut">
              <a:rPr lang="en-US" smtClean="0"/>
              <a:t>2/13/2019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D4A572A-19A4-4922-A8D0-072E5E8DF28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1700415-21CC-4789-AAF9-4A6DF4F79D2A}" type="datetimeFigureOut">
              <a:rPr lang="en-US" smtClean="0"/>
              <a:t>2/13/2019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D4A572A-19A4-4922-A8D0-072E5E8DF28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700415-21CC-4789-AAF9-4A6DF4F79D2A}" type="datetimeFigureOut">
              <a:rPr lang="en-US" smtClean="0"/>
              <a:t>2/13/2019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D4A572A-19A4-4922-A8D0-072E5E8DF28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1700415-21CC-4789-AAF9-4A6DF4F79D2A}" type="datetimeFigureOut">
              <a:rPr lang="en-US" smtClean="0"/>
              <a:t>2/13/2019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4A572A-19A4-4922-A8D0-072E5E8DF283}" type="slidenum">
              <a:rPr lang="en-GB" smtClean="0"/>
              <a:t>‹#›</a:t>
            </a:fld>
            <a:endParaRPr lang="en-GB"/>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21700415-21CC-4789-AAF9-4A6DF4F79D2A}" type="datetimeFigureOut">
              <a:rPr lang="en-US" smtClean="0"/>
              <a:t>2/13/2019</a:t>
            </a:fld>
            <a:endParaRPr lang="en-GB"/>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GB"/>
          </a:p>
        </p:txBody>
      </p:sp>
      <p:sp>
        <p:nvSpPr>
          <p:cNvPr id="7" name="Slide Number Placeholder 6"/>
          <p:cNvSpPr>
            <a:spLocks noGrp="1"/>
          </p:cNvSpPr>
          <p:nvPr>
            <p:ph type="sldNum" sz="quarter" idx="12"/>
          </p:nvPr>
        </p:nvSpPr>
        <p:spPr>
          <a:xfrm>
            <a:off x="8339328" y="1170432"/>
            <a:ext cx="733864" cy="201168"/>
          </a:xfrm>
        </p:spPr>
        <p:txBody>
          <a:bodyPr/>
          <a:lstStyle/>
          <a:p>
            <a:fld id="{BD4A572A-19A4-4922-A8D0-072E5E8DF283}"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21700415-21CC-4789-AAF9-4A6DF4F79D2A}" type="datetimeFigureOut">
              <a:rPr lang="en-US" smtClean="0"/>
              <a:t>2/13/2019</a:t>
            </a:fld>
            <a:endParaRPr lang="en-GB"/>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GB"/>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D4A572A-19A4-4922-A8D0-072E5E8DF283}"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428604"/>
            <a:ext cx="7772400" cy="1470025"/>
          </a:xfrm>
        </p:spPr>
        <p:txBody>
          <a:bodyPr>
            <a:normAutofit fontScale="90000"/>
          </a:bodyPr>
          <a:lstStyle/>
          <a:p>
            <a:pPr algn="ctr"/>
            <a:r>
              <a:rPr lang="en-US" sz="3100" b="1" dirty="0"/>
              <a:t>POTENTIALS OF EXTRUDED QUALITY PROTEIN MAIZE-SOYBEAN PROTEIN CONCENTRATE COMPLEMENTARY MEAL IN THE TREATMENT OF PROTEIN-ENERGY MALNUTRITION</a:t>
            </a:r>
            <a:r>
              <a:rPr lang="en-GB" dirty="0"/>
              <a:t/>
            </a:r>
            <a:br>
              <a:rPr lang="en-GB" dirty="0"/>
            </a:br>
            <a:endParaRPr lang="en-GB" dirty="0"/>
          </a:p>
        </p:txBody>
      </p:sp>
      <p:sp>
        <p:nvSpPr>
          <p:cNvPr id="3" name="Subtitle 2"/>
          <p:cNvSpPr>
            <a:spLocks noGrp="1"/>
          </p:cNvSpPr>
          <p:nvPr>
            <p:ph type="subTitle" idx="1"/>
          </p:nvPr>
        </p:nvSpPr>
        <p:spPr>
          <a:xfrm>
            <a:off x="285720" y="3000372"/>
            <a:ext cx="8643998" cy="2357454"/>
          </a:xfrm>
        </p:spPr>
        <p:txBody>
          <a:bodyPr>
            <a:normAutofit fontScale="92500" lnSpcReduction="10000"/>
          </a:bodyPr>
          <a:lstStyle/>
          <a:p>
            <a:pPr algn="ctr"/>
            <a:r>
              <a:rPr lang="en-GB" sz="2600" b="1" dirty="0" smtClean="0">
                <a:solidFill>
                  <a:srgbClr val="C00000"/>
                </a:solidFill>
              </a:rPr>
              <a:t>BY</a:t>
            </a:r>
          </a:p>
          <a:p>
            <a:pPr algn="ctr"/>
            <a:endParaRPr lang="en-GB" b="1" dirty="0" smtClean="0">
              <a:solidFill>
                <a:srgbClr val="C00000"/>
              </a:solidFill>
            </a:endParaRPr>
          </a:p>
          <a:p>
            <a:pPr algn="ctr"/>
            <a:r>
              <a:rPr lang="en-GB" sz="2200" b="1" dirty="0" smtClean="0">
                <a:solidFill>
                  <a:schemeClr val="tx1"/>
                </a:solidFill>
                <a:latin typeface="Arial Black" panose="020B0A04020102020204" pitchFamily="34" charset="0"/>
              </a:rPr>
              <a:t>OMOSEBI M.O., OSUNDAHUNSI O.F. and FAGBEMI T.N.</a:t>
            </a:r>
          </a:p>
          <a:p>
            <a:pPr algn="ctr"/>
            <a:endParaRPr lang="en-GB" b="1" dirty="0" smtClean="0">
              <a:solidFill>
                <a:schemeClr val="tx1"/>
              </a:solidFill>
            </a:endParaRPr>
          </a:p>
          <a:p>
            <a:pPr algn="ctr"/>
            <a:endParaRPr lang="en-GB" b="1" dirty="0" smtClean="0">
              <a:solidFill>
                <a:schemeClr val="tx1"/>
              </a:solidFill>
            </a:endParaRPr>
          </a:p>
          <a:p>
            <a:pPr algn="ctr"/>
            <a:r>
              <a:rPr lang="en-US" sz="2600" b="1" dirty="0" smtClean="0"/>
              <a:t>  19TH WORLD CONGRESS OF FOOD SCIENCE AND TECHNOLOGY, MUMBAI, INDIA</a:t>
            </a:r>
            <a:endParaRPr lang="en-GB" sz="3000" b="1" dirty="0" smtClean="0">
              <a:solidFill>
                <a:schemeClr val="tx1"/>
              </a:solidFill>
            </a:endParaRPr>
          </a:p>
          <a:p>
            <a:r>
              <a:rPr lang="en-GB" sz="2400" b="1" dirty="0" smtClean="0">
                <a:solidFill>
                  <a:schemeClr val="tx1"/>
                </a:solidFill>
              </a:rPr>
              <a:t>									</a:t>
            </a:r>
            <a:endParaRPr lang="en-GB" sz="1600" b="1" dirty="0" smtClean="0">
              <a:solidFill>
                <a:schemeClr val="tx1"/>
              </a:solidFill>
              <a:latin typeface="Arial Black" panose="020B0A04020102020204" pitchFamily="34" charset="0"/>
            </a:endParaRPr>
          </a:p>
          <a:p>
            <a:endParaRPr lang="en-GB" dirty="0"/>
          </a:p>
        </p:txBody>
      </p:sp>
      <p:sp>
        <p:nvSpPr>
          <p:cNvPr id="4" name="TextBox 3"/>
          <p:cNvSpPr txBox="1"/>
          <p:nvPr/>
        </p:nvSpPr>
        <p:spPr>
          <a:xfrm>
            <a:off x="5072066" y="6143644"/>
            <a:ext cx="3714776" cy="369332"/>
          </a:xfrm>
          <a:prstGeom prst="rect">
            <a:avLst/>
          </a:prstGeom>
          <a:noFill/>
        </p:spPr>
        <p:txBody>
          <a:bodyPr wrap="square" rtlCol="0">
            <a:spAutoFit/>
          </a:bodyPr>
          <a:lstStyle/>
          <a:p>
            <a:r>
              <a:rPr lang="en-GB" b="1" dirty="0" smtClean="0">
                <a:solidFill>
                  <a:schemeClr val="tx1"/>
                </a:solidFill>
                <a:latin typeface="Arial Black" panose="020B0A04020102020204" pitchFamily="34" charset="0"/>
              </a:rPr>
              <a:t>OCTOBER 2018</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dirty="0" smtClean="0"/>
              <a:t>Table </a:t>
            </a:r>
            <a:r>
              <a:rPr lang="en-US" sz="2000" dirty="0" smtClean="0"/>
              <a:t>3. </a:t>
            </a:r>
            <a:r>
              <a:rPr lang="en-US" sz="2000" dirty="0" smtClean="0"/>
              <a:t>Anthropometric measurement (length, weight, MUAC) of the children fed the extruded meal of QPM, soybean concentrate and cassava starch before and after treatment period and control diet.</a:t>
            </a:r>
            <a:r>
              <a:rPr lang="en-GB" dirty="0" smtClean="0"/>
              <a:t/>
            </a:r>
            <a:br>
              <a:rPr lang="en-GB" dirty="0" smtClean="0"/>
            </a:br>
            <a:endParaRPr lang="en-GB" dirty="0"/>
          </a:p>
        </p:txBody>
      </p:sp>
      <p:graphicFrame>
        <p:nvGraphicFramePr>
          <p:cNvPr id="4" name="Content Placeholder 3"/>
          <p:cNvGraphicFramePr>
            <a:graphicFrameLocks noGrp="1"/>
          </p:cNvGraphicFramePr>
          <p:nvPr>
            <p:ph idx="1"/>
          </p:nvPr>
        </p:nvGraphicFramePr>
        <p:xfrm>
          <a:off x="214278" y="1500174"/>
          <a:ext cx="8715444" cy="4657598"/>
        </p:xfrm>
        <a:graphic>
          <a:graphicData uri="http://schemas.openxmlformats.org/drawingml/2006/table">
            <a:tbl>
              <a:tblPr firstRow="1" bandRow="1">
                <a:tableStyleId>{5C22544A-7EE6-4342-B048-85BDC9FD1C3A}</a:tableStyleId>
              </a:tblPr>
              <a:tblGrid>
                <a:gridCol w="726287"/>
                <a:gridCol w="726287"/>
                <a:gridCol w="726287"/>
                <a:gridCol w="726287"/>
                <a:gridCol w="726287"/>
                <a:gridCol w="726287"/>
                <a:gridCol w="726287"/>
                <a:gridCol w="726287"/>
                <a:gridCol w="726287"/>
                <a:gridCol w="726287"/>
                <a:gridCol w="726287"/>
                <a:gridCol w="726287"/>
              </a:tblGrid>
              <a:tr h="370840">
                <a:tc>
                  <a:txBody>
                    <a:bodyPr/>
                    <a:lstStyle/>
                    <a:p>
                      <a:pPr algn="just">
                        <a:lnSpc>
                          <a:spcPct val="115000"/>
                        </a:lnSpc>
                        <a:spcAft>
                          <a:spcPts val="1000"/>
                        </a:spcAft>
                      </a:pPr>
                      <a:r>
                        <a:rPr lang="en-US" sz="1100" dirty="0">
                          <a:latin typeface="Times New Roman"/>
                          <a:ea typeface="Calibri"/>
                          <a:cs typeface="Times New Roman"/>
                        </a:rPr>
                        <a:t>Infant </a:t>
                      </a:r>
                      <a:endParaRPr lang="en-GB" sz="1100" dirty="0">
                        <a:latin typeface="Calibri"/>
                        <a:ea typeface="Calibri"/>
                        <a:cs typeface="Times New Roman"/>
                      </a:endParaRPr>
                    </a:p>
                  </a:txBody>
                  <a:tcPr marL="68580" marR="68580" marT="0" marB="0"/>
                </a:tc>
                <a:tc>
                  <a:txBody>
                    <a:bodyPr/>
                    <a:lstStyle/>
                    <a:p>
                      <a:pPr algn="just">
                        <a:lnSpc>
                          <a:spcPct val="115000"/>
                        </a:lnSpc>
                        <a:spcAft>
                          <a:spcPts val="1000"/>
                        </a:spcAft>
                      </a:pPr>
                      <a:r>
                        <a:rPr lang="en-US" sz="1100">
                          <a:latin typeface="Times New Roman"/>
                          <a:ea typeface="Calibri"/>
                          <a:cs typeface="Times New Roman"/>
                        </a:rPr>
                        <a:t>Initial Age (months)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100">
                          <a:latin typeface="Times New Roman"/>
                          <a:ea typeface="Calibri"/>
                          <a:cs typeface="Times New Roman"/>
                        </a:rPr>
                        <a:t>Initial Percentile </a:t>
                      </a:r>
                      <a:endParaRPr lang="en-GB" sz="1100">
                        <a:latin typeface="Calibri"/>
                        <a:ea typeface="Calibri"/>
                        <a:cs typeface="Times New Roman"/>
                      </a:endParaRPr>
                    </a:p>
                  </a:txBody>
                  <a:tcPr marL="68580" marR="68580" marT="0" marB="0"/>
                </a:tc>
                <a:tc gridSpan="2">
                  <a:txBody>
                    <a:bodyPr/>
                    <a:lstStyle/>
                    <a:p>
                      <a:pPr algn="just">
                        <a:lnSpc>
                          <a:spcPct val="115000"/>
                        </a:lnSpc>
                        <a:spcAft>
                          <a:spcPts val="1000"/>
                        </a:spcAft>
                      </a:pPr>
                      <a:r>
                        <a:rPr lang="en-US" sz="1100">
                          <a:latin typeface="Times New Roman"/>
                          <a:ea typeface="Calibri"/>
                          <a:cs typeface="Times New Roman"/>
                        </a:rPr>
                        <a:t>Length (cm)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15000"/>
                        </a:lnSpc>
                        <a:spcAft>
                          <a:spcPts val="1000"/>
                        </a:spcAft>
                      </a:pPr>
                      <a:r>
                        <a:rPr lang="en-US" sz="1100">
                          <a:latin typeface="Times New Roman"/>
                          <a:ea typeface="Calibri"/>
                          <a:cs typeface="Times New Roman"/>
                        </a:rPr>
                        <a:t>Final Percentile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100">
                          <a:latin typeface="Times New Roman"/>
                          <a:ea typeface="Calibri"/>
                          <a:cs typeface="Times New Roman"/>
                        </a:rPr>
                        <a:t>Initial Percentile </a:t>
                      </a:r>
                      <a:endParaRPr lang="en-GB" sz="1100">
                        <a:latin typeface="Calibri"/>
                        <a:ea typeface="Calibri"/>
                        <a:cs typeface="Times New Roman"/>
                      </a:endParaRPr>
                    </a:p>
                  </a:txBody>
                  <a:tcPr marL="68580" marR="68580" marT="0" marB="0"/>
                </a:tc>
                <a:tc gridSpan="2">
                  <a:txBody>
                    <a:bodyPr/>
                    <a:lstStyle/>
                    <a:p>
                      <a:pPr algn="just">
                        <a:lnSpc>
                          <a:spcPct val="115000"/>
                        </a:lnSpc>
                        <a:spcAft>
                          <a:spcPts val="1000"/>
                        </a:spcAft>
                      </a:pPr>
                      <a:r>
                        <a:rPr lang="en-US" sz="1100">
                          <a:latin typeface="Times New Roman"/>
                          <a:ea typeface="Calibri"/>
                          <a:cs typeface="Times New Roman"/>
                        </a:rPr>
                        <a:t>Weight  (kg)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15000"/>
                        </a:lnSpc>
                        <a:spcAft>
                          <a:spcPts val="1000"/>
                        </a:spcAft>
                      </a:pPr>
                      <a:r>
                        <a:rPr lang="en-US" sz="1100">
                          <a:latin typeface="Times New Roman"/>
                          <a:ea typeface="Calibri"/>
                          <a:cs typeface="Times New Roman"/>
                        </a:rPr>
                        <a:t>Final Percentile</a:t>
                      </a:r>
                      <a:endParaRPr lang="en-GB" sz="1100">
                        <a:latin typeface="Calibri"/>
                        <a:ea typeface="Calibri"/>
                        <a:cs typeface="Times New Roman"/>
                      </a:endParaRPr>
                    </a:p>
                  </a:txBody>
                  <a:tcPr marL="68580" marR="68580" marT="0" marB="0"/>
                </a:tc>
                <a:tc gridSpan="2">
                  <a:txBody>
                    <a:bodyPr/>
                    <a:lstStyle/>
                    <a:p>
                      <a:pPr algn="just">
                        <a:lnSpc>
                          <a:spcPct val="115000"/>
                        </a:lnSpc>
                        <a:spcAft>
                          <a:spcPts val="1000"/>
                        </a:spcAft>
                      </a:pPr>
                      <a:r>
                        <a:rPr lang="en-US" sz="1100">
                          <a:latin typeface="Times New Roman"/>
                          <a:ea typeface="Calibri"/>
                          <a:cs typeface="Times New Roman"/>
                        </a:rPr>
                        <a:t>Mid Upper arm circumference (cm) </a:t>
                      </a:r>
                      <a:endParaRPr lang="en-GB" sz="1100">
                        <a:latin typeface="Calibri"/>
                        <a:ea typeface="Calibri"/>
                        <a:cs typeface="Times New Roman"/>
                      </a:endParaRPr>
                    </a:p>
                  </a:txBody>
                  <a:tcPr marL="68580" marR="68580" marT="0" marB="0"/>
                </a:tc>
                <a:tc hMerge="1">
                  <a:txBody>
                    <a:bodyPr/>
                    <a:lstStyle/>
                    <a:p>
                      <a:endParaRPr lang="en-GB"/>
                    </a:p>
                  </a:txBody>
                  <a:tcPr/>
                </a:tc>
              </a:tr>
              <a:tr h="370840">
                <a:tc>
                  <a:txBody>
                    <a:bodyPr/>
                    <a:lstStyle/>
                    <a:p>
                      <a:pPr>
                        <a:lnSpc>
                          <a:spcPct val="115000"/>
                        </a:lnSpc>
                      </a:pPr>
                      <a:endParaRPr lang="en-GB" sz="1100">
                        <a:latin typeface="Calibri"/>
                      </a:endParaRPr>
                    </a:p>
                  </a:txBody>
                  <a:tcPr marL="68580" marR="68580" marT="0" marB="0"/>
                </a:tc>
                <a:tc>
                  <a:txBody>
                    <a:bodyPr/>
                    <a:lstStyle/>
                    <a:p>
                      <a:pPr>
                        <a:lnSpc>
                          <a:spcPct val="115000"/>
                        </a:lnSpc>
                      </a:pPr>
                      <a:endParaRPr lang="en-GB" sz="1100">
                        <a:latin typeface="Calibri"/>
                      </a:endParaRPr>
                    </a:p>
                  </a:txBody>
                  <a:tcPr marL="68580" marR="68580" marT="0" marB="0"/>
                </a:tc>
                <a:tc gridSpan="2">
                  <a:txBody>
                    <a:bodyPr/>
                    <a:lstStyle/>
                    <a:p>
                      <a:pPr algn="just">
                        <a:lnSpc>
                          <a:spcPct val="115000"/>
                        </a:lnSpc>
                        <a:spcAft>
                          <a:spcPts val="1000"/>
                        </a:spcAft>
                      </a:pPr>
                      <a:r>
                        <a:rPr lang="en-US" sz="1200">
                          <a:latin typeface="Times New Roman"/>
                          <a:ea typeface="Calibri"/>
                          <a:cs typeface="Times New Roman"/>
                        </a:rPr>
                        <a:t>Before </a:t>
                      </a:r>
                      <a:endParaRPr lang="en-GB" sz="1100">
                        <a:latin typeface="Calibri"/>
                        <a:ea typeface="Calibri"/>
                        <a:cs typeface="Times New Roman"/>
                      </a:endParaRPr>
                    </a:p>
                  </a:txBody>
                  <a:tcPr marL="68580" marR="68580" marT="0" marB="0"/>
                </a:tc>
                <a:tc hMerge="1">
                  <a:txBody>
                    <a:bodyPr/>
                    <a:lstStyle/>
                    <a:p>
                      <a:endParaRPr lang="en-GB"/>
                    </a:p>
                  </a:txBody>
                  <a:tcPr/>
                </a:tc>
                <a:tc gridSpan="2">
                  <a:txBody>
                    <a:bodyPr/>
                    <a:lstStyle/>
                    <a:p>
                      <a:pPr algn="just">
                        <a:lnSpc>
                          <a:spcPct val="115000"/>
                        </a:lnSpc>
                        <a:spcAft>
                          <a:spcPts val="1000"/>
                        </a:spcAft>
                      </a:pPr>
                      <a:r>
                        <a:rPr lang="en-US" sz="1200">
                          <a:latin typeface="Times New Roman"/>
                          <a:ea typeface="Calibri"/>
                          <a:cs typeface="Times New Roman"/>
                        </a:rPr>
                        <a:t>After </a:t>
                      </a:r>
                      <a:endParaRPr lang="en-GB" sz="1100">
                        <a:latin typeface="Calibri"/>
                        <a:ea typeface="Calibri"/>
                        <a:cs typeface="Times New Roman"/>
                      </a:endParaRPr>
                    </a:p>
                  </a:txBody>
                  <a:tcPr marL="68580" marR="68580" marT="0" marB="0"/>
                </a:tc>
                <a:tc hMerge="1">
                  <a:txBody>
                    <a:bodyPr/>
                    <a:lstStyle/>
                    <a:p>
                      <a:endParaRPr lang="en-GB"/>
                    </a:p>
                  </a:txBody>
                  <a:tcPr/>
                </a:tc>
                <a:tc gridSpan="2">
                  <a:txBody>
                    <a:bodyPr/>
                    <a:lstStyle/>
                    <a:p>
                      <a:pPr algn="just">
                        <a:lnSpc>
                          <a:spcPct val="115000"/>
                        </a:lnSpc>
                        <a:spcAft>
                          <a:spcPts val="1000"/>
                        </a:spcAft>
                      </a:pPr>
                      <a:r>
                        <a:rPr lang="en-US" sz="1200">
                          <a:latin typeface="Times New Roman"/>
                          <a:ea typeface="Calibri"/>
                          <a:cs typeface="Times New Roman"/>
                        </a:rPr>
                        <a:t>Before </a:t>
                      </a:r>
                      <a:endParaRPr lang="en-GB" sz="1100">
                        <a:latin typeface="Calibri"/>
                        <a:ea typeface="Calibri"/>
                        <a:cs typeface="Times New Roman"/>
                      </a:endParaRPr>
                    </a:p>
                  </a:txBody>
                  <a:tcPr marL="68580" marR="68580" marT="0" marB="0"/>
                </a:tc>
                <a:tc hMerge="1">
                  <a:txBody>
                    <a:bodyPr/>
                    <a:lstStyle/>
                    <a:p>
                      <a:endParaRPr lang="en-GB"/>
                    </a:p>
                  </a:txBody>
                  <a:tcPr/>
                </a:tc>
                <a:tc gridSpan="2">
                  <a:txBody>
                    <a:bodyPr/>
                    <a:lstStyle/>
                    <a:p>
                      <a:pPr algn="just">
                        <a:lnSpc>
                          <a:spcPct val="115000"/>
                        </a:lnSpc>
                        <a:spcAft>
                          <a:spcPts val="1000"/>
                        </a:spcAft>
                      </a:pPr>
                      <a:r>
                        <a:rPr lang="en-US" sz="1200">
                          <a:latin typeface="Times New Roman"/>
                          <a:ea typeface="Calibri"/>
                          <a:cs typeface="Times New Roman"/>
                        </a:rPr>
                        <a:t>After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15000"/>
                        </a:lnSpc>
                        <a:spcAft>
                          <a:spcPts val="1000"/>
                        </a:spcAft>
                      </a:pPr>
                      <a:r>
                        <a:rPr lang="en-US" sz="1200">
                          <a:latin typeface="Times New Roman"/>
                          <a:ea typeface="Calibri"/>
                          <a:cs typeface="Times New Roman"/>
                        </a:rPr>
                        <a:t>Before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After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1</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12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&lt;50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73.0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76.5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7.3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9.3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14.5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15.9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2</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&lt;50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72.0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2-5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9.5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13.5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15.0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3</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8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69.0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72.0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&lt;2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6.5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9.0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&gt;50</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12.5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14.3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4</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80.0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83.5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2-5</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8.0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10.4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≥75</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13.8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15.5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5</a:t>
                      </a:r>
                      <a:r>
                        <a:rPr lang="en-US" sz="1200" baseline="30000">
                          <a:solidFill>
                            <a:srgbClr val="000000"/>
                          </a:solidFill>
                          <a:latin typeface="Times New Roman"/>
                          <a:ea typeface="Calibri"/>
                          <a:cs typeface="Times New Roman"/>
                        </a:rPr>
                        <a:t> 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17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&lt;50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79.0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83.0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2-5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8.5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11.1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≥75</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14.1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15.5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6</a:t>
                      </a:r>
                      <a:r>
                        <a:rPr lang="en-US" sz="1200" baseline="30000">
                          <a:solidFill>
                            <a:srgbClr val="000000"/>
                          </a:solidFill>
                          <a:latin typeface="Times New Roman"/>
                          <a:ea typeface="Calibri"/>
                          <a:cs typeface="Times New Roman"/>
                        </a:rPr>
                        <a:t>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12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&lt;2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63.0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65.0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&lt;2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&lt;2</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4.7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7.8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=2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10.3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12.0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7</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9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72.0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75.2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&gt;75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5-10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7.6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10.0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≥75</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14.3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15.7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8</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73.0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75.5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&lt;2</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6.7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9.1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&gt;50</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13.0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14.3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9</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8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68.5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73.2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5-10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6.6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9.0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&gt;50</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13.5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15.0 </a:t>
                      </a:r>
                      <a:endParaRPr lang="en-GB" sz="1100">
                        <a:latin typeface="Calibri"/>
                        <a:ea typeface="Calibri"/>
                        <a:cs typeface="Times New Roman"/>
                      </a:endParaRPr>
                    </a:p>
                  </a:txBody>
                  <a:tcPr marL="68580" marR="68580" marT="0" marB="0"/>
                </a:tc>
              </a:tr>
              <a:tr h="370840">
                <a:tc>
                  <a:txBody>
                    <a:bodyPr/>
                    <a:lstStyle/>
                    <a:p>
                      <a:pPr algn="just">
                        <a:lnSpc>
                          <a:spcPct val="150000"/>
                        </a:lnSpc>
                        <a:spcAft>
                          <a:spcPts val="1000"/>
                        </a:spcAft>
                      </a:pPr>
                      <a:r>
                        <a:rPr lang="en-US" sz="1200">
                          <a:solidFill>
                            <a:srgbClr val="000000"/>
                          </a:solidFill>
                          <a:latin typeface="Times New Roman"/>
                          <a:ea typeface="Calibri"/>
                          <a:cs typeface="Times New Roman"/>
                        </a:rPr>
                        <a:t>10</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9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70.5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73.7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&gt;50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=2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6.4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9.0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&gt;50</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a:latin typeface="Times New Roman"/>
                          <a:ea typeface="Calibri"/>
                          <a:cs typeface="Times New Roman"/>
                        </a:rPr>
                        <a:t>12.5 </a:t>
                      </a:r>
                      <a:endParaRPr lang="en-GB" sz="1100">
                        <a:latin typeface="Calibri"/>
                        <a:ea typeface="Calibri"/>
                        <a:cs typeface="Times New Roman"/>
                      </a:endParaRPr>
                    </a:p>
                  </a:txBody>
                  <a:tcPr marL="68580" marR="68580" marT="0" marB="0"/>
                </a:tc>
                <a:tc>
                  <a:txBody>
                    <a:bodyPr/>
                    <a:lstStyle/>
                    <a:p>
                      <a:pPr algn="just">
                        <a:lnSpc>
                          <a:spcPct val="115000"/>
                        </a:lnSpc>
                        <a:spcAft>
                          <a:spcPts val="1000"/>
                        </a:spcAft>
                      </a:pPr>
                      <a:r>
                        <a:rPr lang="en-US" sz="1200" dirty="0">
                          <a:latin typeface="Times New Roman"/>
                          <a:ea typeface="Calibri"/>
                          <a:cs typeface="Times New Roman"/>
                        </a:rPr>
                        <a:t>14.7 </a:t>
                      </a:r>
                      <a:endParaRPr lang="en-GB" sz="1100" dirty="0">
                        <a:latin typeface="Calibri"/>
                        <a:ea typeface="Calibri"/>
                        <a:cs typeface="Times New Roman"/>
                      </a:endParaRPr>
                    </a:p>
                  </a:txBody>
                  <a:tcPr marL="68580" marR="68580" marT="0" marB="0"/>
                </a:tc>
              </a:tr>
            </a:tbl>
          </a:graphicData>
        </a:graphic>
      </p:graphicFrame>
      <p:sp>
        <p:nvSpPr>
          <p:cNvPr id="5" name="TextBox 4"/>
          <p:cNvSpPr txBox="1"/>
          <p:nvPr/>
        </p:nvSpPr>
        <p:spPr>
          <a:xfrm>
            <a:off x="214282" y="6429396"/>
            <a:ext cx="8572560" cy="553998"/>
          </a:xfrm>
          <a:prstGeom prst="rect">
            <a:avLst/>
          </a:prstGeom>
          <a:noFill/>
        </p:spPr>
        <p:txBody>
          <a:bodyPr wrap="square" rtlCol="0">
            <a:spAutoFit/>
          </a:bodyPr>
          <a:lstStyle/>
          <a:p>
            <a:r>
              <a:rPr lang="en-US" sz="1200" dirty="0"/>
              <a:t>EFA: Extruded Formulated Meal.  CD: Control Diet (</a:t>
            </a:r>
            <a:r>
              <a:rPr lang="en-US" sz="1200" dirty="0" err="1"/>
              <a:t>Cerelac</a:t>
            </a:r>
            <a:r>
              <a:rPr lang="en-US" sz="1200" dirty="0"/>
              <a:t>). MUAC: Mid Upper arm circumference *Male children</a:t>
            </a:r>
            <a:endParaRPr lang="en-GB" sz="1200" dirty="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55448"/>
            <a:ext cx="8643998" cy="1252728"/>
          </a:xfrm>
        </p:spPr>
        <p:txBody>
          <a:bodyPr>
            <a:normAutofit/>
          </a:bodyPr>
          <a:lstStyle/>
          <a:p>
            <a:r>
              <a:rPr lang="en-US" sz="1800" dirty="0" smtClean="0"/>
              <a:t>Table </a:t>
            </a:r>
            <a:r>
              <a:rPr lang="en-US" sz="1800" dirty="0" smtClean="0"/>
              <a:t>4: </a:t>
            </a:r>
            <a:r>
              <a:rPr lang="en-US" sz="1800" dirty="0" smtClean="0"/>
              <a:t>Anthropometric measurement (</a:t>
            </a:r>
            <a:r>
              <a:rPr lang="en-US" sz="1800" dirty="0" err="1" smtClean="0"/>
              <a:t>Head:Chest</a:t>
            </a:r>
            <a:r>
              <a:rPr lang="en-US" sz="1800" dirty="0" smtClean="0"/>
              <a:t> ratio, triceps and </a:t>
            </a:r>
            <a:r>
              <a:rPr lang="en-US" sz="1800" dirty="0" err="1" smtClean="0"/>
              <a:t>subscapular</a:t>
            </a:r>
            <a:r>
              <a:rPr lang="en-US" sz="1800" dirty="0" smtClean="0"/>
              <a:t>) of the children fed the extruded meal of QPM, soybean concentrate and cassava starch and control diet before and after treatment period</a:t>
            </a:r>
            <a:r>
              <a:rPr lang="en-GB" sz="1800" dirty="0" smtClean="0"/>
              <a:t/>
            </a:r>
            <a:br>
              <a:rPr lang="en-GB" sz="1800" dirty="0" smtClean="0"/>
            </a:br>
            <a:endParaRPr lang="en-GB" sz="1800" dirty="0"/>
          </a:p>
        </p:txBody>
      </p:sp>
      <p:graphicFrame>
        <p:nvGraphicFramePr>
          <p:cNvPr id="4" name="Content Placeholder 3"/>
          <p:cNvGraphicFramePr>
            <a:graphicFrameLocks noGrp="1"/>
          </p:cNvGraphicFramePr>
          <p:nvPr>
            <p:ph idx="1"/>
          </p:nvPr>
        </p:nvGraphicFramePr>
        <p:xfrm>
          <a:off x="285720" y="1500169"/>
          <a:ext cx="8644000" cy="4724736"/>
        </p:xfrm>
        <a:graphic>
          <a:graphicData uri="http://schemas.openxmlformats.org/drawingml/2006/table">
            <a:tbl>
              <a:tblPr firstRow="1" bandRow="1">
                <a:tableStyleId>{5C22544A-7EE6-4342-B048-85BDC9FD1C3A}</a:tableStyleId>
              </a:tblPr>
              <a:tblGrid>
                <a:gridCol w="1080500"/>
                <a:gridCol w="1080500"/>
                <a:gridCol w="1080500"/>
                <a:gridCol w="1080500"/>
                <a:gridCol w="1080500"/>
                <a:gridCol w="1080500"/>
                <a:gridCol w="1080500"/>
                <a:gridCol w="1080500"/>
              </a:tblGrid>
              <a:tr h="393728">
                <a:tc>
                  <a:txBody>
                    <a:bodyPr/>
                    <a:lstStyle/>
                    <a:p>
                      <a:pPr algn="just">
                        <a:lnSpc>
                          <a:spcPct val="150000"/>
                        </a:lnSpc>
                        <a:spcAft>
                          <a:spcPts val="1000"/>
                        </a:spcAft>
                      </a:pPr>
                      <a:r>
                        <a:rPr lang="en-US" sz="1200" dirty="0">
                          <a:latin typeface="Times New Roman"/>
                          <a:ea typeface="Calibri"/>
                          <a:cs typeface="Times New Roman"/>
                        </a:rPr>
                        <a:t>Infant </a:t>
                      </a:r>
                      <a:endParaRPr lang="en-GB" sz="1100" dirty="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Age (months)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latin typeface="Times New Roman"/>
                          <a:ea typeface="Calibri"/>
                          <a:cs typeface="Times New Roman"/>
                        </a:rPr>
                        <a:t>Head : Chest </a:t>
                      </a:r>
                      <a:endParaRPr lang="en-GB" sz="1100">
                        <a:latin typeface="Calibri"/>
                        <a:ea typeface="Calibri"/>
                        <a:cs typeface="Times New Roman"/>
                      </a:endParaRPr>
                    </a:p>
                  </a:txBody>
                  <a:tcPr marL="68580" marR="68580" marT="0" marB="0"/>
                </a:tc>
                <a:tc hMerge="1">
                  <a:txBody>
                    <a:bodyPr/>
                    <a:lstStyle/>
                    <a:p>
                      <a:endParaRPr lang="en-GB"/>
                    </a:p>
                  </a:txBody>
                  <a:tcPr/>
                </a:tc>
                <a:tc gridSpan="2">
                  <a:txBody>
                    <a:bodyPr/>
                    <a:lstStyle/>
                    <a:p>
                      <a:pPr algn="just">
                        <a:lnSpc>
                          <a:spcPct val="150000"/>
                        </a:lnSpc>
                        <a:spcAft>
                          <a:spcPts val="1000"/>
                        </a:spcAft>
                      </a:pPr>
                      <a:r>
                        <a:rPr lang="en-US" sz="1200">
                          <a:latin typeface="Times New Roman"/>
                          <a:ea typeface="Calibri"/>
                          <a:cs typeface="Times New Roman"/>
                        </a:rPr>
                        <a:t>Triceps  (mm) </a:t>
                      </a:r>
                      <a:endParaRPr lang="en-GB" sz="1100">
                        <a:latin typeface="Calibri"/>
                        <a:ea typeface="Calibri"/>
                        <a:cs typeface="Times New Roman"/>
                      </a:endParaRPr>
                    </a:p>
                  </a:txBody>
                  <a:tcPr marL="68580" marR="68580" marT="0" marB="0"/>
                </a:tc>
                <a:tc hMerge="1">
                  <a:txBody>
                    <a:bodyPr/>
                    <a:lstStyle/>
                    <a:p>
                      <a:endParaRPr lang="en-GB"/>
                    </a:p>
                  </a:txBody>
                  <a:tcPr/>
                </a:tc>
                <a:tc gridSpan="2">
                  <a:txBody>
                    <a:bodyPr/>
                    <a:lstStyle/>
                    <a:p>
                      <a:pPr algn="just">
                        <a:lnSpc>
                          <a:spcPct val="150000"/>
                        </a:lnSpc>
                        <a:spcAft>
                          <a:spcPts val="1000"/>
                        </a:spcAft>
                      </a:pPr>
                      <a:r>
                        <a:rPr lang="en-US" sz="1200">
                          <a:latin typeface="Times New Roman"/>
                          <a:ea typeface="Calibri"/>
                          <a:cs typeface="Times New Roman"/>
                        </a:rPr>
                        <a:t>Subscapular (mm) </a:t>
                      </a:r>
                      <a:endParaRPr lang="en-GB" sz="1100">
                        <a:latin typeface="Calibri"/>
                        <a:ea typeface="Calibri"/>
                        <a:cs typeface="Times New Roman"/>
                      </a:endParaRPr>
                    </a:p>
                  </a:txBody>
                  <a:tcPr marL="68580" marR="68580" marT="0" marB="0"/>
                </a:tc>
                <a:tc hMerge="1">
                  <a:txBody>
                    <a:bodyPr/>
                    <a:lstStyle/>
                    <a:p>
                      <a:endParaRPr lang="en-GB"/>
                    </a:p>
                  </a:txBody>
                  <a:tcPr/>
                </a:tc>
              </a:tr>
              <a:tr h="393728">
                <a:tc>
                  <a:txBody>
                    <a:bodyPr/>
                    <a:lstStyle/>
                    <a:p>
                      <a:pPr>
                        <a:lnSpc>
                          <a:spcPct val="115000"/>
                        </a:lnSpc>
                      </a:pPr>
                      <a:endParaRPr lang="en-GB" sz="1100">
                        <a:latin typeface="Calibri"/>
                      </a:endParaRPr>
                    </a:p>
                  </a:txBody>
                  <a:tcPr marL="68580" marR="68580" marT="0" marB="0"/>
                </a:tc>
                <a:tc>
                  <a:txBody>
                    <a:bodyPr/>
                    <a:lstStyle/>
                    <a:p>
                      <a:pPr>
                        <a:lnSpc>
                          <a:spcPct val="115000"/>
                        </a:lnSpc>
                      </a:pPr>
                      <a:endParaRPr lang="en-GB" sz="1100">
                        <a:latin typeface="Calibri"/>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Before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After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Before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After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Before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After </a:t>
                      </a:r>
                      <a:endParaRPr lang="en-GB" sz="110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1</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12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1.05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0.98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14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6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dirty="0">
                          <a:latin typeface="Times New Roman"/>
                          <a:ea typeface="Calibri"/>
                          <a:cs typeface="Times New Roman"/>
                        </a:rPr>
                        <a:t>8 </a:t>
                      </a:r>
                      <a:endParaRPr lang="en-GB" sz="1100" dirty="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2</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11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0.98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0.94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14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6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7 </a:t>
                      </a:r>
                      <a:endParaRPr lang="en-GB" sz="110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3</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8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1.04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0.96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14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5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8 </a:t>
                      </a:r>
                      <a:endParaRPr lang="en-GB" sz="110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4</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16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0.98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0.94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7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13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5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8 </a:t>
                      </a:r>
                      <a:endParaRPr lang="en-GB" sz="110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5</a:t>
                      </a:r>
                      <a:r>
                        <a:rPr lang="en-US" sz="1200" baseline="30000">
                          <a:solidFill>
                            <a:srgbClr val="000000"/>
                          </a:solidFill>
                          <a:latin typeface="Times New Roman"/>
                          <a:ea typeface="Calibri"/>
                          <a:cs typeface="Times New Roman"/>
                        </a:rPr>
                        <a:t> 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18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0.99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0.94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9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13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5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8 </a:t>
                      </a:r>
                      <a:endParaRPr lang="en-GB" sz="110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6</a:t>
                      </a:r>
                      <a:r>
                        <a:rPr lang="en-US" sz="1200" baseline="30000">
                          <a:solidFill>
                            <a:srgbClr val="000000"/>
                          </a:solidFill>
                          <a:latin typeface="Times New Roman"/>
                          <a:ea typeface="Calibri"/>
                          <a:cs typeface="Times New Roman"/>
                        </a:rPr>
                        <a:t>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12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1.08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1.02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6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9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3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7 </a:t>
                      </a:r>
                      <a:endParaRPr lang="en-GB" sz="110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7</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9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0.98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0.96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9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13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6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8 </a:t>
                      </a:r>
                      <a:endParaRPr lang="en-GB" sz="110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8</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1.00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0.97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7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4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6 </a:t>
                      </a:r>
                      <a:endParaRPr lang="en-GB" sz="110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9</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8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1.00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0.96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9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14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5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6 </a:t>
                      </a:r>
                      <a:endParaRPr lang="en-GB" sz="1100">
                        <a:latin typeface="Calibri"/>
                        <a:ea typeface="Calibri"/>
                        <a:cs typeface="Times New Roman"/>
                      </a:endParaRPr>
                    </a:p>
                  </a:txBody>
                  <a:tcPr marL="68580" marR="68580" marT="0" marB="0"/>
                </a:tc>
              </a:tr>
              <a:tr h="393728">
                <a:tc>
                  <a:txBody>
                    <a:bodyPr/>
                    <a:lstStyle/>
                    <a:p>
                      <a:pPr algn="just">
                        <a:lnSpc>
                          <a:spcPct val="150000"/>
                        </a:lnSpc>
                        <a:spcAft>
                          <a:spcPts val="1000"/>
                        </a:spcAft>
                      </a:pPr>
                      <a:r>
                        <a:rPr lang="en-US" sz="1200">
                          <a:solidFill>
                            <a:srgbClr val="000000"/>
                          </a:solidFill>
                          <a:latin typeface="Times New Roman"/>
                          <a:ea typeface="Calibri"/>
                          <a:cs typeface="Times New Roman"/>
                        </a:rPr>
                        <a:t>10</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9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1.07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0.99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9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13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latin typeface="Times New Roman"/>
                          <a:ea typeface="Calibri"/>
                          <a:cs typeface="Times New Roman"/>
                        </a:rPr>
                        <a:t>5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dirty="0">
                          <a:latin typeface="Times New Roman"/>
                          <a:ea typeface="Calibri"/>
                          <a:cs typeface="Times New Roman"/>
                        </a:rPr>
                        <a:t>7 </a:t>
                      </a:r>
                      <a:endParaRPr lang="en-GB" sz="1100" dirty="0">
                        <a:latin typeface="Calibri"/>
                        <a:ea typeface="Calibri"/>
                        <a:cs typeface="Times New Roman"/>
                      </a:endParaRPr>
                    </a:p>
                  </a:txBody>
                  <a:tcPr marL="68580" marR="68580" marT="0" marB="0"/>
                </a:tc>
              </a:tr>
            </a:tbl>
          </a:graphicData>
        </a:graphic>
      </p:graphicFrame>
      <p:sp>
        <p:nvSpPr>
          <p:cNvPr id="5" name="TextBox 4"/>
          <p:cNvSpPr txBox="1"/>
          <p:nvPr/>
        </p:nvSpPr>
        <p:spPr>
          <a:xfrm>
            <a:off x="500034" y="6500834"/>
            <a:ext cx="8286808" cy="584775"/>
          </a:xfrm>
          <a:prstGeom prst="rect">
            <a:avLst/>
          </a:prstGeom>
          <a:noFill/>
        </p:spPr>
        <p:txBody>
          <a:bodyPr wrap="square" rtlCol="0">
            <a:spAutoFit/>
          </a:bodyPr>
          <a:lstStyle/>
          <a:p>
            <a:r>
              <a:rPr lang="en-US" sz="1400" dirty="0"/>
              <a:t>EFA: Extruded Formulated Meal  CD: Control Diet (</a:t>
            </a:r>
            <a:r>
              <a:rPr lang="en-US" sz="1400" dirty="0" err="1"/>
              <a:t>Cerelac</a:t>
            </a:r>
            <a:r>
              <a:rPr lang="en-US" sz="1400" dirty="0"/>
              <a:t>) *Male children</a:t>
            </a:r>
            <a:endParaRPr lang="en-GB" sz="1400" dirty="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smtClean="0"/>
              <a:t>Table 2. Mineral composition (mg/100g) of the extruded meal of QPM, soybean concentrate and cassava starch.</a:t>
            </a:r>
            <a:r>
              <a:rPr lang="en-GB" dirty="0" smtClean="0"/>
              <a:t/>
            </a:r>
            <a:br>
              <a:rPr lang="en-GB" dirty="0" smtClean="0"/>
            </a:br>
            <a:endParaRPr lang="en-GB" dirty="0"/>
          </a:p>
        </p:txBody>
      </p:sp>
      <p:graphicFrame>
        <p:nvGraphicFramePr>
          <p:cNvPr id="4" name="Content Placeholder 3"/>
          <p:cNvGraphicFramePr>
            <a:graphicFrameLocks noGrp="1"/>
          </p:cNvGraphicFramePr>
          <p:nvPr>
            <p:ph idx="1"/>
          </p:nvPr>
        </p:nvGraphicFramePr>
        <p:xfrm>
          <a:off x="2071670" y="1000105"/>
          <a:ext cx="4643470" cy="5224800"/>
        </p:xfrm>
        <a:graphic>
          <a:graphicData uri="http://schemas.openxmlformats.org/drawingml/2006/table">
            <a:tbl>
              <a:tblPr firstRow="1" bandRow="1">
                <a:tableStyleId>{5C22544A-7EE6-4342-B048-85BDC9FD1C3A}</a:tableStyleId>
              </a:tblPr>
              <a:tblGrid>
                <a:gridCol w="2321735"/>
                <a:gridCol w="2321735"/>
              </a:tblGrid>
              <a:tr h="435400">
                <a:tc>
                  <a:txBody>
                    <a:bodyPr/>
                    <a:lstStyle/>
                    <a:p>
                      <a:pPr>
                        <a:lnSpc>
                          <a:spcPct val="115000"/>
                        </a:lnSpc>
                        <a:spcAft>
                          <a:spcPts val="1000"/>
                        </a:spcAft>
                      </a:pPr>
                      <a:r>
                        <a:rPr lang="en-US" sz="1200" dirty="0">
                          <a:solidFill>
                            <a:srgbClr val="000000"/>
                          </a:solidFill>
                          <a:latin typeface="Times New Roman"/>
                          <a:ea typeface="Calibri"/>
                          <a:cs typeface="Times New Roman"/>
                        </a:rPr>
                        <a:t>Mineral </a:t>
                      </a:r>
                      <a:endParaRPr lang="en-GB" sz="1100" dirty="0">
                        <a:latin typeface="Calibri"/>
                        <a:ea typeface="Calibri"/>
                        <a:cs typeface="Times New Roman"/>
                      </a:endParaRPr>
                    </a:p>
                  </a:txBody>
                  <a:tcPr marL="68580" marR="68580" marT="0" marB="0"/>
                </a:tc>
                <a:tc>
                  <a:txBody>
                    <a:bodyPr/>
                    <a:lstStyle/>
                    <a:p>
                      <a:pPr>
                        <a:lnSpc>
                          <a:spcPct val="115000"/>
                        </a:lnSpc>
                        <a:spcAft>
                          <a:spcPts val="1000"/>
                        </a:spcAft>
                      </a:pPr>
                      <a:r>
                        <a:rPr lang="en-US" sz="1200">
                          <a:solidFill>
                            <a:srgbClr val="000000"/>
                          </a:solidFill>
                          <a:latin typeface="Times New Roman"/>
                          <a:ea typeface="Calibri"/>
                          <a:cs typeface="Times New Roman"/>
                        </a:rPr>
                        <a:t>EFA </a:t>
                      </a:r>
                      <a:endParaRPr lang="en-GB" sz="1100">
                        <a:latin typeface="Calibri"/>
                        <a:ea typeface="Calibri"/>
                        <a:cs typeface="Times New Roman"/>
                      </a:endParaRPr>
                    </a:p>
                  </a:txBody>
                  <a:tcPr marL="68580" marR="68580" marT="0" marB="0"/>
                </a:tc>
              </a:tr>
              <a:tr h="435400">
                <a:tc>
                  <a:txBody>
                    <a:bodyPr/>
                    <a:lstStyle/>
                    <a:p>
                      <a:pPr>
                        <a:lnSpc>
                          <a:spcPct val="115000"/>
                        </a:lnSpc>
                        <a:spcAft>
                          <a:spcPts val="1000"/>
                        </a:spcAft>
                      </a:pPr>
                      <a:r>
                        <a:rPr lang="en-US" sz="1200">
                          <a:solidFill>
                            <a:srgbClr val="000000"/>
                          </a:solidFill>
                          <a:latin typeface="Times New Roman"/>
                          <a:ea typeface="Calibri"/>
                          <a:cs typeface="Times New Roman"/>
                        </a:rPr>
                        <a:t>Sodium (mg/100g) </a:t>
                      </a:r>
                      <a:endParaRPr lang="en-GB" sz="1100">
                        <a:latin typeface="Calibri"/>
                        <a:ea typeface="Calibri"/>
                        <a:cs typeface="Times New Roman"/>
                      </a:endParaRPr>
                    </a:p>
                  </a:txBody>
                  <a:tcPr marL="68580" marR="68580" marT="0" marB="0"/>
                </a:tc>
                <a:tc>
                  <a:txBody>
                    <a:bodyPr/>
                    <a:lstStyle/>
                    <a:p>
                      <a:pPr>
                        <a:lnSpc>
                          <a:spcPct val="115000"/>
                        </a:lnSpc>
                        <a:spcAft>
                          <a:spcPts val="1000"/>
                        </a:spcAft>
                      </a:pPr>
                      <a:r>
                        <a:rPr lang="en-US" sz="1200">
                          <a:solidFill>
                            <a:srgbClr val="000000"/>
                          </a:solidFill>
                          <a:latin typeface="Times New Roman"/>
                          <a:ea typeface="Calibri"/>
                          <a:cs typeface="Times New Roman"/>
                        </a:rPr>
                        <a:t>58.80</a:t>
                      </a:r>
                      <a:r>
                        <a:rPr lang="en-US" sz="1200">
                          <a:solidFill>
                            <a:srgbClr val="000000"/>
                          </a:solidFill>
                          <a:latin typeface="Times New Roman"/>
                          <a:ea typeface="Times New Roman"/>
                          <a:cs typeface="Times New Roman"/>
                        </a:rPr>
                        <a:t>±1.5</a:t>
                      </a:r>
                      <a:r>
                        <a:rPr lang="en-US" sz="1200" baseline="30000">
                          <a:solidFill>
                            <a:srgbClr val="000000"/>
                          </a:solidFill>
                          <a:latin typeface="Times New Roman"/>
                          <a:ea typeface="Calibri"/>
                          <a:cs typeface="Times New Roman"/>
                        </a:rPr>
                        <a:t>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r>
              <a:tr h="435400">
                <a:tc>
                  <a:txBody>
                    <a:bodyPr/>
                    <a:lstStyle/>
                    <a:p>
                      <a:pPr>
                        <a:lnSpc>
                          <a:spcPct val="115000"/>
                        </a:lnSpc>
                        <a:spcAft>
                          <a:spcPts val="1000"/>
                        </a:spcAft>
                      </a:pPr>
                      <a:r>
                        <a:rPr lang="en-US" sz="1200">
                          <a:solidFill>
                            <a:srgbClr val="000000"/>
                          </a:solidFill>
                          <a:latin typeface="Times New Roman"/>
                          <a:ea typeface="Calibri"/>
                          <a:cs typeface="Times New Roman"/>
                        </a:rPr>
                        <a:t>Potassium (mg/100g) </a:t>
                      </a:r>
                      <a:endParaRPr lang="en-GB" sz="1100">
                        <a:latin typeface="Calibri"/>
                        <a:ea typeface="Calibri"/>
                        <a:cs typeface="Times New Roman"/>
                      </a:endParaRPr>
                    </a:p>
                  </a:txBody>
                  <a:tcPr marL="68580" marR="68580" marT="0" marB="0"/>
                </a:tc>
                <a:tc>
                  <a:txBody>
                    <a:bodyPr/>
                    <a:lstStyle/>
                    <a:p>
                      <a:pPr>
                        <a:lnSpc>
                          <a:spcPct val="115000"/>
                        </a:lnSpc>
                        <a:spcAft>
                          <a:spcPts val="1000"/>
                        </a:spcAft>
                      </a:pPr>
                      <a:r>
                        <a:rPr lang="en-US" sz="1200">
                          <a:solidFill>
                            <a:srgbClr val="000000"/>
                          </a:solidFill>
                          <a:latin typeface="Times New Roman"/>
                          <a:ea typeface="Calibri"/>
                          <a:cs typeface="Times New Roman"/>
                        </a:rPr>
                        <a:t>421.45</a:t>
                      </a:r>
                      <a:r>
                        <a:rPr lang="en-US" sz="1200">
                          <a:solidFill>
                            <a:srgbClr val="000000"/>
                          </a:solidFill>
                          <a:latin typeface="Times New Roman"/>
                          <a:ea typeface="Times New Roman"/>
                          <a:cs typeface="Times New Roman"/>
                        </a:rPr>
                        <a:t>±1.9</a:t>
                      </a:r>
                      <a:r>
                        <a:rPr lang="en-US" sz="1200" baseline="30000">
                          <a:solidFill>
                            <a:srgbClr val="000000"/>
                          </a:solidFill>
                          <a:latin typeface="Times New Roman"/>
                          <a:ea typeface="Calibri"/>
                          <a:cs typeface="Times New Roman"/>
                        </a:rPr>
                        <a:t>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r>
              <a:tr h="435400">
                <a:tc>
                  <a:txBody>
                    <a:bodyPr/>
                    <a:lstStyle/>
                    <a:p>
                      <a:pPr>
                        <a:lnSpc>
                          <a:spcPct val="115000"/>
                        </a:lnSpc>
                        <a:spcAft>
                          <a:spcPts val="1000"/>
                        </a:spcAft>
                      </a:pPr>
                      <a:r>
                        <a:rPr lang="en-US" sz="1200">
                          <a:solidFill>
                            <a:srgbClr val="000000"/>
                          </a:solidFill>
                          <a:latin typeface="Times New Roman"/>
                          <a:ea typeface="Calibri"/>
                          <a:cs typeface="Times New Roman"/>
                        </a:rPr>
                        <a:t>Iron (mg/100g) </a:t>
                      </a:r>
                      <a:endParaRPr lang="en-GB" sz="1100">
                        <a:latin typeface="Calibri"/>
                        <a:ea typeface="Calibri"/>
                        <a:cs typeface="Times New Roman"/>
                      </a:endParaRPr>
                    </a:p>
                  </a:txBody>
                  <a:tcPr marL="68580" marR="68580" marT="0" marB="0"/>
                </a:tc>
                <a:tc>
                  <a:txBody>
                    <a:bodyPr/>
                    <a:lstStyle/>
                    <a:p>
                      <a:pPr>
                        <a:lnSpc>
                          <a:spcPct val="115000"/>
                        </a:lnSpc>
                        <a:spcAft>
                          <a:spcPts val="1000"/>
                        </a:spcAft>
                      </a:pPr>
                      <a:r>
                        <a:rPr lang="en-US" sz="1200">
                          <a:solidFill>
                            <a:srgbClr val="000000"/>
                          </a:solidFill>
                          <a:latin typeface="Times New Roman"/>
                          <a:ea typeface="Calibri"/>
                          <a:cs typeface="Times New Roman"/>
                        </a:rPr>
                        <a:t>22.24</a:t>
                      </a:r>
                      <a:r>
                        <a:rPr lang="en-US" sz="1200">
                          <a:solidFill>
                            <a:srgbClr val="000000"/>
                          </a:solidFill>
                          <a:latin typeface="Times New Roman"/>
                          <a:ea typeface="Times New Roman"/>
                          <a:cs typeface="Times New Roman"/>
                        </a:rPr>
                        <a:t>±1.5</a:t>
                      </a:r>
                      <a:r>
                        <a:rPr lang="en-US" sz="1200" baseline="30000">
                          <a:solidFill>
                            <a:srgbClr val="000000"/>
                          </a:solidFill>
                          <a:latin typeface="Times New Roman"/>
                          <a:ea typeface="Calibri"/>
                          <a:cs typeface="Times New Roman"/>
                        </a:rPr>
                        <a:t>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r>
              <a:tr h="435400">
                <a:tc>
                  <a:txBody>
                    <a:bodyPr/>
                    <a:lstStyle/>
                    <a:p>
                      <a:pPr>
                        <a:lnSpc>
                          <a:spcPct val="115000"/>
                        </a:lnSpc>
                        <a:spcAft>
                          <a:spcPts val="1000"/>
                        </a:spcAft>
                      </a:pPr>
                      <a:r>
                        <a:rPr lang="en-US" sz="1200">
                          <a:solidFill>
                            <a:srgbClr val="000000"/>
                          </a:solidFill>
                          <a:latin typeface="Times New Roman"/>
                          <a:ea typeface="Calibri"/>
                          <a:cs typeface="Times New Roman"/>
                        </a:rPr>
                        <a:t>Magnesium (mg/100g) </a:t>
                      </a:r>
                      <a:endParaRPr lang="en-GB" sz="1100">
                        <a:latin typeface="Calibri"/>
                        <a:ea typeface="Calibri"/>
                        <a:cs typeface="Times New Roman"/>
                      </a:endParaRPr>
                    </a:p>
                  </a:txBody>
                  <a:tcPr marL="68580" marR="68580" marT="0" marB="0"/>
                </a:tc>
                <a:tc>
                  <a:txBody>
                    <a:bodyPr/>
                    <a:lstStyle/>
                    <a:p>
                      <a:pPr>
                        <a:lnSpc>
                          <a:spcPct val="115000"/>
                        </a:lnSpc>
                        <a:spcAft>
                          <a:spcPts val="1000"/>
                        </a:spcAft>
                      </a:pPr>
                      <a:r>
                        <a:rPr lang="en-US" sz="1200">
                          <a:solidFill>
                            <a:srgbClr val="000000"/>
                          </a:solidFill>
                          <a:latin typeface="Times New Roman"/>
                          <a:ea typeface="Calibri"/>
                          <a:cs typeface="Times New Roman"/>
                        </a:rPr>
                        <a:t>56.21</a:t>
                      </a:r>
                      <a:r>
                        <a:rPr lang="en-US" sz="1200">
                          <a:solidFill>
                            <a:srgbClr val="000000"/>
                          </a:solidFill>
                          <a:latin typeface="Times New Roman"/>
                          <a:ea typeface="Times New Roman"/>
                          <a:cs typeface="Times New Roman"/>
                        </a:rPr>
                        <a:t>±0.9</a:t>
                      </a:r>
                      <a:r>
                        <a:rPr lang="en-US" sz="1200" baseline="30000">
                          <a:solidFill>
                            <a:srgbClr val="000000"/>
                          </a:solidFill>
                          <a:latin typeface="Times New Roman"/>
                          <a:ea typeface="Calibri"/>
                          <a:cs typeface="Times New Roman"/>
                        </a:rPr>
                        <a:t>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r>
              <a:tr h="435400">
                <a:tc>
                  <a:txBody>
                    <a:bodyPr/>
                    <a:lstStyle/>
                    <a:p>
                      <a:pPr>
                        <a:lnSpc>
                          <a:spcPct val="115000"/>
                        </a:lnSpc>
                        <a:spcAft>
                          <a:spcPts val="1000"/>
                        </a:spcAft>
                      </a:pPr>
                      <a:r>
                        <a:rPr lang="en-US" sz="1200">
                          <a:solidFill>
                            <a:srgbClr val="000000"/>
                          </a:solidFill>
                          <a:latin typeface="Times New Roman"/>
                          <a:ea typeface="Calibri"/>
                          <a:cs typeface="Times New Roman"/>
                        </a:rPr>
                        <a:t>Calcium (mg/100g) </a:t>
                      </a:r>
                      <a:endParaRPr lang="en-GB" sz="1100">
                        <a:latin typeface="Calibri"/>
                        <a:ea typeface="Calibri"/>
                        <a:cs typeface="Times New Roman"/>
                      </a:endParaRPr>
                    </a:p>
                  </a:txBody>
                  <a:tcPr marL="68580" marR="68580" marT="0" marB="0"/>
                </a:tc>
                <a:tc>
                  <a:txBody>
                    <a:bodyPr/>
                    <a:lstStyle/>
                    <a:p>
                      <a:pPr>
                        <a:lnSpc>
                          <a:spcPct val="115000"/>
                        </a:lnSpc>
                        <a:spcAft>
                          <a:spcPts val="1000"/>
                        </a:spcAft>
                      </a:pPr>
                      <a:r>
                        <a:rPr lang="en-US" sz="1200">
                          <a:solidFill>
                            <a:srgbClr val="000000"/>
                          </a:solidFill>
                          <a:latin typeface="Times New Roman"/>
                          <a:ea typeface="Calibri"/>
                          <a:cs typeface="Times New Roman"/>
                        </a:rPr>
                        <a:t>379.48</a:t>
                      </a:r>
                      <a:r>
                        <a:rPr lang="en-US" sz="1200">
                          <a:solidFill>
                            <a:srgbClr val="000000"/>
                          </a:solidFill>
                          <a:latin typeface="Times New Roman"/>
                          <a:ea typeface="Times New Roman"/>
                          <a:cs typeface="Times New Roman"/>
                        </a:rPr>
                        <a:t>±2.2</a:t>
                      </a:r>
                      <a:r>
                        <a:rPr lang="en-US" sz="1200" baseline="30000">
                          <a:solidFill>
                            <a:srgbClr val="000000"/>
                          </a:solidFill>
                          <a:latin typeface="Times New Roman"/>
                          <a:ea typeface="Calibri"/>
                          <a:cs typeface="Times New Roman"/>
                        </a:rPr>
                        <a:t>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r>
              <a:tr h="435400">
                <a:tc>
                  <a:txBody>
                    <a:bodyPr/>
                    <a:lstStyle/>
                    <a:p>
                      <a:pPr>
                        <a:lnSpc>
                          <a:spcPct val="115000"/>
                        </a:lnSpc>
                        <a:spcAft>
                          <a:spcPts val="1000"/>
                        </a:spcAft>
                      </a:pPr>
                      <a:r>
                        <a:rPr lang="en-US" sz="1200">
                          <a:solidFill>
                            <a:srgbClr val="000000"/>
                          </a:solidFill>
                          <a:latin typeface="Times New Roman"/>
                          <a:ea typeface="Calibri"/>
                          <a:cs typeface="Times New Roman"/>
                        </a:rPr>
                        <a:t>Phosphorus (mg/100g) </a:t>
                      </a:r>
                      <a:endParaRPr lang="en-GB" sz="1100">
                        <a:latin typeface="Calibri"/>
                        <a:ea typeface="Calibri"/>
                        <a:cs typeface="Times New Roman"/>
                      </a:endParaRPr>
                    </a:p>
                  </a:txBody>
                  <a:tcPr marL="68580" marR="68580" marT="0" marB="0"/>
                </a:tc>
                <a:tc>
                  <a:txBody>
                    <a:bodyPr/>
                    <a:lstStyle/>
                    <a:p>
                      <a:pPr>
                        <a:lnSpc>
                          <a:spcPct val="115000"/>
                        </a:lnSpc>
                        <a:spcAft>
                          <a:spcPts val="1000"/>
                        </a:spcAft>
                      </a:pPr>
                      <a:r>
                        <a:rPr lang="en-US" sz="1200">
                          <a:solidFill>
                            <a:srgbClr val="000000"/>
                          </a:solidFill>
                          <a:latin typeface="Times New Roman"/>
                          <a:ea typeface="Calibri"/>
                          <a:cs typeface="Times New Roman"/>
                        </a:rPr>
                        <a:t>422.70</a:t>
                      </a:r>
                      <a:r>
                        <a:rPr lang="en-US" sz="1200">
                          <a:solidFill>
                            <a:srgbClr val="000000"/>
                          </a:solidFill>
                          <a:latin typeface="Times New Roman"/>
                          <a:ea typeface="Times New Roman"/>
                          <a:cs typeface="Times New Roman"/>
                        </a:rPr>
                        <a:t>±2.0</a:t>
                      </a:r>
                      <a:r>
                        <a:rPr lang="en-US" sz="1200" baseline="30000">
                          <a:solidFill>
                            <a:srgbClr val="000000"/>
                          </a:solidFill>
                          <a:latin typeface="Times New Roman"/>
                          <a:ea typeface="Calibri"/>
                          <a:cs typeface="Times New Roman"/>
                        </a:rPr>
                        <a:t>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r>
              <a:tr h="435400">
                <a:tc>
                  <a:txBody>
                    <a:bodyPr/>
                    <a:lstStyle/>
                    <a:p>
                      <a:pPr>
                        <a:lnSpc>
                          <a:spcPct val="115000"/>
                        </a:lnSpc>
                        <a:spcAft>
                          <a:spcPts val="1000"/>
                        </a:spcAft>
                      </a:pPr>
                      <a:r>
                        <a:rPr lang="en-US" sz="1200">
                          <a:solidFill>
                            <a:srgbClr val="000000"/>
                          </a:solidFill>
                          <a:latin typeface="Times New Roman"/>
                          <a:ea typeface="Calibri"/>
                          <a:cs typeface="Times New Roman"/>
                        </a:rPr>
                        <a:t>Zinc (mg/100g) </a:t>
                      </a:r>
                      <a:endParaRPr lang="en-GB" sz="1100">
                        <a:latin typeface="Calibri"/>
                        <a:ea typeface="Calibri"/>
                        <a:cs typeface="Times New Roman"/>
                      </a:endParaRPr>
                    </a:p>
                  </a:txBody>
                  <a:tcPr marL="68580" marR="68580" marT="0" marB="0"/>
                </a:tc>
                <a:tc>
                  <a:txBody>
                    <a:bodyPr/>
                    <a:lstStyle/>
                    <a:p>
                      <a:pPr>
                        <a:lnSpc>
                          <a:spcPct val="115000"/>
                        </a:lnSpc>
                        <a:spcAft>
                          <a:spcPts val="1000"/>
                        </a:spcAft>
                      </a:pPr>
                      <a:r>
                        <a:rPr lang="en-US" sz="1200">
                          <a:solidFill>
                            <a:srgbClr val="000000"/>
                          </a:solidFill>
                          <a:latin typeface="Times New Roman"/>
                          <a:ea typeface="Calibri"/>
                          <a:cs typeface="Times New Roman"/>
                        </a:rPr>
                        <a:t>5.33</a:t>
                      </a:r>
                      <a:r>
                        <a:rPr lang="en-US" sz="1200">
                          <a:solidFill>
                            <a:srgbClr val="000000"/>
                          </a:solidFill>
                          <a:latin typeface="Times New Roman"/>
                          <a:ea typeface="Times New Roman"/>
                          <a:cs typeface="Times New Roman"/>
                        </a:rPr>
                        <a:t>±0.8</a:t>
                      </a:r>
                      <a:r>
                        <a:rPr lang="en-US" sz="1200" baseline="30000">
                          <a:solidFill>
                            <a:srgbClr val="000000"/>
                          </a:solidFill>
                          <a:latin typeface="Times New Roman"/>
                          <a:ea typeface="Calibri"/>
                          <a:cs typeface="Times New Roman"/>
                        </a:rPr>
                        <a:t>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r>
              <a:tr h="435400">
                <a:tc>
                  <a:txBody>
                    <a:bodyPr/>
                    <a:lstStyle/>
                    <a:p>
                      <a:pPr>
                        <a:lnSpc>
                          <a:spcPct val="115000"/>
                        </a:lnSpc>
                        <a:spcAft>
                          <a:spcPts val="1000"/>
                        </a:spcAft>
                      </a:pPr>
                      <a:r>
                        <a:rPr lang="en-US" sz="1200">
                          <a:solidFill>
                            <a:srgbClr val="000000"/>
                          </a:solidFill>
                          <a:latin typeface="Times New Roman"/>
                          <a:ea typeface="Calibri"/>
                          <a:cs typeface="Times New Roman"/>
                        </a:rPr>
                        <a:t>Copper (mg/100g) </a:t>
                      </a:r>
                      <a:endParaRPr lang="en-GB" sz="1100">
                        <a:latin typeface="Calibri"/>
                        <a:ea typeface="Calibri"/>
                        <a:cs typeface="Times New Roman"/>
                      </a:endParaRPr>
                    </a:p>
                  </a:txBody>
                  <a:tcPr marL="68580" marR="68580" marT="0" marB="0"/>
                </a:tc>
                <a:tc>
                  <a:txBody>
                    <a:bodyPr/>
                    <a:lstStyle/>
                    <a:p>
                      <a:pPr>
                        <a:lnSpc>
                          <a:spcPct val="115000"/>
                        </a:lnSpc>
                        <a:spcAft>
                          <a:spcPts val="1000"/>
                        </a:spcAft>
                      </a:pPr>
                      <a:r>
                        <a:rPr lang="en-US" sz="1200">
                          <a:solidFill>
                            <a:srgbClr val="000000"/>
                          </a:solidFill>
                          <a:latin typeface="Times New Roman"/>
                          <a:ea typeface="Calibri"/>
                          <a:cs typeface="Times New Roman"/>
                        </a:rPr>
                        <a:t>8.52</a:t>
                      </a:r>
                      <a:r>
                        <a:rPr lang="en-US" sz="1200">
                          <a:solidFill>
                            <a:srgbClr val="000000"/>
                          </a:solidFill>
                          <a:latin typeface="Times New Roman"/>
                          <a:ea typeface="Times New Roman"/>
                          <a:cs typeface="Times New Roman"/>
                        </a:rPr>
                        <a:t>±0.7</a:t>
                      </a:r>
                      <a:r>
                        <a:rPr lang="en-US" sz="1200" baseline="30000">
                          <a:solidFill>
                            <a:srgbClr val="000000"/>
                          </a:solidFill>
                          <a:latin typeface="Times New Roman"/>
                          <a:ea typeface="Calibri"/>
                          <a:cs typeface="Times New Roman"/>
                        </a:rPr>
                        <a:t>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r>
              <a:tr h="435400">
                <a:tc>
                  <a:txBody>
                    <a:bodyPr/>
                    <a:lstStyle/>
                    <a:p>
                      <a:pPr algn="just">
                        <a:lnSpc>
                          <a:spcPct val="150000"/>
                        </a:lnSpc>
                        <a:spcAft>
                          <a:spcPts val="0"/>
                        </a:spcAft>
                      </a:pPr>
                      <a:r>
                        <a:rPr lang="en-US" sz="1200">
                          <a:solidFill>
                            <a:srgbClr val="000000"/>
                          </a:solidFill>
                          <a:latin typeface="Times New Roman"/>
                          <a:ea typeface="Calibri"/>
                          <a:cs typeface="Times New Roman"/>
                        </a:rPr>
                        <a:t>Ca/P</a:t>
                      </a:r>
                      <a:endParaRPr lang="en-GB" sz="1100">
                        <a:latin typeface="Calibri"/>
                        <a:ea typeface="Calibri"/>
                        <a:cs typeface="Times New Roman"/>
                      </a:endParaRPr>
                    </a:p>
                  </a:txBody>
                  <a:tcPr marL="68580" marR="68580" marT="0" marB="0"/>
                </a:tc>
                <a:tc>
                  <a:txBody>
                    <a:bodyPr/>
                    <a:lstStyle/>
                    <a:p>
                      <a:pPr algn="just">
                        <a:lnSpc>
                          <a:spcPct val="150000"/>
                        </a:lnSpc>
                        <a:spcAft>
                          <a:spcPts val="0"/>
                        </a:spcAft>
                      </a:pPr>
                      <a:r>
                        <a:rPr lang="en-US" sz="1200">
                          <a:solidFill>
                            <a:srgbClr val="000000"/>
                          </a:solidFill>
                          <a:latin typeface="Times New Roman"/>
                          <a:ea typeface="Calibri"/>
                          <a:cs typeface="Times New Roman"/>
                        </a:rPr>
                        <a:t>1.11</a:t>
                      </a:r>
                      <a:endParaRPr lang="en-GB" sz="1100">
                        <a:latin typeface="Calibri"/>
                        <a:ea typeface="Calibri"/>
                        <a:cs typeface="Times New Roman"/>
                      </a:endParaRPr>
                    </a:p>
                  </a:txBody>
                  <a:tcPr marL="68580" marR="68580" marT="0" marB="0"/>
                </a:tc>
              </a:tr>
              <a:tr h="435400">
                <a:tc>
                  <a:txBody>
                    <a:bodyPr/>
                    <a:lstStyle/>
                    <a:p>
                      <a:pPr algn="just">
                        <a:lnSpc>
                          <a:spcPct val="150000"/>
                        </a:lnSpc>
                        <a:spcAft>
                          <a:spcPts val="0"/>
                        </a:spcAft>
                      </a:pPr>
                      <a:r>
                        <a:rPr lang="en-US" sz="1200">
                          <a:solidFill>
                            <a:srgbClr val="000000"/>
                          </a:solidFill>
                          <a:latin typeface="Times New Roman"/>
                          <a:ea typeface="Calibri"/>
                          <a:cs typeface="Times New Roman"/>
                        </a:rPr>
                        <a:t>K/Na</a:t>
                      </a:r>
                      <a:endParaRPr lang="en-GB" sz="1100">
                        <a:latin typeface="Calibri"/>
                        <a:ea typeface="Calibri"/>
                        <a:cs typeface="Times New Roman"/>
                      </a:endParaRPr>
                    </a:p>
                  </a:txBody>
                  <a:tcPr marL="68580" marR="68580" marT="0" marB="0"/>
                </a:tc>
                <a:tc>
                  <a:txBody>
                    <a:bodyPr/>
                    <a:lstStyle/>
                    <a:p>
                      <a:pPr algn="just">
                        <a:lnSpc>
                          <a:spcPct val="150000"/>
                        </a:lnSpc>
                        <a:spcAft>
                          <a:spcPts val="0"/>
                        </a:spcAft>
                      </a:pPr>
                      <a:r>
                        <a:rPr lang="en-US" sz="1200">
                          <a:solidFill>
                            <a:srgbClr val="000000"/>
                          </a:solidFill>
                          <a:latin typeface="Times New Roman"/>
                          <a:ea typeface="Calibri"/>
                          <a:cs typeface="Times New Roman"/>
                        </a:rPr>
                        <a:t>6.75</a:t>
                      </a:r>
                      <a:endParaRPr lang="en-GB" sz="1100">
                        <a:latin typeface="Calibri"/>
                        <a:ea typeface="Calibri"/>
                        <a:cs typeface="Times New Roman"/>
                      </a:endParaRPr>
                    </a:p>
                  </a:txBody>
                  <a:tcPr marL="68580" marR="68580" marT="0" marB="0"/>
                </a:tc>
              </a:tr>
              <a:tr h="435400">
                <a:tc>
                  <a:txBody>
                    <a:bodyPr/>
                    <a:lstStyle/>
                    <a:p>
                      <a:pPr algn="just">
                        <a:lnSpc>
                          <a:spcPct val="150000"/>
                        </a:lnSpc>
                        <a:spcAft>
                          <a:spcPts val="0"/>
                        </a:spcAft>
                      </a:pPr>
                      <a:r>
                        <a:rPr lang="en-US" sz="1200">
                          <a:solidFill>
                            <a:srgbClr val="000000"/>
                          </a:solidFill>
                          <a:latin typeface="Times New Roman"/>
                          <a:ea typeface="Calibri"/>
                          <a:cs typeface="Times New Roman"/>
                        </a:rPr>
                        <a:t>Ca/Mg</a:t>
                      </a:r>
                      <a:endParaRPr lang="en-GB" sz="1100">
                        <a:latin typeface="Calibri"/>
                        <a:ea typeface="Calibri"/>
                        <a:cs typeface="Times New Roman"/>
                      </a:endParaRPr>
                    </a:p>
                  </a:txBody>
                  <a:tcPr marL="68580" marR="68580" marT="0" marB="0"/>
                </a:tc>
                <a:tc>
                  <a:txBody>
                    <a:bodyPr/>
                    <a:lstStyle/>
                    <a:p>
                      <a:pPr algn="just">
                        <a:lnSpc>
                          <a:spcPct val="150000"/>
                        </a:lnSpc>
                        <a:spcAft>
                          <a:spcPts val="0"/>
                        </a:spcAft>
                      </a:pPr>
                      <a:r>
                        <a:rPr lang="en-US" sz="1200" dirty="0">
                          <a:solidFill>
                            <a:srgbClr val="000000"/>
                          </a:solidFill>
                          <a:latin typeface="Times New Roman"/>
                          <a:ea typeface="Calibri"/>
                          <a:cs typeface="Times New Roman"/>
                        </a:rPr>
                        <a:t>0.15</a:t>
                      </a:r>
                      <a:endParaRPr lang="en-GB" sz="1100" dirty="0">
                        <a:latin typeface="Calibri"/>
                        <a:ea typeface="Calibri"/>
                        <a:cs typeface="Times New Roman"/>
                      </a:endParaRPr>
                    </a:p>
                  </a:txBody>
                  <a:tcPr marL="68580" marR="68580" marT="0" marB="0"/>
                </a:tc>
              </a:tr>
            </a:tbl>
          </a:graphicData>
        </a:graphic>
      </p:graphicFrame>
      <p:sp>
        <p:nvSpPr>
          <p:cNvPr id="5" name="TextBox 4"/>
          <p:cNvSpPr txBox="1"/>
          <p:nvPr/>
        </p:nvSpPr>
        <p:spPr>
          <a:xfrm>
            <a:off x="500034" y="6143644"/>
            <a:ext cx="8643966" cy="923330"/>
          </a:xfrm>
          <a:prstGeom prst="rect">
            <a:avLst/>
          </a:prstGeom>
          <a:noFill/>
        </p:spPr>
        <p:txBody>
          <a:bodyPr wrap="square" rtlCol="0">
            <a:spAutoFit/>
          </a:bodyPr>
          <a:lstStyle/>
          <a:p>
            <a:r>
              <a:rPr lang="en-US" sz="1200" dirty="0"/>
              <a:t>EFA: Extruded formulated meal</a:t>
            </a:r>
            <a:r>
              <a:rPr lang="en-US" sz="1200" b="1" dirty="0"/>
              <a:t> </a:t>
            </a:r>
            <a:endParaRPr lang="en-GB" sz="1200" dirty="0"/>
          </a:p>
          <a:p>
            <a:r>
              <a:rPr lang="en-US" sz="1200" dirty="0"/>
              <a:t>Values are means and standard deviations of three determinations.</a:t>
            </a:r>
            <a:endParaRPr lang="en-GB" sz="1200" dirty="0"/>
          </a:p>
          <a:p>
            <a:r>
              <a:rPr lang="en-US" sz="1200" dirty="0"/>
              <a:t>Values not followed by the same superscript in the same row are significantly different (p&lt;0.05).</a:t>
            </a:r>
            <a:endParaRPr lang="en-GB" sz="1200" dirty="0"/>
          </a:p>
          <a:p>
            <a:endParaRPr lang="en-GB"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000" dirty="0" smtClean="0"/>
              <a:t>Conclusion</a:t>
            </a:r>
            <a:r>
              <a:rPr lang="en-GB" dirty="0" smtClean="0"/>
              <a:t/>
            </a:r>
            <a:br>
              <a:rPr lang="en-GB" dirty="0" smtClean="0"/>
            </a:br>
            <a:endParaRPr lang="en-GB" dirty="0"/>
          </a:p>
        </p:txBody>
      </p:sp>
      <p:sp>
        <p:nvSpPr>
          <p:cNvPr id="3" name="Content Placeholder 2"/>
          <p:cNvSpPr>
            <a:spLocks noGrp="1"/>
          </p:cNvSpPr>
          <p:nvPr>
            <p:ph idx="1"/>
          </p:nvPr>
        </p:nvSpPr>
        <p:spPr>
          <a:xfrm>
            <a:off x="285720" y="1775191"/>
            <a:ext cx="8572560" cy="4797081"/>
          </a:xfrm>
        </p:spPr>
        <p:txBody>
          <a:bodyPr>
            <a:normAutofit fontScale="62500" lnSpcReduction="20000"/>
          </a:bodyPr>
          <a:lstStyle/>
          <a:p>
            <a:r>
              <a:rPr lang="en-US" dirty="0" smtClean="0"/>
              <a:t>Addition of soybean protein concentrate to quality protein maize improved the diet. </a:t>
            </a:r>
            <a:endParaRPr lang="en-US" dirty="0" smtClean="0"/>
          </a:p>
          <a:p>
            <a:endParaRPr lang="en-US" dirty="0" smtClean="0"/>
          </a:p>
          <a:p>
            <a:r>
              <a:rPr lang="en-US" dirty="0" smtClean="0"/>
              <a:t>Most </a:t>
            </a:r>
            <a:r>
              <a:rPr lang="en-US" dirty="0" smtClean="0"/>
              <a:t>of the minerals present met the minimum requirement for complementary diets. </a:t>
            </a:r>
            <a:endParaRPr lang="en-US" dirty="0" smtClean="0"/>
          </a:p>
          <a:p>
            <a:endParaRPr lang="en-US" dirty="0" smtClean="0"/>
          </a:p>
          <a:p>
            <a:r>
              <a:rPr lang="en-US" dirty="0" smtClean="0"/>
              <a:t>Experience </a:t>
            </a:r>
            <a:r>
              <a:rPr lang="en-US" dirty="0" smtClean="0"/>
              <a:t>from industrialized countries indicates that one of the best strategies to eliminate or markedly reduce micronutrient malnutrition globally is through food supplementation, with the goal of increasing the level of consumption of added nutrients to improve the nutritional status of the target population. </a:t>
            </a:r>
            <a:endParaRPr lang="en-US" dirty="0" smtClean="0"/>
          </a:p>
          <a:p>
            <a:endParaRPr lang="en-US" dirty="0" smtClean="0"/>
          </a:p>
          <a:p>
            <a:r>
              <a:rPr lang="en-US" dirty="0" smtClean="0"/>
              <a:t>The </a:t>
            </a:r>
            <a:r>
              <a:rPr lang="en-US" dirty="0" smtClean="0"/>
              <a:t>result of this study confirmed other authors’ view that </a:t>
            </a:r>
            <a:r>
              <a:rPr lang="en-US" dirty="0" err="1" smtClean="0"/>
              <a:t>anaemia</a:t>
            </a:r>
            <a:r>
              <a:rPr lang="en-US" dirty="0" smtClean="0"/>
              <a:t> is a common finding in Protein Energy Malnourished children and the condition improves as the children are given therapeutic treatment</a:t>
            </a:r>
            <a:r>
              <a:rPr lang="en-US" dirty="0" smtClean="0"/>
              <a:t>.</a:t>
            </a:r>
          </a:p>
          <a:p>
            <a:endParaRPr lang="en-US" dirty="0" smtClean="0"/>
          </a:p>
          <a:p>
            <a:r>
              <a:rPr lang="en-US" dirty="0" smtClean="0"/>
              <a:t> </a:t>
            </a:r>
            <a:r>
              <a:rPr lang="en-US" dirty="0" smtClean="0"/>
              <a:t>Most clinical signs of nutritional deficiency disappeared after treatment with the developed diet. The meal can be used to a considerable advantage in the treatment of protein energy malnutrition.</a:t>
            </a:r>
            <a:endParaRPr lang="en-GB" dirty="0" smtClean="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Introduction</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77500" lnSpcReduction="20000"/>
          </a:bodyPr>
          <a:lstStyle/>
          <a:p>
            <a:r>
              <a:rPr lang="en-US" dirty="0" smtClean="0"/>
              <a:t>Malnutrition is still a major health problem in developing countries. Formulation of nutritious complementary diets is expected to improve health and nutritional status of growing children</a:t>
            </a:r>
            <a:r>
              <a:rPr lang="en-US" dirty="0" smtClean="0"/>
              <a:t>.</a:t>
            </a:r>
          </a:p>
          <a:p>
            <a:endParaRPr lang="en-US" dirty="0" smtClean="0"/>
          </a:p>
          <a:p>
            <a:r>
              <a:rPr lang="en-US" dirty="0" smtClean="0"/>
              <a:t>The critical period for growth is in the first 2 years of life when growth faltering can result in stunting and underweight</a:t>
            </a:r>
            <a:r>
              <a:rPr lang="en-US" dirty="0" smtClean="0"/>
              <a:t>.</a:t>
            </a:r>
          </a:p>
          <a:p>
            <a:endParaRPr lang="en-US" dirty="0" smtClean="0"/>
          </a:p>
          <a:p>
            <a:r>
              <a:rPr lang="en-US" dirty="0" smtClean="0"/>
              <a:t>The diagnosis of malnutrition is mainly clinical. PEM has multiple effects on the young child. Child </a:t>
            </a:r>
            <a:r>
              <a:rPr lang="en-US" dirty="0" err="1" smtClean="0"/>
              <a:t>undernutrition</a:t>
            </a:r>
            <a:r>
              <a:rPr lang="en-US" dirty="0" smtClean="0"/>
              <a:t> is responsible for approximately 3.5 million deaths in children below the age of 5 years and for 35% of the disease burden in this age group.</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r>
              <a:rPr lang="en-US" dirty="0" smtClean="0"/>
              <a:t>The use of ready-to-use foods with long shelf lives in the treatment and prevention of malnutrition has increased in recent years</a:t>
            </a:r>
            <a:r>
              <a:rPr lang="en-US" dirty="0" smtClean="0"/>
              <a:t>.</a:t>
            </a:r>
          </a:p>
          <a:p>
            <a:endParaRPr lang="en-US" dirty="0" smtClean="0"/>
          </a:p>
          <a:p>
            <a:r>
              <a:rPr lang="en-GB" dirty="0" smtClean="0"/>
              <a:t>The production process involved in the production of the soybean protein concentrate and the extrusion cooking significantly reduced the </a:t>
            </a:r>
            <a:r>
              <a:rPr lang="en-GB" dirty="0" err="1" smtClean="0"/>
              <a:t>antinutritional</a:t>
            </a:r>
            <a:r>
              <a:rPr lang="en-GB" dirty="0" smtClean="0"/>
              <a:t> factors in the final products and improved the protein and starch digestibility of the formulated meal</a:t>
            </a:r>
            <a:r>
              <a:rPr lang="en-GB" dirty="0" smtClean="0"/>
              <a:t>.</a:t>
            </a:r>
          </a:p>
          <a:p>
            <a:endParaRPr lang="en-GB" dirty="0" smtClean="0"/>
          </a:p>
          <a:p>
            <a:r>
              <a:rPr lang="en-GB" dirty="0" smtClean="0"/>
              <a:t>Addition of soybean protein concentrate to maize resulted in an improved diet. The limiting amino acids in the raw materials on a separate basis were improved in the formulated diet from a combination of the quality protein maize and soybean protein concentrate. (Omosebi et al., 2018)</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GB" dirty="0"/>
          </a:p>
        </p:txBody>
      </p:sp>
      <p:sp>
        <p:nvSpPr>
          <p:cNvPr id="3" name="Content Placeholder 2"/>
          <p:cNvSpPr>
            <a:spLocks noGrp="1"/>
          </p:cNvSpPr>
          <p:nvPr>
            <p:ph idx="1"/>
          </p:nvPr>
        </p:nvSpPr>
        <p:spPr/>
        <p:txBody>
          <a:bodyPr/>
          <a:lstStyle/>
          <a:p>
            <a:r>
              <a:rPr lang="en-US" dirty="0" smtClean="0"/>
              <a:t>Assess </a:t>
            </a:r>
            <a:r>
              <a:rPr lang="en-US" dirty="0" smtClean="0"/>
              <a:t>the proximate composition and mineral content of the extruded formulated complementary diet from quality protein maize, soybean protein concentrate and cassava starch, </a:t>
            </a:r>
            <a:endParaRPr lang="en-US" dirty="0" smtClean="0"/>
          </a:p>
          <a:p>
            <a:endParaRPr lang="en-US" dirty="0" smtClean="0"/>
          </a:p>
          <a:p>
            <a:r>
              <a:rPr lang="en-US" dirty="0" smtClean="0"/>
              <a:t>And </a:t>
            </a:r>
            <a:r>
              <a:rPr lang="en-US" dirty="0" smtClean="0"/>
              <a:t>evaluate clinically the potentials of the meal in the management of Protein Energy Malnutrition (PEM).</a:t>
            </a:r>
            <a:endParaRPr lang="en-GB"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229600" cy="908134"/>
          </a:xfrm>
        </p:spPr>
        <p:txBody>
          <a:bodyPr>
            <a:normAutofit fontScale="90000"/>
          </a:bodyPr>
          <a:lstStyle/>
          <a:p>
            <a:r>
              <a:rPr lang="en-US" sz="5300" dirty="0" smtClean="0"/>
              <a:t>Materials and Methods </a:t>
            </a:r>
            <a:r>
              <a:rPr lang="en-GB" dirty="0" smtClean="0"/>
              <a:t/>
            </a:r>
            <a:br>
              <a:rPr lang="en-GB" dirty="0" smtClean="0"/>
            </a:br>
            <a:endParaRPr lang="en-GB" dirty="0"/>
          </a:p>
        </p:txBody>
      </p:sp>
      <p:sp>
        <p:nvSpPr>
          <p:cNvPr id="3" name="Content Placeholder 2"/>
          <p:cNvSpPr>
            <a:spLocks noGrp="1"/>
          </p:cNvSpPr>
          <p:nvPr>
            <p:ph idx="1"/>
          </p:nvPr>
        </p:nvSpPr>
        <p:spPr>
          <a:xfrm>
            <a:off x="285720" y="1643050"/>
            <a:ext cx="8643998" cy="5000659"/>
          </a:xfrm>
        </p:spPr>
        <p:txBody>
          <a:bodyPr>
            <a:normAutofit fontScale="62500" lnSpcReduction="20000"/>
          </a:bodyPr>
          <a:lstStyle/>
          <a:p>
            <a:r>
              <a:rPr lang="en-US" dirty="0" smtClean="0"/>
              <a:t>Consumer friendly variety of Cassava roots (TMS 4(2) 1425) was purchased from International Institute for Tropical Agriculture (IITA), Ibadan, Nigeria. Soybeans (TGx1987-10F) was purchased from International Institute for Tropical Agriculture (IITA), Ibadan, Nigeria. Quality protein maize (ART/98/SUWN/SR) was purchased from Institute of Agricultural Research and Technology (IAR&amp;T), Ibadan, Nigeria.</a:t>
            </a:r>
            <a:endParaRPr lang="en-GB" dirty="0" smtClean="0"/>
          </a:p>
          <a:p>
            <a:endParaRPr lang="en-GB" dirty="0" smtClean="0"/>
          </a:p>
          <a:p>
            <a:endParaRPr lang="en-GB" dirty="0" smtClean="0"/>
          </a:p>
          <a:p>
            <a:r>
              <a:rPr lang="en-US" dirty="0" smtClean="0"/>
              <a:t>The cassava starch was processed using the method described by </a:t>
            </a:r>
            <a:r>
              <a:rPr lang="en-US" dirty="0" err="1" smtClean="0"/>
              <a:t>Osundahunsi</a:t>
            </a:r>
            <a:r>
              <a:rPr lang="en-US" dirty="0" smtClean="0"/>
              <a:t> </a:t>
            </a:r>
            <a:r>
              <a:rPr lang="en-US" i="1" dirty="0" smtClean="0"/>
              <a:t>et al.,</a:t>
            </a:r>
            <a:r>
              <a:rPr lang="en-US" dirty="0" smtClean="0"/>
              <a:t> (2011</a:t>
            </a:r>
            <a:r>
              <a:rPr lang="en-US" dirty="0" smtClean="0"/>
              <a:t>).</a:t>
            </a:r>
          </a:p>
          <a:p>
            <a:endParaRPr lang="en-US" dirty="0" smtClean="0"/>
          </a:p>
          <a:p>
            <a:r>
              <a:rPr lang="en-US" dirty="0" smtClean="0"/>
              <a:t>The soybean protein concentrate was processed using the method described by </a:t>
            </a:r>
            <a:r>
              <a:rPr lang="en-US" dirty="0" err="1" smtClean="0"/>
              <a:t>Adebowale</a:t>
            </a:r>
            <a:r>
              <a:rPr lang="en-US" dirty="0" smtClean="0"/>
              <a:t> and </a:t>
            </a:r>
            <a:r>
              <a:rPr lang="en-US" dirty="0" err="1" smtClean="0"/>
              <a:t>Lawal</a:t>
            </a:r>
            <a:r>
              <a:rPr lang="en-US" dirty="0" smtClean="0"/>
              <a:t> (2003</a:t>
            </a:r>
            <a:r>
              <a:rPr lang="en-US" dirty="0" smtClean="0"/>
              <a:t>).</a:t>
            </a:r>
          </a:p>
          <a:p>
            <a:endParaRPr lang="en-US" dirty="0" smtClean="0"/>
          </a:p>
          <a:p>
            <a:r>
              <a:rPr lang="en-US" dirty="0" smtClean="0"/>
              <a:t>The maize meal, soybean protein concentrates and cassava starch (72%, 18.94% and 9.06% respectively) were mixed in proportions to reach the target protein content of at least 18% (using regression analysis). The mixture was extruded</a:t>
            </a:r>
            <a:r>
              <a:rPr lang="en-US" dirty="0" smtClean="0"/>
              <a:t>.</a:t>
            </a:r>
          </a:p>
          <a:p>
            <a:endParaRPr lang="en-US"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77500" lnSpcReduction="20000"/>
          </a:bodyPr>
          <a:lstStyle/>
          <a:p>
            <a:r>
              <a:rPr lang="en-US" dirty="0" smtClean="0"/>
              <a:t>The proximate composition of the formulated meal was determined by the method described by AOAC (2010</a:t>
            </a:r>
            <a:r>
              <a:rPr lang="en-US" dirty="0" smtClean="0"/>
              <a:t>).</a:t>
            </a:r>
          </a:p>
          <a:p>
            <a:endParaRPr lang="en-US" dirty="0" smtClean="0"/>
          </a:p>
          <a:p>
            <a:r>
              <a:rPr lang="en-US" dirty="0" smtClean="0"/>
              <a:t>The mineral content was evaluated using the inductively-coupled plasma atomic emission spectrometer (ICPAES) (Model: </a:t>
            </a:r>
            <a:r>
              <a:rPr lang="en-US" dirty="0" err="1" smtClean="0"/>
              <a:t>Questron</a:t>
            </a:r>
            <a:r>
              <a:rPr lang="en-US" dirty="0" smtClean="0"/>
              <a:t> Technologies Corp. TL 6000</a:t>
            </a:r>
            <a:r>
              <a:rPr lang="en-US" dirty="0" smtClean="0"/>
              <a:t>)</a:t>
            </a:r>
          </a:p>
          <a:p>
            <a:endParaRPr lang="en-US" dirty="0" smtClean="0"/>
          </a:p>
          <a:p>
            <a:r>
              <a:rPr lang="en-US" dirty="0" smtClean="0"/>
              <a:t>The extruded meal and a commercial control were fed to 10 children in the child welfare clinic of the Oyo State hospital, Oyo for 8 weeks for nutritional rehabilitation. Anthropometric data (head circumference, weight, mid-upper arm circumference) on the subjects were taken on weekly basis.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428604"/>
            <a:ext cx="8329642" cy="979572"/>
          </a:xfrm>
        </p:spPr>
        <p:txBody>
          <a:bodyPr>
            <a:normAutofit fontScale="90000"/>
          </a:bodyPr>
          <a:lstStyle/>
          <a:p>
            <a:r>
              <a:rPr lang="en-US" sz="2200" dirty="0" smtClean="0"/>
              <a:t>Table 1. Proximate composition of extruded meal (% dry weight) of QPM, soybean concentrate and cassava starch</a:t>
            </a:r>
            <a:r>
              <a:rPr lang="en-US" dirty="0" smtClean="0"/>
              <a:t>.</a:t>
            </a:r>
            <a:r>
              <a:rPr lang="en-GB" dirty="0" smtClean="0"/>
              <a:t/>
            </a:r>
            <a:br>
              <a:rPr lang="en-GB" dirty="0" smtClean="0"/>
            </a:br>
            <a:endParaRPr lang="en-GB" dirty="0"/>
          </a:p>
        </p:txBody>
      </p:sp>
      <p:graphicFrame>
        <p:nvGraphicFramePr>
          <p:cNvPr id="4" name="Content Placeholder 3"/>
          <p:cNvGraphicFramePr>
            <a:graphicFrameLocks noGrp="1"/>
          </p:cNvGraphicFramePr>
          <p:nvPr>
            <p:ph idx="1"/>
          </p:nvPr>
        </p:nvGraphicFramePr>
        <p:xfrm>
          <a:off x="214280" y="1714488"/>
          <a:ext cx="8715440" cy="4017216"/>
        </p:xfrm>
        <a:graphic>
          <a:graphicData uri="http://schemas.openxmlformats.org/drawingml/2006/table">
            <a:tbl>
              <a:tblPr firstRow="1" bandRow="1">
                <a:tableStyleId>{5C22544A-7EE6-4342-B048-85BDC9FD1C3A}</a:tableStyleId>
              </a:tblPr>
              <a:tblGrid>
                <a:gridCol w="1089430"/>
                <a:gridCol w="1089430"/>
                <a:gridCol w="1089430"/>
                <a:gridCol w="1089430"/>
                <a:gridCol w="1089430"/>
                <a:gridCol w="1089430"/>
                <a:gridCol w="1089430"/>
                <a:gridCol w="1089430"/>
              </a:tblGrid>
              <a:tr h="1414917">
                <a:tc>
                  <a:txBody>
                    <a:bodyPr/>
                    <a:lstStyle/>
                    <a:p>
                      <a:pPr algn="just">
                        <a:lnSpc>
                          <a:spcPct val="150000"/>
                        </a:lnSpc>
                        <a:spcAft>
                          <a:spcPts val="1000"/>
                        </a:spcAft>
                      </a:pPr>
                      <a:r>
                        <a:rPr lang="en-US" sz="1800" dirty="0">
                          <a:latin typeface="Times New Roman"/>
                          <a:ea typeface="Calibri"/>
                          <a:cs typeface="Times New Roman"/>
                        </a:rPr>
                        <a:t>Sample Id </a:t>
                      </a:r>
                      <a:endParaRPr lang="en-GB" sz="1600" dirty="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Crude Protein (%)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Crude Fat (%)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Total Ash (%)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Crude Fibre (%)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Moisture Content (%)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Carbohydrate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Gross Food Energy (KJ) </a:t>
                      </a:r>
                      <a:endParaRPr lang="en-GB" sz="1600">
                        <a:latin typeface="Calibri"/>
                        <a:ea typeface="Calibri"/>
                        <a:cs typeface="Times New Roman"/>
                      </a:endParaRPr>
                    </a:p>
                  </a:txBody>
                  <a:tcPr marL="68580" marR="68580" marT="0" marB="0"/>
                </a:tc>
              </a:tr>
              <a:tr h="956379">
                <a:tc>
                  <a:txBody>
                    <a:bodyPr/>
                    <a:lstStyle/>
                    <a:p>
                      <a:pPr algn="just">
                        <a:lnSpc>
                          <a:spcPct val="150000"/>
                        </a:lnSpc>
                        <a:spcAft>
                          <a:spcPts val="1000"/>
                        </a:spcAft>
                      </a:pPr>
                      <a:r>
                        <a:rPr lang="en-US" sz="1800">
                          <a:latin typeface="Times New Roman"/>
                          <a:ea typeface="Calibri"/>
                          <a:cs typeface="Times New Roman"/>
                        </a:rPr>
                        <a:t>EFA</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21.00</a:t>
                      </a:r>
                      <a:r>
                        <a:rPr lang="en-US" sz="1800" baseline="30000">
                          <a:latin typeface="Times New Roman"/>
                          <a:ea typeface="Calibri"/>
                          <a:cs typeface="Times New Roman"/>
                        </a:rPr>
                        <a:t>a</a:t>
                      </a:r>
                      <a:r>
                        <a:rPr lang="en-US" sz="1800">
                          <a:latin typeface="Times New Roman"/>
                          <a:ea typeface="Calibri"/>
                          <a:cs typeface="Times New Roman"/>
                        </a:rPr>
                        <a:t>±0.16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6.65</a:t>
                      </a:r>
                      <a:r>
                        <a:rPr lang="en-US" sz="1800" baseline="30000">
                          <a:latin typeface="Times New Roman"/>
                          <a:ea typeface="Calibri"/>
                          <a:cs typeface="Times New Roman"/>
                        </a:rPr>
                        <a:t>b</a:t>
                      </a:r>
                      <a:r>
                        <a:rPr lang="en-US" sz="1800">
                          <a:latin typeface="Times New Roman"/>
                          <a:ea typeface="Calibri"/>
                          <a:cs typeface="Times New Roman"/>
                        </a:rPr>
                        <a:t>±0.59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2.14</a:t>
                      </a:r>
                      <a:r>
                        <a:rPr lang="en-US" sz="1800" baseline="30000">
                          <a:latin typeface="Times New Roman"/>
                          <a:ea typeface="Calibri"/>
                          <a:cs typeface="Times New Roman"/>
                        </a:rPr>
                        <a:t>a</a:t>
                      </a:r>
                      <a:r>
                        <a:rPr lang="en-US" sz="1800">
                          <a:latin typeface="Times New Roman"/>
                          <a:ea typeface="Calibri"/>
                          <a:cs typeface="Times New Roman"/>
                        </a:rPr>
                        <a:t>±0.05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2.13</a:t>
                      </a:r>
                      <a:r>
                        <a:rPr lang="en-US" sz="1800" baseline="30000">
                          <a:latin typeface="Times New Roman"/>
                          <a:ea typeface="Calibri"/>
                          <a:cs typeface="Times New Roman"/>
                        </a:rPr>
                        <a:t>a</a:t>
                      </a:r>
                      <a:r>
                        <a:rPr lang="en-US" sz="1800">
                          <a:latin typeface="Times New Roman"/>
                          <a:ea typeface="Calibri"/>
                          <a:cs typeface="Times New Roman"/>
                        </a:rPr>
                        <a:t>±0.01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dirty="0">
                          <a:latin typeface="Times New Roman"/>
                          <a:ea typeface="Calibri"/>
                          <a:cs typeface="Times New Roman"/>
                        </a:rPr>
                        <a:t>8.72</a:t>
                      </a:r>
                      <a:r>
                        <a:rPr lang="en-US" sz="1800" baseline="30000" dirty="0">
                          <a:latin typeface="Times New Roman"/>
                          <a:ea typeface="Calibri"/>
                          <a:cs typeface="Times New Roman"/>
                        </a:rPr>
                        <a:t>b</a:t>
                      </a:r>
                      <a:r>
                        <a:rPr lang="en-US" sz="1800" dirty="0">
                          <a:latin typeface="Times New Roman"/>
                          <a:ea typeface="Calibri"/>
                          <a:cs typeface="Times New Roman"/>
                        </a:rPr>
                        <a:t>±0.10 </a:t>
                      </a:r>
                      <a:endParaRPr lang="en-GB" sz="1600" dirty="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68.08</a:t>
                      </a:r>
                      <a:r>
                        <a:rPr lang="en-US" sz="1800" baseline="30000">
                          <a:latin typeface="Times New Roman"/>
                          <a:ea typeface="Calibri"/>
                          <a:cs typeface="Times New Roman"/>
                        </a:rPr>
                        <a:t>a</a:t>
                      </a:r>
                      <a:r>
                        <a:rPr lang="en-US" sz="1800">
                          <a:latin typeface="Times New Roman"/>
                          <a:ea typeface="Calibri"/>
                          <a:cs typeface="Times New Roman"/>
                        </a:rPr>
                        <a:t>±0.15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1741.26</a:t>
                      </a:r>
                      <a:r>
                        <a:rPr lang="en-US" sz="1800" baseline="30000">
                          <a:latin typeface="Times New Roman"/>
                          <a:ea typeface="Calibri"/>
                          <a:cs typeface="Times New Roman"/>
                        </a:rPr>
                        <a:t>a </a:t>
                      </a:r>
                      <a:endParaRPr lang="en-GB" sz="1600">
                        <a:latin typeface="Calibri"/>
                        <a:ea typeface="Calibri"/>
                        <a:cs typeface="Times New Roman"/>
                      </a:endParaRPr>
                    </a:p>
                  </a:txBody>
                  <a:tcPr marL="68580" marR="68580" marT="0" marB="0"/>
                </a:tc>
              </a:tr>
              <a:tr h="1414917">
                <a:tc>
                  <a:txBody>
                    <a:bodyPr/>
                    <a:lstStyle/>
                    <a:p>
                      <a:pPr algn="just">
                        <a:lnSpc>
                          <a:spcPct val="150000"/>
                        </a:lnSpc>
                        <a:spcAft>
                          <a:spcPts val="1000"/>
                        </a:spcAft>
                      </a:pPr>
                      <a:r>
                        <a:rPr lang="en-US" sz="1800">
                          <a:latin typeface="Times New Roman"/>
                          <a:ea typeface="Calibri"/>
                          <a:cs typeface="Times New Roman"/>
                        </a:rPr>
                        <a:t>*FAO/WHO Patterns</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&gt;16.70</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&gt;6.0</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 </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&lt;10</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a:latin typeface="Times New Roman"/>
                          <a:ea typeface="Calibri"/>
                          <a:cs typeface="Times New Roman"/>
                        </a:rPr>
                        <a:t>-</a:t>
                      </a:r>
                      <a:endParaRPr lang="en-GB" sz="1600">
                        <a:latin typeface="Calibri"/>
                        <a:ea typeface="Calibri"/>
                        <a:cs typeface="Times New Roman"/>
                      </a:endParaRPr>
                    </a:p>
                  </a:txBody>
                  <a:tcPr marL="68580" marR="68580" marT="0" marB="0"/>
                </a:tc>
                <a:tc>
                  <a:txBody>
                    <a:bodyPr/>
                    <a:lstStyle/>
                    <a:p>
                      <a:pPr algn="just">
                        <a:lnSpc>
                          <a:spcPct val="150000"/>
                        </a:lnSpc>
                        <a:spcAft>
                          <a:spcPts val="1000"/>
                        </a:spcAft>
                      </a:pPr>
                      <a:r>
                        <a:rPr lang="en-US" sz="1800" dirty="0">
                          <a:latin typeface="Times New Roman"/>
                          <a:ea typeface="Calibri"/>
                          <a:cs typeface="Times New Roman"/>
                        </a:rPr>
                        <a:t>&gt;1575</a:t>
                      </a:r>
                      <a:endParaRPr lang="en-GB" sz="1600" dirty="0">
                        <a:latin typeface="Calibri"/>
                        <a:ea typeface="Calibri"/>
                        <a:cs typeface="Times New Roman"/>
                      </a:endParaRPr>
                    </a:p>
                  </a:txBody>
                  <a:tcPr marL="68580" marR="68580" marT="0" marB="0"/>
                </a:tc>
              </a:tr>
            </a:tbl>
          </a:graphicData>
        </a:graphic>
      </p:graphicFrame>
      <p:sp>
        <p:nvSpPr>
          <p:cNvPr id="5" name="TextBox 4"/>
          <p:cNvSpPr txBox="1"/>
          <p:nvPr/>
        </p:nvSpPr>
        <p:spPr>
          <a:xfrm>
            <a:off x="357158" y="5572140"/>
            <a:ext cx="8286808" cy="1477328"/>
          </a:xfrm>
          <a:prstGeom prst="rect">
            <a:avLst/>
          </a:prstGeom>
          <a:noFill/>
        </p:spPr>
        <p:txBody>
          <a:bodyPr wrap="square" rtlCol="0">
            <a:spAutoFit/>
          </a:bodyPr>
          <a:lstStyle/>
          <a:p>
            <a:r>
              <a:rPr lang="en-US" dirty="0"/>
              <a:t>EFA: Extruded formulated meal.</a:t>
            </a:r>
            <a:r>
              <a:rPr lang="en-US" b="1" dirty="0"/>
              <a:t> </a:t>
            </a:r>
            <a:r>
              <a:rPr lang="en-US" dirty="0"/>
              <a:t>* Based on FAO/WHO standard values reported by </a:t>
            </a:r>
            <a:r>
              <a:rPr lang="en-US" dirty="0" err="1"/>
              <a:t>Osundahunsi</a:t>
            </a:r>
            <a:r>
              <a:rPr lang="en-US" dirty="0"/>
              <a:t> and </a:t>
            </a:r>
            <a:r>
              <a:rPr lang="en-US" dirty="0" err="1"/>
              <a:t>Aworh</a:t>
            </a:r>
            <a:r>
              <a:rPr lang="en-US" dirty="0"/>
              <a:t>, (2003). Values with different superscript on the same column are significantly different P ≤ 0.05</a:t>
            </a:r>
            <a:endParaRPr lang="en-GB" dirty="0"/>
          </a:p>
          <a:p>
            <a:r>
              <a:rPr lang="en-US" dirty="0"/>
              <a:t/>
            </a:r>
            <a:br>
              <a:rPr lang="en-US" dirty="0"/>
            </a:b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nvPr>
        </p:nvGraphicFramePr>
        <p:xfrm>
          <a:off x="457200" y="1774825"/>
          <a:ext cx="8229600" cy="462597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642910" y="6500834"/>
            <a:ext cx="8143932" cy="646331"/>
          </a:xfrm>
          <a:prstGeom prst="rect">
            <a:avLst/>
          </a:prstGeom>
          <a:noFill/>
        </p:spPr>
        <p:txBody>
          <a:bodyPr wrap="square" rtlCol="0">
            <a:spAutoFit/>
          </a:bodyPr>
          <a:lstStyle/>
          <a:p>
            <a:r>
              <a:rPr lang="en-US" b="1" dirty="0"/>
              <a:t>Figure 1. Increase in weight during diet therapy over a period of 8 weeks</a:t>
            </a:r>
            <a:endParaRPr lang="en-GB" b="1" dirty="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000" dirty="0" smtClean="0"/>
              <a:t>Table </a:t>
            </a:r>
            <a:r>
              <a:rPr lang="en-US" sz="2000" dirty="0" smtClean="0"/>
              <a:t>2.  </a:t>
            </a:r>
            <a:r>
              <a:rPr lang="en-US" sz="2000" dirty="0" smtClean="0"/>
              <a:t>Packed Cell Volume, </a:t>
            </a:r>
            <a:r>
              <a:rPr lang="en-US" sz="2000" dirty="0" err="1" smtClean="0"/>
              <a:t>Haemoglobin</a:t>
            </a:r>
            <a:r>
              <a:rPr lang="en-US" sz="2000" dirty="0" smtClean="0"/>
              <a:t> concentration, Total protein and Serum albumin of blood samples of the PEM children fed </a:t>
            </a:r>
            <a:r>
              <a:rPr lang="en-US" sz="1600" dirty="0" smtClean="0"/>
              <a:t>the extruded meal of QPM, soybean concentrate and cassava starch and </a:t>
            </a:r>
            <a:r>
              <a:rPr lang="en-US" sz="2000" dirty="0" smtClean="0"/>
              <a:t>control diet.</a:t>
            </a:r>
            <a:r>
              <a:rPr lang="en-GB" dirty="0" smtClean="0"/>
              <a:t/>
            </a:r>
            <a:br>
              <a:rPr lang="en-GB" dirty="0" smtClean="0"/>
            </a:br>
            <a:endParaRPr lang="en-GB" dirty="0"/>
          </a:p>
        </p:txBody>
      </p:sp>
      <p:graphicFrame>
        <p:nvGraphicFramePr>
          <p:cNvPr id="4" name="Content Placeholder 3"/>
          <p:cNvGraphicFramePr>
            <a:graphicFrameLocks noGrp="1"/>
          </p:cNvGraphicFramePr>
          <p:nvPr>
            <p:ph idx="1"/>
          </p:nvPr>
        </p:nvGraphicFramePr>
        <p:xfrm>
          <a:off x="357158" y="1071546"/>
          <a:ext cx="8572564" cy="5429285"/>
        </p:xfrm>
        <a:graphic>
          <a:graphicData uri="http://schemas.openxmlformats.org/drawingml/2006/table">
            <a:tbl>
              <a:tblPr firstRow="1" bandRow="1">
                <a:tableStyleId>{5C22544A-7EE6-4342-B048-85BDC9FD1C3A}</a:tableStyleId>
              </a:tblPr>
              <a:tblGrid>
                <a:gridCol w="659428"/>
                <a:gridCol w="659428"/>
                <a:gridCol w="659428"/>
                <a:gridCol w="659428"/>
                <a:gridCol w="659428"/>
                <a:gridCol w="659428"/>
                <a:gridCol w="659428"/>
                <a:gridCol w="659428"/>
                <a:gridCol w="659428"/>
                <a:gridCol w="659428"/>
                <a:gridCol w="659428"/>
                <a:gridCol w="659428"/>
                <a:gridCol w="659428"/>
              </a:tblGrid>
              <a:tr h="541834">
                <a:tc>
                  <a:txBody>
                    <a:bodyPr/>
                    <a:lstStyle/>
                    <a:p>
                      <a:pPr algn="just">
                        <a:lnSpc>
                          <a:spcPct val="150000"/>
                        </a:lnSpc>
                        <a:spcAft>
                          <a:spcPts val="1000"/>
                        </a:spcAft>
                      </a:pPr>
                      <a:r>
                        <a:rPr lang="en-US" sz="1100" dirty="0">
                          <a:solidFill>
                            <a:srgbClr val="000000"/>
                          </a:solidFill>
                          <a:latin typeface="Times New Roman"/>
                          <a:ea typeface="Calibri"/>
                          <a:cs typeface="Times New Roman"/>
                        </a:rPr>
                        <a:t>Child</a:t>
                      </a:r>
                      <a:endParaRPr lang="en-GB" sz="1100" dirty="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100">
                          <a:solidFill>
                            <a:srgbClr val="000000"/>
                          </a:solidFill>
                          <a:latin typeface="Times New Roman"/>
                          <a:ea typeface="Calibri"/>
                          <a:cs typeface="Times New Roman"/>
                        </a:rPr>
                        <a:t>Packed Cell Volume  (%) </a:t>
                      </a:r>
                      <a:endParaRPr lang="en-GB" sz="1100">
                        <a:latin typeface="Calibri"/>
                        <a:ea typeface="Calibri"/>
                        <a:cs typeface="Times New Roman"/>
                      </a:endParaRPr>
                    </a:p>
                  </a:txBody>
                  <a:tcPr marL="68580" marR="68580" marT="0" marB="0"/>
                </a:tc>
                <a:tc hMerge="1">
                  <a:txBody>
                    <a:bodyPr/>
                    <a:lstStyle/>
                    <a:p>
                      <a:endParaRPr lang="en-GB"/>
                    </a:p>
                  </a:txBody>
                  <a:tcPr/>
                </a:tc>
                <a:tc gridSpan="3">
                  <a:txBody>
                    <a:bodyPr/>
                    <a:lstStyle/>
                    <a:p>
                      <a:pPr algn="just">
                        <a:lnSpc>
                          <a:spcPct val="150000"/>
                        </a:lnSpc>
                        <a:spcAft>
                          <a:spcPts val="1000"/>
                        </a:spcAft>
                      </a:pPr>
                      <a:r>
                        <a:rPr lang="en-US" sz="1100">
                          <a:solidFill>
                            <a:srgbClr val="000000"/>
                          </a:solidFill>
                          <a:latin typeface="Times New Roman"/>
                          <a:ea typeface="Calibri"/>
                          <a:cs typeface="Times New Roman"/>
                        </a:rPr>
                        <a:t>Haemoglobin (g/100ml) </a:t>
                      </a:r>
                      <a:endParaRPr lang="en-GB" sz="1100">
                        <a:latin typeface="Calibri"/>
                        <a:ea typeface="Calibri"/>
                        <a:cs typeface="Times New Roman"/>
                      </a:endParaRPr>
                    </a:p>
                  </a:txBody>
                  <a:tcPr marL="68580" marR="68580" marT="0" marB="0"/>
                </a:tc>
                <a:tc hMerge="1">
                  <a:txBody>
                    <a:bodyPr/>
                    <a:lstStyle/>
                    <a:p>
                      <a:endParaRPr lang="en-GB"/>
                    </a:p>
                  </a:txBody>
                  <a:tcPr/>
                </a:tc>
                <a:tc hMerge="1">
                  <a:txBody>
                    <a:bodyPr/>
                    <a:lstStyle/>
                    <a:p>
                      <a:endParaRPr lang="en-GB"/>
                    </a:p>
                  </a:txBody>
                  <a:tcPr/>
                </a:tc>
                <a:tc gridSpan="3">
                  <a:txBody>
                    <a:bodyPr/>
                    <a:lstStyle/>
                    <a:p>
                      <a:pPr algn="just">
                        <a:lnSpc>
                          <a:spcPct val="150000"/>
                        </a:lnSpc>
                        <a:spcAft>
                          <a:spcPts val="1000"/>
                        </a:spcAft>
                      </a:pPr>
                      <a:r>
                        <a:rPr lang="en-US" sz="1100">
                          <a:solidFill>
                            <a:srgbClr val="000000"/>
                          </a:solidFill>
                          <a:latin typeface="Times New Roman"/>
                          <a:ea typeface="Calibri"/>
                          <a:cs typeface="Times New Roman"/>
                        </a:rPr>
                        <a:t>Total Protein (g/100ml) </a:t>
                      </a:r>
                      <a:endParaRPr lang="en-GB" sz="1100">
                        <a:latin typeface="Calibri"/>
                        <a:ea typeface="Calibri"/>
                        <a:cs typeface="Times New Roman"/>
                      </a:endParaRPr>
                    </a:p>
                  </a:txBody>
                  <a:tcPr marL="68580" marR="68580" marT="0" marB="0"/>
                </a:tc>
                <a:tc hMerge="1">
                  <a:txBody>
                    <a:bodyPr/>
                    <a:lstStyle/>
                    <a:p>
                      <a:endParaRPr lang="en-GB"/>
                    </a:p>
                  </a:txBody>
                  <a:tcPr/>
                </a:tc>
                <a:tc hMerge="1">
                  <a:txBody>
                    <a:bodyPr/>
                    <a:lstStyle/>
                    <a:p>
                      <a:endParaRPr lang="en-GB"/>
                    </a:p>
                  </a:txBody>
                  <a:tcPr/>
                </a:tc>
                <a:tc gridSpan="3">
                  <a:txBody>
                    <a:bodyPr/>
                    <a:lstStyle/>
                    <a:p>
                      <a:pPr algn="just">
                        <a:lnSpc>
                          <a:spcPct val="150000"/>
                        </a:lnSpc>
                        <a:spcAft>
                          <a:spcPts val="1000"/>
                        </a:spcAft>
                      </a:pPr>
                      <a:r>
                        <a:rPr lang="en-US" sz="1100">
                          <a:solidFill>
                            <a:srgbClr val="000000"/>
                          </a:solidFill>
                          <a:latin typeface="Times New Roman"/>
                          <a:ea typeface="Calibri"/>
                          <a:cs typeface="Times New Roman"/>
                        </a:rPr>
                        <a:t>Serum Albumin (g/100ml) </a:t>
                      </a:r>
                      <a:endParaRPr lang="en-GB" sz="1100">
                        <a:latin typeface="Calibri"/>
                        <a:ea typeface="Calibri"/>
                        <a:cs typeface="Times New Roman"/>
                      </a:endParaRPr>
                    </a:p>
                  </a:txBody>
                  <a:tcPr marL="68580" marR="68580" marT="0" marB="0"/>
                </a:tc>
                <a:tc hMerge="1">
                  <a:txBody>
                    <a:bodyPr/>
                    <a:lstStyle/>
                    <a:p>
                      <a:endParaRPr lang="en-GB"/>
                    </a:p>
                  </a:txBody>
                  <a:tcPr/>
                </a:tc>
                <a:tc hMerge="1">
                  <a:txBody>
                    <a:bodyPr/>
                    <a:lstStyle/>
                    <a:p>
                      <a:endParaRPr lang="en-GB"/>
                    </a:p>
                  </a:txBody>
                  <a:tcPr/>
                </a:tc>
                <a:tc>
                  <a:txBody>
                    <a:bodyPr/>
                    <a:lstStyle/>
                    <a:p>
                      <a:pPr>
                        <a:lnSpc>
                          <a:spcPct val="115000"/>
                        </a:lnSpc>
                        <a:spcAft>
                          <a:spcPts val="1000"/>
                        </a:spcAft>
                      </a:pPr>
                      <a:r>
                        <a:rPr lang="en-GB" sz="1100">
                          <a:latin typeface="Calibri"/>
                          <a:ea typeface="Calibri"/>
                          <a:cs typeface="Times New Roman"/>
                        </a:rPr>
                        <a:t> </a:t>
                      </a:r>
                    </a:p>
                  </a:txBody>
                  <a:tcPr marL="0" marR="0" marT="0" marB="0" anchor="ctr"/>
                </a:tc>
              </a:tr>
              <a:tr h="399534">
                <a:tc>
                  <a:txBody>
                    <a:bodyPr/>
                    <a:lstStyle/>
                    <a:p>
                      <a:pPr>
                        <a:lnSpc>
                          <a:spcPct val="115000"/>
                        </a:lnSpc>
                      </a:pPr>
                      <a:endParaRPr lang="en-GB" sz="1100">
                        <a:latin typeface="Calibri"/>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Before</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After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Before</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After</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Before</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After</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Before</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After</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1</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29.3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32.0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10.6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12.8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5.80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7.45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3.1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4.5 </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2</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29.5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32.0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9.8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12.0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4.62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7.18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2.4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4.0 </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3</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28.0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31.0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10.5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12.8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5.16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7.81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3.1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4.2 </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4</a:t>
                      </a:r>
                      <a:r>
                        <a:rPr lang="en-US" sz="1200" baseline="30000">
                          <a:solidFill>
                            <a:srgbClr val="000000"/>
                          </a:solidFill>
                          <a:latin typeface="Times New Roman"/>
                          <a:ea typeface="Calibri"/>
                          <a:cs typeface="Times New Roman"/>
                        </a:rPr>
                        <a:t>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25.0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30.3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8.3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10.5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4.50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6.92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3.8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4.5 </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5</a:t>
                      </a:r>
                      <a:r>
                        <a:rPr lang="en-US" sz="1200" baseline="30000">
                          <a:solidFill>
                            <a:srgbClr val="000000"/>
                          </a:solidFill>
                          <a:latin typeface="Times New Roman"/>
                          <a:ea typeface="Calibri"/>
                          <a:cs typeface="Times New Roman"/>
                        </a:rPr>
                        <a:t> EFA</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30.7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33.6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10.4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12.0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6.10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8.30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2.8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3.8 </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6</a:t>
                      </a:r>
                      <a:r>
                        <a:rPr lang="en-US" sz="1200" baseline="30000">
                          <a:solidFill>
                            <a:srgbClr val="000000"/>
                          </a:solidFill>
                          <a:latin typeface="Times New Roman"/>
                          <a:ea typeface="Calibri"/>
                          <a:cs typeface="Times New Roman"/>
                        </a:rPr>
                        <a:t>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24.0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31.0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8.1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11.0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4.20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6.44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1.8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3.6 </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7</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27.0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30.0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9.0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11.6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4.16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6.85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2.6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4.0 </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8</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26.0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30.7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8.6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11.8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4.12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6.24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2.6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3.8 </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9</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30.3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32.5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10.8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12.2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5.20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7.20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3.0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4.2 </a:t>
                      </a:r>
                      <a:endParaRPr lang="en-GB" sz="1100">
                        <a:latin typeface="Calibri"/>
                        <a:ea typeface="Calibri"/>
                        <a:cs typeface="Times New Roman"/>
                      </a:endParaRPr>
                    </a:p>
                  </a:txBody>
                  <a:tcPr marL="68580" marR="68580" marT="0" marB="0"/>
                </a:tc>
                <a:tc hMerge="1">
                  <a:txBody>
                    <a:bodyPr/>
                    <a:lstStyle/>
                    <a:p>
                      <a:endParaRPr lang="en-GB"/>
                    </a:p>
                  </a:txBody>
                  <a:tcPr/>
                </a:tc>
              </a:tr>
              <a:tr h="399534">
                <a:tc>
                  <a:txBody>
                    <a:bodyPr/>
                    <a:lstStyle/>
                    <a:p>
                      <a:pPr algn="just">
                        <a:lnSpc>
                          <a:spcPct val="150000"/>
                        </a:lnSpc>
                        <a:spcAft>
                          <a:spcPts val="1000"/>
                        </a:spcAft>
                      </a:pPr>
                      <a:r>
                        <a:rPr lang="en-US" sz="1200">
                          <a:solidFill>
                            <a:srgbClr val="000000"/>
                          </a:solidFill>
                          <a:latin typeface="Times New Roman"/>
                          <a:ea typeface="Calibri"/>
                          <a:cs typeface="Times New Roman"/>
                        </a:rPr>
                        <a:t>10</a:t>
                      </a:r>
                      <a:r>
                        <a:rPr lang="en-US" sz="1200" baseline="30000">
                          <a:solidFill>
                            <a:srgbClr val="000000"/>
                          </a:solidFill>
                          <a:latin typeface="Times New Roman"/>
                          <a:ea typeface="Calibri"/>
                          <a:cs typeface="Times New Roman"/>
                        </a:rPr>
                        <a:t> CD</a:t>
                      </a:r>
                      <a:r>
                        <a:rPr lang="en-US" sz="1200">
                          <a:solidFill>
                            <a:srgbClr val="000000"/>
                          </a:solidFill>
                          <a:latin typeface="Times New Roman"/>
                          <a:ea typeface="Calibri"/>
                          <a:cs typeface="Times New Roman"/>
                        </a:rPr>
                        <a:t> </a:t>
                      </a:r>
                      <a:endParaRPr lang="en-GB" sz="1100">
                        <a:latin typeface="Calibri"/>
                        <a:ea typeface="Calibri"/>
                        <a:cs typeface="Times New Roman"/>
                      </a:endParaRPr>
                    </a:p>
                  </a:txBody>
                  <a:tcPr marL="68580" marR="68580" marT="0" marB="0"/>
                </a:tc>
                <a:tc>
                  <a:txBody>
                    <a:bodyPr/>
                    <a:lstStyle/>
                    <a:p>
                      <a:pPr algn="just">
                        <a:lnSpc>
                          <a:spcPct val="150000"/>
                        </a:lnSpc>
                        <a:spcAft>
                          <a:spcPts val="1000"/>
                        </a:spcAft>
                      </a:pPr>
                      <a:r>
                        <a:rPr lang="en-US" sz="1200">
                          <a:solidFill>
                            <a:srgbClr val="000000"/>
                          </a:solidFill>
                          <a:latin typeface="Times New Roman"/>
                          <a:ea typeface="Calibri"/>
                          <a:cs typeface="Times New Roman"/>
                        </a:rPr>
                        <a:t>22.0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34.0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8.0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11.0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4.14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7.28 </a:t>
                      </a:r>
                      <a:endParaRPr lang="en-GB" sz="1100">
                        <a:latin typeface="Calibri"/>
                        <a:ea typeface="Calibri"/>
                        <a:cs typeface="Times New Roman"/>
                      </a:endParaRPr>
                    </a:p>
                  </a:txBody>
                  <a:tcPr marL="68580" marR="68580" marT="0" marB="0"/>
                </a:tc>
                <a:tc hMerge="1">
                  <a:txBody>
                    <a:bodyPr/>
                    <a:lstStyle/>
                    <a:p>
                      <a:endParaRPr lang="en-GB"/>
                    </a:p>
                  </a:txBody>
                  <a:tcPr/>
                </a:tc>
                <a:tc>
                  <a:txBody>
                    <a:bodyPr/>
                    <a:lstStyle/>
                    <a:p>
                      <a:pPr algn="just">
                        <a:lnSpc>
                          <a:spcPct val="150000"/>
                        </a:lnSpc>
                        <a:spcAft>
                          <a:spcPts val="1000"/>
                        </a:spcAft>
                      </a:pPr>
                      <a:r>
                        <a:rPr lang="en-US" sz="1200">
                          <a:solidFill>
                            <a:srgbClr val="000000"/>
                          </a:solidFill>
                          <a:latin typeface="Times New Roman"/>
                          <a:ea typeface="Calibri"/>
                          <a:cs typeface="Times New Roman"/>
                        </a:rPr>
                        <a:t>2.5 </a:t>
                      </a:r>
                      <a:endParaRPr lang="en-GB" sz="1100">
                        <a:latin typeface="Calibri"/>
                        <a:ea typeface="Calibri"/>
                        <a:cs typeface="Times New Roman"/>
                      </a:endParaRPr>
                    </a:p>
                  </a:txBody>
                  <a:tcPr marL="68580" marR="68580" marT="0" marB="0"/>
                </a:tc>
                <a:tc gridSpan="2">
                  <a:txBody>
                    <a:bodyPr/>
                    <a:lstStyle/>
                    <a:p>
                      <a:pPr algn="just">
                        <a:lnSpc>
                          <a:spcPct val="150000"/>
                        </a:lnSpc>
                        <a:spcAft>
                          <a:spcPts val="1000"/>
                        </a:spcAft>
                      </a:pPr>
                      <a:r>
                        <a:rPr lang="en-US" sz="1200">
                          <a:solidFill>
                            <a:srgbClr val="000000"/>
                          </a:solidFill>
                          <a:latin typeface="Times New Roman"/>
                          <a:ea typeface="Calibri"/>
                          <a:cs typeface="Times New Roman"/>
                        </a:rPr>
                        <a:t>4.2 </a:t>
                      </a:r>
                      <a:endParaRPr lang="en-GB" sz="1100">
                        <a:latin typeface="Calibri"/>
                        <a:ea typeface="Calibri"/>
                        <a:cs typeface="Times New Roman"/>
                      </a:endParaRPr>
                    </a:p>
                  </a:txBody>
                  <a:tcPr marL="68580" marR="68580" marT="0" marB="0"/>
                </a:tc>
                <a:tc hMerge="1">
                  <a:txBody>
                    <a:bodyPr/>
                    <a:lstStyle/>
                    <a:p>
                      <a:endParaRPr lang="en-GB"/>
                    </a:p>
                  </a:txBody>
                  <a:tcPr/>
                </a:tc>
              </a:tr>
              <a:tr h="492577">
                <a:tc>
                  <a:txBody>
                    <a:bodyPr/>
                    <a:lstStyle/>
                    <a:p>
                      <a:pPr algn="just">
                        <a:lnSpc>
                          <a:spcPct val="150000"/>
                        </a:lnSpc>
                        <a:spcAft>
                          <a:spcPts val="1000"/>
                        </a:spcAft>
                      </a:pPr>
                      <a:r>
                        <a:rPr lang="en-US" sz="1000">
                          <a:solidFill>
                            <a:srgbClr val="000000"/>
                          </a:solidFill>
                          <a:latin typeface="Times New Roman"/>
                          <a:ea typeface="Calibri"/>
                          <a:cs typeface="Times New Roman"/>
                        </a:rPr>
                        <a:t>Minimum Normal </a:t>
                      </a:r>
                      <a:endParaRPr lang="en-GB" sz="1100">
                        <a:latin typeface="Calibri"/>
                        <a:ea typeface="Calibri"/>
                        <a:cs typeface="Times New Roman"/>
                      </a:endParaRPr>
                    </a:p>
                  </a:txBody>
                  <a:tcPr marL="68580" marR="68580" marT="0" marB="0"/>
                </a:tc>
                <a:tc gridSpan="3">
                  <a:txBody>
                    <a:bodyPr/>
                    <a:lstStyle/>
                    <a:p>
                      <a:pPr algn="just">
                        <a:lnSpc>
                          <a:spcPct val="150000"/>
                        </a:lnSpc>
                        <a:spcAft>
                          <a:spcPts val="1000"/>
                        </a:spcAft>
                      </a:pPr>
                      <a:r>
                        <a:rPr lang="en-US" sz="1200">
                          <a:solidFill>
                            <a:srgbClr val="000000"/>
                          </a:solidFill>
                          <a:latin typeface="Times New Roman"/>
                          <a:ea typeface="Calibri"/>
                          <a:cs typeface="Times New Roman"/>
                        </a:rPr>
                        <a:t>30 % </a:t>
                      </a:r>
                      <a:endParaRPr lang="en-GB" sz="1100">
                        <a:latin typeface="Calibri"/>
                        <a:ea typeface="Calibri"/>
                        <a:cs typeface="Times New Roman"/>
                      </a:endParaRPr>
                    </a:p>
                  </a:txBody>
                  <a:tcPr marL="68580" marR="68580" marT="0" marB="0"/>
                </a:tc>
                <a:tc hMerge="1">
                  <a:txBody>
                    <a:bodyPr/>
                    <a:lstStyle/>
                    <a:p>
                      <a:endParaRPr lang="en-GB"/>
                    </a:p>
                  </a:txBody>
                  <a:tcPr/>
                </a:tc>
                <a:tc hMerge="1">
                  <a:txBody>
                    <a:bodyPr/>
                    <a:lstStyle/>
                    <a:p>
                      <a:endParaRPr lang="en-GB"/>
                    </a:p>
                  </a:txBody>
                  <a:tcPr/>
                </a:tc>
                <a:tc gridSpan="3">
                  <a:txBody>
                    <a:bodyPr/>
                    <a:lstStyle/>
                    <a:p>
                      <a:pPr algn="just">
                        <a:lnSpc>
                          <a:spcPct val="150000"/>
                        </a:lnSpc>
                        <a:spcAft>
                          <a:spcPts val="1000"/>
                        </a:spcAft>
                      </a:pPr>
                      <a:r>
                        <a:rPr lang="en-US" sz="1200">
                          <a:solidFill>
                            <a:srgbClr val="000000"/>
                          </a:solidFill>
                          <a:latin typeface="Times New Roman"/>
                          <a:ea typeface="Calibri"/>
                          <a:cs typeface="Times New Roman"/>
                        </a:rPr>
                        <a:t>10g/100ml </a:t>
                      </a:r>
                      <a:endParaRPr lang="en-GB" sz="1100">
                        <a:latin typeface="Calibri"/>
                        <a:ea typeface="Calibri"/>
                        <a:cs typeface="Times New Roman"/>
                      </a:endParaRPr>
                    </a:p>
                  </a:txBody>
                  <a:tcPr marL="68580" marR="68580" marT="0" marB="0"/>
                </a:tc>
                <a:tc hMerge="1">
                  <a:txBody>
                    <a:bodyPr/>
                    <a:lstStyle/>
                    <a:p>
                      <a:endParaRPr lang="en-GB"/>
                    </a:p>
                  </a:txBody>
                  <a:tcPr/>
                </a:tc>
                <a:tc hMerge="1">
                  <a:txBody>
                    <a:bodyPr/>
                    <a:lstStyle/>
                    <a:p>
                      <a:endParaRPr lang="en-GB"/>
                    </a:p>
                  </a:txBody>
                  <a:tcPr/>
                </a:tc>
                <a:tc gridSpan="3">
                  <a:txBody>
                    <a:bodyPr/>
                    <a:lstStyle/>
                    <a:p>
                      <a:pPr algn="just">
                        <a:lnSpc>
                          <a:spcPct val="150000"/>
                        </a:lnSpc>
                        <a:spcAft>
                          <a:spcPts val="1000"/>
                        </a:spcAft>
                      </a:pPr>
                      <a:r>
                        <a:rPr lang="en-US" sz="1200" dirty="0">
                          <a:solidFill>
                            <a:srgbClr val="000000"/>
                          </a:solidFill>
                          <a:latin typeface="Times New Roman"/>
                          <a:ea typeface="Calibri"/>
                          <a:cs typeface="Times New Roman"/>
                        </a:rPr>
                        <a:t>5-7g/100ml </a:t>
                      </a:r>
                      <a:endParaRPr lang="en-GB" sz="1100" dirty="0">
                        <a:latin typeface="Calibri"/>
                        <a:ea typeface="Calibri"/>
                        <a:cs typeface="Times New Roman"/>
                      </a:endParaRPr>
                    </a:p>
                  </a:txBody>
                  <a:tcPr marL="68580" marR="68580" marT="0" marB="0"/>
                </a:tc>
                <a:tc hMerge="1">
                  <a:txBody>
                    <a:bodyPr/>
                    <a:lstStyle/>
                    <a:p>
                      <a:endParaRPr lang="en-GB"/>
                    </a:p>
                  </a:txBody>
                  <a:tcPr/>
                </a:tc>
                <a:tc hMerge="1">
                  <a:txBody>
                    <a:bodyPr/>
                    <a:lstStyle/>
                    <a:p>
                      <a:endParaRPr lang="en-GB"/>
                    </a:p>
                  </a:txBody>
                  <a:tcPr/>
                </a:tc>
                <a:tc gridSpan="3">
                  <a:txBody>
                    <a:bodyPr/>
                    <a:lstStyle/>
                    <a:p>
                      <a:pPr algn="just">
                        <a:lnSpc>
                          <a:spcPct val="150000"/>
                        </a:lnSpc>
                        <a:spcAft>
                          <a:spcPts val="1000"/>
                        </a:spcAft>
                      </a:pPr>
                      <a:r>
                        <a:rPr lang="en-US" sz="1200" dirty="0">
                          <a:solidFill>
                            <a:srgbClr val="000000"/>
                          </a:solidFill>
                          <a:latin typeface="Times New Roman"/>
                          <a:ea typeface="Calibri"/>
                          <a:cs typeface="Times New Roman"/>
                        </a:rPr>
                        <a:t>3g/100ml </a:t>
                      </a:r>
                      <a:endParaRPr lang="en-GB" sz="1100" dirty="0">
                        <a:latin typeface="Calibri"/>
                        <a:ea typeface="Calibri"/>
                        <a:cs typeface="Times New Roman"/>
                      </a:endParaRPr>
                    </a:p>
                  </a:txBody>
                  <a:tcPr marL="68580" marR="68580" marT="0" marB="0"/>
                </a:tc>
                <a:tc hMerge="1">
                  <a:txBody>
                    <a:bodyPr/>
                    <a:lstStyle/>
                    <a:p>
                      <a:endParaRPr lang="en-GB"/>
                    </a:p>
                  </a:txBody>
                  <a:tcPr/>
                </a:tc>
                <a:tc hMerge="1">
                  <a:txBody>
                    <a:bodyPr/>
                    <a:lstStyle/>
                    <a:p>
                      <a:endParaRPr lang="en-GB"/>
                    </a:p>
                  </a:txBody>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Module</Template>
  <TotalTime>1126</TotalTime>
  <Words>1488</Words>
  <Application>Microsoft Office PowerPoint</Application>
  <PresentationFormat>On-screen Show (4:3)</PresentationFormat>
  <Paragraphs>445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Module</vt:lpstr>
      <vt:lpstr>POTENTIALS OF EXTRUDED QUALITY PROTEIN MAIZE-SOYBEAN PROTEIN CONCENTRATE COMPLEMENTARY MEAL IN THE TREATMENT OF PROTEIN-ENERGY MALNUTRITION </vt:lpstr>
      <vt:lpstr>Introduction </vt:lpstr>
      <vt:lpstr>Slide 3</vt:lpstr>
      <vt:lpstr>Objective</vt:lpstr>
      <vt:lpstr>Materials and Methods  </vt:lpstr>
      <vt:lpstr>Slide 6</vt:lpstr>
      <vt:lpstr>Table 1. Proximate composition of extruded meal (% dry weight) of QPM, soybean concentrate and cassava starch. </vt:lpstr>
      <vt:lpstr>Slide 8</vt:lpstr>
      <vt:lpstr>Table 2.  Packed Cell Volume, Haemoglobin concentration, Total protein and Serum albumin of blood samples of the PEM children fed the extruded meal of QPM, soybean concentrate and cassava starch and control diet. </vt:lpstr>
      <vt:lpstr>Table 3. Anthropometric measurement (length, weight, MUAC) of the children fed the extruded meal of QPM, soybean concentrate and cassava starch before and after treatment period and control diet. </vt:lpstr>
      <vt:lpstr>Table 4: Anthropometric measurement (Head:Chest ratio, triceps and subscapular) of the children fed the extruded meal of QPM, soybean concentrate and cassava starch and control diet before and after treatment period </vt:lpstr>
      <vt:lpstr>Table 2. Mineral composition (mg/100g) of the extruded meal of QPM, soybean concentrate and cassava starch. </vt:lpstr>
      <vt:lpstr>Conclusion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POTENTIALS OF EXTRUDED QUALITY PROTEIN MAIZE-SOYBEAN PROTEIN CONCENTRATE COMPLEMENTARY MEAL IN THE TREATMENT OF PROTEIN-ENERGY MALNUTRITION</dc:title>
  <dc:creator>Mary</dc:creator>
  <cp:lastModifiedBy>Mary</cp:lastModifiedBy>
  <cp:revision>21</cp:revision>
  <dcterms:created xsi:type="dcterms:W3CDTF">2019-02-13T15:17:41Z</dcterms:created>
  <dcterms:modified xsi:type="dcterms:W3CDTF">2019-02-14T10:03:55Z</dcterms:modified>
</cp:coreProperties>
</file>